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56" r:id="rId3"/>
    <p:sldId id="258" r:id="rId4"/>
    <p:sldId id="257" r:id="rId5"/>
    <p:sldId id="259" r:id="rId6"/>
    <p:sldId id="260" r:id="rId7"/>
    <p:sldId id="261" r:id="rId8"/>
    <p:sldId id="262" r:id="rId9"/>
    <p:sldId id="272" r:id="rId10"/>
    <p:sldId id="273" r:id="rId11"/>
    <p:sldId id="263" r:id="rId12"/>
    <p:sldId id="270" r:id="rId13"/>
    <p:sldId id="271" r:id="rId14"/>
    <p:sldId id="264" r:id="rId15"/>
    <p:sldId id="265" r:id="rId16"/>
    <p:sldId id="266" r:id="rId17"/>
    <p:sldId id="274" r:id="rId18"/>
    <p:sldId id="275" r:id="rId19"/>
    <p:sldId id="267" r:id="rId20"/>
    <p:sldId id="268" r:id="rId2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543E0-881C-4732-9494-2619B0474108}" type="datetimeFigureOut">
              <a:rPr lang="fr-FR" smtClean="0"/>
              <a:t>28/02/2026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20DB7-08B5-459A-94BA-1E967148E59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3872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543E0-881C-4732-9494-2619B0474108}" type="datetimeFigureOut">
              <a:rPr lang="fr-FR" smtClean="0"/>
              <a:t>28/02/2026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20DB7-08B5-459A-94BA-1E967148E59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4447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543E0-881C-4732-9494-2619B0474108}" type="datetimeFigureOut">
              <a:rPr lang="fr-FR" smtClean="0"/>
              <a:t>28/02/2026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20DB7-08B5-459A-94BA-1E967148E59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9937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543E0-881C-4732-9494-2619B0474108}" type="datetimeFigureOut">
              <a:rPr lang="fr-FR" smtClean="0"/>
              <a:t>28/02/2026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20DB7-08B5-459A-94BA-1E967148E59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8499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543E0-881C-4732-9494-2619B0474108}" type="datetimeFigureOut">
              <a:rPr lang="fr-FR" smtClean="0"/>
              <a:t>28/02/2026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20DB7-08B5-459A-94BA-1E967148E59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2024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543E0-881C-4732-9494-2619B0474108}" type="datetimeFigureOut">
              <a:rPr lang="fr-FR" smtClean="0"/>
              <a:t>28/02/2026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20DB7-08B5-459A-94BA-1E967148E59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6203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543E0-881C-4732-9494-2619B0474108}" type="datetimeFigureOut">
              <a:rPr lang="fr-FR" smtClean="0"/>
              <a:t>28/02/2026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20DB7-08B5-459A-94BA-1E967148E59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7013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543E0-881C-4732-9494-2619B0474108}" type="datetimeFigureOut">
              <a:rPr lang="fr-FR" smtClean="0"/>
              <a:t>28/02/2026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20DB7-08B5-459A-94BA-1E967148E59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5451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543E0-881C-4732-9494-2619B0474108}" type="datetimeFigureOut">
              <a:rPr lang="fr-FR" smtClean="0"/>
              <a:t>28/02/2026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20DB7-08B5-459A-94BA-1E967148E59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3618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543E0-881C-4732-9494-2619B0474108}" type="datetimeFigureOut">
              <a:rPr lang="fr-FR" smtClean="0"/>
              <a:t>28/02/2026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20DB7-08B5-459A-94BA-1E967148E59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2329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543E0-881C-4732-9494-2619B0474108}" type="datetimeFigureOut">
              <a:rPr lang="fr-FR" smtClean="0"/>
              <a:t>28/02/2026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20DB7-08B5-459A-94BA-1E967148E59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9097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A543E0-881C-4732-9494-2619B0474108}" type="datetimeFigureOut">
              <a:rPr lang="fr-FR" smtClean="0"/>
              <a:t>28/02/2026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620DB7-08B5-459A-94BA-1E967148E59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9899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53038" y="1122363"/>
            <a:ext cx="10058400" cy="151780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4800" b="1" dirty="0" smtClean="0"/>
              <a:t>Partie II: Bio-Statistique II</a:t>
            </a:r>
            <a:br>
              <a:rPr lang="fr-FR" sz="4800" b="1" dirty="0" smtClean="0"/>
            </a:br>
            <a:r>
              <a:rPr lang="fr-FR" sz="4800" b="1" dirty="0" smtClean="0"/>
              <a:t>Probabilités et statistique </a:t>
            </a:r>
            <a:r>
              <a:rPr lang="fr-FR" sz="4800" b="1" dirty="0" err="1" smtClean="0"/>
              <a:t>inférentielle</a:t>
            </a:r>
            <a:endParaRPr lang="fr-FR" sz="4800" b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53038" y="2640169"/>
            <a:ext cx="10058400" cy="360608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endParaRPr lang="fr-FR" sz="4800" b="1" dirty="0" smtClean="0">
              <a:solidFill>
                <a:srgbClr val="FF0000"/>
              </a:solidFill>
              <a:latin typeface="Algerian" panose="04020705040A02060702" pitchFamily="82" charset="0"/>
              <a:ea typeface="+mj-ea"/>
              <a:cs typeface="+mj-cs"/>
            </a:endParaRPr>
          </a:p>
          <a:p>
            <a:endParaRPr lang="fr-FR" sz="4800" b="1" dirty="0">
              <a:solidFill>
                <a:srgbClr val="FF0000"/>
              </a:solidFill>
              <a:latin typeface="Algerian" panose="04020705040A02060702" pitchFamily="82" charset="0"/>
              <a:ea typeface="+mj-ea"/>
              <a:cs typeface="+mj-cs"/>
            </a:endParaRPr>
          </a:p>
          <a:p>
            <a:r>
              <a:rPr lang="fr-FR" sz="4800" b="1" dirty="0" smtClean="0">
                <a:solidFill>
                  <a:srgbClr val="FF0000"/>
                </a:solidFill>
                <a:latin typeface="Algerian" panose="04020705040A02060702" pitchFamily="82" charset="0"/>
                <a:ea typeface="+mj-ea"/>
                <a:cs typeface="+mj-cs"/>
              </a:rPr>
              <a:t>Chapitre </a:t>
            </a:r>
            <a:r>
              <a:rPr lang="fr-FR" sz="4800" b="1" dirty="0">
                <a:solidFill>
                  <a:srgbClr val="FF0000"/>
                </a:solidFill>
                <a:latin typeface="Algerian" panose="04020705040A02060702" pitchFamily="82" charset="0"/>
                <a:ea typeface="+mj-ea"/>
                <a:cs typeface="+mj-cs"/>
              </a:rPr>
              <a:t>9</a:t>
            </a:r>
            <a:r>
              <a:rPr lang="fr-FR" sz="4800" b="1" dirty="0" smtClean="0">
                <a:solidFill>
                  <a:srgbClr val="FF0000"/>
                </a:solidFill>
                <a:latin typeface="Algerian" panose="04020705040A02060702" pitchFamily="82" charset="0"/>
                <a:ea typeface="+mj-ea"/>
                <a:cs typeface="+mj-cs"/>
              </a:rPr>
              <a:t>:Estimation Statistique</a:t>
            </a:r>
          </a:p>
          <a:p>
            <a:r>
              <a:rPr lang="fr-FR" sz="4800" b="1" dirty="0" err="1" smtClean="0">
                <a:solidFill>
                  <a:srgbClr val="FF0000"/>
                </a:solidFill>
                <a:latin typeface="Algerian" panose="04020705040A02060702" pitchFamily="82" charset="0"/>
                <a:ea typeface="+mj-ea"/>
                <a:cs typeface="+mj-cs"/>
              </a:rPr>
              <a:t>Chapter</a:t>
            </a:r>
            <a:r>
              <a:rPr lang="fr-FR" sz="4800" b="1" dirty="0" smtClean="0">
                <a:solidFill>
                  <a:srgbClr val="FF0000"/>
                </a:solidFill>
                <a:latin typeface="Algerian" panose="04020705040A02060702" pitchFamily="82" charset="0"/>
                <a:ea typeface="+mj-ea"/>
                <a:cs typeface="+mj-cs"/>
              </a:rPr>
              <a:t> 09: </a:t>
            </a:r>
            <a:r>
              <a:rPr lang="fr-FR" sz="4800" b="1" dirty="0" err="1" smtClean="0">
                <a:solidFill>
                  <a:srgbClr val="FF0000"/>
                </a:solidFill>
                <a:latin typeface="Algerian" panose="04020705040A02060702" pitchFamily="82" charset="0"/>
                <a:ea typeface="+mj-ea"/>
                <a:cs typeface="+mj-cs"/>
              </a:rPr>
              <a:t>Statistical</a:t>
            </a:r>
            <a:r>
              <a:rPr lang="fr-FR" sz="4800" b="1" dirty="0" smtClean="0">
                <a:solidFill>
                  <a:srgbClr val="FF0000"/>
                </a:solidFill>
                <a:latin typeface="Algerian" panose="04020705040A02060702" pitchFamily="82" charset="0"/>
                <a:ea typeface="+mj-ea"/>
                <a:cs typeface="+mj-cs"/>
              </a:rPr>
              <a:t> estimation</a:t>
            </a:r>
            <a:endParaRPr lang="fr-FR" sz="4800" b="1" dirty="0">
              <a:solidFill>
                <a:srgbClr val="FF0000"/>
              </a:solidFill>
              <a:latin typeface="Algerian" panose="04020705040A02060702" pitchFamily="82" charset="0"/>
              <a:ea typeface="+mj-ea"/>
              <a:cs typeface="+mj-cs"/>
            </a:endParaRPr>
          </a:p>
          <a:p>
            <a:pPr algn="l"/>
            <a:endParaRPr lang="fr-FR" sz="4800" b="1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algn="r"/>
            <a:r>
              <a:rPr lang="fr-FR" sz="3200" b="1" dirty="0" smtClean="0">
                <a:solidFill>
                  <a:schemeClr val="bg2">
                    <a:lumMod val="10000"/>
                  </a:schemeClr>
                </a:solidFill>
                <a:latin typeface="+mj-lt"/>
                <a:ea typeface="+mj-ea"/>
                <a:cs typeface="+mj-cs"/>
              </a:rPr>
              <a:t>Chargé du Module: Dr </a:t>
            </a:r>
            <a:r>
              <a:rPr lang="fr-FR" sz="3200" b="1" dirty="0" err="1" smtClean="0">
                <a:solidFill>
                  <a:schemeClr val="bg2">
                    <a:lumMod val="10000"/>
                  </a:schemeClr>
                </a:solidFill>
                <a:latin typeface="+mj-lt"/>
                <a:ea typeface="+mj-ea"/>
                <a:cs typeface="+mj-cs"/>
              </a:rPr>
              <a:t>Cheraitia</a:t>
            </a:r>
            <a:r>
              <a:rPr lang="fr-FR" sz="3200" b="1" dirty="0" smtClean="0">
                <a:solidFill>
                  <a:schemeClr val="bg2">
                    <a:lumMod val="10000"/>
                  </a:schemeClr>
                </a:solidFill>
                <a:latin typeface="+mj-lt"/>
                <a:ea typeface="+mj-ea"/>
                <a:cs typeface="+mj-cs"/>
              </a:rPr>
              <a:t> Hassen  </a:t>
            </a:r>
            <a:endParaRPr lang="fr-FR" sz="3200" b="1" dirty="0">
              <a:solidFill>
                <a:schemeClr val="bg2">
                  <a:lumMod val="10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411210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502276"/>
                <a:ext cx="10515600" cy="5674687"/>
              </a:xfrm>
            </p:spPr>
            <p:txBody>
              <a:bodyPr/>
              <a:lstStyle/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sz="2400" dirty="0"/>
                  <a:t>On prélève au hasard un échantillon de 100 sachets dans la production, afin de l’adresser à un laboratoire. Les résultats, en mg/kg obtenus pour la moyenne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fr-FR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lang="fr-FR" sz="2400" dirty="0"/>
                  <a:t> et pour l’écart type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𝑒</m:t>
                        </m:r>
                      </m:sub>
                    </m:sSub>
                  </m:oMath>
                </a14:m>
                <a:r>
                  <a:rPr lang="fr-FR" sz="2400" dirty="0"/>
                  <a:t> sont :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fr-FR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fr-FR" sz="2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sz="2400" i="1">
                        <a:latin typeface="Cambria Math" panose="02040503050406030204" pitchFamily="18" charset="0"/>
                      </a:rPr>
                      <m:t>253</m:t>
                    </m:r>
                    <m:r>
                      <a:rPr lang="fr-FR" sz="2400" i="1">
                        <a:latin typeface="Cambria Math" panose="02040503050406030204" pitchFamily="18" charset="0"/>
                      </a:rPr>
                      <m:t>.</m:t>
                    </m:r>
                    <m:r>
                      <a:rPr lang="fr-FR" sz="2400" i="1">
                        <a:latin typeface="Cambria Math" panose="02040503050406030204" pitchFamily="18" charset="0"/>
                      </a:rPr>
                      <m:t>9</m:t>
                    </m:r>
                  </m:oMath>
                </a14:m>
                <a:r>
                  <a:rPr lang="fr-FR" sz="2400" dirty="0"/>
                  <a:t> 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𝑒</m:t>
                        </m:r>
                      </m:sub>
                    </m:sSub>
                    <m:r>
                      <a:rPr lang="fr-FR" sz="2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sz="2400" i="1">
                        <a:latin typeface="Cambria Math" panose="02040503050406030204" pitchFamily="18" charset="0"/>
                      </a:rPr>
                      <m:t>21</m:t>
                    </m:r>
                    <m:r>
                      <a:rPr lang="fr-FR" sz="2400" i="1">
                        <a:latin typeface="Cambria Math" panose="02040503050406030204" pitchFamily="18" charset="0"/>
                      </a:rPr>
                      <m:t>.</m:t>
                    </m:r>
                    <m:r>
                      <a:rPr lang="fr-FR" sz="2400" i="1">
                        <a:latin typeface="Cambria Math" panose="02040503050406030204" pitchFamily="18" charset="0"/>
                      </a:rPr>
                      <m:t>9</m:t>
                    </m:r>
                  </m:oMath>
                </a14:m>
                <a:endParaRPr lang="fr-FR" sz="2400" dirty="0" smtClean="0"/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sz="2400" dirty="0" smtClean="0"/>
                  <a:t>On </a:t>
                </a:r>
                <a:r>
                  <a:rPr lang="fr-FR" sz="2400" dirty="0"/>
                  <a:t>désigne par </a:t>
                </a:r>
                <a14:m>
                  <m:oMath xmlns:m="http://schemas.openxmlformats.org/officeDocument/2006/math">
                    <m:r>
                      <a:rPr lang="fr-FR" sz="2400" i="1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fr-FR" sz="2400" dirty="0"/>
                  <a:t> la moyenne et par </a:t>
                </a:r>
                <a14:m>
                  <m:oMath xmlns:m="http://schemas.openxmlformats.org/officeDocument/2006/math">
                    <m:r>
                      <a:rPr lang="fr-FR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fr-FR" sz="2400" dirty="0"/>
                  <a:t> l’écart-type en mg/kg des teneurs en fluorure de potassium de la production totale des sachets de sel. A partir des résultats obtenus par le laboratoire, donner une estimation ponctuelle de </a:t>
                </a:r>
                <a14:m>
                  <m:oMath xmlns:m="http://schemas.openxmlformats.org/officeDocument/2006/math">
                    <m:r>
                      <a:rPr lang="fr-FR" sz="2400" i="1">
                        <a:latin typeface="Cambria Math" panose="02040503050406030204" pitchFamily="18" charset="0"/>
                      </a:rPr>
                      <m:t>𝑚</m:t>
                    </m:r>
                    <m:r>
                      <a:rPr lang="fr-FR" sz="24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fr-FR" sz="2400" i="1">
                        <a:latin typeface="Cambria Math" panose="02040503050406030204" pitchFamily="18" charset="0"/>
                      </a:rPr>
                      <m:t>𝑒𝑡</m:t>
                    </m:r>
                    <m:r>
                      <a:rPr lang="fr-FR" sz="24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fr-FR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fr-FR" sz="2400" dirty="0"/>
                  <a:t> (</a:t>
                </a:r>
                <a:r>
                  <a:rPr lang="fr-FR" sz="2400" dirty="0">
                    <a:solidFill>
                      <a:srgbClr val="FF0000"/>
                    </a:solidFill>
                  </a:rPr>
                  <a:t> itinéraire en statistique et probabilités », page 258</a:t>
                </a:r>
                <a:r>
                  <a:rPr lang="fr-FR" sz="2400" dirty="0" smtClean="0">
                    <a:solidFill>
                      <a:srgbClr val="FF0000"/>
                    </a:solidFill>
                  </a:rPr>
                  <a:t>)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:endParaRPr lang="fr-FR" sz="2400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fr-FR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502276"/>
                <a:ext cx="10515600" cy="5674687"/>
              </a:xfrm>
              <a:blipFill rotWithShape="0">
                <a:blip r:embed="rId2"/>
                <a:stretch>
                  <a:fillRect l="-928" r="-87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17948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450761"/>
                <a:ext cx="10515600" cy="5726202"/>
              </a:xfrm>
            </p:spPr>
            <p:txBody>
              <a:bodyPr/>
              <a:lstStyle/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dirty="0" smtClean="0">
                    <a:solidFill>
                      <a:srgbClr val="00B050"/>
                    </a:solidFill>
                  </a:rPr>
                  <a:t>3.2.3. Estimation ponctuelle d’une proportion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𝐸</m:t>
                      </m:r>
                      <m:d>
                        <m:dPr>
                          <m:ctrlPr>
                            <a:rPr lang="fr-F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</m:d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𝑝</m:t>
                      </m:r>
                    </m:oMath>
                  </m:oMathPara>
                </a14:m>
                <a:endParaRPr lang="fr-FR" sz="2400" b="0" dirty="0" smtClean="0"/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𝑉</m:t>
                      </m:r>
                      <m:d>
                        <m:dPr>
                          <m:ctrlPr>
                            <a:rPr lang="fr-F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</m:d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fr-FR" sz="2400" dirty="0" smtClean="0"/>
              </a:p>
              <a:p>
                <a:pPr marL="0" indent="0" algn="just">
                  <a:lnSpc>
                    <a:spcPct val="150000"/>
                  </a:lnSpc>
                  <a:buNone/>
                </a:pPr>
                <a14:m>
                  <m:oMath xmlns:m="http://schemas.openxmlformats.org/officeDocument/2006/math"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fr-FR" sz="2400" dirty="0" smtClean="0"/>
                  <a:t> est alors un estimateur sans biais convergent de p. la fréquence relative calculée </a:t>
                </a:r>
                <a14:m>
                  <m:oMath xmlns:m="http://schemas.openxmlformats.org/officeDocument/2006/math"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fr-FR" sz="2400" dirty="0" smtClean="0"/>
                  <a:t> sur l’échantillon constitue donc une bonne estimation de la proportion </a:t>
                </a:r>
                <a14:m>
                  <m:oMath xmlns:m="http://schemas.openxmlformats.org/officeDocument/2006/math"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endParaRPr lang="fr-FR" sz="2400" dirty="0" smtClean="0"/>
              </a:p>
              <a:p>
                <a:pPr marL="0" indent="0">
                  <a:buNone/>
                </a:pPr>
                <a:endParaRPr lang="fr-FR" dirty="0" smtClean="0"/>
              </a:p>
              <a:p>
                <a:pPr marL="0" indent="0">
                  <a:buNone/>
                </a:pPr>
                <a:endParaRPr lang="fr-FR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450761"/>
                <a:ext cx="10515600" cy="5726202"/>
              </a:xfrm>
              <a:blipFill rotWithShape="0">
                <a:blip r:embed="rId2"/>
                <a:stretch>
                  <a:fillRect l="-928" r="-87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33316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309093"/>
                <a:ext cx="10515600" cy="586787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fr-FR" sz="2400" dirty="0">
                    <a:solidFill>
                      <a:srgbClr val="00B050"/>
                    </a:solidFill>
                  </a:rPr>
                  <a:t>Exemple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sz="2400" dirty="0"/>
                  <a:t>Soit P une population d’individus présentant une certaine maladie M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sz="2400" dirty="0"/>
                  <a:t>Pour déceler la présence de cette maladie chez un individus on dispose de deux tests médicaux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fr-FR" sz="2400" dirty="0"/>
                  <a:t> 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fr-FR" sz="2400" dirty="0"/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sz="2400" dirty="0"/>
                  <a:t>On extrait, de P, un échantillon A d’effectif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lang="fr-FR" sz="2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sz="2400" i="1">
                        <a:latin typeface="Cambria Math" panose="02040503050406030204" pitchFamily="18" charset="0"/>
                      </a:rPr>
                      <m:t>300</m:t>
                    </m:r>
                  </m:oMath>
                </a14:m>
                <a:r>
                  <a:rPr lang="fr-FR" sz="2400" dirty="0"/>
                  <a:t> et on applique aux individus de A le test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fr-FR" sz="2400" dirty="0"/>
                  <a:t>. On décèle la présence de la maladie chez 243 sujets.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sz="2400" dirty="0"/>
                  <a:t>Indépendamment de la première observation, on extrait de P un échantillon B d’effectif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</m:sSub>
                    <m:r>
                      <a:rPr lang="fr-FR" sz="2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sz="2400" i="1">
                        <a:latin typeface="Cambria Math" panose="02040503050406030204" pitchFamily="18" charset="0"/>
                      </a:rPr>
                      <m:t>200</m:t>
                    </m:r>
                  </m:oMath>
                </a14:m>
                <a:r>
                  <a:rPr lang="fr-FR" sz="2400" dirty="0"/>
                  <a:t> et on applique aux individus de B le test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fr-FR" sz="2400" dirty="0"/>
                  <a:t>. On décèle la présence de la maladie chez 152 sujets.</a:t>
                </a:r>
              </a:p>
              <a:p>
                <a:pPr marL="0" indent="0">
                  <a:buNone/>
                </a:pPr>
                <a:endParaRPr lang="fr-FR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309093"/>
                <a:ext cx="10515600" cy="5867870"/>
              </a:xfrm>
              <a:blipFill rotWithShape="0">
                <a:blip r:embed="rId2"/>
                <a:stretch>
                  <a:fillRect l="-928" t="-1455" r="-87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9158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463639"/>
                <a:ext cx="10515600" cy="5713324"/>
              </a:xfrm>
            </p:spPr>
            <p:txBody>
              <a:bodyPr/>
              <a:lstStyle/>
              <a:p>
                <a:pPr marL="0" indent="0">
                  <a:buNone/>
                </a:pPr>
                <a:endParaRPr lang="fr-FR" dirty="0"/>
              </a:p>
              <a:p>
                <a:pPr marL="514350" indent="-514350" algn="just">
                  <a:lnSpc>
                    <a:spcPct val="150000"/>
                  </a:lnSpc>
                  <a:buAutoNum type="arabicParenR"/>
                </a:pPr>
                <a:r>
                  <a:rPr lang="fr-FR" sz="2400" dirty="0" smtClean="0"/>
                  <a:t>Quelles </a:t>
                </a:r>
                <a:r>
                  <a:rPr lang="fr-FR" sz="2400" dirty="0"/>
                  <a:t>sont, d’après ces résultats expérimentaux, des estimations ponctuelles, notée respectivement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fr-FR" sz="2400" dirty="0"/>
                  <a:t> 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fr-FR" sz="2400" dirty="0"/>
                  <a:t>, des pouvoir de détection (inconnus)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fr-FR" sz="2400" dirty="0"/>
                  <a:t> 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fr-FR" sz="2400" dirty="0"/>
                  <a:t> de chacun des test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fr-FR" sz="2400" dirty="0"/>
                  <a:t> 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fr-FR" sz="2400" dirty="0" smtClean="0"/>
                  <a:t>?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sz="2400" dirty="0" smtClean="0"/>
                  <a:t>                                       (</a:t>
                </a:r>
                <a:r>
                  <a:rPr lang="fr-FR" sz="2400" dirty="0">
                    <a:solidFill>
                      <a:srgbClr val="FF0000"/>
                    </a:solidFill>
                  </a:rPr>
                  <a:t>itinéraire en statistique page 28</a:t>
                </a:r>
                <a:r>
                  <a:rPr lang="fr-FR" sz="2400" dirty="0"/>
                  <a:t>4)</a:t>
                </a:r>
              </a:p>
              <a:p>
                <a:pPr marL="0" indent="0">
                  <a:buNone/>
                </a:pPr>
                <a:endParaRPr lang="fr-FR" dirty="0"/>
              </a:p>
              <a:p>
                <a:pPr marL="0" indent="0">
                  <a:buNone/>
                </a:pPr>
                <a:endParaRPr lang="fr-FR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463639"/>
                <a:ext cx="10515600" cy="5713324"/>
              </a:xfrm>
              <a:blipFill rotWithShape="0">
                <a:blip r:embed="rId2"/>
                <a:stretch>
                  <a:fillRect l="-928" r="-87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66252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502276"/>
                <a:ext cx="10515600" cy="5674687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fr-FR" sz="2400" dirty="0" smtClean="0">
                    <a:solidFill>
                      <a:srgbClr val="FF0000"/>
                    </a:solidFill>
                  </a:rPr>
                  <a:t>3.3. Estimation par intervalle de confiance</a:t>
                </a:r>
              </a:p>
              <a:p>
                <a:pPr marL="0" indent="0">
                  <a:buNone/>
                </a:pPr>
                <a:r>
                  <a:rPr lang="fr-FR" sz="2400" dirty="0" smtClean="0">
                    <a:solidFill>
                      <a:srgbClr val="00B050"/>
                    </a:solidFill>
                  </a:rPr>
                  <a:t>3.3.1.Intervalle de confiance d’une moyenne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sz="2400" dirty="0" smtClean="0"/>
                  <a:t>Si on a un grand échantillon </a:t>
                </a:r>
                <a14:m>
                  <m:oMath xmlns:m="http://schemas.openxmlformats.org/officeDocument/2006/math"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30</m:t>
                    </m:r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(</m:t>
                    </m:r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𝑙𝑎</m:t>
                    </m:r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𝑙𝑜𝑖</m:t>
                    </m:r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𝑑𝑒</m:t>
                    </m:r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𝑋</m:t>
                    </m:r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𝑒𝑠𝑡</m:t>
                    </m:r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𝑞𝑢𝑒𝑙𝑐𝑜𝑛𝑞𝑢𝑒</m:t>
                    </m:r>
                    <m:r>
                      <a:rPr lang="fr-FR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fr-FR" sz="2400" dirty="0" smtClean="0"/>
                  <a:t> alors la distribution d’échantillonnage de la moyenne est gaussienne (les moyennes sont distribuées normalement)</a:t>
                </a:r>
              </a:p>
              <a:p>
                <a:pPr marL="0" indent="0">
                  <a:buNone/>
                </a:pPr>
                <a:r>
                  <a:rPr lang="fr-FR" sz="2400" dirty="0" smtClean="0"/>
                  <a:t>L’IC de la moyenne est donnée par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𝜖</m:t>
                    </m:r>
                    <m:d>
                      <m:dPr>
                        <m:begChr m:val="["/>
                        <m:endChr m:val="]"/>
                        <m:ctrlP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̅"/>
                            <m:ctrlP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b>
                            <m: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fr-FR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𝛼</m:t>
                                </m:r>
                              </m:num>
                              <m:den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sub>
                        </m:sSub>
                        <m:f>
                          <m:fPr>
                            <m:ctrlP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fr-FR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</m:rad>
                          </m:den>
                        </m:f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 ;</m:t>
                        </m:r>
                        <m:acc>
                          <m:accPr>
                            <m:chr m:val="̅"/>
                            <m:ctrlP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  <m: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fr-FR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2400" i="1"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b>
                            <m:r>
                              <a:rPr lang="fr-FR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fr-FR" sz="24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𝛼</m:t>
                                </m:r>
                              </m:num>
                              <m:den>
                                <m:r>
                                  <a:rPr lang="fr-FR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sub>
                        </m:sSub>
                        <m:f>
                          <m:fPr>
                            <m:ctrlP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fr-FR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</m:rad>
                          </m:den>
                        </m:f>
                      </m:e>
                    </m:d>
                  </m:oMath>
                </a14:m>
                <a:r>
                  <a:rPr lang="fr-FR" sz="2400" dirty="0" smtClean="0"/>
                  <a:t> </a:t>
                </a:r>
              </a:p>
              <a:p>
                <a:pPr marL="0" indent="0">
                  <a:buNone/>
                </a:pPr>
                <a:r>
                  <a:rPr lang="fr-FR" sz="2400" dirty="0" smtClean="0"/>
                  <a:t>Quelques valeurs pour le quantile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𝛼</m:t>
                            </m:r>
                          </m:num>
                          <m:den>
                            <m: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b>
                    </m:sSub>
                  </m:oMath>
                </a14:m>
                <a:r>
                  <a:rPr lang="fr-FR" sz="2400" dirty="0" smtClean="0"/>
                  <a:t> de la loi Normale </a:t>
                </a:r>
              </a:p>
              <a:p>
                <a:pPr marL="0" indent="0">
                  <a:buNone/>
                </a:pPr>
                <a:r>
                  <a:rPr lang="fr-FR" sz="2400" dirty="0" smtClean="0"/>
                  <a:t>Si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α</m:t>
                    </m:r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</m:t>
                    </m:r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% </m:t>
                    </m:r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𝑎𝑙𝑜𝑟𝑠</m:t>
                    </m:r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fr-F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𝛼</m:t>
                            </m:r>
                          </m:num>
                          <m:den>
                            <m: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b>
                    </m:sSub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96</m:t>
                    </m:r>
                  </m:oMath>
                </a14:m>
                <a:r>
                  <a:rPr lang="fr-FR" sz="2400" dirty="0" smtClean="0"/>
                  <a:t>   </a:t>
                </a:r>
              </a:p>
              <a:p>
                <a:pPr marL="0" indent="0">
                  <a:buNone/>
                </a:pPr>
                <a:r>
                  <a:rPr lang="fr-FR" sz="2400" dirty="0"/>
                  <a:t>Si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α</m:t>
                    </m:r>
                    <m:r>
                      <a:rPr lang="fr-FR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</m:t>
                    </m:r>
                    <m:r>
                      <a:rPr lang="fr-FR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% </m:t>
                    </m:r>
                    <m:r>
                      <a:rPr lang="fr-FR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𝑎𝑙𝑜𝑟𝑠</m:t>
                    </m:r>
                    <m:r>
                      <a:rPr lang="fr-FR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fr-F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fr-F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𝛼</m:t>
                            </m:r>
                          </m:num>
                          <m:den>
                            <m:r>
                              <a:rPr lang="fr-FR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b>
                    </m:sSub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58</m:t>
                    </m:r>
                  </m:oMath>
                </a14:m>
                <a:endParaRPr lang="fr-FR" sz="2400" dirty="0" smtClean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nor/>
                            </m:rPr>
                            <a:rPr lang="fr-FR" sz="2400" dirty="0"/>
                            <m:t>Si</m:t>
                          </m:r>
                          <m:r>
                            <m:rPr>
                              <m:nor/>
                            </m:rPr>
                            <a:rPr lang="fr-FR" sz="2400" dirty="0"/>
                            <m:t> </m:t>
                          </m:r>
                          <m:r>
                            <m:rPr>
                              <m:sty m:val="p"/>
                            </m:rPr>
                            <a:rPr lang="el-G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α</m:t>
                          </m:r>
                          <m:r>
                            <a:rPr lang="fr-F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fr-F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% </m:t>
                          </m:r>
                          <m:r>
                            <a:rPr lang="fr-F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𝑎𝑙𝑜𝑟𝑠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fr-FR" sz="2400" i="1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fr-FR" sz="2400" i="1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fr-FR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fr-F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𝛼</m:t>
                              </m:r>
                            </m:num>
                            <m:den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b>
                      </m:sSub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64</m:t>
                      </m:r>
                    </m:oMath>
                  </m:oMathPara>
                </a14:m>
                <a:endParaRPr lang="fr-FR" sz="2400" dirty="0" smtClean="0"/>
              </a:p>
              <a:p>
                <a:pPr marL="0" indent="0" algn="ctr">
                  <a:buNone/>
                </a:pPr>
                <a:endParaRPr lang="fr-FR" dirty="0"/>
              </a:p>
              <a:p>
                <a:pPr marL="0" indent="0" algn="ctr">
                  <a:buNone/>
                </a:pPr>
                <a:endParaRPr lang="fr-FR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502276"/>
                <a:ext cx="10515600" cy="5674687"/>
              </a:xfrm>
              <a:blipFill rotWithShape="0">
                <a:blip r:embed="rId2"/>
                <a:stretch>
                  <a:fillRect l="-928" t="-2041" r="-87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985770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824248"/>
                <a:ext cx="10515600" cy="5352715"/>
              </a:xfrm>
            </p:spPr>
            <p:txBody>
              <a:bodyPr>
                <a:normAutofit fontScale="85000" lnSpcReduction="10000"/>
              </a:bodyPr>
              <a:lstStyle/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dirty="0" smtClean="0"/>
                  <a:t>Si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fr-FR" sz="2400" dirty="0" smtClean="0"/>
                  <a:t> est inconnue, on le remplace par son estimateur ponctuel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e>
                      <m:sup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fr-FR" sz="2400" dirty="0" smtClean="0"/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b="1" u="sng" dirty="0" smtClean="0">
                    <a:solidFill>
                      <a:srgbClr val="00B050"/>
                    </a:solidFill>
                  </a:rPr>
                  <a:t>Si l’échantillon est petit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fr-FR" sz="2400" b="1" i="1" u="sng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400" b="1" i="1" u="sng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  <m:r>
                          <a:rPr lang="fr-FR" sz="2400" b="1" i="1" u="sng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&lt;</m:t>
                        </m:r>
                        <m:r>
                          <a:rPr lang="fr-FR" sz="2400" b="1" i="1" u="sng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𝟑𝟎</m:t>
                        </m:r>
                      </m:e>
                    </m:d>
                  </m:oMath>
                </a14:m>
                <a:r>
                  <a:rPr lang="fr-FR" sz="2400" b="1" u="sng" dirty="0" smtClean="0">
                    <a:solidFill>
                      <a:srgbClr val="00B050"/>
                    </a:solidFill>
                  </a:rPr>
                  <a:t> + </a:t>
                </a:r>
                <a14:m>
                  <m:oMath xmlns:m="http://schemas.openxmlformats.org/officeDocument/2006/math">
                    <m:r>
                      <a:rPr lang="fr-FR" sz="2400" b="1" i="1" u="sng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𝑿</m:t>
                    </m:r>
                    <m:r>
                      <a:rPr lang="fr-FR" sz="2400" b="1" i="1" u="sng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~</m:t>
                    </m:r>
                    <m:r>
                      <a:rPr lang="fr-FR" sz="2400" b="1" i="1" u="sng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𝑵</m:t>
                    </m:r>
                    <m:d>
                      <m:dPr>
                        <m:ctrlPr>
                          <a:rPr lang="fr-FR" sz="2400" b="1" i="1" u="sng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400" b="1" i="1" u="sng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𝒎</m:t>
                        </m:r>
                        <m:r>
                          <a:rPr lang="fr-FR" sz="2400" b="1" i="1" u="sng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sSup>
                          <m:sSupPr>
                            <m:ctrlPr>
                              <a:rPr lang="fr-FR" sz="2400" b="1" i="1" u="sng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FR" sz="2400" b="1" i="1" u="sng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𝝈</m:t>
                            </m:r>
                          </m:e>
                          <m:sup>
                            <m:r>
                              <a:rPr lang="fr-FR" sz="2400" b="1" i="1" u="sng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e>
                    </m:d>
                  </m:oMath>
                </a14:m>
                <a:r>
                  <a:rPr lang="fr-FR" sz="2400" b="1" dirty="0" smtClean="0">
                    <a:solidFill>
                      <a:srgbClr val="00B050"/>
                    </a:solidFill>
                  </a:rPr>
                  <a:t> </a:t>
                </a:r>
                <a:endParaRPr lang="fr-FR" sz="2400" b="1" dirty="0">
                  <a:solidFill>
                    <a:srgbClr val="00B050"/>
                  </a:solidFill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b="1" dirty="0" smtClean="0">
                    <a:solidFill>
                      <a:srgbClr val="00B050"/>
                    </a:solidFill>
                  </a:rPr>
                  <a:t>Cas 1: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sz="24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24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𝝈</m:t>
                        </m:r>
                      </m:e>
                      <m:sup>
                        <m:r>
                          <a:rPr lang="fr-FR" sz="24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fr-FR" sz="2400" b="1" dirty="0" smtClean="0">
                    <a:solidFill>
                      <a:srgbClr val="00B050"/>
                    </a:solidFill>
                  </a:rPr>
                  <a:t> connue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dirty="0" smtClean="0"/>
                  <a:t>L’IC de la moyenne est donnée par</a:t>
                </a:r>
              </a:p>
              <a:p>
                <a:pPr marL="0" indent="0" algn="ctr">
                  <a:lnSpc>
                    <a:spcPct val="150000"/>
                  </a:lnSpc>
                  <a:buNone/>
                </a:pPr>
                <a14:m>
                  <m:oMath xmlns:m="http://schemas.openxmlformats.org/officeDocument/2006/math"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𝜖</m:t>
                    </m:r>
                    <m:d>
                      <m:dPr>
                        <m:begChr m:val="["/>
                        <m:endChr m:val="]"/>
                        <m:ctrlP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̅"/>
                            <m:ctrlP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b>
                            <m: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fr-FR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𝛼</m:t>
                                </m:r>
                              </m:num>
                              <m:den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sub>
                        </m:sSub>
                        <m:f>
                          <m:fPr>
                            <m:ctrlP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fr-FR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</m:rad>
                          </m:den>
                        </m:f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 ;</m:t>
                        </m:r>
                        <m:acc>
                          <m:accPr>
                            <m:chr m:val="̅"/>
                            <m:ctrlP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  <m: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fr-FR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2400" i="1"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b>
                            <m:r>
                              <a:rPr lang="fr-FR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fr-FR" sz="24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𝛼</m:t>
                                </m:r>
                              </m:num>
                              <m:den>
                                <m:r>
                                  <a:rPr lang="fr-FR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sub>
                        </m:sSub>
                        <m:f>
                          <m:fPr>
                            <m:ctrlP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fr-FR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</m:rad>
                          </m:den>
                        </m:f>
                      </m:e>
                    </m:d>
                  </m:oMath>
                </a14:m>
                <a:r>
                  <a:rPr lang="fr-FR" sz="2400" dirty="0" smtClean="0"/>
                  <a:t> 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b="1" dirty="0" smtClean="0">
                    <a:solidFill>
                      <a:srgbClr val="00B050"/>
                    </a:solidFill>
                  </a:rPr>
                  <a:t>Cas 2: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sz="24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24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𝝈</m:t>
                        </m:r>
                      </m:e>
                      <m:sup>
                        <m:r>
                          <a:rPr lang="fr-FR" sz="24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fr-FR" sz="2400" b="1" dirty="0" smtClean="0">
                    <a:solidFill>
                      <a:srgbClr val="00B050"/>
                    </a:solidFill>
                  </a:rPr>
                  <a:t> inconnue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𝜖</m:t>
                      </m:r>
                      <m:d>
                        <m:dPr>
                          <m:begChr m:val="["/>
                          <m:endChr m:val="]"/>
                          <m:ctrlP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̅"/>
                              <m:ctrlPr>
                                <a:rPr lang="fr-F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fr-FR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fr-FR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𝛼</m:t>
                                  </m:r>
                                </m:num>
                                <m:den>
                                  <m:r>
                                    <a:rPr lang="fr-FR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f>
                            <m:fPr>
                              <m:ctrlP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fr-FR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fr-FR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rad>
                            </m:den>
                          </m:f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 ;</m:t>
                          </m:r>
                          <m:acc>
                            <m:accPr>
                              <m:chr m:val="̅"/>
                              <m:ctrlPr>
                                <a:rPr lang="fr-F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fr-FR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fr-FR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𝛼</m:t>
                                  </m:r>
                                </m:num>
                                <m:den>
                                  <m:r>
                                    <a:rPr lang="fr-FR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f>
                            <m:fPr>
                              <m:ctrlP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fr-FR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fr-FR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rad>
                            </m:den>
                          </m:f>
                        </m:e>
                      </m:d>
                    </m:oMath>
                  </m:oMathPara>
                </a14:m>
                <a:endParaRPr lang="fr-FR" sz="2400" dirty="0" smtClean="0"/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dirty="0" smtClean="0"/>
                  <a:t>Où 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fr-FR" sz="2400" dirty="0" smtClean="0"/>
                  <a:t> est le quantile de la loi de </a:t>
                </a:r>
                <a:r>
                  <a:rPr lang="fr-FR" sz="2400" dirty="0" err="1"/>
                  <a:t>S</a:t>
                </a:r>
                <a:r>
                  <a:rPr lang="fr-FR" sz="2400" dirty="0" err="1" smtClean="0"/>
                  <a:t>tudent</a:t>
                </a:r>
                <a:r>
                  <a:rPr lang="fr-FR" sz="2400" dirty="0" smtClean="0"/>
                  <a:t> à n-1 degrés de liberté</a:t>
                </a:r>
              </a:p>
              <a:p>
                <a:pPr marL="0" indent="0" algn="ctr">
                  <a:lnSpc>
                    <a:spcPct val="150000"/>
                  </a:lnSpc>
                  <a:buNone/>
                </a:pPr>
                <a:endParaRPr lang="fr-FR" dirty="0" smtClean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824248"/>
                <a:ext cx="10515600" cy="5352715"/>
              </a:xfrm>
              <a:blipFill rotWithShape="0">
                <a:blip r:embed="rId2"/>
                <a:stretch>
                  <a:fillRect l="-638" b="-11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177880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540913"/>
            <a:ext cx="10515600" cy="563605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fr-FR" sz="2400" dirty="0" smtClean="0">
                <a:solidFill>
                  <a:srgbClr val="00B050"/>
                </a:solidFill>
              </a:rPr>
              <a:t>Exemple 1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2400" dirty="0" smtClean="0"/>
              <a:t>On suppose que le poids des alevins d’une population est une variable aléatoire d’écart type égale à 3 g. Dans des conditions données, on a pesé un échantillon de 45 alevins; la moyenne observée est de 8.24 g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2400" dirty="0" smtClean="0"/>
              <a:t>Donner un intervalle de confiance du poids moyen des alevins de la population étudiée </a:t>
            </a:r>
            <a:r>
              <a:rPr lang="fr-FR" sz="2400" dirty="0" smtClean="0">
                <a:solidFill>
                  <a:srgbClr val="FF0000"/>
                </a:solidFill>
              </a:rPr>
              <a:t>(mathématiques pour les sciences de la vie page 208)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771015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540913"/>
                <a:ext cx="10515600" cy="5636050"/>
              </a:xfrm>
            </p:spPr>
            <p:txBody>
              <a:bodyPr/>
              <a:lstStyle/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sz="2400" dirty="0">
                    <a:solidFill>
                      <a:srgbClr val="00B050"/>
                    </a:solidFill>
                  </a:rPr>
                  <a:t>Exemple 2 .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sz="2400" dirty="0"/>
                  <a:t>Un mareyeur livres des caisses de thon blanc à une conserverie. A la réception des colis, le responsable a des doutes sur le poids affiché; il prélève 25 caisses dont il mesure en tonne la moyenne et l’écart type: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fr-FR" sz="24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fr-FR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r>
                        <a:rPr lang="fr-FR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sz="2400" i="1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fr-FR" sz="2400" i="1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fr-FR" sz="2400" i="1">
                          <a:latin typeface="Cambria Math" panose="02040503050406030204" pitchFamily="18" charset="0"/>
                        </a:rPr>
                        <m:t>98</m:t>
                      </m:r>
                      <m:r>
                        <a:rPr lang="fr-FR" sz="24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sz="2400" i="1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fr-FR" sz="2400" i="1"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fr-FR" sz="2400" i="1">
                          <a:latin typeface="Cambria Math" panose="02040503050406030204" pitchFamily="18" charset="0"/>
                        </a:rPr>
                        <m:t>𝑒𝑡</m:t>
                      </m:r>
                      <m:r>
                        <a:rPr lang="fr-FR" sz="2400" i="1">
                          <a:latin typeface="Cambria Math" panose="02040503050406030204" pitchFamily="18" charset="0"/>
                        </a:rPr>
                        <m:t>   </m:t>
                      </m:r>
                      <m:sSub>
                        <m:sSubPr>
                          <m:ctrlPr>
                            <a:rPr lang="fr-FR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fr-FR" sz="2400" i="1">
                              <a:latin typeface="Cambria Math" panose="02040503050406030204" pitchFamily="18" charset="0"/>
                            </a:rPr>
                            <m:t>𝑒</m:t>
                          </m:r>
                        </m:sub>
                      </m:sSub>
                      <m:r>
                        <a:rPr lang="fr-FR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sz="2400" i="1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fr-FR" sz="2400" i="1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fr-FR" sz="2400" i="1">
                          <a:latin typeface="Cambria Math" panose="02040503050406030204" pitchFamily="18" charset="0"/>
                        </a:rPr>
                        <m:t>11</m:t>
                      </m:r>
                      <m:r>
                        <a:rPr lang="fr-FR" sz="24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sz="2400" i="1">
                          <a:latin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fr-FR" sz="2400" dirty="0"/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sz="2400" dirty="0"/>
                  <a:t>Donner un intervalle de confiance à 95% du poids moyen de ces caisses</a:t>
                </a:r>
              </a:p>
              <a:p>
                <a:pPr marL="0" indent="0">
                  <a:buNone/>
                </a:pPr>
                <a:r>
                  <a:rPr lang="fr-FR" dirty="0">
                    <a:solidFill>
                      <a:srgbClr val="FF0000"/>
                    </a:solidFill>
                  </a:rPr>
                  <a:t>(mathématiques pour les sciences de la vie page </a:t>
                </a:r>
                <a:r>
                  <a:rPr lang="fr-FR" dirty="0" smtClean="0">
                    <a:solidFill>
                      <a:srgbClr val="FF0000"/>
                    </a:solidFill>
                  </a:rPr>
                  <a:t>213)</a:t>
                </a:r>
                <a:endParaRPr lang="fr-FR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fr-FR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540913"/>
                <a:ext cx="10515600" cy="5636050"/>
              </a:xfrm>
              <a:blipFill rotWithShape="0">
                <a:blip r:embed="rId2"/>
                <a:stretch>
                  <a:fillRect l="-1217" r="-87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665211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566670"/>
                <a:ext cx="10515600" cy="5610293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dirty="0" smtClean="0">
                    <a:solidFill>
                      <a:srgbClr val="00B050"/>
                    </a:solidFill>
                  </a:rPr>
                  <a:t>3.3.2.Intervalle </a:t>
                </a:r>
                <a:r>
                  <a:rPr lang="fr-FR" sz="2400" dirty="0">
                    <a:solidFill>
                      <a:srgbClr val="00B050"/>
                    </a:solidFill>
                  </a:rPr>
                  <a:t>de confiance d’une </a:t>
                </a:r>
                <a:r>
                  <a:rPr lang="fr-FR" sz="2400" dirty="0" smtClean="0">
                    <a:solidFill>
                      <a:srgbClr val="00B050"/>
                    </a:solidFill>
                  </a:rPr>
                  <a:t>variance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dirty="0" smtClean="0">
                    <a:solidFill>
                      <a:srgbClr val="00B050"/>
                    </a:solidFill>
                  </a:rPr>
                  <a:t>Conditions: 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dirty="0"/>
                  <a:t>Il faut que </a:t>
                </a:r>
                <a14:m>
                  <m:oMath xmlns:m="http://schemas.openxmlformats.org/officeDocument/2006/math">
                    <m:r>
                      <a:rPr lang="fr-FR" sz="2400" i="1">
                        <a:latin typeface="Cambria Math" panose="02040503050406030204" pitchFamily="18" charset="0"/>
                      </a:rPr>
                      <m:t>𝑋</m:t>
                    </m:r>
                    <m:r>
                      <a:rPr lang="fr-FR" sz="2400" i="1">
                        <a:latin typeface="Cambria Math" panose="02040503050406030204" pitchFamily="18" charset="0"/>
                      </a:rPr>
                      <m:t>~</m:t>
                    </m:r>
                    <m:r>
                      <a:rPr lang="fr-FR" sz="2400" i="1">
                        <a:latin typeface="Cambria Math" panose="02040503050406030204" pitchFamily="18" charset="0"/>
                      </a:rPr>
                      <m:t>𝑁</m:t>
                    </m:r>
                    <m:r>
                      <a:rPr lang="fr-FR" sz="24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sz="2400" i="1">
                        <a:latin typeface="Cambria Math" panose="02040503050406030204" pitchFamily="18" charset="0"/>
                      </a:rPr>
                      <m:t>𝑚</m:t>
                    </m:r>
                    <m:r>
                      <a:rPr lang="fr-FR" sz="2400" i="1">
                        <a:latin typeface="Cambria Math" panose="02040503050406030204" pitchFamily="18" charset="0"/>
                      </a:rPr>
                      <m:t>,</m:t>
                    </m:r>
                    <m:sSup>
                      <m:sSupPr>
                        <m:ctrlPr>
                          <a:rPr lang="fr-FR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fr-FR" sz="24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fr-FR" sz="2400" dirty="0" smtClean="0"/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dirty="0"/>
                  <a:t>L’IC de </a:t>
                </a:r>
                <a:r>
                  <a:rPr lang="fr-FR" sz="2400" dirty="0" smtClean="0"/>
                  <a:t>la variance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sz="2400" dirty="0" smtClean="0"/>
                  <a:t>de  </a:t>
                </a:r>
                <a:r>
                  <a:rPr lang="fr-FR" sz="2400" dirty="0"/>
                  <a:t>population est donné </a:t>
                </a:r>
                <a:r>
                  <a:rPr lang="fr-FR" sz="2400" dirty="0" smtClean="0"/>
                  <a:t>par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i="1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fr-FR" sz="2400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fr-FR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2400" i="1"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  <m:sup>
                          <m:r>
                            <a:rPr lang="fr-FR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fr-FR" sz="2400" i="1">
                          <a:latin typeface="Cambria Math" panose="02040503050406030204" pitchFamily="18" charset="0"/>
                        </a:rPr>
                        <m:t>∈</m:t>
                      </m:r>
                      <m:d>
                        <m:dPr>
                          <m:begChr m:val="["/>
                          <m:endChr m:val="]"/>
                          <m:ctrlPr>
                            <a:rPr lang="fr-FR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fr-FR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den>
                          </m:f>
                          <m:sSup>
                            <m:sSupPr>
                              <m:ctrlPr>
                                <a:rPr lang="fr-FR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e>
                            <m:sup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fr-FR" sz="2400" i="1">
                              <a:latin typeface="Cambria Math" panose="02040503050406030204" pitchFamily="18" charset="0"/>
                            </a:rPr>
                            <m:t>; </m:t>
                          </m:r>
                          <m:f>
                            <m:fPr>
                              <m:ctrlPr>
                                <a:rPr lang="fr-FR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den>
                          </m:f>
                          <m:sSup>
                            <m:sSupPr>
                              <m:ctrlPr>
                                <a:rPr lang="fr-FR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e>
                            <m:sup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fr-FR" sz="2400" dirty="0" smtClean="0"/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 xmlns:m="http://schemas.openxmlformats.org/officeDocument/2006/math"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𝑒𝑡</m:t>
                    </m:r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sz="2400" dirty="0" smtClean="0"/>
                  <a:t>sont déterminés comme suit</a:t>
                </a:r>
                <a:r>
                  <a:rPr lang="fr-FR" sz="2400" dirty="0"/>
                  <a:t> </a:t>
                </a:r>
                <a:r>
                  <a:rPr lang="fr-FR" sz="2400" dirty="0" smtClean="0"/>
                  <a:t>: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fr-FR" sz="24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fr-F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𝜒</m:t>
                          </m:r>
                        </m:e>
                        <m:sub>
                          <m:r>
                            <a:rPr lang="fr-FR" sz="2400" i="1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fr-FR" sz="2400" i="1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fr-FR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num>
                            <m:den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fr-F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fr-FR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fr-FR" sz="24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fr-FR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fr-FR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fr-FR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sz="2400" i="1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fr-FR" sz="2400" dirty="0"/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fr-FR" sz="24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fr-FR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𝜒</m:t>
                          </m:r>
                        </m:e>
                        <m:sub>
                          <m:f>
                            <m:fPr>
                              <m:ctrlPr>
                                <a:rPr lang="fr-FR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num>
                            <m:den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fr-F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fr-FR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fr-FR" sz="24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fr-FR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fr-FR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fr-FR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fr-FR" sz="2400" b="0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fr-FR" dirty="0"/>
              </a:p>
              <a:p>
                <a:pPr marL="0" indent="0">
                  <a:buNone/>
                </a:pPr>
                <a:endParaRPr lang="fr-FR" dirty="0"/>
              </a:p>
              <a:p>
                <a:pPr marL="0" indent="0">
                  <a:buNone/>
                </a:pPr>
                <a:endParaRPr lang="fr-FR" dirty="0">
                  <a:solidFill>
                    <a:srgbClr val="00B050"/>
                  </a:solidFill>
                </a:endParaRPr>
              </a:p>
              <a:p>
                <a:pPr marL="0" indent="0">
                  <a:buNone/>
                </a:pPr>
                <a:endParaRPr lang="fr-FR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566670"/>
                <a:ext cx="10515600" cy="5610293"/>
              </a:xfrm>
              <a:blipFill rotWithShape="0">
                <a:blip r:embed="rId2"/>
                <a:stretch>
                  <a:fillRect l="-75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715571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579549"/>
                <a:ext cx="10515600" cy="5597414"/>
              </a:xfrm>
            </p:spPr>
            <p:txBody>
              <a:bodyPr/>
              <a:lstStyle/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dirty="0" smtClean="0">
                    <a:solidFill>
                      <a:srgbClr val="00B050"/>
                    </a:solidFill>
                  </a:rPr>
                  <a:t>3.3.3.Intervalle de confiance d’une proportion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dirty="0" smtClean="0"/>
                  <a:t>Soit un échantillon de taille « n » suffisamment grande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fr-FR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≥</m:t>
                        </m:r>
                        <m: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30</m:t>
                        </m:r>
                      </m:e>
                    </m:d>
                  </m:oMath>
                </a14:m>
                <a:r>
                  <a:rPr lang="fr-FR" sz="2400" dirty="0" smtClean="0"/>
                  <a:t> et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𝑛𝑓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𝑒𝑡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𝑓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)≥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fr-FR" sz="2400" dirty="0" smtClean="0"/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dirty="0" smtClean="0"/>
                  <a:t>L’IC de la proportion « p » de  population est donné par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𝜖</m:t>
                      </m:r>
                      <m:d>
                        <m:dPr>
                          <m:begChr m:val="["/>
                          <m:endChr m:val="]"/>
                          <m:ctrlP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fr-F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fr-FR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fr-FR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𝛼</m:t>
                                  </m:r>
                                </m:num>
                                <m:den>
                                  <m:r>
                                    <a:rPr lang="fr-FR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sub>
                          </m:sSub>
                          <m:rad>
                            <m:radPr>
                              <m:degHide m:val="on"/>
                              <m:ctrlPr>
                                <a:rPr lang="fr-F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fr-FR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fr-FR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𝑓</m:t>
                                  </m:r>
                                  <m:d>
                                    <m:dPr>
                                      <m:ctrlPr>
                                        <a:rPr lang="fr-FR" sz="24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fr-FR" sz="24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</m:t>
                                      </m:r>
                                      <m:r>
                                        <a:rPr lang="fr-FR" sz="24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fr-FR" sz="24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</m:d>
                                </m:num>
                                <m:den>
                                  <m:r>
                                    <a:rPr lang="fr-FR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𝑛</m:t>
                                  </m:r>
                                </m:den>
                              </m:f>
                            </m:e>
                          </m:rad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;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fr-F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fr-F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fr-FR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fr-FR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𝛼</m:t>
                                  </m:r>
                                </m:num>
                                <m:den>
                                  <m:r>
                                    <a:rPr lang="fr-FR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sub>
                          </m:sSub>
                          <m:rad>
                            <m:radPr>
                              <m:degHide m:val="on"/>
                              <m:ctrlPr>
                                <a:rPr lang="fr-F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fr-FR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fr-FR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𝑓</m:t>
                                  </m:r>
                                  <m:d>
                                    <m:dPr>
                                      <m:ctrlPr>
                                        <a:rPr lang="fr-FR" sz="24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fr-FR" sz="24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</m:t>
                                      </m:r>
                                      <m:r>
                                        <a:rPr lang="fr-FR" sz="24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fr-FR" sz="24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</m:d>
                                </m:num>
                                <m:den>
                                  <m:r>
                                    <a:rPr lang="fr-FR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𝑛</m:t>
                                  </m:r>
                                </m:den>
                              </m:f>
                            </m:e>
                          </m:rad>
                        </m:e>
                      </m:d>
                    </m:oMath>
                  </m:oMathPara>
                </a14:m>
                <a:endParaRPr lang="fr-FR" dirty="0" smtClean="0"/>
              </a:p>
              <a:p>
                <a:pPr marL="0" indent="0">
                  <a:buNone/>
                </a:pPr>
                <a:endParaRPr lang="fr-FR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579549"/>
                <a:ext cx="10515600" cy="5597414"/>
              </a:xfrm>
              <a:blipFill rotWithShape="0">
                <a:blip r:embed="rId2"/>
                <a:stretch>
                  <a:fillRect l="-92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12243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Sous-titr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184856" y="618187"/>
                <a:ext cx="10148552" cy="6001554"/>
              </a:xfrm>
            </p:spPr>
            <p:txBody>
              <a:bodyPr>
                <a:normAutofit fontScale="92500"/>
              </a:bodyPr>
              <a:lstStyle/>
              <a:p>
                <a:pPr algn="l"/>
                <a:r>
                  <a:rPr lang="fr-FR" dirty="0" smtClean="0">
                    <a:solidFill>
                      <a:srgbClr val="FF0000"/>
                    </a:solidFill>
                  </a:rPr>
                  <a:t>3.1. Généralités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fr-FR" dirty="0" smtClean="0"/>
                  <a:t>Les caractéristiques de la population étudiée sont cette fois inconnues. On cherche à les estimer à partir des résultats obtenus sur un échantillon supposé représentatif de cette population.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fr-FR" dirty="0" smtClean="0"/>
                  <a:t>On distingue deux type d’estimation</a:t>
                </a:r>
                <a:r>
                  <a:rPr lang="fr-FR" dirty="0" smtClean="0"/>
                  <a:t>: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fr-FR" dirty="0" smtClean="0">
                    <a:solidFill>
                      <a:srgbClr val="7030A0"/>
                    </a:solidFill>
                  </a:rPr>
                  <a:t>-   point estimation: </a:t>
                </a:r>
                <a:r>
                  <a:rPr lang="en-US" dirty="0">
                    <a:solidFill>
                      <a:srgbClr val="7030A0"/>
                    </a:solidFill>
                  </a:rPr>
                  <a:t>A </a:t>
                </a:r>
                <a:r>
                  <a:rPr lang="en-US" dirty="0">
                    <a:solidFill>
                      <a:srgbClr val="7030A0"/>
                    </a:solidFill>
                  </a:rPr>
                  <a:t>single value (a statistic) used to estimate a population parameter.</a:t>
                </a:r>
                <a:endParaRPr lang="fr-FR" dirty="0">
                  <a:solidFill>
                    <a:srgbClr val="7030A0"/>
                  </a:solidFill>
                </a:endParaRPr>
              </a:p>
              <a:p>
                <a:pPr marL="342900" indent="-342900" algn="just">
                  <a:lnSpc>
                    <a:spcPct val="150000"/>
                  </a:lnSpc>
                  <a:buFontTx/>
                  <a:buChar char="-"/>
                </a:pPr>
                <a:r>
                  <a:rPr lang="fr-FR" dirty="0" smtClean="0">
                    <a:solidFill>
                      <a:srgbClr val="00B050"/>
                    </a:solidFill>
                  </a:rPr>
                  <a:t>Estimation ponctuelle </a:t>
                </a:r>
                <a:r>
                  <a:rPr lang="fr-FR" dirty="0" smtClean="0"/>
                  <a:t>qui </a:t>
                </a:r>
                <a:r>
                  <a:rPr lang="fr-FR" dirty="0" smtClean="0"/>
                  <a:t>consiste à calculer dans l’échantillon la caractéristique qui parait devoir être la plus représentative de celle de la population et que l’on veut estimer. Dans ce cas, on distingue plusieurs catégories d’estimateurs; si </a:t>
                </a:r>
                <a14:m>
                  <m:oMath xmlns:m="http://schemas.openxmlformats.org/officeDocument/2006/math">
                    <m:r>
                      <a:rPr lang="fr-F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  <m:r>
                      <a:rPr lang="fr-F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dirty="0" smtClean="0"/>
                  <a:t>est la valeur à estimer 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fr-FR" dirty="0" smtClean="0"/>
                  <a:t> un estimateur de </a:t>
                </a:r>
                <a14:m>
                  <m:oMath xmlns:m="http://schemas.openxmlformats.org/officeDocument/2006/math">
                    <m:r>
                      <a:rPr lang="fr-F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fr-FR" dirty="0" smtClean="0"/>
                  <a:t>on dit que:</a:t>
                </a:r>
              </a:p>
              <a:p>
                <a:pPr algn="l"/>
                <a:endParaRPr lang="fr-FR" sz="3200" dirty="0" smtClean="0"/>
              </a:p>
            </p:txBody>
          </p:sp>
        </mc:Choice>
        <mc:Fallback>
          <p:sp>
            <p:nvSpPr>
              <p:cNvPr id="3" name="Sous-titr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184856" y="618187"/>
                <a:ext cx="10148552" cy="6001554"/>
              </a:xfrm>
              <a:blipFill rotWithShape="0">
                <a:blip r:embed="rId2"/>
                <a:stretch>
                  <a:fillRect l="-781" t="-1218" r="-78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91680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643944"/>
            <a:ext cx="10515600" cy="553301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fr-FR" sz="2400" dirty="0" smtClean="0">
                <a:solidFill>
                  <a:srgbClr val="00B050"/>
                </a:solidFill>
              </a:rPr>
              <a:t>Exemple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2400" dirty="0" smtClean="0"/>
              <a:t>Sur 2424 naissances, on a trouvé 1270 garçons et 1154 filles</a:t>
            </a:r>
          </a:p>
          <a:p>
            <a:pPr marL="514350" indent="-514350" algn="just">
              <a:lnSpc>
                <a:spcPct val="150000"/>
              </a:lnSpc>
              <a:buAutoNum type="arabicParenR"/>
            </a:pPr>
            <a:r>
              <a:rPr lang="fr-FR" sz="2400" dirty="0" smtClean="0"/>
              <a:t>Donner une estimation du pourcentage de garçons à la naissance dans la population, ainsi que l’intervalle de confiance de ce pourcentage aux risque 5% et 1%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2400" dirty="0" smtClean="0">
                <a:solidFill>
                  <a:srgbClr val="FF0000"/>
                </a:solidFill>
              </a:rPr>
              <a:t>         (</a:t>
            </a:r>
            <a:r>
              <a:rPr lang="fr-FR" sz="2400" dirty="0">
                <a:solidFill>
                  <a:srgbClr val="FF0000"/>
                </a:solidFill>
              </a:rPr>
              <a:t>mathématiques pour les sciences de la vie page </a:t>
            </a:r>
            <a:r>
              <a:rPr lang="fr-FR" sz="2400" dirty="0" smtClean="0">
                <a:solidFill>
                  <a:srgbClr val="FF0000"/>
                </a:solidFill>
              </a:rPr>
              <a:t>210)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7046184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553792"/>
                <a:ext cx="10515600" cy="5623171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150000"/>
                  </a:lnSpc>
                  <a:buFontTx/>
                  <a:buChar char="-"/>
                </a:pPr>
                <a:r>
                  <a:rPr lang="fr-FR" sz="2400" dirty="0" smtClean="0"/>
                  <a:t>La variable aléatoire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fr-FR" sz="2400" dirty="0" smtClean="0"/>
                  <a:t> représente l’erreur de l’estimation </a:t>
                </a:r>
              </a:p>
              <a:p>
                <a:pPr>
                  <a:lnSpc>
                    <a:spcPct val="150000"/>
                  </a:lnSpc>
                  <a:buFontTx/>
                  <a:buChar char="-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fr-FR" sz="2400" dirty="0" smtClean="0"/>
                  <a:t> est un estimateur sans </a:t>
                </a:r>
                <a:r>
                  <a:rPr lang="fr-FR" sz="2400" dirty="0" smtClean="0"/>
                  <a:t>biais </a:t>
                </a:r>
                <a:r>
                  <a:rPr lang="fr-FR" sz="2400" dirty="0" smtClean="0">
                    <a:solidFill>
                      <a:srgbClr val="7030A0"/>
                    </a:solidFill>
                  </a:rPr>
                  <a:t>(</a:t>
                </a:r>
                <a:r>
                  <a:rPr lang="fr-FR" sz="2400" dirty="0" err="1" smtClean="0">
                    <a:solidFill>
                      <a:srgbClr val="7030A0"/>
                    </a:solidFill>
                  </a:rPr>
                  <a:t>unbiased</a:t>
                </a:r>
                <a:r>
                  <a:rPr lang="fr-FR" sz="2400" dirty="0" smtClean="0">
                    <a:solidFill>
                      <a:srgbClr val="7030A0"/>
                    </a:solidFill>
                  </a:rPr>
                  <a:t> </a:t>
                </a:r>
                <a:r>
                  <a:rPr lang="fr-FR" sz="2400" dirty="0" err="1" smtClean="0">
                    <a:solidFill>
                      <a:srgbClr val="7030A0"/>
                    </a:solidFill>
                  </a:rPr>
                  <a:t>estimator</a:t>
                </a:r>
                <a:r>
                  <a:rPr lang="fr-FR" sz="2400" dirty="0" smtClean="0">
                    <a:solidFill>
                      <a:srgbClr val="7030A0"/>
                    </a:solidFill>
                  </a:rPr>
                  <a:t>)</a:t>
                </a:r>
                <a:r>
                  <a:rPr lang="fr-FR" sz="2400" dirty="0" smtClean="0">
                    <a:solidFill>
                      <a:srgbClr val="7030A0"/>
                    </a:solidFill>
                  </a:rPr>
                  <a:t> </a:t>
                </a:r>
                <a:r>
                  <a:rPr lang="fr-FR" sz="2400" dirty="0" smtClean="0"/>
                  <a:t>de </a:t>
                </a:r>
                <a14:m>
                  <m:oMath xmlns:m="http://schemas.openxmlformats.org/officeDocument/2006/math">
                    <m:r>
                      <a:rPr lang="fr-FR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fr-FR" sz="2400" dirty="0" smtClean="0"/>
                  <a:t> si </a:t>
                </a:r>
                <a14:m>
                  <m:oMath xmlns:m="http://schemas.openxmlformats.org/officeDocument/2006/math"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ctrlPr>
                          <a:rPr lang="fr-FR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fr-FR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endParaRPr lang="fr-FR" sz="2400" dirty="0" smtClean="0"/>
              </a:p>
              <a:p>
                <a:pPr>
                  <a:lnSpc>
                    <a:spcPct val="150000"/>
                  </a:lnSpc>
                  <a:buFontTx/>
                  <a:buChar char="-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fr-FR" sz="2400" dirty="0" smtClean="0"/>
                  <a:t> est un estimateur asymptotiquement sans biais de </a:t>
                </a:r>
                <a14:m>
                  <m:oMath xmlns:m="http://schemas.openxmlformats.org/officeDocument/2006/math">
                    <m:r>
                      <a:rPr lang="fr-FR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fr-FR" sz="2400" dirty="0" smtClean="0"/>
                  <a:t> si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fr-FR" sz="2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fr-FR" sz="2400" b="0" i="0" smtClean="0">
                                <a:latin typeface="Cambria Math" panose="02040503050406030204" pitchFamily="18" charset="0"/>
                              </a:rPr>
                              <m:t>lim</m:t>
                            </m:r>
                          </m:e>
                          <m:lim>
                            <m: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→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∞</m:t>
                            </m:r>
                          </m:lim>
                        </m:limLow>
                      </m:fName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  <m:d>
                          <m:dPr>
                            <m:ctrlP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fr-FR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e>
                              <m:sub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</m:sSub>
                          </m:e>
                        </m:d>
                      </m:e>
                    </m:func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endParaRPr lang="fr-FR" sz="2400" dirty="0" smtClean="0"/>
              </a:p>
              <a:p>
                <a:pPr>
                  <a:lnSpc>
                    <a:spcPct val="150000"/>
                  </a:lnSpc>
                  <a:buFontTx/>
                  <a:buChar char="-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fr-FR" sz="2400" dirty="0" smtClean="0"/>
                  <a:t> est un estimateur </a:t>
                </a:r>
                <a:r>
                  <a:rPr lang="fr-FR" sz="2400" dirty="0" smtClean="0"/>
                  <a:t>convergent </a:t>
                </a:r>
                <a:r>
                  <a:rPr lang="fr-FR" sz="2400" dirty="0" smtClean="0">
                    <a:solidFill>
                      <a:srgbClr val="7030A0"/>
                    </a:solidFill>
                  </a:rPr>
                  <a:t>(</a:t>
                </a:r>
                <a:r>
                  <a:rPr lang="fr-FR" sz="2400" dirty="0" smtClean="0">
                    <a:solidFill>
                      <a:srgbClr val="7030A0"/>
                    </a:solidFill>
                  </a:rPr>
                  <a:t>consistent)</a:t>
                </a:r>
                <a:r>
                  <a:rPr lang="fr-FR" sz="2400" dirty="0" smtClean="0">
                    <a:solidFill>
                      <a:srgbClr val="7030A0"/>
                    </a:solidFill>
                  </a:rPr>
                  <a:t> </a:t>
                </a:r>
                <a:r>
                  <a:rPr lang="fr-FR" sz="2400" dirty="0" smtClean="0"/>
                  <a:t>de </a:t>
                </a:r>
                <a14:m>
                  <m:oMath xmlns:m="http://schemas.openxmlformats.org/officeDocument/2006/math">
                    <m:r>
                      <a:rPr lang="fr-FR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fr-FR" sz="2400" dirty="0" smtClean="0"/>
                  <a:t> si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fr-FR" sz="2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fr-FR" sz="2400" b="0" i="0" smtClean="0">
                                <a:latin typeface="Cambria Math" panose="02040503050406030204" pitchFamily="18" charset="0"/>
                              </a:rPr>
                              <m:t>lim</m:t>
                            </m:r>
                          </m:e>
                          <m:lim>
                            <m: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→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∞</m:t>
                            </m:r>
                          </m:lim>
                        </m:limLow>
                      </m:fName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𝑉</m:t>
                        </m:r>
                        <m:d>
                          <m:dPr>
                            <m:ctrlP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fr-FR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e>
                              <m:sub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</m:sSub>
                          </m:e>
                        </m:d>
                      </m:e>
                    </m:func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fr-FR" sz="2400" dirty="0" smtClean="0"/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dirty="0">
                    <a:solidFill>
                      <a:srgbClr val="00B050"/>
                    </a:solidFill>
                  </a:rPr>
                  <a:t>Le biais</a:t>
                </a:r>
                <a:r>
                  <a:rPr lang="fr-FR" sz="2400" dirty="0"/>
                  <a:t>: on appelle biais d’un estimateur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fr-FR" sz="2400" dirty="0"/>
                  <a:t>, la différence </a:t>
                </a:r>
                <a14:m>
                  <m:oMath xmlns:m="http://schemas.openxmlformats.org/officeDocument/2006/math">
                    <m:r>
                      <a:rPr lang="fr-FR" sz="2400" i="1"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ctrlPr>
                          <a:rPr lang="fr-F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fr-FR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2400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fr-FR" sz="24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  <m:r>
                      <a:rPr lang="fr-FR" sz="24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fr-FR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fr-FR" sz="2400" dirty="0"/>
                  <a:t>. Le biais est positif si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fr-FR" sz="2400" dirty="0"/>
                  <a:t> tend à surestime </a:t>
                </a:r>
                <a14:m>
                  <m:oMath xmlns:m="http://schemas.openxmlformats.org/officeDocument/2006/math">
                    <m:r>
                      <a:rPr lang="fr-FR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fr-FR" sz="2400" dirty="0"/>
                  <a:t> et négatif dans le cas contraire</a:t>
                </a:r>
              </a:p>
              <a:p>
                <a:pPr>
                  <a:lnSpc>
                    <a:spcPct val="150000"/>
                  </a:lnSpc>
                  <a:buFontTx/>
                  <a:buChar char="-"/>
                </a:pPr>
                <a:endParaRPr lang="fr-FR" sz="2400" dirty="0" smtClean="0"/>
              </a:p>
              <a:p>
                <a:pPr>
                  <a:lnSpc>
                    <a:spcPct val="150000"/>
                  </a:lnSpc>
                  <a:buFontTx/>
                  <a:buChar char="-"/>
                </a:pPr>
                <a:endParaRPr lang="fr-FR" sz="2400" dirty="0"/>
              </a:p>
            </p:txBody>
          </p:sp>
        </mc:Choice>
        <mc:Fallback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553792"/>
                <a:ext cx="10515600" cy="5623171"/>
              </a:xfrm>
              <a:blipFill rotWithShape="0">
                <a:blip r:embed="rId2"/>
                <a:stretch>
                  <a:fillRect l="-92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61228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682580"/>
                <a:ext cx="10515600" cy="5494383"/>
              </a:xfrm>
            </p:spPr>
            <p:txBody>
              <a:bodyPr/>
              <a:lstStyle/>
              <a:p>
                <a:pPr>
                  <a:lnSpc>
                    <a:spcPct val="150000"/>
                  </a:lnSpc>
                  <a:buFontTx/>
                  <a:buChar char="-"/>
                </a:pPr>
                <a:r>
                  <a:rPr lang="fr-FR" sz="2400" dirty="0" smtClean="0"/>
                  <a:t>De plus, «étant donnés deux estimateurs sans biais de </a:t>
                </a:r>
                <a14:m>
                  <m:oMath xmlns:m="http://schemas.openxmlformats.org/officeDocument/2006/math">
                    <m:r>
                      <a:rPr lang="fr-FR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fr-FR" sz="2400" dirty="0" smtClean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fr-FR" sz="2400" dirty="0" smtClean="0"/>
                  <a:t> 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fr-FR" sz="2400" dirty="0" smtClean="0"/>
                  <a:t>,</a:t>
                </a:r>
              </a:p>
              <a:p>
                <a:pPr>
                  <a:lnSpc>
                    <a:spcPct val="150000"/>
                  </a:lnSpc>
                  <a:buFontTx/>
                  <a:buChar char="-"/>
                </a:pPr>
                <a:r>
                  <a:rPr lang="fr-FR" sz="2400" dirty="0" smtClean="0"/>
                  <a:t> on choisit celui dont la variance est la plus faible; c’est le plus efficace </a:t>
                </a:r>
              </a:p>
              <a:p>
                <a:pPr>
                  <a:lnSpc>
                    <a:spcPct val="150000"/>
                  </a:lnSpc>
                  <a:buFontTx/>
                  <a:buChar char="-"/>
                </a:pPr>
                <a:r>
                  <a:rPr lang="fr-FR" sz="2400" dirty="0" smtClean="0"/>
                  <a:t>Si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fr-FR" sz="2400" dirty="0" smtClean="0"/>
                  <a:t> est un estimateur sans biais de </a:t>
                </a:r>
                <a14:m>
                  <m:oMath xmlns:m="http://schemas.openxmlformats.org/officeDocument/2006/math">
                    <m:r>
                      <a:rPr lang="fr-FR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fr-FR" sz="2400" dirty="0" smtClean="0"/>
                  <a:t> et si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fr-FR" sz="2400" dirty="0" smtClean="0"/>
                  <a:t> est un autre estimateur légèrement biaisé de </a:t>
                </a:r>
                <a14:m>
                  <m:oMath xmlns:m="http://schemas.openxmlformats.org/officeDocument/2006/math">
                    <m:r>
                      <a:rPr lang="fr-FR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fr-FR" sz="2400" dirty="0" smtClean="0"/>
                  <a:t>, mais avec </a:t>
                </a:r>
                <a14:m>
                  <m:oMath xmlns:m="http://schemas.openxmlformats.org/officeDocument/2006/math"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𝑉</m:t>
                    </m:r>
                    <m:d>
                      <m:dPr>
                        <m:ctrlPr>
                          <a:rPr lang="fr-FR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fr-FR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𝑉</m:t>
                    </m:r>
                    <m:d>
                      <m:dPr>
                        <m:ctrlPr>
                          <a:rPr lang="fr-FR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fr-FR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endParaRPr lang="fr-FR" sz="2400" dirty="0" smtClean="0"/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b="1" i="1" dirty="0" smtClean="0"/>
                  <a:t>Quel estimateur choisir? </a:t>
                </a:r>
                <a:r>
                  <a:rPr lang="fr-FR" sz="2400" dirty="0" smtClean="0"/>
                  <a:t>On calcule l’erreur quadratique moyenne qui est définie par </a:t>
                </a:r>
                <a14:m>
                  <m:oMath xmlns:m="http://schemas.openxmlformats.org/officeDocument/2006/math"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𝐸𝑄𝑀</m:t>
                    </m:r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ctrlPr>
                          <a:rPr lang="fr-FR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fr-FR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fr-FR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400" b="0" i="1" smtClean="0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  <m:sub>
                                    <m:r>
                                      <a:rPr lang="fr-FR" sz="24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𝜃</m:t>
                                </m:r>
                              </m:e>
                            </m:d>
                          </m:e>
                          <m:sup>
                            <m: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𝑉</m:t>
                    </m:r>
                    <m:d>
                      <m:dPr>
                        <m:ctrlPr>
                          <a:rPr lang="fr-FR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fr-FR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  <m:d>
                              <m:dPr>
                                <m:ctrlPr>
                                  <a:rPr lang="fr-FR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fr-FR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400" b="0" i="1" smtClean="0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  <m:sub>
                                    <m:r>
                                      <a:rPr lang="fr-FR" sz="24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𝜃</m:t>
                            </m:r>
                          </m:e>
                        </m:d>
                      </m:e>
                      <m:sup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fr-FR" sz="2400" dirty="0" smtClean="0"/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dirty="0" smtClean="0"/>
                  <a:t>Celui qui a la plus faible valeur de EQM sera l’estimateur efficace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endParaRPr lang="fr-FR" sz="2400" dirty="0" smtClean="0"/>
              </a:p>
              <a:p>
                <a:pPr marL="0" indent="0">
                  <a:buNone/>
                </a:pPr>
                <a:endParaRPr lang="fr-FR" dirty="0" smtClean="0"/>
              </a:p>
              <a:p>
                <a:pPr>
                  <a:buFontTx/>
                  <a:buChar char="-"/>
                </a:pPr>
                <a:endParaRPr lang="fr-FR" dirty="0" smtClean="0"/>
              </a:p>
              <a:p>
                <a:pPr>
                  <a:buFontTx/>
                  <a:buChar char="-"/>
                </a:pPr>
                <a:endParaRPr lang="fr-FR" dirty="0" smtClean="0"/>
              </a:p>
              <a:p>
                <a:pPr>
                  <a:buFontTx/>
                  <a:buChar char="-"/>
                </a:pPr>
                <a:endParaRPr lang="fr-FR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682580"/>
                <a:ext cx="10515600" cy="5494383"/>
              </a:xfrm>
              <a:blipFill rotWithShape="0">
                <a:blip r:embed="rId2"/>
                <a:stretch>
                  <a:fillRect l="-92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45074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631065"/>
                <a:ext cx="10515600" cy="5545898"/>
              </a:xfrm>
            </p:spPr>
            <p:txBody>
              <a:bodyPr>
                <a:normAutofit fontScale="92500" lnSpcReduction="20000"/>
              </a:bodyPr>
              <a:lstStyle/>
              <a:p>
                <a:pPr>
                  <a:buFontTx/>
                  <a:buChar char="-"/>
                </a:pPr>
                <a:r>
                  <a:rPr lang="fr-FR" dirty="0" smtClean="0">
                    <a:solidFill>
                      <a:srgbClr val="00B050"/>
                    </a:solidFill>
                  </a:rPr>
                  <a:t>L’estimation par intervalle de confiance </a:t>
                </a:r>
                <a:r>
                  <a:rPr lang="fr-FR" dirty="0" smtClean="0">
                    <a:solidFill>
                      <a:srgbClr val="7030A0"/>
                    </a:solidFill>
                  </a:rPr>
                  <a:t>(confidence </a:t>
                </a:r>
                <a:r>
                  <a:rPr lang="fr-FR" dirty="0" err="1" smtClean="0">
                    <a:solidFill>
                      <a:srgbClr val="7030A0"/>
                    </a:solidFill>
                  </a:rPr>
                  <a:t>interval</a:t>
                </a:r>
                <a:r>
                  <a:rPr lang="fr-FR" dirty="0" smtClean="0">
                    <a:solidFill>
                      <a:srgbClr val="7030A0"/>
                    </a:solidFill>
                  </a:rPr>
                  <a:t> </a:t>
                </a:r>
                <a:r>
                  <a:rPr lang="fr-FR" dirty="0" smtClean="0">
                    <a:solidFill>
                      <a:srgbClr val="7030A0"/>
                    </a:solidFill>
                  </a:rPr>
                  <a:t>estimation</a:t>
                </a:r>
                <a:r>
                  <a:rPr lang="fr-FR" dirty="0" smtClean="0">
                    <a:solidFill>
                      <a:srgbClr val="7030A0"/>
                    </a:solidFill>
                  </a:rPr>
                  <a:t>)</a:t>
                </a:r>
              </a:p>
              <a:p>
                <a:pPr marL="0" indent="0">
                  <a:buNone/>
                </a:pPr>
                <a:r>
                  <a:rPr lang="en-US" sz="2400" dirty="0">
                    <a:solidFill>
                      <a:srgbClr val="7030A0"/>
                    </a:solidFill>
                  </a:rPr>
                  <a:t>Definition: A range of values, derived from sample statistics, that is likely to contain the population parameter.</a:t>
                </a:r>
                <a:endParaRPr lang="fr-FR" sz="2400" dirty="0">
                  <a:solidFill>
                    <a:srgbClr val="7030A0"/>
                  </a:solidFill>
                </a:endParaRP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sz="2400" dirty="0" smtClean="0"/>
                  <a:t>Qui consiste à calculer un intervalle ayant une </a:t>
                </a:r>
                <a:r>
                  <a:rPr lang="fr-FR" sz="2400" dirty="0" smtClean="0"/>
                  <a:t>probabilité </a:t>
                </a:r>
                <a:r>
                  <a:rPr lang="fr-FR" sz="2400" dirty="0" smtClean="0">
                    <a:solidFill>
                      <a:srgbClr val="7030A0"/>
                    </a:solidFill>
                  </a:rPr>
                  <a:t>(confidence </a:t>
                </a:r>
                <a:r>
                  <a:rPr lang="fr-FR" sz="2400" dirty="0" err="1" smtClean="0">
                    <a:solidFill>
                      <a:srgbClr val="7030A0"/>
                    </a:solidFill>
                  </a:rPr>
                  <a:t>level</a:t>
                </a:r>
                <a:r>
                  <a:rPr lang="fr-FR" sz="2400" dirty="0" smtClean="0">
                    <a:solidFill>
                      <a:srgbClr val="7030A0"/>
                    </a:solidFill>
                  </a:rPr>
                  <a:t>) </a:t>
                </a:r>
                <a:r>
                  <a:rPr lang="fr-FR" sz="2400" dirty="0" smtClean="0"/>
                  <a:t>donnée de contenir la valeur du paramètre à estimer. Cette probabilité permet de définir un risque d’erreur fixé à priori.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sz="2400" dirty="0" smtClean="0"/>
                  <a:t>Le risque d’erreur </a:t>
                </a:r>
                <a14:m>
                  <m:oMath xmlns:m="http://schemas.openxmlformats.org/officeDocument/2006/math">
                    <m:r>
                      <a:rPr lang="fr-FR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fr-FR" sz="2400" dirty="0" smtClean="0"/>
                  <a:t> choisi est généralement limité à 0.05. il faut remarquer que si le risque diminue, l’intervalle s’élargit et la précision de l’estimation devient moindre. </a:t>
                </a:r>
                <a14:m>
                  <m:oMath xmlns:m="http://schemas.openxmlformats.org/officeDocument/2006/math">
                    <m:r>
                      <a:rPr lang="fr-FR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fr-FR" sz="2400" dirty="0" smtClean="0"/>
                  <a:t> désigne la probabilité pour que l’intervalle de confiance que l’on détermine ne contienne pas la vraie valeur du paramètre </a:t>
                </a:r>
                <a14:m>
                  <m:oMath xmlns:m="http://schemas.openxmlformats.org/officeDocument/2006/math">
                    <m:r>
                      <a:rPr lang="fr-FR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endParaRPr lang="fr-FR" sz="2400" dirty="0" smtClean="0"/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sz="2400" dirty="0" smtClean="0"/>
                  <a:t>Les résultats suivants s’appliquent à de grands échantillons et donc à des distributions d’échantillonnage normales </a:t>
                </a:r>
              </a:p>
              <a:p>
                <a:pPr marL="0" indent="0">
                  <a:buNone/>
                </a:pPr>
                <a:endParaRPr lang="fr-FR" dirty="0"/>
              </a:p>
              <a:p>
                <a:pPr marL="0" indent="0">
                  <a:buNone/>
                </a:pPr>
                <a:endParaRPr lang="fr-FR" dirty="0" smtClean="0"/>
              </a:p>
              <a:p>
                <a:pPr marL="0" indent="0">
                  <a:buNone/>
                </a:pPr>
                <a:endParaRPr lang="fr-FR" dirty="0"/>
              </a:p>
            </p:txBody>
          </p:sp>
        </mc:Choice>
        <mc:Fallback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631065"/>
                <a:ext cx="10515600" cy="5545898"/>
              </a:xfrm>
              <a:blipFill rotWithShape="0">
                <a:blip r:embed="rId2"/>
                <a:stretch>
                  <a:fillRect l="-1101" t="-2970" r="-69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22152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682580"/>
                <a:ext cx="10515600" cy="5494383"/>
              </a:xfrm>
            </p:spPr>
            <p:txBody>
              <a:bodyPr>
                <a:normAutofit fontScale="92500" lnSpcReduction="20000"/>
              </a:bodyPr>
              <a:lstStyle/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b="1" dirty="0" smtClean="0">
                    <a:solidFill>
                      <a:srgbClr val="FF0000"/>
                    </a:solidFill>
                  </a:rPr>
                  <a:t>3.2.Estimation Ponctuelle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dirty="0" smtClean="0">
                    <a:solidFill>
                      <a:srgbClr val="00B050"/>
                    </a:solidFill>
                  </a:rPr>
                  <a:t>3.2.1. Estimation ponctuelle de la moyenne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𝐸</m:t>
                      </m:r>
                      <m:d>
                        <m:dPr>
                          <m:ctrlPr>
                            <a:rPr lang="fr-F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̅"/>
                              <m:ctrlP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</m:acc>
                        </m:e>
                      </m:d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𝑒𝑡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𝑉</m:t>
                      </m:r>
                      <m:d>
                        <m:dPr>
                          <m:ctrlPr>
                            <a:rPr lang="fr-F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̅"/>
                              <m:ctrlP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</m:acc>
                        </m:e>
                      </m:d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p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fr-FR" sz="2400" dirty="0" smtClean="0"/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dirty="0" smtClean="0"/>
                  <a:t>Ou </a:t>
                </a:r>
                <a14:m>
                  <m:oMath xmlns:m="http://schemas.openxmlformats.org/officeDocument/2006/math"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fr-FR" sz="2400" dirty="0" smtClean="0"/>
                  <a:t> et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fr-FR" sz="2400" dirty="0" smtClean="0"/>
                  <a:t> sont respectivement la moyenne et la variance du caractère considéré dans la population. D’après les définitions précédentes,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fr-FR" sz="24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acc>
                  </m:oMath>
                </a14:m>
                <a:r>
                  <a:rPr lang="fr-FR" sz="2400" dirty="0" smtClean="0"/>
                  <a:t> est une estimation sans biais et convergente de </a:t>
                </a:r>
                <a14:m>
                  <m:oMath xmlns:m="http://schemas.openxmlformats.org/officeDocument/2006/math"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endParaRPr lang="fr-FR" sz="2400" dirty="0" smtClean="0"/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dirty="0" smtClean="0"/>
                  <a:t>On estimera donc la moyenne de la population par celle calculée sur un échantillon qui est donnée par: </a:t>
                </a:r>
              </a:p>
              <a:p>
                <a:pPr marL="0" indent="0" algn="ctr">
                  <a:lnSpc>
                    <a:spcPct val="150000"/>
                  </a:lnSpc>
                  <a:buNone/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fr-FR" sz="24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r-FR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nary>
                      <m:naryPr>
                        <m:chr m:val="∑"/>
                        <m:ctrlPr>
                          <a:rPr lang="fr-FR" sz="24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fr-FR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brk m:alnAt="23"/>
                          </m:rPr>
                          <a:rPr lang="fr-FR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r>
                  <a:rPr lang="fr-FR" sz="2400" dirty="0" smtClean="0"/>
                  <a:t> 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endParaRPr lang="fr-FR" sz="2400" dirty="0" smtClean="0"/>
              </a:p>
              <a:p>
                <a:pPr marL="0" indent="0">
                  <a:buNone/>
                </a:pPr>
                <a:endParaRPr lang="fr-FR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682580"/>
                <a:ext cx="10515600" cy="5494383"/>
              </a:xfrm>
              <a:blipFill rotWithShape="0">
                <a:blip r:embed="rId2"/>
                <a:stretch>
                  <a:fillRect l="-754" r="-29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24565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643944"/>
                <a:ext cx="10515600" cy="5533019"/>
              </a:xfrm>
            </p:spPr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</a:pPr>
                <a:r>
                  <a:rPr lang="fr-FR" sz="2400" dirty="0" smtClean="0">
                    <a:solidFill>
                      <a:srgbClr val="00B050"/>
                    </a:solidFill>
                  </a:rPr>
                  <a:t>3.2.2. Estimation ponctuelle de la variance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dirty="0" smtClean="0"/>
                  <a:t>La variance de la population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fr-FR" sz="2400" dirty="0" smtClean="0"/>
                  <a:t> peut être estimée par celle de l’échantillon, donnée par 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20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p>
                          <m:r>
                            <a:rPr lang="fr-FR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fr-FR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fr-FR" sz="20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fr-FR" sz="20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fr-FR" sz="20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fr-FR" sz="20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m:rPr>
                              <m:brk m:alnAt="23"/>
                            </m:rPr>
                            <a:rPr lang="fr-FR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fr-FR" sz="20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fr-FR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fr-FR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fr-FR" sz="20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fr-FR" sz="2000" b="0" i="1" smtClean="0">
                                          <a:latin typeface="Cambria Math" panose="02040503050406030204" pitchFamily="18" charset="0"/>
                                        </a:rPr>
                                        <m:t>𝑋</m:t>
                                      </m:r>
                                    </m:e>
                                    <m:sub>
                                      <m:r>
                                        <a:rPr lang="fr-FR" sz="2000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fr-FR" sz="2000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fr-FR" sz="20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fr-FR" sz="2000" b="0" i="1" smtClean="0">
                                          <a:latin typeface="Cambria Math" panose="02040503050406030204" pitchFamily="18" charset="0"/>
                                        </a:rPr>
                                        <m:t>𝑋</m:t>
                                      </m:r>
                                    </m:e>
                                  </m:acc>
                                </m:e>
                              </m:d>
                            </m:e>
                            <m:sup>
                              <m:r>
                                <a:rPr lang="fr-FR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fr-FR" sz="20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d>
                            <m:dPr>
                              <m:ctrlPr>
                                <a:rPr lang="fr-FR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fr-FR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fr-FR" sz="20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fr-FR" sz="20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den>
                              </m:f>
                              <m:nary>
                                <m:naryPr>
                                  <m:chr m:val="∑"/>
                                  <m:ctrlPr>
                                    <a:rPr lang="fr-FR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fr-FR" sz="20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fr-FR" sz="2000" b="0" i="1" smtClean="0"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m:rPr>
                                      <m:brk m:alnAt="23"/>
                                    </m:rPr>
                                    <a:rPr lang="fr-FR" sz="20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fr-FR" sz="20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  <m:e>
                                  <m:sSubSup>
                                    <m:sSubSupPr>
                                      <m:ctrlPr>
                                        <a:rPr lang="fr-FR" sz="20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fr-FR" sz="2000" b="0" i="1" smtClean="0">
                                          <a:latin typeface="Cambria Math" panose="02040503050406030204" pitchFamily="18" charset="0"/>
                                        </a:rPr>
                                        <m:t>𝑋</m:t>
                                      </m:r>
                                    </m:e>
                                    <m:sub>
                                      <m:r>
                                        <a:rPr lang="fr-FR" sz="2000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  <m:sup>
                                      <m:r>
                                        <a:rPr lang="fr-FR" sz="20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bSup>
                                </m:e>
                              </m:nary>
                            </m:e>
                          </m:d>
                          <m:r>
                            <a:rPr lang="fr-FR" sz="2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fr-FR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acc>
                                <m:accPr>
                                  <m:chr m:val="̅"/>
                                  <m:ctrlPr>
                                    <a:rPr lang="fr-FR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fr-FR" sz="2000" b="0" i="1" smtClean="0"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</m:acc>
                            </m:e>
                            <m:sup>
                              <m:r>
                                <a:rPr lang="fr-FR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fr-FR" sz="2400" dirty="0" smtClean="0"/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dirty="0" smtClean="0"/>
                  <a:t>On sait que cette valeur est la réalisation de la variable aléatoire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sub>
                    </m:sSub>
                  </m:oMath>
                </a14:m>
                <a:r>
                  <a:rPr lang="fr-FR" sz="2400" dirty="0" smtClean="0"/>
                  <a:t> sur l’échantillon considéré. On sait aussi que 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𝐸</m:t>
                      </m:r>
                      <m:d>
                        <m:dPr>
                          <m:ctrlPr>
                            <a:rPr lang="fr-F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fr-FR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p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fr-FR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p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d>
                        <m:dPr>
                          <m:ctrlPr>
                            <a:rPr lang="fr-F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den>
                          </m:f>
                        </m:e>
                      </m:d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fr-FR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p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fr-FR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p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fr-FR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p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d>
                        <m:dPr>
                          <m:ctrlPr>
                            <a:rPr lang="fr-F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fr-FR" sz="2400" dirty="0" smtClean="0"/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dirty="0" smtClean="0"/>
                  <a:t>La variance de l’échantillon est un estimateur asymptotiquement sans biais de la variance de la population puisque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fr-FR" sz="24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fr-FR" sz="2400" i="1" smtClean="0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fr-FR" sz="2400" i="0" smtClean="0">
                                <a:latin typeface="Cambria Math" panose="02040503050406030204" pitchFamily="18" charset="0"/>
                              </a:rPr>
                              <m:t>lim</m:t>
                            </m:r>
                          </m:e>
                          <m:lim>
                            <m: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→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∞</m:t>
                            </m:r>
                          </m:lim>
                        </m:limLow>
                      </m:fName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  <m:d>
                          <m:dPr>
                            <m:ctrlP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</a:rPr>
                                  <m:t>𝑆</m:t>
                                </m:r>
                              </m:e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p>
                            <m: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func>
                  </m:oMath>
                </a14:m>
                <a:endParaRPr lang="fr-FR" dirty="0" smtClean="0"/>
              </a:p>
              <a:p>
                <a:pPr marL="0" indent="0">
                  <a:buNone/>
                </a:pPr>
                <a:endParaRPr lang="fr-FR" dirty="0" smtClean="0"/>
              </a:p>
              <a:p>
                <a:pPr marL="0" indent="0">
                  <a:buNone/>
                </a:pPr>
                <a:endParaRPr lang="fr-FR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643944"/>
                <a:ext cx="10515600" cy="5533019"/>
              </a:xfrm>
              <a:blipFill rotWithShape="0">
                <a:blip r:embed="rId2"/>
                <a:stretch>
                  <a:fillRect l="-754" t="-23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84600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528034"/>
                <a:ext cx="10515600" cy="5648929"/>
              </a:xfrm>
            </p:spPr>
            <p:txBody>
              <a:bodyPr>
                <a:normAutofit/>
              </a:bodyPr>
              <a:lstStyle/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dirty="0" smtClean="0"/>
                  <a:t>Par contre, la quantité :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e>
                        <m:sup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fr-FR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2400" i="1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p>
                          <m:r>
                            <a:rPr lang="fr-FR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f>
                        <m:fPr>
                          <m:ctrlPr>
                            <a:rPr lang="fr-FR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num>
                        <m:den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den>
                      </m:f>
                    </m:oMath>
                  </m:oMathPara>
                </a14:m>
                <a:endParaRPr lang="fr-FR" sz="2400" b="0" dirty="0" smtClean="0"/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dirty="0" smtClean="0"/>
                  <a:t>Est un estimateur sans biais de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fr-FR" sz="2400" dirty="0" smtClean="0"/>
                  <a:t> 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dirty="0" smtClean="0"/>
                  <a:t>Conclusion: on estimera donc la variance de la population par la quantité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fr-FR" sz="2400" dirty="0" smtClean="0"/>
                  <a:t> calculée directement sur l’échantillon par la relation 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e>
                        <m:sup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fr-FR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m:rPr>
                              <m:brk m:alnAt="23"/>
                            </m:rP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fr-FR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fr-FR" sz="2400" b="0" i="1" smtClean="0"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  <m:r>
                                    <a:rPr lang="fr-FR" sz="2400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fr-FR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fr-FR" sz="2400" b="0" i="1" smtClean="0">
                                          <a:latin typeface="Cambria Math" panose="02040503050406030204" pitchFamily="18" charset="0"/>
                                        </a:rPr>
                                        <m:t>𝑋</m:t>
                                      </m:r>
                                    </m:e>
                                  </m:acc>
                                </m:e>
                              </m:d>
                            </m:e>
                            <m:sup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fr-FR" sz="2400" dirty="0" smtClean="0"/>
              </a:p>
              <a:p>
                <a:pPr marL="0" indent="0">
                  <a:lnSpc>
                    <a:spcPct val="150000"/>
                  </a:lnSpc>
                  <a:buNone/>
                </a:pPr>
                <a:endParaRPr lang="fr-FR" dirty="0" smtClean="0"/>
              </a:p>
              <a:p>
                <a:pPr marL="0" indent="0">
                  <a:buNone/>
                </a:pPr>
                <a:endParaRPr lang="fr-FR" dirty="0" smtClean="0"/>
              </a:p>
              <a:p>
                <a:pPr marL="0" indent="0">
                  <a:buNone/>
                </a:pPr>
                <a:endParaRPr lang="fr-FR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528034"/>
                <a:ext cx="10515600" cy="5648929"/>
              </a:xfrm>
              <a:blipFill rotWithShape="0">
                <a:blip r:embed="rId2"/>
                <a:stretch>
                  <a:fillRect l="-92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13600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553792"/>
                <a:ext cx="10515600" cy="5623171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lnSpc>
                    <a:spcPct val="150000"/>
                  </a:lnSpc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fr-FR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e>
                      <m:sup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fr-FR" sz="2400" dirty="0"/>
                  <a:t> est une réalisation de la variable aléatoire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𝑆</m:t>
                        </m:r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e>
                      <m:sup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fr-FR" sz="2400" dirty="0"/>
                  <a:t> définie ci-dessus et telle que: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 xmlns:m="http://schemas.openxmlformats.org/officeDocument/2006/math">
                    <m:r>
                      <a:rPr lang="fr-FR" sz="2400" i="1"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ctrlPr>
                          <a:rPr lang="fr-F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fr-FR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FR" sz="2400" i="1">
                                <a:latin typeface="Cambria Math" panose="02040503050406030204" pitchFamily="18" charset="0"/>
                              </a:rPr>
                              <m:t>𝑆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e>
                          <m:sup>
                            <m:r>
                              <a:rPr lang="fr-FR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fr-FR" sz="24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fr-FR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fr-FR" sz="2400" dirty="0"/>
                  <a:t>    et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fr-FR" sz="24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fr-FR" sz="2400" i="1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fr-FR" sz="2400">
                                <a:latin typeface="Cambria Math" panose="02040503050406030204" pitchFamily="18" charset="0"/>
                              </a:rPr>
                              <m:t>lim</m:t>
                            </m:r>
                          </m:e>
                          <m:lim>
                            <m:r>
                              <a:rPr lang="fr-FR" sz="24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→</m:t>
                            </m:r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∞</m:t>
                            </m:r>
                          </m:lim>
                        </m:limLow>
                      </m:fName>
                      <m:e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𝑉</m:t>
                        </m:r>
                        <m:d>
                          <m:dPr>
                            <m:ctrlPr>
                              <a:rPr lang="fr-FR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</a:rPr>
                                  <m:t>𝑆</m:t>
                                </m:r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e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func>
                  </m:oMath>
                </a14:m>
                <a:endParaRPr lang="fr-FR" sz="2400" dirty="0" smtClean="0"/>
              </a:p>
              <a:p>
                <a:pPr marL="0" indent="0" algn="just">
                  <a:lnSpc>
                    <a:spcPct val="150000"/>
                  </a:lnSpc>
                  <a:buNone/>
                </a:pPr>
                <a:endParaRPr lang="fr-FR" sz="2400" dirty="0"/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sz="2400" dirty="0" smtClean="0">
                    <a:solidFill>
                      <a:srgbClr val="00B050"/>
                    </a:solidFill>
                  </a:rPr>
                  <a:t>Exemple</a:t>
                </a:r>
                <a:r>
                  <a:rPr lang="fr-FR" sz="2400" dirty="0">
                    <a:solidFill>
                      <a:srgbClr val="00B050"/>
                    </a:solidFill>
                  </a:rPr>
                  <a:t>: </a:t>
                </a:r>
                <a:endParaRPr lang="fr-FR" sz="2400" dirty="0" smtClean="0">
                  <a:solidFill>
                    <a:srgbClr val="00B050"/>
                  </a:solidFill>
                </a:endParaRP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sz="2400" dirty="0" smtClean="0"/>
                  <a:t>une </a:t>
                </a:r>
                <a:r>
                  <a:rPr lang="fr-FR" sz="2400" dirty="0"/>
                  <a:t>entreprise conditionne et commercialise du sel fin fluoré en sachets portant les mentions: « poids net 1 kg et fluorure de potassium 250 mg/kg »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sz="2400" dirty="0"/>
                  <a:t>Une association de consommateurs décide de contrôler la teneurs en fluor de potassium de ce sel fin fluoré, dont la valeur annoncée sur chaque paquet est 250 </a:t>
                </a:r>
                <a:r>
                  <a:rPr lang="fr-FR" sz="2400" dirty="0" smtClean="0"/>
                  <a:t>mg/kg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:endParaRPr lang="fr-FR" sz="2400" dirty="0"/>
              </a:p>
              <a:p>
                <a:pPr marL="0" indent="0">
                  <a:buNone/>
                </a:pPr>
                <a:endParaRPr lang="fr-FR" dirty="0"/>
              </a:p>
              <a:p>
                <a:pPr marL="0" indent="0">
                  <a:buNone/>
                </a:pPr>
                <a:endParaRPr lang="fr-FR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553792"/>
                <a:ext cx="10515600" cy="5623171"/>
              </a:xfrm>
              <a:blipFill rotWithShape="0">
                <a:blip r:embed="rId2"/>
                <a:stretch>
                  <a:fillRect l="-928" r="-87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56201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</TotalTime>
  <Words>627</Words>
  <Application>Microsoft Office PowerPoint</Application>
  <PresentationFormat>Grand écran</PresentationFormat>
  <Paragraphs>114</Paragraphs>
  <Slides>20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6" baseType="lpstr">
      <vt:lpstr>Algerian</vt:lpstr>
      <vt:lpstr>Arial</vt:lpstr>
      <vt:lpstr>Calibri</vt:lpstr>
      <vt:lpstr>Calibri Light</vt:lpstr>
      <vt:lpstr>Cambria Math</vt:lpstr>
      <vt:lpstr>Thème Office</vt:lpstr>
      <vt:lpstr>Partie II: Bio-Statistique II Probabilités et statistique inférentielle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CtrlSoft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 Estimation</dc:title>
  <dc:creator>lenovo</dc:creator>
  <cp:lastModifiedBy>lenovo</cp:lastModifiedBy>
  <cp:revision>49</cp:revision>
  <dcterms:created xsi:type="dcterms:W3CDTF">2023-08-11T14:25:19Z</dcterms:created>
  <dcterms:modified xsi:type="dcterms:W3CDTF">2026-02-28T18:58:24Z</dcterms:modified>
</cp:coreProperties>
</file>