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57996D88-9207-463F-8C7B-99A6325E804D}" type="datetimeFigureOut">
              <a:rPr lang="fr-FR" smtClean="0"/>
              <a:t>01/03/2026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395185F-E391-4EAC-B341-E77ECAD54CE6}" type="slidenum">
              <a:rPr lang="fr-FR" smtClean="0"/>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7996D88-9207-463F-8C7B-99A6325E804D}" type="datetimeFigureOut">
              <a:rPr lang="fr-FR" smtClean="0"/>
              <a:t>01/03/2026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395185F-E391-4EAC-B341-E77ECAD54CE6}" type="slidenum">
              <a:rPr lang="fr-FR" smtClean="0"/>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57996D88-9207-463F-8C7B-99A6325E804D}" type="datetimeFigureOut">
              <a:rPr lang="fr-FR" smtClean="0"/>
              <a:t>01/03/2026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395185F-E391-4EAC-B341-E77ECAD54CE6}" type="slidenum">
              <a:rPr lang="fr-FR" smtClean="0"/>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57996D88-9207-463F-8C7B-99A6325E804D}" type="datetimeFigureOut">
              <a:rPr lang="fr-FR" smtClean="0"/>
              <a:t>01/03/2026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395185F-E391-4EAC-B341-E77ECAD54CE6}" type="slidenum">
              <a:rPr lang="fr-FR" smtClean="0"/>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57996D88-9207-463F-8C7B-99A6325E804D}" type="datetimeFigureOut">
              <a:rPr lang="fr-FR" smtClean="0"/>
              <a:t>01/03/2026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D395185F-E391-4EAC-B341-E77ECAD54CE6}" type="slidenum">
              <a:rPr lang="fr-FR" smtClean="0"/>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57996D88-9207-463F-8C7B-99A6325E804D}" type="datetimeFigureOut">
              <a:rPr lang="fr-FR" smtClean="0"/>
              <a:t>01/03/2026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D395185F-E391-4EAC-B341-E77ECAD54CE6}" type="slidenum">
              <a:rPr lang="fr-FR" smtClean="0"/>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57996D88-9207-463F-8C7B-99A6325E804D}" type="datetimeFigureOut">
              <a:rPr lang="fr-FR" smtClean="0"/>
              <a:t>01/03/2026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D395185F-E391-4EAC-B341-E77ECAD54CE6}" type="slidenum">
              <a:rPr lang="fr-FR" smtClean="0"/>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57996D88-9207-463F-8C7B-99A6325E804D}" type="datetimeFigureOut">
              <a:rPr lang="fr-FR" smtClean="0"/>
              <a:t>01/03/2026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395185F-E391-4EAC-B341-E77ECAD54CE6}" type="slidenum">
              <a:rPr lang="fr-FR" smtClean="0"/>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57996D88-9207-463F-8C7B-99A6325E804D}" type="datetimeFigureOut">
              <a:rPr lang="fr-FR" smtClean="0"/>
              <a:t>01/03/2026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395185F-E391-4EAC-B341-E77ECAD54CE6}" type="slidenum">
              <a:rPr lang="fr-FR" smtClean="0"/>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7996D88-9207-463F-8C7B-99A6325E804D}" type="datetimeFigureOut">
              <a:rPr lang="fr-FR" smtClean="0"/>
              <a:t>01/03/2026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395185F-E391-4EAC-B341-E77ECAD54CE6}" type="slidenum">
              <a:rPr lang="fr-FR" smtClean="0"/>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7996D88-9207-463F-8C7B-99A6325E804D}" type="datetimeFigureOut">
              <a:rPr lang="fr-FR" smtClean="0"/>
              <a:t>01/03/2026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395185F-E391-4EAC-B341-E77ECAD54CE6}" type="slidenum">
              <a:rPr lang="fr-FR" smtClean="0"/>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996D88-9207-463F-8C7B-99A6325E804D}" type="datetimeFigureOut">
              <a:rPr lang="fr-FR" smtClean="0"/>
              <a:t>01/03/2026</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95185F-E391-4EAC-B341-E77ECAD54CE6}" type="slidenum">
              <a:rPr lang="fr-FR" smtClean="0"/>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image" Target="../media/image1.jpeg"/></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22.jpeg"/><Relationship Id="rId4" Type="http://schemas.openxmlformats.org/officeDocument/2006/relationships/image" Target="../media/image21.jpeg"/></Relationships>
</file>

<file path=ppt/slides/_rels/slide2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6.jpeg"/><Relationship Id="rId1" Type="http://schemas.openxmlformats.org/officeDocument/2006/relationships/slideLayout" Target="../slideLayouts/slideLayout1.xml"/><Relationship Id="rId5" Type="http://schemas.openxmlformats.org/officeDocument/2006/relationships/image" Target="../media/image25.jpeg"/><Relationship Id="rId4" Type="http://schemas.openxmlformats.org/officeDocument/2006/relationships/image" Target="../media/image24.jpeg"/></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85720" y="1571612"/>
            <a:ext cx="8643998" cy="5072098"/>
          </a:xfrm>
        </p:spPr>
        <p:txBody>
          <a:bodyPr>
            <a:normAutofit/>
          </a:bodyPr>
          <a:lstStyle/>
          <a:p>
            <a:pPr indent="719138" algn="just" rtl="1">
              <a:lnSpc>
                <a:spcPct val="150000"/>
              </a:lnSpc>
            </a:pPr>
            <a:endParaRPr lang="ar-DZ" sz="3200" b="0" dirty="0" smtClean="0">
              <a:solidFill>
                <a:schemeClr val="tx1"/>
              </a:solidFill>
              <a:latin typeface="Times New Roman" pitchFamily="18" charset="0"/>
              <a:cs typeface="Times New Roman" pitchFamily="18" charset="0"/>
            </a:endParaRPr>
          </a:p>
        </p:txBody>
      </p:sp>
      <p:sp>
        <p:nvSpPr>
          <p:cNvPr id="2" name="Titre 1"/>
          <p:cNvSpPr>
            <a:spLocks noGrp="1"/>
          </p:cNvSpPr>
          <p:nvPr>
            <p:ph type="ctrTitle"/>
          </p:nvPr>
        </p:nvSpPr>
        <p:spPr>
          <a:xfrm>
            <a:off x="0" y="5857867"/>
            <a:ext cx="9144000" cy="1000133"/>
          </a:xfrm>
        </p:spPr>
        <p:style>
          <a:lnRef idx="1">
            <a:schemeClr val="dk1"/>
          </a:lnRef>
          <a:fillRef idx="3">
            <a:schemeClr val="dk1"/>
          </a:fillRef>
          <a:effectRef idx="2">
            <a:schemeClr val="dk1"/>
          </a:effectRef>
          <a:fontRef idx="minor">
            <a:schemeClr val="lt1"/>
          </a:fontRef>
        </p:style>
        <p:txBody>
          <a:bodyPr>
            <a:normAutofit/>
          </a:bodyPr>
          <a:lstStyle/>
          <a:p>
            <a:pPr rtl="1"/>
            <a:r>
              <a:rPr lang="ar-DZ" b="1" dirty="0" smtClean="0">
                <a:solidFill>
                  <a:schemeClr val="bg1"/>
                </a:solidFill>
              </a:rPr>
              <a:t>التيار الخامس: التيار </a:t>
            </a:r>
            <a:r>
              <a:rPr lang="ar-DZ" b="1" dirty="0" err="1" smtClean="0">
                <a:solidFill>
                  <a:schemeClr val="bg1"/>
                </a:solidFill>
              </a:rPr>
              <a:t>الدارويني</a:t>
            </a:r>
            <a:r>
              <a:rPr lang="ar-DZ" b="1" dirty="0" smtClean="0">
                <a:solidFill>
                  <a:schemeClr val="bg1"/>
                </a:solidFill>
              </a:rPr>
              <a:t> ( الارتقائي)</a:t>
            </a:r>
            <a:endParaRPr lang="fr-FR" b="1" dirty="0">
              <a:solidFill>
                <a:schemeClr val="bg1"/>
              </a:solidFill>
            </a:endParaRPr>
          </a:p>
        </p:txBody>
      </p:sp>
      <p:sp>
        <p:nvSpPr>
          <p:cNvPr id="6" name="Rectangle à coins arrondis 5"/>
          <p:cNvSpPr/>
          <p:nvPr/>
        </p:nvSpPr>
        <p:spPr>
          <a:xfrm>
            <a:off x="2143108" y="1857364"/>
            <a:ext cx="5072098" cy="1285884"/>
          </a:xfrm>
          <a:prstGeom prst="round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3200" dirty="0" smtClean="0">
                <a:solidFill>
                  <a:schemeClr val="tx1"/>
                </a:solidFill>
                <a:latin typeface="Times New Roman" pitchFamily="18" charset="0"/>
                <a:cs typeface="Times New Roman" pitchFamily="18" charset="0"/>
              </a:rPr>
              <a:t>تعريف  النشوء والارتقاء والتيار </a:t>
            </a:r>
            <a:r>
              <a:rPr lang="ar-DZ" sz="3200" dirty="0" err="1" smtClean="0">
                <a:solidFill>
                  <a:schemeClr val="tx1"/>
                </a:solidFill>
                <a:latin typeface="Times New Roman" pitchFamily="18" charset="0"/>
                <a:cs typeface="Times New Roman" pitchFamily="18" charset="0"/>
              </a:rPr>
              <a:t>الدراويني</a:t>
            </a:r>
            <a:endParaRPr lang="ar-DZ" sz="3200" dirty="0" smtClean="0">
              <a:solidFill>
                <a:schemeClr val="tx1"/>
              </a:solidFill>
              <a:latin typeface="Times New Roman" pitchFamily="18" charset="0"/>
              <a:cs typeface="Times New Roman" pitchFamily="18" charset="0"/>
            </a:endParaRPr>
          </a:p>
        </p:txBody>
      </p:sp>
      <p:sp>
        <p:nvSpPr>
          <p:cNvPr id="9" name="Rectangle à coins arrondis 8"/>
          <p:cNvSpPr/>
          <p:nvPr/>
        </p:nvSpPr>
        <p:spPr>
          <a:xfrm>
            <a:off x="4929190" y="4714884"/>
            <a:ext cx="3857652" cy="1000132"/>
          </a:xfrm>
          <a:prstGeom prst="roundRect">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3200" dirty="0" smtClean="0">
                <a:solidFill>
                  <a:schemeClr val="tx1"/>
                </a:solidFill>
                <a:latin typeface="Times New Roman" pitchFamily="18" charset="0"/>
                <a:cs typeface="Times New Roman" pitchFamily="18" charset="0"/>
              </a:rPr>
              <a:t>تقسيمات ورواد  التيار </a:t>
            </a:r>
            <a:r>
              <a:rPr lang="ar-DZ" sz="3200" dirty="0" err="1" smtClean="0">
                <a:solidFill>
                  <a:schemeClr val="tx1"/>
                </a:solidFill>
                <a:latin typeface="Times New Roman" pitchFamily="18" charset="0"/>
                <a:cs typeface="Times New Roman" pitchFamily="18" charset="0"/>
              </a:rPr>
              <a:t>الدارويني</a:t>
            </a:r>
            <a:endParaRPr lang="ar-DZ" sz="3200" dirty="0" smtClean="0">
              <a:solidFill>
                <a:schemeClr val="tx1"/>
              </a:solidFill>
              <a:latin typeface="Times New Roman" pitchFamily="18" charset="0"/>
              <a:cs typeface="Times New Roman" pitchFamily="18" charset="0"/>
            </a:endParaRPr>
          </a:p>
        </p:txBody>
      </p:sp>
      <p:sp>
        <p:nvSpPr>
          <p:cNvPr id="10" name="Rectangle à coins arrondis 9"/>
          <p:cNvSpPr/>
          <p:nvPr/>
        </p:nvSpPr>
        <p:spPr>
          <a:xfrm>
            <a:off x="357158" y="3500438"/>
            <a:ext cx="3857652" cy="714380"/>
          </a:xfrm>
          <a:prstGeom prst="roundRect">
            <a:avLst/>
          </a:prstGeom>
          <a:blipFill>
            <a:blip r:embed="rId4"/>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3200" dirty="0" smtClean="0">
                <a:solidFill>
                  <a:schemeClr val="tx1"/>
                </a:solidFill>
                <a:latin typeface="Times New Roman" pitchFamily="18" charset="0"/>
                <a:cs typeface="Times New Roman" pitchFamily="18" charset="0"/>
              </a:rPr>
              <a:t>مبادئ التيار </a:t>
            </a:r>
            <a:r>
              <a:rPr lang="ar-DZ" sz="3200" dirty="0" err="1" smtClean="0">
                <a:solidFill>
                  <a:schemeClr val="tx1"/>
                </a:solidFill>
                <a:latin typeface="Times New Roman" pitchFamily="18" charset="0"/>
                <a:cs typeface="Times New Roman" pitchFamily="18" charset="0"/>
              </a:rPr>
              <a:t>الدارويني</a:t>
            </a:r>
            <a:endParaRPr lang="ar-DZ" sz="3200" dirty="0" smtClean="0">
              <a:solidFill>
                <a:schemeClr val="tx1"/>
              </a:solidFill>
              <a:latin typeface="Times New Roman" pitchFamily="18" charset="0"/>
              <a:cs typeface="Times New Roman" pitchFamily="18" charset="0"/>
            </a:endParaRPr>
          </a:p>
        </p:txBody>
      </p:sp>
      <p:sp>
        <p:nvSpPr>
          <p:cNvPr id="11" name="Rectangle à coins arrondis 10"/>
          <p:cNvSpPr/>
          <p:nvPr/>
        </p:nvSpPr>
        <p:spPr>
          <a:xfrm>
            <a:off x="4929190" y="3500438"/>
            <a:ext cx="3857652" cy="714380"/>
          </a:xfrm>
          <a:prstGeom prst="round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3200" dirty="0" smtClean="0">
                <a:solidFill>
                  <a:schemeClr val="tx1"/>
                </a:solidFill>
              </a:rPr>
              <a:t>نشأة التيار </a:t>
            </a:r>
            <a:r>
              <a:rPr lang="ar-DZ" sz="3200" dirty="0" err="1" smtClean="0">
                <a:solidFill>
                  <a:schemeClr val="tx1"/>
                </a:solidFill>
              </a:rPr>
              <a:t>الدارويني</a:t>
            </a:r>
            <a:endParaRPr lang="fr-FR" sz="3200" dirty="0">
              <a:solidFill>
                <a:schemeClr val="tx1"/>
              </a:solidFill>
            </a:endParaRPr>
          </a:p>
        </p:txBody>
      </p:sp>
      <p:sp>
        <p:nvSpPr>
          <p:cNvPr id="13" name="Rectangle à coins arrondis 12"/>
          <p:cNvSpPr/>
          <p:nvPr/>
        </p:nvSpPr>
        <p:spPr>
          <a:xfrm>
            <a:off x="357158" y="4714884"/>
            <a:ext cx="3857652" cy="78581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rtl="1"/>
            <a:r>
              <a:rPr lang="ar-DZ" sz="3200" dirty="0" smtClean="0"/>
              <a:t>نقد التيار </a:t>
            </a:r>
            <a:r>
              <a:rPr lang="ar-DZ" sz="3200" dirty="0" err="1" smtClean="0"/>
              <a:t>الدارويني</a:t>
            </a:r>
            <a:endParaRPr lang="fr-FR" sz="3200" dirty="0"/>
          </a:p>
        </p:txBody>
      </p:sp>
      <p:pic>
        <p:nvPicPr>
          <p:cNvPr id="35841" name="Picture 1" descr="C:\Users\pc\Desktop\عمل 2022 2024\مقاييس 2022\علم الاجتماع\خطة.jpg"/>
          <p:cNvPicPr>
            <a:picLocks noChangeAspect="1" noChangeArrowheads="1"/>
          </p:cNvPicPr>
          <p:nvPr/>
        </p:nvPicPr>
        <p:blipFill>
          <a:blip r:embed="rId5"/>
          <a:srcRect/>
          <a:stretch>
            <a:fillRect/>
          </a:stretch>
        </p:blipFill>
        <p:spPr bwMode="auto">
          <a:xfrm>
            <a:off x="0" y="0"/>
            <a:ext cx="3143240" cy="1571612"/>
          </a:xfrm>
          <a:prstGeom prst="rect">
            <a:avLst/>
          </a:prstGeom>
          <a:noFill/>
        </p:spPr>
      </p:pic>
      <p:pic>
        <p:nvPicPr>
          <p:cNvPr id="35842" name="Picture 2" descr="C:\Users\pc\Desktop\عمل 2022 2024\مقاييس 2022\علم الاجتماع\5222333.jpg"/>
          <p:cNvPicPr>
            <a:picLocks noChangeAspect="1" noChangeArrowheads="1"/>
          </p:cNvPicPr>
          <p:nvPr/>
        </p:nvPicPr>
        <p:blipFill>
          <a:blip r:embed="rId6"/>
          <a:srcRect/>
          <a:stretch>
            <a:fillRect/>
          </a:stretch>
        </p:blipFill>
        <p:spPr bwMode="auto">
          <a:xfrm>
            <a:off x="6357950" y="0"/>
            <a:ext cx="2786050" cy="1476375"/>
          </a:xfrm>
          <a:prstGeom prst="rect">
            <a:avLst/>
          </a:prstGeom>
          <a:noFill/>
        </p:spPr>
      </p:pic>
      <p:sp>
        <p:nvSpPr>
          <p:cNvPr id="14" name="Rectangle à coins arrondis 13"/>
          <p:cNvSpPr/>
          <p:nvPr/>
        </p:nvSpPr>
        <p:spPr>
          <a:xfrm>
            <a:off x="3214678" y="0"/>
            <a:ext cx="3071834" cy="150017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600" b="1" dirty="0" smtClean="0"/>
              <a:t>تشمل المحاضرة النقاط التالية:</a:t>
            </a:r>
            <a:endParaRPr lang="fr-FR" sz="2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5841"/>
                                        </p:tgtEl>
                                        <p:attrNameLst>
                                          <p:attrName>style.visibility</p:attrName>
                                        </p:attrNameLst>
                                      </p:cBhvr>
                                      <p:to>
                                        <p:strVal val="visible"/>
                                      </p:to>
                                    </p:set>
                                    <p:anim calcmode="lin" valueType="num">
                                      <p:cBhvr additive="base">
                                        <p:cTn id="12" dur="500" fill="hold"/>
                                        <p:tgtEl>
                                          <p:spTgt spid="35841"/>
                                        </p:tgtEl>
                                        <p:attrNameLst>
                                          <p:attrName>ppt_x</p:attrName>
                                        </p:attrNameLst>
                                      </p:cBhvr>
                                      <p:tavLst>
                                        <p:tav tm="0">
                                          <p:val>
                                            <p:strVal val="#ppt_x"/>
                                          </p:val>
                                        </p:tav>
                                        <p:tav tm="100000">
                                          <p:val>
                                            <p:strVal val="#ppt_x"/>
                                          </p:val>
                                        </p:tav>
                                      </p:tavLst>
                                    </p:anim>
                                    <p:anim calcmode="lin" valueType="num">
                                      <p:cBhvr additive="base">
                                        <p:cTn id="13" dur="500" fill="hold"/>
                                        <p:tgtEl>
                                          <p:spTgt spid="35841"/>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nodeType="clickEffect">
                                  <p:stCondLst>
                                    <p:cond delay="0"/>
                                  </p:stCondLst>
                                  <p:childTnLst>
                                    <p:set>
                                      <p:cBhvr>
                                        <p:cTn id="17" dur="1" fill="hold">
                                          <p:stCondLst>
                                            <p:cond delay="0"/>
                                          </p:stCondLst>
                                        </p:cTn>
                                        <p:tgtEl>
                                          <p:spTgt spid="35842"/>
                                        </p:tgtEl>
                                        <p:attrNameLst>
                                          <p:attrName>style.visibility</p:attrName>
                                        </p:attrNameLst>
                                      </p:cBhvr>
                                      <p:to>
                                        <p:strVal val="visible"/>
                                      </p:to>
                                    </p:set>
                                    <p:animEffect transition="in" filter="box(in)">
                                      <p:cBhvr>
                                        <p:cTn id="18" dur="500"/>
                                        <p:tgtEl>
                                          <p:spTgt spid="35842"/>
                                        </p:tgtEl>
                                      </p:cBhvr>
                                    </p:animEffect>
                                  </p:childTnLst>
                                </p:cTn>
                              </p:par>
                            </p:childTnLst>
                          </p:cTn>
                        </p:par>
                      </p:childTnLst>
                    </p:cTn>
                  </p:par>
                  <p:par>
                    <p:cTn id="19" fill="hold">
                      <p:stCondLst>
                        <p:cond delay="indefinite"/>
                      </p:stCondLst>
                      <p:childTnLst>
                        <p:par>
                          <p:cTn id="20" fill="hold">
                            <p:stCondLst>
                              <p:cond delay="0"/>
                            </p:stCondLst>
                            <p:childTnLst>
                              <p:par>
                                <p:cTn id="21" presetID="20"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edge">
                                      <p:cBhvr>
                                        <p:cTn id="23" dur="2000"/>
                                        <p:tgtEl>
                                          <p:spTgt spid="14"/>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checkerboard(across)">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p:cTn id="33" dur="1000" fill="hold"/>
                                        <p:tgtEl>
                                          <p:spTgt spid="11"/>
                                        </p:tgtEl>
                                        <p:attrNameLst>
                                          <p:attrName>ppt_w</p:attrName>
                                        </p:attrNameLst>
                                      </p:cBhvr>
                                      <p:tavLst>
                                        <p:tav tm="0">
                                          <p:val>
                                            <p:strVal val="#ppt_w*0.70"/>
                                          </p:val>
                                        </p:tav>
                                        <p:tav tm="100000">
                                          <p:val>
                                            <p:strVal val="#ppt_w"/>
                                          </p:val>
                                        </p:tav>
                                      </p:tavLst>
                                    </p:anim>
                                    <p:anim calcmode="lin" valueType="num">
                                      <p:cBhvr>
                                        <p:cTn id="34" dur="1000" fill="hold"/>
                                        <p:tgtEl>
                                          <p:spTgt spid="11"/>
                                        </p:tgtEl>
                                        <p:attrNameLst>
                                          <p:attrName>ppt_h</p:attrName>
                                        </p:attrNameLst>
                                      </p:cBhvr>
                                      <p:tavLst>
                                        <p:tav tm="0">
                                          <p:val>
                                            <p:strVal val="#ppt_h"/>
                                          </p:val>
                                        </p:tav>
                                        <p:tav tm="100000">
                                          <p:val>
                                            <p:strVal val="#ppt_h"/>
                                          </p:val>
                                        </p:tav>
                                      </p:tavLst>
                                    </p:anim>
                                    <p:animEffect transition="in" filter="fade">
                                      <p:cBhvr>
                                        <p:cTn id="35" dur="10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4" presetClass="entr" presetSubtype="16"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box(in)">
                                      <p:cBhvr>
                                        <p:cTn id="40" dur="5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5" presetClass="entr" presetSubtype="10"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checkerboard(across)">
                                      <p:cBhvr>
                                        <p:cTn id="45" dur="500"/>
                                        <p:tgtEl>
                                          <p:spTgt spid="10"/>
                                        </p:tgtEl>
                                      </p:cBhvr>
                                    </p:animEffect>
                                  </p:childTnLst>
                                </p:cTn>
                              </p:par>
                            </p:childTnLst>
                          </p:cTn>
                        </p:par>
                      </p:childTnLst>
                    </p:cTn>
                  </p:par>
                  <p:par>
                    <p:cTn id="46" fill="hold">
                      <p:stCondLst>
                        <p:cond delay="indefinite"/>
                      </p:stCondLst>
                      <p:childTnLst>
                        <p:par>
                          <p:cTn id="47" fill="hold">
                            <p:stCondLst>
                              <p:cond delay="0"/>
                            </p:stCondLst>
                            <p:childTnLst>
                              <p:par>
                                <p:cTn id="48" presetID="5" presetClass="entr" presetSubtype="10" fill="hold" grpId="0" nodeType="clickEffect" nodePh="1">
                                  <p:stCondLst>
                                    <p:cond delay="0"/>
                                  </p:stCondLst>
                                  <p:endCondLst>
                                    <p:cond evt="begin" delay="0">
                                      <p:tn val="48"/>
                                    </p:cond>
                                  </p:endCondLst>
                                  <p:childTnLst>
                                    <p:set>
                                      <p:cBhvr>
                                        <p:cTn id="49" dur="1" fill="hold">
                                          <p:stCondLst>
                                            <p:cond delay="0"/>
                                          </p:stCondLst>
                                        </p:cTn>
                                        <p:tgtEl>
                                          <p:spTgt spid="3">
                                            <p:txEl>
                                              <p:pRg st="0" end="0"/>
                                            </p:txEl>
                                          </p:spTgt>
                                        </p:tgtEl>
                                        <p:attrNameLst>
                                          <p:attrName>style.visibility</p:attrName>
                                        </p:attrNameLst>
                                      </p:cBhvr>
                                      <p:to>
                                        <p:strVal val="visible"/>
                                      </p:to>
                                    </p:set>
                                    <p:animEffect transition="in" filter="checkerboard(across)">
                                      <p:cBhvr>
                                        <p:cTn id="50" dur="500"/>
                                        <p:tgtEl>
                                          <p:spTgt spid="3">
                                            <p:txEl>
                                              <p:pRg st="0" end="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55" presetClass="entr" presetSubtype="0"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1000" fill="hold"/>
                                        <p:tgtEl>
                                          <p:spTgt spid="13"/>
                                        </p:tgtEl>
                                        <p:attrNameLst>
                                          <p:attrName>ppt_w</p:attrName>
                                        </p:attrNameLst>
                                      </p:cBhvr>
                                      <p:tavLst>
                                        <p:tav tm="0">
                                          <p:val>
                                            <p:strVal val="#ppt_w*0.70"/>
                                          </p:val>
                                        </p:tav>
                                        <p:tav tm="100000">
                                          <p:val>
                                            <p:strVal val="#ppt_w"/>
                                          </p:val>
                                        </p:tav>
                                      </p:tavLst>
                                    </p:anim>
                                    <p:anim calcmode="lin" valueType="num">
                                      <p:cBhvr>
                                        <p:cTn id="56" dur="1000" fill="hold"/>
                                        <p:tgtEl>
                                          <p:spTgt spid="13"/>
                                        </p:tgtEl>
                                        <p:attrNameLst>
                                          <p:attrName>ppt_h</p:attrName>
                                        </p:attrNameLst>
                                      </p:cBhvr>
                                      <p:tavLst>
                                        <p:tav tm="0">
                                          <p:val>
                                            <p:strVal val="#ppt_h"/>
                                          </p:val>
                                        </p:tav>
                                        <p:tav tm="100000">
                                          <p:val>
                                            <p:strVal val="#ppt_h"/>
                                          </p:val>
                                        </p:tav>
                                      </p:tavLst>
                                    </p:anim>
                                    <p:animEffect transition="in" filter="fade">
                                      <p:cBhvr>
                                        <p:cTn id="57"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animBg="1"/>
      <p:bldP spid="6" grpId="0" animBg="1"/>
      <p:bldP spid="9" grpId="0" animBg="1"/>
      <p:bldP spid="10" grpId="0" animBg="1"/>
      <p:bldP spid="11" grpId="0" animBg="1"/>
      <p:bldP spid="13" grpId="0" animBg="1"/>
      <p:bldP spid="1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à coins arrondis 5"/>
          <p:cNvSpPr/>
          <p:nvPr/>
        </p:nvSpPr>
        <p:spPr>
          <a:xfrm>
            <a:off x="428596" y="1785926"/>
            <a:ext cx="6429420" cy="1214446"/>
          </a:xfrm>
          <a:prstGeom prst="round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dirty="0" smtClean="0">
                <a:solidFill>
                  <a:schemeClr val="tx1"/>
                </a:solidFill>
              </a:rPr>
              <a:t>الرد على تساؤل: ما هو منشأ ومصدر وأصل جميع أنواع الكائنات؟</a:t>
            </a:r>
            <a:endParaRPr lang="ar-DZ" sz="2800" dirty="0" smtClean="0">
              <a:solidFill>
                <a:schemeClr val="tx1"/>
              </a:solidFill>
              <a:latin typeface="Times New Roman" pitchFamily="18" charset="0"/>
              <a:cs typeface="Times New Roman" pitchFamily="18" charset="0"/>
            </a:endParaRPr>
          </a:p>
        </p:txBody>
      </p:sp>
      <p:sp>
        <p:nvSpPr>
          <p:cNvPr id="13" name="Rectangle à coins arrondis 12"/>
          <p:cNvSpPr/>
          <p:nvPr/>
        </p:nvSpPr>
        <p:spPr>
          <a:xfrm>
            <a:off x="214282" y="3429000"/>
            <a:ext cx="7215238" cy="142876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rtl="1"/>
            <a:r>
              <a:rPr lang="ar-DZ" sz="2800" dirty="0" smtClean="0"/>
              <a:t>يرجع الارتقاء إلى عامل أساس هو: التغير والتطور في السمات الوراثية من جيل لآخر، بحيث يكون الجيل اللاحق أحسن من الجيل السابق.</a:t>
            </a:r>
            <a:endParaRPr lang="ar-DZ" sz="2800" dirty="0" smtClean="0">
              <a:solidFill>
                <a:schemeClr val="tx1"/>
              </a:solidFill>
              <a:latin typeface="Times New Roman" pitchFamily="18" charset="0"/>
              <a:cs typeface="Times New Roman" pitchFamily="18" charset="0"/>
            </a:endParaRPr>
          </a:p>
        </p:txBody>
      </p:sp>
      <p:sp>
        <p:nvSpPr>
          <p:cNvPr id="15" name="Rectangle à coins arrondis 14"/>
          <p:cNvSpPr/>
          <p:nvPr/>
        </p:nvSpPr>
        <p:spPr>
          <a:xfrm>
            <a:off x="6715140" y="214290"/>
            <a:ext cx="2143140" cy="85725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DZ" sz="4000" b="1" dirty="0" smtClean="0"/>
              <a:t>النشوء: </a:t>
            </a:r>
            <a:endParaRPr lang="fr-FR" sz="4000" b="1" dirty="0"/>
          </a:p>
        </p:txBody>
      </p:sp>
      <p:sp>
        <p:nvSpPr>
          <p:cNvPr id="16" name="Rectangle à coins arrondis 15"/>
          <p:cNvSpPr/>
          <p:nvPr/>
        </p:nvSpPr>
        <p:spPr>
          <a:xfrm>
            <a:off x="6572264" y="5786454"/>
            <a:ext cx="2286016" cy="857256"/>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ar-DZ" sz="3600" b="1" dirty="0" smtClean="0">
                <a:solidFill>
                  <a:sysClr val="windowText" lastClr="000000"/>
                </a:solidFill>
              </a:rPr>
              <a:t>الارتقاء:</a:t>
            </a:r>
            <a:endParaRPr lang="fr-FR" sz="3600" b="1" dirty="0">
              <a:solidFill>
                <a:sysClr val="windowText" lastClr="000000"/>
              </a:solidFill>
            </a:endParaRPr>
          </a:p>
        </p:txBody>
      </p:sp>
      <p:pic>
        <p:nvPicPr>
          <p:cNvPr id="17" name="Picture 2" descr="C:\Users\pc\Desktop\صور تعديل منزل\ممنوع.jpg"/>
          <p:cNvPicPr>
            <a:picLocks noChangeAspect="1" noChangeArrowheads="1"/>
          </p:cNvPicPr>
          <p:nvPr/>
        </p:nvPicPr>
        <p:blipFill>
          <a:blip r:embed="rId3"/>
          <a:srcRect/>
          <a:stretch>
            <a:fillRect/>
          </a:stretch>
        </p:blipFill>
        <p:spPr bwMode="auto">
          <a:xfrm>
            <a:off x="6929454" y="1500174"/>
            <a:ext cx="2000264" cy="15001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Rectangle à coins arrondis 6"/>
          <p:cNvSpPr/>
          <p:nvPr/>
        </p:nvSpPr>
        <p:spPr>
          <a:xfrm>
            <a:off x="1142976" y="142852"/>
            <a:ext cx="4429156" cy="107157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DZ" sz="3000" dirty="0" smtClean="0"/>
              <a:t>المنشأ هو المصدر والأصل</a:t>
            </a:r>
            <a:endParaRPr lang="fr-FR" sz="3000" dirty="0"/>
          </a:p>
        </p:txBody>
      </p:sp>
      <p:sp>
        <p:nvSpPr>
          <p:cNvPr id="8" name="Rectangle à coins arrondis 7"/>
          <p:cNvSpPr/>
          <p:nvPr/>
        </p:nvSpPr>
        <p:spPr>
          <a:xfrm>
            <a:off x="428596" y="5500702"/>
            <a:ext cx="5786478" cy="107157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DZ" sz="3000" dirty="0" smtClean="0"/>
              <a:t>التغير نحو الأفضل، النمو، التطور، التحسن</a:t>
            </a:r>
            <a:endParaRPr lang="fr-FR" sz="3000" dirty="0"/>
          </a:p>
        </p:txBody>
      </p:sp>
      <p:sp>
        <p:nvSpPr>
          <p:cNvPr id="10" name="Flèche vers le bas 9"/>
          <p:cNvSpPr/>
          <p:nvPr/>
        </p:nvSpPr>
        <p:spPr>
          <a:xfrm>
            <a:off x="3143240" y="1214422"/>
            <a:ext cx="571504" cy="571504"/>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sp>
        <p:nvSpPr>
          <p:cNvPr id="11" name="Flèche vers le haut 10"/>
          <p:cNvSpPr/>
          <p:nvPr/>
        </p:nvSpPr>
        <p:spPr>
          <a:xfrm>
            <a:off x="3571868" y="4857760"/>
            <a:ext cx="357190" cy="642942"/>
          </a:xfrm>
          <a:prstGeom prst="up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edge">
                                      <p:cBhvr>
                                        <p:cTn id="7" dur="20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1000" fill="hold"/>
                                        <p:tgtEl>
                                          <p:spTgt spid="7"/>
                                        </p:tgtEl>
                                        <p:attrNameLst>
                                          <p:attrName>ppt_w</p:attrName>
                                        </p:attrNameLst>
                                      </p:cBhvr>
                                      <p:tavLst>
                                        <p:tav tm="0">
                                          <p:val>
                                            <p:strVal val="#ppt_w*0.70"/>
                                          </p:val>
                                        </p:tav>
                                        <p:tav tm="100000">
                                          <p:val>
                                            <p:strVal val="#ppt_w"/>
                                          </p:val>
                                        </p:tav>
                                      </p:tavLst>
                                    </p:anim>
                                    <p:anim calcmode="lin" valueType="num">
                                      <p:cBhvr>
                                        <p:cTn id="13" dur="1000" fill="hold"/>
                                        <p:tgtEl>
                                          <p:spTgt spid="7"/>
                                        </p:tgtEl>
                                        <p:attrNameLst>
                                          <p:attrName>ppt_h</p:attrName>
                                        </p:attrNameLst>
                                      </p:cBhvr>
                                      <p:tavLst>
                                        <p:tav tm="0">
                                          <p:val>
                                            <p:strVal val="#ppt_h"/>
                                          </p:val>
                                        </p:tav>
                                        <p:tav tm="100000">
                                          <p:val>
                                            <p:strVal val="#ppt_h"/>
                                          </p:val>
                                        </p:tav>
                                      </p:tavLst>
                                    </p:anim>
                                    <p:animEffect transition="in" filter="fade">
                                      <p:cBhvr>
                                        <p:cTn id="14" dur="10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checkerboard(across)">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checkerboard(across)">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8" presetClass="entr" presetSubtype="16"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diamond(in)">
                                      <p:cBhvr>
                                        <p:cTn id="29" dur="2000"/>
                                        <p:tgtEl>
                                          <p:spTgt spid="16"/>
                                        </p:tgtEl>
                                      </p:cBhvr>
                                    </p:animEffect>
                                  </p:childTnLst>
                                </p:cTn>
                              </p:par>
                            </p:childTnLst>
                          </p:cTn>
                        </p:par>
                      </p:childTnLst>
                    </p:cTn>
                  </p:par>
                  <p:par>
                    <p:cTn id="30" fill="hold">
                      <p:stCondLst>
                        <p:cond delay="indefinite"/>
                      </p:stCondLst>
                      <p:childTnLst>
                        <p:par>
                          <p:cTn id="31" fill="hold">
                            <p:stCondLst>
                              <p:cond delay="0"/>
                            </p:stCondLst>
                            <p:childTnLst>
                              <p:par>
                                <p:cTn id="32" presetID="55" presetClass="entr" presetSubtype="0"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1000" fill="hold"/>
                                        <p:tgtEl>
                                          <p:spTgt spid="8"/>
                                        </p:tgtEl>
                                        <p:attrNameLst>
                                          <p:attrName>ppt_w</p:attrName>
                                        </p:attrNameLst>
                                      </p:cBhvr>
                                      <p:tavLst>
                                        <p:tav tm="0">
                                          <p:val>
                                            <p:strVal val="#ppt_w*0.70"/>
                                          </p:val>
                                        </p:tav>
                                        <p:tav tm="100000">
                                          <p:val>
                                            <p:strVal val="#ppt_w"/>
                                          </p:val>
                                        </p:tav>
                                      </p:tavLst>
                                    </p:anim>
                                    <p:anim calcmode="lin" valueType="num">
                                      <p:cBhvr>
                                        <p:cTn id="35" dur="1000" fill="hold"/>
                                        <p:tgtEl>
                                          <p:spTgt spid="8"/>
                                        </p:tgtEl>
                                        <p:attrNameLst>
                                          <p:attrName>ppt_h</p:attrName>
                                        </p:attrNameLst>
                                      </p:cBhvr>
                                      <p:tavLst>
                                        <p:tav tm="0">
                                          <p:val>
                                            <p:strVal val="#ppt_h"/>
                                          </p:val>
                                        </p:tav>
                                        <p:tav tm="100000">
                                          <p:val>
                                            <p:strVal val="#ppt_h"/>
                                          </p:val>
                                        </p:tav>
                                      </p:tavLst>
                                    </p:anim>
                                    <p:animEffect transition="in" filter="fade">
                                      <p:cBhvr>
                                        <p:cTn id="36" dur="10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4" presetClass="entr" presetSubtype="16"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box(in)">
                                      <p:cBhvr>
                                        <p:cTn id="41" dur="500"/>
                                        <p:tgtEl>
                                          <p:spTgt spid="11"/>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additive="base">
                                        <p:cTn id="46" dur="500" fill="hold"/>
                                        <p:tgtEl>
                                          <p:spTgt spid="17"/>
                                        </p:tgtEl>
                                        <p:attrNameLst>
                                          <p:attrName>ppt_x</p:attrName>
                                        </p:attrNameLst>
                                      </p:cBhvr>
                                      <p:tavLst>
                                        <p:tav tm="0">
                                          <p:val>
                                            <p:strVal val="#ppt_x"/>
                                          </p:val>
                                        </p:tav>
                                        <p:tav tm="100000">
                                          <p:val>
                                            <p:strVal val="#ppt_x"/>
                                          </p:val>
                                        </p:tav>
                                      </p:tavLst>
                                    </p:anim>
                                    <p:anim calcmode="lin" valueType="num">
                                      <p:cBhvr additive="base">
                                        <p:cTn id="4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55" presetClass="entr" presetSubtype="0" fill="hold" grpId="0" nodeType="click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1000" fill="hold"/>
                                        <p:tgtEl>
                                          <p:spTgt spid="13"/>
                                        </p:tgtEl>
                                        <p:attrNameLst>
                                          <p:attrName>ppt_w</p:attrName>
                                        </p:attrNameLst>
                                      </p:cBhvr>
                                      <p:tavLst>
                                        <p:tav tm="0">
                                          <p:val>
                                            <p:strVal val="#ppt_w*0.70"/>
                                          </p:val>
                                        </p:tav>
                                        <p:tav tm="100000">
                                          <p:val>
                                            <p:strVal val="#ppt_w"/>
                                          </p:val>
                                        </p:tav>
                                      </p:tavLst>
                                    </p:anim>
                                    <p:anim calcmode="lin" valueType="num">
                                      <p:cBhvr>
                                        <p:cTn id="53" dur="1000" fill="hold"/>
                                        <p:tgtEl>
                                          <p:spTgt spid="13"/>
                                        </p:tgtEl>
                                        <p:attrNameLst>
                                          <p:attrName>ppt_h</p:attrName>
                                        </p:attrNameLst>
                                      </p:cBhvr>
                                      <p:tavLst>
                                        <p:tav tm="0">
                                          <p:val>
                                            <p:strVal val="#ppt_h"/>
                                          </p:val>
                                        </p:tav>
                                        <p:tav tm="100000">
                                          <p:val>
                                            <p:strVal val="#ppt_h"/>
                                          </p:val>
                                        </p:tav>
                                      </p:tavLst>
                                    </p:anim>
                                    <p:animEffect transition="in" filter="fade">
                                      <p:cBhvr>
                                        <p:cTn id="54"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3" grpId="0" animBg="1"/>
      <p:bldP spid="15" grpId="0" animBg="1"/>
      <p:bldP spid="16" grpId="0" animBg="1"/>
      <p:bldP spid="7" grpId="0" animBg="1"/>
      <p:bldP spid="8" grpId="0" animBg="1"/>
      <p:bldP spid="10" grpId="0" animBg="1"/>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3"/>
          <p:cNvSpPr/>
          <p:nvPr/>
        </p:nvSpPr>
        <p:spPr>
          <a:xfrm>
            <a:off x="3143240" y="1714488"/>
            <a:ext cx="5357850" cy="1357322"/>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rtl="1">
              <a:buNone/>
            </a:pPr>
            <a:r>
              <a:rPr lang="ar-DZ" sz="2800" dirty="0" err="1" smtClean="0"/>
              <a:t>الداروينية</a:t>
            </a:r>
            <a:r>
              <a:rPr lang="ar-DZ" sz="2800" dirty="0" smtClean="0"/>
              <a:t> مرادفة للتحولية، مذهب </a:t>
            </a:r>
            <a:r>
              <a:rPr lang="ar-DZ" sz="2800" dirty="0" err="1" smtClean="0"/>
              <a:t>لامارك</a:t>
            </a:r>
            <a:r>
              <a:rPr lang="ar-DZ" sz="2800" dirty="0" smtClean="0"/>
              <a:t> وداروين </a:t>
            </a:r>
            <a:r>
              <a:rPr lang="ar-DZ" sz="2800" dirty="0" err="1" smtClean="0"/>
              <a:t>إلخ</a:t>
            </a:r>
            <a:r>
              <a:rPr lang="ar-DZ" sz="2800" dirty="0" smtClean="0"/>
              <a:t>، القائل إن الأجناس تتنزّل من بعضها البعض بالتحول الطبيعي.</a:t>
            </a:r>
          </a:p>
        </p:txBody>
      </p:sp>
      <p:sp>
        <p:nvSpPr>
          <p:cNvPr id="5" name="Rectangle 4"/>
          <p:cNvSpPr/>
          <p:nvPr/>
        </p:nvSpPr>
        <p:spPr>
          <a:xfrm>
            <a:off x="214282" y="214290"/>
            <a:ext cx="4857784" cy="92869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dirty="0" smtClean="0"/>
              <a:t>ذكر </a:t>
            </a:r>
            <a:r>
              <a:rPr lang="ar-DZ" sz="2800" dirty="0" err="1" smtClean="0"/>
              <a:t>لالاند</a:t>
            </a:r>
            <a:r>
              <a:rPr lang="ar-DZ" sz="2800" dirty="0" smtClean="0"/>
              <a:t> في موسوعته الفلسفية، </a:t>
            </a:r>
            <a:r>
              <a:rPr lang="ar-DZ" sz="2800" dirty="0" err="1" smtClean="0"/>
              <a:t>ص</a:t>
            </a:r>
            <a:r>
              <a:rPr lang="ar-DZ" sz="2800" dirty="0" smtClean="0"/>
              <a:t>- ص: 381- 382:  </a:t>
            </a:r>
            <a:endParaRPr lang="fr-FR" sz="2800" dirty="0"/>
          </a:p>
        </p:txBody>
      </p:sp>
      <p:sp>
        <p:nvSpPr>
          <p:cNvPr id="6" name="Rectangle à coins arrondis 5"/>
          <p:cNvSpPr/>
          <p:nvPr/>
        </p:nvSpPr>
        <p:spPr>
          <a:xfrm>
            <a:off x="714348" y="3786190"/>
            <a:ext cx="6572296" cy="2286016"/>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ar-DZ" sz="2800" dirty="0" smtClean="0"/>
              <a:t>مذهب يقول إن القانون العام لنمو الكائنات هو التباين، وهو القانون الذي يمكن بمقتضاه أن تكون قد تكونت على التوالي: المنظومة الشمسية، الأجناس الكيميائية، الكائنات الحية، الملكات العقلية، المؤسسات الاجتماعية </a:t>
            </a:r>
            <a:endParaRPr lang="fr-FR" sz="2800" dirty="0"/>
          </a:p>
        </p:txBody>
      </p:sp>
      <p:sp>
        <p:nvSpPr>
          <p:cNvPr id="7" name="Plaque 6"/>
          <p:cNvSpPr/>
          <p:nvPr/>
        </p:nvSpPr>
        <p:spPr>
          <a:xfrm>
            <a:off x="5214942" y="71414"/>
            <a:ext cx="3643338" cy="1071570"/>
          </a:xfrm>
          <a:prstGeom prst="bevel">
            <a:avLst/>
          </a:prstGeom>
          <a:blipFill>
            <a:blip r:embed="rId2"/>
            <a:tile tx="0" ty="0" sx="100000" sy="100000" flip="none" algn="tl"/>
          </a:blipFill>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3200" b="1" dirty="0" smtClean="0">
                <a:solidFill>
                  <a:schemeClr val="tx1"/>
                </a:solidFill>
              </a:rPr>
              <a:t>تعريف التيار </a:t>
            </a:r>
            <a:r>
              <a:rPr lang="ar-DZ" sz="3200" b="1" dirty="0" err="1" smtClean="0">
                <a:solidFill>
                  <a:schemeClr val="tx1"/>
                </a:solidFill>
              </a:rPr>
              <a:t>الدارويني</a:t>
            </a:r>
            <a:endParaRPr lang="fr-FR" sz="3200" b="1" dirty="0" smtClean="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strVal val="#ppt_w*0.70"/>
                                          </p:val>
                                        </p:tav>
                                        <p:tav tm="100000">
                                          <p:val>
                                            <p:strVal val="#ppt_w"/>
                                          </p:val>
                                        </p:tav>
                                      </p:tavLst>
                                    </p:anim>
                                    <p:anim calcmode="lin" valueType="num">
                                      <p:cBhvr>
                                        <p:cTn id="13" dur="1000" fill="hold"/>
                                        <p:tgtEl>
                                          <p:spTgt spid="5"/>
                                        </p:tgtEl>
                                        <p:attrNameLst>
                                          <p:attrName>ppt_h</p:attrName>
                                        </p:attrNameLst>
                                      </p:cBhvr>
                                      <p:tavLst>
                                        <p:tav tm="0">
                                          <p:val>
                                            <p:strVal val="#ppt_h"/>
                                          </p:val>
                                        </p:tav>
                                        <p:tav tm="100000">
                                          <p:val>
                                            <p:strVal val="#ppt_h"/>
                                          </p:val>
                                        </p:tav>
                                      </p:tavLst>
                                    </p:anim>
                                    <p:animEffect transition="in" filter="fade">
                                      <p:cBhvr>
                                        <p:cTn id="14" dur="1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4" presetClass="entr" presetSubtype="16"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ox(in)">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blinds(horizontal)">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3"/>
          <p:cNvSpPr/>
          <p:nvPr/>
        </p:nvSpPr>
        <p:spPr>
          <a:xfrm>
            <a:off x="1857356" y="1714488"/>
            <a:ext cx="6643734" cy="1785950"/>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algn="ctr" rtl="1">
              <a:buNone/>
            </a:pPr>
            <a:r>
              <a:rPr lang="ar-DZ" sz="2800" dirty="0" smtClean="0">
                <a:solidFill>
                  <a:sysClr val="windowText" lastClr="000000"/>
                </a:solidFill>
              </a:rPr>
              <a:t>منظور يعتمد على فكرة التحول ( التبدل) ، وهو القول أن الأنواع تنشأ بعضها عن بعض، ولا </a:t>
            </a:r>
            <a:r>
              <a:rPr lang="ar-DZ" sz="2800" dirty="0" err="1" smtClean="0">
                <a:solidFill>
                  <a:sysClr val="windowText" lastClr="000000"/>
                </a:solidFill>
              </a:rPr>
              <a:t>سيما</a:t>
            </a:r>
            <a:r>
              <a:rPr lang="ar-DZ" sz="2800" dirty="0" smtClean="0">
                <a:solidFill>
                  <a:sysClr val="windowText" lastClr="000000"/>
                </a:solidFill>
              </a:rPr>
              <a:t> النوع الإنساني فهو منحدر عن الأنواع الحيوانية التي ترجع إلى أصل واحدة أو عدة أصول. </a:t>
            </a:r>
          </a:p>
        </p:txBody>
      </p:sp>
      <p:sp>
        <p:nvSpPr>
          <p:cNvPr id="5" name="Rectangle 4"/>
          <p:cNvSpPr/>
          <p:nvPr/>
        </p:nvSpPr>
        <p:spPr>
          <a:xfrm>
            <a:off x="214282" y="214290"/>
            <a:ext cx="4857784" cy="92869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dirty="0" smtClean="0"/>
              <a:t>وبالنسبة لجميل صليبا في المعجم الفلسفي، </a:t>
            </a:r>
            <a:r>
              <a:rPr lang="ar-DZ" sz="2800" dirty="0" err="1" smtClean="0"/>
              <a:t>ص</a:t>
            </a:r>
            <a:r>
              <a:rPr lang="ar-DZ" sz="2800" dirty="0" smtClean="0"/>
              <a:t> 556: </a:t>
            </a:r>
            <a:endParaRPr lang="fr-FR" sz="2800" dirty="0"/>
          </a:p>
        </p:txBody>
      </p:sp>
      <p:sp>
        <p:nvSpPr>
          <p:cNvPr id="6" name="Rectangle à coins arrondis 5"/>
          <p:cNvSpPr/>
          <p:nvPr/>
        </p:nvSpPr>
        <p:spPr>
          <a:xfrm>
            <a:off x="714348" y="3786190"/>
            <a:ext cx="7000924" cy="2286016"/>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rtl="1">
              <a:buNone/>
            </a:pPr>
            <a:r>
              <a:rPr lang="ar-DZ" sz="2800" dirty="0" err="1" smtClean="0"/>
              <a:t>والداروينية</a:t>
            </a:r>
            <a:r>
              <a:rPr lang="ar-DZ" sz="2800" dirty="0" smtClean="0"/>
              <a:t> أيضا هي القول أن تبدل الأنواع ناشئ عن الانتخاب الطبيعي، وهي بهذا المعنى مقابلة لمذهب (</a:t>
            </a:r>
            <a:r>
              <a:rPr lang="ar-DZ" sz="2800" dirty="0" err="1" smtClean="0"/>
              <a:t>لامارك</a:t>
            </a:r>
            <a:r>
              <a:rPr lang="ar-DZ" sz="2800" dirty="0" smtClean="0"/>
              <a:t>) </a:t>
            </a:r>
            <a:r>
              <a:rPr lang="ar-DZ" sz="2800" dirty="0" err="1" smtClean="0"/>
              <a:t>و</a:t>
            </a:r>
            <a:r>
              <a:rPr lang="ar-DZ" sz="2800" dirty="0" smtClean="0"/>
              <a:t>( سبنسر) الذي يقرر أن تبدل الأنواع ناشئ عن التكيف بواسطة الممارسة والوراثة. </a:t>
            </a:r>
            <a:endParaRPr lang="fr-FR"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4" presetClass="entr" presetSubtype="16"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ox(in)">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linds(horizontal)">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pc\Desktop\مقاييس السداسي 2\صور\الداروينية.jpg"/>
          <p:cNvPicPr>
            <a:picLocks noChangeAspect="1" noChangeArrowheads="1"/>
          </p:cNvPicPr>
          <p:nvPr/>
        </p:nvPicPr>
        <p:blipFill>
          <a:blip r:embed="rId2">
            <a:lum bright="10000" contrast="-30000"/>
          </a:blip>
          <a:srcRect/>
          <a:stretch>
            <a:fillRect/>
          </a:stretch>
        </p:blipFill>
        <p:spPr bwMode="auto">
          <a:xfrm>
            <a:off x="4929190" y="4643446"/>
            <a:ext cx="4214810" cy="2214554"/>
          </a:xfrm>
          <a:prstGeom prst="ellipse">
            <a:avLst/>
          </a:prstGeom>
          <a:ln>
            <a:noFill/>
          </a:ln>
          <a:effectLst>
            <a:softEdge rad="112500"/>
          </a:effectLst>
        </p:spPr>
      </p:pic>
      <p:pic>
        <p:nvPicPr>
          <p:cNvPr id="6" name="Picture 2" descr="C:\Users\pc\Desktop\صور تعديل منزل\ممنوع.jpg"/>
          <p:cNvPicPr>
            <a:picLocks noChangeAspect="1" noChangeArrowheads="1"/>
          </p:cNvPicPr>
          <p:nvPr/>
        </p:nvPicPr>
        <p:blipFill>
          <a:blip r:embed="rId3"/>
          <a:srcRect/>
          <a:stretch>
            <a:fillRect/>
          </a:stretch>
        </p:blipFill>
        <p:spPr bwMode="auto">
          <a:xfrm>
            <a:off x="0" y="0"/>
            <a:ext cx="1928794" cy="1500198"/>
          </a:xfrm>
          <a:prstGeom prst="ellipse">
            <a:avLst/>
          </a:prstGeom>
          <a:ln>
            <a:noFill/>
          </a:ln>
          <a:effectLst>
            <a:softEdge rad="112500"/>
          </a:effectLst>
        </p:spPr>
      </p:pic>
      <p:sp>
        <p:nvSpPr>
          <p:cNvPr id="7" name="Rectangle 6"/>
          <p:cNvSpPr/>
          <p:nvPr/>
        </p:nvSpPr>
        <p:spPr>
          <a:xfrm>
            <a:off x="214282" y="4714884"/>
            <a:ext cx="4572032" cy="1785950"/>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rtl="1"/>
            <a:r>
              <a:rPr lang="ar-DZ" sz="2800" dirty="0" smtClean="0">
                <a:solidFill>
                  <a:sysClr val="windowText" lastClr="000000"/>
                </a:solidFill>
              </a:rPr>
              <a:t>الاقتراب المعرفي الذي يجب على سؤال: كيف ظهرت الحياة على الأرض وتطورت؟ بما هو طبيعي ومادي.</a:t>
            </a:r>
            <a:endParaRPr lang="fr-FR" sz="2800" dirty="0">
              <a:solidFill>
                <a:sysClr val="windowText" lastClr="000000"/>
              </a:solidFill>
            </a:endParaRPr>
          </a:p>
        </p:txBody>
      </p:sp>
      <p:sp>
        <p:nvSpPr>
          <p:cNvPr id="8" name="Rectangle 7"/>
          <p:cNvSpPr/>
          <p:nvPr/>
        </p:nvSpPr>
        <p:spPr>
          <a:xfrm>
            <a:off x="2643174" y="214290"/>
            <a:ext cx="5715040" cy="1857388"/>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DZ" sz="2800" dirty="0" smtClean="0">
                <a:solidFill>
                  <a:schemeClr val="tx1"/>
                </a:solidFill>
              </a:rPr>
              <a:t>الحركة الفكرية التي تؤمن بالتطور البيولوجي بشكل عام والتطور عن طريق الانتقاء الطبيعي بشكل خاص.</a:t>
            </a:r>
            <a:endParaRPr lang="fr-FR" sz="2800" dirty="0"/>
          </a:p>
        </p:txBody>
      </p:sp>
      <p:sp>
        <p:nvSpPr>
          <p:cNvPr id="9" name="Rectangle à coins arrondis 8"/>
          <p:cNvSpPr/>
          <p:nvPr/>
        </p:nvSpPr>
        <p:spPr>
          <a:xfrm>
            <a:off x="4429124" y="2643182"/>
            <a:ext cx="4500594" cy="2000264"/>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rtl="1"/>
            <a:r>
              <a:rPr lang="ar-DZ" sz="2800" dirty="0" smtClean="0">
                <a:solidFill>
                  <a:schemeClr val="tx1"/>
                </a:solidFill>
                <a:latin typeface="Times New Roman" pitchFamily="18" charset="0"/>
                <a:cs typeface="Times New Roman" pitchFamily="18" charset="0"/>
              </a:rPr>
              <a:t>اقتراب فكري يقوم على القول بأن أشكال الحياة المختلفة تعود إلى أصل واحد مشترك، يبدأ من خلايا بسيطة تطورت إلى كائنات كبيرة معقدة.</a:t>
            </a:r>
          </a:p>
        </p:txBody>
      </p:sp>
      <p:sp>
        <p:nvSpPr>
          <p:cNvPr id="10" name="Rectangle 9"/>
          <p:cNvSpPr/>
          <p:nvPr/>
        </p:nvSpPr>
        <p:spPr>
          <a:xfrm>
            <a:off x="428596" y="2500306"/>
            <a:ext cx="3714776" cy="1643074"/>
          </a:xfrm>
          <a:prstGeom prst="rect">
            <a:avLst/>
          </a:prstGeom>
          <a:gradFill flip="none" rotWithShape="1">
            <a:gsLst>
              <a:gs pos="0">
                <a:schemeClr val="dk1">
                  <a:tint val="66000"/>
                  <a:satMod val="160000"/>
                </a:schemeClr>
              </a:gs>
              <a:gs pos="50000">
                <a:schemeClr val="dk1">
                  <a:tint val="44500"/>
                  <a:satMod val="160000"/>
                </a:schemeClr>
              </a:gs>
              <a:gs pos="100000">
                <a:schemeClr val="dk1">
                  <a:tint val="23500"/>
                  <a:satMod val="160000"/>
                </a:schemeClr>
              </a:gs>
            </a:gsLst>
            <a:lin ang="540000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ar-DZ" sz="2800" dirty="0" smtClean="0">
                <a:solidFill>
                  <a:sysClr val="windowText" lastClr="000000"/>
                </a:solidFill>
              </a:rPr>
              <a:t>تيار فكري يقر بالأصل الواحد للأنواع المختلفة، وبالتطور المستمر للحياة العضوية</a:t>
            </a:r>
            <a:endParaRPr lang="fr-FR" sz="2800" dirty="0">
              <a:solidFill>
                <a:sysClr val="windowText" lastClr="000000"/>
              </a:solidFill>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ppt_x"/>
                                          </p:val>
                                        </p:tav>
                                        <p:tav tm="100000">
                                          <p:val>
                                            <p:strVal val="#ppt_x"/>
                                          </p:val>
                                        </p:tav>
                                      </p:tavLst>
                                    </p:anim>
                                    <p:anim calcmode="lin" valueType="num">
                                      <p:cBhvr additive="base">
                                        <p:cTn id="1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ox(in)">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8" presetClass="entr" presetSubtype="16"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diamond(in)">
                                      <p:cBhvr>
                                        <p:cTn id="31" dur="2000"/>
                                        <p:tgtEl>
                                          <p:spTgt spid="10"/>
                                        </p:tgtEl>
                                      </p:cBhvr>
                                    </p:animEffect>
                                  </p:childTnLst>
                                </p:cTn>
                              </p:par>
                            </p:childTnLst>
                          </p:cTn>
                        </p:par>
                      </p:childTnLst>
                    </p:cTn>
                  </p:par>
                  <p:par>
                    <p:cTn id="32" fill="hold">
                      <p:stCondLst>
                        <p:cond delay="indefinite"/>
                      </p:stCondLst>
                      <p:childTnLst>
                        <p:par>
                          <p:cTn id="33" fill="hold">
                            <p:stCondLst>
                              <p:cond delay="0"/>
                            </p:stCondLst>
                            <p:childTnLst>
                              <p:par>
                                <p:cTn id="34" presetID="4" presetClass="entr" presetSubtype="16"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box(in)">
                                      <p:cBhvr>
                                        <p:cTn id="3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à coins arrondis 5"/>
          <p:cNvSpPr/>
          <p:nvPr/>
        </p:nvSpPr>
        <p:spPr>
          <a:xfrm>
            <a:off x="4857752" y="214290"/>
            <a:ext cx="4071966" cy="785842"/>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ar-DZ" sz="3600" b="1" dirty="0" smtClean="0"/>
              <a:t>نشأة التيار </a:t>
            </a:r>
            <a:r>
              <a:rPr lang="ar-DZ" sz="3600" b="1" dirty="0" err="1" smtClean="0"/>
              <a:t>الدارويني</a:t>
            </a:r>
            <a:r>
              <a:rPr lang="ar-DZ" sz="3600" b="1" dirty="0" smtClean="0"/>
              <a:t> </a:t>
            </a:r>
            <a:endParaRPr lang="fr-FR" sz="3600" b="1" dirty="0"/>
          </a:p>
        </p:txBody>
      </p:sp>
      <p:sp>
        <p:nvSpPr>
          <p:cNvPr id="9" name="Sous-titre 2"/>
          <p:cNvSpPr txBox="1">
            <a:spLocks/>
          </p:cNvSpPr>
          <p:nvPr/>
        </p:nvSpPr>
        <p:spPr>
          <a:xfrm>
            <a:off x="357158" y="1285860"/>
            <a:ext cx="8286808" cy="1285884"/>
          </a:xfrm>
          <a:prstGeom prst="rect">
            <a:avLst/>
          </a:prstGeom>
          <a:blipFill>
            <a:blip r:embed="rId2"/>
            <a:tile tx="0" ty="0" sx="100000" sy="100000" flip="none" algn="tl"/>
          </a:blipFill>
        </p:spPr>
        <p:style>
          <a:lnRef idx="2">
            <a:schemeClr val="accent5">
              <a:shade val="50000"/>
            </a:schemeClr>
          </a:lnRef>
          <a:fillRef idx="1">
            <a:schemeClr val="accent5"/>
          </a:fillRef>
          <a:effectRef idx="0">
            <a:schemeClr val="accent5"/>
          </a:effectRef>
          <a:fontRef idx="minor">
            <a:schemeClr val="lt1"/>
          </a:fontRef>
        </p:style>
        <p:txBody>
          <a:bodyPr vert="horz">
            <a:noAutofit/>
          </a:bodyPr>
          <a:lstStyle/>
          <a:p>
            <a:pPr lvl="0" indent="449263" algn="ctr" rtl="1">
              <a:spcBef>
                <a:spcPct val="20000"/>
              </a:spcBef>
              <a:buClr>
                <a:schemeClr val="accent1"/>
              </a:buClr>
              <a:buSzPct val="85000"/>
              <a:defRPr/>
            </a:pPr>
            <a:r>
              <a:rPr lang="ar-DZ" sz="2700" cap="all" spc="250" dirty="0" smtClean="0">
                <a:solidFill>
                  <a:schemeClr val="tx1"/>
                </a:solidFill>
                <a:latin typeface="Times New Roman" pitchFamily="18" charset="0"/>
                <a:cs typeface="Times New Roman" pitchFamily="18" charset="0"/>
              </a:rPr>
              <a:t>يمكن تتبع مسيرة تطور فكرة النشوء والارتقاء عبر مراحل ومحطات مختلفة، مختصرها في التالي:</a:t>
            </a:r>
          </a:p>
        </p:txBody>
      </p:sp>
      <p:sp>
        <p:nvSpPr>
          <p:cNvPr id="5" name="Rectangle à coins arrondis 4"/>
          <p:cNvSpPr/>
          <p:nvPr/>
        </p:nvSpPr>
        <p:spPr>
          <a:xfrm>
            <a:off x="214282" y="2857496"/>
            <a:ext cx="8501122" cy="378621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spcBef>
                <a:spcPct val="20000"/>
              </a:spcBef>
              <a:buClr>
                <a:schemeClr val="accent1"/>
              </a:buClr>
              <a:buSzPct val="85000"/>
              <a:defRPr/>
            </a:pPr>
            <a:r>
              <a:rPr lang="ar-DZ" sz="2400" cap="all" spc="250" dirty="0" smtClean="0">
                <a:solidFill>
                  <a:schemeClr val="tx1"/>
                </a:solidFill>
                <a:latin typeface="Times New Roman" pitchFamily="18" charset="0"/>
                <a:cs typeface="Times New Roman" pitchFamily="18" charset="0"/>
              </a:rPr>
              <a:t>منذ </a:t>
            </a:r>
            <a:r>
              <a:rPr lang="ar-DZ" sz="2400" cap="all" spc="250" dirty="0">
                <a:solidFill>
                  <a:schemeClr val="tx1"/>
                </a:solidFill>
                <a:latin typeface="Times New Roman" pitchFamily="18" charset="0"/>
                <a:cs typeface="Times New Roman" pitchFamily="18" charset="0"/>
              </a:rPr>
              <a:t>الحضارات القديمة؛ حيث سادت أفكار ومقولات تبحث حول نشوء الإنسان وتطوره، </a:t>
            </a:r>
            <a:r>
              <a:rPr lang="ar-DZ" sz="2400" cap="all" spc="250" dirty="0" smtClean="0">
                <a:solidFill>
                  <a:schemeClr val="tx1"/>
                </a:solidFill>
                <a:latin typeface="Times New Roman" pitchFamily="18" charset="0"/>
                <a:cs typeface="Times New Roman" pitchFamily="18" charset="0"/>
              </a:rPr>
              <a:t>منها:</a:t>
            </a:r>
            <a:r>
              <a:rPr lang="ar-DZ" sz="2600" b="1" cap="all" spc="250" dirty="0" smtClean="0">
                <a:solidFill>
                  <a:schemeClr val="tx1"/>
                </a:solidFill>
                <a:latin typeface="Times New Roman" pitchFamily="18" charset="0"/>
                <a:cs typeface="Times New Roman" pitchFamily="18" charset="0"/>
              </a:rPr>
              <a:t>مقولة النشوء التلقائي/ الذاتي: التي </a:t>
            </a:r>
            <a:r>
              <a:rPr lang="ar-DZ" sz="2600" cap="all" spc="250" dirty="0" smtClean="0">
                <a:solidFill>
                  <a:schemeClr val="tx1"/>
                </a:solidFill>
                <a:latin typeface="Times New Roman" pitchFamily="18" charset="0"/>
                <a:cs typeface="Times New Roman" pitchFamily="18" charset="0"/>
              </a:rPr>
              <a:t>أرساها أرسطو في القرن 04 </a:t>
            </a:r>
            <a:r>
              <a:rPr lang="ar-DZ" sz="2600" cap="all" spc="250" dirty="0" err="1" smtClean="0">
                <a:solidFill>
                  <a:schemeClr val="tx1"/>
                </a:solidFill>
                <a:latin typeface="Times New Roman" pitchFamily="18" charset="0"/>
                <a:cs typeface="Times New Roman" pitchFamily="18" charset="0"/>
              </a:rPr>
              <a:t>ق</a:t>
            </a:r>
            <a:r>
              <a:rPr lang="ar-DZ" sz="2600" cap="all" spc="250" dirty="0" smtClean="0">
                <a:solidFill>
                  <a:schemeClr val="tx1"/>
                </a:solidFill>
                <a:latin typeface="Times New Roman" pitchFamily="18" charset="0"/>
                <a:cs typeface="Times New Roman" pitchFamily="18" charset="0"/>
              </a:rPr>
              <a:t>. م. ترى هذه المقولة أن الكائنات الحية تتولد تلقائيا من مواد غير حية، وبذلك فقد نشأت الحياة من مادة غير حية. لكن تم إبطال هذه المقولة في 1857 حينما أكد </a:t>
            </a:r>
            <a:r>
              <a:rPr lang="ar-DZ" sz="2600" b="1" cap="all" spc="250" dirty="0" smtClean="0">
                <a:solidFill>
                  <a:schemeClr val="tx1"/>
                </a:solidFill>
                <a:latin typeface="Times New Roman" pitchFamily="18" charset="0"/>
                <a:cs typeface="Times New Roman" pitchFamily="18" charset="0"/>
              </a:rPr>
              <a:t>لويس </a:t>
            </a:r>
            <a:r>
              <a:rPr lang="ar-DZ" sz="2600" b="1" cap="all" spc="250" dirty="0" err="1" smtClean="0">
                <a:solidFill>
                  <a:schemeClr val="tx1"/>
                </a:solidFill>
                <a:latin typeface="Times New Roman" pitchFamily="18" charset="0"/>
                <a:cs typeface="Times New Roman" pitchFamily="18" charset="0"/>
              </a:rPr>
              <a:t>باستور</a:t>
            </a:r>
            <a:r>
              <a:rPr lang="ar-DZ" sz="2600" b="1" cap="all" spc="250" dirty="0" smtClean="0">
                <a:solidFill>
                  <a:schemeClr val="tx1"/>
                </a:solidFill>
                <a:latin typeface="Times New Roman" pitchFamily="18" charset="0"/>
                <a:cs typeface="Times New Roman" pitchFamily="18" charset="0"/>
              </a:rPr>
              <a:t> </a:t>
            </a:r>
            <a:r>
              <a:rPr lang="ar-DZ" sz="2600" cap="all" spc="250" dirty="0" smtClean="0">
                <a:solidFill>
                  <a:schemeClr val="tx1"/>
                </a:solidFill>
                <a:latin typeface="Times New Roman" pitchFamily="18" charset="0"/>
                <a:cs typeface="Times New Roman" pitchFamily="18" charset="0"/>
              </a:rPr>
              <a:t>على أن الكائنات الحية لا تنشأ إلا من كائنات حية، وأن الحياة لا تأتي إلا من الحياة.</a:t>
            </a: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1000" fill="hold"/>
                                        <p:tgtEl>
                                          <p:spTgt spid="9"/>
                                        </p:tgtEl>
                                        <p:attrNameLst>
                                          <p:attrName>ppt_w</p:attrName>
                                        </p:attrNameLst>
                                      </p:cBhvr>
                                      <p:tavLst>
                                        <p:tav tm="0">
                                          <p:val>
                                            <p:strVal val="#ppt_w*0.70"/>
                                          </p:val>
                                        </p:tav>
                                        <p:tav tm="100000">
                                          <p:val>
                                            <p:strVal val="#ppt_w"/>
                                          </p:val>
                                        </p:tav>
                                      </p:tavLst>
                                    </p:anim>
                                    <p:anim calcmode="lin" valueType="num">
                                      <p:cBhvr>
                                        <p:cTn id="13" dur="1000" fill="hold"/>
                                        <p:tgtEl>
                                          <p:spTgt spid="9"/>
                                        </p:tgtEl>
                                        <p:attrNameLst>
                                          <p:attrName>ppt_h</p:attrName>
                                        </p:attrNameLst>
                                      </p:cBhvr>
                                      <p:tavLst>
                                        <p:tav tm="0">
                                          <p:val>
                                            <p:strVal val="#ppt_h"/>
                                          </p:val>
                                        </p:tav>
                                        <p:tav tm="100000">
                                          <p:val>
                                            <p:strVal val="#ppt_h"/>
                                          </p:val>
                                        </p:tav>
                                      </p:tavLst>
                                    </p:anim>
                                    <p:animEffect transition="in" filter="fade">
                                      <p:cBhvr>
                                        <p:cTn id="14" dur="10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4"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ox(in)">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71472" y="285728"/>
            <a:ext cx="8143932" cy="250033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DZ" sz="2800" dirty="0" smtClean="0"/>
              <a:t>وحسب ما ذكر الدكتور عدنان إبراهيم في سلسلة شرح لنظرية التطور، تجلت التطورية من خلال بعض المفكرين </a:t>
            </a:r>
            <a:r>
              <a:rPr lang="ar-DZ" sz="2800" b="1" dirty="0" smtClean="0"/>
              <a:t>العرب</a:t>
            </a:r>
            <a:r>
              <a:rPr lang="ar-DZ" sz="2800" dirty="0" smtClean="0"/>
              <a:t>. فقد أكد </a:t>
            </a:r>
            <a:r>
              <a:rPr lang="ar-DZ" sz="2800" b="1" dirty="0" smtClean="0"/>
              <a:t>الجاحظ</a:t>
            </a:r>
            <a:r>
              <a:rPr lang="ar-DZ" sz="2800" dirty="0" smtClean="0"/>
              <a:t> (776- 868) على تأثير البيئة على تطوير سمات جسدية محددة، تحول المادة غير الحية إلى نبات، والنبات إلى حيوان، وعلى فكرة الصراع الدائم بين الحيوانات وهو صراع من أجل البقاء سببه ندرة الموارد.</a:t>
            </a:r>
            <a:endParaRPr lang="fr-FR" sz="2800" dirty="0" smtClean="0"/>
          </a:p>
        </p:txBody>
      </p:sp>
      <p:sp>
        <p:nvSpPr>
          <p:cNvPr id="5" name="Rectangle 4"/>
          <p:cNvSpPr/>
          <p:nvPr/>
        </p:nvSpPr>
        <p:spPr>
          <a:xfrm>
            <a:off x="428596" y="2928934"/>
            <a:ext cx="7072362" cy="1285884"/>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rtl="1"/>
            <a:r>
              <a:rPr lang="ar-DZ" sz="2600" dirty="0" smtClean="0"/>
              <a:t>كما طرح إخوان الصفا في القرن 11 </a:t>
            </a:r>
            <a:r>
              <a:rPr lang="ar-DZ" sz="2600" dirty="0" err="1" smtClean="0"/>
              <a:t>م</a:t>
            </a:r>
            <a:r>
              <a:rPr lang="ar-DZ" sz="2600" dirty="0" smtClean="0"/>
              <a:t> فكرة "السلسلة العظمى للكائنات" وتدرجها من المعادن والنبات إلى الحيوان.</a:t>
            </a:r>
            <a:endParaRPr lang="fr-FR" sz="2600" dirty="0"/>
          </a:p>
        </p:txBody>
      </p:sp>
      <p:sp>
        <p:nvSpPr>
          <p:cNvPr id="6" name="Rectangle 5"/>
          <p:cNvSpPr/>
          <p:nvPr/>
        </p:nvSpPr>
        <p:spPr>
          <a:xfrm>
            <a:off x="714348" y="4429132"/>
            <a:ext cx="8072494" cy="2214578"/>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rtl="1"/>
            <a:r>
              <a:rPr lang="ar-DZ" sz="2800" dirty="0" smtClean="0"/>
              <a:t>كما أشار </a:t>
            </a:r>
            <a:r>
              <a:rPr lang="ar-DZ" sz="2800" b="1" dirty="0" smtClean="0"/>
              <a:t>ابن خلدون </a:t>
            </a:r>
            <a:r>
              <a:rPr lang="ar-DZ" sz="2800" dirty="0" smtClean="0"/>
              <a:t>في مقدمته إلى تدرج التكوين من المعادن إلى النبات ثم الحيوان، موضحاً أن آخر أفق ( مرحلة) المعادن نبات، وآخر أفق النبات حيوان، وآخر أفق الحيوان إنسان؛ حيث تتصل عوالم المعادن والنبات والحيوان في سلسلة </a:t>
            </a:r>
            <a:r>
              <a:rPr lang="ar-DZ" sz="2800" dirty="0" smtClean="0"/>
              <a:t>تطورية. </a:t>
            </a:r>
            <a:endParaRPr lang="fr-FR"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strVal val="#ppt_w*0.70"/>
                                          </p:val>
                                        </p:tav>
                                        <p:tav tm="100000">
                                          <p:val>
                                            <p:strVal val="#ppt_w"/>
                                          </p:val>
                                        </p:tav>
                                      </p:tavLst>
                                    </p:anim>
                                    <p:anim calcmode="lin" valueType="num">
                                      <p:cBhvr>
                                        <p:cTn id="13" dur="1000" fill="hold"/>
                                        <p:tgtEl>
                                          <p:spTgt spid="5"/>
                                        </p:tgtEl>
                                        <p:attrNameLst>
                                          <p:attrName>ppt_h</p:attrName>
                                        </p:attrNameLst>
                                      </p:cBhvr>
                                      <p:tavLst>
                                        <p:tav tm="0">
                                          <p:val>
                                            <p:strVal val="#ppt_h"/>
                                          </p:val>
                                        </p:tav>
                                        <p:tav tm="100000">
                                          <p:val>
                                            <p:strVal val="#ppt_h"/>
                                          </p:val>
                                        </p:tav>
                                      </p:tavLst>
                                    </p:anim>
                                    <p:animEffect transition="in" filter="fade">
                                      <p:cBhvr>
                                        <p:cTn id="14" dur="1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checkerboard(across)">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pc\Desktop\عمل 2022 2023\مقاييس 2022\مجالات العلوم الاجتماعية\صور المحاضرة الأخيرة\لامارك.jpg"/>
          <p:cNvPicPr>
            <a:picLocks noChangeAspect="1" noChangeArrowheads="1"/>
          </p:cNvPicPr>
          <p:nvPr/>
        </p:nvPicPr>
        <p:blipFill>
          <a:blip r:embed="rId2"/>
          <a:srcRect/>
          <a:stretch>
            <a:fillRect/>
          </a:stretch>
        </p:blipFill>
        <p:spPr bwMode="auto">
          <a:xfrm rot="21076483">
            <a:off x="171345" y="174391"/>
            <a:ext cx="2486025" cy="244870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 name="Picture 2" descr="C:\Users\pc\Desktop\صور تعديل منزل\ممنوع.jpg"/>
          <p:cNvPicPr>
            <a:picLocks noChangeAspect="1" noChangeArrowheads="1"/>
          </p:cNvPicPr>
          <p:nvPr/>
        </p:nvPicPr>
        <p:blipFill>
          <a:blip r:embed="rId3"/>
          <a:srcRect/>
          <a:stretch>
            <a:fillRect/>
          </a:stretch>
        </p:blipFill>
        <p:spPr bwMode="auto">
          <a:xfrm>
            <a:off x="7215206" y="0"/>
            <a:ext cx="1928794" cy="1500198"/>
          </a:xfrm>
          <a:prstGeom prst="ellipse">
            <a:avLst/>
          </a:prstGeom>
          <a:ln>
            <a:noFill/>
          </a:ln>
          <a:effectLst>
            <a:softEdge rad="112500"/>
          </a:effectLst>
        </p:spPr>
      </p:pic>
      <p:sp>
        <p:nvSpPr>
          <p:cNvPr id="10" name="Rogner un rectangle avec un coin diagonal 9"/>
          <p:cNvSpPr/>
          <p:nvPr/>
        </p:nvSpPr>
        <p:spPr>
          <a:xfrm>
            <a:off x="2857488" y="428604"/>
            <a:ext cx="4000528" cy="1428760"/>
          </a:xfrm>
          <a:prstGeom prst="snip2DiagRect">
            <a:avLst/>
          </a:prstGeom>
          <a:blipFill>
            <a:blip r:embed="rId4"/>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dirty="0" smtClean="0">
                <a:solidFill>
                  <a:sysClr val="windowText" lastClr="000000"/>
                </a:solidFill>
              </a:rPr>
              <a:t>إن الأحياء البسيطة هي التي أوجدت كل ما علاها من الأحياء المعقدة</a:t>
            </a:r>
            <a:endParaRPr lang="fr-FR" sz="2800" dirty="0">
              <a:solidFill>
                <a:sysClr val="windowText" lastClr="000000"/>
              </a:solidFill>
            </a:endParaRPr>
          </a:p>
        </p:txBody>
      </p:sp>
      <p:sp>
        <p:nvSpPr>
          <p:cNvPr id="11" name="Rectangle 10"/>
          <p:cNvSpPr/>
          <p:nvPr/>
        </p:nvSpPr>
        <p:spPr>
          <a:xfrm>
            <a:off x="1571604" y="2285992"/>
            <a:ext cx="7286676" cy="214314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lvl="0" indent="449263" algn="ctr" rtl="1">
              <a:spcBef>
                <a:spcPct val="20000"/>
              </a:spcBef>
              <a:buClr>
                <a:schemeClr val="accent1"/>
              </a:buClr>
              <a:buSzPct val="85000"/>
              <a:defRPr/>
            </a:pPr>
            <a:r>
              <a:rPr lang="ar-DZ" sz="2800" cap="all" spc="250" dirty="0" smtClean="0">
                <a:solidFill>
                  <a:schemeClr val="tx1"/>
                </a:solidFill>
                <a:latin typeface="Times New Roman" pitchFamily="18" charset="0"/>
                <a:cs typeface="Times New Roman" pitchFamily="18" charset="0"/>
              </a:rPr>
              <a:t>وهو ما طوره </a:t>
            </a:r>
            <a:r>
              <a:rPr lang="ar-DZ" sz="2800" b="1" cap="all" spc="250" dirty="0" smtClean="0">
                <a:solidFill>
                  <a:schemeClr val="tx1"/>
                </a:solidFill>
                <a:latin typeface="Times New Roman" pitchFamily="18" charset="0"/>
                <a:cs typeface="Times New Roman" pitchFamily="18" charset="0"/>
              </a:rPr>
              <a:t>جون </a:t>
            </a:r>
            <a:r>
              <a:rPr lang="ar-DZ" sz="2800" b="1" cap="all" spc="250" dirty="0" err="1" smtClean="0">
                <a:solidFill>
                  <a:schemeClr val="tx1"/>
                </a:solidFill>
                <a:latin typeface="Times New Roman" pitchFamily="18" charset="0"/>
                <a:cs typeface="Times New Roman" pitchFamily="18" charset="0"/>
              </a:rPr>
              <a:t>باتيست</a:t>
            </a:r>
            <a:r>
              <a:rPr lang="ar-DZ" sz="2800" b="1" cap="all" spc="250" dirty="0" smtClean="0">
                <a:solidFill>
                  <a:schemeClr val="tx1"/>
                </a:solidFill>
                <a:latin typeface="Times New Roman" pitchFamily="18" charset="0"/>
                <a:cs typeface="Times New Roman" pitchFamily="18" charset="0"/>
              </a:rPr>
              <a:t> </a:t>
            </a:r>
            <a:r>
              <a:rPr lang="ar-DZ" sz="2800" b="1" cap="all" spc="250" dirty="0" err="1" smtClean="0">
                <a:solidFill>
                  <a:schemeClr val="tx1"/>
                </a:solidFill>
                <a:latin typeface="Times New Roman" pitchFamily="18" charset="0"/>
                <a:cs typeface="Times New Roman" pitchFamily="18" charset="0"/>
              </a:rPr>
              <a:t>لامارك</a:t>
            </a:r>
            <a:r>
              <a:rPr lang="ar-DZ" sz="2800" b="1" cap="all" spc="250" dirty="0" smtClean="0">
                <a:solidFill>
                  <a:schemeClr val="tx1"/>
                </a:solidFill>
                <a:latin typeface="Times New Roman" pitchFamily="18" charset="0"/>
                <a:cs typeface="Times New Roman" pitchFamily="18" charset="0"/>
              </a:rPr>
              <a:t> </a:t>
            </a:r>
            <a:r>
              <a:rPr lang="ar-DZ" sz="2800" cap="all" spc="250" dirty="0" smtClean="0">
                <a:solidFill>
                  <a:schemeClr val="tx1"/>
                </a:solidFill>
                <a:latin typeface="Times New Roman" pitchFamily="18" charset="0"/>
                <a:cs typeface="Times New Roman" pitchFamily="18" charset="0"/>
              </a:rPr>
              <a:t>( 1744- 1829) في نظريته وراثة الصفات المكتسبة سنة  1801، من أن العوامل الخارجية قادرة على إحداث تغييرات على الكائن الحي.</a:t>
            </a:r>
          </a:p>
        </p:txBody>
      </p:sp>
      <p:sp>
        <p:nvSpPr>
          <p:cNvPr id="13" name="Rectangle 12"/>
          <p:cNvSpPr/>
          <p:nvPr/>
        </p:nvSpPr>
        <p:spPr>
          <a:xfrm>
            <a:off x="214282" y="5429264"/>
            <a:ext cx="4000528" cy="114300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DZ" sz="2600" b="1" dirty="0" smtClean="0"/>
              <a:t>سيطرة فكرة التطور قبل قوانين الوراثة </a:t>
            </a:r>
            <a:r>
              <a:rPr lang="ar-DZ" sz="2600" b="1" dirty="0" err="1" smtClean="0"/>
              <a:t>لمندل</a:t>
            </a:r>
            <a:r>
              <a:rPr lang="ar-DZ" sz="2600" b="1" dirty="0" smtClean="0"/>
              <a:t> 1865-1900:</a:t>
            </a:r>
            <a:endParaRPr lang="fr-FR" sz="2600" b="1" dirty="0"/>
          </a:p>
        </p:txBody>
      </p:sp>
      <p:sp>
        <p:nvSpPr>
          <p:cNvPr id="8" name="Rectangle 7"/>
          <p:cNvSpPr/>
          <p:nvPr/>
        </p:nvSpPr>
        <p:spPr>
          <a:xfrm>
            <a:off x="4357686" y="4643446"/>
            <a:ext cx="4500594" cy="192882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rtl="1"/>
            <a:r>
              <a:rPr lang="ar-DZ" sz="2500" dirty="0" smtClean="0"/>
              <a:t>أشار </a:t>
            </a:r>
            <a:r>
              <a:rPr lang="ar-DZ" sz="2500" b="1" dirty="0" err="1" smtClean="0"/>
              <a:t>إراسموس</a:t>
            </a:r>
            <a:r>
              <a:rPr lang="ar-DZ" sz="2500" b="1" dirty="0" smtClean="0"/>
              <a:t> داروين </a:t>
            </a:r>
            <a:r>
              <a:rPr lang="ar-DZ" sz="2500" dirty="0" smtClean="0"/>
              <a:t>إلى تطور أشكال الحياة من سلف مشترك، وإلى مسألة الاستعمال والإهمال في كتابه </a:t>
            </a:r>
            <a:r>
              <a:rPr lang="ar-DZ" sz="2500" dirty="0" err="1" smtClean="0"/>
              <a:t>زونوميا</a:t>
            </a:r>
            <a:r>
              <a:rPr lang="ar-DZ" sz="2500" dirty="0" smtClean="0"/>
              <a:t> أو قوانين الحياة العضوية </a:t>
            </a:r>
            <a:endParaRPr lang="en-US" sz="2500" dirty="0" smtClean="0"/>
          </a:p>
          <a:p>
            <a:pPr algn="ctr"/>
            <a:r>
              <a:rPr lang="ar-DZ" sz="2500" dirty="0" smtClean="0"/>
              <a:t> ج 1: 1794/ ج2: 1796</a:t>
            </a:r>
            <a:endParaRPr lang="fr-FR" sz="2500"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strVal val="#ppt_w*0.70"/>
                                          </p:val>
                                        </p:tav>
                                        <p:tav tm="100000">
                                          <p:val>
                                            <p:strVal val="#ppt_w"/>
                                          </p:val>
                                        </p:tav>
                                      </p:tavLst>
                                    </p:anim>
                                    <p:anim calcmode="lin" valueType="num">
                                      <p:cBhvr>
                                        <p:cTn id="14" dur="1000" fill="hold"/>
                                        <p:tgtEl>
                                          <p:spTgt spid="8"/>
                                        </p:tgtEl>
                                        <p:attrNameLst>
                                          <p:attrName>ppt_h</p:attrName>
                                        </p:attrNameLst>
                                      </p:cBhvr>
                                      <p:tavLst>
                                        <p:tav tm="0">
                                          <p:val>
                                            <p:strVal val="#ppt_h"/>
                                          </p:val>
                                        </p:tav>
                                        <p:tav tm="100000">
                                          <p:val>
                                            <p:strVal val="#ppt_h"/>
                                          </p:val>
                                        </p:tav>
                                      </p:tavLst>
                                    </p:anim>
                                    <p:animEffect transition="in" filter="fade">
                                      <p:cBhvr>
                                        <p:cTn id="15" dur="10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checkerboard(across)">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55"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1000" fill="hold"/>
                                        <p:tgtEl>
                                          <p:spTgt spid="11"/>
                                        </p:tgtEl>
                                        <p:attrNameLst>
                                          <p:attrName>ppt_w</p:attrName>
                                        </p:attrNameLst>
                                      </p:cBhvr>
                                      <p:tavLst>
                                        <p:tav tm="0">
                                          <p:val>
                                            <p:strVal val="#ppt_w*0.70"/>
                                          </p:val>
                                        </p:tav>
                                        <p:tav tm="100000">
                                          <p:val>
                                            <p:strVal val="#ppt_w"/>
                                          </p:val>
                                        </p:tav>
                                      </p:tavLst>
                                    </p:anim>
                                    <p:anim calcmode="lin" valueType="num">
                                      <p:cBhvr>
                                        <p:cTn id="26" dur="1000" fill="hold"/>
                                        <p:tgtEl>
                                          <p:spTgt spid="11"/>
                                        </p:tgtEl>
                                        <p:attrNameLst>
                                          <p:attrName>ppt_h</p:attrName>
                                        </p:attrNameLst>
                                      </p:cBhvr>
                                      <p:tavLst>
                                        <p:tav tm="0">
                                          <p:val>
                                            <p:strVal val="#ppt_h"/>
                                          </p:val>
                                        </p:tav>
                                        <p:tav tm="100000">
                                          <p:val>
                                            <p:strVal val="#ppt_h"/>
                                          </p:val>
                                        </p:tav>
                                      </p:tavLst>
                                    </p:anim>
                                    <p:animEffect transition="in" filter="fade">
                                      <p:cBhvr>
                                        <p:cTn id="27" dur="10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55" presetClass="entr" presetSubtype="0" fill="hold" nodeType="clickEffect">
                                  <p:stCondLst>
                                    <p:cond delay="0"/>
                                  </p:stCondLst>
                                  <p:childTnLst>
                                    <p:set>
                                      <p:cBhvr>
                                        <p:cTn id="31" dur="1" fill="hold">
                                          <p:stCondLst>
                                            <p:cond delay="0"/>
                                          </p:stCondLst>
                                        </p:cTn>
                                        <p:tgtEl>
                                          <p:spTgt spid="1026"/>
                                        </p:tgtEl>
                                        <p:attrNameLst>
                                          <p:attrName>style.visibility</p:attrName>
                                        </p:attrNameLst>
                                      </p:cBhvr>
                                      <p:to>
                                        <p:strVal val="visible"/>
                                      </p:to>
                                    </p:set>
                                    <p:anim calcmode="lin" valueType="num">
                                      <p:cBhvr>
                                        <p:cTn id="32" dur="1000" fill="hold"/>
                                        <p:tgtEl>
                                          <p:spTgt spid="1026"/>
                                        </p:tgtEl>
                                        <p:attrNameLst>
                                          <p:attrName>ppt_w</p:attrName>
                                        </p:attrNameLst>
                                      </p:cBhvr>
                                      <p:tavLst>
                                        <p:tav tm="0">
                                          <p:val>
                                            <p:strVal val="#ppt_w*0.70"/>
                                          </p:val>
                                        </p:tav>
                                        <p:tav tm="100000">
                                          <p:val>
                                            <p:strVal val="#ppt_w"/>
                                          </p:val>
                                        </p:tav>
                                      </p:tavLst>
                                    </p:anim>
                                    <p:anim calcmode="lin" valueType="num">
                                      <p:cBhvr>
                                        <p:cTn id="33" dur="1000" fill="hold"/>
                                        <p:tgtEl>
                                          <p:spTgt spid="1026"/>
                                        </p:tgtEl>
                                        <p:attrNameLst>
                                          <p:attrName>ppt_h</p:attrName>
                                        </p:attrNameLst>
                                      </p:cBhvr>
                                      <p:tavLst>
                                        <p:tav tm="0">
                                          <p:val>
                                            <p:strVal val="#ppt_h"/>
                                          </p:val>
                                        </p:tav>
                                        <p:tav tm="100000">
                                          <p:val>
                                            <p:strVal val="#ppt_h"/>
                                          </p:val>
                                        </p:tav>
                                      </p:tavLst>
                                    </p:anim>
                                    <p:animEffect transition="in" filter="fade">
                                      <p:cBhvr>
                                        <p:cTn id="34" dur="1000"/>
                                        <p:tgtEl>
                                          <p:spTgt spid="1026"/>
                                        </p:tgtEl>
                                      </p:cBhvr>
                                    </p:animEffect>
                                  </p:childTnLst>
                                </p:cTn>
                              </p:par>
                            </p:childTnLst>
                          </p:cTn>
                        </p:par>
                      </p:childTnLst>
                    </p:cTn>
                  </p:par>
                  <p:par>
                    <p:cTn id="35" fill="hold">
                      <p:stCondLst>
                        <p:cond delay="indefinite"/>
                      </p:stCondLst>
                      <p:childTnLst>
                        <p:par>
                          <p:cTn id="36" fill="hold">
                            <p:stCondLst>
                              <p:cond delay="0"/>
                            </p:stCondLst>
                            <p:childTnLst>
                              <p:par>
                                <p:cTn id="37" presetID="55" presetClass="entr" presetSubtype="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1000" fill="hold"/>
                                        <p:tgtEl>
                                          <p:spTgt spid="10"/>
                                        </p:tgtEl>
                                        <p:attrNameLst>
                                          <p:attrName>ppt_w</p:attrName>
                                        </p:attrNameLst>
                                      </p:cBhvr>
                                      <p:tavLst>
                                        <p:tav tm="0">
                                          <p:val>
                                            <p:strVal val="#ppt_w*0.70"/>
                                          </p:val>
                                        </p:tav>
                                        <p:tav tm="100000">
                                          <p:val>
                                            <p:strVal val="#ppt_w"/>
                                          </p:val>
                                        </p:tav>
                                      </p:tavLst>
                                    </p:anim>
                                    <p:anim calcmode="lin" valueType="num">
                                      <p:cBhvr>
                                        <p:cTn id="40" dur="1000" fill="hold"/>
                                        <p:tgtEl>
                                          <p:spTgt spid="10"/>
                                        </p:tgtEl>
                                        <p:attrNameLst>
                                          <p:attrName>ppt_h</p:attrName>
                                        </p:attrNameLst>
                                      </p:cBhvr>
                                      <p:tavLst>
                                        <p:tav tm="0">
                                          <p:val>
                                            <p:strVal val="#ppt_h"/>
                                          </p:val>
                                        </p:tav>
                                        <p:tav tm="100000">
                                          <p:val>
                                            <p:strVal val="#ppt_h"/>
                                          </p:val>
                                        </p:tav>
                                      </p:tavLst>
                                    </p:anim>
                                    <p:animEffect transition="in" filter="fade">
                                      <p:cBhvr>
                                        <p:cTn id="41"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14282" y="285728"/>
            <a:ext cx="8072494" cy="928670"/>
          </a:xfrm>
        </p:spPr>
        <p:txBody>
          <a:bodyPr>
            <a:normAutofit/>
          </a:bodyPr>
          <a:lstStyle/>
          <a:p>
            <a:pPr algn="r" rtl="1"/>
            <a:r>
              <a:rPr lang="ar-DZ" sz="4600" b="1" dirty="0" smtClean="0">
                <a:ln>
                  <a:solidFill>
                    <a:schemeClr val="bg1"/>
                  </a:solidFill>
                </a:ln>
                <a:solidFill>
                  <a:schemeClr val="bg1"/>
                </a:solidFill>
              </a:rPr>
              <a:t>في أوروبا</a:t>
            </a:r>
            <a:endParaRPr lang="fr-FR" sz="4600" b="1" dirty="0">
              <a:ln>
                <a:solidFill>
                  <a:schemeClr val="bg1"/>
                </a:solidFill>
              </a:ln>
              <a:solidFill>
                <a:schemeClr val="bg1"/>
              </a:solidFill>
            </a:endParaRPr>
          </a:p>
        </p:txBody>
      </p:sp>
      <p:pic>
        <p:nvPicPr>
          <p:cNvPr id="5122" name="Picture 2" descr="C:\Users\pc\Desktop\مقاييس السداسي 2\صور\غرانت.jpg"/>
          <p:cNvPicPr>
            <a:picLocks noChangeAspect="1" noChangeArrowheads="1"/>
          </p:cNvPicPr>
          <p:nvPr/>
        </p:nvPicPr>
        <p:blipFill>
          <a:blip r:embed="rId2"/>
          <a:srcRect/>
          <a:stretch>
            <a:fillRect/>
          </a:stretch>
        </p:blipFill>
        <p:spPr bwMode="auto">
          <a:xfrm>
            <a:off x="214282" y="0"/>
            <a:ext cx="2571768" cy="247173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7" name="Rectangle à coins arrondis 6"/>
          <p:cNvSpPr/>
          <p:nvPr/>
        </p:nvSpPr>
        <p:spPr>
          <a:xfrm>
            <a:off x="2571736" y="71414"/>
            <a:ext cx="6357982" cy="242889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lvl="0" indent="449263" algn="ctr" rtl="1">
              <a:spcBef>
                <a:spcPct val="20000"/>
              </a:spcBef>
              <a:buClr>
                <a:schemeClr val="accent1"/>
              </a:buClr>
              <a:buSzPct val="85000"/>
              <a:defRPr/>
            </a:pPr>
            <a:r>
              <a:rPr lang="ar-DZ" sz="2800" cap="all" spc="250" dirty="0" smtClean="0">
                <a:solidFill>
                  <a:schemeClr val="tx1"/>
                </a:solidFill>
                <a:latin typeface="Times New Roman" pitchFamily="18" charset="0"/>
                <a:cs typeface="Times New Roman" pitchFamily="18" charset="0"/>
              </a:rPr>
              <a:t>وفي سنة 1826 تحدث </a:t>
            </a:r>
            <a:r>
              <a:rPr lang="ar-DZ" sz="2800" b="1" cap="all" spc="250" dirty="0" smtClean="0">
                <a:solidFill>
                  <a:schemeClr val="tx1"/>
                </a:solidFill>
                <a:latin typeface="Times New Roman" pitchFamily="18" charset="0"/>
                <a:cs typeface="Times New Roman" pitchFamily="18" charset="0"/>
              </a:rPr>
              <a:t>روبرت </a:t>
            </a:r>
            <a:r>
              <a:rPr lang="ar-DZ" sz="2800" b="1" cap="all" spc="250" dirty="0" err="1" smtClean="0">
                <a:solidFill>
                  <a:schemeClr val="tx1"/>
                </a:solidFill>
                <a:latin typeface="Times New Roman" pitchFamily="18" charset="0"/>
                <a:cs typeface="Times New Roman" pitchFamily="18" charset="0"/>
              </a:rPr>
              <a:t>إدموند</a:t>
            </a:r>
            <a:r>
              <a:rPr lang="ar-DZ" sz="2800" b="1" cap="all" spc="250" dirty="0" smtClean="0">
                <a:solidFill>
                  <a:schemeClr val="tx1"/>
                </a:solidFill>
                <a:latin typeface="Times New Roman" pitchFamily="18" charset="0"/>
                <a:cs typeface="Times New Roman" pitchFamily="18" charset="0"/>
              </a:rPr>
              <a:t> جرانت </a:t>
            </a:r>
            <a:r>
              <a:rPr lang="ar-DZ" sz="2800" cap="all" spc="250" dirty="0" smtClean="0">
                <a:solidFill>
                  <a:schemeClr val="tx1"/>
                </a:solidFill>
                <a:latin typeface="Times New Roman" pitchFamily="18" charset="0"/>
                <a:cs typeface="Times New Roman" pitchFamily="18" charset="0"/>
              </a:rPr>
              <a:t>( 1793- 1874) عن أن أصل الكائنات الموجودة قد تولد من أنواع أخرى بصورة تدريجية.وفي هذه السنة بالذات، تتلمذ داروين على يد جرانت.</a:t>
            </a:r>
          </a:p>
        </p:txBody>
      </p:sp>
      <p:sp>
        <p:nvSpPr>
          <p:cNvPr id="5" name="Rectangle à coins arrondis 4"/>
          <p:cNvSpPr/>
          <p:nvPr/>
        </p:nvSpPr>
        <p:spPr>
          <a:xfrm>
            <a:off x="4714876" y="2643182"/>
            <a:ext cx="4429124" cy="400052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lvl="0" indent="449263" algn="ctr" rtl="1">
              <a:spcBef>
                <a:spcPct val="20000"/>
              </a:spcBef>
              <a:buClr>
                <a:schemeClr val="accent1"/>
              </a:buClr>
              <a:buSzPct val="85000"/>
              <a:defRPr/>
            </a:pPr>
            <a:r>
              <a:rPr lang="ar-DZ" sz="2700" cap="all" spc="250" dirty="0" smtClean="0">
                <a:solidFill>
                  <a:schemeClr val="tx1"/>
                </a:solidFill>
                <a:latin typeface="Times New Roman" pitchFamily="18" charset="0"/>
                <a:cs typeface="Times New Roman" pitchFamily="18" charset="0"/>
              </a:rPr>
              <a:t>في سنة 1842 نشر </a:t>
            </a:r>
            <a:r>
              <a:rPr lang="ar-DZ" sz="2700" b="1" cap="all" spc="250" dirty="0" smtClean="0">
                <a:solidFill>
                  <a:schemeClr val="tx1"/>
                </a:solidFill>
                <a:latin typeface="Times New Roman" pitchFamily="18" charset="0"/>
                <a:cs typeface="Times New Roman" pitchFamily="18" charset="0"/>
              </a:rPr>
              <a:t>روبرت </a:t>
            </a:r>
            <a:r>
              <a:rPr lang="ar-DZ" sz="2700" b="1" cap="all" spc="250" dirty="0" err="1" smtClean="0">
                <a:solidFill>
                  <a:schemeClr val="tx1"/>
                </a:solidFill>
                <a:latin typeface="Times New Roman" pitchFamily="18" charset="0"/>
                <a:cs typeface="Times New Roman" pitchFamily="18" charset="0"/>
              </a:rPr>
              <a:t>تشامبيرز</a:t>
            </a:r>
            <a:r>
              <a:rPr lang="ar-DZ" sz="2700" b="1" cap="all" spc="250" dirty="0" smtClean="0">
                <a:solidFill>
                  <a:schemeClr val="tx1"/>
                </a:solidFill>
                <a:latin typeface="Times New Roman" pitchFamily="18" charset="0"/>
                <a:cs typeface="Times New Roman" pitchFamily="18" charset="0"/>
              </a:rPr>
              <a:t>  </a:t>
            </a:r>
            <a:r>
              <a:rPr lang="ar-DZ" sz="2700" cap="all" spc="250" dirty="0" smtClean="0">
                <a:solidFill>
                  <a:schemeClr val="tx1"/>
                </a:solidFill>
                <a:latin typeface="Times New Roman" pitchFamily="18" charset="0"/>
                <a:cs typeface="Times New Roman" pitchFamily="18" charset="0"/>
              </a:rPr>
              <a:t>كتاب: آثار التاريخ الطبيعي للخلق. يتكلم فيه عن تحول الأنواع، وعن أصول حيوانية للبشر، ويقرّر فيه أن عملية الخلق مستمرة ولم تتوقف، مثبتا هذا عن طريق بقايا الكائنات المتحجرة.</a:t>
            </a:r>
          </a:p>
        </p:txBody>
      </p:sp>
      <p:sp>
        <p:nvSpPr>
          <p:cNvPr id="6" name="Rectangle à coins arrondis 5"/>
          <p:cNvSpPr/>
          <p:nvPr/>
        </p:nvSpPr>
        <p:spPr>
          <a:xfrm>
            <a:off x="214282" y="2714620"/>
            <a:ext cx="4357718" cy="3857652"/>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lvl="0" algn="ctr" rtl="1"/>
            <a:r>
              <a:rPr lang="ar-DZ" sz="2600" cap="all" spc="250" dirty="0" smtClean="0">
                <a:solidFill>
                  <a:schemeClr val="tx1"/>
                </a:solidFill>
                <a:latin typeface="Times New Roman" pitchFamily="18" charset="0"/>
                <a:cs typeface="Times New Roman" pitchFamily="18" charset="0"/>
              </a:rPr>
              <a:t>أثار هذا الكتاب ضجة ومعارضة من طرف المؤسسة الدينية والعلمية (اللجنة العلمية لجامعة كمبريدج). </a:t>
            </a:r>
            <a:r>
              <a:rPr lang="ar-DZ" sz="2600" cap="all" spc="250" dirty="0" smtClean="0">
                <a:solidFill>
                  <a:sysClr val="windowText" lastClr="000000"/>
                </a:solidFill>
                <a:latin typeface="Times New Roman" pitchFamily="18" charset="0"/>
                <a:cs typeface="Times New Roman" pitchFamily="18" charset="0"/>
              </a:rPr>
              <a:t>ومن أشهر من هاجمه عالم </a:t>
            </a:r>
            <a:r>
              <a:rPr lang="ar-DZ" sz="2600" cap="all" spc="250" dirty="0" err="1" smtClean="0">
                <a:solidFill>
                  <a:sysClr val="windowText" lastClr="000000"/>
                </a:solidFill>
                <a:latin typeface="Times New Roman" pitchFamily="18" charset="0"/>
                <a:cs typeface="Times New Roman" pitchFamily="18" charset="0"/>
              </a:rPr>
              <a:t>الجيويولوجيا</a:t>
            </a:r>
            <a:r>
              <a:rPr lang="ar-DZ" sz="2600" cap="all" spc="250" dirty="0" smtClean="0">
                <a:solidFill>
                  <a:sysClr val="windowText" lastClr="000000"/>
                </a:solidFill>
                <a:latin typeface="Times New Roman" pitchFamily="18" charset="0"/>
                <a:cs typeface="Times New Roman" pitchFamily="18" charset="0"/>
              </a:rPr>
              <a:t> </a:t>
            </a:r>
            <a:r>
              <a:rPr lang="ar-DZ" sz="2600" b="1" cap="all" spc="250" dirty="0" smtClean="0">
                <a:solidFill>
                  <a:sysClr val="windowText" lastClr="000000"/>
                </a:solidFill>
                <a:latin typeface="Times New Roman" pitchFamily="18" charset="0"/>
                <a:cs typeface="Times New Roman" pitchFamily="18" charset="0"/>
              </a:rPr>
              <a:t>آدم </a:t>
            </a:r>
            <a:r>
              <a:rPr lang="ar-DZ" sz="2600" b="1" cap="all" spc="250" dirty="0" err="1" smtClean="0">
                <a:solidFill>
                  <a:sysClr val="windowText" lastClr="000000"/>
                </a:solidFill>
                <a:latin typeface="Times New Roman" pitchFamily="18" charset="0"/>
                <a:cs typeface="Times New Roman" pitchFamily="18" charset="0"/>
              </a:rPr>
              <a:t>سيدجويك</a:t>
            </a:r>
            <a:r>
              <a:rPr lang="ar-DZ" sz="2600" b="1" cap="all" spc="250" dirty="0" smtClean="0">
                <a:solidFill>
                  <a:sysClr val="windowText" lastClr="000000"/>
                </a:solidFill>
                <a:latin typeface="Times New Roman" pitchFamily="18" charset="0"/>
                <a:cs typeface="Times New Roman" pitchFamily="18" charset="0"/>
              </a:rPr>
              <a:t> </a:t>
            </a:r>
            <a:r>
              <a:rPr lang="ar-DZ" sz="2600" cap="all" spc="250" dirty="0" smtClean="0">
                <a:solidFill>
                  <a:sysClr val="windowText" lastClr="000000"/>
                </a:solidFill>
                <a:latin typeface="Times New Roman" pitchFamily="18" charset="0"/>
                <a:cs typeface="Times New Roman" pitchFamily="18" charset="0"/>
              </a:rPr>
              <a:t>(</a:t>
            </a:r>
            <a:r>
              <a:rPr lang="ar-DZ" sz="2600" i="1" cap="all" spc="250" dirty="0" smtClean="0">
                <a:solidFill>
                  <a:sysClr val="windowText" lastClr="000000"/>
                </a:solidFill>
                <a:latin typeface="Times New Roman" pitchFamily="18" charset="0"/>
                <a:cs typeface="Times New Roman" pitchFamily="18" charset="0"/>
              </a:rPr>
              <a:t>الذي تعرف عليه داروين فيما بعد واستفاد منه الكثير)</a:t>
            </a: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1000" fill="hold"/>
                                        <p:tgtEl>
                                          <p:spTgt spid="7"/>
                                        </p:tgtEl>
                                        <p:attrNameLst>
                                          <p:attrName>ppt_w</p:attrName>
                                        </p:attrNameLst>
                                      </p:cBhvr>
                                      <p:tavLst>
                                        <p:tav tm="0">
                                          <p:val>
                                            <p:strVal val="#ppt_w*0.70"/>
                                          </p:val>
                                        </p:tav>
                                        <p:tav tm="100000">
                                          <p:val>
                                            <p:strVal val="#ppt_w"/>
                                          </p:val>
                                        </p:tav>
                                      </p:tavLst>
                                    </p:anim>
                                    <p:anim calcmode="lin" valueType="num">
                                      <p:cBhvr>
                                        <p:cTn id="13" dur="1000" fill="hold"/>
                                        <p:tgtEl>
                                          <p:spTgt spid="7"/>
                                        </p:tgtEl>
                                        <p:attrNameLst>
                                          <p:attrName>ppt_h</p:attrName>
                                        </p:attrNameLst>
                                      </p:cBhvr>
                                      <p:tavLst>
                                        <p:tav tm="0">
                                          <p:val>
                                            <p:strVal val="#ppt_h"/>
                                          </p:val>
                                        </p:tav>
                                        <p:tav tm="100000">
                                          <p:val>
                                            <p:strVal val="#ppt_h"/>
                                          </p:val>
                                        </p:tav>
                                      </p:tavLst>
                                    </p:anim>
                                    <p:animEffect transition="in" filter="fade">
                                      <p:cBhvr>
                                        <p:cTn id="14" dur="10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4" presetClass="entr" presetSubtype="16" fill="hold" nodeType="clickEffect">
                                  <p:stCondLst>
                                    <p:cond delay="0"/>
                                  </p:stCondLst>
                                  <p:childTnLst>
                                    <p:set>
                                      <p:cBhvr>
                                        <p:cTn id="18" dur="1" fill="hold">
                                          <p:stCondLst>
                                            <p:cond delay="0"/>
                                          </p:stCondLst>
                                        </p:cTn>
                                        <p:tgtEl>
                                          <p:spTgt spid="5122"/>
                                        </p:tgtEl>
                                        <p:attrNameLst>
                                          <p:attrName>style.visibility</p:attrName>
                                        </p:attrNameLst>
                                      </p:cBhvr>
                                      <p:to>
                                        <p:strVal val="visible"/>
                                      </p:to>
                                    </p:set>
                                    <p:animEffect transition="in" filter="box(in)">
                                      <p:cBhvr>
                                        <p:cTn id="19" dur="500"/>
                                        <p:tgtEl>
                                          <p:spTgt spid="5122"/>
                                        </p:tgtEl>
                                      </p:cBhvr>
                                    </p:animEffec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1000" fill="hold"/>
                                        <p:tgtEl>
                                          <p:spTgt spid="5"/>
                                        </p:tgtEl>
                                        <p:attrNameLst>
                                          <p:attrName>ppt_w</p:attrName>
                                        </p:attrNameLst>
                                      </p:cBhvr>
                                      <p:tavLst>
                                        <p:tav tm="0">
                                          <p:val>
                                            <p:strVal val="#ppt_w*0.70"/>
                                          </p:val>
                                        </p:tav>
                                        <p:tav tm="100000">
                                          <p:val>
                                            <p:strVal val="#ppt_w"/>
                                          </p:val>
                                        </p:tav>
                                      </p:tavLst>
                                    </p:anim>
                                    <p:anim calcmode="lin" valueType="num">
                                      <p:cBhvr>
                                        <p:cTn id="25" dur="1000" fill="hold"/>
                                        <p:tgtEl>
                                          <p:spTgt spid="5"/>
                                        </p:tgtEl>
                                        <p:attrNameLst>
                                          <p:attrName>ppt_h</p:attrName>
                                        </p:attrNameLst>
                                      </p:cBhvr>
                                      <p:tavLst>
                                        <p:tav tm="0">
                                          <p:val>
                                            <p:strVal val="#ppt_h"/>
                                          </p:val>
                                        </p:tav>
                                        <p:tav tm="100000">
                                          <p:val>
                                            <p:strVal val="#ppt_h"/>
                                          </p:val>
                                        </p:tav>
                                      </p:tavLst>
                                    </p:anim>
                                    <p:animEffect transition="in" filter="fade">
                                      <p:cBhvr>
                                        <p:cTn id="26" dur="10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55"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ppt_w</p:attrName>
                                        </p:attrNameLst>
                                      </p:cBhvr>
                                      <p:tavLst>
                                        <p:tav tm="0">
                                          <p:val>
                                            <p:strVal val="#ppt_w*0.70"/>
                                          </p:val>
                                        </p:tav>
                                        <p:tav tm="100000">
                                          <p:val>
                                            <p:strVal val="#ppt_w"/>
                                          </p:val>
                                        </p:tav>
                                      </p:tavLst>
                                    </p:anim>
                                    <p:anim calcmode="lin" valueType="num">
                                      <p:cBhvr>
                                        <p:cTn id="32" dur="1000" fill="hold"/>
                                        <p:tgtEl>
                                          <p:spTgt spid="6"/>
                                        </p:tgtEl>
                                        <p:attrNameLst>
                                          <p:attrName>ppt_h</p:attrName>
                                        </p:attrNameLst>
                                      </p:cBhvr>
                                      <p:tavLst>
                                        <p:tav tm="0">
                                          <p:val>
                                            <p:strVal val="#ppt_h"/>
                                          </p:val>
                                        </p:tav>
                                        <p:tav tm="100000">
                                          <p:val>
                                            <p:strVal val="#ppt_h"/>
                                          </p:val>
                                        </p:tav>
                                      </p:tavLst>
                                    </p:anim>
                                    <p:animEffect transition="in" filter="fade">
                                      <p:cBhvr>
                                        <p:cTn id="3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5"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à coins arrondis 4"/>
          <p:cNvSpPr/>
          <p:nvPr/>
        </p:nvSpPr>
        <p:spPr>
          <a:xfrm>
            <a:off x="214282" y="3500438"/>
            <a:ext cx="4572032" cy="264320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lvl="0" indent="449263" algn="ctr" rtl="1">
              <a:spcBef>
                <a:spcPct val="20000"/>
              </a:spcBef>
              <a:buClr>
                <a:schemeClr val="accent1"/>
              </a:buClr>
              <a:buSzPct val="85000"/>
              <a:defRPr/>
            </a:pPr>
            <a:r>
              <a:rPr lang="ar-DZ" sz="2600" cap="all" spc="250" dirty="0" smtClean="0">
                <a:solidFill>
                  <a:schemeClr val="tx1"/>
                </a:solidFill>
                <a:latin typeface="Times New Roman" pitchFamily="18" charset="0"/>
                <a:cs typeface="Times New Roman" pitchFamily="18" charset="0"/>
              </a:rPr>
              <a:t>في سنة 1859 صدر كتاب </a:t>
            </a:r>
            <a:r>
              <a:rPr lang="ar-DZ" sz="2600" b="1" cap="all" spc="250" dirty="0" smtClean="0">
                <a:solidFill>
                  <a:schemeClr val="tx1"/>
                </a:solidFill>
                <a:latin typeface="Times New Roman" pitchFamily="18" charset="0"/>
                <a:cs typeface="Times New Roman" pitchFamily="18" charset="0"/>
              </a:rPr>
              <a:t>أصل الأنواع</a:t>
            </a:r>
            <a:r>
              <a:rPr lang="ar-DZ" sz="2600" cap="all" spc="250" dirty="0" smtClean="0">
                <a:solidFill>
                  <a:schemeClr val="tx1"/>
                </a:solidFill>
                <a:latin typeface="Times New Roman" pitchFamily="18" charset="0"/>
                <a:cs typeface="Times New Roman" pitchFamily="18" charset="0"/>
              </a:rPr>
              <a:t>، مؤكدا على تأييد نظريته من طرف العديد من العلوم: الحفريات، </a:t>
            </a:r>
            <a:r>
              <a:rPr lang="ar-DZ" sz="2600" cap="all" spc="250" dirty="0" err="1" smtClean="0">
                <a:solidFill>
                  <a:schemeClr val="tx1"/>
                </a:solidFill>
                <a:latin typeface="Times New Roman" pitchFamily="18" charset="0"/>
                <a:cs typeface="Times New Roman" pitchFamily="18" charset="0"/>
              </a:rPr>
              <a:t>البيولوجيا</a:t>
            </a:r>
            <a:r>
              <a:rPr lang="ar-DZ" sz="2600" cap="all" spc="250" dirty="0" smtClean="0">
                <a:solidFill>
                  <a:schemeClr val="tx1"/>
                </a:solidFill>
                <a:latin typeface="Times New Roman" pitchFamily="18" charset="0"/>
                <a:cs typeface="Times New Roman" pitchFamily="18" charset="0"/>
              </a:rPr>
              <a:t>، الوراثة....</a:t>
            </a:r>
          </a:p>
        </p:txBody>
      </p:sp>
      <p:sp>
        <p:nvSpPr>
          <p:cNvPr id="7" name="Rectangle 6"/>
          <p:cNvSpPr/>
          <p:nvPr/>
        </p:nvSpPr>
        <p:spPr>
          <a:xfrm>
            <a:off x="5429256" y="5429264"/>
            <a:ext cx="3557606" cy="10001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3000" b="1" dirty="0" smtClean="0"/>
              <a:t>صدور كتاب داروين:  أصل الأنواع:</a:t>
            </a:r>
            <a:endParaRPr lang="fr-FR" sz="3000" b="1" dirty="0"/>
          </a:p>
        </p:txBody>
      </p:sp>
      <p:pic>
        <p:nvPicPr>
          <p:cNvPr id="1026" name="Picture 2" descr="C:\Users\pc\Downloads\714ZQA69O8L._AC_UF1000,1000_QL80_.jpg"/>
          <p:cNvPicPr>
            <a:picLocks noChangeAspect="1" noChangeArrowheads="1"/>
          </p:cNvPicPr>
          <p:nvPr/>
        </p:nvPicPr>
        <p:blipFill>
          <a:blip r:embed="rId2"/>
          <a:srcRect/>
          <a:stretch>
            <a:fillRect/>
          </a:stretch>
        </p:blipFill>
        <p:spPr bwMode="auto">
          <a:xfrm>
            <a:off x="4857752" y="1643050"/>
            <a:ext cx="4286248" cy="3714752"/>
          </a:xfrm>
          <a:prstGeom prst="rect">
            <a:avLst/>
          </a:prstGeom>
          <a:noFill/>
        </p:spPr>
      </p:pic>
      <p:sp>
        <p:nvSpPr>
          <p:cNvPr id="10" name="Rectangle 9"/>
          <p:cNvSpPr/>
          <p:nvPr/>
        </p:nvSpPr>
        <p:spPr>
          <a:xfrm>
            <a:off x="428596" y="214290"/>
            <a:ext cx="8286808" cy="1285884"/>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DZ" sz="2800" cap="all" spc="250" dirty="0" err="1" smtClean="0">
                <a:solidFill>
                  <a:schemeClr val="tx1"/>
                </a:solidFill>
                <a:latin typeface="Times New Roman" pitchFamily="18" charset="0"/>
                <a:cs typeface="Times New Roman" pitchFamily="18" charset="0"/>
              </a:rPr>
              <a:t>حوى</a:t>
            </a:r>
            <a:r>
              <a:rPr lang="ar-DZ" sz="2800" cap="all" spc="250" dirty="0" smtClean="0">
                <a:solidFill>
                  <a:schemeClr val="tx1"/>
                </a:solidFill>
                <a:latin typeface="Times New Roman" pitchFamily="18" charset="0"/>
                <a:cs typeface="Times New Roman" pitchFamily="18" charset="0"/>
              </a:rPr>
              <a:t> الكاتب أصول نظرية داروين عن التطور مؤكدا على قضيتين أساسيتين: الأصل المشترك + الانتخاب الطبيعي</a:t>
            </a:r>
            <a:endParaRPr lang="fr-FR" sz="2800"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amond(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diamond(in)">
                                      <p:cBhvr>
                                        <p:cTn id="12" dur="2000"/>
                                        <p:tgtEl>
                                          <p:spTgt spid="1026"/>
                                        </p:tgtEl>
                                      </p:cBhvr>
                                    </p:animEffect>
                                  </p:childTnLst>
                                </p:cTn>
                              </p:par>
                            </p:childTnLst>
                          </p:cTn>
                        </p:par>
                      </p:childTnLst>
                    </p:cTn>
                  </p:par>
                  <p:par>
                    <p:cTn id="13" fill="hold">
                      <p:stCondLst>
                        <p:cond delay="indefinite"/>
                      </p:stCondLst>
                      <p:childTnLst>
                        <p:par>
                          <p:cTn id="14" fill="hold">
                            <p:stCondLst>
                              <p:cond delay="0"/>
                            </p:stCondLst>
                            <p:childTnLst>
                              <p:par>
                                <p:cTn id="15" presetID="55"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1000" fill="hold"/>
                                        <p:tgtEl>
                                          <p:spTgt spid="5"/>
                                        </p:tgtEl>
                                        <p:attrNameLst>
                                          <p:attrName>ppt_w</p:attrName>
                                        </p:attrNameLst>
                                      </p:cBhvr>
                                      <p:tavLst>
                                        <p:tav tm="0">
                                          <p:val>
                                            <p:strVal val="#ppt_w*0.70"/>
                                          </p:val>
                                        </p:tav>
                                        <p:tav tm="100000">
                                          <p:val>
                                            <p:strVal val="#ppt_w"/>
                                          </p:val>
                                        </p:tav>
                                      </p:tavLst>
                                    </p:anim>
                                    <p:anim calcmode="lin" valueType="num">
                                      <p:cBhvr>
                                        <p:cTn id="18" dur="1000" fill="hold"/>
                                        <p:tgtEl>
                                          <p:spTgt spid="5"/>
                                        </p:tgtEl>
                                        <p:attrNameLst>
                                          <p:attrName>ppt_h</p:attrName>
                                        </p:attrNameLst>
                                      </p:cBhvr>
                                      <p:tavLst>
                                        <p:tav tm="0">
                                          <p:val>
                                            <p:strVal val="#ppt_h"/>
                                          </p:val>
                                        </p:tav>
                                        <p:tav tm="100000">
                                          <p:val>
                                            <p:strVal val="#ppt_h"/>
                                          </p:val>
                                        </p:tav>
                                      </p:tavLst>
                                    </p:anim>
                                    <p:animEffect transition="in" filter="fade">
                                      <p:cBhvr>
                                        <p:cTn id="19" dur="1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ppt_x"/>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pc\Desktop\مقاييس السداسي 2\صور\والاس.jpg"/>
          <p:cNvPicPr>
            <a:picLocks noChangeAspect="1" noChangeArrowheads="1"/>
          </p:cNvPicPr>
          <p:nvPr/>
        </p:nvPicPr>
        <p:blipFill>
          <a:blip r:embed="rId2"/>
          <a:srcRect/>
          <a:stretch>
            <a:fillRect/>
          </a:stretch>
        </p:blipFill>
        <p:spPr bwMode="auto">
          <a:xfrm>
            <a:off x="6572264" y="500066"/>
            <a:ext cx="2357454" cy="2000240"/>
          </a:xfrm>
          <a:prstGeom prst="rect">
            <a:avLst/>
          </a:prstGeom>
          <a:noFill/>
        </p:spPr>
      </p:pic>
      <p:sp>
        <p:nvSpPr>
          <p:cNvPr id="7" name="Rectangle à coins arrondis 6"/>
          <p:cNvSpPr/>
          <p:nvPr/>
        </p:nvSpPr>
        <p:spPr>
          <a:xfrm>
            <a:off x="142844" y="428628"/>
            <a:ext cx="6286544" cy="3429000"/>
          </a:xfrm>
          <a:prstGeom prst="roundRect">
            <a:avLst/>
          </a:prstGeom>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2700000" scaled="1"/>
            <a:tileRect/>
          </a:gradFill>
        </p:spPr>
        <p:style>
          <a:lnRef idx="3">
            <a:schemeClr val="lt1"/>
          </a:lnRef>
          <a:fillRef idx="1">
            <a:schemeClr val="accent6"/>
          </a:fillRef>
          <a:effectRef idx="1">
            <a:schemeClr val="accent6"/>
          </a:effectRef>
          <a:fontRef idx="minor">
            <a:schemeClr val="lt1"/>
          </a:fontRef>
        </p:style>
        <p:txBody>
          <a:bodyPr rtlCol="0" anchor="ctr"/>
          <a:lstStyle/>
          <a:p>
            <a:pPr algn="ctr" rtl="1"/>
            <a:r>
              <a:rPr lang="ar-DZ" sz="2800" dirty="0" smtClean="0">
                <a:solidFill>
                  <a:schemeClr val="tx1"/>
                </a:solidFill>
              </a:rPr>
              <a:t>فقام </a:t>
            </a:r>
            <a:r>
              <a:rPr lang="ar-DZ" sz="2800" b="1" dirty="0" smtClean="0">
                <a:solidFill>
                  <a:schemeClr val="tx1"/>
                </a:solidFill>
              </a:rPr>
              <a:t>ألفرد راسل </a:t>
            </a:r>
            <a:r>
              <a:rPr lang="ar-DZ" sz="2800" b="1" dirty="0" err="1" smtClean="0">
                <a:solidFill>
                  <a:schemeClr val="tx1"/>
                </a:solidFill>
              </a:rPr>
              <a:t>والاس</a:t>
            </a:r>
            <a:r>
              <a:rPr lang="ar-DZ" sz="2800" b="1" dirty="0" smtClean="0">
                <a:solidFill>
                  <a:schemeClr val="tx1"/>
                </a:solidFill>
              </a:rPr>
              <a:t> ( 1823- 1913)  ( شريك داروين في الانتخاب الطبيعي) </a:t>
            </a:r>
            <a:r>
              <a:rPr lang="ar-DZ" sz="2800" dirty="0" smtClean="0">
                <a:solidFill>
                  <a:schemeClr val="tx1"/>
                </a:solidFill>
              </a:rPr>
              <a:t>بجولة محاضرات في جميع أنحاء الولايات المتحدة الأمريكية  سنة 1886تحدث حول ما سماه </a:t>
            </a:r>
            <a:r>
              <a:rPr lang="ar-DZ" sz="2800" dirty="0" err="1" smtClean="0">
                <a:solidFill>
                  <a:schemeClr val="tx1"/>
                </a:solidFill>
              </a:rPr>
              <a:t>الداروينية</a:t>
            </a:r>
            <a:r>
              <a:rPr lang="ar-DZ" sz="2800" dirty="0" smtClean="0">
                <a:solidFill>
                  <a:schemeClr val="tx1"/>
                </a:solidFill>
              </a:rPr>
              <a:t> دون أخطاء. واستخدم ما أسماه </a:t>
            </a:r>
            <a:r>
              <a:rPr lang="ar-DZ" sz="2800" b="1" dirty="0" err="1" smtClean="0">
                <a:solidFill>
                  <a:schemeClr val="tx1"/>
                </a:solidFill>
              </a:rPr>
              <a:t>الداروينية</a:t>
            </a:r>
            <a:r>
              <a:rPr lang="ar-DZ" sz="2800" b="1" dirty="0" smtClean="0">
                <a:solidFill>
                  <a:schemeClr val="tx1"/>
                </a:solidFill>
              </a:rPr>
              <a:t> النقية سنة 1889. </a:t>
            </a:r>
            <a:r>
              <a:rPr lang="ar-DZ" sz="2800" dirty="0" smtClean="0">
                <a:solidFill>
                  <a:schemeClr val="tx1"/>
                </a:solidFill>
              </a:rPr>
              <a:t>ليعرف الفكر </a:t>
            </a:r>
            <a:r>
              <a:rPr lang="ar-DZ" sz="2800" dirty="0" err="1" smtClean="0">
                <a:solidFill>
                  <a:schemeClr val="tx1"/>
                </a:solidFill>
              </a:rPr>
              <a:t>الدارويني</a:t>
            </a:r>
            <a:r>
              <a:rPr lang="ar-DZ" sz="2800" dirty="0" smtClean="0">
                <a:solidFill>
                  <a:schemeClr val="tx1"/>
                </a:solidFill>
              </a:rPr>
              <a:t> رواجا وشيوعا في الأوساط المعرفية والعلمية في جميع </a:t>
            </a:r>
            <a:r>
              <a:rPr lang="ar-DZ" sz="2800" dirty="0" err="1" smtClean="0">
                <a:solidFill>
                  <a:schemeClr val="tx1"/>
                </a:solidFill>
              </a:rPr>
              <a:t>انحاء</a:t>
            </a:r>
            <a:r>
              <a:rPr lang="ar-DZ" sz="2800" dirty="0" smtClean="0">
                <a:solidFill>
                  <a:schemeClr val="tx1"/>
                </a:solidFill>
              </a:rPr>
              <a:t> العالم.</a:t>
            </a:r>
            <a:endParaRPr lang="fr-FR" sz="2800" dirty="0" smtClean="0">
              <a:solidFill>
                <a:schemeClr val="tx1"/>
              </a:solidFill>
            </a:endParaRPr>
          </a:p>
        </p:txBody>
      </p:sp>
      <p:sp>
        <p:nvSpPr>
          <p:cNvPr id="6" name="Rectangle à coins arrondis 5"/>
          <p:cNvSpPr/>
          <p:nvPr/>
        </p:nvSpPr>
        <p:spPr>
          <a:xfrm>
            <a:off x="500034" y="4143380"/>
            <a:ext cx="8001056" cy="250033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lvl="0" indent="449263" algn="ctr" rtl="1">
              <a:spcBef>
                <a:spcPct val="20000"/>
              </a:spcBef>
              <a:buClr>
                <a:schemeClr val="accent1"/>
              </a:buClr>
              <a:buSzPct val="85000"/>
              <a:defRPr/>
            </a:pPr>
            <a:r>
              <a:rPr lang="ar-DZ" sz="2600" cap="all" spc="250" dirty="0" smtClean="0">
                <a:solidFill>
                  <a:schemeClr val="tx1"/>
                </a:solidFill>
                <a:latin typeface="Times New Roman" pitchFamily="18" charset="0"/>
                <a:cs typeface="Times New Roman" pitchFamily="18" charset="0"/>
              </a:rPr>
              <a:t>ونظرا للانتقادات التي وجهت لكتاب أصل الأنواع </a:t>
            </a:r>
            <a:r>
              <a:rPr lang="ar-DZ" sz="2600" cap="all" spc="250" dirty="0" err="1" smtClean="0">
                <a:solidFill>
                  <a:schemeClr val="tx1"/>
                </a:solidFill>
                <a:latin typeface="Times New Roman" pitchFamily="18" charset="0"/>
                <a:cs typeface="Times New Roman" pitchFamily="18" charset="0"/>
              </a:rPr>
              <a:t>لدراوين</a:t>
            </a:r>
            <a:r>
              <a:rPr lang="ar-DZ" sz="2600" cap="all" spc="250" dirty="0" smtClean="0">
                <a:solidFill>
                  <a:schemeClr val="tx1"/>
                </a:solidFill>
                <a:latin typeface="Times New Roman" pitchFamily="18" charset="0"/>
                <a:cs typeface="Times New Roman" pitchFamily="18" charset="0"/>
              </a:rPr>
              <a:t>، والتي تدور مجملها في رفض أفكاره من الناحية الدينية من جهة، وعدم تطبيق منظوره التخيلي على أرض الواقع العلمي من جهة أخرى. حاول علماء التطور تقديم منظور يتجاوز أزمة </a:t>
            </a:r>
            <a:r>
              <a:rPr lang="ar-DZ" sz="2600" cap="all" spc="250" dirty="0" err="1" smtClean="0">
                <a:solidFill>
                  <a:schemeClr val="tx1"/>
                </a:solidFill>
                <a:latin typeface="Times New Roman" pitchFamily="18" charset="0"/>
                <a:cs typeface="Times New Roman" pitchFamily="18" charset="0"/>
              </a:rPr>
              <a:t>الداروينية</a:t>
            </a:r>
            <a:r>
              <a:rPr lang="ar-DZ" sz="2600" cap="all" spc="250" dirty="0" smtClean="0">
                <a:solidFill>
                  <a:schemeClr val="tx1"/>
                </a:solidFill>
                <a:latin typeface="Times New Roman" pitchFamily="18" charset="0"/>
                <a:cs typeface="Times New Roman" pitchFamily="18" charset="0"/>
              </a:rPr>
              <a:t> </a:t>
            </a: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3" presetClass="entr" presetSubtype="10" fill="hold" nodeType="clickEffect">
                                  <p:stCondLst>
                                    <p:cond delay="0"/>
                                  </p:stCondLst>
                                  <p:childTnLst>
                                    <p:set>
                                      <p:cBhvr>
                                        <p:cTn id="13" dur="1" fill="hold">
                                          <p:stCondLst>
                                            <p:cond delay="0"/>
                                          </p:stCondLst>
                                        </p:cTn>
                                        <p:tgtEl>
                                          <p:spTgt spid="6146"/>
                                        </p:tgtEl>
                                        <p:attrNameLst>
                                          <p:attrName>style.visibility</p:attrName>
                                        </p:attrNameLst>
                                      </p:cBhvr>
                                      <p:to>
                                        <p:strVal val="visible"/>
                                      </p:to>
                                    </p:set>
                                    <p:animEffect transition="in" filter="blinds(horizontal)">
                                      <p:cBhvr>
                                        <p:cTn id="14" dur="500"/>
                                        <p:tgtEl>
                                          <p:spTgt spid="6146"/>
                                        </p:tgtEl>
                                      </p:cBhvr>
                                    </p:animEffect>
                                  </p:childTnLst>
                                </p:cTn>
                              </p:par>
                            </p:childTnLst>
                          </p:cTn>
                        </p:par>
                      </p:childTnLst>
                    </p:cTn>
                  </p:par>
                  <p:par>
                    <p:cTn id="15" fill="hold">
                      <p:stCondLst>
                        <p:cond delay="indefinite"/>
                      </p:stCondLst>
                      <p:childTnLst>
                        <p:par>
                          <p:cTn id="16" fill="hold">
                            <p:stCondLst>
                              <p:cond delay="0"/>
                            </p:stCondLst>
                            <p:childTnLst>
                              <p:par>
                                <p:cTn id="17" presetID="4" presetClass="entr" presetSubtype="16"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ox(in)">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4872046" y="357166"/>
            <a:ext cx="3986234" cy="4429156"/>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rtl="1"/>
            <a:r>
              <a:rPr lang="ar-DZ" sz="2800" cap="all" spc="250" dirty="0" smtClean="0">
                <a:solidFill>
                  <a:schemeClr val="tx1"/>
                </a:solidFill>
                <a:latin typeface="Times New Roman" pitchFamily="18" charset="0"/>
                <a:cs typeface="Times New Roman" pitchFamily="18" charset="0"/>
              </a:rPr>
              <a:t>وبظهور قوانين </a:t>
            </a:r>
            <a:r>
              <a:rPr lang="ar-DZ" sz="2800" cap="all" spc="250" dirty="0" err="1" smtClean="0">
                <a:solidFill>
                  <a:schemeClr val="tx1"/>
                </a:solidFill>
                <a:latin typeface="Times New Roman" pitchFamily="18" charset="0"/>
                <a:cs typeface="Times New Roman" pitchFamily="18" charset="0"/>
              </a:rPr>
              <a:t>مندل</a:t>
            </a:r>
            <a:r>
              <a:rPr lang="ar-DZ" sz="2800" cap="all" spc="250" dirty="0" smtClean="0">
                <a:solidFill>
                  <a:schemeClr val="tx1"/>
                </a:solidFill>
                <a:latin typeface="Times New Roman" pitchFamily="18" charset="0"/>
                <a:cs typeface="Times New Roman" pitchFamily="18" charset="0"/>
              </a:rPr>
              <a:t> للوراثة سنة 1865- 1900 تم مزج النظرة </a:t>
            </a:r>
            <a:r>
              <a:rPr lang="ar-DZ" sz="2800" cap="all" spc="250" dirty="0" err="1" smtClean="0">
                <a:solidFill>
                  <a:schemeClr val="tx1"/>
                </a:solidFill>
                <a:latin typeface="Times New Roman" pitchFamily="18" charset="0"/>
                <a:cs typeface="Times New Roman" pitchFamily="18" charset="0"/>
              </a:rPr>
              <a:t>الداروينية</a:t>
            </a:r>
            <a:r>
              <a:rPr lang="ar-DZ" sz="2800" cap="all" spc="250" dirty="0" smtClean="0">
                <a:solidFill>
                  <a:schemeClr val="tx1"/>
                </a:solidFill>
                <a:latin typeface="Times New Roman" pitchFamily="18" charset="0"/>
                <a:cs typeface="Times New Roman" pitchFamily="18" charset="0"/>
              </a:rPr>
              <a:t> بقوانين الوراثة </a:t>
            </a:r>
            <a:r>
              <a:rPr lang="ar-DZ" sz="2800" cap="all" spc="250" dirty="0" err="1" smtClean="0">
                <a:solidFill>
                  <a:schemeClr val="tx1"/>
                </a:solidFill>
                <a:latin typeface="Times New Roman" pitchFamily="18" charset="0"/>
                <a:cs typeface="Times New Roman" pitchFamily="18" charset="0"/>
              </a:rPr>
              <a:t>المندلية</a:t>
            </a:r>
            <a:r>
              <a:rPr lang="ar-DZ" sz="2800" cap="all" spc="250" dirty="0" smtClean="0">
                <a:solidFill>
                  <a:schemeClr val="tx1"/>
                </a:solidFill>
                <a:latin typeface="Times New Roman" pitchFamily="18" charset="0"/>
                <a:cs typeface="Times New Roman" pitchFamily="18" charset="0"/>
              </a:rPr>
              <a:t>، لتصبح آليات التطور هي: الانتخاب الطبيعي + الطفرة العشوائية. وصارت </a:t>
            </a:r>
            <a:r>
              <a:rPr lang="ar-DZ" sz="2800" cap="all" spc="250" dirty="0" err="1" smtClean="0">
                <a:solidFill>
                  <a:schemeClr val="tx1"/>
                </a:solidFill>
                <a:latin typeface="Times New Roman" pitchFamily="18" charset="0"/>
                <a:cs typeface="Times New Roman" pitchFamily="18" charset="0"/>
              </a:rPr>
              <a:t>الداروينية</a:t>
            </a:r>
            <a:r>
              <a:rPr lang="ar-DZ" sz="2800" cap="all" spc="250" dirty="0" smtClean="0">
                <a:solidFill>
                  <a:schemeClr val="tx1"/>
                </a:solidFill>
                <a:latin typeface="Times New Roman" pitchFamily="18" charset="0"/>
                <a:cs typeface="Times New Roman" pitchFamily="18" charset="0"/>
              </a:rPr>
              <a:t> الجديدة تقوم على ثلاثة مبادئ: </a:t>
            </a:r>
            <a:endParaRPr lang="fr-FR" sz="2800" dirty="0"/>
          </a:p>
        </p:txBody>
      </p:sp>
      <p:sp>
        <p:nvSpPr>
          <p:cNvPr id="5" name="Rectangle à coins arrondis 4"/>
          <p:cNvSpPr/>
          <p:nvPr/>
        </p:nvSpPr>
        <p:spPr>
          <a:xfrm>
            <a:off x="214282" y="2643182"/>
            <a:ext cx="3714776" cy="192882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lvl="0" indent="449263" algn="ctr" rtl="1">
              <a:spcBef>
                <a:spcPct val="20000"/>
              </a:spcBef>
              <a:buClr>
                <a:schemeClr val="accent1"/>
              </a:buClr>
              <a:buSzPct val="85000"/>
              <a:defRPr/>
            </a:pPr>
            <a:r>
              <a:rPr lang="ar-DZ" sz="2600" cap="all" spc="250" dirty="0" smtClean="0">
                <a:solidFill>
                  <a:schemeClr val="tx1"/>
                </a:solidFill>
                <a:latin typeface="Times New Roman" pitchFamily="18" charset="0"/>
                <a:cs typeface="Times New Roman" pitchFamily="18" charset="0"/>
              </a:rPr>
              <a:t>1/ الأصل المشترك.</a:t>
            </a:r>
          </a:p>
          <a:p>
            <a:pPr lvl="0" indent="449263" algn="ctr" rtl="1">
              <a:spcBef>
                <a:spcPct val="20000"/>
              </a:spcBef>
              <a:buClr>
                <a:schemeClr val="accent1"/>
              </a:buClr>
              <a:buSzPct val="85000"/>
              <a:defRPr/>
            </a:pPr>
            <a:r>
              <a:rPr lang="ar-DZ" sz="2600" cap="all" spc="250" dirty="0" smtClean="0">
                <a:solidFill>
                  <a:schemeClr val="tx1"/>
                </a:solidFill>
                <a:latin typeface="Times New Roman" pitchFamily="18" charset="0"/>
                <a:cs typeface="Times New Roman" pitchFamily="18" charset="0"/>
              </a:rPr>
              <a:t>2/ الانتخاب الطبيعي.</a:t>
            </a:r>
          </a:p>
          <a:p>
            <a:pPr lvl="0" indent="449263" algn="ctr" rtl="1">
              <a:spcBef>
                <a:spcPct val="20000"/>
              </a:spcBef>
              <a:buClr>
                <a:schemeClr val="accent1"/>
              </a:buClr>
              <a:buSzPct val="85000"/>
              <a:defRPr/>
            </a:pPr>
            <a:r>
              <a:rPr lang="ar-DZ" sz="2600" cap="all" spc="250" dirty="0" smtClean="0">
                <a:solidFill>
                  <a:schemeClr val="tx1"/>
                </a:solidFill>
                <a:latin typeface="Times New Roman" pitchFamily="18" charset="0"/>
                <a:cs typeface="Times New Roman" pitchFamily="18" charset="0"/>
              </a:rPr>
              <a:t>3/ الطفرات العشوائية</a:t>
            </a:r>
          </a:p>
        </p:txBody>
      </p:sp>
      <p:sp>
        <p:nvSpPr>
          <p:cNvPr id="6" name="Rectangle à coins arrondis 5"/>
          <p:cNvSpPr/>
          <p:nvPr/>
        </p:nvSpPr>
        <p:spPr>
          <a:xfrm>
            <a:off x="3143240" y="5143512"/>
            <a:ext cx="5786478" cy="1571612"/>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800" dirty="0" smtClean="0">
                <a:solidFill>
                  <a:schemeClr val="tx1"/>
                </a:solidFill>
              </a:rPr>
              <a:t>وبعد تطور علم الوراثة، تم التشكيك في قدرة الطفرة على التطور </a:t>
            </a:r>
            <a:endParaRPr lang="fr-FR" sz="2800" dirty="0">
              <a:solidFill>
                <a:schemeClr val="tx1"/>
              </a:solidFill>
            </a:endParaRPr>
          </a:p>
        </p:txBody>
      </p:sp>
      <p:pic>
        <p:nvPicPr>
          <p:cNvPr id="9" name="Picture 2" descr="C:\Users\pc\Desktop\صور تعديل منزل\ممنوع.jpg"/>
          <p:cNvPicPr>
            <a:picLocks noChangeAspect="1" noChangeArrowheads="1"/>
          </p:cNvPicPr>
          <p:nvPr/>
        </p:nvPicPr>
        <p:blipFill>
          <a:blip r:embed="rId2"/>
          <a:srcRect/>
          <a:stretch>
            <a:fillRect/>
          </a:stretch>
        </p:blipFill>
        <p:spPr bwMode="auto">
          <a:xfrm>
            <a:off x="714348" y="142852"/>
            <a:ext cx="2571736" cy="1857388"/>
          </a:xfrm>
          <a:prstGeom prst="ellipse">
            <a:avLst/>
          </a:prstGeom>
          <a:ln>
            <a:noFill/>
          </a:ln>
          <a:effectLst>
            <a:softEdge rad="112500"/>
          </a:effectLst>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heckerboard(across)">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55"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1000" fill="hold"/>
                                        <p:tgtEl>
                                          <p:spTgt spid="5"/>
                                        </p:tgtEl>
                                        <p:attrNameLst>
                                          <p:attrName>ppt_w</p:attrName>
                                        </p:attrNameLst>
                                      </p:cBhvr>
                                      <p:tavLst>
                                        <p:tav tm="0">
                                          <p:val>
                                            <p:strVal val="#ppt_w*0.70"/>
                                          </p:val>
                                        </p:tav>
                                        <p:tav tm="100000">
                                          <p:val>
                                            <p:strVal val="#ppt_w"/>
                                          </p:val>
                                        </p:tav>
                                      </p:tavLst>
                                    </p:anim>
                                    <p:anim calcmode="lin" valueType="num">
                                      <p:cBhvr>
                                        <p:cTn id="19" dur="1000" fill="hold"/>
                                        <p:tgtEl>
                                          <p:spTgt spid="5"/>
                                        </p:tgtEl>
                                        <p:attrNameLst>
                                          <p:attrName>ppt_h</p:attrName>
                                        </p:attrNameLst>
                                      </p:cBhvr>
                                      <p:tavLst>
                                        <p:tav tm="0">
                                          <p:val>
                                            <p:strVal val="#ppt_h"/>
                                          </p:val>
                                        </p:tav>
                                        <p:tav tm="100000">
                                          <p:val>
                                            <p:strVal val="#ppt_h"/>
                                          </p:val>
                                        </p:tav>
                                      </p:tavLst>
                                    </p:anim>
                                    <p:animEffect transition="in" filter="fade">
                                      <p:cBhvr>
                                        <p:cTn id="20" dur="10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8" presetClass="entr" presetSubtype="16"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diamond(in)">
                                      <p:cBhvr>
                                        <p:cTn id="25"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à coins arrondis 4"/>
          <p:cNvSpPr/>
          <p:nvPr/>
        </p:nvSpPr>
        <p:spPr>
          <a:xfrm>
            <a:off x="4286248" y="214290"/>
            <a:ext cx="4572032" cy="171451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lvl="0" algn="ctr" rtl="1">
              <a:spcBef>
                <a:spcPct val="20000"/>
              </a:spcBef>
              <a:buClr>
                <a:schemeClr val="accent1"/>
              </a:buClr>
              <a:buSzPct val="85000"/>
              <a:defRPr/>
            </a:pPr>
            <a:r>
              <a:rPr lang="ar-DZ" sz="2500" cap="all" spc="250" dirty="0" smtClean="0">
                <a:solidFill>
                  <a:schemeClr val="tx1"/>
                </a:solidFill>
                <a:latin typeface="Times New Roman" pitchFamily="18" charset="0"/>
                <a:cs typeface="Times New Roman" pitchFamily="18" charset="0"/>
              </a:rPr>
              <a:t>بعد قرون من تجاهل مقولة النشوء التلقائي، عادت لساحة الطرح العلمي مرة أخرى، ولكن في شكل آخر.</a:t>
            </a:r>
          </a:p>
        </p:txBody>
      </p:sp>
      <p:sp>
        <p:nvSpPr>
          <p:cNvPr id="7" name="Rectangle à coins arrondis 6"/>
          <p:cNvSpPr/>
          <p:nvPr/>
        </p:nvSpPr>
        <p:spPr>
          <a:xfrm>
            <a:off x="142844" y="500042"/>
            <a:ext cx="3857652" cy="5857916"/>
          </a:xfrm>
          <a:prstGeom prst="round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1">
              <a:spcBef>
                <a:spcPct val="20000"/>
              </a:spcBef>
              <a:buClr>
                <a:schemeClr val="accent1"/>
              </a:buClr>
              <a:buSzPct val="85000"/>
              <a:defRPr/>
            </a:pPr>
            <a:r>
              <a:rPr lang="ar-DZ" sz="2700" cap="all" spc="250" dirty="0" smtClean="0">
                <a:solidFill>
                  <a:schemeClr val="tx1"/>
                </a:solidFill>
                <a:latin typeface="Times New Roman" pitchFamily="18" charset="0"/>
                <a:cs typeface="Times New Roman" pitchFamily="18" charset="0"/>
              </a:rPr>
              <a:t>وظلت النظرة سائدة بأن الكائنات الحية نشأت عن طريق التطور الكيميائي، فجو الأرض كان يحتوي على الغازات الأساسية التي سمحت بتكون الخلية الأولى تلقائيا، ونتيجة لتفاعلات مادية انتقلت من البسيطة إلى المركبة، وذلك بوجود عامل منشط ( البرق، أشعة الشمس...   </a:t>
            </a:r>
          </a:p>
        </p:txBody>
      </p:sp>
      <p:sp>
        <p:nvSpPr>
          <p:cNvPr id="8" name="Rectangle à coins arrondis 7"/>
          <p:cNvSpPr/>
          <p:nvPr/>
        </p:nvSpPr>
        <p:spPr>
          <a:xfrm>
            <a:off x="4071934" y="2071678"/>
            <a:ext cx="4929222" cy="4572032"/>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lvl="0" indent="92075" algn="ctr" rtl="1">
              <a:spcBef>
                <a:spcPct val="20000"/>
              </a:spcBef>
              <a:buClr>
                <a:schemeClr val="accent1"/>
              </a:buClr>
              <a:buSzPct val="85000"/>
              <a:defRPr/>
            </a:pPr>
            <a:r>
              <a:rPr lang="ar-DZ" sz="2600" cap="all" spc="250" dirty="0" smtClean="0">
                <a:solidFill>
                  <a:schemeClr val="tx1"/>
                </a:solidFill>
                <a:latin typeface="Times New Roman" pitchFamily="18" charset="0"/>
                <a:cs typeface="Times New Roman" pitchFamily="18" charset="0"/>
              </a:rPr>
              <a:t>كان ذلك سنة 1924 على يد عالم الكيمياء الحيوية الروسي </a:t>
            </a:r>
            <a:r>
              <a:rPr lang="ar-DZ" sz="2600" b="1" cap="all" spc="250" dirty="0" smtClean="0">
                <a:solidFill>
                  <a:schemeClr val="tx1"/>
                </a:solidFill>
                <a:latin typeface="Times New Roman" pitchFamily="18" charset="0"/>
                <a:cs typeface="Times New Roman" pitchFamily="18" charset="0"/>
              </a:rPr>
              <a:t>ألكسندر </a:t>
            </a:r>
            <a:r>
              <a:rPr lang="ar-DZ" sz="2600" b="1" cap="all" spc="250" dirty="0" err="1" smtClean="0">
                <a:solidFill>
                  <a:schemeClr val="tx1"/>
                </a:solidFill>
                <a:latin typeface="Times New Roman" pitchFamily="18" charset="0"/>
                <a:cs typeface="Times New Roman" pitchFamily="18" charset="0"/>
              </a:rPr>
              <a:t>أوبارين</a:t>
            </a:r>
            <a:r>
              <a:rPr lang="ar-DZ" sz="2600" b="1" cap="all" spc="250" dirty="0" smtClean="0">
                <a:solidFill>
                  <a:schemeClr val="tx1"/>
                </a:solidFill>
                <a:latin typeface="Times New Roman" pitchFamily="18" charset="0"/>
                <a:cs typeface="Times New Roman" pitchFamily="18" charset="0"/>
              </a:rPr>
              <a:t> </a:t>
            </a:r>
            <a:r>
              <a:rPr lang="ar-DZ" sz="2600" cap="all" spc="250" dirty="0" smtClean="0">
                <a:solidFill>
                  <a:schemeClr val="tx1"/>
                </a:solidFill>
                <a:latin typeface="Times New Roman" pitchFamily="18" charset="0"/>
                <a:cs typeface="Times New Roman" pitchFamily="18" charset="0"/>
              </a:rPr>
              <a:t>( 1840- 1980)، المتشبع بالفكر المادي، والذي يرى أن النشوء التلقائي حدث مرة واحدة في البدايات الأولى لنشأة الحياة، لكن مع ظهور الخلية الأولى انتفت آلية النشوء التلقائي آليا. وهو ما أكده عالم </a:t>
            </a:r>
            <a:r>
              <a:rPr lang="ar-DZ" sz="2600" cap="all" spc="250" dirty="0" err="1" smtClean="0">
                <a:solidFill>
                  <a:schemeClr val="tx1"/>
                </a:solidFill>
                <a:latin typeface="Times New Roman" pitchFamily="18" charset="0"/>
                <a:cs typeface="Times New Roman" pitchFamily="18" charset="0"/>
              </a:rPr>
              <a:t>الاحياء</a:t>
            </a:r>
            <a:r>
              <a:rPr lang="ar-DZ" sz="2600" cap="all" spc="250" dirty="0" smtClean="0">
                <a:solidFill>
                  <a:schemeClr val="tx1"/>
                </a:solidFill>
                <a:latin typeface="Times New Roman" pitchFamily="18" charset="0"/>
                <a:cs typeface="Times New Roman" pitchFamily="18" charset="0"/>
              </a:rPr>
              <a:t> البريطاني </a:t>
            </a:r>
            <a:r>
              <a:rPr lang="ar-DZ" sz="2600" b="1" cap="all" spc="250" dirty="0" err="1" smtClean="0">
                <a:solidFill>
                  <a:schemeClr val="tx1"/>
                </a:solidFill>
                <a:latin typeface="Times New Roman" pitchFamily="18" charset="0"/>
                <a:cs typeface="Times New Roman" pitchFamily="18" charset="0"/>
              </a:rPr>
              <a:t>ج</a:t>
            </a:r>
            <a:r>
              <a:rPr lang="ar-DZ" sz="2600" b="1" cap="all" spc="250" dirty="0" smtClean="0">
                <a:solidFill>
                  <a:schemeClr val="tx1"/>
                </a:solidFill>
                <a:latin typeface="Times New Roman" pitchFamily="18" charset="0"/>
                <a:cs typeface="Times New Roman" pitchFamily="18" charset="0"/>
              </a:rPr>
              <a:t>. ب. س </a:t>
            </a:r>
            <a:r>
              <a:rPr lang="ar-DZ" sz="2600" b="1" cap="all" spc="250" dirty="0" err="1" smtClean="0">
                <a:solidFill>
                  <a:schemeClr val="tx1"/>
                </a:solidFill>
                <a:latin typeface="Times New Roman" pitchFamily="18" charset="0"/>
                <a:cs typeface="Times New Roman" pitchFamily="18" charset="0"/>
              </a:rPr>
              <a:t>هالدين</a:t>
            </a:r>
            <a:r>
              <a:rPr lang="ar-DZ" sz="2600" b="1" cap="all" spc="250" dirty="0" smtClean="0">
                <a:solidFill>
                  <a:schemeClr val="tx1"/>
                </a:solidFill>
                <a:latin typeface="Times New Roman" pitchFamily="18" charset="0"/>
                <a:cs typeface="Times New Roman" pitchFamily="18" charset="0"/>
              </a:rPr>
              <a:t> </a:t>
            </a:r>
            <a:r>
              <a:rPr lang="ar-DZ" sz="2600" cap="all" spc="250" dirty="0" smtClean="0">
                <a:solidFill>
                  <a:schemeClr val="tx1"/>
                </a:solidFill>
                <a:latin typeface="Times New Roman" pitchFamily="18" charset="0"/>
                <a:cs typeface="Times New Roman" pitchFamily="18" charset="0"/>
              </a:rPr>
              <a:t>بعد سنوات</a:t>
            </a: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ox(i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ox(in)">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à coins arrondis 6"/>
          <p:cNvSpPr/>
          <p:nvPr/>
        </p:nvSpPr>
        <p:spPr>
          <a:xfrm>
            <a:off x="3786182" y="214290"/>
            <a:ext cx="4857784" cy="35719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DZ" sz="2800" dirty="0" smtClean="0"/>
              <a:t>وقد كانت الفكرة الأساسية </a:t>
            </a:r>
            <a:r>
              <a:rPr lang="ar-DZ" sz="2800" dirty="0" err="1" smtClean="0"/>
              <a:t>للدراوينية</a:t>
            </a:r>
            <a:r>
              <a:rPr lang="ar-DZ" sz="2800" dirty="0" smtClean="0"/>
              <a:t> الاجتماعية هي أن التنافس الموجود بين المجتمعات الإنسانية يشبه صراع الأنواع الحيوانية من اجل البقاء. وأن الظواهر الاجتماعية في تتطور دائم من البساطة إلى التعقيد. </a:t>
            </a:r>
            <a:r>
              <a:rPr lang="ar-DZ" sz="2800" b="1" dirty="0" smtClean="0"/>
              <a:t>(</a:t>
            </a:r>
            <a:r>
              <a:rPr lang="ar-DZ" sz="2800" b="1" dirty="0" err="1" smtClean="0"/>
              <a:t>لامارك</a:t>
            </a:r>
            <a:r>
              <a:rPr lang="ar-DZ" sz="2800" b="1" dirty="0" smtClean="0"/>
              <a:t> وسبنسر)</a:t>
            </a:r>
            <a:endParaRPr lang="fr-FR" sz="2800" b="1" dirty="0"/>
          </a:p>
        </p:txBody>
      </p:sp>
      <p:pic>
        <p:nvPicPr>
          <p:cNvPr id="9218" name="Picture 2" descr="C:\Users\pc\Desktop\مقاييس السداسي 2\صور\لاماررك.jpg"/>
          <p:cNvPicPr>
            <a:picLocks noChangeAspect="1" noChangeArrowheads="1"/>
          </p:cNvPicPr>
          <p:nvPr/>
        </p:nvPicPr>
        <p:blipFill>
          <a:blip r:embed="rId2"/>
          <a:srcRect/>
          <a:stretch>
            <a:fillRect/>
          </a:stretch>
        </p:blipFill>
        <p:spPr bwMode="auto">
          <a:xfrm>
            <a:off x="6286512" y="4286256"/>
            <a:ext cx="2643174" cy="2143116"/>
          </a:xfrm>
          <a:prstGeom prst="rect">
            <a:avLst/>
          </a:prstGeom>
          <a:noFill/>
        </p:spPr>
      </p:pic>
      <p:pic>
        <p:nvPicPr>
          <p:cNvPr id="9219" name="Picture 3" descr="C:\Users\pc\Desktop\مقاييس السداسي 2\صور\سبنسر.jpg"/>
          <p:cNvPicPr>
            <a:picLocks noChangeAspect="1" noChangeArrowheads="1"/>
          </p:cNvPicPr>
          <p:nvPr/>
        </p:nvPicPr>
        <p:blipFill>
          <a:blip r:embed="rId3"/>
          <a:srcRect/>
          <a:stretch>
            <a:fillRect/>
          </a:stretch>
        </p:blipFill>
        <p:spPr bwMode="auto">
          <a:xfrm>
            <a:off x="928662" y="714356"/>
            <a:ext cx="2214578" cy="2285992"/>
          </a:xfrm>
          <a:prstGeom prst="rect">
            <a:avLst/>
          </a:prstGeom>
          <a:noFill/>
        </p:spPr>
      </p:pic>
      <p:sp>
        <p:nvSpPr>
          <p:cNvPr id="10" name="Sous-titre 2"/>
          <p:cNvSpPr txBox="1">
            <a:spLocks/>
          </p:cNvSpPr>
          <p:nvPr/>
        </p:nvSpPr>
        <p:spPr>
          <a:xfrm>
            <a:off x="357158" y="5072074"/>
            <a:ext cx="5715040" cy="1071570"/>
          </a:xfrm>
          <a:prstGeom prst="rect">
            <a:avLst/>
          </a:prstGeom>
        </p:spPr>
        <p:style>
          <a:lnRef idx="2">
            <a:schemeClr val="accent1"/>
          </a:lnRef>
          <a:fillRef idx="1">
            <a:schemeClr val="lt1"/>
          </a:fillRef>
          <a:effectRef idx="0">
            <a:schemeClr val="accent1"/>
          </a:effectRef>
          <a:fontRef idx="minor">
            <a:schemeClr val="dk1"/>
          </a:fontRef>
        </p:style>
        <p:txBody>
          <a:bodyPr vert="horz">
            <a:noAutofit/>
          </a:bodyPr>
          <a:lstStyle/>
          <a:p>
            <a:pPr lvl="0" indent="449263" algn="ctr" rtl="1">
              <a:spcBef>
                <a:spcPct val="20000"/>
              </a:spcBef>
              <a:buClr>
                <a:schemeClr val="accent1"/>
              </a:buClr>
              <a:buSzPct val="85000"/>
              <a:defRPr/>
            </a:pPr>
            <a:r>
              <a:rPr kumimoji="0" lang="ar-DZ" sz="2600" b="0" i="0" u="none" strike="noStrike" kern="1200" cap="all" spc="250" normalizeH="0" baseline="0" noProof="0" dirty="0" smtClean="0">
                <a:ln>
                  <a:noFill/>
                </a:ln>
                <a:solidFill>
                  <a:schemeClr val="tx1"/>
                </a:solidFill>
                <a:effectLst/>
                <a:uLnTx/>
                <a:uFillTx/>
                <a:latin typeface="Times New Roman" pitchFamily="18" charset="0"/>
                <a:ea typeface="+mn-ea"/>
                <a:cs typeface="Times New Roman" pitchFamily="18" charset="0"/>
              </a:rPr>
              <a:t>في بداية القرن 20، عرفت </a:t>
            </a:r>
            <a:r>
              <a:rPr kumimoji="0" lang="ar-DZ" sz="2600" b="0" i="0" u="none" strike="noStrike" kern="1200" cap="all" spc="250" normalizeH="0" baseline="0" noProof="0" dirty="0" err="1" smtClean="0">
                <a:ln>
                  <a:noFill/>
                </a:ln>
                <a:solidFill>
                  <a:schemeClr val="tx1"/>
                </a:solidFill>
                <a:effectLst/>
                <a:uLnTx/>
                <a:uFillTx/>
                <a:latin typeface="Times New Roman" pitchFamily="18" charset="0"/>
                <a:ea typeface="+mn-ea"/>
                <a:cs typeface="Times New Roman" pitchFamily="18" charset="0"/>
              </a:rPr>
              <a:t>الداروينية</a:t>
            </a:r>
            <a:r>
              <a:rPr kumimoji="0" lang="ar-DZ" sz="2600" b="0" i="0" u="none" strike="noStrike" kern="1200" cap="all" spc="250" normalizeH="0" baseline="0" noProof="0" dirty="0" smtClean="0">
                <a:ln>
                  <a:noFill/>
                </a:ln>
                <a:solidFill>
                  <a:schemeClr val="tx1"/>
                </a:solidFill>
                <a:effectLst/>
                <a:uLnTx/>
                <a:uFillTx/>
                <a:latin typeface="Times New Roman" pitchFamily="18" charset="0"/>
                <a:ea typeface="+mn-ea"/>
                <a:cs typeface="Times New Roman" pitchFamily="18" charset="0"/>
              </a:rPr>
              <a:t> شيوعا تحت </a:t>
            </a:r>
            <a:r>
              <a:rPr lang="ar-DZ" sz="2600" cap="all" spc="250" dirty="0" smtClean="0">
                <a:solidFill>
                  <a:schemeClr val="tx1"/>
                </a:solidFill>
                <a:latin typeface="Times New Roman" pitchFamily="18" charset="0"/>
                <a:cs typeface="Times New Roman" pitchFamily="18" charset="0"/>
              </a:rPr>
              <a:t>مسمى </a:t>
            </a:r>
            <a:r>
              <a:rPr lang="ar-DZ" sz="2600" cap="all" spc="250" dirty="0" err="1" smtClean="0">
                <a:solidFill>
                  <a:schemeClr val="tx1"/>
                </a:solidFill>
                <a:latin typeface="Times New Roman" pitchFamily="18" charset="0"/>
                <a:cs typeface="Times New Roman" pitchFamily="18" charset="0"/>
              </a:rPr>
              <a:t>الداروينية</a:t>
            </a:r>
            <a:r>
              <a:rPr lang="ar-DZ" sz="2600" cap="all" spc="250" dirty="0" smtClean="0">
                <a:solidFill>
                  <a:schemeClr val="tx1"/>
                </a:solidFill>
                <a:latin typeface="Times New Roman" pitchFamily="18" charset="0"/>
                <a:cs typeface="Times New Roman" pitchFamily="18" charset="0"/>
              </a:rPr>
              <a:t> الاجتماعية. </a:t>
            </a:r>
            <a:endParaRPr kumimoji="0" lang="ar-DZ" sz="2600" b="0" i="0" u="none" strike="noStrike" kern="1200" cap="all" spc="250" normalizeH="0" baseline="0" noProof="0" dirty="0" smtClean="0">
              <a:ln>
                <a:noFill/>
              </a:ln>
              <a:solidFill>
                <a:schemeClr val="tx1"/>
              </a:solidFill>
              <a:effectLst/>
              <a:uLnTx/>
              <a:uFillTx/>
              <a:latin typeface="Times New Roman" pitchFamily="18" charset="0"/>
              <a:ea typeface="+mn-ea"/>
              <a:cs typeface="Times New Roman" pitchFamily="18"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0.70"/>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5" presetClass="entr" presetSubtype="1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checkerboard(across)">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9218"/>
                                        </p:tgtEl>
                                        <p:attrNameLst>
                                          <p:attrName>style.visibility</p:attrName>
                                        </p:attrNameLst>
                                      </p:cBhvr>
                                      <p:to>
                                        <p:strVal val="visible"/>
                                      </p:to>
                                    </p:set>
                                    <p:animEffect transition="in" filter="blinds(horizontal)">
                                      <p:cBhvr>
                                        <p:cTn id="19" dur="500"/>
                                        <p:tgtEl>
                                          <p:spTgt spid="9218"/>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nodeType="clickEffect">
                                  <p:stCondLst>
                                    <p:cond delay="0"/>
                                  </p:stCondLst>
                                  <p:childTnLst>
                                    <p:set>
                                      <p:cBhvr>
                                        <p:cTn id="23" dur="1" fill="hold">
                                          <p:stCondLst>
                                            <p:cond delay="0"/>
                                          </p:stCondLst>
                                        </p:cTn>
                                        <p:tgtEl>
                                          <p:spTgt spid="9219"/>
                                        </p:tgtEl>
                                        <p:attrNameLst>
                                          <p:attrName>style.visibility</p:attrName>
                                        </p:attrNameLst>
                                      </p:cBhvr>
                                      <p:to>
                                        <p:strVal val="visible"/>
                                      </p:to>
                                    </p:set>
                                    <p:animEffect transition="in" filter="blinds(horizontal)">
                                      <p:cBhvr>
                                        <p:cTn id="24" dur="500"/>
                                        <p:tgtEl>
                                          <p:spTgt spid="92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à coins arrondis 6"/>
          <p:cNvSpPr/>
          <p:nvPr/>
        </p:nvSpPr>
        <p:spPr>
          <a:xfrm>
            <a:off x="4572000" y="214290"/>
            <a:ext cx="4572000" cy="385765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DZ" sz="2800" dirty="0" smtClean="0"/>
              <a:t>وقد أكد  كارل </a:t>
            </a:r>
            <a:r>
              <a:rPr lang="ar-DZ" sz="2800" dirty="0" err="1" smtClean="0"/>
              <a:t>ساغان</a:t>
            </a:r>
            <a:r>
              <a:rPr lang="ar-DZ" sz="2800" dirty="0" smtClean="0"/>
              <a:t> </a:t>
            </a:r>
            <a:r>
              <a:rPr lang="fr-FR" sz="2800" dirty="0" smtClean="0"/>
              <a:t>Carl Sagan (1934 – 1996</a:t>
            </a:r>
            <a:r>
              <a:rPr lang="ar-DZ" sz="2800" dirty="0" smtClean="0"/>
              <a:t>م)، وهو من أكبر الداعمين لفكرة التطور، أن الطبيعة لوحدها هي التي أنتجت جميع الكائنات الحية بالنظر إلى قدرة الإنسان الذي يكيّف، ويهجن النباتات والحيوانات التي يراها نافعة حسب مصلحته أو رغبته. </a:t>
            </a:r>
            <a:endParaRPr lang="fr-FR" sz="2800" b="1" dirty="0"/>
          </a:p>
        </p:txBody>
      </p:sp>
      <p:sp>
        <p:nvSpPr>
          <p:cNvPr id="9" name="Rectangle à coins arrondis 8"/>
          <p:cNvSpPr/>
          <p:nvPr/>
        </p:nvSpPr>
        <p:spPr>
          <a:xfrm>
            <a:off x="214250" y="2143116"/>
            <a:ext cx="4000560" cy="428628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indent="365125" algn="ctr" rtl="1"/>
            <a:r>
              <a:rPr lang="ar-DZ" sz="2800" dirty="0" smtClean="0">
                <a:solidFill>
                  <a:schemeClr val="tx1"/>
                </a:solidFill>
              </a:rPr>
              <a:t>إذا استـطـاع الانـتـقـاء الاصـطـنـاعـي أن يحقق هذه التغييرات الرئيسية في فتـرة زمـنـيـة قـصـيـرة، فـمـاذا يـجـب أن يستطيع فعله الانتقاء الطبيعي الذي امتد عمله خـلال مـلـيـارات الـسـنين؟ والجواب هو: </a:t>
            </a:r>
            <a:r>
              <a:rPr lang="ar-DZ" sz="2800" b="1" dirty="0" smtClean="0">
                <a:solidFill>
                  <a:schemeClr val="tx1"/>
                </a:solidFill>
              </a:rPr>
              <a:t>كل هذا الجمال والتنوع في العالم البيولـوجـي</a:t>
            </a:r>
            <a:r>
              <a:rPr lang="ar-DZ" sz="2800" dirty="0" smtClean="0">
                <a:solidFill>
                  <a:schemeClr val="tx1"/>
                </a:solidFill>
              </a:rPr>
              <a:t>. </a:t>
            </a:r>
            <a:endParaRPr lang="fr-FR" sz="2800" dirty="0">
              <a:solidFill>
                <a:schemeClr val="tx1"/>
              </a:solidFill>
            </a:endParaRPr>
          </a:p>
        </p:txBody>
      </p:sp>
      <p:sp>
        <p:nvSpPr>
          <p:cNvPr id="10" name="Rectangle à coins arrondis 9"/>
          <p:cNvSpPr/>
          <p:nvPr/>
        </p:nvSpPr>
        <p:spPr>
          <a:xfrm>
            <a:off x="4286248" y="4214818"/>
            <a:ext cx="4857752" cy="242889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dirty="0" smtClean="0"/>
              <a:t>فإذا كـان الإنسان قـادرا عـلـى تـولـيـد أنـواع جـديـدة مـن الـنـبـاتـات والحيوانات، ألا </a:t>
            </a:r>
            <a:r>
              <a:rPr lang="ar-DZ" sz="2800" dirty="0" err="1" smtClean="0"/>
              <a:t>يجدر</a:t>
            </a:r>
            <a:r>
              <a:rPr lang="ar-DZ" sz="2800" dirty="0" smtClean="0"/>
              <a:t> بالطبيعة أن تفعل أيضًا هذه العمليـة : </a:t>
            </a:r>
            <a:r>
              <a:rPr lang="ar-DZ" sz="2800" b="1" dirty="0" smtClean="0"/>
              <a:t>”الانتقاء الطبيعي</a:t>
            </a:r>
            <a:r>
              <a:rPr lang="ar-DZ" sz="2800" dirty="0" smtClean="0"/>
              <a:t>”؟</a:t>
            </a:r>
            <a:endParaRPr lang="fr-FR" sz="2800" dirty="0"/>
          </a:p>
        </p:txBody>
      </p:sp>
      <p:sp>
        <p:nvSpPr>
          <p:cNvPr id="5" name="Arrondir un rectangle avec un coin du même côté 4"/>
          <p:cNvSpPr/>
          <p:nvPr/>
        </p:nvSpPr>
        <p:spPr>
          <a:xfrm>
            <a:off x="428596" y="428604"/>
            <a:ext cx="3643338" cy="1285884"/>
          </a:xfrm>
          <a:prstGeom prst="round2Same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rtl="1"/>
            <a:r>
              <a:rPr lang="ar-DZ" sz="2800" dirty="0" smtClean="0">
                <a:solidFill>
                  <a:schemeClr val="tx1"/>
                </a:solidFill>
              </a:rPr>
              <a:t>فـالـتـطـور هـو حقيقة، وليس مجرد نظرية </a:t>
            </a:r>
            <a:endParaRPr lang="fr-FR" sz="2800"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diamond(in)">
                                      <p:cBhvr>
                                        <p:cTn id="12" dur="2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à coins arrondis 6"/>
          <p:cNvSpPr/>
          <p:nvPr/>
        </p:nvSpPr>
        <p:spPr>
          <a:xfrm>
            <a:off x="4500562" y="214290"/>
            <a:ext cx="4643438" cy="414340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DZ" sz="2800" dirty="0" smtClean="0"/>
              <a:t>حاول مقدمو هذا الطرح الابتعاد عن تحديد المصمم الذكي حتى لا يكون لمنظورهم اتجاه ديني، مؤكدين على أن أفكارهم علمية بحتة، مؤكدين على عجز آلية الانتخاب الطبيعي على إنتاج أنظمة معقدة غير قابلة للاختزال ( أنظمة متعددة الأجزاء لا يمكن تبسيطها دون تدمير الوظيفة الأساسية لها) </a:t>
            </a:r>
            <a:endParaRPr lang="fr-FR" sz="2800" dirty="0"/>
          </a:p>
        </p:txBody>
      </p:sp>
      <p:sp>
        <p:nvSpPr>
          <p:cNvPr id="10" name="Rectangle à coins arrondis 9"/>
          <p:cNvSpPr/>
          <p:nvPr/>
        </p:nvSpPr>
        <p:spPr>
          <a:xfrm>
            <a:off x="785786" y="4714884"/>
            <a:ext cx="7786710" cy="192882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600" dirty="0" smtClean="0"/>
              <a:t>مع نهاية السبعينيات وبداية الثمانينات من القرن 20، ظهر اتجاه تحت مسمى </a:t>
            </a:r>
            <a:r>
              <a:rPr lang="ar-DZ" sz="2600" b="1" dirty="0" smtClean="0"/>
              <a:t>التصميم الذكي</a:t>
            </a:r>
            <a:r>
              <a:rPr lang="ar-DZ" sz="2600" dirty="0" smtClean="0"/>
              <a:t>، ليؤكد على وجود مصمم عظيم بحجم عظمة تصميم الكون، دعم هذا الاتجاه فروع علمية كثيرة مثل علوم الأحياء والرياضيات، الاحتمالات، الهندسة، الوراثة...</a:t>
            </a:r>
            <a:endParaRPr lang="fr-FR" sz="2600" dirty="0"/>
          </a:p>
        </p:txBody>
      </p:sp>
      <p:sp>
        <p:nvSpPr>
          <p:cNvPr id="5" name="Arrondir un rectangle avec un coin du même côté 4"/>
          <p:cNvSpPr/>
          <p:nvPr/>
        </p:nvSpPr>
        <p:spPr>
          <a:xfrm>
            <a:off x="214282" y="428604"/>
            <a:ext cx="4071966" cy="4071966"/>
          </a:xfrm>
          <a:prstGeom prst="round2Same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rtl="1"/>
            <a:r>
              <a:rPr lang="ar-DZ" sz="2800" dirty="0" smtClean="0"/>
              <a:t>أهم الأسماء في هذا المجال: ستيفن </a:t>
            </a:r>
            <a:r>
              <a:rPr lang="ar-DZ" sz="2800" dirty="0" err="1" smtClean="0"/>
              <a:t>ماير</a:t>
            </a:r>
            <a:r>
              <a:rPr lang="ar-DZ" sz="2800" dirty="0" smtClean="0"/>
              <a:t>، ويليام </a:t>
            </a:r>
            <a:r>
              <a:rPr lang="ar-DZ" sz="2800" dirty="0" err="1" smtClean="0"/>
              <a:t>دمبسكي</a:t>
            </a:r>
            <a:r>
              <a:rPr lang="ar-DZ" sz="2800" dirty="0" smtClean="0"/>
              <a:t>، مايكل بهي... وقد رفضت نظريتهم وقوبلت بالهجوم العلمي والمحاكمة، وتم طرد </a:t>
            </a:r>
            <a:r>
              <a:rPr lang="ar-DZ" sz="2800" dirty="0" err="1" smtClean="0"/>
              <a:t>دعاميها</a:t>
            </a:r>
            <a:r>
              <a:rPr lang="ar-DZ" sz="2800" dirty="0" smtClean="0"/>
              <a:t> من الأساتذة والباحثين من الوسط العلمي، وحوّل </a:t>
            </a:r>
            <a:r>
              <a:rPr lang="ar-DZ" sz="2800" dirty="0" err="1" smtClean="0"/>
              <a:t>الداروينيون</a:t>
            </a:r>
            <a:r>
              <a:rPr lang="ar-DZ" sz="2800" dirty="0" smtClean="0"/>
              <a:t> الخلاف مع منظور التصميم الذكي إلى خلاف ديني.</a:t>
            </a:r>
            <a:endParaRPr lang="fr-FR" sz="2800"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amond(in)">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heckerboard(across)">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pc\Desktop\مقاييس السداسي 2\صور\دوكنيس.jpg"/>
          <p:cNvPicPr>
            <a:picLocks noChangeAspect="1" noChangeArrowheads="1"/>
          </p:cNvPicPr>
          <p:nvPr/>
        </p:nvPicPr>
        <p:blipFill>
          <a:blip r:embed="rId2"/>
          <a:srcRect/>
          <a:stretch>
            <a:fillRect/>
          </a:stretch>
        </p:blipFill>
        <p:spPr bwMode="auto">
          <a:xfrm>
            <a:off x="6858016" y="3071810"/>
            <a:ext cx="2034692" cy="2217252"/>
          </a:xfrm>
          <a:prstGeom prst="rect">
            <a:avLst/>
          </a:prstGeom>
          <a:noFill/>
        </p:spPr>
      </p:pic>
      <p:sp>
        <p:nvSpPr>
          <p:cNvPr id="9" name="Rectangle à coins arrondis 8"/>
          <p:cNvSpPr/>
          <p:nvPr/>
        </p:nvSpPr>
        <p:spPr>
          <a:xfrm>
            <a:off x="214282" y="3143248"/>
            <a:ext cx="6500890" cy="2071726"/>
          </a:xfrm>
          <a:prstGeom prst="roundRect">
            <a:avLst/>
          </a:prstGeom>
          <a:blipFill>
            <a:blip r:embed="rId3"/>
            <a:tile tx="0" ty="0" sx="100000" sy="100000" flip="none" algn="tl"/>
          </a:blip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indent="365125" algn="ctr" rtl="1"/>
            <a:r>
              <a:rPr lang="ar-DZ" sz="2600" dirty="0" smtClean="0">
                <a:solidFill>
                  <a:schemeClr val="tx1"/>
                </a:solidFill>
              </a:rPr>
              <a:t>ومن أشهر </a:t>
            </a:r>
            <a:r>
              <a:rPr lang="ar-DZ" sz="2600" dirty="0" err="1" smtClean="0">
                <a:solidFill>
                  <a:schemeClr val="tx1"/>
                </a:solidFill>
              </a:rPr>
              <a:t>الداروينيين</a:t>
            </a:r>
            <a:r>
              <a:rPr lang="ar-DZ" sz="2600" dirty="0" smtClean="0">
                <a:solidFill>
                  <a:schemeClr val="tx1"/>
                </a:solidFill>
              </a:rPr>
              <a:t> عداء لمسألة التصميم الذكي، عالم الأحياء البريطاني </a:t>
            </a:r>
            <a:r>
              <a:rPr lang="ar-DZ" sz="2600" b="1" dirty="0" smtClean="0">
                <a:solidFill>
                  <a:schemeClr val="tx1"/>
                </a:solidFill>
              </a:rPr>
              <a:t>ريتشارد </a:t>
            </a:r>
            <a:r>
              <a:rPr lang="ar-DZ" sz="2600" b="1" dirty="0" err="1" smtClean="0">
                <a:solidFill>
                  <a:schemeClr val="tx1"/>
                </a:solidFill>
              </a:rPr>
              <a:t>دوكنيز</a:t>
            </a:r>
            <a:r>
              <a:rPr lang="ar-DZ" sz="2600" b="1" dirty="0" smtClean="0">
                <a:solidFill>
                  <a:schemeClr val="tx1"/>
                </a:solidFill>
              </a:rPr>
              <a:t>، </a:t>
            </a:r>
            <a:r>
              <a:rPr lang="ar-DZ" sz="2600" dirty="0" smtClean="0">
                <a:solidFill>
                  <a:schemeClr val="tx1"/>
                </a:solidFill>
              </a:rPr>
              <a:t>الذي صرح: لقد حطمت </a:t>
            </a:r>
            <a:r>
              <a:rPr lang="ar-DZ" sz="2600" dirty="0" err="1" smtClean="0">
                <a:solidFill>
                  <a:schemeClr val="tx1"/>
                </a:solidFill>
              </a:rPr>
              <a:t>الداروينية</a:t>
            </a:r>
            <a:r>
              <a:rPr lang="ar-DZ" sz="2600" dirty="0" smtClean="0">
                <a:solidFill>
                  <a:schemeClr val="tx1"/>
                </a:solidFill>
              </a:rPr>
              <a:t> كل فكرة تقول بوجود الخالق؛ لماذا نتساءل عن وجود إله طالما أن </a:t>
            </a:r>
            <a:r>
              <a:rPr lang="ar-DZ" sz="2600" dirty="0" err="1" smtClean="0">
                <a:solidFill>
                  <a:schemeClr val="tx1"/>
                </a:solidFill>
              </a:rPr>
              <a:t>الإنتقاء</a:t>
            </a:r>
            <a:r>
              <a:rPr lang="ar-DZ" sz="2600" dirty="0" smtClean="0">
                <a:solidFill>
                  <a:schemeClr val="tx1"/>
                </a:solidFill>
              </a:rPr>
              <a:t> الطبيعي والتراكم وحدهما يكفيان لتفسير الإبداع الذي نراه في الحياة؟</a:t>
            </a:r>
            <a:endParaRPr lang="fr-FR" sz="2600" dirty="0">
              <a:solidFill>
                <a:schemeClr val="tx1"/>
              </a:solidFill>
            </a:endParaRPr>
          </a:p>
        </p:txBody>
      </p:sp>
      <p:sp>
        <p:nvSpPr>
          <p:cNvPr id="4" name="Rectangle 3"/>
          <p:cNvSpPr/>
          <p:nvPr/>
        </p:nvSpPr>
        <p:spPr>
          <a:xfrm>
            <a:off x="428596" y="142852"/>
            <a:ext cx="8358246" cy="2786082"/>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algn="ctr" rtl="1"/>
            <a:r>
              <a:rPr lang="ar-DZ" sz="2700" dirty="0" smtClean="0">
                <a:solidFill>
                  <a:sysClr val="windowText" lastClr="000000"/>
                </a:solidFill>
              </a:rPr>
              <a:t>أعلن </a:t>
            </a:r>
            <a:r>
              <a:rPr lang="ar-DZ" sz="2700" dirty="0" err="1" smtClean="0">
                <a:solidFill>
                  <a:sysClr val="windowText" lastClr="000000"/>
                </a:solidFill>
              </a:rPr>
              <a:t>الداروينيون</a:t>
            </a:r>
            <a:r>
              <a:rPr lang="ar-DZ" sz="2700" dirty="0" smtClean="0">
                <a:solidFill>
                  <a:sysClr val="windowText" lastClr="000000"/>
                </a:solidFill>
              </a:rPr>
              <a:t> حربهم على رواد اتجاه التصميم الذكي ( ويليام </a:t>
            </a:r>
            <a:r>
              <a:rPr lang="ar-DZ" sz="2700" dirty="0" err="1" smtClean="0">
                <a:solidFill>
                  <a:sysClr val="windowText" lastClr="000000"/>
                </a:solidFill>
              </a:rPr>
              <a:t>دمبسكي</a:t>
            </a:r>
            <a:r>
              <a:rPr lang="ar-DZ" sz="2700" dirty="0" smtClean="0">
                <a:solidFill>
                  <a:sysClr val="windowText" lastClr="000000"/>
                </a:solidFill>
              </a:rPr>
              <a:t> عالم رياضيات بجامعة شيكاغو/ </a:t>
            </a:r>
            <a:r>
              <a:rPr lang="ar-DZ" sz="2700" dirty="0" err="1" smtClean="0">
                <a:solidFill>
                  <a:sysClr val="windowText" lastClr="000000"/>
                </a:solidFill>
              </a:rPr>
              <a:t>جونثان</a:t>
            </a:r>
            <a:r>
              <a:rPr lang="ar-DZ" sz="2700" dirty="0" smtClean="0">
                <a:solidFill>
                  <a:sysClr val="windowText" lastClr="000000"/>
                </a:solidFill>
              </a:rPr>
              <a:t> ويل عالم بيولوجيا خلوية وجزئية بجامعة كاليفورنيا/ مايكل بهي، عالم كيمياء حيوية بجامعة بنسلفانيا، </a:t>
            </a:r>
            <a:r>
              <a:rPr lang="ar-DZ" sz="2700" dirty="0" err="1" smtClean="0">
                <a:solidFill>
                  <a:sysClr val="windowText" lastClr="000000"/>
                </a:solidFill>
              </a:rPr>
              <a:t>ستيفين</a:t>
            </a:r>
            <a:r>
              <a:rPr lang="ar-DZ" sz="2700" dirty="0" smtClean="0">
                <a:solidFill>
                  <a:sysClr val="windowText" lastClr="000000"/>
                </a:solidFill>
              </a:rPr>
              <a:t> </a:t>
            </a:r>
            <a:r>
              <a:rPr lang="ar-DZ" sz="2700" dirty="0" err="1" smtClean="0">
                <a:solidFill>
                  <a:sysClr val="windowText" lastClr="000000"/>
                </a:solidFill>
              </a:rPr>
              <a:t>ماير</a:t>
            </a:r>
            <a:r>
              <a:rPr lang="ar-DZ" sz="2700" dirty="0" smtClean="0">
                <a:solidFill>
                  <a:sysClr val="windowText" lastClr="000000"/>
                </a:solidFill>
              </a:rPr>
              <a:t>، مختص في الفلسفة وتاريخ اللوم بجامعة كامبريدج) رغم امتلاكهم كل الأدلة العلمية واستعدادهم لمناظرات علمية من أجل إثبات المصمم، إلا أنهم قوبلوا بالرفض والاستبعاد من المنابر العلمية، ومنعوا من نشر أبحاثهم.</a:t>
            </a:r>
            <a:endParaRPr lang="fr-FR" sz="2700" dirty="0">
              <a:solidFill>
                <a:sysClr val="windowText" lastClr="000000"/>
              </a:solidFill>
            </a:endParaRPr>
          </a:p>
        </p:txBody>
      </p:sp>
      <p:sp>
        <p:nvSpPr>
          <p:cNvPr id="5" name="Rectangle 4"/>
          <p:cNvSpPr/>
          <p:nvPr/>
        </p:nvSpPr>
        <p:spPr>
          <a:xfrm>
            <a:off x="1142976" y="5715016"/>
            <a:ext cx="6929486" cy="85725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DZ" sz="2800" dirty="0" smtClean="0"/>
              <a:t>وفي ديسمبر 2005 أصدر حكم قضائي يمنع تدريس التصميم الذكي ولا الحديث عنه في الجامعات الأمريكية  </a:t>
            </a:r>
            <a:endParaRPr lang="fr-FR" sz="2800"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heckerboard(across)">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55"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1000" fill="hold"/>
                                        <p:tgtEl>
                                          <p:spTgt spid="5"/>
                                        </p:tgtEl>
                                        <p:attrNameLst>
                                          <p:attrName>ppt_w</p:attrName>
                                        </p:attrNameLst>
                                      </p:cBhvr>
                                      <p:tavLst>
                                        <p:tav tm="0">
                                          <p:val>
                                            <p:strVal val="#ppt_w*0.70"/>
                                          </p:val>
                                        </p:tav>
                                        <p:tav tm="100000">
                                          <p:val>
                                            <p:strVal val="#ppt_w"/>
                                          </p:val>
                                        </p:tav>
                                      </p:tavLst>
                                    </p:anim>
                                    <p:anim calcmode="lin" valueType="num">
                                      <p:cBhvr>
                                        <p:cTn id="24" dur="1000" fill="hold"/>
                                        <p:tgtEl>
                                          <p:spTgt spid="5"/>
                                        </p:tgtEl>
                                        <p:attrNameLst>
                                          <p:attrName>ppt_h</p:attrName>
                                        </p:attrNameLst>
                                      </p:cBhvr>
                                      <p:tavLst>
                                        <p:tav tm="0">
                                          <p:val>
                                            <p:strVal val="#ppt_h"/>
                                          </p:val>
                                        </p:tav>
                                        <p:tav tm="100000">
                                          <p:val>
                                            <p:strVal val="#ppt_h"/>
                                          </p:val>
                                        </p:tav>
                                      </p:tavLst>
                                    </p:anim>
                                    <p:animEffect transition="in" filter="fade">
                                      <p:cBhvr>
                                        <p:cTn id="25"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4" grpId="0" animBg="1"/>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ous-titre 2"/>
          <p:cNvSpPr txBox="1">
            <a:spLocks/>
          </p:cNvSpPr>
          <p:nvPr/>
        </p:nvSpPr>
        <p:spPr>
          <a:xfrm>
            <a:off x="4572000" y="142852"/>
            <a:ext cx="4286280" cy="3000396"/>
          </a:xfrm>
          <a:prstGeom prst="rect">
            <a:avLst/>
          </a:prstGeom>
        </p:spPr>
        <p:style>
          <a:lnRef idx="1">
            <a:schemeClr val="accent6"/>
          </a:lnRef>
          <a:fillRef idx="2">
            <a:schemeClr val="accent6"/>
          </a:fillRef>
          <a:effectRef idx="1">
            <a:schemeClr val="accent6"/>
          </a:effectRef>
          <a:fontRef idx="minor">
            <a:schemeClr val="dk1"/>
          </a:fontRef>
        </p:style>
        <p:txBody>
          <a:bodyPr vert="horz">
            <a:noAutofit/>
          </a:bodyPr>
          <a:lstStyle/>
          <a:p>
            <a:pPr lvl="0" indent="449263" algn="ctr" rtl="1">
              <a:spcBef>
                <a:spcPct val="20000"/>
              </a:spcBef>
              <a:buClr>
                <a:schemeClr val="accent1"/>
              </a:buClr>
              <a:buSzPct val="85000"/>
              <a:defRPr/>
            </a:pPr>
            <a:r>
              <a:rPr lang="ar-DZ" sz="2800" b="1" dirty="0" err="1" smtClean="0"/>
              <a:t>الداروينية</a:t>
            </a:r>
            <a:r>
              <a:rPr lang="ar-DZ" sz="2800" b="1" dirty="0" smtClean="0"/>
              <a:t> الإلحادية: </a:t>
            </a:r>
            <a:r>
              <a:rPr lang="ar-DZ" sz="2800" dirty="0" smtClean="0"/>
              <a:t>وهو مذهب مادي شاع خاصة في القرن 19 يؤكد على وجود المخلوقات دون خالق، فليس للإنسان خلق مستقل بل نشأ من أصل واحد ثم ارتقى.</a:t>
            </a:r>
          </a:p>
          <a:p>
            <a:pPr lvl="0" indent="449263" algn="ctr" rtl="1">
              <a:spcBef>
                <a:spcPct val="20000"/>
              </a:spcBef>
              <a:buClr>
                <a:schemeClr val="accent1"/>
              </a:buClr>
              <a:buSzPct val="85000"/>
              <a:defRPr/>
            </a:pPr>
            <a:r>
              <a:rPr lang="ar-DZ" sz="2800" dirty="0" smtClean="0"/>
              <a:t> </a:t>
            </a:r>
            <a:r>
              <a:rPr lang="ar-DZ" sz="2600" dirty="0" smtClean="0"/>
              <a:t>( داروين/ </a:t>
            </a:r>
            <a:r>
              <a:rPr lang="ar-DZ" sz="2600" dirty="0" err="1" smtClean="0"/>
              <a:t>والاس</a:t>
            </a:r>
            <a:r>
              <a:rPr lang="ar-DZ" sz="2600" dirty="0" smtClean="0"/>
              <a:t>/ </a:t>
            </a:r>
            <a:r>
              <a:rPr lang="ar-DZ" sz="2600" dirty="0" err="1" smtClean="0"/>
              <a:t>دوكنيز</a:t>
            </a:r>
            <a:r>
              <a:rPr lang="ar-DZ" sz="2600" dirty="0" smtClean="0"/>
              <a:t>...)</a:t>
            </a:r>
          </a:p>
        </p:txBody>
      </p:sp>
      <p:sp>
        <p:nvSpPr>
          <p:cNvPr id="6" name="Sous-titre 5"/>
          <p:cNvSpPr>
            <a:spLocks noGrp="1"/>
          </p:cNvSpPr>
          <p:nvPr>
            <p:ph type="subTitle" idx="1"/>
          </p:nvPr>
        </p:nvSpPr>
        <p:spPr>
          <a:xfrm>
            <a:off x="214282" y="0"/>
            <a:ext cx="4214842" cy="895328"/>
          </a:xfrm>
        </p:spPr>
        <p:style>
          <a:lnRef idx="1">
            <a:schemeClr val="accent3"/>
          </a:lnRef>
          <a:fillRef idx="2">
            <a:schemeClr val="accent3"/>
          </a:fillRef>
          <a:effectRef idx="1">
            <a:schemeClr val="accent3"/>
          </a:effectRef>
          <a:fontRef idx="minor">
            <a:schemeClr val="dk1"/>
          </a:fontRef>
        </p:style>
        <p:txBody>
          <a:bodyPr>
            <a:normAutofit/>
          </a:bodyPr>
          <a:lstStyle/>
          <a:p>
            <a:pPr algn="l"/>
            <a:r>
              <a:rPr lang="ar-DZ" sz="3200" dirty="0" smtClean="0">
                <a:solidFill>
                  <a:srgbClr val="C00000"/>
                </a:solidFill>
              </a:rPr>
              <a:t>تقسيمات التيار </a:t>
            </a:r>
            <a:r>
              <a:rPr lang="ar-DZ" sz="3200" dirty="0" err="1" smtClean="0">
                <a:solidFill>
                  <a:srgbClr val="C00000"/>
                </a:solidFill>
              </a:rPr>
              <a:t>الدارويني</a:t>
            </a:r>
            <a:endParaRPr lang="fr-FR" sz="3200" dirty="0">
              <a:solidFill>
                <a:srgbClr val="C00000"/>
              </a:solidFill>
            </a:endParaRPr>
          </a:p>
        </p:txBody>
      </p:sp>
      <p:sp>
        <p:nvSpPr>
          <p:cNvPr id="4" name="Sous-titre 2"/>
          <p:cNvSpPr txBox="1">
            <a:spLocks/>
          </p:cNvSpPr>
          <p:nvPr/>
        </p:nvSpPr>
        <p:spPr>
          <a:xfrm>
            <a:off x="214282" y="3214686"/>
            <a:ext cx="5357850" cy="3429024"/>
          </a:xfrm>
          <a:prstGeom prst="rect">
            <a:avLst/>
          </a:prstGeom>
          <a:gradFill flip="none" rotWithShape="1">
            <a:gsLst>
              <a:gs pos="0">
                <a:schemeClr val="accent6">
                  <a:tint val="45000"/>
                  <a:shade val="30000"/>
                  <a:satMod val="115000"/>
                </a:schemeClr>
              </a:gs>
              <a:gs pos="50000">
                <a:schemeClr val="accent6">
                  <a:tint val="45000"/>
                  <a:shade val="67500"/>
                  <a:satMod val="115000"/>
                </a:schemeClr>
              </a:gs>
              <a:gs pos="100000">
                <a:schemeClr val="accent6">
                  <a:tint val="45000"/>
                  <a:shade val="100000"/>
                  <a:satMod val="115000"/>
                </a:schemeClr>
              </a:gs>
            </a:gsLst>
            <a:lin ang="8100000" scaled="1"/>
            <a:tileRect/>
          </a:gradFill>
        </p:spPr>
        <p:style>
          <a:lnRef idx="1">
            <a:schemeClr val="accent6"/>
          </a:lnRef>
          <a:fillRef idx="2">
            <a:schemeClr val="accent6"/>
          </a:fillRef>
          <a:effectRef idx="1">
            <a:schemeClr val="accent6"/>
          </a:effectRef>
          <a:fontRef idx="minor">
            <a:schemeClr val="dk1"/>
          </a:fontRef>
        </p:style>
        <p:txBody>
          <a:bodyPr vert="horz">
            <a:noAutofit/>
          </a:bodyPr>
          <a:lstStyle/>
          <a:p>
            <a:pPr lvl="0" indent="449263" algn="ctr" rtl="1">
              <a:spcBef>
                <a:spcPct val="20000"/>
              </a:spcBef>
              <a:buClr>
                <a:schemeClr val="accent1"/>
              </a:buClr>
              <a:buSzPct val="85000"/>
              <a:defRPr/>
            </a:pPr>
            <a:r>
              <a:rPr lang="ar-DZ" sz="2800" b="1" dirty="0" err="1" smtClean="0"/>
              <a:t>الداروينية</a:t>
            </a:r>
            <a:r>
              <a:rPr lang="ar-DZ" sz="2800" b="1" dirty="0" smtClean="0"/>
              <a:t> الإيمانية: (التصميم الذكي): </a:t>
            </a:r>
            <a:r>
              <a:rPr lang="ar-DZ" sz="2800" dirty="0" smtClean="0"/>
              <a:t>يدعو أنصاره لفكرة أن التقدم ضرب من النشوء والارتقاء.  فهناك تطور في أصل الإنسان، لكن هناك من أوجده، ولا تفسير لذلك التعقيد في الحياة إلا بوجود مصمم يقود هذه العملية التطورية. ومن رواده محمد رشيد رضا. عمرو شريف (كيف بدأ الخلق) (</a:t>
            </a:r>
            <a:r>
              <a:rPr lang="ar-DZ" sz="2800" dirty="0" err="1" smtClean="0"/>
              <a:t>الداروينية</a:t>
            </a:r>
            <a:r>
              <a:rPr lang="ar-DZ" sz="2800" dirty="0" smtClean="0"/>
              <a:t> </a:t>
            </a:r>
            <a:r>
              <a:rPr lang="ar-DZ" sz="2800" dirty="0" err="1" smtClean="0"/>
              <a:t>المتأسلمة</a:t>
            </a:r>
            <a:r>
              <a:rPr lang="ar-DZ" sz="2800" dirty="0" smtClean="0"/>
              <a:t>)</a:t>
            </a:r>
          </a:p>
        </p:txBody>
      </p:sp>
      <p:pic>
        <p:nvPicPr>
          <p:cNvPr id="10242" name="Picture 2" descr="C:\Users\pc\Desktop\مقاييس السداسي 2\صور\عمرو شريف.jpg"/>
          <p:cNvPicPr>
            <a:picLocks noChangeAspect="1" noChangeArrowheads="1"/>
          </p:cNvPicPr>
          <p:nvPr/>
        </p:nvPicPr>
        <p:blipFill>
          <a:blip r:embed="rId2"/>
          <a:srcRect/>
          <a:stretch>
            <a:fillRect/>
          </a:stretch>
        </p:blipFill>
        <p:spPr bwMode="auto">
          <a:xfrm>
            <a:off x="214282" y="857232"/>
            <a:ext cx="4143404" cy="2286016"/>
          </a:xfrm>
          <a:prstGeom prst="rect">
            <a:avLst/>
          </a:prstGeom>
          <a:noFill/>
        </p:spPr>
      </p:pic>
      <p:sp>
        <p:nvSpPr>
          <p:cNvPr id="7" name="Rectangle 6"/>
          <p:cNvSpPr/>
          <p:nvPr/>
        </p:nvSpPr>
        <p:spPr>
          <a:xfrm>
            <a:off x="5715008" y="3286124"/>
            <a:ext cx="3214710" cy="34290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DZ" sz="2800" b="1" dirty="0" err="1" smtClean="0"/>
              <a:t>الداروينية</a:t>
            </a:r>
            <a:r>
              <a:rPr lang="ar-DZ" sz="2800" b="1" dirty="0" smtClean="0"/>
              <a:t> </a:t>
            </a:r>
            <a:r>
              <a:rPr lang="ar-DZ" sz="2800" b="1" dirty="0" err="1" smtClean="0"/>
              <a:t>اللاأدرية</a:t>
            </a:r>
            <a:r>
              <a:rPr lang="ar-DZ" sz="2800" b="1" dirty="0" smtClean="0"/>
              <a:t>:</a:t>
            </a:r>
          </a:p>
          <a:p>
            <a:pPr algn="ctr" rtl="1"/>
            <a:r>
              <a:rPr lang="ar-DZ" sz="2800" dirty="0" smtClean="0"/>
              <a:t>يقف أصحاب هذا  التقسيم موقفا حائرا، حيث لا يؤكدون وجود خالق، كما لا ينفون وجوده. آدم </a:t>
            </a:r>
            <a:r>
              <a:rPr lang="ar-DZ" sz="2800" dirty="0" err="1" smtClean="0"/>
              <a:t>سيدجويك</a:t>
            </a:r>
            <a:r>
              <a:rPr lang="ar-DZ" sz="2800" dirty="0" smtClean="0"/>
              <a:t>/ ويقال أن داروين قد انتهى لهذا الموقف.</a:t>
            </a:r>
            <a:endParaRPr lang="fr-FR" sz="2800"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checkerboard(across)">
                                      <p:cBhvr>
                                        <p:cTn id="7" dur="500"/>
                                        <p:tgtEl>
                                          <p:spTgt spid="6">
                                            <p:bg/>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checkerboard(across)">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5"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1000" fill="hold"/>
                                        <p:tgtEl>
                                          <p:spTgt spid="5"/>
                                        </p:tgtEl>
                                        <p:attrNameLst>
                                          <p:attrName>ppt_w</p:attrName>
                                        </p:attrNameLst>
                                      </p:cBhvr>
                                      <p:tavLst>
                                        <p:tav tm="0">
                                          <p:val>
                                            <p:strVal val="#ppt_w*0.70"/>
                                          </p:val>
                                        </p:tav>
                                        <p:tav tm="100000">
                                          <p:val>
                                            <p:strVal val="#ppt_w"/>
                                          </p:val>
                                        </p:tav>
                                      </p:tavLst>
                                    </p:anim>
                                    <p:anim calcmode="lin" valueType="num">
                                      <p:cBhvr>
                                        <p:cTn id="18" dur="1000" fill="hold"/>
                                        <p:tgtEl>
                                          <p:spTgt spid="5"/>
                                        </p:tgtEl>
                                        <p:attrNameLst>
                                          <p:attrName>ppt_h</p:attrName>
                                        </p:attrNameLst>
                                      </p:cBhvr>
                                      <p:tavLst>
                                        <p:tav tm="0">
                                          <p:val>
                                            <p:strVal val="#ppt_h"/>
                                          </p:val>
                                        </p:tav>
                                        <p:tav tm="100000">
                                          <p:val>
                                            <p:strVal val="#ppt_h"/>
                                          </p:val>
                                        </p:tav>
                                      </p:tavLst>
                                    </p:anim>
                                    <p:animEffect transition="in" filter="fade">
                                      <p:cBhvr>
                                        <p:cTn id="19" dur="1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1000" fill="hold"/>
                                        <p:tgtEl>
                                          <p:spTgt spid="4"/>
                                        </p:tgtEl>
                                        <p:attrNameLst>
                                          <p:attrName>ppt_w</p:attrName>
                                        </p:attrNameLst>
                                      </p:cBhvr>
                                      <p:tavLst>
                                        <p:tav tm="0">
                                          <p:val>
                                            <p:strVal val="#ppt_w*0.70"/>
                                          </p:val>
                                        </p:tav>
                                        <p:tav tm="100000">
                                          <p:val>
                                            <p:strVal val="#ppt_w"/>
                                          </p:val>
                                        </p:tav>
                                      </p:tavLst>
                                    </p:anim>
                                    <p:anim calcmode="lin" valueType="num">
                                      <p:cBhvr>
                                        <p:cTn id="25" dur="1000" fill="hold"/>
                                        <p:tgtEl>
                                          <p:spTgt spid="4"/>
                                        </p:tgtEl>
                                        <p:attrNameLst>
                                          <p:attrName>ppt_h</p:attrName>
                                        </p:attrNameLst>
                                      </p:cBhvr>
                                      <p:tavLst>
                                        <p:tav tm="0">
                                          <p:val>
                                            <p:strVal val="#ppt_h"/>
                                          </p:val>
                                        </p:tav>
                                        <p:tav tm="100000">
                                          <p:val>
                                            <p:strVal val="#ppt_h"/>
                                          </p:val>
                                        </p:tav>
                                      </p:tavLst>
                                    </p:anim>
                                    <p:animEffect transition="in" filter="fade">
                                      <p:cBhvr>
                                        <p:cTn id="26" dur="10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10242"/>
                                        </p:tgtEl>
                                        <p:attrNameLst>
                                          <p:attrName>style.visibility</p:attrName>
                                        </p:attrNameLst>
                                      </p:cBhvr>
                                      <p:to>
                                        <p:strVal val="visible"/>
                                      </p:to>
                                    </p:set>
                                    <p:animEffect transition="in" filter="blinds(horizontal)">
                                      <p:cBhvr>
                                        <p:cTn id="31" dur="500"/>
                                        <p:tgtEl>
                                          <p:spTgt spid="10242"/>
                                        </p:tgtEl>
                                      </p:cBhvr>
                                    </p:animEffect>
                                  </p:childTnLst>
                                </p:cTn>
                              </p:par>
                            </p:childTnLst>
                          </p:cTn>
                        </p:par>
                      </p:childTnLst>
                    </p:cTn>
                  </p:par>
                  <p:par>
                    <p:cTn id="32" fill="hold">
                      <p:stCondLst>
                        <p:cond delay="indefinite"/>
                      </p:stCondLst>
                      <p:childTnLst>
                        <p:par>
                          <p:cTn id="33" fill="hold">
                            <p:stCondLst>
                              <p:cond delay="0"/>
                            </p:stCondLst>
                            <p:childTnLst>
                              <p:par>
                                <p:cTn id="34" presetID="55" presetClass="entr" presetSubtype="0"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p:cTn id="36" dur="1000" fill="hold"/>
                                        <p:tgtEl>
                                          <p:spTgt spid="7"/>
                                        </p:tgtEl>
                                        <p:attrNameLst>
                                          <p:attrName>ppt_w</p:attrName>
                                        </p:attrNameLst>
                                      </p:cBhvr>
                                      <p:tavLst>
                                        <p:tav tm="0">
                                          <p:val>
                                            <p:strVal val="#ppt_w*0.70"/>
                                          </p:val>
                                        </p:tav>
                                        <p:tav tm="100000">
                                          <p:val>
                                            <p:strVal val="#ppt_w"/>
                                          </p:val>
                                        </p:tav>
                                      </p:tavLst>
                                    </p:anim>
                                    <p:anim calcmode="lin" valueType="num">
                                      <p:cBhvr>
                                        <p:cTn id="37" dur="1000" fill="hold"/>
                                        <p:tgtEl>
                                          <p:spTgt spid="7"/>
                                        </p:tgtEl>
                                        <p:attrNameLst>
                                          <p:attrName>ppt_h</p:attrName>
                                        </p:attrNameLst>
                                      </p:cBhvr>
                                      <p:tavLst>
                                        <p:tav tm="0">
                                          <p:val>
                                            <p:strVal val="#ppt_h"/>
                                          </p:val>
                                        </p:tav>
                                        <p:tav tm="100000">
                                          <p:val>
                                            <p:strVal val="#ppt_h"/>
                                          </p:val>
                                        </p:tav>
                                      </p:tavLst>
                                    </p:anim>
                                    <p:animEffect transition="in" filter="fade">
                                      <p:cBhvr>
                                        <p:cTn id="38"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build="p" animBg="1"/>
      <p:bldP spid="4" grpId="0" animBg="1"/>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1026" name="Picture 2" descr="C:\Users\pc\Desktop\مقاييس السداسي 2\صور\دعاؤ.jpg"/>
          <p:cNvPicPr>
            <a:picLocks noGrp="1" noChangeAspect="1" noChangeArrowheads="1"/>
          </p:cNvPicPr>
          <p:nvPr>
            <p:ph sz="quarter" idx="1"/>
          </p:nvPr>
        </p:nvPicPr>
        <p:blipFill>
          <a:blip r:embed="rId2"/>
          <a:srcRect/>
          <a:stretch>
            <a:fillRect/>
          </a:stretch>
        </p:blipFill>
        <p:spPr bwMode="auto">
          <a:xfrm>
            <a:off x="0" y="0"/>
            <a:ext cx="9144000" cy="6858000"/>
          </a:xfrm>
          <a:prstGeom prst="rect">
            <a:avLst/>
          </a:prstGeom>
          <a:noFill/>
        </p:spPr>
      </p:pic>
    </p:spTree>
  </p:cSld>
  <p:clrMapOvr>
    <a:masterClrMapping/>
  </p:clrMapOvr>
  <p:transition>
    <p:wheel/>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ous-titre 2"/>
          <p:cNvSpPr txBox="1">
            <a:spLocks/>
          </p:cNvSpPr>
          <p:nvPr/>
        </p:nvSpPr>
        <p:spPr>
          <a:xfrm>
            <a:off x="285720" y="5357826"/>
            <a:ext cx="4929222" cy="928694"/>
          </a:xfrm>
          <a:prstGeom prst="rect">
            <a:avLst/>
          </a:prstGeom>
          <a:blipFill>
            <a:blip r:embed="rId2"/>
            <a:tile tx="0" ty="0" sx="100000" sy="100000" flip="none" algn="tl"/>
          </a:blipFill>
        </p:spPr>
        <p:style>
          <a:lnRef idx="1">
            <a:schemeClr val="accent6"/>
          </a:lnRef>
          <a:fillRef idx="2">
            <a:schemeClr val="accent6"/>
          </a:fillRef>
          <a:effectRef idx="1">
            <a:schemeClr val="accent6"/>
          </a:effectRef>
          <a:fontRef idx="minor">
            <a:schemeClr val="dk1"/>
          </a:fontRef>
        </p:style>
        <p:txBody>
          <a:bodyPr vert="horz">
            <a:noAutofit/>
          </a:bodyPr>
          <a:lstStyle/>
          <a:p>
            <a:pPr indent="92075" algn="ctr" rtl="1">
              <a:lnSpc>
                <a:spcPct val="150000"/>
              </a:lnSpc>
              <a:spcBef>
                <a:spcPct val="20000"/>
              </a:spcBef>
              <a:buClr>
                <a:schemeClr val="accent1"/>
              </a:buClr>
              <a:buSzPct val="85000"/>
              <a:defRPr/>
            </a:pPr>
            <a:r>
              <a:rPr lang="ar-DZ" sz="2800" b="1" dirty="0" smtClean="0">
                <a:solidFill>
                  <a:schemeClr val="tx1"/>
                </a:solidFill>
              </a:rPr>
              <a:t>شبلي إبراهيم </a:t>
            </a:r>
            <a:r>
              <a:rPr lang="ar-DZ" sz="2800" b="1" dirty="0" err="1" smtClean="0">
                <a:solidFill>
                  <a:schemeClr val="tx1"/>
                </a:solidFill>
              </a:rPr>
              <a:t>شميّل</a:t>
            </a:r>
            <a:r>
              <a:rPr lang="ar-DZ" sz="2800" b="1" dirty="0" smtClean="0">
                <a:solidFill>
                  <a:schemeClr val="tx1"/>
                </a:solidFill>
              </a:rPr>
              <a:t> ( 1848/ 1914)</a:t>
            </a:r>
            <a:endParaRPr lang="fr-FR" sz="2800" b="1" dirty="0" smtClean="0">
              <a:solidFill>
                <a:schemeClr val="tx1"/>
              </a:solidFill>
            </a:endParaRPr>
          </a:p>
          <a:p>
            <a:pPr lvl="0" indent="449263" algn="just" rtl="1">
              <a:lnSpc>
                <a:spcPct val="150000"/>
              </a:lnSpc>
              <a:spcBef>
                <a:spcPct val="20000"/>
              </a:spcBef>
              <a:buClr>
                <a:schemeClr val="accent1"/>
              </a:buClr>
              <a:buSzPct val="85000"/>
              <a:defRPr/>
            </a:pPr>
            <a:endParaRPr lang="ar-DZ" sz="3000" b="1" dirty="0" smtClean="0"/>
          </a:p>
          <a:p>
            <a:pPr lvl="0" indent="449263" algn="just" rtl="1">
              <a:spcBef>
                <a:spcPct val="20000"/>
              </a:spcBef>
              <a:buClr>
                <a:schemeClr val="accent1"/>
              </a:buClr>
              <a:buSzPct val="85000"/>
              <a:defRPr/>
            </a:pPr>
            <a:endParaRPr lang="ar-DZ" sz="3000" dirty="0" smtClean="0"/>
          </a:p>
        </p:txBody>
      </p:sp>
      <p:pic>
        <p:nvPicPr>
          <p:cNvPr id="8194" name="Picture 2" descr="C:\Users\pc\Desktop\مقاييس السداسي 2\صور\دارون.jpg"/>
          <p:cNvPicPr>
            <a:picLocks noChangeAspect="1" noChangeArrowheads="1"/>
          </p:cNvPicPr>
          <p:nvPr/>
        </p:nvPicPr>
        <p:blipFill>
          <a:blip r:embed="rId3"/>
          <a:srcRect/>
          <a:stretch>
            <a:fillRect/>
          </a:stretch>
        </p:blipFill>
        <p:spPr bwMode="auto">
          <a:xfrm>
            <a:off x="357158" y="3143248"/>
            <a:ext cx="1714500" cy="1357298"/>
          </a:xfrm>
          <a:prstGeom prst="rect">
            <a:avLst/>
          </a:prstGeom>
          <a:noFill/>
        </p:spPr>
      </p:pic>
      <p:pic>
        <p:nvPicPr>
          <p:cNvPr id="8197" name="Picture 5" descr="C:\Users\pc\Desktop\مقاييس السداسي 2\صور\شميل.jpg"/>
          <p:cNvPicPr>
            <a:picLocks noChangeAspect="1" noChangeArrowheads="1"/>
          </p:cNvPicPr>
          <p:nvPr/>
        </p:nvPicPr>
        <p:blipFill>
          <a:blip r:embed="rId4"/>
          <a:srcRect/>
          <a:stretch>
            <a:fillRect/>
          </a:stretch>
        </p:blipFill>
        <p:spPr bwMode="auto">
          <a:xfrm>
            <a:off x="5572132" y="4953000"/>
            <a:ext cx="3119446" cy="1905000"/>
          </a:xfrm>
          <a:prstGeom prst="rect">
            <a:avLst/>
          </a:prstGeom>
          <a:noFill/>
        </p:spPr>
      </p:pic>
      <p:sp>
        <p:nvSpPr>
          <p:cNvPr id="11" name="Rectangle 10"/>
          <p:cNvSpPr/>
          <p:nvPr/>
        </p:nvSpPr>
        <p:spPr>
          <a:xfrm>
            <a:off x="2214546" y="3214686"/>
            <a:ext cx="4357718" cy="928694"/>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3000" dirty="0" smtClean="0">
                <a:solidFill>
                  <a:schemeClr val="tx1"/>
                </a:solidFill>
                <a:latin typeface="Times New Roman" pitchFamily="18" charset="0"/>
                <a:cs typeface="Times New Roman" pitchFamily="18" charset="0"/>
              </a:rPr>
              <a:t>تشارلز داروين (1809/ 1882):</a:t>
            </a:r>
          </a:p>
          <a:p>
            <a:pPr algn="ctr"/>
            <a:endParaRPr lang="fr-FR" dirty="0"/>
          </a:p>
        </p:txBody>
      </p:sp>
      <p:sp>
        <p:nvSpPr>
          <p:cNvPr id="13" name="Plaque 12"/>
          <p:cNvSpPr/>
          <p:nvPr/>
        </p:nvSpPr>
        <p:spPr>
          <a:xfrm>
            <a:off x="142844" y="500066"/>
            <a:ext cx="3714776" cy="928670"/>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900" b="1" dirty="0" smtClean="0"/>
              <a:t>رواد التيار </a:t>
            </a:r>
            <a:r>
              <a:rPr lang="ar-DZ" sz="2900" b="1" dirty="0" err="1" smtClean="0"/>
              <a:t>الدارويني</a:t>
            </a:r>
            <a:endParaRPr lang="fr-FR" sz="2900" b="1" dirty="0"/>
          </a:p>
        </p:txBody>
      </p:sp>
      <p:sp>
        <p:nvSpPr>
          <p:cNvPr id="14" name="Rectangle 13"/>
          <p:cNvSpPr/>
          <p:nvPr/>
        </p:nvSpPr>
        <p:spPr>
          <a:xfrm>
            <a:off x="4643438" y="0"/>
            <a:ext cx="4500562" cy="85723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DZ" sz="2600" b="1" dirty="0" smtClean="0"/>
              <a:t>جان </a:t>
            </a:r>
            <a:r>
              <a:rPr lang="ar-DZ" sz="2600" b="1" dirty="0" err="1" smtClean="0"/>
              <a:t>باتيست</a:t>
            </a:r>
            <a:r>
              <a:rPr lang="ar-DZ" sz="2600" b="1" dirty="0" smtClean="0"/>
              <a:t> </a:t>
            </a:r>
            <a:r>
              <a:rPr lang="ar-DZ" sz="2600" b="1" dirty="0" err="1" smtClean="0"/>
              <a:t>لامارك</a:t>
            </a:r>
            <a:r>
              <a:rPr lang="ar-DZ" sz="2600" b="1" dirty="0" smtClean="0"/>
              <a:t> 1744- 1829</a:t>
            </a:r>
            <a:endParaRPr lang="fr-FR" sz="2600" b="1" dirty="0"/>
          </a:p>
        </p:txBody>
      </p:sp>
      <p:pic>
        <p:nvPicPr>
          <p:cNvPr id="15" name="Picture 2" descr="C:\Users\pc\Downloads\Jean-Baptiste_de_Lamarck.jpg"/>
          <p:cNvPicPr>
            <a:picLocks noChangeAspect="1" noChangeArrowheads="1"/>
          </p:cNvPicPr>
          <p:nvPr/>
        </p:nvPicPr>
        <p:blipFill>
          <a:blip r:embed="rId5"/>
          <a:srcRect/>
          <a:stretch>
            <a:fillRect/>
          </a:stretch>
        </p:blipFill>
        <p:spPr bwMode="auto">
          <a:xfrm>
            <a:off x="6762750" y="1285871"/>
            <a:ext cx="2381250" cy="1928815"/>
          </a:xfrm>
          <a:prstGeom prst="rect">
            <a:avLst/>
          </a:prstGeom>
          <a:noFill/>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0.70"/>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1000" fill="hold"/>
                                        <p:tgtEl>
                                          <p:spTgt spid="14"/>
                                        </p:tgtEl>
                                        <p:attrNameLst>
                                          <p:attrName>ppt_w</p:attrName>
                                        </p:attrNameLst>
                                      </p:cBhvr>
                                      <p:tavLst>
                                        <p:tav tm="0">
                                          <p:val>
                                            <p:strVal val="#ppt_w*0.70"/>
                                          </p:val>
                                        </p:tav>
                                        <p:tav tm="100000">
                                          <p:val>
                                            <p:strVal val="#ppt_w"/>
                                          </p:val>
                                        </p:tav>
                                      </p:tavLst>
                                    </p:anim>
                                    <p:anim calcmode="lin" valueType="num">
                                      <p:cBhvr>
                                        <p:cTn id="15" dur="1000" fill="hold"/>
                                        <p:tgtEl>
                                          <p:spTgt spid="14"/>
                                        </p:tgtEl>
                                        <p:attrNameLst>
                                          <p:attrName>ppt_h</p:attrName>
                                        </p:attrNameLst>
                                      </p:cBhvr>
                                      <p:tavLst>
                                        <p:tav tm="0">
                                          <p:val>
                                            <p:strVal val="#ppt_h"/>
                                          </p:val>
                                        </p:tav>
                                        <p:tav tm="100000">
                                          <p:val>
                                            <p:strVal val="#ppt_h"/>
                                          </p:val>
                                        </p:tav>
                                      </p:tavLst>
                                    </p:anim>
                                    <p:animEffect transition="in" filter="fade">
                                      <p:cBhvr>
                                        <p:cTn id="16" dur="10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checkerboard(across)">
                                      <p:cBhvr>
                                        <p:cTn id="21" dur="500"/>
                                        <p:tgtEl>
                                          <p:spTgt spid="15"/>
                                        </p:tgtEl>
                                      </p:cBhvr>
                                    </p:animEffect>
                                  </p:childTnLst>
                                </p:cTn>
                              </p:par>
                            </p:childTnLst>
                          </p:cTn>
                        </p:par>
                      </p:childTnLst>
                    </p:cTn>
                  </p:par>
                  <p:par>
                    <p:cTn id="22" fill="hold">
                      <p:stCondLst>
                        <p:cond delay="indefinite"/>
                      </p:stCondLst>
                      <p:childTnLst>
                        <p:par>
                          <p:cTn id="23" fill="hold">
                            <p:stCondLst>
                              <p:cond delay="0"/>
                            </p:stCondLst>
                            <p:childTnLst>
                              <p:par>
                                <p:cTn id="24" presetID="8" presetClass="entr" presetSubtype="16" fill="hold" nodeType="clickEffect">
                                  <p:stCondLst>
                                    <p:cond delay="0"/>
                                  </p:stCondLst>
                                  <p:childTnLst>
                                    <p:set>
                                      <p:cBhvr>
                                        <p:cTn id="25" dur="1" fill="hold">
                                          <p:stCondLst>
                                            <p:cond delay="0"/>
                                          </p:stCondLst>
                                        </p:cTn>
                                        <p:tgtEl>
                                          <p:spTgt spid="8194"/>
                                        </p:tgtEl>
                                        <p:attrNameLst>
                                          <p:attrName>style.visibility</p:attrName>
                                        </p:attrNameLst>
                                      </p:cBhvr>
                                      <p:to>
                                        <p:strVal val="visible"/>
                                      </p:to>
                                    </p:set>
                                    <p:animEffect transition="in" filter="diamond(in)">
                                      <p:cBhvr>
                                        <p:cTn id="26" dur="2000"/>
                                        <p:tgtEl>
                                          <p:spTgt spid="8194"/>
                                        </p:tgtEl>
                                      </p:cBhvr>
                                    </p:animEffect>
                                  </p:childTnLst>
                                </p:cTn>
                              </p:par>
                            </p:childTnLst>
                          </p:cTn>
                        </p:par>
                      </p:childTnLst>
                    </p:cTn>
                  </p:par>
                  <p:par>
                    <p:cTn id="27" fill="hold">
                      <p:stCondLst>
                        <p:cond delay="indefinite"/>
                      </p:stCondLst>
                      <p:childTnLst>
                        <p:par>
                          <p:cTn id="28" fill="hold">
                            <p:stCondLst>
                              <p:cond delay="0"/>
                            </p:stCondLst>
                            <p:childTnLst>
                              <p:par>
                                <p:cTn id="29" presetID="55"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1000" fill="hold"/>
                                        <p:tgtEl>
                                          <p:spTgt spid="11"/>
                                        </p:tgtEl>
                                        <p:attrNameLst>
                                          <p:attrName>ppt_w</p:attrName>
                                        </p:attrNameLst>
                                      </p:cBhvr>
                                      <p:tavLst>
                                        <p:tav tm="0">
                                          <p:val>
                                            <p:strVal val="#ppt_w*0.70"/>
                                          </p:val>
                                        </p:tav>
                                        <p:tav tm="100000">
                                          <p:val>
                                            <p:strVal val="#ppt_w"/>
                                          </p:val>
                                        </p:tav>
                                      </p:tavLst>
                                    </p:anim>
                                    <p:anim calcmode="lin" valueType="num">
                                      <p:cBhvr>
                                        <p:cTn id="32" dur="1000" fill="hold"/>
                                        <p:tgtEl>
                                          <p:spTgt spid="11"/>
                                        </p:tgtEl>
                                        <p:attrNameLst>
                                          <p:attrName>ppt_h</p:attrName>
                                        </p:attrNameLst>
                                      </p:cBhvr>
                                      <p:tavLst>
                                        <p:tav tm="0">
                                          <p:val>
                                            <p:strVal val="#ppt_h"/>
                                          </p:val>
                                        </p:tav>
                                        <p:tav tm="100000">
                                          <p:val>
                                            <p:strVal val="#ppt_h"/>
                                          </p:val>
                                        </p:tav>
                                      </p:tavLst>
                                    </p:anim>
                                    <p:animEffect transition="in" filter="fade">
                                      <p:cBhvr>
                                        <p:cTn id="33" dur="1000"/>
                                        <p:tgtEl>
                                          <p:spTgt spid="11"/>
                                        </p:tgtEl>
                                      </p:cBhvr>
                                    </p:animEffect>
                                  </p:childTnLst>
                                </p:cTn>
                              </p:par>
                            </p:childTnLst>
                          </p:cTn>
                        </p:par>
                      </p:childTnLst>
                    </p:cTn>
                  </p:par>
                  <p:par>
                    <p:cTn id="34" fill="hold">
                      <p:stCondLst>
                        <p:cond delay="indefinite"/>
                      </p:stCondLst>
                      <p:childTnLst>
                        <p:par>
                          <p:cTn id="35" fill="hold">
                            <p:stCondLst>
                              <p:cond delay="0"/>
                            </p:stCondLst>
                            <p:childTnLst>
                              <p:par>
                                <p:cTn id="36" presetID="55" presetClass="entr" presetSubtype="0" fill="hold" grpId="0" nodeType="click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1000" fill="hold"/>
                                        <p:tgtEl>
                                          <p:spTgt spid="9"/>
                                        </p:tgtEl>
                                        <p:attrNameLst>
                                          <p:attrName>ppt_w</p:attrName>
                                        </p:attrNameLst>
                                      </p:cBhvr>
                                      <p:tavLst>
                                        <p:tav tm="0">
                                          <p:val>
                                            <p:strVal val="#ppt_w*0.70"/>
                                          </p:val>
                                        </p:tav>
                                        <p:tav tm="100000">
                                          <p:val>
                                            <p:strVal val="#ppt_w"/>
                                          </p:val>
                                        </p:tav>
                                      </p:tavLst>
                                    </p:anim>
                                    <p:anim calcmode="lin" valueType="num">
                                      <p:cBhvr>
                                        <p:cTn id="39" dur="1000" fill="hold"/>
                                        <p:tgtEl>
                                          <p:spTgt spid="9"/>
                                        </p:tgtEl>
                                        <p:attrNameLst>
                                          <p:attrName>ppt_h</p:attrName>
                                        </p:attrNameLst>
                                      </p:cBhvr>
                                      <p:tavLst>
                                        <p:tav tm="0">
                                          <p:val>
                                            <p:strVal val="#ppt_h"/>
                                          </p:val>
                                        </p:tav>
                                        <p:tav tm="100000">
                                          <p:val>
                                            <p:strVal val="#ppt_h"/>
                                          </p:val>
                                        </p:tav>
                                      </p:tavLst>
                                    </p:anim>
                                    <p:animEffect transition="in" filter="fade">
                                      <p:cBhvr>
                                        <p:cTn id="40" dur="10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8" presetClass="entr" presetSubtype="16" fill="hold" nodeType="clickEffect">
                                  <p:stCondLst>
                                    <p:cond delay="0"/>
                                  </p:stCondLst>
                                  <p:childTnLst>
                                    <p:set>
                                      <p:cBhvr>
                                        <p:cTn id="44" dur="1" fill="hold">
                                          <p:stCondLst>
                                            <p:cond delay="0"/>
                                          </p:stCondLst>
                                        </p:cTn>
                                        <p:tgtEl>
                                          <p:spTgt spid="8197"/>
                                        </p:tgtEl>
                                        <p:attrNameLst>
                                          <p:attrName>style.visibility</p:attrName>
                                        </p:attrNameLst>
                                      </p:cBhvr>
                                      <p:to>
                                        <p:strVal val="visible"/>
                                      </p:to>
                                    </p:set>
                                    <p:animEffect transition="in" filter="diamond(in)">
                                      <p:cBhvr>
                                        <p:cTn id="45" dur="2000"/>
                                        <p:tgtEl>
                                          <p:spTgt spid="81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3" grpId="0" animBg="1"/>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500298" y="1000108"/>
            <a:ext cx="4000528" cy="928694"/>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800" dirty="0" smtClean="0">
                <a:solidFill>
                  <a:sysClr val="windowText" lastClr="000000"/>
                </a:solidFill>
              </a:rPr>
              <a:t>استندت نظرية </a:t>
            </a:r>
            <a:r>
              <a:rPr lang="ar-DZ" sz="2800" dirty="0" err="1" smtClean="0">
                <a:solidFill>
                  <a:sysClr val="windowText" lastClr="000000"/>
                </a:solidFill>
              </a:rPr>
              <a:t>لامارك</a:t>
            </a:r>
            <a:r>
              <a:rPr lang="ar-DZ" sz="2800" dirty="0" smtClean="0">
                <a:solidFill>
                  <a:sysClr val="windowText" lastClr="000000"/>
                </a:solidFill>
              </a:rPr>
              <a:t> على عدة مبادئ أهمها:</a:t>
            </a:r>
            <a:endParaRPr lang="fr-FR" sz="2800" dirty="0">
              <a:solidFill>
                <a:sysClr val="windowText" lastClr="000000"/>
              </a:solidFill>
            </a:endParaRPr>
          </a:p>
        </p:txBody>
      </p:sp>
      <p:sp>
        <p:nvSpPr>
          <p:cNvPr id="11" name="Rectangle à coins arrondis 10"/>
          <p:cNvSpPr/>
          <p:nvPr/>
        </p:nvSpPr>
        <p:spPr>
          <a:xfrm>
            <a:off x="4500562" y="3857628"/>
            <a:ext cx="4357718" cy="2786082"/>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dirty="0" smtClean="0">
                <a:solidFill>
                  <a:sysClr val="windowText" lastClr="000000"/>
                </a:solidFill>
              </a:rPr>
              <a:t>استعمال الكائن الحي أي عضو من أعضاء الجسد يزيد من حجمه وقوته، وإهماله أو إغفاله يسبب خموله وضموره. ويتم هذا الاستعمال عن طريق التعود، ومن أجل التكيف مع متغيرات البيئة.</a:t>
            </a:r>
            <a:endParaRPr lang="fr-FR" sz="2800" dirty="0">
              <a:solidFill>
                <a:sysClr val="windowText" lastClr="000000"/>
              </a:solidFill>
            </a:endParaRPr>
          </a:p>
        </p:txBody>
      </p:sp>
      <p:sp>
        <p:nvSpPr>
          <p:cNvPr id="12" name="Rectangle à coins arrondis 11"/>
          <p:cNvSpPr/>
          <p:nvPr/>
        </p:nvSpPr>
        <p:spPr>
          <a:xfrm>
            <a:off x="357158" y="4071942"/>
            <a:ext cx="3786214" cy="2428892"/>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800" dirty="0" smtClean="0">
                <a:solidFill>
                  <a:sysClr val="windowText" lastClr="000000"/>
                </a:solidFill>
              </a:rPr>
              <a:t>التغيرات الناجمة عن استعمال أو إهمال العضو للتكيف مع البيئة تنتقل بالوراثة إلى الأبناء، وتتكرر هذه العملية لعدة أجيال قادمة</a:t>
            </a:r>
            <a:endParaRPr lang="fr-FR" sz="2800" dirty="0">
              <a:solidFill>
                <a:sysClr val="windowText" lastClr="000000"/>
              </a:solidFill>
            </a:endParaRPr>
          </a:p>
        </p:txBody>
      </p:sp>
      <p:sp>
        <p:nvSpPr>
          <p:cNvPr id="6" name="Rectangle 5"/>
          <p:cNvSpPr/>
          <p:nvPr/>
        </p:nvSpPr>
        <p:spPr>
          <a:xfrm>
            <a:off x="5286380" y="2214554"/>
            <a:ext cx="2786082" cy="128588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DZ" sz="2800" b="1" dirty="0" smtClean="0"/>
              <a:t>استخدام الأعضاء وإهمالها</a:t>
            </a:r>
            <a:endParaRPr lang="fr-FR" sz="2800" b="1" dirty="0"/>
          </a:p>
        </p:txBody>
      </p:sp>
      <p:sp>
        <p:nvSpPr>
          <p:cNvPr id="8" name="Rectangle 7"/>
          <p:cNvSpPr/>
          <p:nvPr/>
        </p:nvSpPr>
        <p:spPr>
          <a:xfrm>
            <a:off x="785786" y="2214554"/>
            <a:ext cx="2786082" cy="128588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DZ" sz="2800" b="1" dirty="0" smtClean="0"/>
              <a:t>وراثة الصفات المكتسبة</a:t>
            </a:r>
            <a:endParaRPr lang="fr-FR" sz="2800" b="1" dirty="0"/>
          </a:p>
        </p:txBody>
      </p:sp>
      <p:pic>
        <p:nvPicPr>
          <p:cNvPr id="2050" name="Picture 2" descr="C:\Users\pc\Downloads\Jean-Baptiste_de_Lamarck.jpg"/>
          <p:cNvPicPr>
            <a:picLocks noChangeAspect="1" noChangeArrowheads="1"/>
          </p:cNvPicPr>
          <p:nvPr/>
        </p:nvPicPr>
        <p:blipFill>
          <a:blip r:embed="rId2"/>
          <a:srcRect/>
          <a:stretch>
            <a:fillRect/>
          </a:stretch>
        </p:blipFill>
        <p:spPr bwMode="auto">
          <a:xfrm>
            <a:off x="0" y="0"/>
            <a:ext cx="2381250" cy="1928815"/>
          </a:xfrm>
          <a:prstGeom prst="rect">
            <a:avLst/>
          </a:prstGeom>
          <a:noFill/>
        </p:spPr>
      </p:pic>
      <p:sp>
        <p:nvSpPr>
          <p:cNvPr id="9" name="Rectangle 8"/>
          <p:cNvSpPr/>
          <p:nvPr/>
        </p:nvSpPr>
        <p:spPr>
          <a:xfrm>
            <a:off x="4643438" y="0"/>
            <a:ext cx="4500562" cy="85723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DZ" sz="2600" b="1" dirty="0" smtClean="0"/>
              <a:t>جان </a:t>
            </a:r>
            <a:r>
              <a:rPr lang="ar-DZ" sz="2600" b="1" dirty="0" err="1" smtClean="0"/>
              <a:t>باتيست</a:t>
            </a:r>
            <a:r>
              <a:rPr lang="ar-DZ" sz="2600" b="1" dirty="0" smtClean="0"/>
              <a:t> </a:t>
            </a:r>
            <a:r>
              <a:rPr lang="ar-DZ" sz="2600" b="1" dirty="0" err="1" smtClean="0"/>
              <a:t>لامارك</a:t>
            </a:r>
            <a:r>
              <a:rPr lang="ar-DZ" sz="2600" b="1" dirty="0" smtClean="0"/>
              <a:t> 1744- 1829</a:t>
            </a:r>
            <a:endParaRPr lang="fr-FR" sz="2600" b="1"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edge">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checkerboard(across)">
                                      <p:cBhvr>
                                        <p:cTn id="12" dur="500"/>
                                        <p:tgtEl>
                                          <p:spTgt spid="2050"/>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ox(in)">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55"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1000" fill="hold"/>
                                        <p:tgtEl>
                                          <p:spTgt spid="6"/>
                                        </p:tgtEl>
                                        <p:attrNameLst>
                                          <p:attrName>ppt_w</p:attrName>
                                        </p:attrNameLst>
                                      </p:cBhvr>
                                      <p:tavLst>
                                        <p:tav tm="0">
                                          <p:val>
                                            <p:strVal val="#ppt_w*0.70"/>
                                          </p:val>
                                        </p:tav>
                                        <p:tav tm="100000">
                                          <p:val>
                                            <p:strVal val="#ppt_w"/>
                                          </p:val>
                                        </p:tav>
                                      </p:tavLst>
                                    </p:anim>
                                    <p:anim calcmode="lin" valueType="num">
                                      <p:cBhvr>
                                        <p:cTn id="23" dur="1000" fill="hold"/>
                                        <p:tgtEl>
                                          <p:spTgt spid="6"/>
                                        </p:tgtEl>
                                        <p:attrNameLst>
                                          <p:attrName>ppt_h</p:attrName>
                                        </p:attrNameLst>
                                      </p:cBhvr>
                                      <p:tavLst>
                                        <p:tav tm="0">
                                          <p:val>
                                            <p:strVal val="#ppt_h"/>
                                          </p:val>
                                        </p:tav>
                                        <p:tav tm="100000">
                                          <p:val>
                                            <p:strVal val="#ppt_h"/>
                                          </p:val>
                                        </p:tav>
                                      </p:tavLst>
                                    </p:anim>
                                    <p:animEffect transition="in" filter="fade">
                                      <p:cBhvr>
                                        <p:cTn id="24" dur="10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55"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1000" fill="hold"/>
                                        <p:tgtEl>
                                          <p:spTgt spid="8"/>
                                        </p:tgtEl>
                                        <p:attrNameLst>
                                          <p:attrName>ppt_w</p:attrName>
                                        </p:attrNameLst>
                                      </p:cBhvr>
                                      <p:tavLst>
                                        <p:tav tm="0">
                                          <p:val>
                                            <p:strVal val="#ppt_w*0.70"/>
                                          </p:val>
                                        </p:tav>
                                        <p:tav tm="100000">
                                          <p:val>
                                            <p:strVal val="#ppt_w"/>
                                          </p:val>
                                        </p:tav>
                                      </p:tavLst>
                                    </p:anim>
                                    <p:anim calcmode="lin" valueType="num">
                                      <p:cBhvr>
                                        <p:cTn id="30" dur="1000" fill="hold"/>
                                        <p:tgtEl>
                                          <p:spTgt spid="8"/>
                                        </p:tgtEl>
                                        <p:attrNameLst>
                                          <p:attrName>ppt_h</p:attrName>
                                        </p:attrNameLst>
                                      </p:cBhvr>
                                      <p:tavLst>
                                        <p:tav tm="0">
                                          <p:val>
                                            <p:strVal val="#ppt_h"/>
                                          </p:val>
                                        </p:tav>
                                        <p:tav tm="100000">
                                          <p:val>
                                            <p:strVal val="#ppt_h"/>
                                          </p:val>
                                        </p:tav>
                                      </p:tavLst>
                                    </p:anim>
                                    <p:animEffect transition="in" filter="fade">
                                      <p:cBhvr>
                                        <p:cTn id="31" dur="1000"/>
                                        <p:tgtEl>
                                          <p:spTgt spid="8"/>
                                        </p:tgtEl>
                                      </p:cBhvr>
                                    </p:animEffect>
                                  </p:childTnLst>
                                </p:cTn>
                              </p:par>
                            </p:childTnLst>
                          </p:cTn>
                        </p:par>
                      </p:childTnLst>
                    </p:cTn>
                  </p:par>
                  <p:par>
                    <p:cTn id="32" fill="hold">
                      <p:stCondLst>
                        <p:cond delay="indefinite"/>
                      </p:stCondLst>
                      <p:childTnLst>
                        <p:par>
                          <p:cTn id="33" fill="hold">
                            <p:stCondLst>
                              <p:cond delay="0"/>
                            </p:stCondLst>
                            <p:childTnLst>
                              <p:par>
                                <p:cTn id="34" presetID="8" presetClass="entr" presetSubtype="16" fill="hold" grpId="0" nodeType="click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diamond(in)">
                                      <p:cBhvr>
                                        <p:cTn id="36" dur="2000"/>
                                        <p:tgtEl>
                                          <p:spTgt spid="11"/>
                                        </p:tgtEl>
                                      </p:cBhvr>
                                    </p:animEffect>
                                  </p:childTnLst>
                                </p:cTn>
                              </p:par>
                            </p:childTnLst>
                          </p:cTn>
                        </p:par>
                      </p:childTnLst>
                    </p:cTn>
                  </p:par>
                  <p:par>
                    <p:cTn id="37" fill="hold">
                      <p:stCondLst>
                        <p:cond delay="indefinite"/>
                      </p:stCondLst>
                      <p:childTnLst>
                        <p:par>
                          <p:cTn id="38" fill="hold">
                            <p:stCondLst>
                              <p:cond delay="0"/>
                            </p:stCondLst>
                            <p:childTnLst>
                              <p:par>
                                <p:cTn id="39" presetID="8" presetClass="entr" presetSubtype="16"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diamond(in)">
                                      <p:cBhvr>
                                        <p:cTn id="41"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6" grpId="0" animBg="1"/>
      <p:bldP spid="8" grpId="0" animBg="1"/>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C:\Users\pc\Desktop\صور تعديل منزل\ممنوع.jpg"/>
          <p:cNvPicPr>
            <a:picLocks noChangeAspect="1" noChangeArrowheads="1"/>
          </p:cNvPicPr>
          <p:nvPr/>
        </p:nvPicPr>
        <p:blipFill>
          <a:blip r:embed="rId2"/>
          <a:srcRect/>
          <a:stretch>
            <a:fillRect/>
          </a:stretch>
        </p:blipFill>
        <p:spPr bwMode="auto">
          <a:xfrm>
            <a:off x="857224" y="2428868"/>
            <a:ext cx="1928794" cy="1500198"/>
          </a:xfrm>
          <a:prstGeom prst="ellipse">
            <a:avLst/>
          </a:prstGeom>
          <a:ln>
            <a:noFill/>
          </a:ln>
          <a:effectLst>
            <a:softEdge rad="112500"/>
          </a:effectLst>
        </p:spPr>
      </p:pic>
      <p:sp>
        <p:nvSpPr>
          <p:cNvPr id="13" name="Rectangle 12"/>
          <p:cNvSpPr/>
          <p:nvPr/>
        </p:nvSpPr>
        <p:spPr>
          <a:xfrm>
            <a:off x="3643306" y="1571612"/>
            <a:ext cx="5286412" cy="1285884"/>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dirty="0" smtClean="0">
                <a:solidFill>
                  <a:sysClr val="windowText" lastClr="000000"/>
                </a:solidFill>
              </a:rPr>
              <a:t>فالأشجار المرتفعة في البرية هي سبب طول رقبة الزرافة.</a:t>
            </a:r>
            <a:endParaRPr lang="fr-FR" sz="2800" dirty="0">
              <a:solidFill>
                <a:sysClr val="windowText" lastClr="000000"/>
              </a:solidFill>
            </a:endParaRPr>
          </a:p>
        </p:txBody>
      </p:sp>
      <p:pic>
        <p:nvPicPr>
          <p:cNvPr id="2050" name="Picture 2" descr="C:\Users\pc\Desktop\صور تعديل منزل\زرافة.jpg"/>
          <p:cNvPicPr>
            <a:picLocks noChangeAspect="1" noChangeArrowheads="1"/>
          </p:cNvPicPr>
          <p:nvPr/>
        </p:nvPicPr>
        <p:blipFill>
          <a:blip r:embed="rId3"/>
          <a:srcRect/>
          <a:stretch>
            <a:fillRect/>
          </a:stretch>
        </p:blipFill>
        <p:spPr bwMode="auto">
          <a:xfrm>
            <a:off x="0" y="142852"/>
            <a:ext cx="3571868" cy="2286016"/>
          </a:xfrm>
          <a:prstGeom prst="rect">
            <a:avLst/>
          </a:prstGeom>
          <a:noFill/>
        </p:spPr>
      </p:pic>
      <p:sp>
        <p:nvSpPr>
          <p:cNvPr id="8" name="Rectangle 7"/>
          <p:cNvSpPr/>
          <p:nvPr/>
        </p:nvSpPr>
        <p:spPr>
          <a:xfrm>
            <a:off x="3786182" y="142852"/>
            <a:ext cx="5000660" cy="1285884"/>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dirty="0" smtClean="0">
                <a:solidFill>
                  <a:sysClr val="windowText" lastClr="000000"/>
                </a:solidFill>
              </a:rPr>
              <a:t>حسب </a:t>
            </a:r>
            <a:r>
              <a:rPr lang="ar-DZ" sz="2800" dirty="0" err="1" smtClean="0">
                <a:solidFill>
                  <a:sysClr val="windowText" lastClr="000000"/>
                </a:solidFill>
              </a:rPr>
              <a:t>لامارك</a:t>
            </a:r>
            <a:r>
              <a:rPr lang="ar-DZ" sz="2800" dirty="0" smtClean="0">
                <a:solidFill>
                  <a:sysClr val="windowText" lastClr="000000"/>
                </a:solidFill>
              </a:rPr>
              <a:t>، فإن البيئة التي يعيش فيها الكائن الحي هي التي تشكله وتتحكم في شكل أعضائه. </a:t>
            </a:r>
            <a:endParaRPr lang="fr-FR" sz="2800" dirty="0">
              <a:solidFill>
                <a:sysClr val="windowText" lastClr="000000"/>
              </a:solidFill>
            </a:endParaRPr>
          </a:p>
        </p:txBody>
      </p:sp>
      <p:sp>
        <p:nvSpPr>
          <p:cNvPr id="9" name="Rectangle 8"/>
          <p:cNvSpPr/>
          <p:nvPr/>
        </p:nvSpPr>
        <p:spPr>
          <a:xfrm>
            <a:off x="214282" y="3929066"/>
            <a:ext cx="3143272" cy="2714644"/>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dirty="0" smtClean="0"/>
              <a:t>والبرك هي التي جعلت من أرجل بعض الطيور طويلة حتى تستطيع الصيد مع إبقاء جسمها خارج الماء. ونوع الغذاء منحها مناقير مختلفة</a:t>
            </a:r>
            <a:endParaRPr lang="fr-FR" sz="2800" dirty="0" smtClean="0"/>
          </a:p>
        </p:txBody>
      </p:sp>
      <p:pic>
        <p:nvPicPr>
          <p:cNvPr id="10" name="Picture 2" descr="C:\Users\pc\Desktop\صور تعديل منزل\43204934_1450167615114456_2456659630466531328_n.jpg"/>
          <p:cNvPicPr>
            <a:picLocks noChangeAspect="1" noChangeArrowheads="1"/>
          </p:cNvPicPr>
          <p:nvPr/>
        </p:nvPicPr>
        <p:blipFill>
          <a:blip r:embed="rId4"/>
          <a:srcRect/>
          <a:stretch>
            <a:fillRect/>
          </a:stretch>
        </p:blipFill>
        <p:spPr bwMode="auto">
          <a:xfrm>
            <a:off x="5929322" y="2928934"/>
            <a:ext cx="3214678" cy="3929066"/>
          </a:xfrm>
          <a:prstGeom prst="rect">
            <a:avLst/>
          </a:prstGeom>
          <a:noFill/>
        </p:spPr>
      </p:pic>
      <p:pic>
        <p:nvPicPr>
          <p:cNvPr id="1026" name="Picture 2" descr="C:\Users\pc\Desktop\صور تعديل منزل\برك.jpg"/>
          <p:cNvPicPr>
            <a:picLocks noChangeAspect="1" noChangeArrowheads="1"/>
          </p:cNvPicPr>
          <p:nvPr/>
        </p:nvPicPr>
        <p:blipFill>
          <a:blip r:embed="rId5"/>
          <a:srcRect/>
          <a:stretch>
            <a:fillRect/>
          </a:stretch>
        </p:blipFill>
        <p:spPr bwMode="auto">
          <a:xfrm>
            <a:off x="3324238" y="2928934"/>
            <a:ext cx="2605084" cy="3929066"/>
          </a:xfrm>
          <a:prstGeom prst="rect">
            <a:avLst/>
          </a:prstGeom>
          <a:noFill/>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ox(in)">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8" presetClass="entr" presetSubtype="16" fill="hold" nodeType="clickEffect">
                                  <p:stCondLst>
                                    <p:cond delay="0"/>
                                  </p:stCondLst>
                                  <p:childTnLst>
                                    <p:set>
                                      <p:cBhvr>
                                        <p:cTn id="17" dur="1" fill="hold">
                                          <p:stCondLst>
                                            <p:cond delay="0"/>
                                          </p:stCondLst>
                                        </p:cTn>
                                        <p:tgtEl>
                                          <p:spTgt spid="2050"/>
                                        </p:tgtEl>
                                        <p:attrNameLst>
                                          <p:attrName>style.visibility</p:attrName>
                                        </p:attrNameLst>
                                      </p:cBhvr>
                                      <p:to>
                                        <p:strVal val="visible"/>
                                      </p:to>
                                    </p:set>
                                    <p:animEffect transition="in" filter="diamond(in)">
                                      <p:cBhvr>
                                        <p:cTn id="18" dur="2000"/>
                                        <p:tgtEl>
                                          <p:spTgt spid="2050"/>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ox(in)">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blinds(horizontal)">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8" presetClass="entr" presetSubtype="16" fill="hold" nodeType="clickEffect">
                                  <p:stCondLst>
                                    <p:cond delay="0"/>
                                  </p:stCondLst>
                                  <p:childTnLst>
                                    <p:set>
                                      <p:cBhvr>
                                        <p:cTn id="32" dur="1" fill="hold">
                                          <p:stCondLst>
                                            <p:cond delay="0"/>
                                          </p:stCondLst>
                                        </p:cTn>
                                        <p:tgtEl>
                                          <p:spTgt spid="1026"/>
                                        </p:tgtEl>
                                        <p:attrNameLst>
                                          <p:attrName>style.visibility</p:attrName>
                                        </p:attrNameLst>
                                      </p:cBhvr>
                                      <p:to>
                                        <p:strVal val="visible"/>
                                      </p:to>
                                    </p:set>
                                    <p:animEffect transition="in" filter="diamond(in)">
                                      <p:cBhvr>
                                        <p:cTn id="33" dur="2000"/>
                                        <p:tgtEl>
                                          <p:spTgt spid="1026"/>
                                        </p:tgtEl>
                                      </p:cBhvr>
                                    </p:animEffect>
                                  </p:childTnLst>
                                </p:cTn>
                              </p:par>
                            </p:childTnLst>
                          </p:cTn>
                        </p:par>
                      </p:childTnLst>
                    </p:cTn>
                  </p:par>
                  <p:par>
                    <p:cTn id="34" fill="hold">
                      <p:stCondLst>
                        <p:cond delay="indefinite"/>
                      </p:stCondLst>
                      <p:childTnLst>
                        <p:par>
                          <p:cTn id="35" fill="hold">
                            <p:stCondLst>
                              <p:cond delay="0"/>
                            </p:stCondLst>
                            <p:childTnLst>
                              <p:par>
                                <p:cTn id="36" presetID="4" presetClass="entr" presetSubtype="16" fill="hold"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box(in)">
                                      <p:cBhvr>
                                        <p:cTn id="3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8" grpId="0" animBg="1"/>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714348" y="2143116"/>
            <a:ext cx="6143668" cy="785818"/>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indent="449263" algn="just" rtl="1">
              <a:lnSpc>
                <a:spcPct val="150000"/>
              </a:lnSpc>
            </a:pPr>
            <a:r>
              <a:rPr lang="ar-DZ" sz="3200" b="0" dirty="0" smtClean="0">
                <a:solidFill>
                  <a:schemeClr val="tx1"/>
                </a:solidFill>
                <a:latin typeface="Times New Roman" pitchFamily="18" charset="0"/>
                <a:cs typeface="Times New Roman" pitchFamily="18" charset="0"/>
              </a:rPr>
              <a:t>يبني نظرته للتطور على مبدأين مركزيين:</a:t>
            </a:r>
          </a:p>
          <a:p>
            <a:pPr indent="449263" algn="just" rtl="1">
              <a:lnSpc>
                <a:spcPct val="150000"/>
              </a:lnSpc>
            </a:pPr>
            <a:endParaRPr lang="ar-DZ" sz="3200" b="0" dirty="0" smtClean="0">
              <a:solidFill>
                <a:schemeClr val="tx1"/>
              </a:solidFill>
              <a:latin typeface="Times New Roman" pitchFamily="18" charset="0"/>
              <a:cs typeface="Times New Roman" pitchFamily="18" charset="0"/>
            </a:endParaRPr>
          </a:p>
        </p:txBody>
      </p:sp>
      <p:sp>
        <p:nvSpPr>
          <p:cNvPr id="5" name="Rectangle à coins arrondis 4"/>
          <p:cNvSpPr/>
          <p:nvPr/>
        </p:nvSpPr>
        <p:spPr>
          <a:xfrm>
            <a:off x="500034" y="3357562"/>
            <a:ext cx="2857520" cy="85725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DZ" sz="3000" b="1" dirty="0" err="1" smtClean="0">
                <a:solidFill>
                  <a:schemeClr val="tx1"/>
                </a:solidFill>
                <a:latin typeface="Times New Roman" pitchFamily="18" charset="0"/>
                <a:cs typeface="Times New Roman" pitchFamily="18" charset="0"/>
              </a:rPr>
              <a:t>الإنـتخـاب</a:t>
            </a:r>
            <a:r>
              <a:rPr lang="ar-DZ" sz="3000" b="1" dirty="0" smtClean="0">
                <a:solidFill>
                  <a:schemeClr val="tx1"/>
                </a:solidFill>
                <a:latin typeface="Times New Roman" pitchFamily="18" charset="0"/>
                <a:cs typeface="Times New Roman" pitchFamily="18" charset="0"/>
              </a:rPr>
              <a:t> الطبيعي</a:t>
            </a:r>
          </a:p>
        </p:txBody>
      </p:sp>
      <p:sp>
        <p:nvSpPr>
          <p:cNvPr id="6" name="Rectangle à coins arrondis 5"/>
          <p:cNvSpPr/>
          <p:nvPr/>
        </p:nvSpPr>
        <p:spPr>
          <a:xfrm>
            <a:off x="4714876" y="5857892"/>
            <a:ext cx="4071966" cy="85725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DZ" sz="2800" b="1" dirty="0" smtClean="0">
                <a:solidFill>
                  <a:schemeClr val="tx1"/>
                </a:solidFill>
                <a:latin typeface="Times New Roman" pitchFamily="18" charset="0"/>
                <a:cs typeface="Times New Roman" pitchFamily="18" charset="0"/>
              </a:rPr>
              <a:t>الأصل المشترك</a:t>
            </a:r>
          </a:p>
        </p:txBody>
      </p:sp>
      <p:pic>
        <p:nvPicPr>
          <p:cNvPr id="1026" name="Picture 2" descr="C:\Users\pc\Desktop\جانفي 2025\قميح\PicsArt_10-31-02.42.52-q87b575c80dhmw243cf2rmgo89kbccrhjjlc0n6ijm.png"/>
          <p:cNvPicPr>
            <a:picLocks noChangeAspect="1" noChangeArrowheads="1"/>
          </p:cNvPicPr>
          <p:nvPr/>
        </p:nvPicPr>
        <p:blipFill>
          <a:blip r:embed="rId2"/>
          <a:srcRect/>
          <a:stretch>
            <a:fillRect/>
          </a:stretch>
        </p:blipFill>
        <p:spPr bwMode="auto">
          <a:xfrm>
            <a:off x="357158" y="4286256"/>
            <a:ext cx="4000528" cy="2571744"/>
          </a:xfrm>
          <a:prstGeom prst="ellipse">
            <a:avLst/>
          </a:prstGeom>
          <a:ln>
            <a:noFill/>
          </a:ln>
          <a:effectLst>
            <a:softEdge rad="112500"/>
          </a:effectLst>
        </p:spPr>
      </p:pic>
      <p:sp>
        <p:nvSpPr>
          <p:cNvPr id="7" name="Sous-titre 2"/>
          <p:cNvSpPr txBox="1">
            <a:spLocks noGrp="1"/>
          </p:cNvSpPr>
          <p:nvPr>
            <p:ph type="ctrTitle"/>
          </p:nvPr>
        </p:nvSpPr>
        <p:spPr>
          <a:xfrm>
            <a:off x="4143372" y="-24"/>
            <a:ext cx="4786316" cy="857256"/>
          </a:xfrm>
          <a:prstGeom prst="rect">
            <a:avLst/>
          </a:prstGeom>
        </p:spPr>
        <p:style>
          <a:lnRef idx="1">
            <a:schemeClr val="accent2"/>
          </a:lnRef>
          <a:fillRef idx="2">
            <a:schemeClr val="accent2"/>
          </a:fillRef>
          <a:effectRef idx="1">
            <a:schemeClr val="accent2"/>
          </a:effectRef>
          <a:fontRef idx="minor">
            <a:schemeClr val="dk1"/>
          </a:fontRef>
        </p:style>
        <p:txBody>
          <a:bodyPr vert="horz">
            <a:noAutofit/>
          </a:bodyPr>
          <a:lstStyle/>
          <a:p>
            <a:pPr rtl="1"/>
            <a:r>
              <a:rPr lang="ar-DZ" sz="3200" b="1" dirty="0" smtClean="0">
                <a:solidFill>
                  <a:schemeClr val="tx1"/>
                </a:solidFill>
                <a:latin typeface="Times New Roman" pitchFamily="18" charset="0"/>
                <a:cs typeface="Times New Roman" pitchFamily="18" charset="0"/>
              </a:rPr>
              <a:t>تشارلز داروين (1809/ 1882):</a:t>
            </a:r>
          </a:p>
        </p:txBody>
      </p:sp>
      <p:sp>
        <p:nvSpPr>
          <p:cNvPr id="8" name="Rectangle 7"/>
          <p:cNvSpPr/>
          <p:nvPr/>
        </p:nvSpPr>
        <p:spPr>
          <a:xfrm>
            <a:off x="4572000" y="3643314"/>
            <a:ext cx="4214842" cy="1428760"/>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ar-DZ" sz="2800" dirty="0" smtClean="0"/>
              <a:t>وقبل التفصيل في هذين المبدأين لنتوقف قليلا</a:t>
            </a:r>
            <a:endParaRPr lang="fr-FR" sz="2800" dirty="0"/>
          </a:p>
        </p:txBody>
      </p:sp>
      <p:pic>
        <p:nvPicPr>
          <p:cNvPr id="9" name="Picture 2" descr="C:\Users\pc\Desktop\مقاييس السداسي 2\صور\دارون.jpg"/>
          <p:cNvPicPr>
            <a:picLocks noChangeAspect="1" noChangeArrowheads="1"/>
          </p:cNvPicPr>
          <p:nvPr/>
        </p:nvPicPr>
        <p:blipFill>
          <a:blip r:embed="rId3"/>
          <a:srcRect/>
          <a:stretch>
            <a:fillRect/>
          </a:stretch>
        </p:blipFill>
        <p:spPr bwMode="auto">
          <a:xfrm>
            <a:off x="0" y="0"/>
            <a:ext cx="2786050" cy="2071678"/>
          </a:xfrm>
          <a:prstGeom prst="rect">
            <a:avLst/>
          </a:prstGeom>
          <a:noFill/>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8" presetClass="entr" presetSubtype="16"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diamond(in)">
                                      <p:cBhvr>
                                        <p:cTn id="14" dur="20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4" presetClass="entr" presetSubtype="16" fill="hold" grpId="0" nodeType="clickEffect">
                                  <p:stCondLst>
                                    <p:cond delay="0"/>
                                  </p:stCondLst>
                                  <p:childTnLst>
                                    <p:set>
                                      <p:cBhvr>
                                        <p:cTn id="18" dur="1" fill="hold">
                                          <p:stCondLst>
                                            <p:cond delay="0"/>
                                          </p:stCondLst>
                                        </p:cTn>
                                        <p:tgtEl>
                                          <p:spTgt spid="3">
                                            <p:bg/>
                                          </p:spTgt>
                                        </p:tgtEl>
                                        <p:attrNameLst>
                                          <p:attrName>style.visibility</p:attrName>
                                        </p:attrNameLst>
                                      </p:cBhvr>
                                      <p:to>
                                        <p:strVal val="visible"/>
                                      </p:to>
                                    </p:set>
                                    <p:animEffect transition="in" filter="box(in)">
                                      <p:cBhvr>
                                        <p:cTn id="19" dur="500"/>
                                        <p:tgtEl>
                                          <p:spTgt spid="3">
                                            <p:bg/>
                                          </p:spTgt>
                                        </p:tgtEl>
                                      </p:cBhvr>
                                    </p:animEffect>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grpId="0" nodeType="click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animEffect transition="in" filter="box(in)">
                                      <p:cBhvr>
                                        <p:cTn id="24" dur="500"/>
                                        <p:tgtEl>
                                          <p:spTgt spid="3">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ppt_x"/>
                                          </p:val>
                                        </p:tav>
                                        <p:tav tm="100000">
                                          <p:val>
                                            <p:strVal val="#ppt_x"/>
                                          </p:val>
                                        </p:tav>
                                      </p:tavLst>
                                    </p:anim>
                                    <p:anim calcmode="lin" valueType="num">
                                      <p:cBhvr additive="base">
                                        <p:cTn id="3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5" presetClass="entr" presetSubtype="1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checkerboard(across)">
                                      <p:cBhvr>
                                        <p:cTn id="35" dur="500"/>
                                        <p:tgtEl>
                                          <p:spTgt spid="6"/>
                                        </p:tgtEl>
                                      </p:cBhvr>
                                    </p:animEffect>
                                  </p:childTnLst>
                                </p:cTn>
                              </p:par>
                            </p:childTnLst>
                          </p:cTn>
                        </p:par>
                      </p:childTnLst>
                    </p:cTn>
                  </p:par>
                  <p:par>
                    <p:cTn id="36" fill="hold">
                      <p:stCondLst>
                        <p:cond delay="indefinite"/>
                      </p:stCondLst>
                      <p:childTnLst>
                        <p:par>
                          <p:cTn id="37" fill="hold">
                            <p:stCondLst>
                              <p:cond delay="0"/>
                            </p:stCondLst>
                            <p:childTnLst>
                              <p:par>
                                <p:cTn id="38" presetID="5" presetClass="entr" presetSubtype="10"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checkerboard(across)">
                                      <p:cBhvr>
                                        <p:cTn id="4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5" grpId="0" animBg="1"/>
      <p:bldP spid="6" grpId="0" animBg="1"/>
      <p:bldP spid="7" grpId="0" animBg="1"/>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285852" y="428604"/>
            <a:ext cx="6357982" cy="1285884"/>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algn="ctr" rtl="1"/>
            <a:r>
              <a:rPr lang="ar-DZ" sz="2800" dirty="0" smtClean="0">
                <a:solidFill>
                  <a:sysClr val="windowText" lastClr="000000"/>
                </a:solidFill>
              </a:rPr>
              <a:t>رأينا من خلال عنصر النشأة أن  فكرة النشوء والتطور مطروحة منذ القدم. فلماذا ارتبطت بداروين؟</a:t>
            </a:r>
            <a:endParaRPr lang="fr-FR" sz="2800" dirty="0">
              <a:solidFill>
                <a:sysClr val="windowText" lastClr="000000"/>
              </a:solidFill>
            </a:endParaRPr>
          </a:p>
        </p:txBody>
      </p:sp>
      <p:sp>
        <p:nvSpPr>
          <p:cNvPr id="9" name="Rectangle 8"/>
          <p:cNvSpPr/>
          <p:nvPr/>
        </p:nvSpPr>
        <p:spPr>
          <a:xfrm>
            <a:off x="5072066" y="3929066"/>
            <a:ext cx="3643338" cy="2428892"/>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rtl="1"/>
            <a:r>
              <a:rPr lang="ar-DZ" sz="2800" dirty="0" smtClean="0"/>
              <a:t>كما أن داروين قد توصل إلى ما يراه هو حقيقة التطور انطلاقا من بحث طويل وتمحيص دام أكثر من 30 سنة</a:t>
            </a:r>
            <a:endParaRPr lang="fr-FR" sz="2800" dirty="0"/>
          </a:p>
        </p:txBody>
      </p:sp>
      <p:sp>
        <p:nvSpPr>
          <p:cNvPr id="10" name="Rectangle 9"/>
          <p:cNvSpPr/>
          <p:nvPr/>
        </p:nvSpPr>
        <p:spPr>
          <a:xfrm>
            <a:off x="571472" y="3929066"/>
            <a:ext cx="3786214" cy="2428892"/>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rtl="1"/>
            <a:r>
              <a:rPr lang="ar-DZ" sz="2800" dirty="0" smtClean="0"/>
              <a:t>أضف إلى ذلك، فإن نظريته التي طرحها في كتابه أصل الأنواع عرضت بأسلوب بسيط جدا. </a:t>
            </a:r>
            <a:endParaRPr lang="fr-FR" sz="2800" dirty="0"/>
          </a:p>
        </p:txBody>
      </p:sp>
      <p:sp>
        <p:nvSpPr>
          <p:cNvPr id="8" name="Rectangle 7"/>
          <p:cNvSpPr/>
          <p:nvPr/>
        </p:nvSpPr>
        <p:spPr>
          <a:xfrm>
            <a:off x="714348" y="2143116"/>
            <a:ext cx="7715304" cy="157163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DZ" sz="2800" dirty="0" smtClean="0"/>
              <a:t>أول العوامل هو  ارتباط موضوع كتابه أصل الأنواع بمسائل فلسفية ولاهوتية حرجة، أين ومتى نشأ الإنسان وكيف تطور؟ وهو يقر في كتابه بأن هذه التساؤلات مازالت مثار شك لدى العلماء.</a:t>
            </a:r>
            <a:endParaRPr lang="fr-FR" sz="2800"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ox(i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55"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1000" fill="hold"/>
                                        <p:tgtEl>
                                          <p:spTgt spid="9"/>
                                        </p:tgtEl>
                                        <p:attrNameLst>
                                          <p:attrName>ppt_w</p:attrName>
                                        </p:attrNameLst>
                                      </p:cBhvr>
                                      <p:tavLst>
                                        <p:tav tm="0">
                                          <p:val>
                                            <p:strVal val="#ppt_w*0.70"/>
                                          </p:val>
                                        </p:tav>
                                        <p:tav tm="100000">
                                          <p:val>
                                            <p:strVal val="#ppt_w"/>
                                          </p:val>
                                        </p:tav>
                                      </p:tavLst>
                                    </p:anim>
                                    <p:anim calcmode="lin" valueType="num">
                                      <p:cBhvr>
                                        <p:cTn id="18" dur="1000" fill="hold"/>
                                        <p:tgtEl>
                                          <p:spTgt spid="9"/>
                                        </p:tgtEl>
                                        <p:attrNameLst>
                                          <p:attrName>ppt_h</p:attrName>
                                        </p:attrNameLst>
                                      </p:cBhvr>
                                      <p:tavLst>
                                        <p:tav tm="0">
                                          <p:val>
                                            <p:strVal val="#ppt_h"/>
                                          </p:val>
                                        </p:tav>
                                        <p:tav tm="100000">
                                          <p:val>
                                            <p:strVal val="#ppt_h"/>
                                          </p:val>
                                        </p:tav>
                                      </p:tavLst>
                                    </p:anim>
                                    <p:animEffect transition="in" filter="fade">
                                      <p:cBhvr>
                                        <p:cTn id="19" dur="10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box(in)">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0" grpId="0" animBg="1"/>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14282" y="214290"/>
            <a:ext cx="4357718" cy="200026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DZ" sz="2800" dirty="0" smtClean="0"/>
              <a:t>عندما قرأ توماس </a:t>
            </a:r>
            <a:r>
              <a:rPr lang="ar-DZ" sz="2800" dirty="0" err="1" smtClean="0"/>
              <a:t>هكسلي</a:t>
            </a:r>
            <a:r>
              <a:rPr lang="ar-DZ" sz="2800" dirty="0" smtClean="0"/>
              <a:t> كتاب أصل الأنواع لداروين أول مرة قال لنفسه: يا </a:t>
            </a:r>
            <a:r>
              <a:rPr lang="ar-DZ" sz="2800" dirty="0" err="1" smtClean="0"/>
              <a:t>لك</a:t>
            </a:r>
            <a:r>
              <a:rPr lang="ar-DZ" sz="2800" dirty="0" smtClean="0"/>
              <a:t> من غبي، كيف لم تفكر في هذه النظرية من قبل؟</a:t>
            </a:r>
            <a:endParaRPr lang="fr-FR" sz="2800" dirty="0"/>
          </a:p>
        </p:txBody>
      </p:sp>
      <p:sp>
        <p:nvSpPr>
          <p:cNvPr id="9" name="Rectangle 8"/>
          <p:cNvSpPr/>
          <p:nvPr/>
        </p:nvSpPr>
        <p:spPr>
          <a:xfrm>
            <a:off x="5072066" y="714356"/>
            <a:ext cx="3643338" cy="314327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dirty="0" smtClean="0"/>
              <a:t>جاءت نظرية داروين قوية جدا، خاصة بعدما دعمتها العديد من الشواهد التي سجلها في رحلة سفينة الاستكشاف الملكية البريطانية </a:t>
            </a:r>
            <a:r>
              <a:rPr lang="ar-DZ" sz="2800" dirty="0" err="1" smtClean="0"/>
              <a:t>البيجل</a:t>
            </a:r>
            <a:r>
              <a:rPr lang="ar-DZ" sz="2800" dirty="0" smtClean="0"/>
              <a:t> التي دامت من 1831- 1836</a:t>
            </a:r>
            <a:endParaRPr lang="fr-FR" sz="2800" dirty="0"/>
          </a:p>
        </p:txBody>
      </p:sp>
      <p:pic>
        <p:nvPicPr>
          <p:cNvPr id="17" name="Picture 4" descr="C:\Users\pc\Desktop\مقاييس السداسي 2\صور\هكسلي.jpg"/>
          <p:cNvPicPr>
            <a:picLocks noChangeAspect="1" noChangeArrowheads="1"/>
          </p:cNvPicPr>
          <p:nvPr/>
        </p:nvPicPr>
        <p:blipFill>
          <a:blip r:embed="rId2"/>
          <a:srcRect/>
          <a:stretch>
            <a:fillRect/>
          </a:stretch>
        </p:blipFill>
        <p:spPr bwMode="auto">
          <a:xfrm>
            <a:off x="857224" y="2428868"/>
            <a:ext cx="2643206" cy="1857388"/>
          </a:xfrm>
          <a:prstGeom prst="rect">
            <a:avLst/>
          </a:prstGeom>
          <a:ln>
            <a:noFill/>
          </a:ln>
          <a:effectLst>
            <a:softEdge rad="112500"/>
          </a:effectLst>
        </p:spPr>
      </p:pic>
      <p:sp>
        <p:nvSpPr>
          <p:cNvPr id="5" name="Rectangle 4"/>
          <p:cNvSpPr/>
          <p:nvPr/>
        </p:nvSpPr>
        <p:spPr>
          <a:xfrm>
            <a:off x="1142976" y="4429132"/>
            <a:ext cx="7500990" cy="2214554"/>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ar-DZ" sz="2800" dirty="0" smtClean="0"/>
              <a:t>تجلت بساطة الأسلوب في أنها لم تعتمد على معادلات رياضية أو مدلولات غير مفهومة لدى غير المختصين. فقد كتبت بلغة تحتاج إلى قليل من </a:t>
            </a:r>
            <a:r>
              <a:rPr lang="ar-DZ" sz="2800" dirty="0" err="1" smtClean="0"/>
              <a:t>المفهومية</a:t>
            </a:r>
            <a:r>
              <a:rPr lang="ar-DZ" sz="2800" dirty="0" smtClean="0"/>
              <a:t>، وبنيت على حجج منطقية، تشير إلى قدرة صاحبها على الشك وعلى استقلالية فكره</a:t>
            </a:r>
            <a:endParaRPr lang="fr-FR" sz="2800"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 presetClass="entr" presetSubtype="1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checkerboard(across)">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8" presetClass="entr" presetSubtype="16"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diamond(in)">
                                      <p:cBhvr>
                                        <p:cTn id="19" dur="2000"/>
                                        <p:tgtEl>
                                          <p:spTgt spid="17"/>
                                        </p:tgtEl>
                                      </p:cBhvr>
                                    </p:animEffec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1000" fill="hold"/>
                                        <p:tgtEl>
                                          <p:spTgt spid="9"/>
                                        </p:tgtEl>
                                        <p:attrNameLst>
                                          <p:attrName>ppt_w</p:attrName>
                                        </p:attrNameLst>
                                      </p:cBhvr>
                                      <p:tavLst>
                                        <p:tav tm="0">
                                          <p:val>
                                            <p:strVal val="#ppt_w*0.70"/>
                                          </p:val>
                                        </p:tav>
                                        <p:tav tm="100000">
                                          <p:val>
                                            <p:strVal val="#ppt_w"/>
                                          </p:val>
                                        </p:tav>
                                      </p:tavLst>
                                    </p:anim>
                                    <p:anim calcmode="lin" valueType="num">
                                      <p:cBhvr>
                                        <p:cTn id="25" dur="1000" fill="hold"/>
                                        <p:tgtEl>
                                          <p:spTgt spid="9"/>
                                        </p:tgtEl>
                                        <p:attrNameLst>
                                          <p:attrName>ppt_h</p:attrName>
                                        </p:attrNameLst>
                                      </p:cBhvr>
                                      <p:tavLst>
                                        <p:tav tm="0">
                                          <p:val>
                                            <p:strVal val="#ppt_h"/>
                                          </p:val>
                                        </p:tav>
                                        <p:tav tm="100000">
                                          <p:val>
                                            <p:strVal val="#ppt_h"/>
                                          </p:val>
                                        </p:tav>
                                      </p:tavLst>
                                    </p:anim>
                                    <p:animEffect transition="in" filter="fade">
                                      <p:cBhvr>
                                        <p:cTn id="26"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28596" y="4929198"/>
            <a:ext cx="4357718" cy="1143008"/>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DZ" sz="3300" b="1" dirty="0" smtClean="0"/>
              <a:t>إنه التطور عن طريق الانتقاء الطبيعي</a:t>
            </a:r>
            <a:endParaRPr lang="fr-FR" sz="3300" b="1" dirty="0"/>
          </a:p>
        </p:txBody>
      </p:sp>
      <p:sp>
        <p:nvSpPr>
          <p:cNvPr id="9" name="Rectangle 8"/>
          <p:cNvSpPr/>
          <p:nvPr/>
        </p:nvSpPr>
        <p:spPr>
          <a:xfrm>
            <a:off x="4357686" y="642918"/>
            <a:ext cx="4357718" cy="157163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dirty="0" smtClean="0"/>
              <a:t>ثم أن داروين جاء بمبدأ كان أساسا في نظريته، وهو مبدأ يتعارض مع كل المعتقدات الدينية لعصره</a:t>
            </a:r>
            <a:endParaRPr lang="fr-FR" sz="2800" dirty="0"/>
          </a:p>
        </p:txBody>
      </p:sp>
      <p:sp>
        <p:nvSpPr>
          <p:cNvPr id="8" name="Rectangle à coins arrondis 7"/>
          <p:cNvSpPr/>
          <p:nvPr/>
        </p:nvSpPr>
        <p:spPr>
          <a:xfrm>
            <a:off x="1285852" y="2571744"/>
            <a:ext cx="6715172" cy="1643074"/>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rtl="1"/>
            <a:r>
              <a:rPr lang="ar-DZ" sz="2800" dirty="0" smtClean="0"/>
              <a:t>فالطبيعة هي من تقوم بانتقاء الصفات/ الأفراد/ الأنواع الذين ترى أنهم صالحين للبقاء، وتستبعد أولئك الذين لا يملكون الصفات المؤهلة لذلك.</a:t>
            </a:r>
            <a:endParaRPr lang="fr-FR" sz="2800"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0.70"/>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5" presetClass="entr" presetSubtype="1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checkerboard(across)">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8" presetClass="entr" presetSubtype="16"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diamond(in)">
                                      <p:cBhvr>
                                        <p:cTn id="19"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14282" y="214290"/>
            <a:ext cx="4357718" cy="1357322"/>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dirty="0" smtClean="0">
                <a:solidFill>
                  <a:sysClr val="windowText" lastClr="000000"/>
                </a:solidFill>
              </a:rPr>
              <a:t>وجد داروين نفسه في مواجهة عدة أسئلة، أهمها:</a:t>
            </a:r>
            <a:endParaRPr lang="fr-FR" sz="2800" dirty="0">
              <a:solidFill>
                <a:sysClr val="windowText" lastClr="000000"/>
              </a:solidFill>
            </a:endParaRPr>
          </a:p>
        </p:txBody>
      </p:sp>
      <p:sp>
        <p:nvSpPr>
          <p:cNvPr id="9" name="Rectangle 8"/>
          <p:cNvSpPr/>
          <p:nvPr/>
        </p:nvSpPr>
        <p:spPr>
          <a:xfrm>
            <a:off x="5072066" y="214290"/>
            <a:ext cx="3643338" cy="1928826"/>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rtl="1"/>
            <a:r>
              <a:rPr lang="ar-DZ" sz="2800" dirty="0" smtClean="0"/>
              <a:t>كيف تظهر الأنواع الجديدة من الأنواع الأصلية؟ وما الذي يضمن تلاؤمها مع الطبيعة؟</a:t>
            </a:r>
            <a:endParaRPr lang="fr-FR" sz="2800" dirty="0"/>
          </a:p>
        </p:txBody>
      </p:sp>
      <p:sp>
        <p:nvSpPr>
          <p:cNvPr id="10" name="Rectangle 9"/>
          <p:cNvSpPr/>
          <p:nvPr/>
        </p:nvSpPr>
        <p:spPr>
          <a:xfrm>
            <a:off x="357158" y="2000240"/>
            <a:ext cx="4214842" cy="1071570"/>
          </a:xfrm>
          <a:prstGeom prst="rect">
            <a:avLst/>
          </a:prstGeom>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rtl="1"/>
            <a:r>
              <a:rPr lang="ar-DZ" sz="2800" dirty="0" smtClean="0">
                <a:solidFill>
                  <a:schemeClr val="tx1"/>
                </a:solidFill>
              </a:rPr>
              <a:t>ما هي القوى التي تدفع إلى التغيير؟ وما هو اتجاه هذا التغيير؟</a:t>
            </a:r>
            <a:endParaRPr lang="fr-FR" sz="2800" dirty="0">
              <a:solidFill>
                <a:schemeClr val="tx1"/>
              </a:solidFill>
            </a:endParaRPr>
          </a:p>
        </p:txBody>
      </p:sp>
      <p:sp>
        <p:nvSpPr>
          <p:cNvPr id="5" name="Rectangle 4"/>
          <p:cNvSpPr/>
          <p:nvPr/>
        </p:nvSpPr>
        <p:spPr>
          <a:xfrm>
            <a:off x="3929058" y="3643314"/>
            <a:ext cx="5000660" cy="285752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800" dirty="0" smtClean="0">
                <a:solidFill>
                  <a:schemeClr val="tx1"/>
                </a:solidFill>
              </a:rPr>
              <a:t>فمثلا بالنسبة للإنسان نجد: الطويل والقصير- القوي والضعيف- الذكي وغير الذكي- الأبيض والأسود... وتوجد هذه الاختلافات حتى بين الآباء والأبناء، وبين الأبناء أنفسهم حتى التوأم</a:t>
            </a:r>
            <a:endParaRPr lang="fr-FR" sz="2800" dirty="0">
              <a:solidFill>
                <a:schemeClr val="tx1"/>
              </a:solidFill>
            </a:endParaRPr>
          </a:p>
        </p:txBody>
      </p:sp>
      <p:sp>
        <p:nvSpPr>
          <p:cNvPr id="7" name="Rectangle 6"/>
          <p:cNvSpPr/>
          <p:nvPr/>
        </p:nvSpPr>
        <p:spPr>
          <a:xfrm>
            <a:off x="5072066" y="2357430"/>
            <a:ext cx="3714776" cy="1214446"/>
          </a:xfrm>
          <a:prstGeom prst="rect">
            <a:avLst/>
          </a:prstGeom>
          <a:solidFill>
            <a:srgbClr val="96969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800" dirty="0" smtClean="0"/>
              <a:t>ما تفسير التنوع الكبير في النوع الواحد بين الكائنات؟ </a:t>
            </a:r>
            <a:endParaRPr lang="fr-FR" sz="2800" dirty="0"/>
          </a:p>
        </p:txBody>
      </p:sp>
      <p:sp>
        <p:nvSpPr>
          <p:cNvPr id="8" name="Rectangle 7"/>
          <p:cNvSpPr/>
          <p:nvPr/>
        </p:nvSpPr>
        <p:spPr>
          <a:xfrm>
            <a:off x="285720" y="3357562"/>
            <a:ext cx="3500462" cy="307183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dirty="0" smtClean="0"/>
              <a:t>بعد دراسة وتمحيص وتتبع، توصل داروين لإجابات عن الأسئلة التي تدور في ذهنه، والتي عرضها في كتابه أصل الأنواع </a:t>
            </a:r>
            <a:endParaRPr lang="fr-FR" sz="2800"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1000" fill="hold"/>
                                        <p:tgtEl>
                                          <p:spTgt spid="9"/>
                                        </p:tgtEl>
                                        <p:attrNameLst>
                                          <p:attrName>ppt_w</p:attrName>
                                        </p:attrNameLst>
                                      </p:cBhvr>
                                      <p:tavLst>
                                        <p:tav tm="0">
                                          <p:val>
                                            <p:strVal val="#ppt_w*0.70"/>
                                          </p:val>
                                        </p:tav>
                                        <p:tav tm="100000">
                                          <p:val>
                                            <p:strVal val="#ppt_w"/>
                                          </p:val>
                                        </p:tav>
                                      </p:tavLst>
                                    </p:anim>
                                    <p:anim calcmode="lin" valueType="num">
                                      <p:cBhvr>
                                        <p:cTn id="13" dur="1000" fill="hold"/>
                                        <p:tgtEl>
                                          <p:spTgt spid="9"/>
                                        </p:tgtEl>
                                        <p:attrNameLst>
                                          <p:attrName>ppt_h</p:attrName>
                                        </p:attrNameLst>
                                      </p:cBhvr>
                                      <p:tavLst>
                                        <p:tav tm="0">
                                          <p:val>
                                            <p:strVal val="#ppt_h"/>
                                          </p:val>
                                        </p:tav>
                                        <p:tav tm="100000">
                                          <p:val>
                                            <p:strVal val="#ppt_h"/>
                                          </p:val>
                                        </p:tav>
                                      </p:tavLst>
                                    </p:anim>
                                    <p:animEffect transition="in" filter="fade">
                                      <p:cBhvr>
                                        <p:cTn id="14" dur="10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1000" fill="hold"/>
                                        <p:tgtEl>
                                          <p:spTgt spid="10"/>
                                        </p:tgtEl>
                                        <p:attrNameLst>
                                          <p:attrName>ppt_w</p:attrName>
                                        </p:attrNameLst>
                                      </p:cBhvr>
                                      <p:tavLst>
                                        <p:tav tm="0">
                                          <p:val>
                                            <p:strVal val="#ppt_w*0.70"/>
                                          </p:val>
                                        </p:tav>
                                        <p:tav tm="100000">
                                          <p:val>
                                            <p:strVal val="#ppt_w"/>
                                          </p:val>
                                        </p:tav>
                                      </p:tavLst>
                                    </p:anim>
                                    <p:anim calcmode="lin" valueType="num">
                                      <p:cBhvr>
                                        <p:cTn id="20" dur="1000" fill="hold"/>
                                        <p:tgtEl>
                                          <p:spTgt spid="10"/>
                                        </p:tgtEl>
                                        <p:attrNameLst>
                                          <p:attrName>ppt_h</p:attrName>
                                        </p:attrNameLst>
                                      </p:cBhvr>
                                      <p:tavLst>
                                        <p:tav tm="0">
                                          <p:val>
                                            <p:strVal val="#ppt_h"/>
                                          </p:val>
                                        </p:tav>
                                        <p:tav tm="100000">
                                          <p:val>
                                            <p:strVal val="#ppt_h"/>
                                          </p:val>
                                        </p:tav>
                                      </p:tavLst>
                                    </p:anim>
                                    <p:animEffect transition="in" filter="fade">
                                      <p:cBhvr>
                                        <p:cTn id="21" dur="10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4" presetClass="entr" presetSubtype="16"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box(in)">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blinds(horizontal)">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5" presetClass="entr" presetSubtype="10"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checkerboard(across)">
                                      <p:cBhvr>
                                        <p:cTn id="3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0" grpId="0" animBg="1"/>
      <p:bldP spid="5" grpId="0" animBg="1"/>
      <p:bldP spid="7" grpId="0" animBg="1"/>
      <p:bldP spid="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571472" y="214290"/>
            <a:ext cx="4214842" cy="178597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DZ" sz="2800" dirty="0" smtClean="0"/>
              <a:t>تشبه يد الإنسان المنقبضة: يد الخلد- رجل الحصان- زعنفة الدلفين – جناح الخفاش. وكل منها له عدد العظام نفسه والتركيب نفسه</a:t>
            </a:r>
            <a:endParaRPr lang="fr-FR" sz="2800" dirty="0"/>
          </a:p>
        </p:txBody>
      </p:sp>
      <p:sp>
        <p:nvSpPr>
          <p:cNvPr id="11" name="Rectangle 10"/>
          <p:cNvSpPr/>
          <p:nvPr/>
        </p:nvSpPr>
        <p:spPr>
          <a:xfrm>
            <a:off x="5072066" y="2071678"/>
            <a:ext cx="3857652" cy="2571768"/>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DZ" sz="2800" dirty="0" smtClean="0"/>
              <a:t>يؤكد علماء التشريح على أن مراحل التكوين الأولى هي نفسها بالنسبة للزواحف، الطيور، </a:t>
            </a:r>
            <a:r>
              <a:rPr lang="ar-DZ" sz="2800" dirty="0" err="1" smtClean="0"/>
              <a:t>والثديات</a:t>
            </a:r>
            <a:r>
              <a:rPr lang="ar-DZ" sz="2800" dirty="0" smtClean="0"/>
              <a:t>. فلا يمكن تمييز الأجنة عن بعضها البعض </a:t>
            </a:r>
            <a:endParaRPr lang="fr-FR" sz="2800" dirty="0"/>
          </a:p>
        </p:txBody>
      </p:sp>
      <p:sp>
        <p:nvSpPr>
          <p:cNvPr id="13" name="Flèche vers le bas 12"/>
          <p:cNvSpPr/>
          <p:nvPr/>
        </p:nvSpPr>
        <p:spPr>
          <a:xfrm>
            <a:off x="2428860" y="2000240"/>
            <a:ext cx="500066" cy="785818"/>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llipse 13"/>
          <p:cNvSpPr/>
          <p:nvPr/>
        </p:nvSpPr>
        <p:spPr>
          <a:xfrm>
            <a:off x="928662" y="2786058"/>
            <a:ext cx="3429024" cy="142876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DZ" sz="2800" dirty="0" smtClean="0"/>
              <a:t>خلقت من أصل واحد</a:t>
            </a:r>
            <a:endParaRPr lang="fr-FR" sz="2800" dirty="0"/>
          </a:p>
        </p:txBody>
      </p:sp>
      <p:sp>
        <p:nvSpPr>
          <p:cNvPr id="16" name="Flèche gauche 15"/>
          <p:cNvSpPr/>
          <p:nvPr/>
        </p:nvSpPr>
        <p:spPr>
          <a:xfrm>
            <a:off x="4357686" y="3286124"/>
            <a:ext cx="714380" cy="428628"/>
          </a:xfrm>
          <a:prstGeom prst="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p:nvSpPr>
        <p:spPr>
          <a:xfrm>
            <a:off x="285720" y="4857760"/>
            <a:ext cx="8501122" cy="178595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DZ" sz="2600" dirty="0" smtClean="0"/>
              <a:t>يتكون مخ الإنسان من 3 أمخاخ بدلا من مخ واحد. يشبه </a:t>
            </a:r>
            <a:r>
              <a:rPr lang="ar-DZ" sz="2600" b="1" dirty="0" smtClean="0">
                <a:solidFill>
                  <a:srgbClr val="FF0000"/>
                </a:solidFill>
              </a:rPr>
              <a:t>المخ الأول </a:t>
            </a:r>
            <a:r>
              <a:rPr lang="ar-DZ" sz="2600" dirty="0" smtClean="0"/>
              <a:t>مخ الزواحف، وهو الذي يتحكم في الوظائف اللاإرادية مثل نبضات القلب، التنفس. ويشبه </a:t>
            </a:r>
            <a:r>
              <a:rPr lang="ar-DZ" sz="2600" b="1" dirty="0" smtClean="0">
                <a:solidFill>
                  <a:srgbClr val="FF0000"/>
                </a:solidFill>
              </a:rPr>
              <a:t>المخ الثاني </a:t>
            </a:r>
            <a:r>
              <a:rPr lang="ar-DZ" sz="2600" dirty="0" smtClean="0"/>
              <a:t>مخ </a:t>
            </a:r>
            <a:r>
              <a:rPr lang="ar-DZ" sz="2600" dirty="0" err="1" smtClean="0"/>
              <a:t>الثديات</a:t>
            </a:r>
            <a:r>
              <a:rPr lang="ar-DZ" sz="2600" dirty="0" smtClean="0"/>
              <a:t> ويتحكم في العواطف والغرائز. </a:t>
            </a:r>
            <a:r>
              <a:rPr lang="ar-DZ" sz="2600" b="1" dirty="0" smtClean="0">
                <a:solidFill>
                  <a:srgbClr val="FF0000"/>
                </a:solidFill>
              </a:rPr>
              <a:t>والمخ الثالث</a:t>
            </a:r>
            <a:r>
              <a:rPr lang="ar-DZ" sz="2600" dirty="0" smtClean="0"/>
              <a:t> هو مخ الإنسان وهو ما يميزنا عن باقي الكائنات الحية، ويجعلنا نتساءل عن سبب وجودنا.</a:t>
            </a:r>
            <a:endParaRPr lang="fr-FR" sz="2600" dirty="0"/>
          </a:p>
        </p:txBody>
      </p:sp>
      <p:sp>
        <p:nvSpPr>
          <p:cNvPr id="15" name="Flèche vers le haut 14"/>
          <p:cNvSpPr/>
          <p:nvPr/>
        </p:nvSpPr>
        <p:spPr>
          <a:xfrm>
            <a:off x="2428860" y="4214818"/>
            <a:ext cx="500066" cy="642942"/>
          </a:xfrm>
          <a:prstGeom prst="up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à coins arrondis 8"/>
          <p:cNvSpPr/>
          <p:nvPr/>
        </p:nvSpPr>
        <p:spPr>
          <a:xfrm>
            <a:off x="5214942" y="928670"/>
            <a:ext cx="3643338" cy="92869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3000" b="1" dirty="0" smtClean="0"/>
              <a:t>توصل داروين لهذا المبدأ استنادا إلى بعض الشواهد :</a:t>
            </a:r>
            <a:endParaRPr lang="fr-FR" sz="3000" b="1" dirty="0"/>
          </a:p>
        </p:txBody>
      </p:sp>
      <p:sp>
        <p:nvSpPr>
          <p:cNvPr id="17" name="Rectangle 16"/>
          <p:cNvSpPr/>
          <p:nvPr/>
        </p:nvSpPr>
        <p:spPr>
          <a:xfrm>
            <a:off x="5214942" y="0"/>
            <a:ext cx="3429024" cy="7857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b="1" dirty="0" smtClean="0"/>
              <a:t>الأصل المشترك</a:t>
            </a:r>
            <a:endParaRPr lang="fr-FR" sz="2800" b="1"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strVal val="#ppt_w*0.70"/>
                                          </p:val>
                                        </p:tav>
                                        <p:tav tm="100000">
                                          <p:val>
                                            <p:strVal val="#ppt_w"/>
                                          </p:val>
                                        </p:tav>
                                      </p:tavLst>
                                    </p:anim>
                                    <p:anim calcmode="lin" valueType="num">
                                      <p:cBhvr>
                                        <p:cTn id="8" dur="1000" fill="hold"/>
                                        <p:tgtEl>
                                          <p:spTgt spid="17"/>
                                        </p:tgtEl>
                                        <p:attrNameLst>
                                          <p:attrName>ppt_h</p:attrName>
                                        </p:attrNameLst>
                                      </p:cBhvr>
                                      <p:tavLst>
                                        <p:tav tm="0">
                                          <p:val>
                                            <p:strVal val="#ppt_h"/>
                                          </p:val>
                                        </p:tav>
                                        <p:tav tm="100000">
                                          <p:val>
                                            <p:strVal val="#ppt_h"/>
                                          </p:val>
                                        </p:tav>
                                      </p:tavLst>
                                    </p:anim>
                                    <p:animEffect transition="in" filter="fade">
                                      <p:cBhvr>
                                        <p:cTn id="9" dur="1000"/>
                                        <p:tgtEl>
                                          <p:spTgt spid="17"/>
                                        </p:tgtEl>
                                      </p:cBhvr>
                                    </p:animEffect>
                                  </p:childTnLst>
                                </p:cTn>
                              </p:par>
                            </p:childTnLst>
                          </p:cTn>
                        </p:par>
                      </p:childTnLst>
                    </p:cTn>
                  </p:par>
                  <p:par>
                    <p:cTn id="10" fill="hold">
                      <p:stCondLst>
                        <p:cond delay="indefinite"/>
                      </p:stCondLst>
                      <p:childTnLst>
                        <p:par>
                          <p:cTn id="11" fill="hold">
                            <p:stCondLst>
                              <p:cond delay="0"/>
                            </p:stCondLst>
                            <p:childTnLst>
                              <p:par>
                                <p:cTn id="12" presetID="8" presetClass="entr" presetSubtype="16"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diamond(in)">
                                      <p:cBhvr>
                                        <p:cTn id="14" dur="20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1000" fill="hold"/>
                                        <p:tgtEl>
                                          <p:spTgt spid="10"/>
                                        </p:tgtEl>
                                        <p:attrNameLst>
                                          <p:attrName>ppt_w</p:attrName>
                                        </p:attrNameLst>
                                      </p:cBhvr>
                                      <p:tavLst>
                                        <p:tav tm="0">
                                          <p:val>
                                            <p:strVal val="#ppt_w*0.70"/>
                                          </p:val>
                                        </p:tav>
                                        <p:tav tm="100000">
                                          <p:val>
                                            <p:strVal val="#ppt_w"/>
                                          </p:val>
                                        </p:tav>
                                      </p:tavLst>
                                    </p:anim>
                                    <p:anim calcmode="lin" valueType="num">
                                      <p:cBhvr>
                                        <p:cTn id="20" dur="1000" fill="hold"/>
                                        <p:tgtEl>
                                          <p:spTgt spid="10"/>
                                        </p:tgtEl>
                                        <p:attrNameLst>
                                          <p:attrName>ppt_h</p:attrName>
                                        </p:attrNameLst>
                                      </p:cBhvr>
                                      <p:tavLst>
                                        <p:tav tm="0">
                                          <p:val>
                                            <p:strVal val="#ppt_h"/>
                                          </p:val>
                                        </p:tav>
                                        <p:tav tm="100000">
                                          <p:val>
                                            <p:strVal val="#ppt_h"/>
                                          </p:val>
                                        </p:tav>
                                      </p:tavLst>
                                    </p:anim>
                                    <p:animEffect transition="in" filter="fade">
                                      <p:cBhvr>
                                        <p:cTn id="21" dur="10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1000" fill="hold"/>
                                        <p:tgtEl>
                                          <p:spTgt spid="11"/>
                                        </p:tgtEl>
                                        <p:attrNameLst>
                                          <p:attrName>ppt_w</p:attrName>
                                        </p:attrNameLst>
                                      </p:cBhvr>
                                      <p:tavLst>
                                        <p:tav tm="0">
                                          <p:val>
                                            <p:strVal val="#ppt_w*0.70"/>
                                          </p:val>
                                        </p:tav>
                                        <p:tav tm="100000">
                                          <p:val>
                                            <p:strVal val="#ppt_w"/>
                                          </p:val>
                                        </p:tav>
                                      </p:tavLst>
                                    </p:anim>
                                    <p:anim calcmode="lin" valueType="num">
                                      <p:cBhvr>
                                        <p:cTn id="27" dur="1000" fill="hold"/>
                                        <p:tgtEl>
                                          <p:spTgt spid="11"/>
                                        </p:tgtEl>
                                        <p:attrNameLst>
                                          <p:attrName>ppt_h</p:attrName>
                                        </p:attrNameLst>
                                      </p:cBhvr>
                                      <p:tavLst>
                                        <p:tav tm="0">
                                          <p:val>
                                            <p:strVal val="#ppt_h"/>
                                          </p:val>
                                        </p:tav>
                                        <p:tav tm="100000">
                                          <p:val>
                                            <p:strVal val="#ppt_h"/>
                                          </p:val>
                                        </p:tav>
                                      </p:tavLst>
                                    </p:anim>
                                    <p:animEffect transition="in" filter="fade">
                                      <p:cBhvr>
                                        <p:cTn id="28" dur="10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5" presetClass="entr" presetSubtype="1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checkerboard(across)">
                                      <p:cBhvr>
                                        <p:cTn id="33" dur="500"/>
                                        <p:tgtEl>
                                          <p:spTgt spid="12"/>
                                        </p:tgtEl>
                                      </p:cBhvr>
                                    </p:animEffect>
                                  </p:childTnLst>
                                </p:cTn>
                              </p:par>
                            </p:childTnLst>
                          </p:cTn>
                        </p:par>
                      </p:childTnLst>
                    </p:cTn>
                  </p:par>
                  <p:par>
                    <p:cTn id="34" fill="hold">
                      <p:stCondLst>
                        <p:cond delay="indefinite"/>
                      </p:stCondLst>
                      <p:childTnLst>
                        <p:par>
                          <p:cTn id="35" fill="hold">
                            <p:stCondLst>
                              <p:cond delay="0"/>
                            </p:stCondLst>
                            <p:childTnLst>
                              <p:par>
                                <p:cTn id="36" presetID="4" presetClass="entr" presetSubtype="16" fill="hold" grpId="0" nodeType="click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box(in)">
                                      <p:cBhvr>
                                        <p:cTn id="38" dur="500"/>
                                        <p:tgtEl>
                                          <p:spTgt spid="13"/>
                                        </p:tgtEl>
                                      </p:cBhvr>
                                    </p:animEffect>
                                  </p:childTnLst>
                                </p:cTn>
                              </p:par>
                            </p:childTnLst>
                          </p:cTn>
                        </p:par>
                      </p:childTnLst>
                    </p:cTn>
                  </p:par>
                  <p:par>
                    <p:cTn id="39" fill="hold">
                      <p:stCondLst>
                        <p:cond delay="indefinite"/>
                      </p:stCondLst>
                      <p:childTnLst>
                        <p:par>
                          <p:cTn id="40" fill="hold">
                            <p:stCondLst>
                              <p:cond delay="0"/>
                            </p:stCondLst>
                            <p:childTnLst>
                              <p:par>
                                <p:cTn id="41" presetID="55"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p:cTn id="43" dur="1000" fill="hold"/>
                                        <p:tgtEl>
                                          <p:spTgt spid="16"/>
                                        </p:tgtEl>
                                        <p:attrNameLst>
                                          <p:attrName>ppt_w</p:attrName>
                                        </p:attrNameLst>
                                      </p:cBhvr>
                                      <p:tavLst>
                                        <p:tav tm="0">
                                          <p:val>
                                            <p:strVal val="#ppt_w*0.70"/>
                                          </p:val>
                                        </p:tav>
                                        <p:tav tm="100000">
                                          <p:val>
                                            <p:strVal val="#ppt_w"/>
                                          </p:val>
                                        </p:tav>
                                      </p:tavLst>
                                    </p:anim>
                                    <p:anim calcmode="lin" valueType="num">
                                      <p:cBhvr>
                                        <p:cTn id="44" dur="1000" fill="hold"/>
                                        <p:tgtEl>
                                          <p:spTgt spid="16"/>
                                        </p:tgtEl>
                                        <p:attrNameLst>
                                          <p:attrName>ppt_h</p:attrName>
                                        </p:attrNameLst>
                                      </p:cBhvr>
                                      <p:tavLst>
                                        <p:tav tm="0">
                                          <p:val>
                                            <p:strVal val="#ppt_h"/>
                                          </p:val>
                                        </p:tav>
                                        <p:tav tm="100000">
                                          <p:val>
                                            <p:strVal val="#ppt_h"/>
                                          </p:val>
                                        </p:tav>
                                      </p:tavLst>
                                    </p:anim>
                                    <p:animEffect transition="in" filter="fade">
                                      <p:cBhvr>
                                        <p:cTn id="45" dur="1000"/>
                                        <p:tgtEl>
                                          <p:spTgt spid="16"/>
                                        </p:tgtEl>
                                      </p:cBhvr>
                                    </p:animEffect>
                                  </p:childTnLst>
                                </p:cTn>
                              </p:par>
                            </p:childTnLst>
                          </p:cTn>
                        </p:par>
                      </p:childTnLst>
                    </p:cTn>
                  </p:par>
                  <p:par>
                    <p:cTn id="46" fill="hold">
                      <p:stCondLst>
                        <p:cond delay="indefinite"/>
                      </p:stCondLst>
                      <p:childTnLst>
                        <p:par>
                          <p:cTn id="47" fill="hold">
                            <p:stCondLst>
                              <p:cond delay="0"/>
                            </p:stCondLst>
                            <p:childTnLst>
                              <p:par>
                                <p:cTn id="48" presetID="4" presetClass="entr" presetSubtype="16" fill="hold" grpId="0" nodeType="click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box(in)">
                                      <p:cBhvr>
                                        <p:cTn id="50" dur="500"/>
                                        <p:tgtEl>
                                          <p:spTgt spid="15"/>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ppt_x"/>
                                          </p:val>
                                        </p:tav>
                                        <p:tav tm="100000">
                                          <p:val>
                                            <p:strVal val="#ppt_x"/>
                                          </p:val>
                                        </p:tav>
                                      </p:tavLst>
                                    </p:anim>
                                    <p:anim calcmode="lin" valueType="num">
                                      <p:cBhvr additive="base">
                                        <p:cTn id="5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animBg="1"/>
      <p:bldP spid="14" grpId="0" animBg="1"/>
      <p:bldP spid="16" grpId="0" animBg="1"/>
      <p:bldP spid="12" grpId="0" animBg="1"/>
      <p:bldP spid="15" grpId="0" animBg="1"/>
      <p:bldP spid="9" grpId="0" animBg="1"/>
      <p:bldP spid="1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pc\Desktop\صور تعديل منزل\صورة1.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1028" name="Picture 4" descr="C:\Users\pc\Desktop\صور تعديل منزل\جنين.jp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box(in)">
                                      <p:cBhvr>
                                        <p:cTn id="7"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28596" y="214290"/>
            <a:ext cx="4286280" cy="2786082"/>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rtl="1"/>
            <a:r>
              <a:rPr lang="ar-DZ" sz="2800" dirty="0" smtClean="0"/>
              <a:t>هذا ما جعل داروين يقر بأن كل المخلوقات جاءت من أصل واحد، ثم تغير كل كائن عن الأصل أو الجد، عن طريق التغيير المستمر، الذي تتحكم فيه الطبيعة.</a:t>
            </a:r>
            <a:endParaRPr lang="fr-FR" sz="2800" dirty="0"/>
          </a:p>
        </p:txBody>
      </p:sp>
      <p:sp>
        <p:nvSpPr>
          <p:cNvPr id="9" name="Rectangle 8"/>
          <p:cNvSpPr/>
          <p:nvPr/>
        </p:nvSpPr>
        <p:spPr>
          <a:xfrm>
            <a:off x="4714876" y="3214686"/>
            <a:ext cx="4071966" cy="300039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dirty="0" smtClean="0"/>
              <a:t>فالحياة على سطح الأرض عبارة عن عملية تطور مستمرة، بدأت مع نشوء أول خلية حية، ومستمرة حتى اليوم، فعملية النشوء كتاب مفتوح لم يغلق بعد.</a:t>
            </a:r>
            <a:endParaRPr lang="fr-FR" sz="2800" dirty="0"/>
          </a:p>
        </p:txBody>
      </p:sp>
      <p:sp>
        <p:nvSpPr>
          <p:cNvPr id="5" name="Flèche vers le bas 4"/>
          <p:cNvSpPr/>
          <p:nvPr/>
        </p:nvSpPr>
        <p:spPr>
          <a:xfrm>
            <a:off x="2143108" y="3000372"/>
            <a:ext cx="500066" cy="1143008"/>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sp>
        <p:nvSpPr>
          <p:cNvPr id="7" name="Rectangle à coins arrondis 6"/>
          <p:cNvSpPr/>
          <p:nvPr/>
        </p:nvSpPr>
        <p:spPr>
          <a:xfrm>
            <a:off x="428596" y="4143380"/>
            <a:ext cx="3929090" cy="7143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b="1" dirty="0" smtClean="0"/>
              <a:t>الانتخاب / الانتقاء الطبيعي</a:t>
            </a:r>
            <a:endParaRPr lang="fr-FR" sz="2800" b="1" dirty="0" smtClean="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1000" fill="hold"/>
                                        <p:tgtEl>
                                          <p:spTgt spid="9"/>
                                        </p:tgtEl>
                                        <p:attrNameLst>
                                          <p:attrName>ppt_w</p:attrName>
                                        </p:attrNameLst>
                                      </p:cBhvr>
                                      <p:tavLst>
                                        <p:tav tm="0">
                                          <p:val>
                                            <p:strVal val="#ppt_w*0.70"/>
                                          </p:val>
                                        </p:tav>
                                        <p:tav tm="100000">
                                          <p:val>
                                            <p:strVal val="#ppt_w"/>
                                          </p:val>
                                        </p:tav>
                                      </p:tavLst>
                                    </p:anim>
                                    <p:anim calcmode="lin" valueType="num">
                                      <p:cBhvr>
                                        <p:cTn id="13" dur="1000" fill="hold"/>
                                        <p:tgtEl>
                                          <p:spTgt spid="9"/>
                                        </p:tgtEl>
                                        <p:attrNameLst>
                                          <p:attrName>ppt_h</p:attrName>
                                        </p:attrNameLst>
                                      </p:cBhvr>
                                      <p:tavLst>
                                        <p:tav tm="0">
                                          <p:val>
                                            <p:strVal val="#ppt_h"/>
                                          </p:val>
                                        </p:tav>
                                        <p:tav tm="100000">
                                          <p:val>
                                            <p:strVal val="#ppt_h"/>
                                          </p:val>
                                        </p:tav>
                                      </p:tavLst>
                                    </p:anim>
                                    <p:animEffect transition="in" filter="fade">
                                      <p:cBhvr>
                                        <p:cTn id="14" dur="10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checkerboard(across)">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checkerboard(across)">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5" grpId="0" animBg="1"/>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à coins arrondis 4"/>
          <p:cNvSpPr/>
          <p:nvPr/>
        </p:nvSpPr>
        <p:spPr>
          <a:xfrm>
            <a:off x="214282" y="1071546"/>
            <a:ext cx="4643470" cy="2214578"/>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rtl="1"/>
            <a:r>
              <a:rPr lang="ar-DZ" sz="2700" dirty="0" smtClean="0">
                <a:solidFill>
                  <a:schemeClr val="tx1"/>
                </a:solidFill>
              </a:rPr>
              <a:t>فالطبيعة هي من يقوم بعملة اصطفاء الصفات التي تمكن الكائنات الحية  من البقاء، التكاثر والاستمرار. فالصفات التي لا تحمل أية فائدة </a:t>
            </a:r>
            <a:r>
              <a:rPr lang="ar-DZ" sz="2700" dirty="0" err="1" smtClean="0">
                <a:solidFill>
                  <a:schemeClr val="tx1"/>
                </a:solidFill>
              </a:rPr>
              <a:t>بقائية</a:t>
            </a:r>
            <a:r>
              <a:rPr lang="ar-DZ" sz="2700" dirty="0" smtClean="0">
                <a:solidFill>
                  <a:schemeClr val="tx1"/>
                </a:solidFill>
              </a:rPr>
              <a:t> تضمحل</a:t>
            </a:r>
            <a:endParaRPr lang="fr-FR" sz="2700" dirty="0" smtClean="0">
              <a:solidFill>
                <a:schemeClr val="tx1"/>
              </a:solidFill>
            </a:endParaRPr>
          </a:p>
        </p:txBody>
      </p:sp>
      <p:sp>
        <p:nvSpPr>
          <p:cNvPr id="7" name="Flèche vers le bas 6"/>
          <p:cNvSpPr/>
          <p:nvPr/>
        </p:nvSpPr>
        <p:spPr>
          <a:xfrm>
            <a:off x="8429652" y="3071810"/>
            <a:ext cx="500066" cy="2571768"/>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sp>
        <p:nvSpPr>
          <p:cNvPr id="8" name="Rectangle à coins arrondis 7"/>
          <p:cNvSpPr/>
          <p:nvPr/>
        </p:nvSpPr>
        <p:spPr>
          <a:xfrm>
            <a:off x="4786314" y="5715016"/>
            <a:ext cx="4143404" cy="785818"/>
          </a:xfrm>
          <a:prstGeom prst="round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ar-DZ" sz="3000" b="1" dirty="0" smtClean="0">
                <a:solidFill>
                  <a:schemeClr val="tx1"/>
                </a:solidFill>
              </a:rPr>
              <a:t>الـبـقـاء للأصـلـح</a:t>
            </a:r>
            <a:endParaRPr lang="fr-FR" sz="3000" b="1" dirty="0">
              <a:solidFill>
                <a:schemeClr val="tx1"/>
              </a:solidFill>
            </a:endParaRPr>
          </a:p>
        </p:txBody>
      </p:sp>
      <p:sp>
        <p:nvSpPr>
          <p:cNvPr id="10" name="Flèche gauche 9"/>
          <p:cNvSpPr/>
          <p:nvPr/>
        </p:nvSpPr>
        <p:spPr>
          <a:xfrm>
            <a:off x="3571868" y="5857892"/>
            <a:ext cx="1071570" cy="428628"/>
          </a:xfrm>
          <a:prstGeom prst="lef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sp>
        <p:nvSpPr>
          <p:cNvPr id="11" name="Rectangle à coins arrondis 10"/>
          <p:cNvSpPr/>
          <p:nvPr/>
        </p:nvSpPr>
        <p:spPr>
          <a:xfrm>
            <a:off x="285720" y="3786190"/>
            <a:ext cx="3214710" cy="285752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3000" dirty="0" smtClean="0"/>
              <a:t>إنها آلية التطور التي تتغير </a:t>
            </a:r>
            <a:r>
              <a:rPr lang="ar-DZ" sz="3000" dirty="0" err="1" smtClean="0"/>
              <a:t>بها</a:t>
            </a:r>
            <a:r>
              <a:rPr lang="ar-DZ" sz="3000" dirty="0" smtClean="0"/>
              <a:t> صفات النوع الواحد ( جزئيا أو كليا) ومع مرور الوقت تنتج أنواع جديدة.</a:t>
            </a:r>
          </a:p>
        </p:txBody>
      </p:sp>
      <p:pic>
        <p:nvPicPr>
          <p:cNvPr id="1026" name="Picture 2" descr="C:\Users\pc\Desktop\مقاييس السداسي 2\صور\ديناصور.jpg"/>
          <p:cNvPicPr>
            <a:picLocks noChangeAspect="1" noChangeArrowheads="1"/>
          </p:cNvPicPr>
          <p:nvPr/>
        </p:nvPicPr>
        <p:blipFill>
          <a:blip r:embed="rId2"/>
          <a:srcRect/>
          <a:stretch>
            <a:fillRect/>
          </a:stretch>
        </p:blipFill>
        <p:spPr bwMode="auto">
          <a:xfrm>
            <a:off x="3643306" y="3357562"/>
            <a:ext cx="4714908" cy="2214578"/>
          </a:xfrm>
          <a:prstGeom prst="rect">
            <a:avLst/>
          </a:prstGeom>
          <a:noFill/>
        </p:spPr>
      </p:pic>
      <p:sp>
        <p:nvSpPr>
          <p:cNvPr id="9" name="Rectangle à coins arrondis 8"/>
          <p:cNvSpPr/>
          <p:nvPr/>
        </p:nvSpPr>
        <p:spPr>
          <a:xfrm>
            <a:off x="2857488" y="214290"/>
            <a:ext cx="3929090" cy="714380"/>
          </a:xfrm>
          <a:prstGeom prst="roundRect">
            <a:avLst/>
          </a:prstGeom>
          <a:solidFill>
            <a:srgbClr val="6666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b="1" dirty="0" smtClean="0"/>
              <a:t>الانتخاب / الانتقاء الطبيعي</a:t>
            </a:r>
            <a:endParaRPr lang="fr-FR" sz="2800" b="1" dirty="0" smtClean="0"/>
          </a:p>
        </p:txBody>
      </p:sp>
      <p:sp>
        <p:nvSpPr>
          <p:cNvPr id="12" name="Rectangle 11"/>
          <p:cNvSpPr/>
          <p:nvPr/>
        </p:nvSpPr>
        <p:spPr>
          <a:xfrm>
            <a:off x="5000628" y="1142984"/>
            <a:ext cx="3929090" cy="2214578"/>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DZ" sz="2700" dirty="0" smtClean="0"/>
              <a:t>هو الآلية الأساسية للتطور، إنه قوة فاعلة، غالبة، تعمل على اصطفاء الأنواع التي تملك صفات تؤهلها للبقاء باعتبارها الصفات الأكثر تكيفا مع البيئة.</a:t>
            </a:r>
            <a:endParaRPr lang="fr-FR" sz="2700"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heckerboard(across)">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checkerboard(across)">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heckerboard(across)">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55"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1000" fill="hold"/>
                                        <p:tgtEl>
                                          <p:spTgt spid="8"/>
                                        </p:tgtEl>
                                        <p:attrNameLst>
                                          <p:attrName>ppt_w</p:attrName>
                                        </p:attrNameLst>
                                      </p:cBhvr>
                                      <p:tavLst>
                                        <p:tav tm="0">
                                          <p:val>
                                            <p:strVal val="#ppt_w*0.70"/>
                                          </p:val>
                                        </p:tav>
                                        <p:tav tm="100000">
                                          <p:val>
                                            <p:strVal val="#ppt_w"/>
                                          </p:val>
                                        </p:tav>
                                      </p:tavLst>
                                    </p:anim>
                                    <p:anim calcmode="lin" valueType="num">
                                      <p:cBhvr>
                                        <p:cTn id="28" dur="1000" fill="hold"/>
                                        <p:tgtEl>
                                          <p:spTgt spid="8"/>
                                        </p:tgtEl>
                                        <p:attrNameLst>
                                          <p:attrName>ppt_h</p:attrName>
                                        </p:attrNameLst>
                                      </p:cBhvr>
                                      <p:tavLst>
                                        <p:tav tm="0">
                                          <p:val>
                                            <p:strVal val="#ppt_h"/>
                                          </p:val>
                                        </p:tav>
                                        <p:tav tm="100000">
                                          <p:val>
                                            <p:strVal val="#ppt_h"/>
                                          </p:val>
                                        </p:tav>
                                      </p:tavLst>
                                    </p:anim>
                                    <p:animEffect transition="in" filter="fade">
                                      <p:cBhvr>
                                        <p:cTn id="29" dur="100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 fill="hold"/>
                                        <p:tgtEl>
                                          <p:spTgt spid="10"/>
                                        </p:tgtEl>
                                        <p:attrNameLst>
                                          <p:attrName>ppt_x</p:attrName>
                                        </p:attrNameLst>
                                      </p:cBhvr>
                                      <p:tavLst>
                                        <p:tav tm="0">
                                          <p:val>
                                            <p:strVal val="#ppt_x"/>
                                          </p:val>
                                        </p:tav>
                                        <p:tav tm="100000">
                                          <p:val>
                                            <p:strVal val="#ppt_x"/>
                                          </p:val>
                                        </p:tav>
                                      </p:tavLst>
                                    </p:anim>
                                    <p:anim calcmode="lin" valueType="num">
                                      <p:cBhvr additive="base">
                                        <p:cTn id="35"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8" presetClass="entr" presetSubtype="16" fill="hold" grpId="0"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diamond(in)">
                                      <p:cBhvr>
                                        <p:cTn id="40" dur="2000"/>
                                        <p:tgtEl>
                                          <p:spTgt spid="11"/>
                                        </p:tgtEl>
                                      </p:cBhvr>
                                    </p:animEffect>
                                  </p:childTnLst>
                                </p:cTn>
                              </p:par>
                            </p:childTnLst>
                          </p:cTn>
                        </p:par>
                      </p:childTnLst>
                    </p:cTn>
                  </p:par>
                  <p:par>
                    <p:cTn id="41" fill="hold">
                      <p:stCondLst>
                        <p:cond delay="indefinite"/>
                      </p:stCondLst>
                      <p:childTnLst>
                        <p:par>
                          <p:cTn id="42" fill="hold">
                            <p:stCondLst>
                              <p:cond delay="0"/>
                            </p:stCondLst>
                            <p:childTnLst>
                              <p:par>
                                <p:cTn id="43" presetID="4" presetClass="entr" presetSubtype="16" fill="hold" nodeType="clickEffect">
                                  <p:stCondLst>
                                    <p:cond delay="0"/>
                                  </p:stCondLst>
                                  <p:childTnLst>
                                    <p:set>
                                      <p:cBhvr>
                                        <p:cTn id="44" dur="1" fill="hold">
                                          <p:stCondLst>
                                            <p:cond delay="0"/>
                                          </p:stCondLst>
                                        </p:cTn>
                                        <p:tgtEl>
                                          <p:spTgt spid="1026"/>
                                        </p:tgtEl>
                                        <p:attrNameLst>
                                          <p:attrName>style.visibility</p:attrName>
                                        </p:attrNameLst>
                                      </p:cBhvr>
                                      <p:to>
                                        <p:strVal val="visible"/>
                                      </p:to>
                                    </p:set>
                                    <p:animEffect transition="in" filter="box(in)">
                                      <p:cBhvr>
                                        <p:cTn id="45"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10" grpId="0" animBg="1"/>
      <p:bldP spid="11" grpId="0" animBg="1"/>
      <p:bldP spid="9" grpId="0" animBg="1"/>
      <p:bldP spid="1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85720" y="142852"/>
            <a:ext cx="8643998" cy="785818"/>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indent="449263" algn="just" rtl="1">
              <a:lnSpc>
                <a:spcPct val="150000"/>
              </a:lnSpc>
            </a:pPr>
            <a:r>
              <a:rPr lang="ar-DZ" sz="3200" b="0" dirty="0" smtClean="0">
                <a:solidFill>
                  <a:schemeClr val="tx1"/>
                </a:solidFill>
                <a:latin typeface="Times New Roman" pitchFamily="18" charset="0"/>
                <a:cs typeface="Times New Roman" pitchFamily="18" charset="0"/>
              </a:rPr>
              <a:t>وعليه، فإن داروين يبني نظرته للتطور على مبدأين مركزيين:</a:t>
            </a:r>
          </a:p>
          <a:p>
            <a:pPr indent="449263" algn="just" rtl="1">
              <a:lnSpc>
                <a:spcPct val="150000"/>
              </a:lnSpc>
            </a:pPr>
            <a:endParaRPr lang="ar-DZ" sz="3200" b="0" dirty="0" smtClean="0">
              <a:solidFill>
                <a:schemeClr val="tx1"/>
              </a:solidFill>
              <a:latin typeface="Times New Roman" pitchFamily="18" charset="0"/>
              <a:cs typeface="Times New Roman" pitchFamily="18" charset="0"/>
            </a:endParaRPr>
          </a:p>
        </p:txBody>
      </p:sp>
      <p:sp>
        <p:nvSpPr>
          <p:cNvPr id="5" name="Rectangle à coins arrondis 4"/>
          <p:cNvSpPr/>
          <p:nvPr/>
        </p:nvSpPr>
        <p:spPr>
          <a:xfrm>
            <a:off x="428596" y="1071546"/>
            <a:ext cx="2857520" cy="85725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DZ" sz="3000" b="1" dirty="0" err="1" smtClean="0">
                <a:solidFill>
                  <a:schemeClr val="tx1"/>
                </a:solidFill>
                <a:latin typeface="Times New Roman" pitchFamily="18" charset="0"/>
                <a:cs typeface="Times New Roman" pitchFamily="18" charset="0"/>
              </a:rPr>
              <a:t>الإنـتخـاب</a:t>
            </a:r>
            <a:r>
              <a:rPr lang="ar-DZ" sz="3000" b="1" dirty="0" smtClean="0">
                <a:solidFill>
                  <a:schemeClr val="tx1"/>
                </a:solidFill>
                <a:latin typeface="Times New Roman" pitchFamily="18" charset="0"/>
                <a:cs typeface="Times New Roman" pitchFamily="18" charset="0"/>
              </a:rPr>
              <a:t> الطبيعي</a:t>
            </a:r>
          </a:p>
        </p:txBody>
      </p:sp>
      <p:sp>
        <p:nvSpPr>
          <p:cNvPr id="6" name="Rectangle à coins arrondis 5"/>
          <p:cNvSpPr/>
          <p:nvPr/>
        </p:nvSpPr>
        <p:spPr>
          <a:xfrm>
            <a:off x="6143636" y="1071546"/>
            <a:ext cx="2786082" cy="85725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DZ" sz="3000" b="1" dirty="0" smtClean="0">
                <a:solidFill>
                  <a:schemeClr val="tx1"/>
                </a:solidFill>
                <a:latin typeface="Times New Roman" pitchFamily="18" charset="0"/>
                <a:cs typeface="Times New Roman" pitchFamily="18" charset="0"/>
              </a:rPr>
              <a:t>الأصل المشترك</a:t>
            </a:r>
          </a:p>
        </p:txBody>
      </p:sp>
      <p:sp>
        <p:nvSpPr>
          <p:cNvPr id="7" name="Rectangle 6"/>
          <p:cNvSpPr/>
          <p:nvPr/>
        </p:nvSpPr>
        <p:spPr>
          <a:xfrm>
            <a:off x="571472" y="2071678"/>
            <a:ext cx="8143932" cy="107157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DZ" sz="2800" dirty="0" smtClean="0"/>
              <a:t>كما يؤكد </a:t>
            </a:r>
            <a:r>
              <a:rPr lang="ar-DZ" sz="2800" dirty="0" err="1" smtClean="0"/>
              <a:t>داورين</a:t>
            </a:r>
            <a:r>
              <a:rPr lang="ar-DZ" sz="2800" dirty="0" smtClean="0"/>
              <a:t> في كتابه أن العوامل التي تتحكم في التطور هي عوامل طبيعية، وهي كالتالي:</a:t>
            </a:r>
            <a:endParaRPr lang="fr-FR" sz="2800" dirty="0"/>
          </a:p>
        </p:txBody>
      </p:sp>
      <p:sp>
        <p:nvSpPr>
          <p:cNvPr id="8" name="Rectangle 7"/>
          <p:cNvSpPr/>
          <p:nvPr/>
        </p:nvSpPr>
        <p:spPr>
          <a:xfrm>
            <a:off x="5643570" y="3429000"/>
            <a:ext cx="3071834" cy="2071702"/>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algn="ctr" rtl="1"/>
            <a:r>
              <a:rPr lang="ar-DZ" sz="2800" b="1" dirty="0" smtClean="0">
                <a:solidFill>
                  <a:sysClr val="windowText" lastClr="000000"/>
                </a:solidFill>
              </a:rPr>
              <a:t>1/ انتقال الصفات (الوراثة): </a:t>
            </a:r>
            <a:r>
              <a:rPr lang="ar-DZ" sz="2800" dirty="0" smtClean="0">
                <a:solidFill>
                  <a:sysClr val="windowText" lastClr="000000"/>
                </a:solidFill>
              </a:rPr>
              <a:t>فالشبيه يأتي بما يشابهه، وصغار كل نوع تشابه آباءها.</a:t>
            </a:r>
            <a:endParaRPr lang="fr-FR" sz="2800" dirty="0">
              <a:solidFill>
                <a:sysClr val="windowText" lastClr="000000"/>
              </a:solidFill>
            </a:endParaRPr>
          </a:p>
        </p:txBody>
      </p:sp>
      <p:sp>
        <p:nvSpPr>
          <p:cNvPr id="9" name="Rectangle 8"/>
          <p:cNvSpPr/>
          <p:nvPr/>
        </p:nvSpPr>
        <p:spPr>
          <a:xfrm>
            <a:off x="285720" y="3643314"/>
            <a:ext cx="5143536" cy="2928958"/>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rtl="1"/>
            <a:r>
              <a:rPr lang="ar-DZ" sz="2700" b="1" dirty="0" smtClean="0"/>
              <a:t>2/ التحول بالإيلاف ( التكيف الموروث/ الاستئناس): </a:t>
            </a:r>
            <a:r>
              <a:rPr lang="ar-DZ" sz="2700" dirty="0" smtClean="0"/>
              <a:t>أفراد الأنواع تتشابه لكنها لا تتماثل، إذ تملك الكائنات الحية القدرة على تغيير سماتها وخصائصها لتتلاءم مع ظروف بيئتها ومعيشتها، وهو تحول يحدث تدريجيا وعبر أجيال، مما يساعد الطبيعة على الاختيار.</a:t>
            </a:r>
            <a:endParaRPr lang="fr-FR" sz="2700"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ppt_x"/>
                                          </p:val>
                                        </p:tav>
                                        <p:tav tm="100000">
                                          <p:val>
                                            <p:strVal val="#ppt_x"/>
                                          </p:val>
                                        </p:tav>
                                      </p:tavLst>
                                    </p:anim>
                                    <p:anim calcmode="lin" valueType="num">
                                      <p:cBhvr additive="base">
                                        <p:cTn id="1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ppt_x"/>
                                          </p:val>
                                        </p:tav>
                                        <p:tav tm="100000">
                                          <p:val>
                                            <p:strVal val="#ppt_x"/>
                                          </p:val>
                                        </p:tav>
                                      </p:tavLst>
                                    </p:anim>
                                    <p:anim calcmode="lin" valueType="num">
                                      <p:cBhvr additive="base">
                                        <p:cTn id="2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1000" fill="hold"/>
                                        <p:tgtEl>
                                          <p:spTgt spid="7"/>
                                        </p:tgtEl>
                                        <p:attrNameLst>
                                          <p:attrName>ppt_w</p:attrName>
                                        </p:attrNameLst>
                                      </p:cBhvr>
                                      <p:tavLst>
                                        <p:tav tm="0">
                                          <p:val>
                                            <p:strVal val="#ppt_w*0.70"/>
                                          </p:val>
                                        </p:tav>
                                        <p:tav tm="100000">
                                          <p:val>
                                            <p:strVal val="#ppt_w"/>
                                          </p:val>
                                        </p:tav>
                                      </p:tavLst>
                                    </p:anim>
                                    <p:anim calcmode="lin" valueType="num">
                                      <p:cBhvr>
                                        <p:cTn id="27" dur="1000" fill="hold"/>
                                        <p:tgtEl>
                                          <p:spTgt spid="7"/>
                                        </p:tgtEl>
                                        <p:attrNameLst>
                                          <p:attrName>ppt_h</p:attrName>
                                        </p:attrNameLst>
                                      </p:cBhvr>
                                      <p:tavLst>
                                        <p:tav tm="0">
                                          <p:val>
                                            <p:strVal val="#ppt_h"/>
                                          </p:val>
                                        </p:tav>
                                        <p:tav tm="100000">
                                          <p:val>
                                            <p:strVal val="#ppt_h"/>
                                          </p:val>
                                        </p:tav>
                                      </p:tavLst>
                                    </p:anim>
                                    <p:animEffect transition="in" filter="fade">
                                      <p:cBhvr>
                                        <p:cTn id="28" dur="10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5" presetClass="entr" presetSubtype="1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checkerboard(across)">
                                      <p:cBhvr>
                                        <p:cTn id="33" dur="5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55" presetClass="entr" presetSubtype="0" fill="hold" grpId="0" nodeType="click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1000" fill="hold"/>
                                        <p:tgtEl>
                                          <p:spTgt spid="9"/>
                                        </p:tgtEl>
                                        <p:attrNameLst>
                                          <p:attrName>ppt_w</p:attrName>
                                        </p:attrNameLst>
                                      </p:cBhvr>
                                      <p:tavLst>
                                        <p:tav tm="0">
                                          <p:val>
                                            <p:strVal val="#ppt_w*0.70"/>
                                          </p:val>
                                        </p:tav>
                                        <p:tav tm="100000">
                                          <p:val>
                                            <p:strVal val="#ppt_w"/>
                                          </p:val>
                                        </p:tav>
                                      </p:tavLst>
                                    </p:anim>
                                    <p:anim calcmode="lin" valueType="num">
                                      <p:cBhvr>
                                        <p:cTn id="39" dur="1000" fill="hold"/>
                                        <p:tgtEl>
                                          <p:spTgt spid="9"/>
                                        </p:tgtEl>
                                        <p:attrNameLst>
                                          <p:attrName>ppt_h</p:attrName>
                                        </p:attrNameLst>
                                      </p:cBhvr>
                                      <p:tavLst>
                                        <p:tav tm="0">
                                          <p:val>
                                            <p:strVal val="#ppt_h"/>
                                          </p:val>
                                        </p:tav>
                                        <p:tav tm="100000">
                                          <p:val>
                                            <p:strVal val="#ppt_h"/>
                                          </p:val>
                                        </p:tav>
                                      </p:tavLst>
                                    </p:anim>
                                    <p:animEffect transition="in" filter="fade">
                                      <p:cBhvr>
                                        <p:cTn id="4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71472" y="357166"/>
            <a:ext cx="8143932" cy="107157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rtl="1"/>
            <a:r>
              <a:rPr lang="ar-DZ" sz="2800" b="1" dirty="0" smtClean="0"/>
              <a:t>3/زيادة الأفراد بطريقة هندسية: </a:t>
            </a:r>
            <a:r>
              <a:rPr lang="ar-DZ" sz="2800" dirty="0" smtClean="0"/>
              <a:t>ما يولد من الأنواع أكثر مما يقدر له البقاء، فالطبيعة تسرف في الإيجاد كما تسرف في الإفناء، وهو ما يستلزم </a:t>
            </a:r>
            <a:endParaRPr lang="fr-FR" sz="2800" dirty="0"/>
          </a:p>
        </p:txBody>
      </p:sp>
      <p:sp>
        <p:nvSpPr>
          <p:cNvPr id="8" name="Rectangle 7"/>
          <p:cNvSpPr/>
          <p:nvPr/>
        </p:nvSpPr>
        <p:spPr>
          <a:xfrm>
            <a:off x="2714612" y="1714488"/>
            <a:ext cx="6000792" cy="2071702"/>
          </a:xfrm>
          <a:prstGeom prst="rect">
            <a:avLst/>
          </a:prstGeom>
        </p:spPr>
        <p:style>
          <a:lnRef idx="1">
            <a:schemeClr val="dk1"/>
          </a:lnRef>
          <a:fillRef idx="3">
            <a:schemeClr val="dk1"/>
          </a:fillRef>
          <a:effectRef idx="2">
            <a:schemeClr val="dk1"/>
          </a:effectRef>
          <a:fontRef idx="minor">
            <a:schemeClr val="lt1"/>
          </a:fontRef>
        </p:style>
        <p:txBody>
          <a:bodyPr rtlCol="0" anchor="ctr"/>
          <a:lstStyle/>
          <a:p>
            <a:pPr algn="ctr" rtl="1"/>
            <a:r>
              <a:rPr lang="ar-DZ" sz="2800" b="1" dirty="0" smtClean="0"/>
              <a:t>4/ التناحر ( الصراع) على البقاء: </a:t>
            </a:r>
            <a:r>
              <a:rPr lang="ar-DZ" sz="2800" dirty="0" smtClean="0"/>
              <a:t>إنه نتيجة محتومة، أمام الزيادة من جهة، ومحدودية الموارد من جهة أخرى، فكل كائن يجاهد غيره على ضرورات الحياة، وهو ما يستلزم:</a:t>
            </a:r>
            <a:endParaRPr lang="fr-FR" sz="2800" dirty="0"/>
          </a:p>
        </p:txBody>
      </p:sp>
      <p:sp>
        <p:nvSpPr>
          <p:cNvPr id="9" name="Rectangle 8"/>
          <p:cNvSpPr/>
          <p:nvPr/>
        </p:nvSpPr>
        <p:spPr>
          <a:xfrm>
            <a:off x="285720" y="3929066"/>
            <a:ext cx="5072098" cy="2643206"/>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rtl="1"/>
            <a:r>
              <a:rPr lang="ar-DZ" sz="2700" b="1" dirty="0" smtClean="0"/>
              <a:t>5/ البقاء للأصلح: </a:t>
            </a:r>
            <a:r>
              <a:rPr lang="ar-DZ" sz="2700" dirty="0" smtClean="0"/>
              <a:t>فمن يملك خصائص التكيف ( القوة- الحيلة- القدرة على مقاومة الطبيعة) يكون أكثر قابلية للبقاء، ويمرر هذه الصفات للأجيال اللاحقة (الخاصية الأولى) </a:t>
            </a:r>
            <a:endParaRPr lang="fr-FR" sz="2700"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5" presetClass="entr" presetSubtype="1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checkerboard(across)">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4" presetClass="entr" presetSubtype="16"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ox(in)">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2583</Words>
  <Application>Microsoft Office PowerPoint</Application>
  <PresentationFormat>Affichage à l'écran (4:3)</PresentationFormat>
  <Paragraphs>127</Paragraphs>
  <Slides>33</Slides>
  <Notes>0</Notes>
  <HiddenSlides>0</HiddenSlides>
  <MMClips>0</MMClips>
  <ScaleCrop>false</ScaleCrop>
  <HeadingPairs>
    <vt:vector size="4" baseType="variant">
      <vt:variant>
        <vt:lpstr>Thème</vt:lpstr>
      </vt:variant>
      <vt:variant>
        <vt:i4>1</vt:i4>
      </vt:variant>
      <vt:variant>
        <vt:lpstr>Titres des diapositives</vt:lpstr>
      </vt:variant>
      <vt:variant>
        <vt:i4>33</vt:i4>
      </vt:variant>
    </vt:vector>
  </HeadingPairs>
  <TitlesOfParts>
    <vt:vector size="34" baseType="lpstr">
      <vt:lpstr>Thème Office</vt:lpstr>
      <vt:lpstr>التيار الخامس: التيار الدارويني ( الارتقائي)</vt:lpstr>
      <vt:lpstr>Diapositive 2</vt:lpstr>
      <vt:lpstr>Diapositive 3</vt:lpstr>
      <vt:lpstr>Diapositive 4</vt:lpstr>
      <vt:lpstr>Diapositive 5</vt:lpstr>
      <vt:lpstr>Diapositive 6</vt:lpstr>
      <vt:lpstr>Diapositive 7</vt:lpstr>
      <vt:lpstr>Diapositive 8</vt:lpstr>
      <vt:lpstr>في أوروبا</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lpstr>تشارلز داروين (1809/ 1882):</vt:lpstr>
      <vt:lpstr>Diapositive 24</vt:lpstr>
      <vt:lpstr>Diapositive 25</vt:lpstr>
      <vt:lpstr>Diapositive 26</vt:lpstr>
      <vt:lpstr>Diapositive 27</vt:lpstr>
      <vt:lpstr>Diapositive 28</vt:lpstr>
      <vt:lpstr>Diapositive 29</vt:lpstr>
      <vt:lpstr>Diapositive 30</vt:lpstr>
      <vt:lpstr>Diapositive 31</vt:lpstr>
      <vt:lpstr>Diapositive 32</vt:lpstr>
      <vt:lpstr>Diapositive 33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التيار الخامس: التيار الدارويني ( الارتقائي)</dc:title>
  <dc:creator>pc</dc:creator>
  <cp:lastModifiedBy>pc</cp:lastModifiedBy>
  <cp:revision>1</cp:revision>
  <dcterms:created xsi:type="dcterms:W3CDTF">2026-03-01T15:33:52Z</dcterms:created>
  <dcterms:modified xsi:type="dcterms:W3CDTF">2026-03-01T15:36:26Z</dcterms:modified>
</cp:coreProperties>
</file>