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92E6DFF8-FD60-43E5-85FB-9743AB48E1D3}" type="datetimeFigureOut">
              <a:rPr lang="fr-FR" smtClean="0"/>
              <a:t>04/03/2026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2E6DFF8-FD60-43E5-85FB-9743AB48E1D3}" type="datetimeFigureOut">
              <a:rPr lang="fr-FR" smtClean="0"/>
              <a:t>04/03/2026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92E6DFF8-FD60-43E5-85FB-9743AB48E1D3}" type="datetimeFigureOut">
              <a:rPr lang="fr-FR" smtClean="0"/>
              <a:t>04/03/2026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2E6DFF8-FD60-43E5-85FB-9743AB48E1D3}" type="datetimeFigureOut">
              <a:rPr lang="fr-FR" smtClean="0"/>
              <a:t>04/03/2026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2E6DFF8-FD60-43E5-85FB-9743AB48E1D3}" type="datetimeFigureOut">
              <a:rPr lang="fr-FR" smtClean="0"/>
              <a:t>04/03/2026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92E6DFF8-FD60-43E5-85FB-9743AB48E1D3}" type="datetimeFigureOut">
              <a:rPr lang="fr-FR" smtClean="0"/>
              <a:t>04/03/2026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2E6DFF8-FD60-43E5-85FB-9743AB48E1D3}" type="datetimeFigureOut">
              <a:rPr lang="fr-FR" smtClean="0"/>
              <a:t>04/03/2026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2E6DFF8-FD60-43E5-85FB-9743AB48E1D3}" type="datetimeFigureOut">
              <a:rPr lang="fr-FR" smtClean="0"/>
              <a:t>04/03/2026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92E6DFF8-FD60-43E5-85FB-9743AB48E1D3}" type="datetimeFigureOut">
              <a:rPr lang="fr-FR" smtClean="0"/>
              <a:t>04/03/2026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2E6DFF8-FD60-43E5-85FB-9743AB48E1D3}" type="datetimeFigureOut">
              <a:rPr lang="fr-FR" smtClean="0"/>
              <a:t>04/03/2026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2E6DFF8-FD60-43E5-85FB-9743AB48E1D3}" type="datetimeFigureOut">
              <a:rPr lang="fr-FR" smtClean="0"/>
              <a:t>04/03/2026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BD8E1BD-9759-4987-A5D1-8DE805233264}"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E6DFF8-FD60-43E5-85FB-9743AB48E1D3}" type="datetimeFigureOut">
              <a:rPr lang="fr-FR" smtClean="0"/>
              <a:t>04/03/2026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D8E1BD-9759-4987-A5D1-8DE805233264}"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428596" y="5286388"/>
            <a:ext cx="8429684" cy="1357322"/>
          </a:xfrm>
          <a:prstGeom prst="rect">
            <a:avLst/>
          </a:prstGeom>
        </p:spPr>
        <p:style>
          <a:lnRef idx="1">
            <a:schemeClr val="accent6"/>
          </a:lnRef>
          <a:fillRef idx="2">
            <a:schemeClr val="accent6"/>
          </a:fillRef>
          <a:effectRef idx="1">
            <a:schemeClr val="accent6"/>
          </a:effectRef>
          <a:fontRef idx="minor">
            <a:schemeClr val="dk1"/>
          </a:fontRef>
        </p:style>
        <p:txBody>
          <a:bodyPr vert="horz">
            <a:noAutofit/>
          </a:bodyPr>
          <a:lstStyle/>
          <a:p>
            <a:pPr lvl="0" indent="449263" algn="ctr" rtl="1">
              <a:spcBef>
                <a:spcPct val="20000"/>
              </a:spcBef>
              <a:buClr>
                <a:schemeClr val="accent1"/>
              </a:buClr>
              <a:buSzPct val="85000"/>
              <a:defRPr/>
            </a:pPr>
            <a:r>
              <a:rPr lang="ar-DZ" sz="2800" dirty="0" smtClean="0"/>
              <a:t>لقيت أفكار داروين اهتمام واسعا في أوساط المفكرين العرب، وعلى رأسهم إسماعيل مظهر وشبلي </a:t>
            </a:r>
            <a:r>
              <a:rPr lang="ar-DZ" sz="2800" dirty="0" err="1" smtClean="0"/>
              <a:t>شميّل</a:t>
            </a:r>
            <a:r>
              <a:rPr lang="ar-DZ" sz="2800" dirty="0" smtClean="0"/>
              <a:t> الذي يرى أنه لا يمكن أن ننكر ما جاء </a:t>
            </a:r>
            <a:r>
              <a:rPr lang="ar-DZ" sz="2800" dirty="0" err="1" smtClean="0"/>
              <a:t>به</a:t>
            </a:r>
            <a:r>
              <a:rPr lang="ar-DZ" sz="2800" dirty="0" smtClean="0"/>
              <a:t> داروين، وأن فكرته حول النشوء والارتقاء صحيحة.</a:t>
            </a:r>
          </a:p>
        </p:txBody>
      </p:sp>
      <p:sp>
        <p:nvSpPr>
          <p:cNvPr id="6" name="Sous-titre 5"/>
          <p:cNvSpPr>
            <a:spLocks noGrp="1"/>
          </p:cNvSpPr>
          <p:nvPr>
            <p:ph type="subTitle" idx="1"/>
          </p:nvPr>
        </p:nvSpPr>
        <p:spPr>
          <a:xfrm>
            <a:off x="285720" y="214290"/>
            <a:ext cx="6072230" cy="752476"/>
          </a:xfrm>
        </p:spPr>
        <p:style>
          <a:lnRef idx="1">
            <a:schemeClr val="accent3"/>
          </a:lnRef>
          <a:fillRef idx="2">
            <a:schemeClr val="accent3"/>
          </a:fillRef>
          <a:effectRef idx="1">
            <a:schemeClr val="accent3"/>
          </a:effectRef>
          <a:fontRef idx="minor">
            <a:schemeClr val="dk1"/>
          </a:fontRef>
        </p:style>
        <p:txBody>
          <a:bodyPr>
            <a:noAutofit/>
          </a:bodyPr>
          <a:lstStyle/>
          <a:p>
            <a:pPr rtl="1"/>
            <a:r>
              <a:rPr lang="ar-DZ" sz="3600" dirty="0" smtClean="0">
                <a:solidFill>
                  <a:srgbClr val="C00000"/>
                </a:solidFill>
              </a:rPr>
              <a:t>شـبـلي </a:t>
            </a:r>
            <a:r>
              <a:rPr lang="ar-DZ" sz="3600" dirty="0" err="1" smtClean="0">
                <a:solidFill>
                  <a:srgbClr val="C00000"/>
                </a:solidFill>
              </a:rPr>
              <a:t>شـمـيـّل</a:t>
            </a:r>
            <a:r>
              <a:rPr lang="ar-DZ" sz="3600" dirty="0" smtClean="0">
                <a:solidFill>
                  <a:schemeClr val="accent1">
                    <a:lumMod val="75000"/>
                  </a:schemeClr>
                </a:solidFill>
              </a:rPr>
              <a:t>( 1848/ 1914)</a:t>
            </a:r>
            <a:endParaRPr lang="fr-FR" sz="3600" dirty="0">
              <a:solidFill>
                <a:schemeClr val="accent1">
                  <a:lumMod val="75000"/>
                </a:schemeClr>
              </a:solidFill>
            </a:endParaRPr>
          </a:p>
        </p:txBody>
      </p:sp>
      <p:pic>
        <p:nvPicPr>
          <p:cNvPr id="9218" name="Picture 2" descr="C:\Users\pc\Desktop\مقاييس السداسي 2\صور\كتاب شميل.png"/>
          <p:cNvPicPr>
            <a:picLocks noChangeAspect="1" noChangeArrowheads="1"/>
          </p:cNvPicPr>
          <p:nvPr/>
        </p:nvPicPr>
        <p:blipFill>
          <a:blip r:embed="rId2"/>
          <a:srcRect/>
          <a:stretch>
            <a:fillRect/>
          </a:stretch>
        </p:blipFill>
        <p:spPr bwMode="auto">
          <a:xfrm>
            <a:off x="6500858" y="0"/>
            <a:ext cx="2643174" cy="2285992"/>
          </a:xfrm>
          <a:prstGeom prst="rect">
            <a:avLst/>
          </a:prstGeom>
          <a:noFill/>
        </p:spPr>
      </p:pic>
      <p:sp>
        <p:nvSpPr>
          <p:cNvPr id="7" name="Rectangle à coins arrondis 6"/>
          <p:cNvSpPr/>
          <p:nvPr/>
        </p:nvSpPr>
        <p:spPr>
          <a:xfrm>
            <a:off x="285720" y="1000108"/>
            <a:ext cx="6143668" cy="19288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إن الذين يقولون بوجود قوة أبدعت العالم من لا شيء لا يستندون في قولهم هذا على </a:t>
            </a:r>
            <a:r>
              <a:rPr lang="ar-DZ" sz="2800" dirty="0" err="1" smtClean="0"/>
              <a:t>شئ</a:t>
            </a:r>
            <a:r>
              <a:rPr lang="ar-DZ" sz="2800" dirty="0" smtClean="0"/>
              <a:t>… وإنما يفعلون ذلك انقيادا لفلسفة موهومة نشأت عن نقصان الاختبار. </a:t>
            </a:r>
            <a:r>
              <a:rPr lang="ar-DZ" sz="2200" b="1" i="1" dirty="0" smtClean="0">
                <a:effectLst>
                  <a:outerShdw blurRad="38100" dist="38100" dir="2700000" algn="tl">
                    <a:srgbClr val="000000">
                      <a:alpha val="43137"/>
                    </a:srgbClr>
                  </a:outerShdw>
                </a:effectLst>
              </a:rPr>
              <a:t>الحقيقة ص15</a:t>
            </a:r>
            <a:endParaRPr lang="fr-FR" sz="2200" b="1" i="1" dirty="0">
              <a:effectLst>
                <a:outerShdw blurRad="38100" dist="38100" dir="2700000" algn="tl">
                  <a:srgbClr val="000000">
                    <a:alpha val="43137"/>
                  </a:srgbClr>
                </a:outerShdw>
              </a:effectLst>
            </a:endParaRPr>
          </a:p>
        </p:txBody>
      </p:sp>
      <p:sp>
        <p:nvSpPr>
          <p:cNvPr id="8" name="Rectangle à coins arrondis 7"/>
          <p:cNvSpPr/>
          <p:nvPr/>
        </p:nvSpPr>
        <p:spPr>
          <a:xfrm>
            <a:off x="3000364" y="3000372"/>
            <a:ext cx="6072230" cy="214314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indent="449263" algn="ctr" rtl="1">
              <a:spcBef>
                <a:spcPct val="20000"/>
              </a:spcBef>
              <a:buClr>
                <a:schemeClr val="accent1"/>
              </a:buClr>
              <a:buSzPct val="85000"/>
              <a:defRPr/>
            </a:pPr>
            <a:r>
              <a:rPr lang="ar-DZ" sz="2800" dirty="0" smtClean="0"/>
              <a:t>وقد عمل </a:t>
            </a:r>
            <a:r>
              <a:rPr lang="ar-DZ" sz="2800" dirty="0" err="1" smtClean="0"/>
              <a:t>شميل</a:t>
            </a:r>
            <a:r>
              <a:rPr lang="ar-DZ" sz="2800" dirty="0" smtClean="0"/>
              <a:t> في كتابه الحقيقة ( 1885) على التنبيه إلى أن قَبول فرضية انحدار الأحياء من أصل واحد وتنوعها وتطورها حسب نواميس الطبيعةِ لا يتعارض مع ما جاءت </a:t>
            </a:r>
            <a:r>
              <a:rPr lang="ar-DZ" sz="2800" dirty="0" err="1" smtClean="0"/>
              <a:t>به</a:t>
            </a:r>
            <a:r>
              <a:rPr lang="ar-DZ" sz="2800" dirty="0" smtClean="0"/>
              <a:t> الأديان أو مع وجود الخالق.</a:t>
            </a:r>
          </a:p>
        </p:txBody>
      </p:sp>
      <p:pic>
        <p:nvPicPr>
          <p:cNvPr id="9" name="Picture 5" descr="C:\Users\pc\Desktop\مقاييس السداسي 2\صور\شميل.jpg"/>
          <p:cNvPicPr>
            <a:picLocks noChangeAspect="1" noChangeArrowheads="1"/>
          </p:cNvPicPr>
          <p:nvPr/>
        </p:nvPicPr>
        <p:blipFill>
          <a:blip r:embed="rId3"/>
          <a:srcRect/>
          <a:stretch>
            <a:fillRect/>
          </a:stretch>
        </p:blipFill>
        <p:spPr bwMode="auto">
          <a:xfrm>
            <a:off x="214282" y="3071810"/>
            <a:ext cx="2714644" cy="2143116"/>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 calcmode="lin" valueType="num">
                                      <p:cBhvr>
                                        <p:cTn id="12" dur="1000" fill="hold"/>
                                        <p:tgtEl>
                                          <p:spTgt spid="6">
                                            <p:bg/>
                                          </p:spTgt>
                                        </p:tgtEl>
                                        <p:attrNameLst>
                                          <p:attrName>ppt_w</p:attrName>
                                        </p:attrNameLst>
                                      </p:cBhvr>
                                      <p:tavLst>
                                        <p:tav tm="0">
                                          <p:val>
                                            <p:strVal val="#ppt_w*0.70"/>
                                          </p:val>
                                        </p:tav>
                                        <p:tav tm="100000">
                                          <p:val>
                                            <p:strVal val="#ppt_w"/>
                                          </p:val>
                                        </p:tav>
                                      </p:tavLst>
                                    </p:anim>
                                    <p:anim calcmode="lin" valueType="num">
                                      <p:cBhvr>
                                        <p:cTn id="13" dur="1000" fill="hold"/>
                                        <p:tgtEl>
                                          <p:spTgt spid="6">
                                            <p:bg/>
                                          </p:spTgt>
                                        </p:tgtEl>
                                        <p:attrNameLst>
                                          <p:attrName>ppt_h</p:attrName>
                                        </p:attrNameLst>
                                      </p:cBhvr>
                                      <p:tavLst>
                                        <p:tav tm="0">
                                          <p:val>
                                            <p:strVal val="#ppt_h"/>
                                          </p:val>
                                        </p:tav>
                                        <p:tav tm="100000">
                                          <p:val>
                                            <p:strVal val="#ppt_h"/>
                                          </p:val>
                                        </p:tav>
                                      </p:tavLst>
                                    </p:anim>
                                    <p:animEffect transition="in" filter="fade">
                                      <p:cBhvr>
                                        <p:cTn id="14" dur="1000"/>
                                        <p:tgtEl>
                                          <p:spTgt spid="6">
                                            <p:bg/>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strVal val="#ppt_w*0.70"/>
                                          </p:val>
                                        </p:tav>
                                        <p:tav tm="100000">
                                          <p:val>
                                            <p:strVal val="#ppt_w"/>
                                          </p:val>
                                        </p:tav>
                                      </p:tavLst>
                                    </p:anim>
                                    <p:anim calcmode="lin" valueType="num">
                                      <p:cBhvr>
                                        <p:cTn id="27" dur="1000" fill="hold"/>
                                        <p:tgtEl>
                                          <p:spTgt spid="5"/>
                                        </p:tgtEl>
                                        <p:attrNameLst>
                                          <p:attrName>ppt_h</p:attrName>
                                        </p:attrNameLst>
                                      </p:cBhvr>
                                      <p:tavLst>
                                        <p:tav tm="0">
                                          <p:val>
                                            <p:strVal val="#ppt_h"/>
                                          </p:val>
                                        </p:tav>
                                        <p:tav tm="100000">
                                          <p:val>
                                            <p:strVal val="#ppt_h"/>
                                          </p:val>
                                        </p:tav>
                                      </p:tavLst>
                                    </p:anim>
                                    <p:animEffect transition="in" filter="fade">
                                      <p:cBhvr>
                                        <p:cTn id="28" dur="1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strVal val="#ppt_w*0.70"/>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9218"/>
                                        </p:tgtEl>
                                        <p:attrNameLst>
                                          <p:attrName>style.visibility</p:attrName>
                                        </p:attrNameLst>
                                      </p:cBhvr>
                                      <p:to>
                                        <p:strVal val="visible"/>
                                      </p:to>
                                    </p:set>
                                    <p:animEffect transition="in" filter="blinds(horizontal)">
                                      <p:cBhvr>
                                        <p:cTn id="40" dur="500"/>
                                        <p:tgtEl>
                                          <p:spTgt spid="9218"/>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1000" fill="hold"/>
                                        <p:tgtEl>
                                          <p:spTgt spid="8"/>
                                        </p:tgtEl>
                                        <p:attrNameLst>
                                          <p:attrName>ppt_w</p:attrName>
                                        </p:attrNameLst>
                                      </p:cBhvr>
                                      <p:tavLst>
                                        <p:tav tm="0">
                                          <p:val>
                                            <p:strVal val="#ppt_w*0.70"/>
                                          </p:val>
                                        </p:tav>
                                        <p:tav tm="100000">
                                          <p:val>
                                            <p:strVal val="#ppt_w"/>
                                          </p:val>
                                        </p:tav>
                                      </p:tavLst>
                                    </p:anim>
                                    <p:anim calcmode="lin" valueType="num">
                                      <p:cBhvr>
                                        <p:cTn id="46" dur="1000" fill="hold"/>
                                        <p:tgtEl>
                                          <p:spTgt spid="8"/>
                                        </p:tgtEl>
                                        <p:attrNameLst>
                                          <p:attrName>ppt_h</p:attrName>
                                        </p:attrNameLst>
                                      </p:cBhvr>
                                      <p:tavLst>
                                        <p:tav tm="0">
                                          <p:val>
                                            <p:strVal val="#ppt_h"/>
                                          </p:val>
                                        </p:tav>
                                        <p:tav tm="100000">
                                          <p:val>
                                            <p:strVal val="#ppt_h"/>
                                          </p:val>
                                        </p:tav>
                                      </p:tavLst>
                                    </p:anim>
                                    <p:animEffect transition="in" filter="fade">
                                      <p:cBhvr>
                                        <p:cTn id="4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animBg="1"/>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Picture 2"/>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074" name="Picture 2"/>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strVal val="#ppt_w*0.70"/>
                                          </p:val>
                                        </p:tav>
                                        <p:tav tm="100000">
                                          <p:val>
                                            <p:strVal val="#ppt_w"/>
                                          </p:val>
                                        </p:tav>
                                      </p:tavLst>
                                    </p:anim>
                                    <p:anim calcmode="lin" valueType="num">
                                      <p:cBhvr>
                                        <p:cTn id="8" dur="1000" fill="hold"/>
                                        <p:tgtEl>
                                          <p:spTgt spid="3074"/>
                                        </p:tgtEl>
                                        <p:attrNameLst>
                                          <p:attrName>ppt_h</p:attrName>
                                        </p:attrNameLst>
                                      </p:cBhvr>
                                      <p:tavLst>
                                        <p:tav tm="0">
                                          <p:val>
                                            <p:strVal val="#ppt_h"/>
                                          </p:val>
                                        </p:tav>
                                        <p:tav tm="100000">
                                          <p:val>
                                            <p:strVal val="#ppt_h"/>
                                          </p:val>
                                        </p:tav>
                                      </p:tavLst>
                                    </p:anim>
                                    <p:animEffect transition="in" filter="fade">
                                      <p:cBhvr>
                                        <p:cTn id="9"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428596" y="5286388"/>
            <a:ext cx="8429684" cy="1357322"/>
          </a:xfrm>
          <a:prstGeom prst="rect">
            <a:avLst/>
          </a:prstGeom>
        </p:spPr>
        <p:style>
          <a:lnRef idx="1">
            <a:schemeClr val="accent6"/>
          </a:lnRef>
          <a:fillRef idx="2">
            <a:schemeClr val="accent6"/>
          </a:fillRef>
          <a:effectRef idx="1">
            <a:schemeClr val="accent6"/>
          </a:effectRef>
          <a:fontRef idx="minor">
            <a:schemeClr val="dk1"/>
          </a:fontRef>
        </p:style>
        <p:txBody>
          <a:bodyPr vert="horz">
            <a:noAutofit/>
          </a:bodyPr>
          <a:lstStyle/>
          <a:p>
            <a:pPr lvl="0" indent="449263" algn="ctr" rtl="1">
              <a:spcBef>
                <a:spcPct val="20000"/>
              </a:spcBef>
              <a:buClr>
                <a:schemeClr val="accent1"/>
              </a:buClr>
              <a:buSzPct val="85000"/>
              <a:defRPr/>
            </a:pPr>
            <a:r>
              <a:rPr lang="ar-DZ" sz="2800" dirty="0" smtClean="0"/>
              <a:t>يؤكد </a:t>
            </a:r>
            <a:r>
              <a:rPr lang="ar-DZ" sz="2800" dirty="0" err="1" smtClean="0"/>
              <a:t>شميل</a:t>
            </a:r>
            <a:r>
              <a:rPr lang="ar-DZ" sz="2800" dirty="0" smtClean="0"/>
              <a:t> على أن الفضل في معرفة أصل الإنسان يرجع </a:t>
            </a:r>
            <a:r>
              <a:rPr lang="ar-DZ" sz="2800" dirty="0" err="1" smtClean="0"/>
              <a:t>للامارك</a:t>
            </a:r>
            <a:r>
              <a:rPr lang="ar-DZ" sz="2800" dirty="0" smtClean="0"/>
              <a:t> وداروين، اللذان ردا الإنسان الهابط من السماء... إلى مقامه الحقيقي في الطبيعة</a:t>
            </a:r>
          </a:p>
        </p:txBody>
      </p:sp>
      <p:sp>
        <p:nvSpPr>
          <p:cNvPr id="7" name="Rectangle à coins arrondis 6"/>
          <p:cNvSpPr/>
          <p:nvPr/>
        </p:nvSpPr>
        <p:spPr>
          <a:xfrm>
            <a:off x="0" y="214290"/>
            <a:ext cx="5357818" cy="7858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من يجهل اختلاف أفراد النبات والحيوان؟</a:t>
            </a:r>
            <a:endParaRPr lang="fr-FR" sz="2800" dirty="0"/>
          </a:p>
        </p:txBody>
      </p:sp>
      <p:sp>
        <p:nvSpPr>
          <p:cNvPr id="8" name="Rectangle à coins arrondis 7"/>
          <p:cNvSpPr/>
          <p:nvPr/>
        </p:nvSpPr>
        <p:spPr>
          <a:xfrm>
            <a:off x="285720" y="1214422"/>
            <a:ext cx="5143536" cy="10001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indent="449263" algn="ctr" rtl="1">
              <a:spcBef>
                <a:spcPct val="20000"/>
              </a:spcBef>
              <a:buClr>
                <a:schemeClr val="accent1"/>
              </a:buClr>
              <a:buSzPct val="85000"/>
              <a:defRPr/>
            </a:pPr>
            <a:r>
              <a:rPr lang="ar-DZ" sz="2800" dirty="0" smtClean="0"/>
              <a:t>هل يستطيع أحد أن ينكر ما للوراثة من قوة في نقل صفات هذا الاختلاف في النسل؟</a:t>
            </a:r>
          </a:p>
        </p:txBody>
      </p:sp>
      <p:sp>
        <p:nvSpPr>
          <p:cNvPr id="11" name="Rectangle à coins arrondis 10"/>
          <p:cNvSpPr/>
          <p:nvPr/>
        </p:nvSpPr>
        <p:spPr>
          <a:xfrm>
            <a:off x="5500694" y="285728"/>
            <a:ext cx="3429024" cy="150019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ويطرح </a:t>
            </a:r>
            <a:r>
              <a:rPr lang="ar-DZ" sz="2800" dirty="0" err="1" smtClean="0"/>
              <a:t>شميل</a:t>
            </a:r>
            <a:r>
              <a:rPr lang="ar-DZ" sz="2800" dirty="0" smtClean="0"/>
              <a:t> عدة تساؤلات ليدلل على صدق ما جاء </a:t>
            </a:r>
            <a:r>
              <a:rPr lang="ar-DZ" sz="2800" dirty="0" err="1" smtClean="0"/>
              <a:t>به</a:t>
            </a:r>
            <a:r>
              <a:rPr lang="ar-DZ" sz="2800" dirty="0" smtClean="0"/>
              <a:t> داروين، منها: </a:t>
            </a:r>
            <a:endParaRPr lang="fr-FR" sz="2800" dirty="0"/>
          </a:p>
        </p:txBody>
      </p:sp>
      <p:sp>
        <p:nvSpPr>
          <p:cNvPr id="12" name="Rectangle à coins arrondis 11"/>
          <p:cNvSpPr/>
          <p:nvPr/>
        </p:nvSpPr>
        <p:spPr>
          <a:xfrm>
            <a:off x="285720" y="2428868"/>
            <a:ext cx="5143536" cy="10001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indent="449263" algn="ctr" rtl="1">
              <a:spcBef>
                <a:spcPct val="20000"/>
              </a:spcBef>
              <a:buClr>
                <a:schemeClr val="accent1"/>
              </a:buClr>
              <a:buSzPct val="85000"/>
              <a:defRPr/>
            </a:pPr>
            <a:r>
              <a:rPr lang="ar-DZ" sz="2800" dirty="0" smtClean="0"/>
              <a:t>وأن هذه الصفات تقوى إذا ناسبتها الأحوال وتضعف إذا لم تناسبها؟</a:t>
            </a:r>
          </a:p>
        </p:txBody>
      </p:sp>
      <p:sp>
        <p:nvSpPr>
          <p:cNvPr id="13" name="Rectangle 12"/>
          <p:cNvSpPr/>
          <p:nvPr/>
        </p:nvSpPr>
        <p:spPr>
          <a:xfrm>
            <a:off x="5643570" y="2000240"/>
            <a:ext cx="3214710" cy="92869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DZ" sz="2800" dirty="0" smtClean="0">
                <a:solidFill>
                  <a:sysClr val="windowText" lastClr="000000"/>
                </a:solidFill>
              </a:rPr>
              <a:t>كما يعطي أمثلة منها: </a:t>
            </a:r>
            <a:endParaRPr lang="fr-FR" sz="2800" dirty="0">
              <a:solidFill>
                <a:sysClr val="windowText" lastClr="000000"/>
              </a:solidFill>
            </a:endParaRPr>
          </a:p>
        </p:txBody>
      </p:sp>
      <p:sp>
        <p:nvSpPr>
          <p:cNvPr id="14" name="Rectangle à coins arrondis 13"/>
          <p:cNvSpPr/>
          <p:nvPr/>
        </p:nvSpPr>
        <p:spPr>
          <a:xfrm>
            <a:off x="357158" y="3643314"/>
            <a:ext cx="8358246" cy="150019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dirty="0" smtClean="0"/>
              <a:t>المزارع الذي يفضل البذرة الجيدة عن </a:t>
            </a:r>
            <a:r>
              <a:rPr lang="ar-DZ" sz="2800" dirty="0" err="1" smtClean="0"/>
              <a:t>الردئية</a:t>
            </a:r>
            <a:r>
              <a:rPr lang="ar-DZ" sz="2800" dirty="0" smtClean="0"/>
              <a:t> ، والأرض الخصبة عن البور. كما يعرف من المواشي ما هي أنسب من حيث الصحة والشدة فيعتني بتربيتها ومأكلها ومسكنها وتوليدها</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checkerboard(across)">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strVal val="#ppt_w*0.70"/>
                                          </p:val>
                                        </p:tav>
                                        <p:tav tm="100000">
                                          <p:val>
                                            <p:strVal val="#ppt_w"/>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0.70"/>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strVal val="#ppt_w*0.70"/>
                                          </p:val>
                                        </p:tav>
                                        <p:tav tm="100000">
                                          <p:val>
                                            <p:strVal val="#ppt_w"/>
                                          </p:val>
                                        </p:tav>
                                      </p:tavLst>
                                    </p:anim>
                                    <p:anim calcmode="lin" valueType="num">
                                      <p:cBhvr>
                                        <p:cTn id="34" dur="1000" fill="hold"/>
                                        <p:tgtEl>
                                          <p:spTgt spid="12"/>
                                        </p:tgtEl>
                                        <p:attrNameLst>
                                          <p:attrName>ppt_h</p:attrName>
                                        </p:attrNameLst>
                                      </p:cBhvr>
                                      <p:tavLst>
                                        <p:tav tm="0">
                                          <p:val>
                                            <p:strVal val="#ppt_h"/>
                                          </p:val>
                                        </p:tav>
                                        <p:tav tm="100000">
                                          <p:val>
                                            <p:strVal val="#ppt_h"/>
                                          </p:val>
                                        </p:tav>
                                      </p:tavLst>
                                    </p:anim>
                                    <p:animEffect transition="in" filter="fade">
                                      <p:cBhvr>
                                        <p:cTn id="35" dur="1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ox(in)">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linds(horizontal)">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357158" y="3786190"/>
            <a:ext cx="8429684" cy="1000132"/>
          </a:xfrm>
          <a:prstGeom prst="rect">
            <a:avLst/>
          </a:prstGeom>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vert="horz">
            <a:noAutofit/>
          </a:bodyPr>
          <a:lstStyle/>
          <a:p>
            <a:pPr lvl="0" indent="449263" algn="ctr" rtl="1">
              <a:spcBef>
                <a:spcPct val="20000"/>
              </a:spcBef>
              <a:buClr>
                <a:schemeClr val="accent1"/>
              </a:buClr>
              <a:buSzPct val="85000"/>
              <a:defRPr/>
            </a:pPr>
            <a:r>
              <a:rPr lang="ar-DZ" sz="3000" dirty="0" smtClean="0"/>
              <a:t>تقوى الصفات الوراثية إذا وجدت الظروف الملائمة وتضعف في حال غيابها.</a:t>
            </a:r>
          </a:p>
        </p:txBody>
      </p:sp>
      <p:sp>
        <p:nvSpPr>
          <p:cNvPr id="4" name="Rectangle à coins arrondis 3"/>
          <p:cNvSpPr/>
          <p:nvPr/>
        </p:nvSpPr>
        <p:spPr>
          <a:xfrm>
            <a:off x="500034" y="1285860"/>
            <a:ext cx="8072494" cy="857256"/>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DZ" sz="3000" dirty="0" smtClean="0">
                <a:solidFill>
                  <a:schemeClr val="tx1"/>
                </a:solidFill>
              </a:rPr>
              <a:t>الاختلاف أمر واقع بين الإنسان كما بين الحيوان وكذا بين النبات.</a:t>
            </a:r>
          </a:p>
          <a:p>
            <a:pPr algn="ctr"/>
            <a:endParaRPr lang="fr-FR" dirty="0"/>
          </a:p>
        </p:txBody>
      </p:sp>
      <p:sp>
        <p:nvSpPr>
          <p:cNvPr id="7" name="Rectangle à coins arrondis 6"/>
          <p:cNvSpPr/>
          <p:nvPr/>
        </p:nvSpPr>
        <p:spPr>
          <a:xfrm>
            <a:off x="785786" y="2500306"/>
            <a:ext cx="7715304"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r>
              <a:rPr lang="ar-DZ" sz="3000" dirty="0" smtClean="0">
                <a:solidFill>
                  <a:schemeClr val="tx1"/>
                </a:solidFill>
              </a:rPr>
              <a:t>يتم انطلاقا من الوراثة نقل صفات هذا الاختلاف في النسل.</a:t>
            </a:r>
          </a:p>
        </p:txBody>
      </p:sp>
      <p:sp>
        <p:nvSpPr>
          <p:cNvPr id="8" name="Sous-titre 2"/>
          <p:cNvSpPr txBox="1">
            <a:spLocks/>
          </p:cNvSpPr>
          <p:nvPr/>
        </p:nvSpPr>
        <p:spPr>
          <a:xfrm>
            <a:off x="357158" y="5143512"/>
            <a:ext cx="8429684" cy="1285884"/>
          </a:xfrm>
          <a:prstGeom prst="rect">
            <a:avLst/>
          </a:prstGeom>
          <a:gradFill flip="none" rotWithShape="1">
            <a:gsLst>
              <a:gs pos="0">
                <a:schemeClr val="accent6">
                  <a:tint val="45000"/>
                  <a:shade val="30000"/>
                  <a:satMod val="115000"/>
                </a:schemeClr>
              </a:gs>
              <a:gs pos="50000">
                <a:schemeClr val="accent6">
                  <a:tint val="45000"/>
                  <a:shade val="67500"/>
                  <a:satMod val="115000"/>
                </a:schemeClr>
              </a:gs>
              <a:gs pos="100000">
                <a:schemeClr val="accent6">
                  <a:tint val="45000"/>
                  <a:shade val="100000"/>
                  <a:satMod val="115000"/>
                </a:schemeClr>
              </a:gs>
            </a:gsLst>
            <a:path path="circle">
              <a:fillToRect l="50000" t="50000" r="50000" b="50000"/>
            </a:path>
            <a:tileRect/>
          </a:gradFill>
        </p:spPr>
        <p:style>
          <a:lnRef idx="1">
            <a:schemeClr val="accent6"/>
          </a:lnRef>
          <a:fillRef idx="2">
            <a:schemeClr val="accent6"/>
          </a:fillRef>
          <a:effectRef idx="1">
            <a:schemeClr val="accent6"/>
          </a:effectRef>
          <a:fontRef idx="minor">
            <a:schemeClr val="dk1"/>
          </a:fontRef>
        </p:style>
        <p:txBody>
          <a:bodyPr vert="horz">
            <a:noAutofit/>
          </a:bodyPr>
          <a:lstStyle/>
          <a:p>
            <a:pPr lvl="0" indent="449263" algn="ctr" rtl="1">
              <a:spcBef>
                <a:spcPct val="20000"/>
              </a:spcBef>
              <a:buClr>
                <a:schemeClr val="accent1"/>
              </a:buClr>
              <a:buSzPct val="85000"/>
              <a:defRPr/>
            </a:pPr>
            <a:r>
              <a:rPr lang="ar-DZ" sz="3000" dirty="0" smtClean="0"/>
              <a:t>حينما يقدم المزارع على موسم الزرع، فهو ينتقى البذور الجيدة ويفضلها على الرديئة، ويهتم بالأرض الجيدة ويفضلها على الرديئة.</a:t>
            </a:r>
          </a:p>
        </p:txBody>
      </p:sp>
      <p:sp>
        <p:nvSpPr>
          <p:cNvPr id="6" name="Rectangle à coins arrondis 5"/>
          <p:cNvSpPr/>
          <p:nvPr/>
        </p:nvSpPr>
        <p:spPr>
          <a:xfrm>
            <a:off x="214282" y="214290"/>
            <a:ext cx="4572032" cy="9286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solidFill>
                  <a:schemeClr val="tx1"/>
                </a:solidFill>
              </a:rPr>
              <a:t>وهو بذلك يقدم شرحا مبسطا يمكن أن يفهمه أي إنسان بسيط.</a:t>
            </a:r>
            <a:endParaRPr lang="fr-FR" sz="2800" dirty="0">
              <a:solidFill>
                <a:schemeClr val="tx1"/>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ox(i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strVal val="#ppt_w*0.70"/>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Effect transition="in" filter="fade">
                                      <p:cBhvr>
                                        <p:cTn id="27" dur="1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strVal val="#ppt_w*0.70"/>
                                          </p:val>
                                        </p:tav>
                                        <p:tav tm="100000">
                                          <p:val>
                                            <p:strVal val="#ppt_w"/>
                                          </p:val>
                                        </p:tav>
                                      </p:tavLst>
                                    </p:anim>
                                    <p:anim calcmode="lin" valueType="num">
                                      <p:cBhvr>
                                        <p:cTn id="33" dur="1000" fill="hold"/>
                                        <p:tgtEl>
                                          <p:spTgt spid="8"/>
                                        </p:tgtEl>
                                        <p:attrNameLst>
                                          <p:attrName>ppt_h</p:attrName>
                                        </p:attrNameLst>
                                      </p:cBhvr>
                                      <p:tavLst>
                                        <p:tav tm="0">
                                          <p:val>
                                            <p:strVal val="#ppt_h"/>
                                          </p:val>
                                        </p:tav>
                                        <p:tav tm="100000">
                                          <p:val>
                                            <p:strVal val="#ppt_h"/>
                                          </p:val>
                                        </p:tav>
                                      </p:tavLst>
                                    </p:anim>
                                    <p:animEffect transition="in" filter="fade">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7" grpId="0" animBg="1"/>
      <p:bldP spid="8"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428596" y="214290"/>
            <a:ext cx="8429684" cy="1714512"/>
          </a:xfrm>
          <a:prstGeom prst="rect">
            <a:avLst/>
          </a:prstGeom>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vert="horz">
            <a:noAutofit/>
          </a:bodyPr>
          <a:lstStyle/>
          <a:p>
            <a:pPr lvl="0" indent="449263" algn="ctr" rtl="1">
              <a:lnSpc>
                <a:spcPct val="150000"/>
              </a:lnSpc>
              <a:spcBef>
                <a:spcPct val="20000"/>
              </a:spcBef>
              <a:buClr>
                <a:schemeClr val="accent1"/>
              </a:buClr>
              <a:buSzPct val="85000"/>
              <a:defRPr/>
            </a:pPr>
            <a:r>
              <a:rPr lang="ar-DZ" sz="3000" dirty="0" smtClean="0"/>
              <a:t>ويعطي </a:t>
            </a:r>
            <a:r>
              <a:rPr lang="ar-DZ" sz="3000" dirty="0" err="1" smtClean="0"/>
              <a:t>شميل</a:t>
            </a:r>
            <a:r>
              <a:rPr lang="ar-DZ" sz="3000" dirty="0" smtClean="0"/>
              <a:t> 04 مسائل جوهرية لابد من التأكيد عليها لفهم التيار </a:t>
            </a:r>
            <a:r>
              <a:rPr lang="ar-DZ" sz="3000" dirty="0" err="1" smtClean="0"/>
              <a:t>الدارويني</a:t>
            </a:r>
            <a:r>
              <a:rPr lang="ar-DZ" sz="3000" dirty="0" smtClean="0"/>
              <a:t> هي:</a:t>
            </a:r>
          </a:p>
        </p:txBody>
      </p:sp>
      <p:sp>
        <p:nvSpPr>
          <p:cNvPr id="4" name="Rectangle à coins arrondis 3"/>
          <p:cNvSpPr/>
          <p:nvPr/>
        </p:nvSpPr>
        <p:spPr>
          <a:xfrm>
            <a:off x="4857752" y="2285992"/>
            <a:ext cx="4000528" cy="10001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ar-DZ" sz="3000" dirty="0" smtClean="0"/>
              <a:t>1/ تنازع البقاء</a:t>
            </a:r>
          </a:p>
        </p:txBody>
      </p:sp>
      <p:sp>
        <p:nvSpPr>
          <p:cNvPr id="7" name="Rectangle à coins arrondis 6"/>
          <p:cNvSpPr/>
          <p:nvPr/>
        </p:nvSpPr>
        <p:spPr>
          <a:xfrm>
            <a:off x="214282" y="2143116"/>
            <a:ext cx="4000528" cy="128588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rtl="1"/>
            <a:r>
              <a:rPr lang="ar-DZ" sz="3000" dirty="0" smtClean="0"/>
              <a:t>2/ تكون التباينات / تغير الأفراد</a:t>
            </a:r>
          </a:p>
        </p:txBody>
      </p:sp>
      <p:sp>
        <p:nvSpPr>
          <p:cNvPr id="8" name="Rectangle à coins arrondis 7"/>
          <p:cNvSpPr/>
          <p:nvPr/>
        </p:nvSpPr>
        <p:spPr>
          <a:xfrm>
            <a:off x="4714876" y="4357694"/>
            <a:ext cx="4000528" cy="11430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ar-DZ" sz="3000" dirty="0" smtClean="0">
                <a:solidFill>
                  <a:schemeClr val="tx1"/>
                </a:solidFill>
              </a:rPr>
              <a:t>3/ انتقال التغيرات بالوراثة عبر الأجيال</a:t>
            </a:r>
          </a:p>
        </p:txBody>
      </p:sp>
      <p:sp>
        <p:nvSpPr>
          <p:cNvPr id="9" name="Rectangle à coins arrondis 8"/>
          <p:cNvSpPr/>
          <p:nvPr/>
        </p:nvSpPr>
        <p:spPr>
          <a:xfrm>
            <a:off x="214282" y="3857628"/>
            <a:ext cx="4000528" cy="2428892"/>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ctr" rtl="1"/>
            <a:r>
              <a:rPr lang="ar-DZ" sz="3000" dirty="0" smtClean="0">
                <a:solidFill>
                  <a:schemeClr val="tx1"/>
                </a:solidFill>
              </a:rPr>
              <a:t>4/ انتخاب الطبيعة للمتغير الذي يكون </a:t>
            </a:r>
            <a:r>
              <a:rPr lang="ar-DZ" sz="3000" dirty="0" err="1" smtClean="0">
                <a:solidFill>
                  <a:schemeClr val="tx1"/>
                </a:solidFill>
              </a:rPr>
              <a:t>به</a:t>
            </a:r>
            <a:r>
              <a:rPr lang="ar-DZ" sz="3000" dirty="0" smtClean="0">
                <a:solidFill>
                  <a:schemeClr val="tx1"/>
                </a:solidFill>
              </a:rPr>
              <a:t> أفضل الصفات، وهذا الانتخاب يكون بواسطة تنازع البقاء</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072066" y="2071678"/>
            <a:ext cx="3857684" cy="1500198"/>
          </a:xfrm>
        </p:spPr>
        <p:style>
          <a:lnRef idx="1">
            <a:schemeClr val="accent1"/>
          </a:lnRef>
          <a:fillRef idx="2">
            <a:schemeClr val="accent1"/>
          </a:fillRef>
          <a:effectRef idx="1">
            <a:schemeClr val="accent1"/>
          </a:effectRef>
          <a:fontRef idx="minor">
            <a:schemeClr val="dk1"/>
          </a:fontRef>
        </p:style>
        <p:txBody>
          <a:bodyPr>
            <a:normAutofit/>
          </a:bodyPr>
          <a:lstStyle/>
          <a:p>
            <a:pPr indent="449263" rtl="1"/>
            <a:r>
              <a:rPr lang="ar-DZ" sz="2700" b="0" dirty="0" smtClean="0">
                <a:solidFill>
                  <a:schemeClr val="tx1"/>
                </a:solidFill>
                <a:latin typeface="Times New Roman" pitchFamily="18" charset="0"/>
                <a:cs typeface="Times New Roman" pitchFamily="18" charset="0"/>
              </a:rPr>
              <a:t>3/ تتم عملية التطور من خلال صراع دائم بين الكائنات والأنواع.  إنه الصراع من أجل </a:t>
            </a:r>
            <a:r>
              <a:rPr lang="ar-DZ" sz="2700" b="0" dirty="0" err="1" smtClean="0">
                <a:solidFill>
                  <a:schemeClr val="tx1"/>
                </a:solidFill>
                <a:latin typeface="Times New Roman" pitchFamily="18" charset="0"/>
                <a:cs typeface="Times New Roman" pitchFamily="18" charset="0"/>
              </a:rPr>
              <a:t>ابقاء</a:t>
            </a:r>
            <a:r>
              <a:rPr lang="ar-DZ" sz="2700" b="0" dirty="0" smtClean="0">
                <a:solidFill>
                  <a:schemeClr val="tx1"/>
                </a:solidFill>
                <a:latin typeface="Times New Roman" pitchFamily="18" charset="0"/>
                <a:cs typeface="Times New Roman" pitchFamily="18" charset="0"/>
              </a:rPr>
              <a:t>.</a:t>
            </a:r>
          </a:p>
          <a:p>
            <a:pPr indent="449263" rtl="1">
              <a:lnSpc>
                <a:spcPct val="150000"/>
              </a:lnSpc>
            </a:pPr>
            <a:endParaRPr lang="ar-DZ" sz="3200" b="0" dirty="0" smtClean="0">
              <a:solidFill>
                <a:schemeClr val="tx1"/>
              </a:solidFill>
              <a:latin typeface="Times New Roman" pitchFamily="18" charset="0"/>
              <a:cs typeface="Times New Roman" pitchFamily="18" charset="0"/>
            </a:endParaRPr>
          </a:p>
          <a:p>
            <a:pPr indent="449263"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11" name="Rectangle 10"/>
          <p:cNvSpPr/>
          <p:nvPr/>
        </p:nvSpPr>
        <p:spPr>
          <a:xfrm>
            <a:off x="1714480" y="3929066"/>
            <a:ext cx="5929354" cy="164307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b="1" dirty="0" smtClean="0"/>
              <a:t>1/ الأصل المشترك للأنواع: </a:t>
            </a:r>
            <a:r>
              <a:rPr lang="ar-DZ" sz="2800" dirty="0" smtClean="0"/>
              <a:t>فالكون عبارة عن سلسلة متواصلة في حركة دائمة، أرقى حلقاتها هو الإنسان الذي قد لا يكون آخر حلقة</a:t>
            </a:r>
            <a:endParaRPr lang="fr-FR" sz="2800" dirty="0"/>
          </a:p>
        </p:txBody>
      </p:sp>
      <p:sp>
        <p:nvSpPr>
          <p:cNvPr id="12" name="Plaque 11"/>
          <p:cNvSpPr/>
          <p:nvPr/>
        </p:nvSpPr>
        <p:spPr>
          <a:xfrm>
            <a:off x="5072034" y="5715016"/>
            <a:ext cx="4071966" cy="1142984"/>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200" b="1" dirty="0" smtClean="0"/>
              <a:t>مبادئ التيار </a:t>
            </a:r>
            <a:r>
              <a:rPr lang="ar-DZ" sz="3200" b="1" dirty="0" err="1" smtClean="0"/>
              <a:t>الدارويني</a:t>
            </a:r>
            <a:endParaRPr lang="fr-FR" sz="3200" b="1" dirty="0"/>
          </a:p>
        </p:txBody>
      </p:sp>
      <p:sp>
        <p:nvSpPr>
          <p:cNvPr id="7" name="Rectangle 6"/>
          <p:cNvSpPr/>
          <p:nvPr/>
        </p:nvSpPr>
        <p:spPr>
          <a:xfrm>
            <a:off x="285720" y="285728"/>
            <a:ext cx="8001056" cy="150019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rtl="1">
              <a:spcBef>
                <a:spcPct val="20000"/>
              </a:spcBef>
              <a:buClr>
                <a:schemeClr val="accent1"/>
              </a:buClr>
              <a:buSzPct val="85000"/>
              <a:defRPr/>
            </a:pPr>
            <a:r>
              <a:rPr lang="ar-DZ" sz="2700" b="1" cap="all" spc="250" dirty="0" smtClean="0">
                <a:solidFill>
                  <a:schemeClr val="tx1"/>
                </a:solidFill>
                <a:latin typeface="Times New Roman" pitchFamily="18" charset="0"/>
                <a:cs typeface="Times New Roman" pitchFamily="18" charset="0"/>
              </a:rPr>
              <a:t>2/ التطور الآلي للأنواع: </a:t>
            </a:r>
            <a:r>
              <a:rPr lang="ar-DZ" sz="2700" cap="all" spc="250" dirty="0" smtClean="0">
                <a:solidFill>
                  <a:schemeClr val="tx1"/>
                </a:solidFill>
                <a:latin typeface="Times New Roman" pitchFamily="18" charset="0"/>
                <a:cs typeface="Times New Roman" pitchFamily="18" charset="0"/>
              </a:rPr>
              <a:t>تخضع الأنواع العضوية لعمليات تطورية تدريجية ومستمرة آليا تتحكم فيها الطبيعة </a:t>
            </a:r>
          </a:p>
          <a:p>
            <a:pPr lvl="0" algn="ctr" rtl="1">
              <a:spcBef>
                <a:spcPct val="20000"/>
              </a:spcBef>
              <a:buClr>
                <a:schemeClr val="accent1"/>
              </a:buClr>
              <a:buSzPct val="85000"/>
              <a:defRPr/>
            </a:pPr>
            <a:r>
              <a:rPr lang="ar-DZ" sz="2700" cap="all" spc="250" dirty="0" smtClean="0">
                <a:solidFill>
                  <a:schemeClr val="tx1"/>
                </a:solidFill>
                <a:latin typeface="Times New Roman" pitchFamily="18" charset="0"/>
                <a:cs typeface="Times New Roman" pitchFamily="18" charset="0"/>
              </a:rPr>
              <a:t>(الانتقاء الطبيعي)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ox(i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strVal val="#ppt_w*0.70"/>
                                          </p:val>
                                        </p:tav>
                                        <p:tav tm="100000">
                                          <p:val>
                                            <p:strVal val="#ppt_w"/>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3">
                                            <p:bg/>
                                          </p:spTgt>
                                        </p:tgtEl>
                                        <p:attrNameLst>
                                          <p:attrName>style.visibility</p:attrName>
                                        </p:attrNameLst>
                                      </p:cBhvr>
                                      <p:to>
                                        <p:strVal val="visible"/>
                                      </p:to>
                                    </p:set>
                                    <p:animEffect transition="in" filter="box(in)">
                                      <p:cBhvr>
                                        <p:cTn id="26" dur="500"/>
                                        <p:tgtEl>
                                          <p:spTgt spid="3">
                                            <p:bg/>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box(in)">
                                      <p:cBhvr>
                                        <p:cTn id="3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1" grpId="0" animBg="1"/>
      <p:bldP spid="12"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572264" y="2000240"/>
            <a:ext cx="2357454" cy="1143008"/>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ysClr val="windowText" lastClr="000000"/>
                </a:solidFill>
              </a:rPr>
              <a:t>4/ البقاء للأصلح</a:t>
            </a:r>
            <a:endParaRPr lang="fr-FR" sz="2800" b="1" dirty="0">
              <a:solidFill>
                <a:sysClr val="windowText" lastClr="000000"/>
              </a:solidFill>
            </a:endParaRPr>
          </a:p>
        </p:txBody>
      </p:sp>
      <p:sp>
        <p:nvSpPr>
          <p:cNvPr id="9" name="Rectangle 8"/>
          <p:cNvSpPr/>
          <p:nvPr/>
        </p:nvSpPr>
        <p:spPr>
          <a:xfrm>
            <a:off x="928662" y="285728"/>
            <a:ext cx="7358114" cy="12858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700" cap="all" spc="250" dirty="0" smtClean="0">
                <a:solidFill>
                  <a:schemeClr val="tx1"/>
                </a:solidFill>
                <a:latin typeface="Times New Roman" pitchFamily="18" charset="0"/>
                <a:cs typeface="Times New Roman" pitchFamily="18" charset="0"/>
              </a:rPr>
              <a:t>ج/ البقاء هو القيمة المحورية في المنظومة </a:t>
            </a:r>
            <a:r>
              <a:rPr lang="ar-DZ" sz="2700" cap="all" spc="250" dirty="0" err="1" smtClean="0">
                <a:solidFill>
                  <a:schemeClr val="tx1"/>
                </a:solidFill>
                <a:latin typeface="Times New Roman" pitchFamily="18" charset="0"/>
                <a:cs typeface="Times New Roman" pitchFamily="18" charset="0"/>
              </a:rPr>
              <a:t>الداروينية</a:t>
            </a:r>
            <a:r>
              <a:rPr lang="ar-DZ" sz="2700" cap="all" spc="250" dirty="0" smtClean="0">
                <a:solidFill>
                  <a:schemeClr val="tx1"/>
                </a:solidFill>
                <a:latin typeface="Times New Roman" pitchFamily="18" charset="0"/>
                <a:cs typeface="Times New Roman" pitchFamily="18" charset="0"/>
              </a:rPr>
              <a:t>، وبالتالي لا مجال للحديث عن بقية القيم: الأمانة، الخير، الشر، الجمال، الأخلاق.... </a:t>
            </a:r>
            <a:endParaRPr lang="ar-DZ" sz="2700" dirty="0" smtClean="0">
              <a:solidFill>
                <a:schemeClr val="tx1"/>
              </a:solidFill>
              <a:latin typeface="Times New Roman" pitchFamily="18" charset="0"/>
              <a:cs typeface="Times New Roman" pitchFamily="18" charset="0"/>
            </a:endParaRPr>
          </a:p>
        </p:txBody>
      </p:sp>
      <p:sp>
        <p:nvSpPr>
          <p:cNvPr id="10" name="Rectangle 9"/>
          <p:cNvSpPr/>
          <p:nvPr/>
        </p:nvSpPr>
        <p:spPr>
          <a:xfrm>
            <a:off x="357158" y="3357562"/>
            <a:ext cx="8001056" cy="178595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lvl="0" algn="ctr" rtl="1">
              <a:spcBef>
                <a:spcPct val="20000"/>
              </a:spcBef>
              <a:buClr>
                <a:schemeClr val="accent1"/>
              </a:buClr>
              <a:buSzPct val="85000"/>
              <a:defRPr/>
            </a:pPr>
            <a:r>
              <a:rPr lang="ar-DZ" cap="all" spc="250" dirty="0" smtClean="0">
                <a:solidFill>
                  <a:schemeClr val="tx1"/>
                </a:solidFill>
                <a:latin typeface="Times New Roman" pitchFamily="18" charset="0"/>
                <a:cs typeface="Times New Roman" pitchFamily="18" charset="0"/>
              </a:rPr>
              <a:t>أ</a:t>
            </a:r>
            <a:r>
              <a:rPr lang="ar-DZ" sz="2700" cap="all" spc="250" dirty="0" smtClean="0">
                <a:solidFill>
                  <a:schemeClr val="tx1"/>
                </a:solidFill>
                <a:latin typeface="Times New Roman" pitchFamily="18" charset="0"/>
                <a:cs typeface="Times New Roman" pitchFamily="18" charset="0"/>
              </a:rPr>
              <a:t>/ يكون البقاء من نصيب </a:t>
            </a:r>
            <a:r>
              <a:rPr lang="ar-DZ" sz="2700" b="1" cap="all" spc="250" dirty="0" err="1" smtClean="0">
                <a:solidFill>
                  <a:schemeClr val="tx1"/>
                </a:solidFill>
                <a:latin typeface="Times New Roman" pitchFamily="18" charset="0"/>
                <a:cs typeface="Times New Roman" pitchFamily="18" charset="0"/>
              </a:rPr>
              <a:t>االنوع</a:t>
            </a:r>
            <a:r>
              <a:rPr lang="ar-DZ" sz="2700" cap="all" spc="250" dirty="0" smtClean="0">
                <a:solidFill>
                  <a:schemeClr val="tx1"/>
                </a:solidFill>
                <a:latin typeface="Times New Roman" pitchFamily="18" charset="0"/>
                <a:cs typeface="Times New Roman" pitchFamily="18" charset="0"/>
              </a:rPr>
              <a:t> الذي يملك الصفات </a:t>
            </a:r>
            <a:r>
              <a:rPr lang="ar-DZ" sz="2700" cap="all" spc="250" dirty="0" err="1" smtClean="0">
                <a:solidFill>
                  <a:schemeClr val="tx1"/>
                </a:solidFill>
                <a:latin typeface="Times New Roman" pitchFamily="18" charset="0"/>
                <a:cs typeface="Times New Roman" pitchFamily="18" charset="0"/>
              </a:rPr>
              <a:t>التكيفية</a:t>
            </a:r>
            <a:r>
              <a:rPr lang="ar-DZ" sz="2700" cap="all" spc="250" dirty="0" smtClean="0">
                <a:solidFill>
                  <a:schemeClr val="tx1"/>
                </a:solidFill>
                <a:latin typeface="Times New Roman" pitchFamily="18" charset="0"/>
                <a:cs typeface="Times New Roman" pitchFamily="18" charset="0"/>
              </a:rPr>
              <a:t> التي تمكنه من فرض إرادته على بقية الأنواع.</a:t>
            </a:r>
            <a:r>
              <a:rPr lang="ar-DZ" sz="2700" cap="all" spc="250" dirty="0" smtClean="0">
                <a:solidFill>
                  <a:schemeClr val="tx1"/>
                </a:solidFill>
                <a:latin typeface="Amiri" pitchFamily="2" charset="-78"/>
                <a:cs typeface="Amiri" pitchFamily="2" charset="-78"/>
              </a:rPr>
              <a:t>وهي صفات طبيعية مادية: الأكثر استجابة للتغير البيئي، الأقوى، الأذكى... </a:t>
            </a:r>
            <a:endParaRPr lang="ar-DZ" sz="2700" cap="all" spc="250" dirty="0" smtClean="0">
              <a:solidFill>
                <a:schemeClr val="tx1"/>
              </a:solidFill>
              <a:latin typeface="Times New Roman" pitchFamily="18" charset="0"/>
              <a:cs typeface="Times New Roman" pitchFamily="18" charset="0"/>
            </a:endParaRPr>
          </a:p>
        </p:txBody>
      </p:sp>
      <p:sp>
        <p:nvSpPr>
          <p:cNvPr id="11" name="Rectangle 10"/>
          <p:cNvSpPr/>
          <p:nvPr/>
        </p:nvSpPr>
        <p:spPr>
          <a:xfrm>
            <a:off x="285720" y="1714488"/>
            <a:ext cx="6072230" cy="150019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rtl="1">
              <a:spcBef>
                <a:spcPct val="20000"/>
              </a:spcBef>
              <a:buClr>
                <a:schemeClr val="accent1"/>
              </a:buClr>
              <a:buSzPct val="85000"/>
              <a:defRPr/>
            </a:pPr>
            <a:r>
              <a:rPr lang="ar-DZ" sz="2800" cap="all" spc="250" dirty="0" smtClean="0">
                <a:solidFill>
                  <a:schemeClr val="tx1"/>
                </a:solidFill>
                <a:latin typeface="Times New Roman" pitchFamily="18" charset="0"/>
                <a:cs typeface="Times New Roman" pitchFamily="18" charset="0"/>
              </a:rPr>
              <a:t>ب/ يثبت الكائن أو النوع الذي ينتصر على البقية أنه أرقى الكائنات / الأنواع، ويحقق البقاء المادي على حسابها. </a:t>
            </a:r>
          </a:p>
        </p:txBody>
      </p:sp>
      <p:sp>
        <p:nvSpPr>
          <p:cNvPr id="6" name="Sous-titre 2"/>
          <p:cNvSpPr txBox="1">
            <a:spLocks/>
          </p:cNvSpPr>
          <p:nvPr/>
        </p:nvSpPr>
        <p:spPr>
          <a:xfrm>
            <a:off x="500034" y="5429264"/>
            <a:ext cx="7715304" cy="1000132"/>
          </a:xfrm>
          <a:prstGeom prst="rect">
            <a:avLst/>
          </a:prstGeom>
        </p:spPr>
        <p:style>
          <a:lnRef idx="1">
            <a:schemeClr val="accent2"/>
          </a:lnRef>
          <a:fillRef idx="2">
            <a:schemeClr val="accent2"/>
          </a:fillRef>
          <a:effectRef idx="1">
            <a:schemeClr val="accent2"/>
          </a:effectRef>
          <a:fontRef idx="minor">
            <a:schemeClr val="dk1"/>
          </a:fontRef>
        </p:style>
        <p:txBody>
          <a:bodyPr vert="horz">
            <a:normAutofit fontScale="92500"/>
          </a:bodyPr>
          <a:lstStyle/>
          <a:p>
            <a:pPr marR="0" lvl="0" indent="92075" algn="ctr" defTabSz="914400" rtl="1" eaLnBrk="1" fontAlgn="auto" latinLnBrk="0" hangingPunct="1">
              <a:lnSpc>
                <a:spcPct val="110000"/>
              </a:lnSpc>
              <a:spcBef>
                <a:spcPct val="20000"/>
              </a:spcBef>
              <a:spcAft>
                <a:spcPts val="0"/>
              </a:spcAft>
              <a:buClr>
                <a:schemeClr val="accent1"/>
              </a:buClr>
              <a:buSzPct val="85000"/>
              <a:buFont typeface="Wingdings 2"/>
              <a:buNone/>
              <a:tabLst/>
              <a:defRPr/>
            </a:pPr>
            <a:r>
              <a:rPr kumimoji="0" lang="ar-DZ" sz="29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5/ الحتمية: </a:t>
            </a:r>
            <a:r>
              <a:rPr kumimoji="0" lang="ar-DZ" sz="29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تعتبر عملية التطور هذه عملية حتمية تشمل كل الكائنات، ومنها الإنسان والمجتمعات البشرية. </a:t>
            </a: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32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32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strVal val="#ppt_w*0.70"/>
                                          </p:val>
                                        </p:tav>
                                        <p:tav tm="100000">
                                          <p:val>
                                            <p:strVal val="#ppt_w"/>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animEffect transition="in" filter="fade">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strVal val="#ppt_w*0.70"/>
                                          </p:val>
                                        </p:tav>
                                        <p:tav tm="100000">
                                          <p:val>
                                            <p:strVal val="#ppt_w"/>
                                          </p:val>
                                        </p:tav>
                                      </p:tavLst>
                                    </p:anim>
                                    <p:anim calcmode="lin" valueType="num">
                                      <p:cBhvr>
                                        <p:cTn id="27" dur="1000" fill="hold"/>
                                        <p:tgtEl>
                                          <p:spTgt spid="9"/>
                                        </p:tgtEl>
                                        <p:attrNameLst>
                                          <p:attrName>ppt_h</p:attrName>
                                        </p:attrNameLst>
                                      </p:cBhvr>
                                      <p:tavLst>
                                        <p:tav tm="0">
                                          <p:val>
                                            <p:strVal val="#ppt_h"/>
                                          </p:val>
                                        </p:tav>
                                        <p:tav tm="100000">
                                          <p:val>
                                            <p:strVal val="#ppt_h"/>
                                          </p:val>
                                        </p:tav>
                                      </p:tavLst>
                                    </p:anim>
                                    <p:animEffect transition="in" filter="fade">
                                      <p:cBhvr>
                                        <p:cTn id="28" dur="1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checkerboard(across)">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714348" y="2000240"/>
            <a:ext cx="8072494" cy="10001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000" dirty="0" smtClean="0">
                <a:solidFill>
                  <a:schemeClr val="tx1"/>
                </a:solidFill>
                <a:latin typeface="Times New Roman" pitchFamily="18" charset="0"/>
                <a:cs typeface="Times New Roman" pitchFamily="18" charset="0"/>
              </a:rPr>
              <a:t>6/ تسير الحياة الاجتماعية والإنسانية حسب القوانين نفسها التي تسير عليها الطبيعة.</a:t>
            </a:r>
          </a:p>
        </p:txBody>
      </p:sp>
      <p:sp>
        <p:nvSpPr>
          <p:cNvPr id="9" name="Rectangle à coins arrondis 8"/>
          <p:cNvSpPr/>
          <p:nvPr/>
        </p:nvSpPr>
        <p:spPr>
          <a:xfrm>
            <a:off x="2071670" y="214290"/>
            <a:ext cx="5072098" cy="1571636"/>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7/ رفض/ تجاهل مسألة الخلق الإلهي لكونها مسألة غيبية والغيب لا يمكن رصده تجريبيا، فطبيعة كفيلة بالقيام بمهمة التطور</a:t>
            </a:r>
            <a:endParaRPr lang="fr-FR" sz="2800" dirty="0">
              <a:solidFill>
                <a:sysClr val="windowText" lastClr="000000"/>
              </a:solidFill>
            </a:endParaRPr>
          </a:p>
        </p:txBody>
      </p:sp>
      <p:sp>
        <p:nvSpPr>
          <p:cNvPr id="4" name="Rectangle 3"/>
          <p:cNvSpPr/>
          <p:nvPr/>
        </p:nvSpPr>
        <p:spPr>
          <a:xfrm>
            <a:off x="428596" y="3143248"/>
            <a:ext cx="8143932" cy="271464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إنه مبدأ </a:t>
            </a:r>
            <a:r>
              <a:rPr lang="ar-DZ" sz="2800" dirty="0" err="1" smtClean="0"/>
              <a:t>الداروينية</a:t>
            </a:r>
            <a:r>
              <a:rPr lang="ar-DZ" sz="2800" dirty="0" smtClean="0"/>
              <a:t> الاجتماعية التي طبقت </a:t>
            </a:r>
            <a:r>
              <a:rPr lang="ar-DZ" sz="2800" dirty="0" err="1" smtClean="0"/>
              <a:t>الداروينية</a:t>
            </a:r>
            <a:r>
              <a:rPr lang="ar-DZ" sz="2800" dirty="0" smtClean="0"/>
              <a:t> على الحياة الاجتماعية من أجل تبرير الطبقية والتفاوت الاجتماعي والممارسات العنصرية والاستعمارية، وتعطي الحق لفئات محددة في المجتمع/ العالم على استغلال واستضعاف فئات أخرى. وهو ما دعا له </a:t>
            </a:r>
            <a:r>
              <a:rPr lang="ar-DZ" sz="2800" dirty="0" err="1" smtClean="0"/>
              <a:t>هربرت</a:t>
            </a:r>
            <a:r>
              <a:rPr lang="ar-DZ" sz="2800" dirty="0" smtClean="0"/>
              <a:t> سبنسر في معارضة واضحة منه لتدخل الدولة من اجل مساعدة الفقراء ودعمه </a:t>
            </a:r>
            <a:r>
              <a:rPr lang="ar-DZ" sz="2800" dirty="0" err="1" smtClean="0"/>
              <a:t>اللامتناهي</a:t>
            </a:r>
            <a:r>
              <a:rPr lang="ar-DZ" sz="2800" dirty="0" smtClean="0"/>
              <a:t> للرأسمالية.</a:t>
            </a:r>
            <a:endParaRPr lang="fr-FR" sz="2800" dirty="0"/>
          </a:p>
        </p:txBody>
      </p:sp>
      <p:sp>
        <p:nvSpPr>
          <p:cNvPr id="6" name="Rectangle à coins arrondis 5"/>
          <p:cNvSpPr/>
          <p:nvPr/>
        </p:nvSpPr>
        <p:spPr>
          <a:xfrm>
            <a:off x="357158" y="5929330"/>
            <a:ext cx="5572164" cy="7143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smtClean="0"/>
              <a:t>قد كان </a:t>
            </a:r>
            <a:r>
              <a:rPr lang="ar-DZ" sz="2800" b="1" dirty="0" smtClean="0"/>
              <a:t>من أهم مظاهرها في الواقع المعاش:</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amond(in)">
                                      <p:cBhvr>
                                        <p:cTn id="2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4"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42876" y="1000108"/>
            <a:ext cx="8572528" cy="135732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تبرير   العديد من الممارسات التي تظهر من خلال تجاوز القيم الإنسانية والأعراف والقوانين، ويتجلى ذلك في العديد من المظاهر أهمها:</a:t>
            </a:r>
            <a:endParaRPr lang="fr-FR" sz="2800" dirty="0"/>
          </a:p>
        </p:txBody>
      </p:sp>
      <p:sp>
        <p:nvSpPr>
          <p:cNvPr id="5" name="Rectangle à coins arrondis 4"/>
          <p:cNvSpPr/>
          <p:nvPr/>
        </p:nvSpPr>
        <p:spPr>
          <a:xfrm>
            <a:off x="5429256" y="2571744"/>
            <a:ext cx="3714744" cy="135732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هيمنة وطغيان الدول الامبريالية على المجتمعات الفقيرة</a:t>
            </a:r>
            <a:endParaRPr lang="fr-FR" sz="2800" dirty="0"/>
          </a:p>
        </p:txBody>
      </p:sp>
      <p:sp>
        <p:nvSpPr>
          <p:cNvPr id="6" name="Rectangle à coins arrondis 5"/>
          <p:cNvSpPr/>
          <p:nvPr/>
        </p:nvSpPr>
        <p:spPr>
          <a:xfrm>
            <a:off x="5072066" y="4071942"/>
            <a:ext cx="4071934" cy="107157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السياسات الاستعمارية حول العالم</a:t>
            </a:r>
            <a:endParaRPr lang="fr-FR" sz="2800" dirty="0"/>
          </a:p>
        </p:txBody>
      </p:sp>
      <p:sp>
        <p:nvSpPr>
          <p:cNvPr id="9" name="Rectangle à coins arrondis 8"/>
          <p:cNvSpPr/>
          <p:nvPr/>
        </p:nvSpPr>
        <p:spPr>
          <a:xfrm>
            <a:off x="71406" y="2571744"/>
            <a:ext cx="4857784" cy="135732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dirty="0" smtClean="0">
                <a:solidFill>
                  <a:schemeClr val="tx1"/>
                </a:solidFill>
              </a:rPr>
              <a:t>إعطاء دول دون الأخرى حقوقا في ممارسة السلطة وفرض الهيمنة على العالم</a:t>
            </a:r>
            <a:endParaRPr lang="fr-FR" sz="2800" dirty="0">
              <a:solidFill>
                <a:schemeClr val="tx1"/>
              </a:solidFill>
            </a:endParaRPr>
          </a:p>
        </p:txBody>
      </p:sp>
      <p:sp>
        <p:nvSpPr>
          <p:cNvPr id="11" name="Arrondir un rectangle à un seul coin 10"/>
          <p:cNvSpPr/>
          <p:nvPr/>
        </p:nvSpPr>
        <p:spPr>
          <a:xfrm>
            <a:off x="0" y="0"/>
            <a:ext cx="2786050" cy="857232"/>
          </a:xfrm>
          <a:prstGeom prst="round1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800" b="1" dirty="0" smtClean="0">
                <a:solidFill>
                  <a:sysClr val="windowText" lastClr="000000"/>
                </a:solidFill>
              </a:rPr>
              <a:t>في المجال السياسي والحربي:</a:t>
            </a:r>
            <a:endParaRPr lang="fr-FR" sz="2800" b="1" dirty="0">
              <a:solidFill>
                <a:sysClr val="windowText" lastClr="000000"/>
              </a:solidFill>
            </a:endParaRPr>
          </a:p>
        </p:txBody>
      </p:sp>
      <p:sp>
        <p:nvSpPr>
          <p:cNvPr id="12" name="Rectangle à coins arrondis 11"/>
          <p:cNvSpPr/>
          <p:nvPr/>
        </p:nvSpPr>
        <p:spPr>
          <a:xfrm>
            <a:off x="214282" y="4214818"/>
            <a:ext cx="4643470" cy="9286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solidFill>
                  <a:schemeClr val="tx1"/>
                </a:solidFill>
                <a:latin typeface="Times New Roman" pitchFamily="18" charset="0"/>
                <a:cs typeface="Times New Roman" pitchFamily="18" charset="0"/>
              </a:rPr>
              <a:t>الطغيان  الممارس في الحروب والمجازر</a:t>
            </a:r>
          </a:p>
        </p:txBody>
      </p:sp>
      <p:sp>
        <p:nvSpPr>
          <p:cNvPr id="14" name="Rectangle à coins arrondis 13"/>
          <p:cNvSpPr/>
          <p:nvPr/>
        </p:nvSpPr>
        <p:spPr>
          <a:xfrm>
            <a:off x="285720" y="5357826"/>
            <a:ext cx="8501122" cy="1428760"/>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3400" algn="ctr" rtl="1"/>
            <a:r>
              <a:rPr lang="ar-DZ" sz="2800" dirty="0" smtClean="0">
                <a:solidFill>
                  <a:schemeClr val="tx1"/>
                </a:solidFill>
              </a:rPr>
              <a:t>الإبادة العرقية (هتلر لليهود، وطائفة </a:t>
            </a:r>
            <a:r>
              <a:rPr lang="ar-DZ" sz="2800" dirty="0" err="1" smtClean="0">
                <a:solidFill>
                  <a:schemeClr val="tx1"/>
                </a:solidFill>
              </a:rPr>
              <a:t>الروما</a:t>
            </a:r>
            <a:r>
              <a:rPr lang="ar-DZ" sz="2800" dirty="0" smtClean="0">
                <a:solidFill>
                  <a:schemeClr val="tx1"/>
                </a:solidFill>
              </a:rPr>
              <a:t> (الغجر) والمعاقين والبولنديين وأسرى الحرب السوفيتية والألمان </a:t>
            </a:r>
            <a:r>
              <a:rPr lang="ar-DZ" sz="2800" dirty="0" err="1" smtClean="0">
                <a:solidFill>
                  <a:schemeClr val="tx1"/>
                </a:solidFill>
              </a:rPr>
              <a:t>المنحدرون</a:t>
            </a:r>
            <a:r>
              <a:rPr lang="ar-DZ" sz="2800" dirty="0" smtClean="0">
                <a:solidFill>
                  <a:schemeClr val="tx1"/>
                </a:solidFill>
              </a:rPr>
              <a:t> من أصل أفريقي....) ومثلما يحدث الآن في غزة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ox(in)">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1" grpId="0" animBg="1"/>
      <p:bldP spid="12"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071546"/>
            <a:ext cx="8643998" cy="5572164"/>
          </a:xfrm>
        </p:spPr>
        <p:txBody>
          <a:bodyPr>
            <a:normAutofit/>
          </a:bodyPr>
          <a:lstStyle/>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142844" y="214290"/>
            <a:ext cx="5429288" cy="121444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900" dirty="0" smtClean="0">
                <a:solidFill>
                  <a:schemeClr val="tx1"/>
                </a:solidFill>
                <a:latin typeface="Times New Roman" pitchFamily="18" charset="0"/>
                <a:cs typeface="Times New Roman" pitchFamily="18" charset="0"/>
              </a:rPr>
              <a:t>حرية السوق وعدم وجود قوانين ضابطة للمنافسة (البقاء لمن يستطيع إثبات ذاته)</a:t>
            </a:r>
          </a:p>
          <a:p>
            <a:pPr algn="ctr"/>
            <a:endParaRPr lang="fr-FR" dirty="0"/>
          </a:p>
        </p:txBody>
      </p:sp>
      <p:sp>
        <p:nvSpPr>
          <p:cNvPr id="9" name="Arrondir un rectangle à un seul coin 8"/>
          <p:cNvSpPr/>
          <p:nvPr/>
        </p:nvSpPr>
        <p:spPr>
          <a:xfrm>
            <a:off x="5857884" y="285728"/>
            <a:ext cx="3071834" cy="928694"/>
          </a:xfrm>
          <a:prstGeom prst="round1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في المجال الاقتصادي:</a:t>
            </a:r>
            <a:endParaRPr lang="fr-FR" sz="2800" b="1" dirty="0"/>
          </a:p>
        </p:txBody>
      </p:sp>
      <p:sp>
        <p:nvSpPr>
          <p:cNvPr id="10" name="Rectangle à coins arrondis 9"/>
          <p:cNvSpPr/>
          <p:nvPr/>
        </p:nvSpPr>
        <p:spPr>
          <a:xfrm>
            <a:off x="5357818" y="1571612"/>
            <a:ext cx="3286116" cy="135732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التفاوت الطبقي عبر العالم، وتقسيم دول العالم لغنية وفقيرة، متقدمة ومتخلفة.</a:t>
            </a:r>
            <a:endParaRPr lang="fr-FR" sz="2800" dirty="0"/>
          </a:p>
        </p:txBody>
      </p:sp>
      <p:sp>
        <p:nvSpPr>
          <p:cNvPr id="11" name="Sous-titre 2"/>
          <p:cNvSpPr txBox="1">
            <a:spLocks/>
          </p:cNvSpPr>
          <p:nvPr/>
        </p:nvSpPr>
        <p:spPr>
          <a:xfrm>
            <a:off x="285720" y="1643050"/>
            <a:ext cx="4929222" cy="2571768"/>
          </a:xfrm>
          <a:prstGeom prst="rect">
            <a:avLst/>
          </a:prstGeom>
        </p:spPr>
        <p:style>
          <a:lnRef idx="2">
            <a:schemeClr val="accent2"/>
          </a:lnRef>
          <a:fillRef idx="1">
            <a:schemeClr val="lt1"/>
          </a:fillRef>
          <a:effectRef idx="0">
            <a:schemeClr val="accent2"/>
          </a:effectRef>
          <a:fontRef idx="minor">
            <a:schemeClr val="dk1"/>
          </a:fontRef>
        </p:style>
        <p:txBody>
          <a:bodyPr vert="horz">
            <a:normAutofit fontScale="85000" lnSpcReduction="20000"/>
          </a:bodyPr>
          <a:lstStyle/>
          <a:p>
            <a:pPr marL="0" marR="0" lvl="0" indent="449263" algn="ctr"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إحكام  الدول الامبريالية سيطرتها على شعوب الدول الإفريقية والآسيوية الفقيرة، بدعوى أن الدول الفقيرة عاجزة عن التطور، والدول المتقدمة هي الأصلح.</a:t>
            </a:r>
          </a:p>
        </p:txBody>
      </p:sp>
      <p:sp>
        <p:nvSpPr>
          <p:cNvPr id="12" name="Arrondir un rectangle à un seul coin 11"/>
          <p:cNvSpPr/>
          <p:nvPr/>
        </p:nvSpPr>
        <p:spPr>
          <a:xfrm>
            <a:off x="5500694" y="3143248"/>
            <a:ext cx="3071834" cy="928694"/>
          </a:xfrm>
          <a:prstGeom prst="round1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b="1" dirty="0" smtClean="0"/>
              <a:t>في المجال الصحي:</a:t>
            </a:r>
            <a:endParaRPr lang="fr-FR" sz="2800" b="1" dirty="0"/>
          </a:p>
        </p:txBody>
      </p:sp>
      <p:sp>
        <p:nvSpPr>
          <p:cNvPr id="13" name="Rectangle à coins arrondis 12"/>
          <p:cNvSpPr/>
          <p:nvPr/>
        </p:nvSpPr>
        <p:spPr>
          <a:xfrm>
            <a:off x="285720" y="4357694"/>
            <a:ext cx="8429684" cy="2286016"/>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قواعد الصحة عند النازيين الذي يرون أنهم أحسن الأعراق، ولابد من إبادة أعضاء الأجناس الأخرى، قتل المعاقين جسديا أو عقليا...</a:t>
            </a:r>
            <a:r>
              <a:rPr lang="ar-DZ" sz="2800" dirty="0" err="1" smtClean="0">
                <a:solidFill>
                  <a:schemeClr val="tx1"/>
                </a:solidFill>
                <a:latin typeface="Times New Roman" pitchFamily="18" charset="0"/>
                <a:cs typeface="Times New Roman" pitchFamily="18" charset="0"/>
              </a:rPr>
              <a:t>ترسيم</a:t>
            </a:r>
            <a:r>
              <a:rPr lang="ar-DZ" sz="2800" dirty="0" smtClean="0">
                <a:solidFill>
                  <a:schemeClr val="tx1"/>
                </a:solidFill>
                <a:latin typeface="Times New Roman" pitchFamily="18" charset="0"/>
                <a:cs typeface="Times New Roman" pitchFamily="18" charset="0"/>
              </a:rPr>
              <a:t> وتقنين التجارب العلمية الخاصة بتحسين الأجناس والنسل، القتل الرحيم( 2024 قتل أكثر من 16 ألف إنسان في كندا وبرغبتهم)....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heckerboard(across)">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1">
                                            <p:bg/>
                                          </p:spTgt>
                                        </p:tgtEl>
                                        <p:attrNameLst>
                                          <p:attrName>style.visibility</p:attrName>
                                        </p:attrNameLst>
                                      </p:cBhvr>
                                      <p:to>
                                        <p:strVal val="visible"/>
                                      </p:to>
                                    </p:set>
                                    <p:animEffect transition="in" filter="diamond(in)">
                                      <p:cBhvr>
                                        <p:cTn id="18" dur="2000"/>
                                        <p:tgtEl>
                                          <p:spTgt spid="11">
                                            <p:bg/>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diamond(in)">
                                      <p:cBhvr>
                                        <p:cTn id="23" dur="2000"/>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strVal val="#ppt_w*0.70"/>
                                          </p:val>
                                        </p:tav>
                                        <p:tav tm="100000">
                                          <p:val>
                                            <p:strVal val="#ppt_w"/>
                                          </p:val>
                                        </p:tav>
                                      </p:tavLst>
                                    </p:anim>
                                    <p:anim calcmode="lin" valueType="num">
                                      <p:cBhvr>
                                        <p:cTn id="29" dur="1000" fill="hold"/>
                                        <p:tgtEl>
                                          <p:spTgt spid="12"/>
                                        </p:tgtEl>
                                        <p:attrNameLst>
                                          <p:attrName>ppt_h</p:attrName>
                                        </p:attrNameLst>
                                      </p:cBhvr>
                                      <p:tavLst>
                                        <p:tav tm="0">
                                          <p:val>
                                            <p:strVal val="#ppt_h"/>
                                          </p:val>
                                        </p:tav>
                                        <p:tav tm="100000">
                                          <p:val>
                                            <p:strVal val="#ppt_h"/>
                                          </p:val>
                                        </p:tav>
                                      </p:tavLst>
                                    </p:anim>
                                    <p:animEffect transition="in" filter="fad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ox(in)">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build="p"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pc\Desktop\مقاييس السداسي 2\صور\المسيري.jpg"/>
          <p:cNvPicPr>
            <a:picLocks noChangeAspect="1" noChangeArrowheads="1"/>
          </p:cNvPicPr>
          <p:nvPr/>
        </p:nvPicPr>
        <p:blipFill>
          <a:blip r:embed="rId2"/>
          <a:srcRect/>
          <a:stretch>
            <a:fillRect/>
          </a:stretch>
        </p:blipFill>
        <p:spPr bwMode="auto">
          <a:xfrm rot="20545589">
            <a:off x="6691011" y="1114157"/>
            <a:ext cx="2017976" cy="2044927"/>
          </a:xfrm>
          <a:prstGeom prst="rect">
            <a:avLst/>
          </a:prstGeom>
          <a:ln>
            <a:noFill/>
          </a:ln>
          <a:effectLst>
            <a:softEdge rad="112500"/>
          </a:effectLst>
        </p:spPr>
      </p:pic>
      <p:sp>
        <p:nvSpPr>
          <p:cNvPr id="6" name="Rectangle 5"/>
          <p:cNvSpPr/>
          <p:nvPr/>
        </p:nvSpPr>
        <p:spPr>
          <a:xfrm>
            <a:off x="285720" y="5072074"/>
            <a:ext cx="8858280" cy="17859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lvl="0" indent="449263" algn="ctr" rtl="1">
              <a:spcBef>
                <a:spcPct val="20000"/>
              </a:spcBef>
              <a:buClr>
                <a:schemeClr val="accent1"/>
              </a:buClr>
              <a:buSzPct val="85000"/>
              <a:defRPr/>
            </a:pPr>
            <a:r>
              <a:rPr lang="ar-DZ" sz="2600" cap="all" spc="250" dirty="0" smtClean="0">
                <a:solidFill>
                  <a:schemeClr val="tx1"/>
                </a:solidFill>
                <a:latin typeface="Times New Roman" pitchFamily="18" charset="0"/>
                <a:cs typeface="Times New Roman" pitchFamily="18" charset="0"/>
              </a:rPr>
              <a:t>فلسفة علمانية شاملة، مادية، وتنكر أية مرجعية غير مادية. وتستبعد الخالق من المنظومة المعرفية والأخلاقية، وترد العالم كله إلى مبدأ مادي واحد كامن في المادة وتدور في نطاق الصورة المجازية العضوية والآلية للكون.</a:t>
            </a:r>
          </a:p>
        </p:txBody>
      </p:sp>
      <p:sp>
        <p:nvSpPr>
          <p:cNvPr id="8" name="Plaque 7"/>
          <p:cNvSpPr/>
          <p:nvPr/>
        </p:nvSpPr>
        <p:spPr>
          <a:xfrm>
            <a:off x="5929290" y="0"/>
            <a:ext cx="3214710" cy="1214446"/>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t>نقد التيار </a:t>
            </a:r>
            <a:r>
              <a:rPr lang="ar-DZ" sz="2800" b="1" dirty="0" err="1" smtClean="0"/>
              <a:t>الدارويني</a:t>
            </a:r>
            <a:endParaRPr lang="fr-FR" sz="2800" b="1" dirty="0"/>
          </a:p>
        </p:txBody>
      </p:sp>
      <p:sp>
        <p:nvSpPr>
          <p:cNvPr id="10" name="Rectangle à coins arrondis 9"/>
          <p:cNvSpPr/>
          <p:nvPr/>
        </p:nvSpPr>
        <p:spPr>
          <a:xfrm>
            <a:off x="214282" y="214290"/>
            <a:ext cx="5572164" cy="31432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solidFill>
                  <a:schemeClr val="tx1"/>
                </a:solidFill>
              </a:rPr>
              <a:t>  يرى عبد الوهاب </a:t>
            </a:r>
            <a:r>
              <a:rPr lang="ar-DZ" sz="2800" dirty="0" err="1" smtClean="0">
                <a:solidFill>
                  <a:schemeClr val="tx1"/>
                </a:solidFill>
              </a:rPr>
              <a:t>المسيري</a:t>
            </a:r>
            <a:r>
              <a:rPr lang="ar-DZ" sz="2800" dirty="0" smtClean="0">
                <a:solidFill>
                  <a:schemeClr val="tx1"/>
                </a:solidFill>
              </a:rPr>
              <a:t> أن  التيار </a:t>
            </a:r>
            <a:r>
              <a:rPr lang="ar-DZ" sz="2800" dirty="0" err="1" smtClean="0">
                <a:solidFill>
                  <a:schemeClr val="tx1"/>
                </a:solidFill>
              </a:rPr>
              <a:t>الدارويني</a:t>
            </a:r>
            <a:r>
              <a:rPr lang="ar-DZ" sz="2800" dirty="0" smtClean="0">
                <a:solidFill>
                  <a:schemeClr val="tx1"/>
                </a:solidFill>
              </a:rPr>
              <a:t> يعتبر مبعثا أساس لأزمة الحداثة من خلال إقراره بأن الإنسان مجرد كائن عضوي، كغيره من الكائنات العضوية. ملغيا بذلك كل الأبعاد الأخرى التي يتجلى من خلالها الإنسان كمخلوق متفرد: العقل، الروح، الأخلاق.... مقيّما </a:t>
            </a:r>
            <a:r>
              <a:rPr lang="ar-DZ" sz="2800" dirty="0" err="1" smtClean="0">
                <a:solidFill>
                  <a:schemeClr val="tx1"/>
                </a:solidFill>
              </a:rPr>
              <a:t>الداروينية</a:t>
            </a:r>
            <a:r>
              <a:rPr lang="ar-DZ" sz="2800" dirty="0" smtClean="0">
                <a:solidFill>
                  <a:schemeClr val="tx1"/>
                </a:solidFill>
              </a:rPr>
              <a:t> على أنها: </a:t>
            </a:r>
            <a:endParaRPr lang="ar-DZ" sz="2800" dirty="0" smtClean="0">
              <a:solidFill>
                <a:schemeClr val="tx1"/>
              </a:solidFill>
              <a:latin typeface="Times New Roman" pitchFamily="18" charset="0"/>
              <a:cs typeface="Times New Roman" pitchFamily="18" charset="0"/>
            </a:endParaRPr>
          </a:p>
        </p:txBody>
      </p:sp>
      <p:sp>
        <p:nvSpPr>
          <p:cNvPr id="12" name="Rectangle à coins arrondis 11"/>
          <p:cNvSpPr/>
          <p:nvPr/>
        </p:nvSpPr>
        <p:spPr>
          <a:xfrm>
            <a:off x="1142976" y="3429000"/>
            <a:ext cx="7786742" cy="14287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lvl="0" indent="449263" algn="ctr" rtl="1">
              <a:spcBef>
                <a:spcPct val="20000"/>
              </a:spcBef>
              <a:buClr>
                <a:schemeClr val="accent1"/>
              </a:buClr>
              <a:buSzPct val="85000"/>
              <a:defRPr/>
            </a:pPr>
            <a:r>
              <a:rPr lang="ar-DZ" sz="2500" cap="all" spc="250" dirty="0" smtClean="0">
                <a:solidFill>
                  <a:schemeClr val="tx1"/>
                </a:solidFill>
                <a:latin typeface="Times New Roman" pitchFamily="18" charset="0"/>
                <a:cs typeface="Times New Roman" pitchFamily="18" charset="0"/>
              </a:rPr>
              <a:t>تحديد مسألة الصلاح بما هو مادي ونكران القيم، والتأكيد على المادية. يجعل من العالم حلبة صراع بين من أجل البقاء، ولا وجود لأية قيمة إلا البقاء.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strVal val="#ppt_w*0.70"/>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heckerboard(across)">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1"/>
            <a:ext cx="8715436" cy="1000108"/>
          </a:xfrm>
        </p:spPr>
        <p:txBody>
          <a:bodyPr>
            <a:normAutofit/>
          </a:bodyPr>
          <a:lstStyle/>
          <a:p>
            <a:pPr rtl="1"/>
            <a:endParaRPr lang="fr-FR" sz="4000" b="1" dirty="0"/>
          </a:p>
        </p:txBody>
      </p:sp>
      <p:sp>
        <p:nvSpPr>
          <p:cNvPr id="7" name="Rectangle à coins arrondis 6"/>
          <p:cNvSpPr/>
          <p:nvPr/>
        </p:nvSpPr>
        <p:spPr>
          <a:xfrm>
            <a:off x="285720" y="142852"/>
            <a:ext cx="8501122" cy="25717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والحقيقة أن الهجوم على المبادئ </a:t>
            </a:r>
            <a:r>
              <a:rPr lang="ar-DZ" sz="2800" dirty="0" err="1" smtClean="0"/>
              <a:t>الداروينية</a:t>
            </a:r>
            <a:r>
              <a:rPr lang="ar-DZ" sz="2800" dirty="0" smtClean="0"/>
              <a:t> لم تأت فقط من </a:t>
            </a:r>
            <a:r>
              <a:rPr lang="ar-DZ" sz="2800" dirty="0" err="1" smtClean="0"/>
              <a:t>المناوؤين</a:t>
            </a:r>
            <a:r>
              <a:rPr lang="ar-DZ" sz="2800" dirty="0" smtClean="0"/>
              <a:t> لها، بل حتى من المنضوين تحت فلك التطورية، ففي سنة 1985 كتب الكاتب </a:t>
            </a:r>
            <a:r>
              <a:rPr lang="ar-DZ" sz="2800" dirty="0" err="1" smtClean="0"/>
              <a:t>اللاأدري</a:t>
            </a:r>
            <a:r>
              <a:rPr lang="ar-DZ" sz="2800" dirty="0" smtClean="0"/>
              <a:t>: مايكل </a:t>
            </a:r>
            <a:r>
              <a:rPr lang="ar-DZ" sz="2800" dirty="0" err="1" smtClean="0"/>
              <a:t>دانتون</a:t>
            </a:r>
            <a:r>
              <a:rPr lang="ar-DZ" sz="2800" dirty="0" smtClean="0"/>
              <a:t> ( أستاذ بعلم الوراثة) كتابا عنونه: التطور نظرية في أزمة، وأردف بكتاب ثان سنة 2015 عنونه: التطور نظرية ما تزال في أزمة. </a:t>
            </a:r>
            <a:endParaRPr lang="fr-FR" sz="2800" dirty="0"/>
          </a:p>
        </p:txBody>
      </p:sp>
      <p:sp>
        <p:nvSpPr>
          <p:cNvPr id="8" name="Rectangle à coins arrondis 7"/>
          <p:cNvSpPr/>
          <p:nvPr/>
        </p:nvSpPr>
        <p:spPr>
          <a:xfrm>
            <a:off x="214282" y="2928934"/>
            <a:ext cx="4071966" cy="207170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700" dirty="0" smtClean="0"/>
              <a:t>وضح الكاتب </a:t>
            </a:r>
            <a:r>
              <a:rPr lang="ar-DZ" sz="2700" dirty="0" err="1" smtClean="0"/>
              <a:t>إستقلالية</a:t>
            </a:r>
            <a:r>
              <a:rPr lang="ar-DZ" sz="2700" dirty="0" smtClean="0"/>
              <a:t> التعايش الذي تخضع له الكائنات الحية، وأن بين الكائنات الحية برازخ حقيقية ( كل له أصله المنفصل)</a:t>
            </a:r>
            <a:endParaRPr lang="fr-FR" sz="2700" dirty="0"/>
          </a:p>
        </p:txBody>
      </p:sp>
      <p:sp>
        <p:nvSpPr>
          <p:cNvPr id="9" name="Rectangle à coins arrondis 8"/>
          <p:cNvSpPr/>
          <p:nvPr/>
        </p:nvSpPr>
        <p:spPr>
          <a:xfrm>
            <a:off x="4643438" y="2857496"/>
            <a:ext cx="4071966" cy="221457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700" dirty="0" smtClean="0"/>
              <a:t>مؤكدا على ما توصلت له أبحاث علم الأحياء </a:t>
            </a:r>
            <a:r>
              <a:rPr lang="ar-DZ" sz="2700" dirty="0" err="1" smtClean="0"/>
              <a:t>النمائي</a:t>
            </a:r>
            <a:r>
              <a:rPr lang="ar-DZ" sz="2700" dirty="0" smtClean="0"/>
              <a:t> التطوري، حول تطور الأعضاء داخل الكائن الحي يفند دعوى التطوريين الوهمية ( الأصل الواحد والتطور)</a:t>
            </a:r>
            <a:endParaRPr lang="fr-FR" sz="2700" dirty="0"/>
          </a:p>
        </p:txBody>
      </p:sp>
      <p:sp>
        <p:nvSpPr>
          <p:cNvPr id="6" name="Espace réservé du contenu 3"/>
          <p:cNvSpPr txBox="1">
            <a:spLocks/>
          </p:cNvSpPr>
          <p:nvPr/>
        </p:nvSpPr>
        <p:spPr>
          <a:xfrm>
            <a:off x="285720" y="5214950"/>
            <a:ext cx="8503920" cy="1473348"/>
          </a:xfrm>
          <a:prstGeom prst="roundRect">
            <a:avLst/>
          </a:prstGeom>
        </p:spPr>
        <p:style>
          <a:lnRef idx="1">
            <a:schemeClr val="accent4"/>
          </a:lnRef>
          <a:fillRef idx="2">
            <a:schemeClr val="accent4"/>
          </a:fillRef>
          <a:effectRef idx="1">
            <a:schemeClr val="accent4"/>
          </a:effectRef>
          <a:fontRef idx="minor">
            <a:schemeClr val="dk1"/>
          </a:fontRef>
        </p:style>
        <p:txBody>
          <a:bodyPr vert="horz" rtlCol="0" anchor="ctr">
            <a:normAutofit lnSpcReduction="10000"/>
          </a:bodyPr>
          <a:lstStyle/>
          <a:p>
            <a:pPr marL="0" marR="0" lvl="0" indent="0"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r>
              <a:rPr kumimoji="0" lang="ar-DZ" sz="2800" i="0" u="none" strike="noStrike" kern="1200" cap="all" spc="250" normalizeH="0" baseline="0" noProof="0" dirty="0" smtClean="0">
                <a:ln>
                  <a:noFill/>
                </a:ln>
                <a:solidFill>
                  <a:schemeClr val="tx1"/>
                </a:solidFill>
                <a:effectLst/>
                <a:uLnTx/>
                <a:uFillTx/>
                <a:latin typeface="+mn-lt"/>
                <a:ea typeface="+mn-ea"/>
                <a:cs typeface="+mn-cs"/>
              </a:rPr>
              <a:t>كما انتهى عالم </a:t>
            </a:r>
            <a:r>
              <a:rPr kumimoji="0" lang="ar-DZ" sz="2800" i="0" u="none" strike="noStrike" kern="1200" cap="all" spc="250" normalizeH="0" baseline="0" noProof="0" dirty="0" err="1" smtClean="0">
                <a:ln>
                  <a:noFill/>
                </a:ln>
                <a:solidFill>
                  <a:schemeClr val="tx1"/>
                </a:solidFill>
                <a:effectLst/>
                <a:uLnTx/>
                <a:uFillTx/>
                <a:latin typeface="+mn-lt"/>
                <a:ea typeface="+mn-ea"/>
                <a:cs typeface="+mn-cs"/>
              </a:rPr>
              <a:t>البيولوجيا</a:t>
            </a:r>
            <a:r>
              <a:rPr kumimoji="0" lang="ar-DZ" sz="2800" i="0" u="none" strike="noStrike" kern="1200" cap="all" spc="250" normalizeH="0" baseline="0" noProof="0" dirty="0" smtClean="0">
                <a:ln>
                  <a:noFill/>
                </a:ln>
                <a:solidFill>
                  <a:schemeClr val="tx1"/>
                </a:solidFill>
                <a:effectLst/>
                <a:uLnTx/>
                <a:uFillTx/>
                <a:latin typeface="+mn-lt"/>
                <a:ea typeface="+mn-ea"/>
                <a:cs typeface="+mn-cs"/>
              </a:rPr>
              <a:t> ستيفن </a:t>
            </a:r>
            <a:r>
              <a:rPr kumimoji="0" lang="ar-DZ" sz="2800" i="0" u="none" strike="noStrike" kern="1200" cap="all" spc="250" normalizeH="0" baseline="0" noProof="0" dirty="0" err="1" smtClean="0">
                <a:ln>
                  <a:noFill/>
                </a:ln>
                <a:solidFill>
                  <a:schemeClr val="tx1"/>
                </a:solidFill>
                <a:effectLst/>
                <a:uLnTx/>
                <a:uFillTx/>
                <a:latin typeface="+mn-lt"/>
                <a:ea typeface="+mn-ea"/>
                <a:cs typeface="+mn-cs"/>
              </a:rPr>
              <a:t>جاي</a:t>
            </a:r>
            <a:r>
              <a:rPr kumimoji="0" lang="ar-DZ" sz="2800" i="0" u="none" strike="noStrike" kern="1200" cap="all" spc="250" normalizeH="0" baseline="0" noProof="0" dirty="0" smtClean="0">
                <a:ln>
                  <a:noFill/>
                </a:ln>
                <a:solidFill>
                  <a:schemeClr val="tx1"/>
                </a:solidFill>
                <a:effectLst/>
                <a:uLnTx/>
                <a:uFillTx/>
                <a:latin typeface="+mn-lt"/>
                <a:ea typeface="+mn-ea"/>
                <a:cs typeface="+mn-cs"/>
              </a:rPr>
              <a:t> </a:t>
            </a:r>
            <a:r>
              <a:rPr kumimoji="0" lang="ar-DZ" sz="2800" i="0" u="none" strike="noStrike" kern="1200" cap="all" spc="250" normalizeH="0" baseline="0" noProof="0" dirty="0" err="1" smtClean="0">
                <a:ln>
                  <a:noFill/>
                </a:ln>
                <a:solidFill>
                  <a:schemeClr val="tx1"/>
                </a:solidFill>
                <a:effectLst/>
                <a:uLnTx/>
                <a:uFillTx/>
                <a:latin typeface="+mn-lt"/>
                <a:ea typeface="+mn-ea"/>
                <a:cs typeface="+mn-cs"/>
              </a:rPr>
              <a:t>جولد</a:t>
            </a:r>
            <a:r>
              <a:rPr kumimoji="0" lang="ar-DZ" sz="2800" i="0" u="none" strike="noStrike" kern="1200" cap="all" spc="250" normalizeH="0" baseline="0" noProof="0" dirty="0" smtClean="0">
                <a:ln>
                  <a:noFill/>
                </a:ln>
                <a:solidFill>
                  <a:schemeClr val="tx1"/>
                </a:solidFill>
                <a:effectLst/>
                <a:uLnTx/>
                <a:uFillTx/>
                <a:latin typeface="+mn-lt"/>
                <a:ea typeface="+mn-ea"/>
                <a:cs typeface="+mn-cs"/>
              </a:rPr>
              <a:t> ( صاحب أكبر المصنفات وأشهرها في تأييد التطورية) إلى القول بأن </a:t>
            </a:r>
            <a:r>
              <a:rPr kumimoji="0" lang="ar-DZ" sz="2800" i="0" u="none" strike="noStrike" kern="1200" cap="all" spc="250" normalizeH="0" baseline="0" noProof="0" dirty="0" err="1" smtClean="0">
                <a:ln>
                  <a:noFill/>
                </a:ln>
                <a:solidFill>
                  <a:schemeClr val="tx1"/>
                </a:solidFill>
                <a:effectLst/>
                <a:uLnTx/>
                <a:uFillTx/>
                <a:latin typeface="+mn-lt"/>
                <a:ea typeface="+mn-ea"/>
                <a:cs typeface="+mn-cs"/>
              </a:rPr>
              <a:t>الداروينية</a:t>
            </a:r>
            <a:r>
              <a:rPr kumimoji="0" lang="ar-DZ" sz="2800" i="0" u="none" strike="noStrike" kern="1200" cap="all" spc="250" normalizeH="0" baseline="0" noProof="0" dirty="0" smtClean="0">
                <a:ln>
                  <a:noFill/>
                </a:ln>
                <a:solidFill>
                  <a:schemeClr val="tx1"/>
                </a:solidFill>
                <a:effectLst/>
                <a:uLnTx/>
                <a:uFillTx/>
                <a:latin typeface="+mn-lt"/>
                <a:ea typeface="+mn-ea"/>
                <a:cs typeface="+mn-cs"/>
              </a:rPr>
              <a:t> ليست سوى مجموعة قصص </a:t>
            </a:r>
            <a:r>
              <a:rPr kumimoji="0" lang="ar-DZ" sz="2800" i="0" u="none" strike="noStrike" kern="1200" cap="all" spc="250" normalizeH="0" baseline="0" noProof="0" dirty="0" err="1" smtClean="0">
                <a:ln>
                  <a:noFill/>
                </a:ln>
                <a:solidFill>
                  <a:schemeClr val="tx1"/>
                </a:solidFill>
                <a:effectLst/>
                <a:uLnTx/>
                <a:uFillTx/>
                <a:latin typeface="+mn-lt"/>
                <a:ea typeface="+mn-ea"/>
                <a:cs typeface="+mn-cs"/>
              </a:rPr>
              <a:t>طفولية</a:t>
            </a:r>
            <a:r>
              <a:rPr kumimoji="0" lang="ar-DZ" sz="2800" i="0" u="none" strike="noStrike" kern="1200" cap="all" spc="250" normalizeH="0" baseline="0" noProof="0" dirty="0" smtClean="0">
                <a:ln>
                  <a:noFill/>
                </a:ln>
                <a:solidFill>
                  <a:schemeClr val="tx1"/>
                </a:solidFill>
                <a:effectLst/>
                <a:uLnTx/>
                <a:uFillTx/>
                <a:latin typeface="+mn-lt"/>
                <a:ea typeface="+mn-ea"/>
                <a:cs typeface="+mn-cs"/>
              </a:rPr>
              <a:t>.</a:t>
            </a:r>
            <a:endParaRPr kumimoji="0" lang="fr-FR" sz="2800" i="0" u="none" strike="noStrike" kern="1200" cap="all" spc="25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0.70"/>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786182" y="0"/>
            <a:ext cx="5357818" cy="4500570"/>
          </a:xfrm>
          <a:blipFill>
            <a:blip r:embed="rId2"/>
            <a:tile tx="0" ty="0" sx="100000" sy="100000" flip="none" algn="tl"/>
          </a:blipFill>
        </p:spPr>
        <p:txBody>
          <a:bodyPr>
            <a:normAutofit/>
          </a:bodyPr>
          <a:lstStyle/>
          <a:p>
            <a:pPr indent="533400" algn="just" rtl="1">
              <a:tabLst>
                <a:tab pos="4846638" algn="l"/>
              </a:tabLst>
            </a:pPr>
            <a:r>
              <a:rPr lang="ar-DZ" sz="3200" b="0" dirty="0" smtClean="0">
                <a:solidFill>
                  <a:schemeClr val="tx1"/>
                </a:solidFill>
              </a:rPr>
              <a:t>   </a:t>
            </a:r>
            <a:r>
              <a:rPr lang="ar-DZ" sz="3000" b="0" dirty="0" smtClean="0">
                <a:solidFill>
                  <a:schemeClr val="tx1"/>
                </a:solidFill>
              </a:rPr>
              <a:t>ومازال الجدل قائما لحد الآن حول جدوى </a:t>
            </a:r>
            <a:r>
              <a:rPr lang="ar-DZ" sz="3000" b="0" dirty="0" err="1" smtClean="0">
                <a:solidFill>
                  <a:schemeClr val="tx1"/>
                </a:solidFill>
              </a:rPr>
              <a:t>الداروينية</a:t>
            </a:r>
            <a:r>
              <a:rPr lang="ar-DZ" sz="3000" b="0" dirty="0" smtClean="0">
                <a:solidFill>
                  <a:schemeClr val="tx1"/>
                </a:solidFill>
              </a:rPr>
              <a:t> وصحة الأفكار التي بنيت عليها، ويرد مؤيدو </a:t>
            </a:r>
            <a:r>
              <a:rPr lang="ar-DZ" sz="3000" b="0" dirty="0" err="1" smtClean="0">
                <a:solidFill>
                  <a:schemeClr val="tx1"/>
                </a:solidFill>
              </a:rPr>
              <a:t>الداروينية</a:t>
            </a:r>
            <a:r>
              <a:rPr lang="ar-DZ" sz="3000" b="0" dirty="0" smtClean="0">
                <a:solidFill>
                  <a:schemeClr val="tx1"/>
                </a:solidFill>
              </a:rPr>
              <a:t> على نقادها بأن </a:t>
            </a:r>
            <a:r>
              <a:rPr lang="ar-DZ" sz="3000" b="0" dirty="0" err="1" smtClean="0">
                <a:solidFill>
                  <a:schemeClr val="tx1"/>
                </a:solidFill>
              </a:rPr>
              <a:t>الداروينية</a:t>
            </a:r>
            <a:r>
              <a:rPr lang="ar-DZ" sz="3000" b="0" dirty="0" smtClean="0">
                <a:solidFill>
                  <a:schemeClr val="tx1"/>
                </a:solidFill>
              </a:rPr>
              <a:t> تيار طبيعي، والأدلة المقبولة على صحته أو عدم صحته لا بد أن تكون طبيعية أيضا.</a:t>
            </a:r>
            <a:endParaRPr lang="ar-DZ" sz="3000" b="0" dirty="0" smtClean="0">
              <a:solidFill>
                <a:schemeClr val="tx1"/>
              </a:solidFill>
              <a:latin typeface="Times New Roman" pitchFamily="18" charset="0"/>
              <a:cs typeface="Times New Roman" pitchFamily="18" charset="0"/>
            </a:endParaRPr>
          </a:p>
          <a:p>
            <a:pPr indent="449263" algn="just" rtl="1">
              <a:lnSpc>
                <a:spcPct val="150000"/>
              </a:lnSpc>
            </a:pPr>
            <a:r>
              <a:rPr lang="ar-DZ" sz="3200" b="1" dirty="0" smtClean="0">
                <a:solidFill>
                  <a:schemeClr val="tx1"/>
                </a:solidFill>
                <a:latin typeface="Times New Roman" pitchFamily="18" charset="0"/>
                <a:cs typeface="Times New Roman" pitchFamily="18" charset="0"/>
              </a:rPr>
              <a:t>                   أ. هـ</a:t>
            </a:r>
          </a:p>
        </p:txBody>
      </p:sp>
      <p:pic>
        <p:nvPicPr>
          <p:cNvPr id="2050" name="Picture 2" descr="C:\Users\pc\Desktop\مقاييس السداسي 2\صور\]H,DKD.jpg"/>
          <p:cNvPicPr>
            <a:picLocks noChangeAspect="1" noChangeArrowheads="1"/>
          </p:cNvPicPr>
          <p:nvPr/>
        </p:nvPicPr>
        <p:blipFill>
          <a:blip r:embed="rId3"/>
          <a:srcRect/>
          <a:stretch>
            <a:fillRect/>
          </a:stretch>
        </p:blipFill>
        <p:spPr bwMode="auto">
          <a:xfrm>
            <a:off x="0" y="4572008"/>
            <a:ext cx="9144000" cy="2285992"/>
          </a:xfrm>
          <a:prstGeom prst="rect">
            <a:avLst/>
          </a:prstGeom>
          <a:noFill/>
        </p:spPr>
      </p:pic>
      <p:pic>
        <p:nvPicPr>
          <p:cNvPr id="5122" name="Picture 2" descr="C:\Users\pc\Desktop\مقاييس السداسي 2\صور\دداروين.jpg"/>
          <p:cNvPicPr>
            <a:picLocks noChangeAspect="1" noChangeArrowheads="1"/>
          </p:cNvPicPr>
          <p:nvPr/>
        </p:nvPicPr>
        <p:blipFill>
          <a:blip r:embed="rId4"/>
          <a:srcRect/>
          <a:stretch>
            <a:fillRect/>
          </a:stretch>
        </p:blipFill>
        <p:spPr bwMode="auto">
          <a:xfrm>
            <a:off x="0" y="0"/>
            <a:ext cx="3786182" cy="459104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heckerboard(across)">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blinds(horizontal)">
                                      <p:cBhvr>
                                        <p:cTn id="17" dur="500"/>
                                        <p:tgtEl>
                                          <p:spTgt spid="3">
                                            <p:bg/>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blinds(horizontal)">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blinds(horizontal)">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999</Words>
  <Application>Microsoft Office PowerPoint</Application>
  <PresentationFormat>Affichage à l'écran (4:3)</PresentationFormat>
  <Paragraphs>59</Paragraphs>
  <Slides>14</Slides>
  <Notes>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pc</dc:creator>
  <cp:lastModifiedBy>pc</cp:lastModifiedBy>
  <cp:revision>1</cp:revision>
  <dcterms:created xsi:type="dcterms:W3CDTF">2026-03-04T16:59:08Z</dcterms:created>
  <dcterms:modified xsi:type="dcterms:W3CDTF">2026-03-04T16:59:56Z</dcterms:modified>
</cp:coreProperties>
</file>