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92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2E04623-E192-4135-BB09-6AB31DA4F4DA}" type="datetimeFigureOut">
              <a:rPr lang="fr-FR" smtClean="0"/>
              <a:t>07/03/2026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82ED4EF-1694-4D8B-AB23-2BB7CE586AA9}"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2E04623-E192-4135-BB09-6AB31DA4F4DA}" type="datetimeFigureOut">
              <a:rPr lang="fr-FR" smtClean="0"/>
              <a:t>07/03/2026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82ED4EF-1694-4D8B-AB23-2BB7CE586AA9}"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2E04623-E192-4135-BB09-6AB31DA4F4DA}" type="datetimeFigureOut">
              <a:rPr lang="fr-FR" smtClean="0"/>
              <a:t>07/03/2026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82ED4EF-1694-4D8B-AB23-2BB7CE586AA9}"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2E04623-E192-4135-BB09-6AB31DA4F4DA}" type="datetimeFigureOut">
              <a:rPr lang="fr-FR" smtClean="0"/>
              <a:t>07/03/2026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82ED4EF-1694-4D8B-AB23-2BB7CE586AA9}"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2E04623-E192-4135-BB09-6AB31DA4F4DA}" type="datetimeFigureOut">
              <a:rPr lang="fr-FR" smtClean="0"/>
              <a:t>07/03/2026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82ED4EF-1694-4D8B-AB23-2BB7CE586AA9}"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52E04623-E192-4135-BB09-6AB31DA4F4DA}" type="datetimeFigureOut">
              <a:rPr lang="fr-FR" smtClean="0"/>
              <a:t>07/03/2026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82ED4EF-1694-4D8B-AB23-2BB7CE586AA9}"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2E04623-E192-4135-BB09-6AB31DA4F4DA}" type="datetimeFigureOut">
              <a:rPr lang="fr-FR" smtClean="0"/>
              <a:t>07/03/2026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82ED4EF-1694-4D8B-AB23-2BB7CE586AA9}"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2E04623-E192-4135-BB09-6AB31DA4F4DA}" type="datetimeFigureOut">
              <a:rPr lang="fr-FR" smtClean="0"/>
              <a:t>07/03/2026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82ED4EF-1694-4D8B-AB23-2BB7CE586AA9}"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2E04623-E192-4135-BB09-6AB31DA4F4DA}" type="datetimeFigureOut">
              <a:rPr lang="fr-FR" smtClean="0"/>
              <a:t>07/03/2026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82ED4EF-1694-4D8B-AB23-2BB7CE586AA9}"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2E04623-E192-4135-BB09-6AB31DA4F4DA}" type="datetimeFigureOut">
              <a:rPr lang="fr-FR" smtClean="0"/>
              <a:t>07/03/2026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82ED4EF-1694-4D8B-AB23-2BB7CE586AA9}"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2E04623-E192-4135-BB09-6AB31DA4F4DA}" type="datetimeFigureOut">
              <a:rPr lang="fr-FR" smtClean="0"/>
              <a:t>07/03/2026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82ED4EF-1694-4D8B-AB23-2BB7CE586AA9}"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E04623-E192-4135-BB09-6AB31DA4F4DA}" type="datetimeFigureOut">
              <a:rPr lang="fr-FR" smtClean="0"/>
              <a:t>07/03/2026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2ED4EF-1694-4D8B-AB23-2BB7CE586AA9}"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9.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3.jpeg"/><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2.jpe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2.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719138"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0" y="5857867"/>
            <a:ext cx="9144000" cy="1000133"/>
          </a:xfrm>
        </p:spPr>
        <p:style>
          <a:lnRef idx="1">
            <a:schemeClr val="dk1"/>
          </a:lnRef>
          <a:fillRef idx="3">
            <a:schemeClr val="dk1"/>
          </a:fillRef>
          <a:effectRef idx="2">
            <a:schemeClr val="dk1"/>
          </a:effectRef>
          <a:fontRef idx="minor">
            <a:schemeClr val="lt1"/>
          </a:fontRef>
        </p:style>
        <p:txBody>
          <a:bodyPr>
            <a:normAutofit/>
          </a:bodyPr>
          <a:lstStyle/>
          <a:p>
            <a:pPr rtl="1"/>
            <a:r>
              <a:rPr lang="ar-DZ" b="1" dirty="0" smtClean="0">
                <a:solidFill>
                  <a:schemeClr val="bg1"/>
                </a:solidFill>
              </a:rPr>
              <a:t>التيار السادس: التيار </a:t>
            </a:r>
            <a:r>
              <a:rPr lang="ar-DZ" b="1" dirty="0" err="1" smtClean="0">
                <a:solidFill>
                  <a:schemeClr val="bg1"/>
                </a:solidFill>
              </a:rPr>
              <a:t>البراغماتي</a:t>
            </a:r>
            <a:endParaRPr lang="fr-FR" b="1" dirty="0">
              <a:solidFill>
                <a:schemeClr val="bg1"/>
              </a:solidFill>
            </a:endParaRPr>
          </a:p>
        </p:txBody>
      </p:sp>
      <p:sp>
        <p:nvSpPr>
          <p:cNvPr id="6" name="Rectangle à coins arrondis 5"/>
          <p:cNvSpPr/>
          <p:nvPr/>
        </p:nvSpPr>
        <p:spPr>
          <a:xfrm>
            <a:off x="2143108" y="1857364"/>
            <a:ext cx="5072098" cy="1285884"/>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latin typeface="Times New Roman" pitchFamily="18" charset="0"/>
                <a:cs typeface="Times New Roman" pitchFamily="18" charset="0"/>
              </a:rPr>
              <a:t>تعريف  </a:t>
            </a:r>
            <a:r>
              <a:rPr lang="ar-DZ" sz="3200" dirty="0" err="1" smtClean="0">
                <a:solidFill>
                  <a:schemeClr val="tx1"/>
                </a:solidFill>
                <a:latin typeface="Times New Roman" pitchFamily="18" charset="0"/>
                <a:cs typeface="Times New Roman" pitchFamily="18" charset="0"/>
              </a:rPr>
              <a:t>البراغماتية</a:t>
            </a:r>
            <a:r>
              <a:rPr lang="ar-DZ" sz="3200" dirty="0" smtClean="0">
                <a:solidFill>
                  <a:schemeClr val="tx1"/>
                </a:solidFill>
                <a:latin typeface="Times New Roman" pitchFamily="18" charset="0"/>
                <a:cs typeface="Times New Roman" pitchFamily="18" charset="0"/>
              </a:rPr>
              <a:t> والتيار </a:t>
            </a:r>
            <a:r>
              <a:rPr lang="ar-DZ" sz="3200" dirty="0" err="1" smtClean="0">
                <a:solidFill>
                  <a:schemeClr val="tx1"/>
                </a:solidFill>
                <a:latin typeface="Times New Roman" pitchFamily="18" charset="0"/>
                <a:cs typeface="Times New Roman" pitchFamily="18" charset="0"/>
              </a:rPr>
              <a:t>البراغماتي</a:t>
            </a:r>
            <a:endParaRPr lang="ar-DZ" sz="3200" dirty="0" smtClean="0">
              <a:solidFill>
                <a:schemeClr val="tx1"/>
              </a:solidFill>
              <a:latin typeface="Times New Roman" pitchFamily="18" charset="0"/>
              <a:cs typeface="Times New Roman" pitchFamily="18" charset="0"/>
            </a:endParaRPr>
          </a:p>
        </p:txBody>
      </p:sp>
      <p:sp>
        <p:nvSpPr>
          <p:cNvPr id="9" name="Rectangle à coins arrondis 8"/>
          <p:cNvSpPr/>
          <p:nvPr/>
        </p:nvSpPr>
        <p:spPr>
          <a:xfrm>
            <a:off x="4929190" y="4714884"/>
            <a:ext cx="3857652" cy="1000132"/>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latin typeface="Times New Roman" pitchFamily="18" charset="0"/>
                <a:cs typeface="Times New Roman" pitchFamily="18" charset="0"/>
              </a:rPr>
              <a:t>تقسيمات ورواد  التيار </a:t>
            </a:r>
            <a:r>
              <a:rPr lang="ar-DZ" sz="3200" dirty="0" err="1" smtClean="0">
                <a:solidFill>
                  <a:schemeClr val="tx1"/>
                </a:solidFill>
                <a:latin typeface="Times New Roman" pitchFamily="18" charset="0"/>
                <a:cs typeface="Times New Roman" pitchFamily="18" charset="0"/>
              </a:rPr>
              <a:t>البراغماتي</a:t>
            </a:r>
            <a:endParaRPr lang="ar-DZ" sz="3200" dirty="0" smtClean="0">
              <a:solidFill>
                <a:schemeClr val="tx1"/>
              </a:solidFill>
              <a:latin typeface="Times New Roman" pitchFamily="18" charset="0"/>
              <a:cs typeface="Times New Roman" pitchFamily="18" charset="0"/>
            </a:endParaRPr>
          </a:p>
        </p:txBody>
      </p:sp>
      <p:sp>
        <p:nvSpPr>
          <p:cNvPr id="10" name="Rectangle à coins arrondis 9"/>
          <p:cNvSpPr/>
          <p:nvPr/>
        </p:nvSpPr>
        <p:spPr>
          <a:xfrm>
            <a:off x="357158" y="3500438"/>
            <a:ext cx="3857652" cy="714380"/>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latin typeface="Times New Roman" pitchFamily="18" charset="0"/>
                <a:cs typeface="Times New Roman" pitchFamily="18" charset="0"/>
              </a:rPr>
              <a:t>مبادئ التيار </a:t>
            </a:r>
            <a:r>
              <a:rPr lang="ar-DZ" sz="3200" dirty="0" err="1" smtClean="0">
                <a:solidFill>
                  <a:schemeClr val="tx1"/>
                </a:solidFill>
                <a:latin typeface="Times New Roman" pitchFamily="18" charset="0"/>
                <a:cs typeface="Times New Roman" pitchFamily="18" charset="0"/>
              </a:rPr>
              <a:t>البراغماتي</a:t>
            </a:r>
            <a:endParaRPr lang="ar-DZ" sz="3200" dirty="0" smtClean="0">
              <a:solidFill>
                <a:schemeClr val="tx1"/>
              </a:solidFill>
              <a:latin typeface="Times New Roman" pitchFamily="18" charset="0"/>
              <a:cs typeface="Times New Roman" pitchFamily="18" charset="0"/>
            </a:endParaRPr>
          </a:p>
        </p:txBody>
      </p:sp>
      <p:sp>
        <p:nvSpPr>
          <p:cNvPr id="11" name="Rectangle à coins arrondis 10"/>
          <p:cNvSpPr/>
          <p:nvPr/>
        </p:nvSpPr>
        <p:spPr>
          <a:xfrm>
            <a:off x="4929190" y="3500438"/>
            <a:ext cx="3857652" cy="714380"/>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rPr>
              <a:t>نشأة التيار </a:t>
            </a:r>
            <a:r>
              <a:rPr lang="ar-DZ" sz="3200" dirty="0" err="1" smtClean="0">
                <a:solidFill>
                  <a:schemeClr val="tx1"/>
                </a:solidFill>
              </a:rPr>
              <a:t>البراغماتي</a:t>
            </a:r>
            <a:endParaRPr lang="fr-FR" sz="3200" dirty="0">
              <a:solidFill>
                <a:schemeClr val="tx1"/>
              </a:solidFill>
            </a:endParaRPr>
          </a:p>
        </p:txBody>
      </p:sp>
      <p:sp>
        <p:nvSpPr>
          <p:cNvPr id="13" name="Rectangle à coins arrondis 12"/>
          <p:cNvSpPr/>
          <p:nvPr/>
        </p:nvSpPr>
        <p:spPr>
          <a:xfrm>
            <a:off x="357158" y="4714884"/>
            <a:ext cx="3857652" cy="78581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3200" dirty="0" smtClean="0"/>
              <a:t>نقد التيار </a:t>
            </a:r>
            <a:r>
              <a:rPr lang="ar-DZ" sz="3200" dirty="0" err="1" smtClean="0"/>
              <a:t>البراغماتي</a:t>
            </a:r>
            <a:endParaRPr lang="fr-FR" sz="3200" dirty="0"/>
          </a:p>
        </p:txBody>
      </p:sp>
      <p:pic>
        <p:nvPicPr>
          <p:cNvPr id="35841" name="Picture 1" descr="C:\Users\pc\Desktop\عمل 2022 2024\مقاييس 2022\علم الاجتماع\خطة.jpg"/>
          <p:cNvPicPr>
            <a:picLocks noChangeAspect="1" noChangeArrowheads="1"/>
          </p:cNvPicPr>
          <p:nvPr/>
        </p:nvPicPr>
        <p:blipFill>
          <a:blip r:embed="rId5"/>
          <a:srcRect/>
          <a:stretch>
            <a:fillRect/>
          </a:stretch>
        </p:blipFill>
        <p:spPr bwMode="auto">
          <a:xfrm>
            <a:off x="0" y="0"/>
            <a:ext cx="3143240" cy="1571612"/>
          </a:xfrm>
          <a:prstGeom prst="rect">
            <a:avLst/>
          </a:prstGeom>
          <a:noFill/>
        </p:spPr>
      </p:pic>
      <p:pic>
        <p:nvPicPr>
          <p:cNvPr id="35842" name="Picture 2" descr="C:\Users\pc\Desktop\عمل 2022 2024\مقاييس 2022\علم الاجتماع\5222333.jpg"/>
          <p:cNvPicPr>
            <a:picLocks noChangeAspect="1" noChangeArrowheads="1"/>
          </p:cNvPicPr>
          <p:nvPr/>
        </p:nvPicPr>
        <p:blipFill>
          <a:blip r:embed="rId6"/>
          <a:srcRect/>
          <a:stretch>
            <a:fillRect/>
          </a:stretch>
        </p:blipFill>
        <p:spPr bwMode="auto">
          <a:xfrm>
            <a:off x="6357950" y="0"/>
            <a:ext cx="2786050" cy="1476375"/>
          </a:xfrm>
          <a:prstGeom prst="rect">
            <a:avLst/>
          </a:prstGeom>
          <a:noFill/>
        </p:spPr>
      </p:pic>
      <p:sp>
        <p:nvSpPr>
          <p:cNvPr id="14" name="Rectangle à coins arrondis 13"/>
          <p:cNvSpPr/>
          <p:nvPr/>
        </p:nvSpPr>
        <p:spPr>
          <a:xfrm>
            <a:off x="3214678" y="0"/>
            <a:ext cx="3071834" cy="15001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b="1" dirty="0" smtClean="0"/>
              <a:t>تشمل المحاضرة النقاط التالية:</a:t>
            </a:r>
            <a:endParaRPr lang="fr-FR" sz="2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5841"/>
                                        </p:tgtEl>
                                        <p:attrNameLst>
                                          <p:attrName>style.visibility</p:attrName>
                                        </p:attrNameLst>
                                      </p:cBhvr>
                                      <p:to>
                                        <p:strVal val="visible"/>
                                      </p:to>
                                    </p:set>
                                    <p:anim calcmode="lin" valueType="num">
                                      <p:cBhvr additive="base">
                                        <p:cTn id="12" dur="500" fill="hold"/>
                                        <p:tgtEl>
                                          <p:spTgt spid="35841"/>
                                        </p:tgtEl>
                                        <p:attrNameLst>
                                          <p:attrName>ppt_x</p:attrName>
                                        </p:attrNameLst>
                                      </p:cBhvr>
                                      <p:tavLst>
                                        <p:tav tm="0">
                                          <p:val>
                                            <p:strVal val="#ppt_x"/>
                                          </p:val>
                                        </p:tav>
                                        <p:tav tm="100000">
                                          <p:val>
                                            <p:strVal val="#ppt_x"/>
                                          </p:val>
                                        </p:tav>
                                      </p:tavLst>
                                    </p:anim>
                                    <p:anim calcmode="lin" valueType="num">
                                      <p:cBhvr additive="base">
                                        <p:cTn id="13" dur="500" fill="hold"/>
                                        <p:tgtEl>
                                          <p:spTgt spid="3584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5842"/>
                                        </p:tgtEl>
                                        <p:attrNameLst>
                                          <p:attrName>style.visibility</p:attrName>
                                        </p:attrNameLst>
                                      </p:cBhvr>
                                      <p:to>
                                        <p:strVal val="visible"/>
                                      </p:to>
                                    </p:set>
                                    <p:animEffect transition="in" filter="box(in)">
                                      <p:cBhvr>
                                        <p:cTn id="18" dur="500"/>
                                        <p:tgtEl>
                                          <p:spTgt spid="35842"/>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edge">
                                      <p:cBhvr>
                                        <p:cTn id="23" dur="20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heckerboard(across)">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1000" fill="hold"/>
                                        <p:tgtEl>
                                          <p:spTgt spid="11"/>
                                        </p:tgtEl>
                                        <p:attrNameLst>
                                          <p:attrName>ppt_w</p:attrName>
                                        </p:attrNameLst>
                                      </p:cBhvr>
                                      <p:tavLst>
                                        <p:tav tm="0">
                                          <p:val>
                                            <p:strVal val="#ppt_w*0.70"/>
                                          </p:val>
                                        </p:tav>
                                        <p:tav tm="100000">
                                          <p:val>
                                            <p:strVal val="#ppt_w"/>
                                          </p:val>
                                        </p:tav>
                                      </p:tavLst>
                                    </p:anim>
                                    <p:anim calcmode="lin" valueType="num">
                                      <p:cBhvr>
                                        <p:cTn id="34" dur="1000" fill="hold"/>
                                        <p:tgtEl>
                                          <p:spTgt spid="11"/>
                                        </p:tgtEl>
                                        <p:attrNameLst>
                                          <p:attrName>ppt_h</p:attrName>
                                        </p:attrNameLst>
                                      </p:cBhvr>
                                      <p:tavLst>
                                        <p:tav tm="0">
                                          <p:val>
                                            <p:strVal val="#ppt_h"/>
                                          </p:val>
                                        </p:tav>
                                        <p:tav tm="100000">
                                          <p:val>
                                            <p:strVal val="#ppt_h"/>
                                          </p:val>
                                        </p:tav>
                                      </p:tavLst>
                                    </p:anim>
                                    <p:animEffect transition="in" filter="fade">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ox(in)">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checkerboard(across)">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nodePh="1">
                                  <p:stCondLst>
                                    <p:cond delay="0"/>
                                  </p:stCondLst>
                                  <p:endCondLst>
                                    <p:cond evt="begin" delay="0">
                                      <p:tn val="48"/>
                                    </p:cond>
                                  </p:endCondLst>
                                  <p:childTnLst>
                                    <p:set>
                                      <p:cBhvr>
                                        <p:cTn id="49" dur="1" fill="hold">
                                          <p:stCondLst>
                                            <p:cond delay="0"/>
                                          </p:stCondLst>
                                        </p:cTn>
                                        <p:tgtEl>
                                          <p:spTgt spid="3">
                                            <p:txEl>
                                              <p:pRg st="0" end="0"/>
                                            </p:txEl>
                                          </p:spTgt>
                                        </p:tgtEl>
                                        <p:attrNameLst>
                                          <p:attrName>style.visibility</p:attrName>
                                        </p:attrNameLst>
                                      </p:cBhvr>
                                      <p:to>
                                        <p:strVal val="visible"/>
                                      </p:to>
                                    </p:set>
                                    <p:animEffect transition="in" filter="checkerboard(across)">
                                      <p:cBhvr>
                                        <p:cTn id="50" dur="500"/>
                                        <p:tgtEl>
                                          <p:spTgt spid="3">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strVal val="#ppt_w*0.70"/>
                                          </p:val>
                                        </p:tav>
                                        <p:tav tm="100000">
                                          <p:val>
                                            <p:strVal val="#ppt_w"/>
                                          </p:val>
                                        </p:tav>
                                      </p:tavLst>
                                    </p:anim>
                                    <p:anim calcmode="lin" valueType="num">
                                      <p:cBhvr>
                                        <p:cTn id="56" dur="1000" fill="hold"/>
                                        <p:tgtEl>
                                          <p:spTgt spid="13"/>
                                        </p:tgtEl>
                                        <p:attrNameLst>
                                          <p:attrName>ppt_h</p:attrName>
                                        </p:attrNameLst>
                                      </p:cBhvr>
                                      <p:tavLst>
                                        <p:tav tm="0">
                                          <p:val>
                                            <p:strVal val="#ppt_h"/>
                                          </p:val>
                                        </p:tav>
                                        <p:tav tm="100000">
                                          <p:val>
                                            <p:strVal val="#ppt_h"/>
                                          </p:val>
                                        </p:tav>
                                      </p:tavLst>
                                    </p:anim>
                                    <p:animEffect transition="in" filter="fade">
                                      <p:cBhvr>
                                        <p:cTn id="5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P spid="6" grpId="0" animBg="1"/>
      <p:bldP spid="9" grpId="0" animBg="1"/>
      <p:bldP spid="10" grpId="0" animBg="1"/>
      <p:bldP spid="11" grpId="0" animBg="1"/>
      <p:bldP spid="13" grpId="0" animBg="1"/>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214282" y="1"/>
            <a:ext cx="3643338" cy="1000108"/>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rtl="1"/>
            <a:r>
              <a:rPr lang="ar-DZ" sz="5400" b="1" dirty="0" smtClean="0">
                <a:solidFill>
                  <a:schemeClr val="bg1"/>
                </a:solidFill>
              </a:rPr>
              <a:t>له عدة مسميات</a:t>
            </a:r>
            <a:endParaRPr lang="fr-FR" sz="5400" b="1" dirty="0">
              <a:solidFill>
                <a:schemeClr val="bg1"/>
              </a:solidFill>
            </a:endParaRPr>
          </a:p>
        </p:txBody>
      </p:sp>
      <p:sp>
        <p:nvSpPr>
          <p:cNvPr id="4" name="Rectangle à coins arrondis 3"/>
          <p:cNvSpPr/>
          <p:nvPr/>
        </p:nvSpPr>
        <p:spPr>
          <a:xfrm>
            <a:off x="428596" y="5715016"/>
            <a:ext cx="7143800" cy="928694"/>
          </a:xfrm>
          <a:prstGeom prst="roundRect">
            <a:avLst/>
          </a:prstGeom>
          <a:gradFill flip="none" rotWithShape="1">
            <a:gsLst>
              <a:gs pos="0">
                <a:srgbClr val="FFFFFF"/>
              </a:gs>
              <a:gs pos="7001">
                <a:srgbClr val="E6E6E6"/>
              </a:gs>
              <a:gs pos="32001">
                <a:srgbClr val="7D8496"/>
              </a:gs>
              <a:gs pos="47000">
                <a:srgbClr val="E6E6E6"/>
              </a:gs>
              <a:gs pos="85001">
                <a:srgbClr val="7D8496"/>
              </a:gs>
              <a:gs pos="100000">
                <a:srgbClr val="E6E6E6"/>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000" b="1" dirty="0" smtClean="0">
                <a:solidFill>
                  <a:schemeClr val="tx1"/>
                </a:solidFill>
                <a:latin typeface="Times New Roman" pitchFamily="18" charset="0"/>
                <a:cs typeface="Times New Roman" pitchFamily="18" charset="0"/>
              </a:rPr>
              <a:t>مشتق من اللفظ اليوناني: </a:t>
            </a:r>
            <a:r>
              <a:rPr lang="en-US" sz="3000" b="1" dirty="0" err="1" smtClean="0">
                <a:solidFill>
                  <a:schemeClr val="tx1"/>
                </a:solidFill>
                <a:latin typeface="Times New Roman" pitchFamily="18" charset="0"/>
                <a:cs typeface="Times New Roman" pitchFamily="18" charset="0"/>
              </a:rPr>
              <a:t>pragma</a:t>
            </a:r>
            <a:r>
              <a:rPr lang="ar-DZ" sz="3000" b="1" dirty="0" smtClean="0">
                <a:solidFill>
                  <a:schemeClr val="tx1"/>
                </a:solidFill>
                <a:latin typeface="Times New Roman" pitchFamily="18" charset="0"/>
                <a:cs typeface="Times New Roman" pitchFamily="18" charset="0"/>
              </a:rPr>
              <a:t> ومعناه العمل.</a:t>
            </a:r>
          </a:p>
          <a:p>
            <a:pPr algn="ctr"/>
            <a:endParaRPr lang="fr-FR" dirty="0"/>
          </a:p>
        </p:txBody>
      </p:sp>
      <p:sp>
        <p:nvSpPr>
          <p:cNvPr id="7" name="Ellipse 6"/>
          <p:cNvSpPr/>
          <p:nvPr/>
        </p:nvSpPr>
        <p:spPr>
          <a:xfrm>
            <a:off x="2000232" y="3357562"/>
            <a:ext cx="3143272" cy="1357322"/>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900" b="1" dirty="0" err="1" smtClean="0">
                <a:solidFill>
                  <a:schemeClr val="tx1"/>
                </a:solidFill>
              </a:rPr>
              <a:t>الـذرائـعـي</a:t>
            </a:r>
            <a:endParaRPr lang="fr-FR" sz="2900" b="1" dirty="0">
              <a:solidFill>
                <a:schemeClr val="tx1"/>
              </a:solidFill>
            </a:endParaRPr>
          </a:p>
        </p:txBody>
      </p:sp>
      <p:sp>
        <p:nvSpPr>
          <p:cNvPr id="8" name="Ellipse 7"/>
          <p:cNvSpPr/>
          <p:nvPr/>
        </p:nvSpPr>
        <p:spPr>
          <a:xfrm>
            <a:off x="214282" y="1285860"/>
            <a:ext cx="3143272" cy="1357322"/>
          </a:xfrm>
          <a:prstGeom prst="ellipse">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b="1" dirty="0" err="1" smtClean="0">
                <a:solidFill>
                  <a:schemeClr val="tx1"/>
                </a:solidFill>
              </a:rPr>
              <a:t>الأداتـي</a:t>
            </a:r>
            <a:endParaRPr lang="fr-FR" sz="3200" b="1" dirty="0">
              <a:solidFill>
                <a:schemeClr val="tx1"/>
              </a:solidFill>
            </a:endParaRPr>
          </a:p>
        </p:txBody>
      </p:sp>
      <p:sp>
        <p:nvSpPr>
          <p:cNvPr id="9" name="Ellipse 8"/>
          <p:cNvSpPr/>
          <p:nvPr/>
        </p:nvSpPr>
        <p:spPr>
          <a:xfrm>
            <a:off x="5715008" y="4143380"/>
            <a:ext cx="3143272" cy="1357322"/>
          </a:xfrm>
          <a:prstGeom prst="ellipse">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900" b="1" dirty="0" smtClean="0">
                <a:solidFill>
                  <a:schemeClr val="tx1"/>
                </a:solidFill>
              </a:rPr>
              <a:t>الـنفـعـي</a:t>
            </a:r>
            <a:endParaRPr lang="fr-FR" sz="2900" b="1" dirty="0">
              <a:solidFill>
                <a:schemeClr val="tx1"/>
              </a:solidFill>
            </a:endParaRPr>
          </a:p>
        </p:txBody>
      </p:sp>
      <p:sp>
        <p:nvSpPr>
          <p:cNvPr id="10" name="Rectangle à coins arrondis 9"/>
          <p:cNvSpPr/>
          <p:nvPr/>
        </p:nvSpPr>
        <p:spPr>
          <a:xfrm>
            <a:off x="4500562" y="1357298"/>
            <a:ext cx="4643438" cy="928694"/>
          </a:xfrm>
          <a:prstGeom prst="roundRect">
            <a:avLst/>
          </a:prstGeom>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600" dirty="0" smtClean="0">
                <a:solidFill>
                  <a:schemeClr val="tx1"/>
                </a:solidFill>
                <a:latin typeface="Times New Roman" pitchFamily="18" charset="0"/>
                <a:cs typeface="Times New Roman" pitchFamily="18" charset="0"/>
              </a:rPr>
              <a:t>بالإنجليزية:</a:t>
            </a:r>
            <a:r>
              <a:rPr lang="fr-FR" sz="3600" dirty="0" smtClean="0">
                <a:solidFill>
                  <a:schemeClr val="tx1"/>
                </a:solidFill>
                <a:latin typeface="Times New Roman" pitchFamily="18" charset="0"/>
                <a:cs typeface="Times New Roman" pitchFamily="18" charset="0"/>
              </a:rPr>
              <a:t> </a:t>
            </a:r>
            <a:r>
              <a:rPr lang="fr-FR" sz="3600" dirty="0" err="1" smtClean="0">
                <a:solidFill>
                  <a:schemeClr val="tx1"/>
                </a:solidFill>
                <a:latin typeface="Times New Roman" pitchFamily="18" charset="0"/>
                <a:cs typeface="Times New Roman" pitchFamily="18" charset="0"/>
              </a:rPr>
              <a:t>Pragmatism</a:t>
            </a:r>
            <a:r>
              <a:rPr lang="fr-FR" sz="3600" dirty="0" smtClean="0">
                <a:solidFill>
                  <a:schemeClr val="tx1"/>
                </a:solidFill>
                <a:latin typeface="Times New Roman" pitchFamily="18" charset="0"/>
                <a:cs typeface="Times New Roman" pitchFamily="18" charset="0"/>
              </a:rPr>
              <a:t> </a:t>
            </a:r>
            <a:endParaRPr lang="ar-DZ" sz="3600" dirty="0" smtClean="0">
              <a:solidFill>
                <a:schemeClr val="tx1"/>
              </a:solidFill>
              <a:latin typeface="Times New Roman" pitchFamily="18" charset="0"/>
              <a:cs typeface="Times New Roman" pitchFamily="18" charset="0"/>
            </a:endParaRPr>
          </a:p>
        </p:txBody>
      </p:sp>
      <p:sp>
        <p:nvSpPr>
          <p:cNvPr id="11" name="Rectangle à coins arrondis 10"/>
          <p:cNvSpPr/>
          <p:nvPr/>
        </p:nvSpPr>
        <p:spPr>
          <a:xfrm>
            <a:off x="4429124" y="71414"/>
            <a:ext cx="4643470" cy="1000132"/>
          </a:xfrm>
          <a:prstGeom prst="roundRect">
            <a:avLst/>
          </a:prstGeom>
          <a:gradFill flip="none" rotWithShape="1">
            <a:gsLst>
              <a:gs pos="0">
                <a:srgbClr val="03D4A8"/>
              </a:gs>
              <a:gs pos="25000">
                <a:srgbClr val="21D6E0"/>
              </a:gs>
              <a:gs pos="75000">
                <a:srgbClr val="0087E6"/>
              </a:gs>
              <a:gs pos="100000">
                <a:srgbClr val="005CBF"/>
              </a:gs>
            </a:gsLst>
            <a:lin ang="162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600" dirty="0" smtClean="0">
                <a:solidFill>
                  <a:schemeClr val="tx1"/>
                </a:solidFill>
                <a:latin typeface="Times New Roman" pitchFamily="18" charset="0"/>
                <a:cs typeface="Times New Roman" pitchFamily="18" charset="0"/>
              </a:rPr>
              <a:t>باللاتينية:</a:t>
            </a:r>
            <a:r>
              <a:rPr lang="fr-FR" sz="3600" dirty="0" smtClean="0">
                <a:solidFill>
                  <a:schemeClr val="tx1"/>
                </a:solidFill>
                <a:latin typeface="Times New Roman" pitchFamily="18" charset="0"/>
                <a:cs typeface="Times New Roman" pitchFamily="18" charset="0"/>
              </a:rPr>
              <a:t> </a:t>
            </a:r>
            <a:r>
              <a:rPr lang="fr-FR" sz="3600" dirty="0" err="1" smtClean="0">
                <a:solidFill>
                  <a:schemeClr val="tx1"/>
                </a:solidFill>
                <a:latin typeface="Times New Roman" pitchFamily="18" charset="0"/>
                <a:cs typeface="Times New Roman" pitchFamily="18" charset="0"/>
              </a:rPr>
              <a:t>Pragmatismus</a:t>
            </a:r>
            <a:r>
              <a:rPr lang="fr-FR" sz="3600" dirty="0" smtClean="0">
                <a:solidFill>
                  <a:schemeClr val="tx1"/>
                </a:solidFill>
                <a:latin typeface="Times New Roman" pitchFamily="18" charset="0"/>
                <a:cs typeface="Times New Roman" pitchFamily="18" charset="0"/>
              </a:rPr>
              <a:t> </a:t>
            </a:r>
            <a:endParaRPr lang="ar-DZ" sz="3600" dirty="0" smtClean="0">
              <a:solidFill>
                <a:schemeClr val="tx1"/>
              </a:solidFill>
              <a:latin typeface="Times New Roman" pitchFamily="18" charset="0"/>
              <a:cs typeface="Times New Roman" pitchFamily="18" charset="0"/>
            </a:endParaRPr>
          </a:p>
        </p:txBody>
      </p:sp>
      <p:sp>
        <p:nvSpPr>
          <p:cNvPr id="12" name="Rectangle à coins arrondis 11"/>
          <p:cNvSpPr/>
          <p:nvPr/>
        </p:nvSpPr>
        <p:spPr>
          <a:xfrm>
            <a:off x="4500562" y="2571744"/>
            <a:ext cx="4429156" cy="857256"/>
          </a:xfrm>
          <a:prstGeom prst="roundRect">
            <a:avLst/>
          </a:prstGeom>
          <a:gradFill flip="none" rotWithShape="1">
            <a:gsLst>
              <a:gs pos="0">
                <a:srgbClr val="FFFFFF"/>
              </a:gs>
              <a:gs pos="7001">
                <a:srgbClr val="E6E6E6"/>
              </a:gs>
              <a:gs pos="32001">
                <a:srgbClr val="7D8496"/>
              </a:gs>
              <a:gs pos="47000">
                <a:srgbClr val="E6E6E6"/>
              </a:gs>
              <a:gs pos="85001">
                <a:srgbClr val="7D8496"/>
              </a:gs>
              <a:gs pos="100000">
                <a:srgbClr val="E6E6E6"/>
              </a:gs>
            </a:gsLst>
            <a:lin ang="5400000" scaled="0"/>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600" dirty="0" smtClean="0">
                <a:solidFill>
                  <a:schemeClr val="tx1"/>
                </a:solidFill>
                <a:latin typeface="Times New Roman" pitchFamily="18" charset="0"/>
                <a:cs typeface="Times New Roman" pitchFamily="18" charset="0"/>
              </a:rPr>
              <a:t>بالفرنسية: </a:t>
            </a:r>
            <a:r>
              <a:rPr lang="fr-FR" sz="3600" dirty="0" smtClean="0">
                <a:solidFill>
                  <a:schemeClr val="tx1"/>
                </a:solidFill>
                <a:latin typeface="Times New Roman" pitchFamily="18" charset="0"/>
                <a:cs typeface="Times New Roman" pitchFamily="18" charset="0"/>
              </a:rPr>
              <a:t> Pragmatisme</a:t>
            </a:r>
            <a:endParaRPr lang="ar-DZ" sz="3600" dirty="0" smtClean="0">
              <a:solidFill>
                <a:schemeClr val="tx1"/>
              </a:solidFill>
              <a:latin typeface="Times New Roman" pitchFamily="18" charset="0"/>
              <a:cs typeface="Times New Roman" pitchFamily="18" charset="0"/>
            </a:endParaRPr>
          </a:p>
        </p:txBody>
      </p:sp>
      <p:pic>
        <p:nvPicPr>
          <p:cNvPr id="13" name="Picture 2" descr="C:\Users\pc\Desktop\صور تعديل منزل\ممنوع.jpg"/>
          <p:cNvPicPr>
            <a:picLocks noChangeAspect="1" noChangeArrowheads="1"/>
          </p:cNvPicPr>
          <p:nvPr/>
        </p:nvPicPr>
        <p:blipFill>
          <a:blip r:embed="rId4"/>
          <a:srcRect/>
          <a:stretch>
            <a:fillRect/>
          </a:stretch>
        </p:blipFill>
        <p:spPr bwMode="auto">
          <a:xfrm>
            <a:off x="0" y="3857628"/>
            <a:ext cx="2143108" cy="1857388"/>
          </a:xfrm>
          <a:prstGeom prst="ellipse">
            <a:avLst/>
          </a:prstGeom>
          <a:ln>
            <a:noFill/>
          </a:ln>
          <a:effectLst>
            <a:softEdge rad="112500"/>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amond(in)">
                                      <p:cBhvr>
                                        <p:cTn id="25" dur="2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p:cTn id="36" dur="1000" fill="hold"/>
                                        <p:tgtEl>
                                          <p:spTgt spid="2"/>
                                        </p:tgtEl>
                                        <p:attrNameLst>
                                          <p:attrName>ppt_w</p:attrName>
                                        </p:attrNameLst>
                                      </p:cBhvr>
                                      <p:tavLst>
                                        <p:tav tm="0">
                                          <p:val>
                                            <p:strVal val="#ppt_w*0.70"/>
                                          </p:val>
                                        </p:tav>
                                        <p:tav tm="100000">
                                          <p:val>
                                            <p:strVal val="#ppt_w"/>
                                          </p:val>
                                        </p:tav>
                                      </p:tavLst>
                                    </p:anim>
                                    <p:anim calcmode="lin" valueType="num">
                                      <p:cBhvr>
                                        <p:cTn id="37" dur="1000" fill="hold"/>
                                        <p:tgtEl>
                                          <p:spTgt spid="2"/>
                                        </p:tgtEl>
                                        <p:attrNameLst>
                                          <p:attrName>ppt_h</p:attrName>
                                        </p:attrNameLst>
                                      </p:cBhvr>
                                      <p:tavLst>
                                        <p:tav tm="0">
                                          <p:val>
                                            <p:strVal val="#ppt_h"/>
                                          </p:val>
                                        </p:tav>
                                        <p:tav tm="100000">
                                          <p:val>
                                            <p:strVal val="#ppt_h"/>
                                          </p:val>
                                        </p:tav>
                                      </p:tavLst>
                                    </p:anim>
                                    <p:animEffect transition="in" filter="fade">
                                      <p:cBhvr>
                                        <p:cTn id="38" dur="1000"/>
                                        <p:tgtEl>
                                          <p:spTgt spid="2"/>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checkerboard(across)">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checkerboard(across)">
                                      <p:cBhvr>
                                        <p:cTn id="48" dur="500"/>
                                        <p:tgtEl>
                                          <p:spTgt spid="8"/>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checkerboard(across)">
                                      <p:cBhvr>
                                        <p:cTn id="5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P spid="8" grpId="0" animBg="1"/>
      <p:bldP spid="9" grpId="0" animBg="1"/>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214282" y="1"/>
            <a:ext cx="3643338" cy="1000108"/>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pPr rtl="1"/>
            <a:r>
              <a:rPr lang="ar-DZ" sz="5400" b="1" dirty="0" smtClean="0">
                <a:solidFill>
                  <a:schemeClr val="bg1"/>
                </a:solidFill>
              </a:rPr>
              <a:t>معنى المسميات</a:t>
            </a:r>
            <a:endParaRPr lang="fr-FR" sz="5400" b="1" dirty="0">
              <a:solidFill>
                <a:schemeClr val="bg1"/>
              </a:solidFill>
            </a:endParaRPr>
          </a:p>
        </p:txBody>
      </p:sp>
      <p:sp>
        <p:nvSpPr>
          <p:cNvPr id="5" name="Rectangle à coins arrondis 4"/>
          <p:cNvSpPr/>
          <p:nvPr/>
        </p:nvSpPr>
        <p:spPr>
          <a:xfrm>
            <a:off x="214282" y="2857496"/>
            <a:ext cx="4429156" cy="785818"/>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900" dirty="0" smtClean="0">
                <a:solidFill>
                  <a:schemeClr val="tx1"/>
                </a:solidFill>
                <a:latin typeface="Times New Roman" pitchFamily="18" charset="0"/>
                <a:cs typeface="Times New Roman" pitchFamily="18" charset="0"/>
              </a:rPr>
              <a:t>الفكرة </a:t>
            </a:r>
            <a:r>
              <a:rPr lang="ar-DZ" sz="2900" b="1" dirty="0" smtClean="0">
                <a:solidFill>
                  <a:schemeClr val="tx1"/>
                </a:solidFill>
                <a:latin typeface="Times New Roman" pitchFamily="18" charset="0"/>
                <a:cs typeface="Times New Roman" pitchFamily="18" charset="0"/>
              </a:rPr>
              <a:t>ذريعة</a:t>
            </a:r>
            <a:r>
              <a:rPr lang="ar-DZ" sz="2900" dirty="0" smtClean="0">
                <a:solidFill>
                  <a:schemeClr val="tx1"/>
                </a:solidFill>
                <a:latin typeface="Times New Roman" pitchFamily="18" charset="0"/>
                <a:cs typeface="Times New Roman" pitchFamily="18" charset="0"/>
              </a:rPr>
              <a:t> لجعل الحياة أفضل.</a:t>
            </a:r>
          </a:p>
        </p:txBody>
      </p:sp>
      <p:sp>
        <p:nvSpPr>
          <p:cNvPr id="6" name="Rectangle à coins arrondis 5"/>
          <p:cNvSpPr/>
          <p:nvPr/>
        </p:nvSpPr>
        <p:spPr>
          <a:xfrm>
            <a:off x="214282" y="1214422"/>
            <a:ext cx="4929222" cy="1000132"/>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900" dirty="0" smtClean="0">
                <a:solidFill>
                  <a:schemeClr val="tx1"/>
                </a:solidFill>
                <a:latin typeface="Times New Roman" pitchFamily="18" charset="0"/>
                <a:cs typeface="Times New Roman" pitchFamily="18" charset="0"/>
              </a:rPr>
              <a:t>المعرفة </a:t>
            </a:r>
            <a:r>
              <a:rPr lang="ar-DZ" sz="2900" b="1" dirty="0" smtClean="0">
                <a:solidFill>
                  <a:schemeClr val="tx1"/>
                </a:solidFill>
                <a:latin typeface="Times New Roman" pitchFamily="18" charset="0"/>
                <a:cs typeface="Times New Roman" pitchFamily="18" charset="0"/>
              </a:rPr>
              <a:t>أداة</a:t>
            </a:r>
            <a:r>
              <a:rPr lang="ar-DZ" sz="2900" dirty="0" smtClean="0">
                <a:solidFill>
                  <a:schemeClr val="tx1"/>
                </a:solidFill>
                <a:latin typeface="Times New Roman" pitchFamily="18" charset="0"/>
                <a:cs typeface="Times New Roman" pitchFamily="18" charset="0"/>
              </a:rPr>
              <a:t> لتحسين الواقع وخدمة الحياة. </a:t>
            </a:r>
          </a:p>
        </p:txBody>
      </p:sp>
      <p:sp>
        <p:nvSpPr>
          <p:cNvPr id="7" name="Ellipse 6"/>
          <p:cNvSpPr/>
          <p:nvPr/>
        </p:nvSpPr>
        <p:spPr>
          <a:xfrm>
            <a:off x="5429256" y="2571744"/>
            <a:ext cx="3143272" cy="1357322"/>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900" b="1" dirty="0" smtClean="0">
                <a:solidFill>
                  <a:schemeClr val="tx1"/>
                </a:solidFill>
              </a:rPr>
              <a:t>التيار </a:t>
            </a:r>
            <a:r>
              <a:rPr lang="ar-DZ" sz="2900" b="1" dirty="0" err="1" smtClean="0">
                <a:solidFill>
                  <a:schemeClr val="tx1"/>
                </a:solidFill>
              </a:rPr>
              <a:t>الـذرائـعـي</a:t>
            </a:r>
            <a:endParaRPr lang="fr-FR" sz="2900" b="1" dirty="0">
              <a:solidFill>
                <a:schemeClr val="tx1"/>
              </a:solidFill>
            </a:endParaRPr>
          </a:p>
        </p:txBody>
      </p:sp>
      <p:sp>
        <p:nvSpPr>
          <p:cNvPr id="8" name="Ellipse 7"/>
          <p:cNvSpPr/>
          <p:nvPr/>
        </p:nvSpPr>
        <p:spPr>
          <a:xfrm>
            <a:off x="5429256" y="1142984"/>
            <a:ext cx="3143272" cy="1357322"/>
          </a:xfrm>
          <a:prstGeom prst="ellipse">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900" b="1" dirty="0" smtClean="0">
                <a:solidFill>
                  <a:schemeClr val="tx1"/>
                </a:solidFill>
              </a:rPr>
              <a:t>التيار </a:t>
            </a:r>
            <a:r>
              <a:rPr lang="ar-DZ" sz="2900" b="1" dirty="0" err="1" smtClean="0">
                <a:solidFill>
                  <a:schemeClr val="tx1"/>
                </a:solidFill>
              </a:rPr>
              <a:t>الأداتـي</a:t>
            </a:r>
            <a:endParaRPr lang="fr-FR" sz="2900" b="1" dirty="0">
              <a:solidFill>
                <a:schemeClr val="tx1"/>
              </a:solidFill>
            </a:endParaRPr>
          </a:p>
        </p:txBody>
      </p:sp>
      <p:sp>
        <p:nvSpPr>
          <p:cNvPr id="9" name="Ellipse 8"/>
          <p:cNvSpPr/>
          <p:nvPr/>
        </p:nvSpPr>
        <p:spPr>
          <a:xfrm>
            <a:off x="5429256" y="4214818"/>
            <a:ext cx="3143272" cy="1357322"/>
          </a:xfrm>
          <a:prstGeom prst="ellipse">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900" b="1" dirty="0" smtClean="0">
                <a:solidFill>
                  <a:schemeClr val="tx1"/>
                </a:solidFill>
              </a:rPr>
              <a:t>التيار الـنفـعـي</a:t>
            </a:r>
            <a:endParaRPr lang="fr-FR" sz="2900" b="1" dirty="0">
              <a:solidFill>
                <a:schemeClr val="tx1"/>
              </a:solidFill>
            </a:endParaRPr>
          </a:p>
        </p:txBody>
      </p:sp>
      <p:sp>
        <p:nvSpPr>
          <p:cNvPr id="10" name="Rectangle à coins arrondis 9"/>
          <p:cNvSpPr/>
          <p:nvPr/>
        </p:nvSpPr>
        <p:spPr>
          <a:xfrm>
            <a:off x="0" y="4286256"/>
            <a:ext cx="5072066" cy="1071570"/>
          </a:xfrm>
          <a:prstGeom prst="round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08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900" dirty="0" smtClean="0">
                <a:solidFill>
                  <a:schemeClr val="tx1"/>
                </a:solidFill>
                <a:latin typeface="Times New Roman" pitchFamily="18" charset="0"/>
                <a:cs typeface="Times New Roman" pitchFamily="18" charset="0"/>
              </a:rPr>
              <a:t>معيار صحة المعرفة هو مقدار ما تقدمه من </a:t>
            </a:r>
            <a:r>
              <a:rPr lang="ar-DZ" sz="2900" b="1" dirty="0" smtClean="0">
                <a:solidFill>
                  <a:schemeClr val="tx1"/>
                </a:solidFill>
                <a:latin typeface="Times New Roman" pitchFamily="18" charset="0"/>
                <a:cs typeface="Times New Roman" pitchFamily="18" charset="0"/>
              </a:rPr>
              <a:t>منفعة.</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heckerboard(across)">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ox(i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heckerboard(across)">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ox(in)">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checkerboard(across)">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ox(in)">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571736" y="1071546"/>
            <a:ext cx="4429156" cy="785818"/>
          </a:xfrm>
        </p:spPr>
        <p:style>
          <a:lnRef idx="2">
            <a:schemeClr val="accent2"/>
          </a:lnRef>
          <a:fillRef idx="1">
            <a:schemeClr val="lt1"/>
          </a:fillRef>
          <a:effectRef idx="0">
            <a:schemeClr val="accent2"/>
          </a:effectRef>
          <a:fontRef idx="minor">
            <a:schemeClr val="dk1"/>
          </a:fontRef>
        </p:style>
        <p:txBody>
          <a:bodyPr>
            <a:normAutofit/>
          </a:bodyPr>
          <a:lstStyle/>
          <a:p>
            <a:pPr indent="449263" algn="just" rtl="1">
              <a:lnSpc>
                <a:spcPct val="150000"/>
              </a:lnSpc>
            </a:pPr>
            <a:r>
              <a:rPr lang="ar-DZ" sz="2800" b="0" dirty="0" smtClean="0">
                <a:solidFill>
                  <a:schemeClr val="tx1"/>
                </a:solidFill>
                <a:latin typeface="Times New Roman" pitchFamily="18" charset="0"/>
                <a:cs typeface="Times New Roman" pitchFamily="18" charset="0"/>
              </a:rPr>
              <a:t>ترتبط </a:t>
            </a:r>
            <a:r>
              <a:rPr lang="ar-DZ" sz="2800" b="0" dirty="0" err="1" smtClean="0">
                <a:solidFill>
                  <a:schemeClr val="tx1"/>
                </a:solidFill>
                <a:latin typeface="Times New Roman" pitchFamily="18" charset="0"/>
                <a:cs typeface="Times New Roman" pitchFamily="18" charset="0"/>
              </a:rPr>
              <a:t>البراغماتية</a:t>
            </a:r>
            <a:r>
              <a:rPr lang="ar-DZ" sz="2800" b="0" dirty="0" smtClean="0">
                <a:solidFill>
                  <a:schemeClr val="tx1"/>
                </a:solidFill>
                <a:latin typeface="Times New Roman" pitchFamily="18" charset="0"/>
                <a:cs typeface="Times New Roman" pitchFamily="18" charset="0"/>
              </a:rPr>
              <a:t> بمعنيين</a:t>
            </a:r>
          </a:p>
        </p:txBody>
      </p:sp>
      <p:sp>
        <p:nvSpPr>
          <p:cNvPr id="2" name="Titre 1"/>
          <p:cNvSpPr>
            <a:spLocks noGrp="1"/>
          </p:cNvSpPr>
          <p:nvPr>
            <p:ph type="ctrTitle"/>
          </p:nvPr>
        </p:nvSpPr>
        <p:spPr>
          <a:xfrm>
            <a:off x="214282" y="1"/>
            <a:ext cx="8715436" cy="928670"/>
          </a:xfr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2700000" scaled="1"/>
            <a:tileRect/>
          </a:gradFill>
        </p:spPr>
        <p:style>
          <a:lnRef idx="3">
            <a:schemeClr val="lt1"/>
          </a:lnRef>
          <a:fillRef idx="1">
            <a:schemeClr val="accent5"/>
          </a:fillRef>
          <a:effectRef idx="1">
            <a:schemeClr val="accent5"/>
          </a:effectRef>
          <a:fontRef idx="minor">
            <a:schemeClr val="lt1"/>
          </a:fontRef>
        </p:style>
        <p:txBody>
          <a:bodyPr>
            <a:normAutofit/>
          </a:bodyPr>
          <a:lstStyle/>
          <a:p>
            <a:pPr rtl="1"/>
            <a:r>
              <a:rPr lang="ar-DZ" sz="4400" b="1" dirty="0" smtClean="0">
                <a:solidFill>
                  <a:schemeClr val="tx1"/>
                </a:solidFill>
              </a:rPr>
              <a:t>المعاني المرتبطة </a:t>
            </a:r>
            <a:r>
              <a:rPr lang="ar-DZ" sz="4400" b="1" dirty="0" err="1" smtClean="0">
                <a:solidFill>
                  <a:schemeClr val="tx1"/>
                </a:solidFill>
              </a:rPr>
              <a:t>بالبراغماتية</a:t>
            </a:r>
            <a:endParaRPr lang="fr-FR" sz="4400" b="1" dirty="0">
              <a:solidFill>
                <a:schemeClr val="tx1"/>
              </a:solidFill>
            </a:endParaRPr>
          </a:p>
        </p:txBody>
      </p:sp>
      <p:sp>
        <p:nvSpPr>
          <p:cNvPr id="5" name="Rectangle à coins arrondis 4"/>
          <p:cNvSpPr/>
          <p:nvPr/>
        </p:nvSpPr>
        <p:spPr>
          <a:xfrm>
            <a:off x="4929190" y="2000240"/>
            <a:ext cx="3929090" cy="1714512"/>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err="1" smtClean="0">
                <a:solidFill>
                  <a:schemeClr val="tx1"/>
                </a:solidFill>
              </a:rPr>
              <a:t>البراغماتي</a:t>
            </a:r>
            <a:r>
              <a:rPr lang="ar-DZ" sz="2800" dirty="0" smtClean="0">
                <a:solidFill>
                  <a:schemeClr val="tx1"/>
                </a:solidFill>
              </a:rPr>
              <a:t> هو العملي</a:t>
            </a:r>
          </a:p>
          <a:p>
            <a:pPr algn="ctr" rtl="1"/>
            <a:r>
              <a:rPr lang="ar-DZ" sz="2800" dirty="0" smtClean="0">
                <a:solidFill>
                  <a:schemeClr val="tx1"/>
                </a:solidFill>
              </a:rPr>
              <a:t>ومن </a:t>
            </a:r>
            <a:r>
              <a:rPr lang="ar-DZ" sz="2800" dirty="0" smtClean="0">
                <a:solidFill>
                  <a:schemeClr val="tx1"/>
                </a:solidFill>
              </a:rPr>
              <a:t>يقدم إضافة </a:t>
            </a:r>
            <a:r>
              <a:rPr lang="ar-DZ" sz="2800" dirty="0" smtClean="0">
                <a:solidFill>
                  <a:schemeClr val="tx1"/>
                </a:solidFill>
              </a:rPr>
              <a:t>ومنفعة</a:t>
            </a:r>
            <a:endParaRPr lang="fr-FR" sz="2800" dirty="0">
              <a:solidFill>
                <a:schemeClr val="tx1"/>
              </a:solidFill>
            </a:endParaRPr>
          </a:p>
        </p:txBody>
      </p:sp>
      <p:sp>
        <p:nvSpPr>
          <p:cNvPr id="6" name="Rectangle à coins arrondis 5"/>
          <p:cNvSpPr/>
          <p:nvPr/>
        </p:nvSpPr>
        <p:spPr>
          <a:xfrm>
            <a:off x="357158" y="2071678"/>
            <a:ext cx="3786214" cy="1571636"/>
          </a:xfrm>
          <a:prstGeom prst="roundRect">
            <a:avLst/>
          </a:prstGeom>
          <a:gradFill flip="none" rotWithShape="1">
            <a:gsLst>
              <a:gs pos="0">
                <a:schemeClr val="bg2">
                  <a:lumMod val="75000"/>
                  <a:tint val="66000"/>
                  <a:satMod val="160000"/>
                </a:schemeClr>
              </a:gs>
              <a:gs pos="50000">
                <a:schemeClr val="bg2">
                  <a:lumMod val="75000"/>
                  <a:tint val="44500"/>
                  <a:satMod val="160000"/>
                </a:schemeClr>
              </a:gs>
              <a:gs pos="100000">
                <a:schemeClr val="bg2">
                  <a:lumMod val="75000"/>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err="1" smtClean="0">
                <a:solidFill>
                  <a:schemeClr val="tx1"/>
                </a:solidFill>
              </a:rPr>
              <a:t>البراغماتي</a:t>
            </a:r>
            <a:r>
              <a:rPr lang="ar-DZ" sz="2800" dirty="0" smtClean="0">
                <a:solidFill>
                  <a:schemeClr val="tx1"/>
                </a:solidFill>
              </a:rPr>
              <a:t> هو </a:t>
            </a:r>
            <a:r>
              <a:rPr lang="ar-DZ" sz="2800" dirty="0" err="1" smtClean="0">
                <a:solidFill>
                  <a:schemeClr val="tx1"/>
                </a:solidFill>
              </a:rPr>
              <a:t>المصلحي</a:t>
            </a:r>
            <a:r>
              <a:rPr lang="ar-DZ" sz="2800" dirty="0" smtClean="0">
                <a:solidFill>
                  <a:schemeClr val="tx1"/>
                </a:solidFill>
              </a:rPr>
              <a:t> والانتهازي والأناني</a:t>
            </a:r>
            <a:endParaRPr lang="fr-FR" sz="2800" dirty="0">
              <a:solidFill>
                <a:schemeClr val="tx1"/>
              </a:solidFill>
            </a:endParaRPr>
          </a:p>
        </p:txBody>
      </p:sp>
      <p:pic>
        <p:nvPicPr>
          <p:cNvPr id="1026" name="Picture 2" descr="C:\Users\pc\Desktop\مقاييس السداسي 2\صور\موجب وسالب.jpg"/>
          <p:cNvPicPr>
            <a:picLocks noChangeAspect="1" noChangeArrowheads="1"/>
          </p:cNvPicPr>
          <p:nvPr/>
        </p:nvPicPr>
        <p:blipFill>
          <a:blip r:embed="rId2"/>
          <a:srcRect/>
          <a:stretch>
            <a:fillRect/>
          </a:stretch>
        </p:blipFill>
        <p:spPr bwMode="auto">
          <a:xfrm>
            <a:off x="0" y="3714752"/>
            <a:ext cx="9144000" cy="1643074"/>
          </a:xfrm>
          <a:prstGeom prst="rect">
            <a:avLst/>
          </a:prstGeom>
          <a:noFill/>
        </p:spPr>
      </p:pic>
      <p:sp>
        <p:nvSpPr>
          <p:cNvPr id="7" name="Rectangle à coins arrondis 6"/>
          <p:cNvSpPr/>
          <p:nvPr/>
        </p:nvSpPr>
        <p:spPr>
          <a:xfrm>
            <a:off x="0" y="5429264"/>
            <a:ext cx="9144000" cy="1428736"/>
          </a:xfrm>
          <a:prstGeom prst="round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b="1" dirty="0" smtClean="0">
                <a:solidFill>
                  <a:schemeClr val="bg1"/>
                </a:solidFill>
              </a:rPr>
              <a:t> </a:t>
            </a:r>
            <a:r>
              <a:rPr lang="ar-DZ" sz="3200" b="1" dirty="0" err="1" smtClean="0">
                <a:solidFill>
                  <a:schemeClr val="bg1"/>
                </a:solidFill>
              </a:rPr>
              <a:t>فالبراغماتية</a:t>
            </a:r>
            <a:r>
              <a:rPr lang="ar-DZ" sz="3200" b="1" dirty="0" smtClean="0">
                <a:solidFill>
                  <a:schemeClr val="bg1"/>
                </a:solidFill>
              </a:rPr>
              <a:t> عموما: </a:t>
            </a:r>
            <a:r>
              <a:rPr lang="ar-DZ" sz="3200" dirty="0" smtClean="0">
                <a:solidFill>
                  <a:schemeClr val="bg1"/>
                </a:solidFill>
              </a:rPr>
              <a:t>تؤكد على مناهضة الفكر النظري الذي لا يخدم الإنسان في حياته العملية</a:t>
            </a:r>
            <a:endParaRPr lang="fr-FR" sz="32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checkerboard(across)">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heckerboard(across)">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 calcmode="lin" valueType="num">
                                      <p:cBhvr additive="base">
                                        <p:cTn id="22" dur="500" fill="hold"/>
                                        <p:tgtEl>
                                          <p:spTgt spid="1026"/>
                                        </p:tgtEl>
                                        <p:attrNameLst>
                                          <p:attrName>ppt_x</p:attrName>
                                        </p:attrNameLst>
                                      </p:cBhvr>
                                      <p:tavLst>
                                        <p:tav tm="0">
                                          <p:val>
                                            <p:strVal val="#ppt_x"/>
                                          </p:val>
                                        </p:tav>
                                        <p:tav tm="100000">
                                          <p:val>
                                            <p:strVal val="#ppt_x"/>
                                          </p:val>
                                        </p:tav>
                                      </p:tavLst>
                                    </p:anim>
                                    <p:anim calcmode="lin" valueType="num">
                                      <p:cBhvr additive="base">
                                        <p:cTn id="2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edge">
                                      <p:cBhvr>
                                        <p:cTn id="28" dur="2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0"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edge">
                                      <p:cBhvr>
                                        <p:cTn id="33" dur="2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blinds(horizontal)">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animBg="1"/>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0" y="0"/>
            <a:ext cx="4286280" cy="714381"/>
          </a:xfrm>
        </p:spPr>
        <p:style>
          <a:lnRef idx="2">
            <a:schemeClr val="accent4">
              <a:shade val="50000"/>
            </a:schemeClr>
          </a:lnRef>
          <a:fillRef idx="1">
            <a:schemeClr val="accent4"/>
          </a:fillRef>
          <a:effectRef idx="0">
            <a:schemeClr val="accent4"/>
          </a:effectRef>
          <a:fontRef idx="minor">
            <a:schemeClr val="lt1"/>
          </a:fontRef>
        </p:style>
        <p:txBody>
          <a:bodyPr>
            <a:noAutofit/>
          </a:bodyPr>
          <a:lstStyle/>
          <a:p>
            <a:pPr rtl="1"/>
            <a:r>
              <a:rPr lang="ar-DZ" sz="3600" b="1" dirty="0" smtClean="0">
                <a:solidFill>
                  <a:schemeClr val="bg1"/>
                </a:solidFill>
              </a:rPr>
              <a:t>تعريف التيار </a:t>
            </a:r>
            <a:r>
              <a:rPr lang="ar-DZ" sz="3600" b="1" dirty="0" err="1" smtClean="0">
                <a:solidFill>
                  <a:schemeClr val="bg1"/>
                </a:solidFill>
              </a:rPr>
              <a:t>البراغماتي</a:t>
            </a:r>
            <a:endParaRPr lang="fr-FR" sz="3600" b="1" dirty="0">
              <a:solidFill>
                <a:schemeClr val="bg1"/>
              </a:solidFill>
            </a:endParaRPr>
          </a:p>
        </p:txBody>
      </p:sp>
      <p:sp>
        <p:nvSpPr>
          <p:cNvPr id="4" name="Rectangle à coins arrondis 3"/>
          <p:cNvSpPr/>
          <p:nvPr/>
        </p:nvSpPr>
        <p:spPr>
          <a:xfrm>
            <a:off x="214282" y="5715016"/>
            <a:ext cx="8429652" cy="1142984"/>
          </a:xfrm>
          <a:prstGeom prst="roundRect">
            <a:avLst/>
          </a:prstGeom>
          <a:gradFill flip="none" rotWithShape="1">
            <a:gsLst>
              <a:gs pos="0">
                <a:srgbClr val="FFFFFF"/>
              </a:gs>
              <a:gs pos="7001">
                <a:srgbClr val="E6E6E6"/>
              </a:gs>
              <a:gs pos="32001">
                <a:srgbClr val="7D8496"/>
              </a:gs>
              <a:gs pos="47000">
                <a:srgbClr val="E6E6E6"/>
              </a:gs>
              <a:gs pos="85001">
                <a:srgbClr val="7D8496"/>
              </a:gs>
              <a:gs pos="100000">
                <a:srgbClr val="E6E6E6"/>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حركة معرفية تؤكد على أن كل فكرة ليست عملية هي فكرة خاطئة ولا معنى لها</a:t>
            </a:r>
            <a:r>
              <a:rPr lang="ar-DZ" sz="2800" dirty="0">
                <a:solidFill>
                  <a:schemeClr val="tx1"/>
                </a:solidFill>
                <a:latin typeface="Times New Roman" pitchFamily="18" charset="0"/>
                <a:cs typeface="Times New Roman" pitchFamily="18" charset="0"/>
              </a:rPr>
              <a:t>.</a:t>
            </a:r>
            <a:endParaRPr lang="ar-DZ" sz="2800" dirty="0" smtClean="0">
              <a:solidFill>
                <a:schemeClr val="tx1"/>
              </a:solidFill>
              <a:latin typeface="Times New Roman" pitchFamily="18" charset="0"/>
              <a:cs typeface="Times New Roman" pitchFamily="18" charset="0"/>
            </a:endParaRPr>
          </a:p>
        </p:txBody>
      </p:sp>
      <p:sp>
        <p:nvSpPr>
          <p:cNvPr id="5" name="Rectangle à coins arrondis 4"/>
          <p:cNvSpPr/>
          <p:nvPr/>
        </p:nvSpPr>
        <p:spPr>
          <a:xfrm>
            <a:off x="357158" y="3500438"/>
            <a:ext cx="7929618" cy="1071570"/>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حركة فكرية يؤمن </a:t>
            </a:r>
            <a:r>
              <a:rPr lang="ar-DZ" sz="2800" dirty="0" smtClean="0">
                <a:solidFill>
                  <a:schemeClr val="tx1"/>
                </a:solidFill>
              </a:rPr>
              <a:t>روادها </a:t>
            </a:r>
            <a:r>
              <a:rPr lang="ar-DZ" sz="2800" dirty="0" smtClean="0">
                <a:solidFill>
                  <a:schemeClr val="tx1"/>
                </a:solidFill>
              </a:rPr>
              <a:t>أن صدق القضية يكون في ما تقدمه من </a:t>
            </a:r>
            <a:r>
              <a:rPr lang="ar-DZ" sz="2800" dirty="0" smtClean="0">
                <a:solidFill>
                  <a:schemeClr val="tx1"/>
                </a:solidFill>
              </a:rPr>
              <a:t>منافع.</a:t>
            </a:r>
            <a:endParaRPr lang="fr-FR" sz="2800" dirty="0">
              <a:solidFill>
                <a:schemeClr val="tx1"/>
              </a:solidFill>
            </a:endParaRPr>
          </a:p>
        </p:txBody>
      </p:sp>
      <p:sp>
        <p:nvSpPr>
          <p:cNvPr id="6" name="Rectangle à coins arrondis 5"/>
          <p:cNvSpPr/>
          <p:nvPr/>
        </p:nvSpPr>
        <p:spPr>
          <a:xfrm>
            <a:off x="214282" y="2285992"/>
            <a:ext cx="8429652" cy="1143008"/>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تيار فكري يؤكد على أن الحقيقة توجد في جملة التجربة الإنسانية لا في الفكر النظري البعيد عن الواقع.</a:t>
            </a:r>
            <a:endParaRPr lang="fr-FR" sz="2800" dirty="0">
              <a:solidFill>
                <a:schemeClr val="tx1"/>
              </a:solidFill>
            </a:endParaRPr>
          </a:p>
        </p:txBody>
      </p:sp>
      <p:sp>
        <p:nvSpPr>
          <p:cNvPr id="9" name="Ellipse 8"/>
          <p:cNvSpPr/>
          <p:nvPr/>
        </p:nvSpPr>
        <p:spPr>
          <a:xfrm>
            <a:off x="5786446" y="0"/>
            <a:ext cx="3143272" cy="1357322"/>
          </a:xfrm>
          <a:prstGeom prst="ellipse">
            <a:avLst/>
          </a:prstGeom>
          <a:solidFill>
            <a:srgbClr val="FBE4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900" b="1" dirty="0" smtClean="0">
                <a:solidFill>
                  <a:schemeClr val="tx1"/>
                </a:solidFill>
              </a:rPr>
              <a:t>المنفعة هي مقياس المعرفة الحق</a:t>
            </a:r>
            <a:endParaRPr lang="fr-FR" sz="2900" b="1" dirty="0">
              <a:solidFill>
                <a:schemeClr val="tx1"/>
              </a:solidFill>
            </a:endParaRPr>
          </a:p>
        </p:txBody>
      </p:sp>
      <p:sp>
        <p:nvSpPr>
          <p:cNvPr id="10" name="Rectangle à coins arrondis 9"/>
          <p:cNvSpPr/>
          <p:nvPr/>
        </p:nvSpPr>
        <p:spPr>
          <a:xfrm>
            <a:off x="0" y="4643446"/>
            <a:ext cx="8501090" cy="1000132"/>
          </a:xfrm>
          <a:prstGeom prst="round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08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اقتراب فكري لا يهتم </a:t>
            </a:r>
            <a:r>
              <a:rPr lang="ar-DZ" sz="2800" dirty="0" smtClean="0">
                <a:solidFill>
                  <a:schemeClr val="tx1"/>
                </a:solidFill>
                <a:latin typeface="Times New Roman" pitchFamily="18" charset="0"/>
                <a:cs typeface="Times New Roman" pitchFamily="18" charset="0"/>
              </a:rPr>
              <a:t>بمصدر الأفكار ولا بكيفية تحصيلها بل بنتائجها على الواقع.</a:t>
            </a:r>
          </a:p>
        </p:txBody>
      </p:sp>
      <p:sp>
        <p:nvSpPr>
          <p:cNvPr id="11" name="Ellipse 10"/>
          <p:cNvSpPr/>
          <p:nvPr/>
        </p:nvSpPr>
        <p:spPr>
          <a:xfrm>
            <a:off x="3000364" y="785794"/>
            <a:ext cx="3143272" cy="1357322"/>
          </a:xfrm>
          <a:prstGeom prst="ellipse">
            <a:avLst/>
          </a:prstGeom>
          <a:gradFill flip="none" rotWithShape="1">
            <a:gsLst>
              <a:gs pos="0">
                <a:srgbClr val="FFFFFF"/>
              </a:gs>
              <a:gs pos="7001">
                <a:srgbClr val="E6E6E6"/>
              </a:gs>
              <a:gs pos="32001">
                <a:srgbClr val="7D8496"/>
              </a:gs>
              <a:gs pos="47000">
                <a:srgbClr val="E6E6E6"/>
              </a:gs>
              <a:gs pos="85001">
                <a:srgbClr val="7D8496"/>
              </a:gs>
              <a:gs pos="100000">
                <a:srgbClr val="E6E6E6"/>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900" b="1" dirty="0" smtClean="0">
                <a:solidFill>
                  <a:schemeClr val="tx1"/>
                </a:solidFill>
              </a:rPr>
              <a:t>الحقيقة هي التطابق مع الواقع</a:t>
            </a:r>
            <a:endParaRPr lang="fr-FR" sz="2900" b="1" dirty="0">
              <a:solidFill>
                <a:schemeClr val="tx1"/>
              </a:solidFill>
            </a:endParaRPr>
          </a:p>
        </p:txBody>
      </p:sp>
      <p:sp>
        <p:nvSpPr>
          <p:cNvPr id="12" name="Rectangle à coins arrondis 11"/>
          <p:cNvSpPr/>
          <p:nvPr/>
        </p:nvSpPr>
        <p:spPr>
          <a:xfrm>
            <a:off x="0" y="1000108"/>
            <a:ext cx="2928926" cy="107157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800" dirty="0" smtClean="0"/>
              <a:t>إنه التيار الذي يؤكد على أن: </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diamond(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ox(in)">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ox(in)">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ox(in)">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ox(in)">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checkerboard(across)">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checkerboard(across)">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9"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5" name="Rectangle à coins arrondis 4"/>
          <p:cNvSpPr/>
          <p:nvPr/>
        </p:nvSpPr>
        <p:spPr>
          <a:xfrm>
            <a:off x="500034" y="3929066"/>
            <a:ext cx="7929618" cy="1071570"/>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وبالتالي فمعيار صدق رأي ما هو قيمة ما يقدمه من آثار نفعية في واقع الحياة العملية</a:t>
            </a:r>
            <a:endParaRPr lang="fr-FR" sz="2800" dirty="0">
              <a:solidFill>
                <a:schemeClr val="tx1"/>
              </a:solidFill>
            </a:endParaRPr>
          </a:p>
        </p:txBody>
      </p:sp>
      <p:sp>
        <p:nvSpPr>
          <p:cNvPr id="6" name="Rectangle à coins arrondis 5"/>
          <p:cNvSpPr/>
          <p:nvPr/>
        </p:nvSpPr>
        <p:spPr>
          <a:xfrm>
            <a:off x="285720" y="2571744"/>
            <a:ext cx="8429652" cy="1143008"/>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تيار فكري يؤكد على أن حقيقة كل المفاهيم لا تتأكد بالتأمل النظري بل بالتجربة العملية. </a:t>
            </a:r>
            <a:endParaRPr lang="fr-FR" sz="2800" dirty="0">
              <a:solidFill>
                <a:schemeClr val="tx1"/>
              </a:solidFill>
            </a:endParaRPr>
          </a:p>
        </p:txBody>
      </p:sp>
      <p:sp>
        <p:nvSpPr>
          <p:cNvPr id="9" name="Ellipse 8"/>
          <p:cNvSpPr/>
          <p:nvPr/>
        </p:nvSpPr>
        <p:spPr>
          <a:xfrm>
            <a:off x="5214974" y="357166"/>
            <a:ext cx="3786182" cy="1500198"/>
          </a:xfrm>
          <a:prstGeom prst="ellipse">
            <a:avLst/>
          </a:prstGeom>
          <a:solidFill>
            <a:srgbClr val="FBE4A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الاتجاه لممارسة العمل الواقعي الذي يطور حياة الإنسان </a:t>
            </a:r>
            <a:endParaRPr lang="fr-FR" sz="2800" dirty="0">
              <a:solidFill>
                <a:schemeClr val="tx1"/>
              </a:solidFill>
            </a:endParaRPr>
          </a:p>
        </p:txBody>
      </p:sp>
      <p:sp>
        <p:nvSpPr>
          <p:cNvPr id="10" name="Rectangle à coins arrondis 9"/>
          <p:cNvSpPr/>
          <p:nvPr/>
        </p:nvSpPr>
        <p:spPr>
          <a:xfrm>
            <a:off x="214282" y="5143512"/>
            <a:ext cx="8501090" cy="1500198"/>
          </a:xfrm>
          <a:prstGeom prst="roundRect">
            <a:avLst/>
          </a:prstGeom>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08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تيار فكري داحض لكل ما سبقه من التيارات التي تبدأ بالتصورات، فالواقع هو الذي يفرض معنى الحقيقة، وليس هناك حقيقة أولية تفرض نفسها على الواقع. </a:t>
            </a:r>
            <a:endParaRPr lang="fr-FR" sz="2800" dirty="0">
              <a:solidFill>
                <a:schemeClr val="tx1"/>
              </a:solidFill>
            </a:endParaRPr>
          </a:p>
        </p:txBody>
      </p:sp>
      <p:sp>
        <p:nvSpPr>
          <p:cNvPr id="11" name="Ellipse 10"/>
          <p:cNvSpPr/>
          <p:nvPr/>
        </p:nvSpPr>
        <p:spPr>
          <a:xfrm>
            <a:off x="1285852" y="1071546"/>
            <a:ext cx="4143404" cy="1428760"/>
          </a:xfrm>
          <a:prstGeom prst="ellipse">
            <a:avLst/>
          </a:prstGeom>
          <a:gradFill flip="none" rotWithShape="1">
            <a:gsLst>
              <a:gs pos="0">
                <a:srgbClr val="FFFFFF"/>
              </a:gs>
              <a:gs pos="7001">
                <a:srgbClr val="E6E6E6"/>
              </a:gs>
              <a:gs pos="32001">
                <a:srgbClr val="7D8496"/>
              </a:gs>
              <a:gs pos="47000">
                <a:srgbClr val="E6E6E6"/>
              </a:gs>
              <a:gs pos="85001">
                <a:srgbClr val="7D8496"/>
              </a:gs>
              <a:gs pos="100000">
                <a:srgbClr val="E6E6E6"/>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900" dirty="0" smtClean="0">
                <a:solidFill>
                  <a:schemeClr val="tx1"/>
                </a:solidFill>
              </a:rPr>
              <a:t>الابتعاد عن كل القيم والمعتقدات الثابتة المعروفة مسبقا</a:t>
            </a:r>
            <a:endParaRPr lang="fr-FR" sz="2900" dirty="0">
              <a:solidFill>
                <a:schemeClr val="tx1"/>
              </a:solidFill>
            </a:endParaRPr>
          </a:p>
        </p:txBody>
      </p:sp>
      <p:sp>
        <p:nvSpPr>
          <p:cNvPr id="12" name="Rectangle à coins arrondis 11"/>
          <p:cNvSpPr/>
          <p:nvPr/>
        </p:nvSpPr>
        <p:spPr>
          <a:xfrm>
            <a:off x="0" y="0"/>
            <a:ext cx="2643174" cy="107157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800" dirty="0" smtClean="0"/>
              <a:t>يؤكد هذا التيار على:</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heckerboard(across)">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checkerboard(across)">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1"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072166" y="1"/>
            <a:ext cx="3071834" cy="928670"/>
          </a:xfrm>
        </p:spPr>
        <p:txBody>
          <a:bodyPr>
            <a:normAutofit/>
          </a:bodyPr>
          <a:lstStyle/>
          <a:p>
            <a:pPr rtl="1"/>
            <a:r>
              <a:rPr lang="ar-DZ" sz="4000" b="1" dirty="0" smtClean="0"/>
              <a:t>نشأة </a:t>
            </a:r>
            <a:r>
              <a:rPr lang="ar-DZ" sz="4000" b="1" dirty="0" err="1" smtClean="0"/>
              <a:t>البراغماتية</a:t>
            </a:r>
            <a:endParaRPr lang="fr-FR" sz="4000" b="1" dirty="0"/>
          </a:p>
        </p:txBody>
      </p:sp>
      <p:sp>
        <p:nvSpPr>
          <p:cNvPr id="6" name="Pensées 5"/>
          <p:cNvSpPr/>
          <p:nvPr/>
        </p:nvSpPr>
        <p:spPr>
          <a:xfrm>
            <a:off x="2143108" y="2143116"/>
            <a:ext cx="2643206" cy="1694207"/>
          </a:xfrm>
          <a:prstGeom prst="cloudCallou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600" dirty="0" smtClean="0">
                <a:solidFill>
                  <a:schemeClr val="tx1"/>
                </a:solidFill>
                <a:latin typeface="Times New Roman" pitchFamily="18" charset="0"/>
                <a:cs typeface="Times New Roman" pitchFamily="18" charset="0"/>
              </a:rPr>
              <a:t>الإنسان مقياس كل شيء.</a:t>
            </a:r>
          </a:p>
        </p:txBody>
      </p:sp>
      <p:pic>
        <p:nvPicPr>
          <p:cNvPr id="1027" name="Picture 3" descr="C:\Users\pc\Desktop\مقاييس السداسي 2\صور\بروتاجوراس.jpg"/>
          <p:cNvPicPr>
            <a:picLocks noChangeAspect="1" noChangeArrowheads="1"/>
          </p:cNvPicPr>
          <p:nvPr/>
        </p:nvPicPr>
        <p:blipFill>
          <a:blip r:embed="rId3"/>
          <a:srcRect/>
          <a:stretch>
            <a:fillRect/>
          </a:stretch>
        </p:blipFill>
        <p:spPr bwMode="auto">
          <a:xfrm>
            <a:off x="285720" y="1928802"/>
            <a:ext cx="2000264" cy="2071678"/>
          </a:xfrm>
          <a:prstGeom prst="rect">
            <a:avLst/>
          </a:prstGeom>
          <a:ln>
            <a:noFill/>
          </a:ln>
          <a:effectLst>
            <a:softEdge rad="112500"/>
          </a:effectLst>
        </p:spPr>
      </p:pic>
      <p:sp>
        <p:nvSpPr>
          <p:cNvPr id="9" name="Rectangle à coins arrondis 8"/>
          <p:cNvSpPr/>
          <p:nvPr/>
        </p:nvSpPr>
        <p:spPr>
          <a:xfrm>
            <a:off x="4643438" y="2857496"/>
            <a:ext cx="4500562" cy="135729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600" dirty="0" smtClean="0"/>
              <a:t>يؤكد الفكر السفسطائي (</a:t>
            </a:r>
            <a:r>
              <a:rPr lang="ar-DZ" sz="2600" dirty="0" err="1" smtClean="0"/>
              <a:t>بروتاغوراس</a:t>
            </a:r>
            <a:r>
              <a:rPr lang="ar-DZ" sz="2600" dirty="0" smtClean="0"/>
              <a:t> في القرن 5 </a:t>
            </a:r>
            <a:r>
              <a:rPr lang="ar-DZ" sz="2600" dirty="0" err="1" smtClean="0"/>
              <a:t>ق</a:t>
            </a:r>
            <a:r>
              <a:rPr lang="ar-DZ" sz="2600" dirty="0" smtClean="0"/>
              <a:t>. م) على أن الخبرة الحسية نسبية، فهي تختلف من إنسان لآخر: </a:t>
            </a:r>
            <a:endParaRPr lang="fr-FR" sz="2600" dirty="0"/>
          </a:p>
        </p:txBody>
      </p:sp>
      <p:sp>
        <p:nvSpPr>
          <p:cNvPr id="10" name="Rectangle à coins arrondis 9"/>
          <p:cNvSpPr/>
          <p:nvPr/>
        </p:nvSpPr>
        <p:spPr>
          <a:xfrm>
            <a:off x="71406" y="5214950"/>
            <a:ext cx="3857652" cy="157163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SA" sz="2800" dirty="0" smtClean="0"/>
              <a:t>استُخدمت </a:t>
            </a:r>
            <a:r>
              <a:rPr lang="ar-DZ" sz="2800" dirty="0" smtClean="0"/>
              <a:t>كلمة </a:t>
            </a:r>
            <a:r>
              <a:rPr lang="ar-DZ" sz="2800" dirty="0" err="1" smtClean="0"/>
              <a:t>براغما</a:t>
            </a:r>
            <a:r>
              <a:rPr lang="ar-DZ" sz="2800" dirty="0" smtClean="0"/>
              <a:t> </a:t>
            </a:r>
            <a:r>
              <a:rPr lang="ar-SA" sz="2800" dirty="0" smtClean="0"/>
              <a:t>في الفلسفة اليونانية للإشارة إلى الأفعال الإنساني</a:t>
            </a:r>
            <a:r>
              <a:rPr lang="ar-DZ" sz="2800" dirty="0" smtClean="0"/>
              <a:t>ة </a:t>
            </a:r>
            <a:r>
              <a:rPr lang="ar-SA" sz="2800" dirty="0" smtClean="0"/>
              <a:t>الملموسة</a:t>
            </a:r>
            <a:r>
              <a:rPr lang="ar-DZ" sz="2800" dirty="0" smtClean="0"/>
              <a:t>.</a:t>
            </a:r>
            <a:r>
              <a:rPr lang="ar-SA" sz="2800" dirty="0" smtClean="0"/>
              <a:t> </a:t>
            </a:r>
            <a:endParaRPr lang="fr-FR" dirty="0"/>
          </a:p>
        </p:txBody>
      </p:sp>
      <p:sp>
        <p:nvSpPr>
          <p:cNvPr id="11" name="Rectangle à coins arrondis 10"/>
          <p:cNvSpPr/>
          <p:nvPr/>
        </p:nvSpPr>
        <p:spPr>
          <a:xfrm>
            <a:off x="71406" y="0"/>
            <a:ext cx="4714908" cy="178592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DZ" sz="2600" dirty="0" smtClean="0">
                <a:solidFill>
                  <a:schemeClr val="tx1"/>
                </a:solidFill>
                <a:latin typeface="Times New Roman" pitchFamily="18" charset="0"/>
                <a:cs typeface="Times New Roman" pitchFamily="18" charset="0"/>
              </a:rPr>
              <a:t>رغم ارتباط التيار </a:t>
            </a:r>
            <a:r>
              <a:rPr lang="ar-DZ" sz="2600" dirty="0" err="1" smtClean="0">
                <a:solidFill>
                  <a:schemeClr val="tx1"/>
                </a:solidFill>
                <a:latin typeface="Times New Roman" pitchFamily="18" charset="0"/>
                <a:cs typeface="Times New Roman" pitchFamily="18" charset="0"/>
              </a:rPr>
              <a:t>البراغماتي</a:t>
            </a:r>
            <a:r>
              <a:rPr lang="ar-DZ" sz="2600" dirty="0" smtClean="0">
                <a:solidFill>
                  <a:schemeClr val="tx1"/>
                </a:solidFill>
                <a:latin typeface="Times New Roman" pitchFamily="18" charset="0"/>
                <a:cs typeface="Times New Roman" pitchFamily="18" charset="0"/>
              </a:rPr>
              <a:t> بواقع المجتمع الحديث، إلا أنه يمكن أن نستشف بعض المبادئ التي يتأسس عليها هذا التيار من خلال الفلسفات القديمة:</a:t>
            </a:r>
          </a:p>
        </p:txBody>
      </p:sp>
      <p:sp>
        <p:nvSpPr>
          <p:cNvPr id="13" name="Rectangle à coins arrondis 12"/>
          <p:cNvSpPr/>
          <p:nvPr/>
        </p:nvSpPr>
        <p:spPr>
          <a:xfrm>
            <a:off x="214282" y="4143380"/>
            <a:ext cx="3714776" cy="107157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600" dirty="0" smtClean="0"/>
              <a:t>العدل والظلم، الخير والشر، السعادة والحزن، النفع والضر....</a:t>
            </a:r>
            <a:endParaRPr lang="fr-FR" sz="2600" dirty="0"/>
          </a:p>
        </p:txBody>
      </p:sp>
      <p:sp>
        <p:nvSpPr>
          <p:cNvPr id="12" name="Rectangle 11"/>
          <p:cNvSpPr/>
          <p:nvPr/>
        </p:nvSpPr>
        <p:spPr>
          <a:xfrm>
            <a:off x="4286248" y="4643446"/>
            <a:ext cx="4643470" cy="178595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600" dirty="0" smtClean="0"/>
              <a:t>في العصر الوسيط دعا </a:t>
            </a:r>
            <a:r>
              <a:rPr lang="ar-DZ" sz="2600" b="1" dirty="0" err="1" smtClean="0"/>
              <a:t>دونس</a:t>
            </a:r>
            <a:r>
              <a:rPr lang="ar-DZ" sz="2600" b="1" dirty="0" smtClean="0"/>
              <a:t> سكوت </a:t>
            </a:r>
            <a:r>
              <a:rPr lang="ar-DZ" sz="2600" dirty="0" smtClean="0"/>
              <a:t>( .../ 1308) لفصل الفلسفة عن اللاهوت، لتكون بذلك عملية، وهو ما أكدته أفكار </a:t>
            </a:r>
            <a:r>
              <a:rPr lang="ar-DZ" sz="2600" dirty="0" err="1" smtClean="0"/>
              <a:t>كانط</a:t>
            </a:r>
            <a:r>
              <a:rPr lang="ar-DZ" sz="2600" dirty="0" smtClean="0"/>
              <a:t>  (1724/ 1804) حول العقل العملي.</a:t>
            </a:r>
            <a:endParaRPr lang="fr-FR" sz="2600" dirty="0"/>
          </a:p>
        </p:txBody>
      </p:sp>
      <p:sp>
        <p:nvSpPr>
          <p:cNvPr id="14" name="Rectangle à coins arrondis 13"/>
          <p:cNvSpPr/>
          <p:nvPr/>
        </p:nvSpPr>
        <p:spPr>
          <a:xfrm>
            <a:off x="4857752" y="1071546"/>
            <a:ext cx="4286248" cy="1643074"/>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DZ" sz="2600" dirty="0" smtClean="0"/>
              <a:t>وكان للتجريبيين دور في إرساء الأفكار </a:t>
            </a:r>
            <a:r>
              <a:rPr lang="ar-DZ" sz="2600" dirty="0" err="1" smtClean="0"/>
              <a:t>البراغماتية</a:t>
            </a:r>
            <a:r>
              <a:rPr lang="ar-DZ" sz="2600" dirty="0" smtClean="0"/>
              <a:t> من خلال تأكيدهم على دور التجربة في التحقق من صدق المعرفة </a:t>
            </a:r>
            <a:endParaRPr lang="fr-FR"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blinds(horizontal)">
                                      <p:cBhvr>
                                        <p:cTn id="17" dur="5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amond(in)">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1000" fill="hold"/>
                                        <p:tgtEl>
                                          <p:spTgt spid="13"/>
                                        </p:tgtEl>
                                        <p:attrNameLst>
                                          <p:attrName>ppt_w</p:attrName>
                                        </p:attrNameLst>
                                      </p:cBhvr>
                                      <p:tavLst>
                                        <p:tav tm="0">
                                          <p:val>
                                            <p:strVal val="#ppt_w*0.70"/>
                                          </p:val>
                                        </p:tav>
                                        <p:tav tm="100000">
                                          <p:val>
                                            <p:strVal val="#ppt_w"/>
                                          </p:val>
                                        </p:tav>
                                      </p:tavLst>
                                    </p:anim>
                                    <p:anim calcmode="lin" valueType="num">
                                      <p:cBhvr>
                                        <p:cTn id="34" dur="1000" fill="hold"/>
                                        <p:tgtEl>
                                          <p:spTgt spid="13"/>
                                        </p:tgtEl>
                                        <p:attrNameLst>
                                          <p:attrName>ppt_h</p:attrName>
                                        </p:attrNameLst>
                                      </p:cBhvr>
                                      <p:tavLst>
                                        <p:tav tm="0">
                                          <p:val>
                                            <p:strVal val="#ppt_h"/>
                                          </p:val>
                                        </p:tav>
                                        <p:tav tm="100000">
                                          <p:val>
                                            <p:strVal val="#ppt_h"/>
                                          </p:val>
                                        </p:tav>
                                      </p:tavLst>
                                    </p:anim>
                                    <p:animEffect transition="in" filter="fade">
                                      <p:cBhvr>
                                        <p:cTn id="35" dur="10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checkerboard(across)">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diamond(in)">
                                      <p:cBhvr>
                                        <p:cTn id="45" dur="20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4" presetClass="entr" presetSubtype="16"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box(in)">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9" grpId="0" animBg="1"/>
      <p:bldP spid="10" grpId="0" animBg="1"/>
      <p:bldP spid="11" grpId="0" animBg="1"/>
      <p:bldP spid="13" grpId="0" animBg="1"/>
      <p:bldP spid="12"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4572000" y="142852"/>
            <a:ext cx="4500562" cy="3143272"/>
          </a:xfrm>
          <a:blipFill>
            <a:blip r:embed="rId2"/>
            <a:tile tx="0" ty="0" sx="100000" sy="100000" flip="none" algn="tl"/>
          </a:blipFill>
        </p:spPr>
        <p:txBody>
          <a:bodyPr>
            <a:normAutofit fontScale="85000" lnSpcReduction="20000"/>
          </a:bodyPr>
          <a:lstStyle/>
          <a:p>
            <a:pPr indent="449263" rtl="1">
              <a:lnSpc>
                <a:spcPct val="150000"/>
              </a:lnSpc>
            </a:pPr>
            <a:r>
              <a:rPr lang="ar-DZ" sz="2800" b="0" dirty="0" smtClean="0">
                <a:solidFill>
                  <a:schemeClr val="tx1"/>
                </a:solidFill>
                <a:latin typeface="Times New Roman" pitchFamily="18" charset="0"/>
                <a:cs typeface="Times New Roman" pitchFamily="18" charset="0"/>
              </a:rPr>
              <a:t>تعدّ الولايات المتحدة الأمريكية موطن </a:t>
            </a:r>
            <a:r>
              <a:rPr lang="ar-DZ" sz="2800" b="0" dirty="0" err="1" smtClean="0">
                <a:solidFill>
                  <a:schemeClr val="tx1"/>
                </a:solidFill>
                <a:latin typeface="Times New Roman" pitchFamily="18" charset="0"/>
                <a:cs typeface="Times New Roman" pitchFamily="18" charset="0"/>
              </a:rPr>
              <a:t>البراغماتية</a:t>
            </a:r>
            <a:r>
              <a:rPr lang="ar-DZ" sz="2800" b="0" dirty="0" smtClean="0">
                <a:solidFill>
                  <a:schemeClr val="tx1"/>
                </a:solidFill>
                <a:latin typeface="Times New Roman" pitchFamily="18" charset="0"/>
                <a:cs typeface="Times New Roman" pitchFamily="18" charset="0"/>
              </a:rPr>
              <a:t> كتيار فكري له معالمه الواضحة، حيث تبلورت خطوطها العريضة في سبعينيات القرن 19 على يد عالم المنطق الأمريكي تشارلز </a:t>
            </a:r>
            <a:r>
              <a:rPr lang="ar-DZ" sz="2800" b="0" dirty="0" err="1" smtClean="0">
                <a:solidFill>
                  <a:schemeClr val="tx1"/>
                </a:solidFill>
                <a:latin typeface="Times New Roman" pitchFamily="18" charset="0"/>
                <a:cs typeface="Times New Roman" pitchFamily="18" charset="0"/>
              </a:rPr>
              <a:t>بيرس</a:t>
            </a:r>
            <a:r>
              <a:rPr lang="ar-DZ" sz="2800" b="0" dirty="0" smtClean="0">
                <a:solidFill>
                  <a:schemeClr val="tx1"/>
                </a:solidFill>
                <a:latin typeface="Times New Roman" pitchFamily="18" charset="0"/>
                <a:cs typeface="Times New Roman" pitchFamily="18" charset="0"/>
              </a:rPr>
              <a:t>. </a:t>
            </a:r>
          </a:p>
        </p:txBody>
      </p:sp>
      <p:sp>
        <p:nvSpPr>
          <p:cNvPr id="4" name="Sous-titre 2"/>
          <p:cNvSpPr txBox="1">
            <a:spLocks/>
          </p:cNvSpPr>
          <p:nvPr/>
        </p:nvSpPr>
        <p:spPr>
          <a:xfrm>
            <a:off x="214282" y="2786058"/>
            <a:ext cx="4071966" cy="1785950"/>
          </a:xfrm>
          <a:prstGeom prst="rect">
            <a:avLst/>
          </a:prstGeom>
          <a:blipFill>
            <a:blip r:embed="rId3"/>
            <a:tile tx="0" ty="0" sx="100000" sy="100000" flip="none" algn="tl"/>
          </a:blipFill>
        </p:spPr>
        <p:txBody>
          <a:bodyPr vert="horz">
            <a:normAutofit fontScale="92500" lnSpcReduction="10000"/>
          </a:bodyPr>
          <a:lstStyle/>
          <a:p>
            <a:pPr marL="0" marR="0" lvl="0" indent="449263" algn="ctr" defTabSz="914400" rtl="1" eaLnBrk="1" fontAlgn="auto" latinLnBrk="0" hangingPunct="1">
              <a:lnSpc>
                <a:spcPct val="110000"/>
              </a:lnSpc>
              <a:spcBef>
                <a:spcPct val="20000"/>
              </a:spcBef>
              <a:spcAft>
                <a:spcPts val="0"/>
              </a:spcAft>
              <a:buClr>
                <a:schemeClr val="accent1"/>
              </a:buClr>
              <a:buSzPct val="85000"/>
              <a:buFont typeface="Wingdings 2"/>
              <a:buNone/>
              <a:tabLst/>
              <a:defRPr/>
            </a:pP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ثم تطورت على يد </a:t>
            </a:r>
            <a:r>
              <a:rPr kumimoji="0" lang="ar-DZ" sz="2800" b="1"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وليم جيمس</a:t>
            </a: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ar-DZ" sz="2800" b="1"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وجون </a:t>
            </a:r>
            <a:r>
              <a:rPr kumimoji="0" lang="ar-DZ" sz="2800" b="1" i="0" u="none" strike="noStrike" kern="1200" cap="all" spc="250" normalizeH="0" baseline="0" noProof="0" dirty="0" err="1" smtClean="0">
                <a:ln>
                  <a:noFill/>
                </a:ln>
                <a:solidFill>
                  <a:schemeClr val="tx1"/>
                </a:solidFill>
                <a:effectLst/>
                <a:uLnTx/>
                <a:uFillTx/>
                <a:latin typeface="Times New Roman" pitchFamily="18" charset="0"/>
                <a:ea typeface="+mn-ea"/>
                <a:cs typeface="Times New Roman" pitchFamily="18" charset="0"/>
              </a:rPr>
              <a:t>ديوي</a:t>
            </a:r>
            <a:r>
              <a:rPr kumimoji="0" lang="ar-DZ" sz="2800" b="1"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 </a:t>
            </a: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الذي يعتبر الأب الروحي </a:t>
            </a:r>
            <a:r>
              <a:rPr kumimoji="0" lang="ar-DZ" sz="2800" b="0" i="0" u="none" strike="noStrike" kern="1200" cap="all" spc="250" normalizeH="0" baseline="0" noProof="0" dirty="0" err="1" smtClean="0">
                <a:ln>
                  <a:noFill/>
                </a:ln>
                <a:solidFill>
                  <a:schemeClr val="tx1"/>
                </a:solidFill>
                <a:effectLst/>
                <a:uLnTx/>
                <a:uFillTx/>
                <a:latin typeface="Times New Roman" pitchFamily="18" charset="0"/>
                <a:ea typeface="+mn-ea"/>
                <a:cs typeface="Times New Roman" pitchFamily="18" charset="0"/>
              </a:rPr>
              <a:t>للبراغماتية</a:t>
            </a: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 المعاصرة. </a:t>
            </a:r>
            <a:endParaRPr kumimoji="0" lang="fr-FR"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pic>
        <p:nvPicPr>
          <p:cNvPr id="3075" name="Picture 3" descr="C:\Users\pc\Desktop\مقاييس السداسي 2\صور\جيمسسس.jpg"/>
          <p:cNvPicPr>
            <a:picLocks noChangeAspect="1" noChangeArrowheads="1"/>
          </p:cNvPicPr>
          <p:nvPr/>
        </p:nvPicPr>
        <p:blipFill>
          <a:blip r:embed="rId4"/>
          <a:srcRect/>
          <a:stretch>
            <a:fillRect/>
          </a:stretch>
        </p:blipFill>
        <p:spPr bwMode="auto">
          <a:xfrm>
            <a:off x="4357686" y="3357562"/>
            <a:ext cx="4786314" cy="3500438"/>
          </a:xfrm>
          <a:prstGeom prst="rect">
            <a:avLst/>
          </a:prstGeom>
          <a:noFill/>
        </p:spPr>
      </p:pic>
      <p:sp>
        <p:nvSpPr>
          <p:cNvPr id="7" name="Rectangle à coins arrondis 6"/>
          <p:cNvSpPr/>
          <p:nvPr/>
        </p:nvSpPr>
        <p:spPr>
          <a:xfrm>
            <a:off x="0" y="4572008"/>
            <a:ext cx="4500562" cy="207170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solidFill>
                  <a:schemeClr val="tx1"/>
                </a:solidFill>
              </a:rPr>
              <a:t>طرح  </a:t>
            </a:r>
            <a:r>
              <a:rPr lang="ar-DZ" sz="2800" dirty="0" err="1" smtClean="0">
                <a:solidFill>
                  <a:schemeClr val="tx1"/>
                </a:solidFill>
              </a:rPr>
              <a:t>بيرس</a:t>
            </a:r>
            <a:r>
              <a:rPr lang="ar-DZ" sz="2800" dirty="0" smtClean="0">
                <a:solidFill>
                  <a:schemeClr val="tx1"/>
                </a:solidFill>
              </a:rPr>
              <a:t> </a:t>
            </a:r>
            <a:r>
              <a:rPr lang="ar-SA" sz="2800" dirty="0" smtClean="0"/>
              <a:t>في مقالته "كيف نجعل أفكارنا واضحة؟" عام 1878. ”</a:t>
            </a:r>
            <a:r>
              <a:rPr lang="ar-DZ" sz="2800" dirty="0" smtClean="0"/>
              <a:t>أهم مبادئ </a:t>
            </a:r>
            <a:r>
              <a:rPr lang="ar-DZ" sz="2800" dirty="0" err="1" smtClean="0"/>
              <a:t>البراغماتية</a:t>
            </a:r>
            <a:r>
              <a:rPr lang="ar-DZ" sz="2800" dirty="0" smtClean="0"/>
              <a:t>: </a:t>
            </a:r>
            <a:r>
              <a:rPr lang="ar-SA" sz="2800" b="1" i="1" dirty="0" smtClean="0"/>
              <a:t>معنى أي فكرة يُفهم من خلال تتبع آثارها العملية</a:t>
            </a:r>
            <a:endParaRPr lang="fr-FR" sz="2800" b="1" i="1" dirty="0">
              <a:solidFill>
                <a:schemeClr val="tx1"/>
              </a:solidFill>
            </a:endParaRPr>
          </a:p>
        </p:txBody>
      </p:sp>
      <p:sp>
        <p:nvSpPr>
          <p:cNvPr id="8" name="Rectangle à coins arrondis 7"/>
          <p:cNvSpPr/>
          <p:nvPr/>
        </p:nvSpPr>
        <p:spPr>
          <a:xfrm>
            <a:off x="0" y="0"/>
            <a:ext cx="4572032" cy="264318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وكان للتحولات </a:t>
            </a:r>
            <a:r>
              <a:rPr lang="ar-DZ" sz="2800" dirty="0" smtClean="0"/>
              <a:t>المصاحبة للثورة الصناعية أثر </a:t>
            </a:r>
            <a:r>
              <a:rPr lang="ar-DZ" sz="2800" dirty="0" smtClean="0"/>
              <a:t>بالغ </a:t>
            </a:r>
            <a:r>
              <a:rPr lang="ar-DZ" sz="2800" dirty="0" smtClean="0"/>
              <a:t>في انتشار الفكر </a:t>
            </a:r>
            <a:r>
              <a:rPr lang="ar-DZ" sz="2800" dirty="0" err="1" smtClean="0"/>
              <a:t>البراغماتي</a:t>
            </a:r>
            <a:r>
              <a:rPr lang="ar-DZ" sz="2800" dirty="0" smtClean="0"/>
              <a:t>، داحضا بذلك مبادئ </a:t>
            </a:r>
            <a:r>
              <a:rPr lang="ar-DZ" sz="2800" dirty="0" err="1" smtClean="0"/>
              <a:t>ا</a:t>
            </a:r>
            <a:r>
              <a:rPr lang="ar-SA" sz="2800" dirty="0" smtClean="0"/>
              <a:t>لفلسفة المثالية </a:t>
            </a:r>
            <a:r>
              <a:rPr lang="ar-DZ" sz="2800" dirty="0" smtClean="0"/>
              <a:t>،هادفا</a:t>
            </a:r>
            <a:r>
              <a:rPr lang="ar-SA" sz="2800" dirty="0" smtClean="0"/>
              <a:t> </a:t>
            </a:r>
            <a:r>
              <a:rPr lang="ar-DZ" sz="2800" dirty="0" smtClean="0"/>
              <a:t>ل</a:t>
            </a:r>
            <a:r>
              <a:rPr lang="ar-SA" sz="2800" dirty="0" smtClean="0"/>
              <a:t>تشكيل رؤية جديدة تركّز على التجربة الإنسانية </a:t>
            </a:r>
            <a:r>
              <a:rPr lang="ar-SA" sz="2800" dirty="0" smtClean="0"/>
              <a:t>بدلًا </a:t>
            </a:r>
            <a:r>
              <a:rPr lang="ar-SA" sz="2800" dirty="0" smtClean="0"/>
              <a:t>من </a:t>
            </a:r>
            <a:r>
              <a:rPr lang="ar-SA" sz="2800" dirty="0" err="1" smtClean="0"/>
              <a:t>التجريدات</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strVal val="#ppt_w*0.70"/>
                                          </p:val>
                                        </p:tav>
                                        <p:tav tm="100000">
                                          <p:val>
                                            <p:strVal val="#ppt_w"/>
                                          </p:val>
                                        </p:tav>
                                      </p:tavLst>
                                    </p:anim>
                                    <p:anim calcmode="lin" valueType="num">
                                      <p:cBhvr>
                                        <p:cTn id="8" dur="1000" fill="hold"/>
                                        <p:tgtEl>
                                          <p:spTgt spid="3">
                                            <p:bg/>
                                          </p:spTgt>
                                        </p:tgtEl>
                                        <p:attrNameLst>
                                          <p:attrName>ppt_h</p:attrName>
                                        </p:attrNameLst>
                                      </p:cBhvr>
                                      <p:tavLst>
                                        <p:tav tm="0">
                                          <p:val>
                                            <p:strVal val="#ppt_h"/>
                                          </p:val>
                                        </p:tav>
                                        <p:tav tm="100000">
                                          <p:val>
                                            <p:strVal val="#ppt_h"/>
                                          </p:val>
                                        </p:tav>
                                      </p:tavLst>
                                    </p:anim>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0.70"/>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ox(in)">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box(in)">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nodeType="clickEffect">
                                  <p:stCondLst>
                                    <p:cond delay="0"/>
                                  </p:stCondLst>
                                  <p:childTnLst>
                                    <p:set>
                                      <p:cBhvr>
                                        <p:cTn id="37" dur="1" fill="hold">
                                          <p:stCondLst>
                                            <p:cond delay="0"/>
                                          </p:stCondLst>
                                        </p:cTn>
                                        <p:tgtEl>
                                          <p:spTgt spid="3075"/>
                                        </p:tgtEl>
                                        <p:attrNameLst>
                                          <p:attrName>style.visibility</p:attrName>
                                        </p:attrNameLst>
                                      </p:cBhvr>
                                      <p:to>
                                        <p:strVal val="visible"/>
                                      </p:to>
                                    </p:set>
                                    <p:anim calcmode="lin" valueType="num">
                                      <p:cBhvr>
                                        <p:cTn id="38" dur="1000" fill="hold"/>
                                        <p:tgtEl>
                                          <p:spTgt spid="3075"/>
                                        </p:tgtEl>
                                        <p:attrNameLst>
                                          <p:attrName>ppt_w</p:attrName>
                                        </p:attrNameLst>
                                      </p:cBhvr>
                                      <p:tavLst>
                                        <p:tav tm="0">
                                          <p:val>
                                            <p:strVal val="#ppt_w*0.70"/>
                                          </p:val>
                                        </p:tav>
                                        <p:tav tm="100000">
                                          <p:val>
                                            <p:strVal val="#ppt_w"/>
                                          </p:val>
                                        </p:tav>
                                      </p:tavLst>
                                    </p:anim>
                                    <p:anim calcmode="lin" valueType="num">
                                      <p:cBhvr>
                                        <p:cTn id="39" dur="1000" fill="hold"/>
                                        <p:tgtEl>
                                          <p:spTgt spid="3075"/>
                                        </p:tgtEl>
                                        <p:attrNameLst>
                                          <p:attrName>ppt_h</p:attrName>
                                        </p:attrNameLst>
                                      </p:cBhvr>
                                      <p:tavLst>
                                        <p:tav tm="0">
                                          <p:val>
                                            <p:strVal val="#ppt_h"/>
                                          </p:val>
                                        </p:tav>
                                        <p:tav tm="100000">
                                          <p:val>
                                            <p:strVal val="#ppt_h"/>
                                          </p:val>
                                        </p:tav>
                                      </p:tavLst>
                                    </p:anim>
                                    <p:animEffect transition="in" filter="fade">
                                      <p:cBhvr>
                                        <p:cTn id="40"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C:\Users\pc\Desktop\مقاييس السداسي 2\صور\سكوت شيلر.jpg"/>
          <p:cNvPicPr>
            <a:picLocks noChangeAspect="1" noChangeArrowheads="1"/>
          </p:cNvPicPr>
          <p:nvPr/>
        </p:nvPicPr>
        <p:blipFill>
          <a:blip r:embed="rId2"/>
          <a:srcRect/>
          <a:stretch>
            <a:fillRect/>
          </a:stretch>
        </p:blipFill>
        <p:spPr bwMode="auto">
          <a:xfrm>
            <a:off x="0" y="0"/>
            <a:ext cx="2500330" cy="2676525"/>
          </a:xfrm>
          <a:prstGeom prst="rect">
            <a:avLst/>
          </a:prstGeom>
          <a:noFill/>
        </p:spPr>
      </p:pic>
      <p:sp>
        <p:nvSpPr>
          <p:cNvPr id="10" name="Rectangle à coins arrondis 9"/>
          <p:cNvSpPr/>
          <p:nvPr/>
        </p:nvSpPr>
        <p:spPr>
          <a:xfrm>
            <a:off x="5572132" y="2714620"/>
            <a:ext cx="3571868" cy="207170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indent="449263" algn="ctr" rtl="1"/>
            <a:r>
              <a:rPr lang="ar-DZ" sz="2800" dirty="0" smtClean="0">
                <a:solidFill>
                  <a:schemeClr val="tx1"/>
                </a:solidFill>
                <a:latin typeface="Times New Roman" pitchFamily="18" charset="0"/>
                <a:cs typeface="Times New Roman" pitchFamily="18" charset="0"/>
              </a:rPr>
              <a:t>سنة 1930 اتخذت </a:t>
            </a:r>
            <a:r>
              <a:rPr lang="ar-DZ" sz="2800" dirty="0" err="1" smtClean="0">
                <a:solidFill>
                  <a:schemeClr val="tx1"/>
                </a:solidFill>
                <a:latin typeface="Times New Roman" pitchFamily="18" charset="0"/>
                <a:cs typeface="Times New Roman" pitchFamily="18" charset="0"/>
              </a:rPr>
              <a:t>البراغماتية</a:t>
            </a:r>
            <a:r>
              <a:rPr lang="ar-DZ" sz="2800" dirty="0" smtClean="0">
                <a:solidFill>
                  <a:schemeClr val="tx1"/>
                </a:solidFill>
                <a:latin typeface="Times New Roman" pitchFamily="18" charset="0"/>
                <a:cs typeface="Times New Roman" pitchFamily="18" charset="0"/>
              </a:rPr>
              <a:t> بعدا اجتماعيا عند </a:t>
            </a:r>
            <a:r>
              <a:rPr lang="ar-DZ" sz="2800" b="1" dirty="0" smtClean="0">
                <a:solidFill>
                  <a:schemeClr val="tx1"/>
                </a:solidFill>
                <a:latin typeface="Times New Roman" pitchFamily="18" charset="0"/>
                <a:cs typeface="Times New Roman" pitchFamily="18" charset="0"/>
              </a:rPr>
              <a:t>سيدني </a:t>
            </a:r>
            <a:r>
              <a:rPr lang="ar-DZ" sz="2800" b="1" dirty="0" err="1" smtClean="0">
                <a:solidFill>
                  <a:schemeClr val="tx1"/>
                </a:solidFill>
                <a:latin typeface="Times New Roman" pitchFamily="18" charset="0"/>
                <a:cs typeface="Times New Roman" pitchFamily="18" charset="0"/>
              </a:rPr>
              <a:t>هوك</a:t>
            </a:r>
            <a:r>
              <a:rPr lang="ar-DZ" sz="2800" b="1" dirty="0" smtClean="0">
                <a:solidFill>
                  <a:schemeClr val="tx1"/>
                </a:solidFill>
                <a:latin typeface="Times New Roman" pitchFamily="18" charset="0"/>
                <a:cs typeface="Times New Roman" pitchFamily="18" charset="0"/>
              </a:rPr>
              <a:t> </a:t>
            </a:r>
            <a:r>
              <a:rPr lang="ar-DZ" sz="2800" dirty="0" smtClean="0">
                <a:solidFill>
                  <a:schemeClr val="tx1"/>
                </a:solidFill>
                <a:latin typeface="Times New Roman" pitchFamily="18" charset="0"/>
                <a:cs typeface="Times New Roman" pitchFamily="18" charset="0"/>
              </a:rPr>
              <a:t>المتأثر بأعمال ماركس.  </a:t>
            </a:r>
          </a:p>
        </p:txBody>
      </p:sp>
      <p:pic>
        <p:nvPicPr>
          <p:cNvPr id="6146" name="Picture 2" descr="C:\Users\pc\Desktop\مقاييس السداسي 2\صور\هوك.jpg"/>
          <p:cNvPicPr>
            <a:picLocks noChangeAspect="1" noChangeArrowheads="1"/>
          </p:cNvPicPr>
          <p:nvPr/>
        </p:nvPicPr>
        <p:blipFill>
          <a:blip r:embed="rId3"/>
          <a:srcRect/>
          <a:stretch>
            <a:fillRect/>
          </a:stretch>
        </p:blipFill>
        <p:spPr bwMode="auto">
          <a:xfrm>
            <a:off x="5357818" y="4929222"/>
            <a:ext cx="3143240" cy="1714488"/>
          </a:xfrm>
          <a:prstGeom prst="ellipse">
            <a:avLst/>
          </a:prstGeom>
          <a:ln>
            <a:noFill/>
          </a:ln>
          <a:effectLst>
            <a:softEdge rad="112500"/>
          </a:effectLst>
        </p:spPr>
      </p:pic>
      <p:sp>
        <p:nvSpPr>
          <p:cNvPr id="8" name="Rectangle à coins arrondis 7"/>
          <p:cNvSpPr/>
          <p:nvPr/>
        </p:nvSpPr>
        <p:spPr>
          <a:xfrm>
            <a:off x="500034" y="2857496"/>
            <a:ext cx="4714908" cy="235745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rPr>
              <a:t>واستمر الباحثون في تجديد هذا التيار وقد كان ذلك بداية من 1960 على يد </a:t>
            </a:r>
            <a:r>
              <a:rPr lang="ar-DZ" sz="2800" dirty="0" err="1" smtClean="0">
                <a:solidFill>
                  <a:schemeClr val="tx1"/>
                </a:solidFill>
              </a:rPr>
              <a:t>بيارغوشوت</a:t>
            </a:r>
            <a:r>
              <a:rPr lang="ar-DZ" sz="2800" dirty="0" smtClean="0">
                <a:solidFill>
                  <a:schemeClr val="tx1"/>
                </a:solidFill>
              </a:rPr>
              <a:t>، ويلاين فان أورمان </a:t>
            </a:r>
            <a:r>
              <a:rPr lang="ar-DZ" sz="2800" dirty="0" err="1" smtClean="0">
                <a:solidFill>
                  <a:schemeClr val="tx1"/>
                </a:solidFill>
              </a:rPr>
              <a:t>كواين</a:t>
            </a:r>
            <a:r>
              <a:rPr lang="ar-DZ" sz="2800" dirty="0" smtClean="0">
                <a:solidFill>
                  <a:schemeClr val="tx1"/>
                </a:solidFill>
              </a:rPr>
              <a:t>، ريتشارد </a:t>
            </a:r>
            <a:r>
              <a:rPr lang="ar-DZ" sz="2800" dirty="0" err="1" smtClean="0">
                <a:solidFill>
                  <a:schemeClr val="tx1"/>
                </a:solidFill>
              </a:rPr>
              <a:t>رورتي</a:t>
            </a:r>
            <a:r>
              <a:rPr lang="ar-DZ" sz="2800" dirty="0" smtClean="0">
                <a:solidFill>
                  <a:schemeClr val="tx1"/>
                </a:solidFill>
              </a:rPr>
              <a:t>...</a:t>
            </a:r>
            <a:endParaRPr lang="fr-FR" sz="2800" dirty="0">
              <a:solidFill>
                <a:schemeClr val="tx1"/>
              </a:solidFill>
            </a:endParaRPr>
          </a:p>
        </p:txBody>
      </p:sp>
      <p:sp>
        <p:nvSpPr>
          <p:cNvPr id="11" name="Rectangle à coins arrondis 10"/>
          <p:cNvSpPr/>
          <p:nvPr/>
        </p:nvSpPr>
        <p:spPr>
          <a:xfrm>
            <a:off x="2928926" y="285728"/>
            <a:ext cx="6072230" cy="192882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indent="449263" algn="ctr" rtl="1">
              <a:spcBef>
                <a:spcPct val="20000"/>
              </a:spcBef>
              <a:buClr>
                <a:schemeClr val="accent1"/>
              </a:buClr>
              <a:buSzPct val="85000"/>
              <a:defRPr/>
            </a:pPr>
            <a:r>
              <a:rPr lang="ar-DZ" sz="2800" cap="all" spc="250" dirty="0" smtClean="0">
                <a:solidFill>
                  <a:schemeClr val="tx1"/>
                </a:solidFill>
                <a:latin typeface="Times New Roman" pitchFamily="18" charset="0"/>
                <a:cs typeface="Times New Roman" pitchFamily="18" charset="0"/>
              </a:rPr>
              <a:t>وانتشرت بعدها في انجلترا، حيث اعتنق </a:t>
            </a:r>
            <a:r>
              <a:rPr lang="ar-DZ" sz="2800" b="1" cap="all" spc="250" dirty="0" smtClean="0">
                <a:solidFill>
                  <a:schemeClr val="tx1"/>
                </a:solidFill>
                <a:latin typeface="Times New Roman" pitchFamily="18" charset="0"/>
                <a:cs typeface="Times New Roman" pitchFamily="18" charset="0"/>
              </a:rPr>
              <a:t>سكوت </a:t>
            </a:r>
            <a:r>
              <a:rPr lang="ar-DZ" sz="2800" b="1" cap="all" spc="250" dirty="0" err="1" smtClean="0">
                <a:solidFill>
                  <a:schemeClr val="tx1"/>
                </a:solidFill>
                <a:latin typeface="Times New Roman" pitchFamily="18" charset="0"/>
                <a:cs typeface="Times New Roman" pitchFamily="18" charset="0"/>
              </a:rPr>
              <a:t>شيلر</a:t>
            </a:r>
            <a:r>
              <a:rPr lang="ar-DZ" sz="2800" b="1" cap="all" spc="250" dirty="0" smtClean="0">
                <a:solidFill>
                  <a:schemeClr val="tx1"/>
                </a:solidFill>
                <a:latin typeface="Times New Roman" pitchFamily="18" charset="0"/>
                <a:cs typeface="Times New Roman" pitchFamily="18" charset="0"/>
              </a:rPr>
              <a:t> </a:t>
            </a:r>
            <a:r>
              <a:rPr lang="ar-DZ" sz="2800" cap="all" spc="250" dirty="0" smtClean="0">
                <a:solidFill>
                  <a:schemeClr val="tx1"/>
                </a:solidFill>
                <a:latin typeface="Times New Roman" pitchFamily="18" charset="0"/>
                <a:cs typeface="Times New Roman" pitchFamily="18" charset="0"/>
              </a:rPr>
              <a:t>آراء صديقه ويليام جيمس </a:t>
            </a:r>
            <a:r>
              <a:rPr lang="ar-DZ" sz="2800" cap="all" spc="250" dirty="0" err="1" smtClean="0">
                <a:solidFill>
                  <a:schemeClr val="tx1"/>
                </a:solidFill>
                <a:latin typeface="Times New Roman" pitchFamily="18" charset="0"/>
                <a:cs typeface="Times New Roman" pitchFamily="18" charset="0"/>
              </a:rPr>
              <a:t>الذرائعية</a:t>
            </a:r>
            <a:r>
              <a:rPr lang="ar-DZ" sz="2800" cap="all" spc="250" dirty="0" smtClean="0">
                <a:solidFill>
                  <a:schemeClr val="tx1"/>
                </a:solidFill>
                <a:latin typeface="Times New Roman" pitchFamily="18" charset="0"/>
                <a:cs typeface="Times New Roman" pitchFamily="18" charset="0"/>
              </a:rPr>
              <a:t> وروج لها تحت مسمى:المذهب الإنساني الإرادي. </a:t>
            </a:r>
          </a:p>
        </p:txBody>
      </p:sp>
      <p:pic>
        <p:nvPicPr>
          <p:cNvPr id="12" name="Picture 2" descr="C:\Users\pc\Desktop\مقاييس السداسي 2\صور\براغماا.jpg"/>
          <p:cNvPicPr>
            <a:picLocks noChangeAspect="1" noChangeArrowheads="1"/>
          </p:cNvPicPr>
          <p:nvPr/>
        </p:nvPicPr>
        <p:blipFill>
          <a:blip r:embed="rId4">
            <a:lum contrast="-30000"/>
          </a:blip>
          <a:srcRect/>
          <a:stretch>
            <a:fillRect/>
          </a:stretch>
        </p:blipFill>
        <p:spPr bwMode="auto">
          <a:xfrm>
            <a:off x="357158" y="5643578"/>
            <a:ext cx="3857620" cy="8572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077"/>
                                        </p:tgtEl>
                                        <p:attrNameLst>
                                          <p:attrName>style.visibility</p:attrName>
                                        </p:attrNameLst>
                                      </p:cBhvr>
                                      <p:to>
                                        <p:strVal val="visible"/>
                                      </p:to>
                                    </p:set>
                                    <p:anim calcmode="lin" valueType="num">
                                      <p:cBhvr>
                                        <p:cTn id="7" dur="1000" fill="hold"/>
                                        <p:tgtEl>
                                          <p:spTgt spid="3077"/>
                                        </p:tgtEl>
                                        <p:attrNameLst>
                                          <p:attrName>ppt_w</p:attrName>
                                        </p:attrNameLst>
                                      </p:cBhvr>
                                      <p:tavLst>
                                        <p:tav tm="0">
                                          <p:val>
                                            <p:strVal val="#ppt_w*0.70"/>
                                          </p:val>
                                        </p:tav>
                                        <p:tav tm="100000">
                                          <p:val>
                                            <p:strVal val="#ppt_w"/>
                                          </p:val>
                                        </p:tav>
                                      </p:tavLst>
                                    </p:anim>
                                    <p:anim calcmode="lin" valueType="num">
                                      <p:cBhvr>
                                        <p:cTn id="8" dur="1000" fill="hold"/>
                                        <p:tgtEl>
                                          <p:spTgt spid="3077"/>
                                        </p:tgtEl>
                                        <p:attrNameLst>
                                          <p:attrName>ppt_h</p:attrName>
                                        </p:attrNameLst>
                                      </p:cBhvr>
                                      <p:tavLst>
                                        <p:tav tm="0">
                                          <p:val>
                                            <p:strVal val="#ppt_h"/>
                                          </p:val>
                                        </p:tav>
                                        <p:tav tm="100000">
                                          <p:val>
                                            <p:strVal val="#ppt_h"/>
                                          </p:val>
                                        </p:tav>
                                      </p:tavLst>
                                    </p:anim>
                                    <p:animEffect transition="in" filter="fade">
                                      <p:cBhvr>
                                        <p:cTn id="9" dur="1000"/>
                                        <p:tgtEl>
                                          <p:spTgt spid="307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strVal val="#ppt_w*0.70"/>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Effect transition="in" filter="fade">
                                      <p:cBhvr>
                                        <p:cTn id="16" dur="10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checkerboard(across)">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6146"/>
                                        </p:tgtEl>
                                        <p:attrNameLst>
                                          <p:attrName>style.visibility</p:attrName>
                                        </p:attrNameLst>
                                      </p:cBhvr>
                                      <p:to>
                                        <p:strVal val="visible"/>
                                      </p:to>
                                    </p:set>
                                    <p:animEffect transition="in" filter="box(in)">
                                      <p:cBhvr>
                                        <p:cTn id="26" dur="500"/>
                                        <p:tgtEl>
                                          <p:spTgt spid="6146"/>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ox(in)">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ox(in)">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4286248" y="142852"/>
            <a:ext cx="4572032" cy="3214686"/>
          </a:xfrm>
          <a:prstGeom prst="roundRect">
            <a:avLst/>
          </a:prstGeom>
          <a:gradFill flip="none" rotWithShape="1">
            <a:gsLst>
              <a:gs pos="0">
                <a:schemeClr val="accent5">
                  <a:tint val="66000"/>
                  <a:satMod val="160000"/>
                </a:schemeClr>
              </a:gs>
              <a:gs pos="50000">
                <a:schemeClr val="accent5">
                  <a:tint val="44500"/>
                  <a:satMod val="160000"/>
                </a:schemeClr>
              </a:gs>
              <a:gs pos="100000">
                <a:schemeClr val="accent5">
                  <a:tint val="23500"/>
                  <a:satMod val="160000"/>
                </a:schemeClr>
              </a:gs>
            </a:gsLst>
            <a:lin ang="2700000" scaled="1"/>
            <a:tileRect/>
          </a:gradFill>
        </p:spPr>
        <p:style>
          <a:lnRef idx="3">
            <a:schemeClr val="lt1"/>
          </a:lnRef>
          <a:fillRef idx="1">
            <a:schemeClr val="accent5"/>
          </a:fillRef>
          <a:effectRef idx="1">
            <a:schemeClr val="accent5"/>
          </a:effectRef>
          <a:fontRef idx="minor">
            <a:schemeClr val="lt1"/>
          </a:fontRef>
        </p:style>
        <p:txBody>
          <a:bodyPr rtlCol="0" anchor="ctr"/>
          <a:lstStyle/>
          <a:p>
            <a:pPr indent="449263" algn="ctr" rtl="1"/>
            <a:r>
              <a:rPr lang="ar-DZ" sz="2800" dirty="0" smtClean="0">
                <a:solidFill>
                  <a:schemeClr val="tx1"/>
                </a:solidFill>
                <a:latin typeface="Times New Roman" pitchFamily="18" charset="0"/>
                <a:cs typeface="Times New Roman" pitchFamily="18" charset="0"/>
              </a:rPr>
              <a:t>ويعدّ التيار </a:t>
            </a:r>
            <a:r>
              <a:rPr lang="ar-DZ" sz="2800" dirty="0" err="1" smtClean="0">
                <a:solidFill>
                  <a:schemeClr val="tx1"/>
                </a:solidFill>
                <a:latin typeface="Times New Roman" pitchFamily="18" charset="0"/>
                <a:cs typeface="Times New Roman" pitchFamily="18" charset="0"/>
              </a:rPr>
              <a:t>البراغماتي</a:t>
            </a:r>
            <a:r>
              <a:rPr lang="ar-DZ" sz="2800" dirty="0" smtClean="0">
                <a:solidFill>
                  <a:schemeClr val="tx1"/>
                </a:solidFill>
                <a:latin typeface="Times New Roman" pitchFamily="18" charset="0"/>
                <a:cs typeface="Times New Roman" pitchFamily="18" charset="0"/>
              </a:rPr>
              <a:t> تعبيرا على واقع المجتمع </a:t>
            </a:r>
            <a:r>
              <a:rPr lang="ar-DZ" sz="2800" dirty="0" smtClean="0">
                <a:solidFill>
                  <a:schemeClr val="tx1"/>
                </a:solidFill>
                <a:latin typeface="Times New Roman" pitchFamily="18" charset="0"/>
                <a:cs typeface="Times New Roman" pitchFamily="18" charset="0"/>
              </a:rPr>
              <a:t>الأمريكي؛ حيث </a:t>
            </a:r>
            <a:r>
              <a:rPr lang="ar-DZ" sz="2800" dirty="0" smtClean="0">
                <a:solidFill>
                  <a:schemeClr val="tx1"/>
                </a:solidFill>
                <a:latin typeface="Times New Roman" pitchFamily="18" charset="0"/>
                <a:cs typeface="Times New Roman" pitchFamily="18" charset="0"/>
              </a:rPr>
              <a:t>أسهم </a:t>
            </a:r>
            <a:r>
              <a:rPr lang="ar-DZ" sz="2800" dirty="0" smtClean="0">
                <a:solidFill>
                  <a:schemeClr val="tx1"/>
                </a:solidFill>
                <a:latin typeface="Times New Roman" pitchFamily="18" charset="0"/>
                <a:cs typeface="Times New Roman" pitchFamily="18" charset="0"/>
              </a:rPr>
              <a:t>النظام الرأسمالي في تشكّل هذا التيار، </a:t>
            </a:r>
            <a:r>
              <a:rPr lang="ar-DZ" sz="2800" dirty="0" smtClean="0">
                <a:solidFill>
                  <a:schemeClr val="tx1"/>
                </a:solidFill>
              </a:rPr>
              <a:t>لأن الرأسمالية عامة تقوم على مبدأ المنافسة الفردية الحرة التي يرتبط </a:t>
            </a:r>
            <a:r>
              <a:rPr lang="ar-DZ" sz="2800" dirty="0" err="1" smtClean="0">
                <a:solidFill>
                  <a:schemeClr val="tx1"/>
                </a:solidFill>
              </a:rPr>
              <a:t>بها</a:t>
            </a:r>
            <a:r>
              <a:rPr lang="ar-DZ" sz="2800" dirty="0" smtClean="0">
                <a:solidFill>
                  <a:schemeClr val="tx1"/>
                </a:solidFill>
              </a:rPr>
              <a:t> العمل المنتج النافع</a:t>
            </a:r>
            <a:r>
              <a:rPr lang="ar-DZ" sz="2800" dirty="0" smtClean="0">
                <a:solidFill>
                  <a:schemeClr val="tx1"/>
                </a:solidFill>
              </a:rPr>
              <a:t>.</a:t>
            </a:r>
            <a:endParaRPr lang="ar-DZ" sz="2800" dirty="0" smtClean="0">
              <a:solidFill>
                <a:schemeClr val="tx1"/>
              </a:solidFill>
            </a:endParaRPr>
          </a:p>
        </p:txBody>
      </p:sp>
      <p:sp>
        <p:nvSpPr>
          <p:cNvPr id="6" name="Rectangle à coins arrondis 5"/>
          <p:cNvSpPr/>
          <p:nvPr/>
        </p:nvSpPr>
        <p:spPr>
          <a:xfrm>
            <a:off x="214282" y="214290"/>
            <a:ext cx="3929090" cy="278608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indent="449263" algn="ctr" rtl="1"/>
            <a:r>
              <a:rPr lang="ar-DZ" sz="2800" dirty="0" smtClean="0">
                <a:solidFill>
                  <a:schemeClr val="tx1"/>
                </a:solidFill>
                <a:latin typeface="Times New Roman" pitchFamily="18" charset="0"/>
                <a:cs typeface="Times New Roman" pitchFamily="18" charset="0"/>
              </a:rPr>
              <a:t>ونظرا لاهتمام المجتمع </a:t>
            </a:r>
            <a:r>
              <a:rPr lang="ar-DZ" sz="2800" dirty="0" smtClean="0">
                <a:solidFill>
                  <a:schemeClr val="tx1"/>
                </a:solidFill>
                <a:latin typeface="Times New Roman" pitchFamily="18" charset="0"/>
                <a:cs typeface="Times New Roman" pitchFamily="18" charset="0"/>
              </a:rPr>
              <a:t>الأمريكي </a:t>
            </a:r>
            <a:r>
              <a:rPr lang="ar-DZ" sz="2800" dirty="0" smtClean="0">
                <a:solidFill>
                  <a:schemeClr val="tx1"/>
                </a:solidFill>
                <a:latin typeface="Times New Roman" pitchFamily="18" charset="0"/>
                <a:cs typeface="Times New Roman" pitchFamily="18" charset="0"/>
              </a:rPr>
              <a:t>بتقييم </a:t>
            </a:r>
            <a:r>
              <a:rPr lang="ar-DZ" sz="2800" dirty="0" smtClean="0">
                <a:solidFill>
                  <a:schemeClr val="tx1"/>
                </a:solidFill>
                <a:latin typeface="Times New Roman" pitchFamily="18" charset="0"/>
                <a:cs typeface="Times New Roman" pitchFamily="18" charset="0"/>
              </a:rPr>
              <a:t>ا</a:t>
            </a:r>
            <a:r>
              <a:rPr lang="ar-DZ" sz="2800" dirty="0" smtClean="0">
                <a:solidFill>
                  <a:schemeClr val="tx1"/>
                </a:solidFill>
                <a:latin typeface="Times New Roman" pitchFamily="18" charset="0"/>
                <a:cs typeface="Times New Roman" pitchFamily="18" charset="0"/>
              </a:rPr>
              <a:t>لفرد على </a:t>
            </a:r>
            <a:r>
              <a:rPr lang="ar-DZ" sz="2800" dirty="0" smtClean="0">
                <a:solidFill>
                  <a:schemeClr val="tx1"/>
                </a:solidFill>
                <a:latin typeface="Times New Roman" pitchFamily="18" charset="0"/>
                <a:cs typeface="Times New Roman" pitchFamily="18" charset="0"/>
              </a:rPr>
              <a:t>أساس ما يقدمه من </a:t>
            </a:r>
            <a:r>
              <a:rPr lang="ar-DZ" sz="2800" dirty="0" smtClean="0">
                <a:solidFill>
                  <a:schemeClr val="tx1"/>
                </a:solidFill>
                <a:latin typeface="Times New Roman" pitchFamily="18" charset="0"/>
                <a:cs typeface="Times New Roman" pitchFamily="18" charset="0"/>
              </a:rPr>
              <a:t>إضافة، وجدت </a:t>
            </a:r>
            <a:r>
              <a:rPr lang="ar-DZ" sz="2800" dirty="0" err="1" smtClean="0">
                <a:solidFill>
                  <a:schemeClr val="tx1"/>
                </a:solidFill>
                <a:latin typeface="Times New Roman" pitchFamily="18" charset="0"/>
                <a:cs typeface="Times New Roman" pitchFamily="18" charset="0"/>
              </a:rPr>
              <a:t>البراغماتية</a:t>
            </a:r>
            <a:r>
              <a:rPr lang="ar-DZ" sz="2800" dirty="0" smtClean="0">
                <a:solidFill>
                  <a:schemeClr val="tx1"/>
                </a:solidFill>
                <a:latin typeface="Times New Roman" pitchFamily="18" charset="0"/>
                <a:cs typeface="Times New Roman" pitchFamily="18" charset="0"/>
              </a:rPr>
              <a:t> في الثقافة الاجتماعية الأمريكية تربة تمكنها من التوسع والانتشار.</a:t>
            </a:r>
          </a:p>
        </p:txBody>
      </p:sp>
      <p:sp>
        <p:nvSpPr>
          <p:cNvPr id="7" name="Rectangle à coins arrondis 6"/>
          <p:cNvSpPr/>
          <p:nvPr/>
        </p:nvSpPr>
        <p:spPr>
          <a:xfrm>
            <a:off x="142844" y="5286388"/>
            <a:ext cx="9001156" cy="142876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lvl="0" indent="449263" algn="ctr" rtl="1">
              <a:spcBef>
                <a:spcPct val="20000"/>
              </a:spcBef>
              <a:buClr>
                <a:schemeClr val="accent1"/>
              </a:buClr>
              <a:buSzPct val="85000"/>
              <a:defRPr/>
            </a:pPr>
            <a:r>
              <a:rPr lang="ar-DZ" sz="2700" cap="all" spc="250" dirty="0" smtClean="0">
                <a:solidFill>
                  <a:schemeClr val="tx1"/>
                </a:solidFill>
                <a:latin typeface="Times New Roman" pitchFamily="18" charset="0"/>
                <a:cs typeface="Times New Roman" pitchFamily="18" charset="0"/>
              </a:rPr>
              <a:t>كما اشتهر الأمريكيون بمقولة: الحياة مجازفة ومخاطرة، وهي المقولة التي </a:t>
            </a:r>
            <a:r>
              <a:rPr lang="ar-DZ" sz="2700" cap="all" spc="250" dirty="0" smtClean="0">
                <a:solidFill>
                  <a:schemeClr val="tx1"/>
                </a:solidFill>
                <a:latin typeface="Times New Roman" pitchFamily="18" charset="0"/>
                <a:cs typeface="Times New Roman" pitchFamily="18" charset="0"/>
              </a:rPr>
              <a:t>تدفع </a:t>
            </a:r>
            <a:r>
              <a:rPr lang="ar-DZ" sz="2700" cap="all" spc="250" dirty="0" smtClean="0">
                <a:solidFill>
                  <a:schemeClr val="tx1"/>
                </a:solidFill>
                <a:latin typeface="Times New Roman" pitchFamily="18" charset="0"/>
                <a:cs typeface="Times New Roman" pitchFamily="18" charset="0"/>
              </a:rPr>
              <a:t>دوما إلى الرغبة والفضول في التطبيق العملي لكل فكرة </a:t>
            </a:r>
            <a:r>
              <a:rPr lang="ar-DZ" sz="2700" cap="all" spc="250" dirty="0" smtClean="0">
                <a:solidFill>
                  <a:schemeClr val="tx1"/>
                </a:solidFill>
                <a:latin typeface="Times New Roman" pitchFamily="18" charset="0"/>
                <a:cs typeface="Times New Roman" pitchFamily="18" charset="0"/>
              </a:rPr>
              <a:t>للتأكد من </a:t>
            </a:r>
            <a:r>
              <a:rPr lang="ar-DZ" sz="2700" cap="all" spc="250" dirty="0" smtClean="0">
                <a:solidFill>
                  <a:schemeClr val="tx1"/>
                </a:solidFill>
                <a:latin typeface="Times New Roman" pitchFamily="18" charset="0"/>
                <a:cs typeface="Times New Roman" pitchFamily="18" charset="0"/>
              </a:rPr>
              <a:t>نتائجها الواقعية.</a:t>
            </a:r>
          </a:p>
        </p:txBody>
      </p:sp>
      <p:pic>
        <p:nvPicPr>
          <p:cNvPr id="8" name="Picture 2" descr="C:\Users\pc\Desktop\مقاييس السداسي 2\صور\ولايات متحدة.jpg"/>
          <p:cNvPicPr>
            <a:picLocks noChangeAspect="1" noChangeArrowheads="1"/>
          </p:cNvPicPr>
          <p:nvPr/>
        </p:nvPicPr>
        <p:blipFill>
          <a:blip r:embed="rId2"/>
          <a:srcRect/>
          <a:stretch>
            <a:fillRect/>
          </a:stretch>
        </p:blipFill>
        <p:spPr bwMode="auto">
          <a:xfrm>
            <a:off x="1142976" y="3500438"/>
            <a:ext cx="7072362" cy="1714512"/>
          </a:xfrm>
          <a:prstGeom prst="rect">
            <a:avLst/>
          </a:prstGeom>
          <a:noFill/>
        </p:spPr>
      </p:pic>
    </p:spTree>
  </p:cSld>
  <p:clrMapOvr>
    <a:masterClrMapping/>
  </p:clrMapOvr>
  <p:transition>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ox(i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heckerboard(across)">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282" y="214289"/>
            <a:ext cx="8715436" cy="785819"/>
          </a:xfrm>
        </p:spPr>
        <p:txBody>
          <a:bodyPr>
            <a:normAutofit fontScale="90000"/>
          </a:bodyPr>
          <a:lstStyle/>
          <a:p>
            <a:pPr rtl="1"/>
            <a:r>
              <a:rPr lang="ar-DZ" sz="3600" b="1" dirty="0" smtClean="0"/>
              <a:t>يمكن تحديد العوامل المساهمة </a:t>
            </a:r>
            <a:r>
              <a:rPr lang="ar-DZ" sz="3600" b="1" dirty="0" smtClean="0"/>
              <a:t>على انتشار الفكر  </a:t>
            </a:r>
            <a:r>
              <a:rPr lang="ar-DZ" sz="3600" b="1" dirty="0" err="1" smtClean="0"/>
              <a:t>البراغماتي</a:t>
            </a:r>
            <a:endParaRPr lang="fr-FR" sz="3600" b="1" dirty="0"/>
          </a:p>
        </p:txBody>
      </p:sp>
      <p:sp>
        <p:nvSpPr>
          <p:cNvPr id="4" name="Rectangle à coins arrondis 3"/>
          <p:cNvSpPr/>
          <p:nvPr/>
        </p:nvSpPr>
        <p:spPr>
          <a:xfrm>
            <a:off x="428596" y="4643446"/>
            <a:ext cx="7143800" cy="17145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3200" dirty="0" smtClean="0">
                <a:solidFill>
                  <a:schemeClr val="tx1"/>
                </a:solidFill>
              </a:rPr>
              <a:t>انتشار استخدام الطريقة العلمية وما ترتب عليها من نفع عملي وتقدم صناعي سهل سيطرة الإنسان على الطبيعة.</a:t>
            </a:r>
            <a:endParaRPr lang="fr-FR" sz="3200" dirty="0"/>
          </a:p>
        </p:txBody>
      </p:sp>
      <p:sp>
        <p:nvSpPr>
          <p:cNvPr id="5" name="Rectangle à coins arrondis 4"/>
          <p:cNvSpPr/>
          <p:nvPr/>
        </p:nvSpPr>
        <p:spPr>
          <a:xfrm>
            <a:off x="428596" y="3071810"/>
            <a:ext cx="7429552" cy="1214446"/>
          </a:xfrm>
          <a:prstGeom prst="roundRect">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rPr>
              <a:t>رغبة الإنسان على فهم الطبيعة والسيطرة عليها والاستفادة منها فيما يخدم مصلحته ويزيد من منفعته </a:t>
            </a:r>
            <a:endParaRPr lang="fr-FR" sz="3200" dirty="0"/>
          </a:p>
        </p:txBody>
      </p:sp>
      <p:sp>
        <p:nvSpPr>
          <p:cNvPr id="6" name="Rectangle à coins arrondis 5"/>
          <p:cNvSpPr/>
          <p:nvPr/>
        </p:nvSpPr>
        <p:spPr>
          <a:xfrm>
            <a:off x="785786" y="1428736"/>
            <a:ext cx="6500858" cy="1214446"/>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rPr>
              <a:t>النظام الرأسمالي الأمريكي الذي يشجع على </a:t>
            </a:r>
            <a:r>
              <a:rPr lang="ar-DZ" sz="3200" dirty="0" err="1" smtClean="0">
                <a:solidFill>
                  <a:schemeClr val="tx1"/>
                </a:solidFill>
              </a:rPr>
              <a:t>الفردانية</a:t>
            </a:r>
            <a:r>
              <a:rPr lang="ar-DZ" sz="3200" dirty="0" smtClean="0">
                <a:solidFill>
                  <a:schemeClr val="tx1"/>
                </a:solidFill>
              </a:rPr>
              <a:t> وتتبع المصلحة الشخصية </a:t>
            </a:r>
            <a:endParaRPr lang="fr-FR" sz="3200" dirty="0"/>
          </a:p>
        </p:txBody>
      </p:sp>
      <p:pic>
        <p:nvPicPr>
          <p:cNvPr id="7" name="Picture 2" descr="C:\Users\pc\Desktop\صور تعديل منزل\ممنوع.jpg"/>
          <p:cNvPicPr>
            <a:picLocks noChangeAspect="1" noChangeArrowheads="1"/>
          </p:cNvPicPr>
          <p:nvPr/>
        </p:nvPicPr>
        <p:blipFill>
          <a:blip r:embed="rId3"/>
          <a:srcRect/>
          <a:stretch>
            <a:fillRect/>
          </a:stretch>
        </p:blipFill>
        <p:spPr bwMode="auto">
          <a:xfrm>
            <a:off x="7643834" y="4214818"/>
            <a:ext cx="1500166" cy="1857388"/>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ox(i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ox(in)">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ox(in)">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000108"/>
            <a:ext cx="8643998" cy="1285884"/>
          </a:xfrm>
        </p:spPr>
        <p:style>
          <a:lnRef idx="2">
            <a:schemeClr val="dk1"/>
          </a:lnRef>
          <a:fillRef idx="1">
            <a:schemeClr val="lt1"/>
          </a:fillRef>
          <a:effectRef idx="0">
            <a:schemeClr val="dk1"/>
          </a:effectRef>
          <a:fontRef idx="minor">
            <a:schemeClr val="dk1"/>
          </a:fontRef>
        </p:style>
        <p:txBody>
          <a:bodyPr>
            <a:normAutofit fontScale="92500"/>
          </a:bodyPr>
          <a:lstStyle/>
          <a:p>
            <a:pPr indent="449263" rtl="1">
              <a:lnSpc>
                <a:spcPct val="150000"/>
              </a:lnSpc>
            </a:pPr>
            <a:r>
              <a:rPr lang="ar-DZ" sz="2800" b="0" dirty="0" smtClean="0">
                <a:solidFill>
                  <a:schemeClr val="tx1"/>
                </a:solidFill>
                <a:latin typeface="Times New Roman" pitchFamily="18" charset="0"/>
                <a:cs typeface="Times New Roman" pitchFamily="18" charset="0"/>
              </a:rPr>
              <a:t>رغم توجهها نحو الهدف نفسه، إلا أن الباحثين يقسمون التيار </a:t>
            </a:r>
            <a:r>
              <a:rPr lang="ar-DZ" sz="2800" b="0" dirty="0" err="1" smtClean="0">
                <a:solidFill>
                  <a:schemeClr val="tx1"/>
                </a:solidFill>
                <a:latin typeface="Times New Roman" pitchFamily="18" charset="0"/>
                <a:cs typeface="Times New Roman" pitchFamily="18" charset="0"/>
              </a:rPr>
              <a:t>البراغماتي</a:t>
            </a:r>
            <a:r>
              <a:rPr lang="ar-DZ" sz="2800" b="0" dirty="0" smtClean="0">
                <a:solidFill>
                  <a:schemeClr val="tx1"/>
                </a:solidFill>
                <a:latin typeface="Times New Roman" pitchFamily="18" charset="0"/>
                <a:cs typeface="Times New Roman" pitchFamily="18" charset="0"/>
              </a:rPr>
              <a:t> لمذاهب وتقسيمات منها:</a:t>
            </a:r>
          </a:p>
        </p:txBody>
      </p:sp>
      <p:sp>
        <p:nvSpPr>
          <p:cNvPr id="2" name="Titre 1"/>
          <p:cNvSpPr>
            <a:spLocks noGrp="1"/>
          </p:cNvSpPr>
          <p:nvPr>
            <p:ph type="ctrTitle"/>
          </p:nvPr>
        </p:nvSpPr>
        <p:spPr>
          <a:xfrm>
            <a:off x="214282" y="1"/>
            <a:ext cx="8715436" cy="928670"/>
          </a:xfrm>
        </p:spPr>
        <p:txBody>
          <a:bodyPr>
            <a:normAutofit/>
          </a:bodyPr>
          <a:lstStyle/>
          <a:p>
            <a:pPr rtl="1"/>
            <a:r>
              <a:rPr lang="ar-DZ" sz="4600" b="1" dirty="0" smtClean="0"/>
              <a:t>مذاهب التيار </a:t>
            </a:r>
            <a:r>
              <a:rPr lang="ar-DZ" sz="4600" b="1" dirty="0" err="1" smtClean="0"/>
              <a:t>البراغماتي</a:t>
            </a:r>
            <a:endParaRPr lang="fr-FR" sz="4600" b="1" dirty="0"/>
          </a:p>
        </p:txBody>
      </p:sp>
      <p:sp>
        <p:nvSpPr>
          <p:cNvPr id="4" name="Rectangle à coins arrondis 3"/>
          <p:cNvSpPr/>
          <p:nvPr/>
        </p:nvSpPr>
        <p:spPr>
          <a:xfrm>
            <a:off x="6143636" y="2500306"/>
            <a:ext cx="2428892" cy="407196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000" b="1" dirty="0" smtClean="0">
                <a:solidFill>
                  <a:schemeClr val="tx1"/>
                </a:solidFill>
                <a:latin typeface="Times New Roman" pitchFamily="18" charset="0"/>
                <a:cs typeface="Times New Roman" pitchFamily="18" charset="0"/>
              </a:rPr>
              <a:t>المذهب </a:t>
            </a:r>
            <a:r>
              <a:rPr lang="ar-DZ" sz="3000" b="1" dirty="0" err="1" smtClean="0">
                <a:solidFill>
                  <a:schemeClr val="tx1"/>
                </a:solidFill>
                <a:latin typeface="Times New Roman" pitchFamily="18" charset="0"/>
                <a:cs typeface="Times New Roman" pitchFamily="18" charset="0"/>
              </a:rPr>
              <a:t>الأداتي</a:t>
            </a:r>
            <a:r>
              <a:rPr lang="ar-DZ" sz="3000" b="1" dirty="0" smtClean="0">
                <a:solidFill>
                  <a:schemeClr val="tx1"/>
                </a:solidFill>
                <a:latin typeface="Times New Roman" pitchFamily="18" charset="0"/>
                <a:cs typeface="Times New Roman" pitchFamily="18" charset="0"/>
              </a:rPr>
              <a:t>  </a:t>
            </a:r>
            <a:r>
              <a:rPr lang="ar-DZ" sz="3000" dirty="0" smtClean="0">
                <a:solidFill>
                  <a:schemeClr val="tx1"/>
                </a:solidFill>
                <a:latin typeface="Times New Roman" pitchFamily="18" charset="0"/>
                <a:cs typeface="Times New Roman" pitchFamily="18" charset="0"/>
              </a:rPr>
              <a:t>يرى أن العقل </a:t>
            </a:r>
            <a:r>
              <a:rPr lang="ar-DZ" sz="3000" b="1" dirty="0" smtClean="0">
                <a:solidFill>
                  <a:schemeClr val="tx1"/>
                </a:solidFill>
                <a:latin typeface="Times New Roman" pitchFamily="18" charset="0"/>
                <a:cs typeface="Times New Roman" pitchFamily="18" charset="0"/>
              </a:rPr>
              <a:t>أداة، </a:t>
            </a:r>
            <a:r>
              <a:rPr lang="ar-DZ" sz="3000" dirty="0" smtClean="0">
                <a:solidFill>
                  <a:schemeClr val="tx1"/>
                </a:solidFill>
                <a:latin typeface="Times New Roman" pitchFamily="18" charset="0"/>
                <a:cs typeface="Times New Roman" pitchFamily="18" charset="0"/>
              </a:rPr>
              <a:t>مهمتها تطوير الواقع.</a:t>
            </a:r>
          </a:p>
          <a:p>
            <a:pPr algn="ctr"/>
            <a:endParaRPr lang="fr-FR" dirty="0"/>
          </a:p>
        </p:txBody>
      </p:sp>
      <p:sp>
        <p:nvSpPr>
          <p:cNvPr id="5" name="Rectangle à coins arrondis 4"/>
          <p:cNvSpPr/>
          <p:nvPr/>
        </p:nvSpPr>
        <p:spPr>
          <a:xfrm>
            <a:off x="3071802" y="3214686"/>
            <a:ext cx="2786082" cy="30003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3000" b="1" dirty="0" smtClean="0">
                <a:solidFill>
                  <a:schemeClr val="tx1"/>
                </a:solidFill>
                <a:latin typeface="Times New Roman" pitchFamily="18" charset="0"/>
                <a:cs typeface="Times New Roman" pitchFamily="18" charset="0"/>
              </a:rPr>
              <a:t>المذهب النفعي: </a:t>
            </a:r>
            <a:r>
              <a:rPr lang="ar-DZ" sz="3000" dirty="0" smtClean="0">
                <a:solidFill>
                  <a:schemeClr val="tx1"/>
                </a:solidFill>
                <a:latin typeface="Times New Roman" pitchFamily="18" charset="0"/>
                <a:cs typeface="Times New Roman" pitchFamily="18" charset="0"/>
              </a:rPr>
              <a:t>يؤكد على أن الأعمال تكون صالحة إذا كانت </a:t>
            </a:r>
            <a:r>
              <a:rPr lang="ar-DZ" sz="3000" b="1" dirty="0" smtClean="0">
                <a:solidFill>
                  <a:schemeClr val="tx1"/>
                </a:solidFill>
                <a:latin typeface="Times New Roman" pitchFamily="18" charset="0"/>
                <a:cs typeface="Times New Roman" pitchFamily="18" charset="0"/>
              </a:rPr>
              <a:t>نافعة</a:t>
            </a:r>
            <a:r>
              <a:rPr lang="ar-DZ" sz="3000" dirty="0" smtClean="0">
                <a:solidFill>
                  <a:schemeClr val="tx1"/>
                </a:solidFill>
                <a:latin typeface="Times New Roman" pitchFamily="18" charset="0"/>
                <a:cs typeface="Times New Roman" pitchFamily="18" charset="0"/>
              </a:rPr>
              <a:t>.</a:t>
            </a:r>
          </a:p>
          <a:p>
            <a:pPr algn="ctr"/>
            <a:endParaRPr lang="fr-FR" dirty="0"/>
          </a:p>
        </p:txBody>
      </p:sp>
      <p:sp>
        <p:nvSpPr>
          <p:cNvPr id="6" name="Rectangle à coins arrondis 5"/>
          <p:cNvSpPr/>
          <p:nvPr/>
        </p:nvSpPr>
        <p:spPr>
          <a:xfrm>
            <a:off x="214282" y="2571744"/>
            <a:ext cx="2500298" cy="400052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3000" b="1" dirty="0" smtClean="0">
                <a:solidFill>
                  <a:schemeClr val="tx1"/>
                </a:solidFill>
                <a:latin typeface="Times New Roman" pitchFamily="18" charset="0"/>
                <a:cs typeface="Times New Roman" pitchFamily="18" charset="0"/>
              </a:rPr>
              <a:t>المذهب ذرائعي: </a:t>
            </a:r>
            <a:r>
              <a:rPr lang="ar-DZ" sz="3000" dirty="0" smtClean="0">
                <a:solidFill>
                  <a:schemeClr val="tx1"/>
                </a:solidFill>
                <a:latin typeface="Times New Roman" pitchFamily="18" charset="0"/>
                <a:cs typeface="Times New Roman" pitchFamily="18" charset="0"/>
              </a:rPr>
              <a:t>مذهب يقول أن الفكرة </a:t>
            </a:r>
            <a:r>
              <a:rPr lang="ar-DZ" sz="3000" b="1" dirty="0" smtClean="0">
                <a:solidFill>
                  <a:schemeClr val="tx1"/>
                </a:solidFill>
                <a:latin typeface="Times New Roman" pitchFamily="18" charset="0"/>
                <a:cs typeface="Times New Roman" pitchFamily="18" charset="0"/>
              </a:rPr>
              <a:t>ذريعة</a:t>
            </a:r>
            <a:r>
              <a:rPr lang="ar-DZ" sz="3000" dirty="0" smtClean="0">
                <a:solidFill>
                  <a:schemeClr val="tx1"/>
                </a:solidFill>
                <a:latin typeface="Times New Roman" pitchFamily="18" charset="0"/>
                <a:cs typeface="Times New Roman" pitchFamily="18" charset="0"/>
              </a:rPr>
              <a:t> للعمل وفائدتها هي التي تقرر قيمتها.</a:t>
            </a:r>
          </a:p>
          <a:p>
            <a:pPr algn="ct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p:cTn id="12" dur="1000" fill="hold"/>
                                        <p:tgtEl>
                                          <p:spTgt spid="3">
                                            <p:bg/>
                                          </p:spTgt>
                                        </p:tgtEl>
                                        <p:attrNameLst>
                                          <p:attrName>ppt_w</p:attrName>
                                        </p:attrNameLst>
                                      </p:cBhvr>
                                      <p:tavLst>
                                        <p:tav tm="0">
                                          <p:val>
                                            <p:strVal val="#ppt_w*0.70"/>
                                          </p:val>
                                        </p:tav>
                                        <p:tav tm="100000">
                                          <p:val>
                                            <p:strVal val="#ppt_w"/>
                                          </p:val>
                                        </p:tav>
                                      </p:tavLst>
                                    </p:anim>
                                    <p:anim calcmode="lin" valueType="num">
                                      <p:cBhvr>
                                        <p:cTn id="13" dur="1000" fill="hold"/>
                                        <p:tgtEl>
                                          <p:spTgt spid="3">
                                            <p:bg/>
                                          </p:spTgt>
                                        </p:tgtEl>
                                        <p:attrNameLst>
                                          <p:attrName>ppt_h</p:attrName>
                                        </p:attrNameLst>
                                      </p:cBhvr>
                                      <p:tavLst>
                                        <p:tav tm="0">
                                          <p:val>
                                            <p:strVal val="#ppt_h"/>
                                          </p:val>
                                        </p:tav>
                                        <p:tav tm="100000">
                                          <p:val>
                                            <p:strVal val="#ppt_h"/>
                                          </p:val>
                                        </p:tav>
                                      </p:tavLst>
                                    </p:anim>
                                    <p:animEffect transition="in" filter="fade">
                                      <p:cBhvr>
                                        <p:cTn id="14" dur="10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diamond(in)">
                                      <p:cBhvr>
                                        <p:cTn id="26" dur="2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diamond(in)">
                                      <p:cBhvr>
                                        <p:cTn id="31" dur="20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diamond(in)">
                                      <p:cBhvr>
                                        <p:cTn id="3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p:bldP spid="4"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4643438" y="1571612"/>
            <a:ext cx="4286280" cy="2357454"/>
          </a:xfrm>
        </p:spPr>
        <p:style>
          <a:lnRef idx="1">
            <a:schemeClr val="accent1"/>
          </a:lnRef>
          <a:fillRef idx="2">
            <a:schemeClr val="accent1"/>
          </a:fillRef>
          <a:effectRef idx="1">
            <a:schemeClr val="accent1"/>
          </a:effectRef>
          <a:fontRef idx="minor">
            <a:schemeClr val="dk1"/>
          </a:fontRef>
        </p:style>
        <p:txBody>
          <a:bodyPr>
            <a:normAutofit fontScale="92500"/>
          </a:bodyPr>
          <a:lstStyle/>
          <a:p>
            <a:pPr rtl="1">
              <a:lnSpc>
                <a:spcPct val="150000"/>
              </a:lnSpc>
            </a:pPr>
            <a:r>
              <a:rPr lang="ar-DZ" sz="2800" dirty="0" smtClean="0">
                <a:solidFill>
                  <a:schemeClr val="tx1"/>
                </a:solidFill>
                <a:latin typeface="Times New Roman" pitchFamily="18" charset="0"/>
                <a:cs typeface="Times New Roman" pitchFamily="18" charset="0"/>
              </a:rPr>
              <a:t>المذهب الكلاسيكي: </a:t>
            </a:r>
          </a:p>
          <a:p>
            <a:pPr rtl="1">
              <a:lnSpc>
                <a:spcPct val="150000"/>
              </a:lnSpc>
            </a:pPr>
            <a:r>
              <a:rPr lang="ar-DZ" sz="2800" b="0" dirty="0" smtClean="0">
                <a:solidFill>
                  <a:schemeClr val="tx1"/>
                </a:solidFill>
                <a:latin typeface="Times New Roman" pitchFamily="18" charset="0"/>
                <a:cs typeface="Times New Roman" pitchFamily="18" charset="0"/>
              </a:rPr>
              <a:t>العقل أداة لحسين واقع الإنسان.</a:t>
            </a:r>
          </a:p>
          <a:p>
            <a:pPr rtl="1">
              <a:lnSpc>
                <a:spcPct val="150000"/>
              </a:lnSpc>
            </a:pPr>
            <a:r>
              <a:rPr lang="ar-DZ" sz="2800" b="0" i="1" dirty="0" err="1" smtClean="0">
                <a:solidFill>
                  <a:schemeClr val="tx1"/>
                </a:solidFill>
                <a:latin typeface="Times New Roman" pitchFamily="18" charset="0"/>
                <a:cs typeface="Times New Roman" pitchFamily="18" charset="0"/>
              </a:rPr>
              <a:t>بيرس</a:t>
            </a:r>
            <a:r>
              <a:rPr lang="ar-DZ" sz="2800" b="0" i="1" dirty="0" smtClean="0">
                <a:solidFill>
                  <a:schemeClr val="tx1"/>
                </a:solidFill>
                <a:latin typeface="Times New Roman" pitchFamily="18" charset="0"/>
                <a:cs typeface="Times New Roman" pitchFamily="18" charset="0"/>
              </a:rPr>
              <a:t>، جيمس، جون </a:t>
            </a:r>
            <a:r>
              <a:rPr lang="ar-DZ" sz="2800" b="0" i="1" dirty="0" err="1" smtClean="0">
                <a:solidFill>
                  <a:schemeClr val="tx1"/>
                </a:solidFill>
                <a:latin typeface="Times New Roman" pitchFamily="18" charset="0"/>
                <a:cs typeface="Times New Roman" pitchFamily="18" charset="0"/>
              </a:rPr>
              <a:t>ديوي</a:t>
            </a:r>
            <a:r>
              <a:rPr lang="ar-DZ" sz="2800" b="0" i="1" dirty="0" smtClean="0">
                <a:solidFill>
                  <a:schemeClr val="tx1"/>
                </a:solidFill>
                <a:latin typeface="Times New Roman" pitchFamily="18" charset="0"/>
                <a:cs typeface="Times New Roman" pitchFamily="18" charset="0"/>
              </a:rPr>
              <a:t>.</a:t>
            </a:r>
          </a:p>
        </p:txBody>
      </p:sp>
      <p:sp>
        <p:nvSpPr>
          <p:cNvPr id="2" name="Titre 1"/>
          <p:cNvSpPr>
            <a:spLocks noGrp="1"/>
          </p:cNvSpPr>
          <p:nvPr>
            <p:ph type="ctrTitle"/>
          </p:nvPr>
        </p:nvSpPr>
        <p:spPr>
          <a:xfrm>
            <a:off x="214282" y="1"/>
            <a:ext cx="8715436" cy="1000108"/>
          </a:xfrm>
        </p:spPr>
        <p:txBody>
          <a:bodyPr>
            <a:normAutofit/>
          </a:bodyPr>
          <a:lstStyle/>
          <a:p>
            <a:pPr rtl="1"/>
            <a:r>
              <a:rPr lang="ar-DZ" sz="5400" b="1" dirty="0" smtClean="0"/>
              <a:t>تقسيم آخر</a:t>
            </a:r>
            <a:endParaRPr lang="fr-FR" sz="5400" b="1" dirty="0"/>
          </a:p>
        </p:txBody>
      </p:sp>
      <p:sp>
        <p:nvSpPr>
          <p:cNvPr id="4" name="Sous-titre 2"/>
          <p:cNvSpPr txBox="1">
            <a:spLocks/>
          </p:cNvSpPr>
          <p:nvPr/>
        </p:nvSpPr>
        <p:spPr>
          <a:xfrm>
            <a:off x="285720" y="1785902"/>
            <a:ext cx="4286280" cy="4357742"/>
          </a:xfrm>
          <a:prstGeom prst="rect">
            <a:avLst/>
          </a:prstGeom>
        </p:spPr>
        <p:style>
          <a:lnRef idx="1">
            <a:schemeClr val="accent2"/>
          </a:lnRef>
          <a:fillRef idx="2">
            <a:schemeClr val="accent2"/>
          </a:fillRef>
          <a:effectRef idx="1">
            <a:schemeClr val="accent2"/>
          </a:effectRef>
          <a:fontRef idx="minor">
            <a:schemeClr val="dk1"/>
          </a:fontRef>
        </p:style>
        <p:txBody>
          <a:bodyPr vert="horz">
            <a:normAutofit/>
          </a:bodyPr>
          <a:lstStyle/>
          <a:p>
            <a:pPr marR="0" lvl="0" algn="ctr" defTabSz="914400" rtl="1" eaLnBrk="1" fontAlgn="auto" latinLnBrk="0" hangingPunct="1">
              <a:lnSpc>
                <a:spcPct val="110000"/>
              </a:lnSpc>
              <a:spcBef>
                <a:spcPct val="20000"/>
              </a:spcBef>
              <a:spcAft>
                <a:spcPts val="0"/>
              </a:spcAft>
              <a:buClr>
                <a:schemeClr val="accent1"/>
              </a:buClr>
              <a:buSzPct val="85000"/>
              <a:buFont typeface="Wingdings 2"/>
              <a:buNone/>
              <a:tabLst/>
              <a:defRPr/>
            </a:pPr>
            <a:r>
              <a:rPr kumimoji="0" lang="ar-DZ" sz="2700" b="1"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المذهب الحديث: </a:t>
            </a:r>
          </a:p>
          <a:p>
            <a:pPr lvl="0" algn="ctr" rtl="1">
              <a:lnSpc>
                <a:spcPct val="110000"/>
              </a:lnSpc>
              <a:spcBef>
                <a:spcPct val="20000"/>
              </a:spcBef>
              <a:buClr>
                <a:schemeClr val="accent1"/>
              </a:buClr>
              <a:buSzPct val="85000"/>
              <a:defRPr/>
            </a:pPr>
            <a:r>
              <a:rPr lang="ar-DZ" sz="2700" cap="all" spc="250" dirty="0" smtClean="0">
                <a:solidFill>
                  <a:schemeClr val="tx1"/>
                </a:solidFill>
                <a:latin typeface="Times New Roman" pitchFamily="18" charset="0"/>
                <a:cs typeface="Times New Roman" pitchFamily="18" charset="0"/>
              </a:rPr>
              <a:t>المعرفة هي ما ينفع، ومن يقيم هذه المنفعة هو الإنسان، وبالتالي فالإنسان مركز العالم. </a:t>
            </a:r>
          </a:p>
          <a:p>
            <a:pPr lvl="0" algn="ctr" rtl="1">
              <a:lnSpc>
                <a:spcPct val="110000"/>
              </a:lnSpc>
              <a:spcBef>
                <a:spcPct val="20000"/>
              </a:spcBef>
              <a:buClr>
                <a:schemeClr val="accent1"/>
              </a:buClr>
              <a:buSzPct val="85000"/>
              <a:defRPr/>
            </a:pPr>
            <a:r>
              <a:rPr lang="ar-DZ" sz="2700" i="1" cap="all" spc="250" dirty="0" smtClean="0">
                <a:solidFill>
                  <a:schemeClr val="tx1"/>
                </a:solidFill>
                <a:latin typeface="Times New Roman" pitchFamily="18" charset="0"/>
                <a:cs typeface="Times New Roman" pitchFamily="18" charset="0"/>
              </a:rPr>
              <a:t>سكوت </a:t>
            </a:r>
            <a:r>
              <a:rPr kumimoji="0" lang="ar-DZ" sz="2700" b="0" i="1" u="none" strike="noStrike" kern="1200" cap="all" spc="250" normalizeH="0" baseline="0" noProof="0" dirty="0" err="1" smtClean="0">
                <a:ln>
                  <a:noFill/>
                </a:ln>
                <a:solidFill>
                  <a:schemeClr val="tx1"/>
                </a:solidFill>
                <a:effectLst/>
                <a:uLnTx/>
                <a:uFillTx/>
                <a:latin typeface="Times New Roman" pitchFamily="18" charset="0"/>
                <a:ea typeface="+mn-ea"/>
                <a:cs typeface="Times New Roman" pitchFamily="18" charset="0"/>
              </a:rPr>
              <a:t>شيلر</a:t>
            </a:r>
            <a:r>
              <a:rPr kumimoji="0" lang="ar-DZ" sz="2700" b="0" i="1"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،ريتشارد </a:t>
            </a:r>
            <a:r>
              <a:rPr kumimoji="0" lang="ar-DZ" sz="2700" b="0" i="1" u="none" strike="noStrike" kern="1200" cap="all" spc="250" normalizeH="0" baseline="0" noProof="0" dirty="0" err="1" smtClean="0">
                <a:ln>
                  <a:noFill/>
                </a:ln>
                <a:solidFill>
                  <a:schemeClr val="tx1"/>
                </a:solidFill>
                <a:effectLst/>
                <a:uLnTx/>
                <a:uFillTx/>
                <a:latin typeface="Times New Roman" pitchFamily="18" charset="0"/>
                <a:ea typeface="+mn-ea"/>
                <a:cs typeface="Times New Roman" pitchFamily="18" charset="0"/>
              </a:rPr>
              <a:t>رورتي</a:t>
            </a:r>
            <a:r>
              <a:rPr lang="ar-DZ" sz="2700" i="1" cap="all" spc="250" dirty="0" smtClean="0">
                <a:latin typeface="Times New Roman" pitchFamily="18" charset="0"/>
                <a:cs typeface="Times New Roman" pitchFamily="18" charset="0"/>
              </a:rPr>
              <a:t>، </a:t>
            </a:r>
            <a:r>
              <a:rPr kumimoji="0" lang="ar-DZ" sz="2700" b="0" i="1"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 روبرتو أنج، سيدني </a:t>
            </a:r>
            <a:r>
              <a:rPr kumimoji="0" lang="ar-DZ" sz="2700" b="0" i="1" u="none" strike="noStrike" kern="1200" cap="all" spc="250" normalizeH="0" baseline="0" noProof="0" dirty="0" err="1" smtClean="0">
                <a:ln>
                  <a:noFill/>
                </a:ln>
                <a:solidFill>
                  <a:schemeClr val="tx1"/>
                </a:solidFill>
                <a:effectLst/>
                <a:uLnTx/>
                <a:uFillTx/>
                <a:latin typeface="Times New Roman" pitchFamily="18" charset="0"/>
                <a:ea typeface="+mn-ea"/>
                <a:cs typeface="Times New Roman" pitchFamily="18" charset="0"/>
              </a:rPr>
              <a:t>هوك</a:t>
            </a:r>
            <a:r>
              <a:rPr kumimoji="0" lang="ar-DZ" sz="2700" b="0" i="1"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  وسوزان </a:t>
            </a:r>
            <a:r>
              <a:rPr kumimoji="0" lang="ar-DZ" sz="2700" b="0" i="1" u="none" strike="noStrike" kern="1200" cap="all" spc="250" normalizeH="0" baseline="0" noProof="0" dirty="0" err="1" smtClean="0">
                <a:ln>
                  <a:noFill/>
                </a:ln>
                <a:solidFill>
                  <a:schemeClr val="tx1"/>
                </a:solidFill>
                <a:effectLst/>
                <a:uLnTx/>
                <a:uFillTx/>
                <a:latin typeface="Times New Roman" pitchFamily="18" charset="0"/>
                <a:ea typeface="+mn-ea"/>
                <a:cs typeface="Times New Roman" pitchFamily="18" charset="0"/>
              </a:rPr>
              <a:t>هاك</a:t>
            </a:r>
            <a:r>
              <a:rPr lang="ar-DZ" sz="2700" i="1" cap="all" spc="250" dirty="0" smtClean="0">
                <a:solidFill>
                  <a:schemeClr val="tx1"/>
                </a:solidFill>
                <a:latin typeface="Times New Roman" pitchFamily="18" charset="0"/>
                <a:cs typeface="Times New Roman" pitchFamily="18" charset="0"/>
              </a:rPr>
              <a:t>.</a:t>
            </a:r>
            <a:endParaRPr kumimoji="0" lang="ar-DZ" sz="2700" b="0" i="1"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pic>
        <p:nvPicPr>
          <p:cNvPr id="5122" name="Picture 2" descr="C:\Users\pc\Desktop\مقاييس السداسي 2\صور\براغما.jpg"/>
          <p:cNvPicPr>
            <a:picLocks noChangeAspect="1" noChangeArrowheads="1"/>
          </p:cNvPicPr>
          <p:nvPr/>
        </p:nvPicPr>
        <p:blipFill>
          <a:blip r:embed="rId2"/>
          <a:srcRect/>
          <a:stretch>
            <a:fillRect/>
          </a:stretch>
        </p:blipFill>
        <p:spPr bwMode="auto">
          <a:xfrm>
            <a:off x="4572000" y="4000504"/>
            <a:ext cx="4572000" cy="2643206"/>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edge">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edge">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edge">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edge">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5122"/>
                                        </p:tgtEl>
                                        <p:attrNameLst>
                                          <p:attrName>style.visibility</p:attrName>
                                        </p:attrNameLst>
                                      </p:cBhvr>
                                      <p:to>
                                        <p:strVal val="visible"/>
                                      </p:to>
                                    </p:set>
                                    <p:animEffect transition="in" filter="box(in)">
                                      <p:cBhvr>
                                        <p:cTn id="32" dur="500"/>
                                        <p:tgtEl>
                                          <p:spTgt spid="5122"/>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1000" fill="hold"/>
                                        <p:tgtEl>
                                          <p:spTgt spid="4"/>
                                        </p:tgtEl>
                                        <p:attrNameLst>
                                          <p:attrName>ppt_w</p:attrName>
                                        </p:attrNameLst>
                                      </p:cBhvr>
                                      <p:tavLst>
                                        <p:tav tm="0">
                                          <p:val>
                                            <p:strVal val="#ppt_w*0.70"/>
                                          </p:val>
                                        </p:tav>
                                        <p:tav tm="100000">
                                          <p:val>
                                            <p:strVal val="#ppt_w"/>
                                          </p:val>
                                        </p:tav>
                                      </p:tavLst>
                                    </p:anim>
                                    <p:anim calcmode="lin" valueType="num">
                                      <p:cBhvr>
                                        <p:cTn id="38" dur="1000" fill="hold"/>
                                        <p:tgtEl>
                                          <p:spTgt spid="4"/>
                                        </p:tgtEl>
                                        <p:attrNameLst>
                                          <p:attrName>ppt_h</p:attrName>
                                        </p:attrNameLst>
                                      </p:cBhvr>
                                      <p:tavLst>
                                        <p:tav tm="0">
                                          <p:val>
                                            <p:strVal val="#ppt_h"/>
                                          </p:val>
                                        </p:tav>
                                        <p:tav tm="100000">
                                          <p:val>
                                            <p:strVal val="#ppt_h"/>
                                          </p:val>
                                        </p:tav>
                                      </p:tavLst>
                                    </p:anim>
                                    <p:animEffect transition="in" filter="fade">
                                      <p:cBhvr>
                                        <p:cTn id="3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14282" y="928670"/>
            <a:ext cx="8643998" cy="1500198"/>
          </a:xfr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txBody>
          <a:bodyPr>
            <a:normAutofit/>
          </a:bodyPr>
          <a:lstStyle/>
          <a:p>
            <a:pPr indent="449263" algn="just" rtl="1">
              <a:lnSpc>
                <a:spcPct val="150000"/>
              </a:lnSpc>
            </a:pPr>
            <a:r>
              <a:rPr lang="ar-DZ" sz="2800" dirty="0" smtClean="0">
                <a:solidFill>
                  <a:schemeClr val="tx1"/>
                </a:solidFill>
                <a:latin typeface="Times New Roman" pitchFamily="18" charset="0"/>
                <a:cs typeface="Times New Roman" pitchFamily="18" charset="0"/>
              </a:rPr>
              <a:t>المذهب الإنساني: </a:t>
            </a:r>
            <a:r>
              <a:rPr lang="ar-DZ" sz="2800" b="0" dirty="0" smtClean="0">
                <a:solidFill>
                  <a:schemeClr val="tx1"/>
                </a:solidFill>
                <a:latin typeface="Times New Roman" pitchFamily="18" charset="0"/>
                <a:cs typeface="Times New Roman" pitchFamily="18" charset="0"/>
              </a:rPr>
              <a:t>الحقيقة هي كل فكرة تحقق رغبات وحاجات الإنسان، فكل ما لا يحقق هذا الهدف فهو باطل.</a:t>
            </a:r>
          </a:p>
        </p:txBody>
      </p:sp>
      <p:sp>
        <p:nvSpPr>
          <p:cNvPr id="2" name="Titre 1"/>
          <p:cNvSpPr>
            <a:spLocks noGrp="1"/>
          </p:cNvSpPr>
          <p:nvPr>
            <p:ph type="ctrTitle"/>
          </p:nvPr>
        </p:nvSpPr>
        <p:spPr>
          <a:xfrm>
            <a:off x="214282" y="1"/>
            <a:ext cx="8715436" cy="928670"/>
          </a:xfrm>
        </p:spPr>
        <p:style>
          <a:lnRef idx="2">
            <a:schemeClr val="accent1"/>
          </a:lnRef>
          <a:fillRef idx="1">
            <a:schemeClr val="lt1"/>
          </a:fillRef>
          <a:effectRef idx="0">
            <a:schemeClr val="accent1"/>
          </a:effectRef>
          <a:fontRef idx="minor">
            <a:schemeClr val="dk1"/>
          </a:fontRef>
        </p:style>
        <p:txBody>
          <a:bodyPr>
            <a:normAutofit/>
          </a:bodyPr>
          <a:lstStyle/>
          <a:p>
            <a:pPr rtl="1"/>
            <a:r>
              <a:rPr lang="ar-DZ" sz="5400" b="1" dirty="0" smtClean="0"/>
              <a:t>تقسيم ثالث</a:t>
            </a:r>
            <a:endParaRPr lang="fr-FR" sz="5400" b="1" dirty="0"/>
          </a:p>
        </p:txBody>
      </p:sp>
      <p:sp>
        <p:nvSpPr>
          <p:cNvPr id="4" name="Sous-titre 2"/>
          <p:cNvSpPr txBox="1">
            <a:spLocks/>
          </p:cNvSpPr>
          <p:nvPr/>
        </p:nvSpPr>
        <p:spPr>
          <a:xfrm>
            <a:off x="214282" y="2643182"/>
            <a:ext cx="8643998" cy="2143140"/>
          </a:xfrm>
          <a:prstGeom prst="rect">
            <a:avLst/>
          </a:prstGeom>
          <a:gradFill flip="none" rotWithShape="1">
            <a:gsLst>
              <a:gs pos="0">
                <a:srgbClr val="BD1180">
                  <a:tint val="66000"/>
                  <a:satMod val="160000"/>
                </a:srgbClr>
              </a:gs>
              <a:gs pos="50000">
                <a:srgbClr val="BD1180">
                  <a:tint val="44500"/>
                  <a:satMod val="160000"/>
                </a:srgbClr>
              </a:gs>
              <a:gs pos="100000">
                <a:srgbClr val="BD1180">
                  <a:tint val="23500"/>
                  <a:satMod val="160000"/>
                </a:srgbClr>
              </a:gs>
            </a:gsLst>
            <a:lin ang="10800000" scaled="1"/>
            <a:tileRect/>
          </a:gradFill>
        </p:spPr>
        <p:txBody>
          <a:bodyPr vert="horz">
            <a:normAutofit/>
          </a:bodyPr>
          <a:lstStyle/>
          <a:p>
            <a:pPr marL="0" marR="0" lvl="0" indent="449263" algn="just" defTabSz="914400" rtl="1" eaLnBrk="1" fontAlgn="auto" latinLnBrk="0" hangingPunct="1">
              <a:lnSpc>
                <a:spcPct val="150000"/>
              </a:lnSpc>
              <a:spcBef>
                <a:spcPct val="20000"/>
              </a:spcBef>
              <a:spcAft>
                <a:spcPts val="0"/>
              </a:spcAft>
              <a:buClr>
                <a:schemeClr val="accent1"/>
              </a:buClr>
              <a:buSzPct val="85000"/>
              <a:buFont typeface="Wingdings 2"/>
              <a:buNone/>
              <a:tabLst/>
              <a:defRPr/>
            </a:pPr>
            <a:r>
              <a:rPr kumimoji="0" lang="ar-DZ" sz="2800" b="1"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المذهب البيولوجي: </a:t>
            </a: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هدف كل الأفكار هي مساعدة الإنسان ككائن بيولوجي على التوافق مع بيئته، ( كل فكرة ساعدت الإنسان على البقاء والنمو فهي فكرة صادقة)</a:t>
            </a:r>
          </a:p>
        </p:txBody>
      </p:sp>
      <p:sp>
        <p:nvSpPr>
          <p:cNvPr id="5" name="Sous-titre 2"/>
          <p:cNvSpPr txBox="1">
            <a:spLocks/>
          </p:cNvSpPr>
          <p:nvPr/>
        </p:nvSpPr>
        <p:spPr>
          <a:xfrm>
            <a:off x="214282" y="4929198"/>
            <a:ext cx="8643998" cy="1714512"/>
          </a:xfrm>
          <a:prstGeom prst="rect">
            <a:avLst/>
          </a:prstGeom>
          <a:gradFill flip="none" rotWithShape="1">
            <a:gsLst>
              <a:gs pos="0">
                <a:schemeClr val="accent5">
                  <a:lumMod val="75000"/>
                  <a:tint val="66000"/>
                  <a:satMod val="160000"/>
                </a:schemeClr>
              </a:gs>
              <a:gs pos="50000">
                <a:schemeClr val="accent5">
                  <a:lumMod val="75000"/>
                  <a:tint val="44500"/>
                  <a:satMod val="160000"/>
                </a:schemeClr>
              </a:gs>
              <a:gs pos="100000">
                <a:schemeClr val="accent5">
                  <a:lumMod val="75000"/>
                  <a:tint val="23500"/>
                  <a:satMod val="160000"/>
                </a:schemeClr>
              </a:gs>
            </a:gsLst>
            <a:lin ang="2700000" scaled="1"/>
            <a:tileRect/>
          </a:gradFill>
        </p:spPr>
        <p:txBody>
          <a:bodyPr vert="horz">
            <a:normAutofit/>
          </a:bodyPr>
          <a:lstStyle/>
          <a:p>
            <a:pPr marL="0" marR="0" lvl="0" indent="449263" algn="just" defTabSz="914400" rtl="1" eaLnBrk="1" fontAlgn="auto" latinLnBrk="0" hangingPunct="1">
              <a:lnSpc>
                <a:spcPct val="150000"/>
              </a:lnSpc>
              <a:spcBef>
                <a:spcPct val="20000"/>
              </a:spcBef>
              <a:spcAft>
                <a:spcPts val="0"/>
              </a:spcAft>
              <a:buClr>
                <a:schemeClr val="accent1"/>
              </a:buClr>
              <a:buSzPct val="85000"/>
              <a:buFont typeface="Wingdings 2"/>
              <a:buNone/>
              <a:tabLst/>
              <a:defRPr/>
            </a:pPr>
            <a:r>
              <a:rPr kumimoji="0" lang="ar-DZ" sz="2800" b="1"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المذهب التجريبي ( المتطرف): </a:t>
            </a: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كل ما تقوم عليه التجربة حقيقي، وكل حقيقي يجب أن تقوم عليه التجربة.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ox(in)">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ox(i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ox(i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i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animBg="1"/>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pc\Desktop\عمل 2022 2023\مقاييس 2022\صور المحاضرة الأخيرة\هاادئة.jpg"/>
          <p:cNvPicPr>
            <a:picLocks noChangeAspect="1" noChangeArrowheads="1"/>
          </p:cNvPicPr>
          <p:nvPr/>
        </p:nvPicPr>
        <p:blipFill>
          <a:blip r:embed="rId2"/>
          <a:srcRect/>
          <a:stretch>
            <a:fillRect/>
          </a:stretch>
        </p:blipFill>
        <p:spPr bwMode="auto">
          <a:xfrm>
            <a:off x="1" y="1500174"/>
            <a:ext cx="9144000" cy="5357825"/>
          </a:xfrm>
          <a:prstGeom prst="rect">
            <a:avLst/>
          </a:prstGeom>
          <a:noFill/>
        </p:spPr>
      </p:pic>
      <p:sp>
        <p:nvSpPr>
          <p:cNvPr id="3" name="Sous-titre 2"/>
          <p:cNvSpPr>
            <a:spLocks noGrp="1"/>
          </p:cNvSpPr>
          <p:nvPr>
            <p:ph type="subTitle" idx="1"/>
          </p:nvPr>
        </p:nvSpPr>
        <p:spPr>
          <a:xfrm>
            <a:off x="285720" y="285728"/>
            <a:ext cx="8643998" cy="6357982"/>
          </a:xfrm>
        </p:spPr>
        <p:txBody>
          <a:bodyPr>
            <a:normAutofit/>
          </a:bodyPr>
          <a:lstStyle/>
          <a:p>
            <a:pPr indent="449263" algn="just" rtl="1">
              <a:lnSpc>
                <a:spcPct val="150000"/>
              </a:lnSpc>
            </a:pPr>
            <a:endParaRPr lang="ar-DZ" sz="3000" b="0" dirty="0" smtClean="0">
              <a:solidFill>
                <a:schemeClr val="tx1"/>
              </a:solidFill>
              <a:latin typeface="Times New Roman" pitchFamily="18" charset="0"/>
              <a:cs typeface="Times New Roman" pitchFamily="18" charset="0"/>
            </a:endParaRPr>
          </a:p>
          <a:p>
            <a:pPr indent="449263" algn="just" rtl="1">
              <a:lnSpc>
                <a:spcPct val="150000"/>
              </a:lnSpc>
            </a:pPr>
            <a:endParaRPr lang="ar-DZ" sz="3000" b="0" dirty="0" smtClean="0">
              <a:solidFill>
                <a:schemeClr val="tx1"/>
              </a:solidFill>
              <a:latin typeface="Times New Roman" pitchFamily="18" charset="0"/>
              <a:cs typeface="Times New Roman" pitchFamily="18" charset="0"/>
            </a:endParaRPr>
          </a:p>
          <a:p>
            <a:pPr indent="449263" rtl="1">
              <a:lnSpc>
                <a:spcPct val="200000"/>
              </a:lnSpc>
            </a:pPr>
            <a:r>
              <a:rPr lang="ar-DZ" sz="4600" dirty="0" smtClean="0">
                <a:solidFill>
                  <a:schemeClr val="bg1"/>
                </a:solidFill>
                <a:latin typeface="Amiri" pitchFamily="2" charset="-78"/>
                <a:cs typeface="Amiri" pitchFamily="2" charset="-78"/>
              </a:rPr>
              <a:t>لن تحصل أبدا </a:t>
            </a:r>
            <a:r>
              <a:rPr lang="ar-DZ" sz="4600" smtClean="0">
                <a:solidFill>
                  <a:schemeClr val="bg1"/>
                </a:solidFill>
                <a:latin typeface="Amiri" pitchFamily="2" charset="-78"/>
                <a:cs typeface="Amiri" pitchFamily="2" charset="-78"/>
              </a:rPr>
              <a:t>على شيء كامل</a:t>
            </a:r>
            <a:endParaRPr lang="ar-DZ" sz="4600" dirty="0" smtClean="0">
              <a:solidFill>
                <a:schemeClr val="bg1"/>
              </a:solidFill>
              <a:latin typeface="Amiri" pitchFamily="2" charset="-78"/>
              <a:cs typeface="Amiri" pitchFamily="2" charset="-78"/>
            </a:endParaRPr>
          </a:p>
          <a:p>
            <a:pPr indent="449263" rtl="1">
              <a:lnSpc>
                <a:spcPct val="200000"/>
              </a:lnSpc>
            </a:pPr>
            <a:r>
              <a:rPr lang="ar-DZ" sz="4600" dirty="0" smtClean="0">
                <a:solidFill>
                  <a:schemeClr val="bg1"/>
                </a:solidFill>
                <a:latin typeface="Amiri" pitchFamily="2" charset="-78"/>
                <a:cs typeface="Amiri" pitchFamily="2" charset="-78"/>
              </a:rPr>
              <a:t>ستحصل على أشياء ناقصة </a:t>
            </a:r>
          </a:p>
          <a:p>
            <a:pPr indent="449263" rtl="1">
              <a:lnSpc>
                <a:spcPct val="200000"/>
              </a:lnSpc>
            </a:pPr>
            <a:r>
              <a:rPr lang="ar-DZ" sz="4600" dirty="0" smtClean="0">
                <a:solidFill>
                  <a:schemeClr val="bg1"/>
                </a:solidFill>
                <a:latin typeface="Amiri" pitchFamily="2" charset="-78"/>
                <a:cs typeface="Amiri" pitchFamily="2" charset="-78"/>
              </a:rPr>
              <a:t>تكتمل برضاك وقناعتك</a:t>
            </a:r>
          </a:p>
        </p:txBody>
      </p:sp>
      <p:pic>
        <p:nvPicPr>
          <p:cNvPr id="2050" name="Picture 2" descr="C:\Users\pc\Desktop\عمل 2022 2023\مقاييس 2022\صور المحاضرة الأخيرة\إضاءات.jpg"/>
          <p:cNvPicPr>
            <a:picLocks noChangeAspect="1" noChangeArrowheads="1"/>
          </p:cNvPicPr>
          <p:nvPr/>
        </p:nvPicPr>
        <p:blipFill>
          <a:blip r:embed="rId3"/>
          <a:srcRect/>
          <a:stretch>
            <a:fillRect/>
          </a:stretch>
        </p:blipFill>
        <p:spPr bwMode="auto">
          <a:xfrm>
            <a:off x="0" y="0"/>
            <a:ext cx="9144000" cy="1500174"/>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edg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edg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edg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714744" y="1142984"/>
            <a:ext cx="1643074" cy="928694"/>
          </a:xfrm>
        </p:spPr>
        <p:txBody>
          <a:bodyPr>
            <a:normAutofit/>
          </a:bodyPr>
          <a:lstStyle/>
          <a:p>
            <a:pPr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5143504" y="1"/>
            <a:ext cx="3786214" cy="857232"/>
          </a:xfrm>
        </p:spPr>
        <p:txBody>
          <a:bodyPr>
            <a:normAutofit/>
          </a:bodyPr>
          <a:lstStyle/>
          <a:p>
            <a:pPr rtl="1"/>
            <a:r>
              <a:rPr lang="ar-DZ" sz="4000" b="1" dirty="0" smtClean="0"/>
              <a:t>رواد التيار </a:t>
            </a:r>
            <a:r>
              <a:rPr lang="ar-DZ" sz="4000" b="1" dirty="0" err="1" smtClean="0"/>
              <a:t>البراغماتي</a:t>
            </a:r>
            <a:endParaRPr lang="fr-FR" sz="4000" b="1" dirty="0"/>
          </a:p>
        </p:txBody>
      </p:sp>
      <p:pic>
        <p:nvPicPr>
          <p:cNvPr id="4" name="Picture 2" descr="C:\Users\pc\Desktop\مقاييس السداسي 2\صور\بيرز.jpg"/>
          <p:cNvPicPr>
            <a:picLocks noChangeAspect="1" noChangeArrowheads="1"/>
          </p:cNvPicPr>
          <p:nvPr/>
        </p:nvPicPr>
        <p:blipFill>
          <a:blip r:embed="rId2" cstate="print"/>
          <a:srcRect/>
          <a:stretch>
            <a:fillRect/>
          </a:stretch>
        </p:blipFill>
        <p:spPr bwMode="auto">
          <a:xfrm>
            <a:off x="6500826" y="4214818"/>
            <a:ext cx="2643174" cy="1905523"/>
          </a:xfrm>
          <a:prstGeom prst="rect">
            <a:avLst/>
          </a:prstGeom>
          <a:ln>
            <a:noFill/>
          </a:ln>
          <a:effectLst>
            <a:softEdge rad="112500"/>
          </a:effectLst>
        </p:spPr>
      </p:pic>
      <p:pic>
        <p:nvPicPr>
          <p:cNvPr id="5" name="Picture 3" descr="C:\Users\pc\Desktop\مقاييس السداسي 2\صور\ويليام جييمس.jpg"/>
          <p:cNvPicPr>
            <a:picLocks noChangeAspect="1" noChangeArrowheads="1"/>
          </p:cNvPicPr>
          <p:nvPr/>
        </p:nvPicPr>
        <p:blipFill>
          <a:blip r:embed="rId3" cstate="print"/>
          <a:srcRect/>
          <a:stretch>
            <a:fillRect/>
          </a:stretch>
        </p:blipFill>
        <p:spPr bwMode="auto">
          <a:xfrm>
            <a:off x="214282" y="4214818"/>
            <a:ext cx="2143140" cy="17859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2" descr="C:\Users\pc\Desktop\مقاييس السداسي 2\صور\جون ديوي.jpg"/>
          <p:cNvPicPr>
            <a:picLocks noChangeAspect="1" noChangeArrowheads="1"/>
          </p:cNvPicPr>
          <p:nvPr/>
        </p:nvPicPr>
        <p:blipFill>
          <a:blip r:embed="rId4"/>
          <a:srcRect/>
          <a:stretch>
            <a:fillRect/>
          </a:stretch>
        </p:blipFill>
        <p:spPr bwMode="auto">
          <a:xfrm>
            <a:off x="3357554" y="1357298"/>
            <a:ext cx="2108200" cy="15335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Rectangle à coins arrondis 6"/>
          <p:cNvSpPr/>
          <p:nvPr/>
        </p:nvSpPr>
        <p:spPr>
          <a:xfrm>
            <a:off x="0" y="214290"/>
            <a:ext cx="4214810" cy="1142984"/>
          </a:xfrm>
          <a:prstGeom prst="roundRect">
            <a:avLst/>
          </a:prstGeom>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810000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rtl="1">
              <a:lnSpc>
                <a:spcPct val="150000"/>
              </a:lnSpc>
            </a:pPr>
            <a:r>
              <a:rPr lang="ar-DZ" sz="2800" dirty="0" smtClean="0">
                <a:solidFill>
                  <a:schemeClr val="tx1"/>
                </a:solidFill>
                <a:latin typeface="Times New Roman" pitchFamily="18" charset="0"/>
                <a:cs typeface="Times New Roman" pitchFamily="18" charset="0"/>
              </a:rPr>
              <a:t>يتفق هؤلاء حول مبدأ  أساس</a:t>
            </a:r>
          </a:p>
        </p:txBody>
      </p:sp>
      <p:sp>
        <p:nvSpPr>
          <p:cNvPr id="8" name="Triangle isocèle 7"/>
          <p:cNvSpPr/>
          <p:nvPr/>
        </p:nvSpPr>
        <p:spPr>
          <a:xfrm>
            <a:off x="2285984" y="3786190"/>
            <a:ext cx="4357718" cy="2857520"/>
          </a:xfrm>
          <a:prstGeom prst="triangle">
            <a:avLst/>
          </a:prstGeo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135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4000" b="1" dirty="0" smtClean="0">
                <a:solidFill>
                  <a:schemeClr val="tx1"/>
                </a:solidFill>
              </a:rPr>
              <a:t>ثالوث</a:t>
            </a:r>
            <a:r>
              <a:rPr lang="ar-DZ" sz="4000" b="1" dirty="0" smtClean="0"/>
              <a:t> </a:t>
            </a:r>
            <a:r>
              <a:rPr lang="ar-DZ" sz="4000" b="1" dirty="0" err="1" smtClean="0">
                <a:solidFill>
                  <a:schemeClr val="tx1"/>
                </a:solidFill>
              </a:rPr>
              <a:t>البراغماتية</a:t>
            </a:r>
            <a:endParaRPr lang="fr-FR" sz="4000" b="1" dirty="0">
              <a:solidFill>
                <a:schemeClr val="tx1"/>
              </a:solidFill>
            </a:endParaRPr>
          </a:p>
        </p:txBody>
      </p:sp>
      <p:sp>
        <p:nvSpPr>
          <p:cNvPr id="9" name="Rectangle à coins arrondis 8"/>
          <p:cNvSpPr/>
          <p:nvPr/>
        </p:nvSpPr>
        <p:spPr>
          <a:xfrm>
            <a:off x="6643670" y="6143620"/>
            <a:ext cx="2500330" cy="714380"/>
          </a:xfrm>
          <a:prstGeom prst="round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600" dirty="0" smtClean="0">
                <a:solidFill>
                  <a:schemeClr val="tx1"/>
                </a:solidFill>
                <a:latin typeface="Times New Roman" pitchFamily="18" charset="0"/>
                <a:cs typeface="Times New Roman" pitchFamily="18" charset="0"/>
              </a:rPr>
              <a:t>تشارلز </a:t>
            </a:r>
            <a:r>
              <a:rPr lang="ar-DZ" sz="2600" dirty="0" err="1" smtClean="0">
                <a:solidFill>
                  <a:schemeClr val="tx1"/>
                </a:solidFill>
                <a:latin typeface="Times New Roman" pitchFamily="18" charset="0"/>
                <a:cs typeface="Times New Roman" pitchFamily="18" charset="0"/>
              </a:rPr>
              <a:t>بيرس</a:t>
            </a:r>
            <a:r>
              <a:rPr lang="ar-DZ" sz="2600" dirty="0" smtClean="0">
                <a:solidFill>
                  <a:schemeClr val="tx1"/>
                </a:solidFill>
                <a:latin typeface="Times New Roman" pitchFamily="18" charset="0"/>
                <a:cs typeface="Times New Roman" pitchFamily="18" charset="0"/>
              </a:rPr>
              <a:t> </a:t>
            </a:r>
            <a:endParaRPr lang="fr-FR" sz="2600" dirty="0"/>
          </a:p>
        </p:txBody>
      </p:sp>
      <p:sp>
        <p:nvSpPr>
          <p:cNvPr id="10" name="Rectangle à coins arrondis 9"/>
          <p:cNvSpPr/>
          <p:nvPr/>
        </p:nvSpPr>
        <p:spPr>
          <a:xfrm>
            <a:off x="0" y="6143620"/>
            <a:ext cx="2285984" cy="71438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35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600" dirty="0" smtClean="0">
                <a:solidFill>
                  <a:schemeClr val="tx1"/>
                </a:solidFill>
                <a:latin typeface="Times New Roman" pitchFamily="18" charset="0"/>
                <a:cs typeface="Times New Roman" pitchFamily="18" charset="0"/>
              </a:rPr>
              <a:t>ويليام جيمس </a:t>
            </a:r>
            <a:endParaRPr lang="fr-FR" sz="2600" dirty="0"/>
          </a:p>
        </p:txBody>
      </p:sp>
      <p:sp>
        <p:nvSpPr>
          <p:cNvPr id="11" name="Rectangle à coins arrondis 10"/>
          <p:cNvSpPr/>
          <p:nvPr/>
        </p:nvSpPr>
        <p:spPr>
          <a:xfrm>
            <a:off x="3286116" y="2928934"/>
            <a:ext cx="2428892" cy="785818"/>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600" dirty="0" smtClean="0">
                <a:solidFill>
                  <a:schemeClr val="tx1"/>
                </a:solidFill>
                <a:latin typeface="Times New Roman" pitchFamily="18" charset="0"/>
                <a:cs typeface="Times New Roman" pitchFamily="18" charset="0"/>
              </a:rPr>
              <a:t>جون </a:t>
            </a:r>
            <a:r>
              <a:rPr lang="ar-DZ" sz="2600" dirty="0" err="1" smtClean="0">
                <a:solidFill>
                  <a:schemeClr val="tx1"/>
                </a:solidFill>
                <a:latin typeface="Times New Roman" pitchFamily="18" charset="0"/>
                <a:cs typeface="Times New Roman" pitchFamily="18" charset="0"/>
              </a:rPr>
              <a:t>ديوي</a:t>
            </a:r>
            <a:endParaRPr lang="fr-FR" sz="2600" dirty="0"/>
          </a:p>
        </p:txBody>
      </p:sp>
      <p:sp>
        <p:nvSpPr>
          <p:cNvPr id="13" name="Rectangle à coins arrondis 12"/>
          <p:cNvSpPr/>
          <p:nvPr/>
        </p:nvSpPr>
        <p:spPr>
          <a:xfrm>
            <a:off x="5857884" y="1071546"/>
            <a:ext cx="2857520" cy="2857520"/>
          </a:xfrm>
          <a:prstGeom prst="roundRect">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معيار الحكم على صدق أية فكرة أو مفهوم أو اعتقاد هو نتائجه وآثاره الملموسة في الواقع العملي.</a:t>
            </a:r>
          </a:p>
        </p:txBody>
      </p:sp>
      <p:pic>
        <p:nvPicPr>
          <p:cNvPr id="14" name="Picture 2" descr="C:\Users\pc\Desktop\صور تعديل منزل\ممنوع.jpg"/>
          <p:cNvPicPr>
            <a:picLocks noChangeAspect="1" noChangeArrowheads="1"/>
          </p:cNvPicPr>
          <p:nvPr/>
        </p:nvPicPr>
        <p:blipFill>
          <a:blip r:embed="rId6"/>
          <a:srcRect/>
          <a:stretch>
            <a:fillRect/>
          </a:stretch>
        </p:blipFill>
        <p:spPr bwMode="auto">
          <a:xfrm>
            <a:off x="0" y="2000240"/>
            <a:ext cx="2571736" cy="1857388"/>
          </a:xfrm>
          <a:prstGeom prst="ellipse">
            <a:avLst/>
          </a:prstGeom>
          <a:ln>
            <a:noFill/>
          </a:ln>
          <a:effectLst>
            <a:softEdge rad="112500"/>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amond(in)">
                                      <p:cBhvr>
                                        <p:cTn id="25" dur="20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diamond(in)">
                                      <p:cBhvr>
                                        <p:cTn id="30" dur="20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diamond(in)">
                                      <p:cBhvr>
                                        <p:cTn id="35" dur="20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8" presetClass="entr" presetSubtype="16"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diamond(in)">
                                      <p:cBhvr>
                                        <p:cTn id="40" dur="20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diamond(in)">
                                      <p:cBhvr>
                                        <p:cTn id="45" dur="20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8" presetClass="entr" presetSubtype="16" fill="hold"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diamond(in)">
                                      <p:cBhvr>
                                        <p:cTn id="50" dur="2000"/>
                                        <p:tgtEl>
                                          <p:spTgt spid="6"/>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blinds(horizontal)">
                                      <p:cBhvr>
                                        <p:cTn id="55" dur="5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ppt_x"/>
                                          </p:val>
                                        </p:tav>
                                        <p:tav tm="100000">
                                          <p:val>
                                            <p:strVal val="#ppt_x"/>
                                          </p:val>
                                        </p:tav>
                                      </p:tavLst>
                                    </p:anim>
                                    <p:anim calcmode="lin" valueType="num">
                                      <p:cBhvr additive="base">
                                        <p:cTn id="6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P spid="10" grpId="0" animBg="1"/>
      <p:bldP spid="11"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c\Desktop\مقاييس السداسي 2\صور\بيرز.jpg"/>
          <p:cNvPicPr>
            <a:picLocks noChangeAspect="1" noChangeArrowheads="1"/>
          </p:cNvPicPr>
          <p:nvPr/>
        </p:nvPicPr>
        <p:blipFill>
          <a:blip r:embed="rId2" cstate="print"/>
          <a:srcRect/>
          <a:stretch>
            <a:fillRect/>
          </a:stretch>
        </p:blipFill>
        <p:spPr bwMode="auto">
          <a:xfrm>
            <a:off x="0" y="4952476"/>
            <a:ext cx="2643174" cy="1905523"/>
          </a:xfrm>
          <a:prstGeom prst="rect">
            <a:avLst/>
          </a:prstGeom>
          <a:ln>
            <a:noFill/>
          </a:ln>
          <a:effectLst>
            <a:softEdge rad="112500"/>
          </a:effectLst>
        </p:spPr>
      </p:pic>
      <p:sp>
        <p:nvSpPr>
          <p:cNvPr id="5" name="Rectangle à coins arrondis 4"/>
          <p:cNvSpPr/>
          <p:nvPr/>
        </p:nvSpPr>
        <p:spPr>
          <a:xfrm>
            <a:off x="2643174" y="5715016"/>
            <a:ext cx="6072230" cy="1142984"/>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الفيلسوف الأمريكي </a:t>
            </a:r>
            <a:r>
              <a:rPr lang="ar-DZ" sz="2800" dirty="0" smtClean="0">
                <a:solidFill>
                  <a:schemeClr val="tx1"/>
                </a:solidFill>
                <a:latin typeface="Times New Roman" pitchFamily="18" charset="0"/>
                <a:cs typeface="Times New Roman" pitchFamily="18" charset="0"/>
              </a:rPr>
              <a:t>تشارلز سندرس </a:t>
            </a:r>
            <a:r>
              <a:rPr lang="ar-DZ" sz="2800" dirty="0" err="1" smtClean="0">
                <a:solidFill>
                  <a:schemeClr val="tx1"/>
                </a:solidFill>
                <a:latin typeface="Times New Roman" pitchFamily="18" charset="0"/>
                <a:cs typeface="Times New Roman" pitchFamily="18" charset="0"/>
              </a:rPr>
              <a:t>بيرس</a:t>
            </a:r>
            <a:endParaRPr lang="ar-DZ" sz="2800" dirty="0" smtClean="0">
              <a:solidFill>
                <a:schemeClr val="tx1"/>
              </a:solidFill>
              <a:latin typeface="Times New Roman" pitchFamily="18" charset="0"/>
              <a:cs typeface="Times New Roman" pitchFamily="18" charset="0"/>
            </a:endParaRPr>
          </a:p>
          <a:p>
            <a:pPr algn="ctr" rtl="1"/>
            <a:r>
              <a:rPr lang="fr-FR" sz="2800" dirty="0" smtClean="0">
                <a:solidFill>
                  <a:schemeClr val="tx1"/>
                </a:solidFill>
              </a:rPr>
              <a:t>Charles</a:t>
            </a:r>
            <a:r>
              <a:rPr lang="ar-DZ" sz="2800" i="1" dirty="0" smtClean="0">
                <a:solidFill>
                  <a:schemeClr val="tx1"/>
                </a:solidFill>
              </a:rPr>
              <a:t> </a:t>
            </a:r>
            <a:r>
              <a:rPr lang="en-US" sz="2800" i="1" dirty="0" smtClean="0">
                <a:solidFill>
                  <a:schemeClr val="tx1"/>
                </a:solidFill>
              </a:rPr>
              <a:t> </a:t>
            </a:r>
            <a:r>
              <a:rPr lang="fr-FR" sz="2800" dirty="0" err="1" smtClean="0">
                <a:solidFill>
                  <a:schemeClr val="tx1"/>
                </a:solidFill>
              </a:rPr>
              <a:t>Sanders</a:t>
            </a:r>
            <a:r>
              <a:rPr lang="fr-FR" sz="2800" dirty="0" smtClean="0">
                <a:solidFill>
                  <a:schemeClr val="tx1"/>
                </a:solidFill>
              </a:rPr>
              <a:t> Peirce </a:t>
            </a:r>
            <a:r>
              <a:rPr lang="ar-DZ" sz="2800" dirty="0" smtClean="0">
                <a:solidFill>
                  <a:schemeClr val="tx1"/>
                </a:solidFill>
                <a:latin typeface="Times New Roman" pitchFamily="18" charset="0"/>
                <a:cs typeface="Times New Roman" pitchFamily="18" charset="0"/>
              </a:rPr>
              <a:t>( 1839/ 1914) </a:t>
            </a:r>
            <a:endParaRPr lang="fr-FR" sz="2800" dirty="0">
              <a:solidFill>
                <a:schemeClr val="tx1"/>
              </a:solidFill>
            </a:endParaRPr>
          </a:p>
        </p:txBody>
      </p:sp>
      <p:sp>
        <p:nvSpPr>
          <p:cNvPr id="6" name="Rectangle à coins arrondis 5"/>
          <p:cNvSpPr/>
          <p:nvPr/>
        </p:nvSpPr>
        <p:spPr>
          <a:xfrm>
            <a:off x="214282" y="4214818"/>
            <a:ext cx="2286016" cy="642942"/>
          </a:xfrm>
          <a:prstGeom prst="roundRect">
            <a:avLst/>
          </a:prstGeom>
          <a:gradFill flip="none" rotWithShape="1">
            <a:gsLst>
              <a:gs pos="0">
                <a:schemeClr val="accent6">
                  <a:lumMod val="40000"/>
                  <a:lumOff val="60000"/>
                  <a:shade val="30000"/>
                  <a:satMod val="115000"/>
                </a:schemeClr>
              </a:gs>
              <a:gs pos="50000">
                <a:schemeClr val="accent6">
                  <a:lumMod val="40000"/>
                  <a:lumOff val="60000"/>
                  <a:shade val="67500"/>
                  <a:satMod val="115000"/>
                </a:schemeClr>
              </a:gs>
              <a:gs pos="100000">
                <a:schemeClr val="accent6">
                  <a:lumMod val="40000"/>
                  <a:lumOff val="60000"/>
                  <a:shade val="100000"/>
                  <a:satMod val="115000"/>
                </a:schemeClr>
              </a:gs>
            </a:gsLst>
            <a:lin ang="135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b="1" dirty="0" smtClean="0">
                <a:solidFill>
                  <a:schemeClr val="tx1"/>
                </a:solidFill>
              </a:rPr>
              <a:t>قانون </a:t>
            </a:r>
            <a:r>
              <a:rPr lang="ar-DZ" sz="3200" b="1" dirty="0" err="1" smtClean="0">
                <a:solidFill>
                  <a:schemeClr val="tx1"/>
                </a:solidFill>
              </a:rPr>
              <a:t>بيرس</a:t>
            </a:r>
            <a:endParaRPr lang="fr-FR" sz="3200" b="1" dirty="0"/>
          </a:p>
        </p:txBody>
      </p:sp>
      <p:sp>
        <p:nvSpPr>
          <p:cNvPr id="7" name="Rectangle à coins arrondis 6"/>
          <p:cNvSpPr/>
          <p:nvPr/>
        </p:nvSpPr>
        <p:spPr>
          <a:xfrm>
            <a:off x="214282" y="571480"/>
            <a:ext cx="8643998" cy="1214446"/>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rPr>
              <a:t>يؤكد على أن لا وجود </a:t>
            </a:r>
            <a:r>
              <a:rPr lang="ar-DZ" sz="3200" dirty="0" smtClean="0">
                <a:solidFill>
                  <a:schemeClr val="tx1"/>
                </a:solidFill>
              </a:rPr>
              <a:t>للقانون </a:t>
            </a:r>
            <a:r>
              <a:rPr lang="ar-DZ" sz="3200" dirty="0" smtClean="0">
                <a:solidFill>
                  <a:schemeClr val="tx1"/>
                </a:solidFill>
              </a:rPr>
              <a:t>العلمي إلاّ عند التطبيق في ظروف عمليّة بصورة ناجحة ونافعة.</a:t>
            </a:r>
            <a:endParaRPr lang="ar-DZ" sz="3200" dirty="0" smtClean="0">
              <a:solidFill>
                <a:schemeClr val="tx1"/>
              </a:solidFill>
              <a:latin typeface="Times New Roman" pitchFamily="18" charset="0"/>
              <a:cs typeface="Times New Roman" pitchFamily="18" charset="0"/>
            </a:endParaRPr>
          </a:p>
        </p:txBody>
      </p:sp>
      <p:sp>
        <p:nvSpPr>
          <p:cNvPr id="8" name="Pensées 7"/>
          <p:cNvSpPr/>
          <p:nvPr/>
        </p:nvSpPr>
        <p:spPr>
          <a:xfrm>
            <a:off x="1142976" y="2000240"/>
            <a:ext cx="5143536" cy="1928826"/>
          </a:xfrm>
          <a:prstGeom prst="cloudCallout">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500" b="1" dirty="0" smtClean="0">
                <a:solidFill>
                  <a:schemeClr val="tx1"/>
                </a:solidFill>
              </a:rPr>
              <a:t>قيمة فكرة ما تكمن في نتائجها العمليّة</a:t>
            </a:r>
            <a:endParaRPr lang="fr-FR" sz="3500" b="1" dirty="0" smtClean="0"/>
          </a:p>
          <a:p>
            <a:pPr algn="ctr"/>
            <a:endParaRPr lang="fr-FR" dirty="0"/>
          </a:p>
        </p:txBody>
      </p:sp>
      <p:sp>
        <p:nvSpPr>
          <p:cNvPr id="9" name="Rectangle à coins arrondis 8"/>
          <p:cNvSpPr/>
          <p:nvPr/>
        </p:nvSpPr>
        <p:spPr>
          <a:xfrm>
            <a:off x="2857488" y="4286256"/>
            <a:ext cx="6286512" cy="1271590"/>
          </a:xfrm>
          <a:prstGeom prst="roundRect">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أول من صاغ اصطلاح </a:t>
            </a:r>
            <a:r>
              <a:rPr lang="ar-DZ" sz="2800" dirty="0" err="1" smtClean="0">
                <a:solidFill>
                  <a:schemeClr val="tx1"/>
                </a:solidFill>
              </a:rPr>
              <a:t>براجماتية</a:t>
            </a:r>
            <a:r>
              <a:rPr lang="ar-DZ" sz="2800" dirty="0" smtClean="0">
                <a:solidFill>
                  <a:schemeClr val="tx1"/>
                </a:solidFill>
              </a:rPr>
              <a:t> في الفلسفة الحديثة عام 1878م في مقاله: ( كيف نجعل أفكارنا واضحة)</a:t>
            </a:r>
            <a:endParaRPr lang="fr-FR" sz="2800" dirty="0"/>
          </a:p>
        </p:txBody>
      </p:sp>
      <p:sp>
        <p:nvSpPr>
          <p:cNvPr id="10" name="Rectangle à coins arrondis 9"/>
          <p:cNvSpPr/>
          <p:nvPr/>
        </p:nvSpPr>
        <p:spPr>
          <a:xfrm>
            <a:off x="6786578" y="2071678"/>
            <a:ext cx="2000264" cy="2000264"/>
          </a:xfrm>
          <a:prstGeom prst="roundRect">
            <a:avLst/>
          </a:prstGeom>
          <a:blipFill>
            <a:blip r:embed="rId6"/>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كل فكرة لابد أن تكون تمهيدا لعمل ما.</a:t>
            </a:r>
            <a:endParaRPr lang="ar-DZ" sz="2800" dirty="0" smtClean="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heckerboard(across)">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strVal val="#ppt_w*0.70"/>
                                          </p:val>
                                        </p:tav>
                                        <p:tav tm="100000">
                                          <p:val>
                                            <p:strVal val="#ppt_w"/>
                                          </p:val>
                                        </p:tav>
                                      </p:tavLst>
                                    </p:anim>
                                    <p:anim calcmode="lin" valueType="num">
                                      <p:cBhvr>
                                        <p:cTn id="20" dur="1000" fill="hold"/>
                                        <p:tgtEl>
                                          <p:spTgt spid="9"/>
                                        </p:tgtEl>
                                        <p:attrNameLst>
                                          <p:attrName>ppt_h</p:attrName>
                                        </p:attrNameLst>
                                      </p:cBhvr>
                                      <p:tavLst>
                                        <p:tav tm="0">
                                          <p:val>
                                            <p:strVal val="#ppt_h"/>
                                          </p:val>
                                        </p:tav>
                                        <p:tav tm="100000">
                                          <p:val>
                                            <p:strVal val="#ppt_h"/>
                                          </p:val>
                                        </p:tav>
                                      </p:tavLst>
                                    </p:anim>
                                    <p:animEffect transition="in" filter="fade">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ox(in)">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diamond(in)">
                                      <p:cBhvr>
                                        <p:cTn id="31" dur="2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linds(horizontal)">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checkerboard(across)">
                                      <p:cBhvr>
                                        <p:cTn id="4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14282" y="3000372"/>
            <a:ext cx="8643998" cy="1714512"/>
          </a:xfrm>
          <a:blipFill>
            <a:blip r:embed="rId2"/>
            <a:tile tx="0" ty="0" sx="100000" sy="100000" flip="none" algn="tl"/>
          </a:blipFill>
        </p:spPr>
        <p:style>
          <a:lnRef idx="3">
            <a:schemeClr val="lt1"/>
          </a:lnRef>
          <a:fillRef idx="1">
            <a:schemeClr val="accent3"/>
          </a:fillRef>
          <a:effectRef idx="1">
            <a:schemeClr val="accent3"/>
          </a:effectRef>
          <a:fontRef idx="minor">
            <a:schemeClr val="lt1"/>
          </a:fontRef>
        </p:style>
        <p:txBody>
          <a:bodyPr>
            <a:normAutofit fontScale="92500" lnSpcReduction="20000"/>
          </a:bodyPr>
          <a:lstStyle/>
          <a:p>
            <a:pPr indent="449263" rtl="1">
              <a:lnSpc>
                <a:spcPct val="150000"/>
              </a:lnSpc>
            </a:pPr>
            <a:r>
              <a:rPr lang="ar-DZ" sz="2800" b="0" dirty="0" smtClean="0">
                <a:solidFill>
                  <a:schemeClr val="tx1"/>
                </a:solidFill>
              </a:rPr>
              <a:t>يتلخص مذهبه </a:t>
            </a:r>
            <a:r>
              <a:rPr lang="ar-DZ" sz="2800" b="0" dirty="0" err="1" smtClean="0">
                <a:solidFill>
                  <a:schemeClr val="tx1"/>
                </a:solidFill>
              </a:rPr>
              <a:t>البراغماتي</a:t>
            </a:r>
            <a:r>
              <a:rPr lang="ar-DZ" sz="2800" b="0" dirty="0" smtClean="0">
                <a:solidFill>
                  <a:schemeClr val="tx1"/>
                </a:solidFill>
              </a:rPr>
              <a:t> في قوله: ”إن تصورنا لموضوع هو تصورنا لما قد ينتج عن هذا الموضوع من آثار عملية لا أكثر“. </a:t>
            </a: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pic>
        <p:nvPicPr>
          <p:cNvPr id="2051" name="Picture 3" descr="C:\Users\pc\Desktop\مقاييس السداسي 2\صور\ويليام جييمس.jpg"/>
          <p:cNvPicPr>
            <a:picLocks noChangeAspect="1" noChangeArrowheads="1"/>
          </p:cNvPicPr>
          <p:nvPr/>
        </p:nvPicPr>
        <p:blipFill>
          <a:blip r:embed="rId3" cstate="print"/>
          <a:srcRect/>
          <a:stretch>
            <a:fillRect/>
          </a:stretch>
        </p:blipFill>
        <p:spPr bwMode="auto">
          <a:xfrm>
            <a:off x="0" y="4857760"/>
            <a:ext cx="1643042" cy="2000240"/>
          </a:xfrm>
          <a:prstGeom prst="rect">
            <a:avLst/>
          </a:prstGeom>
          <a:ln>
            <a:noFill/>
          </a:ln>
          <a:effectLst>
            <a:softEdge rad="112500"/>
          </a:effectLst>
        </p:spPr>
      </p:pic>
      <p:sp>
        <p:nvSpPr>
          <p:cNvPr id="5" name="Rectangle à coins arrondis 4"/>
          <p:cNvSpPr/>
          <p:nvPr/>
        </p:nvSpPr>
        <p:spPr>
          <a:xfrm>
            <a:off x="1785918" y="5357826"/>
            <a:ext cx="4000528" cy="1285884"/>
          </a:xfrm>
          <a:prstGeom prst="roundRect">
            <a:avLst/>
          </a:prstGeom>
          <a:solidFill>
            <a:schemeClr val="accent6">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1"/>
            <a:r>
              <a:rPr lang="ar-DZ" sz="2600" dirty="0" smtClean="0">
                <a:solidFill>
                  <a:schemeClr val="tx1"/>
                </a:solidFill>
                <a:latin typeface="Times New Roman" pitchFamily="18" charset="0"/>
                <a:cs typeface="Times New Roman" pitchFamily="18" charset="0"/>
              </a:rPr>
              <a:t>الفيلسوف وعالم النفس الأمريكي ويليام جيمس </a:t>
            </a:r>
            <a:r>
              <a:rPr lang="fr-FR" sz="2600" i="1" dirty="0" smtClean="0">
                <a:solidFill>
                  <a:schemeClr val="tx1"/>
                </a:solidFill>
              </a:rPr>
              <a:t>William James</a:t>
            </a:r>
            <a:r>
              <a:rPr lang="ar-DZ" sz="2600" i="1" dirty="0" smtClean="0">
                <a:solidFill>
                  <a:schemeClr val="tx1"/>
                </a:solidFill>
              </a:rPr>
              <a:t> (1842/ 1910)</a:t>
            </a:r>
            <a:endParaRPr lang="fr-FR" sz="2600" dirty="0"/>
          </a:p>
        </p:txBody>
      </p:sp>
      <p:sp>
        <p:nvSpPr>
          <p:cNvPr id="6" name="Rectangle à coins arrondis 5"/>
          <p:cNvSpPr/>
          <p:nvPr/>
        </p:nvSpPr>
        <p:spPr>
          <a:xfrm>
            <a:off x="3786182" y="285728"/>
            <a:ext cx="5000660" cy="1000132"/>
          </a:xfrm>
          <a:prstGeom prst="roundRect">
            <a:avLst/>
          </a:prstGeom>
          <a:gradFill flip="none" rotWithShape="1">
            <a:gsLst>
              <a:gs pos="0">
                <a:schemeClr val="accent2">
                  <a:tint val="66000"/>
                  <a:satMod val="160000"/>
                </a:schemeClr>
              </a:gs>
              <a:gs pos="50000">
                <a:schemeClr val="accent2">
                  <a:tint val="44500"/>
                  <a:satMod val="160000"/>
                </a:schemeClr>
              </a:gs>
              <a:gs pos="100000">
                <a:schemeClr val="accent2">
                  <a:tint val="23500"/>
                  <a:satMod val="160000"/>
                </a:schemeClr>
              </a:gs>
            </a:gsLst>
            <a:path path="circle">
              <a:fillToRect t="100000" r="100000"/>
            </a:path>
            <a:tileRect l="-100000" b="-100000"/>
          </a:gradFill>
        </p:spPr>
        <p:style>
          <a:lnRef idx="3">
            <a:schemeClr val="lt1"/>
          </a:lnRef>
          <a:fillRef idx="1">
            <a:schemeClr val="accent2"/>
          </a:fillRef>
          <a:effectRef idx="1">
            <a:schemeClr val="accent2"/>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يسمي </a:t>
            </a:r>
            <a:r>
              <a:rPr lang="ar-DZ" sz="2800" dirty="0" err="1" smtClean="0">
                <a:solidFill>
                  <a:schemeClr val="tx1"/>
                </a:solidFill>
                <a:latin typeface="Times New Roman" pitchFamily="18" charset="0"/>
                <a:cs typeface="Times New Roman" pitchFamily="18" charset="0"/>
              </a:rPr>
              <a:t>البراغماتية</a:t>
            </a:r>
            <a:r>
              <a:rPr lang="ar-DZ" sz="2800" dirty="0" smtClean="0">
                <a:solidFill>
                  <a:schemeClr val="tx1"/>
                </a:solidFill>
                <a:latin typeface="Times New Roman" pitchFamily="18" charset="0"/>
                <a:cs typeface="Times New Roman" pitchFamily="18" charset="0"/>
              </a:rPr>
              <a:t> في كتابه: مبادئ علم النفس ب: الفلسفة العملية.  </a:t>
            </a:r>
            <a:endParaRPr lang="fr-FR" sz="2800" dirty="0"/>
          </a:p>
        </p:txBody>
      </p:sp>
      <p:sp>
        <p:nvSpPr>
          <p:cNvPr id="7" name="Rectangle à coins arrondis 6"/>
          <p:cNvSpPr/>
          <p:nvPr/>
        </p:nvSpPr>
        <p:spPr>
          <a:xfrm>
            <a:off x="214282" y="214290"/>
            <a:ext cx="3286148" cy="2000264"/>
          </a:xfrm>
          <a:prstGeom prst="roundRect">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lin ang="5400000" scaled="1"/>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تدرس الواقع لا المجرد، والفيلسوف العملي يهتم بالمدرك،  وليس المتصور</a:t>
            </a:r>
            <a:endParaRPr lang="fr-FR" sz="2800" dirty="0"/>
          </a:p>
        </p:txBody>
      </p:sp>
      <p:sp>
        <p:nvSpPr>
          <p:cNvPr id="8" name="Rectangle à coins arrondis 7"/>
          <p:cNvSpPr/>
          <p:nvPr/>
        </p:nvSpPr>
        <p:spPr>
          <a:xfrm>
            <a:off x="3929058" y="1643050"/>
            <a:ext cx="4572032" cy="1214446"/>
          </a:xfrm>
          <a:prstGeom prst="roundRect">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2700000" scaled="1"/>
            <a:tileRect/>
          </a:gradFill>
        </p:spPr>
        <p:style>
          <a:lnRef idx="3">
            <a:schemeClr val="lt1"/>
          </a:lnRef>
          <a:fillRef idx="1">
            <a:schemeClr val="accent4"/>
          </a:fillRef>
          <a:effectRef idx="1">
            <a:schemeClr val="accent4"/>
          </a:effectRef>
          <a:fontRef idx="minor">
            <a:schemeClr val="lt1"/>
          </a:fontRef>
        </p:style>
        <p:txBody>
          <a:bodyPr rtlCol="0" anchor="ctr"/>
          <a:lstStyle/>
          <a:p>
            <a:pPr algn="ctr" rtl="1"/>
            <a:r>
              <a:rPr lang="ar-DZ" sz="2800" dirty="0" smtClean="0">
                <a:solidFill>
                  <a:schemeClr val="tx1"/>
                </a:solidFill>
              </a:rPr>
              <a:t>يرى جيمس أن كل حادثة عقلية غائية، وأن العقل يتجه دوما نحو المستقبل.</a:t>
            </a:r>
            <a:endParaRPr lang="fr-FR" sz="2800" dirty="0">
              <a:solidFill>
                <a:schemeClr val="tx1"/>
              </a:solidFill>
            </a:endParaRPr>
          </a:p>
        </p:txBody>
      </p:sp>
      <p:sp>
        <p:nvSpPr>
          <p:cNvPr id="9" name="Rectangle à coins arrondis 8"/>
          <p:cNvSpPr/>
          <p:nvPr/>
        </p:nvSpPr>
        <p:spPr>
          <a:xfrm>
            <a:off x="5857852" y="4929198"/>
            <a:ext cx="3286148" cy="1928802"/>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يرى أن </a:t>
            </a:r>
            <a:r>
              <a:rPr lang="ar-DZ" sz="2800" dirty="0" err="1" smtClean="0">
                <a:solidFill>
                  <a:schemeClr val="tx1"/>
                </a:solidFill>
              </a:rPr>
              <a:t>البراغماتية</a:t>
            </a:r>
            <a:r>
              <a:rPr lang="ar-DZ" sz="2800" dirty="0" smtClean="0">
                <a:solidFill>
                  <a:schemeClr val="tx1"/>
                </a:solidFill>
              </a:rPr>
              <a:t> لا تنظر إلى الأشياء الأولى والمبادئ والمقولات بل إلى النتائج النهائية</a:t>
            </a:r>
            <a:endParaRPr lang="fr-FR" sz="2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p:cTn id="7" dur="1000" fill="hold"/>
                                        <p:tgtEl>
                                          <p:spTgt spid="2051"/>
                                        </p:tgtEl>
                                        <p:attrNameLst>
                                          <p:attrName>ppt_w</p:attrName>
                                        </p:attrNameLst>
                                      </p:cBhvr>
                                      <p:tavLst>
                                        <p:tav tm="0">
                                          <p:val>
                                            <p:strVal val="#ppt_w*0.70"/>
                                          </p:val>
                                        </p:tav>
                                        <p:tav tm="100000">
                                          <p:val>
                                            <p:strVal val="#ppt_w"/>
                                          </p:val>
                                        </p:tav>
                                      </p:tavLst>
                                    </p:anim>
                                    <p:anim calcmode="lin" valueType="num">
                                      <p:cBhvr>
                                        <p:cTn id="8" dur="1000" fill="hold"/>
                                        <p:tgtEl>
                                          <p:spTgt spid="2051"/>
                                        </p:tgtEl>
                                        <p:attrNameLst>
                                          <p:attrName>ppt_h</p:attrName>
                                        </p:attrNameLst>
                                      </p:cBhvr>
                                      <p:tavLst>
                                        <p:tav tm="0">
                                          <p:val>
                                            <p:strVal val="#ppt_h"/>
                                          </p:val>
                                        </p:tav>
                                        <p:tav tm="100000">
                                          <p:val>
                                            <p:strVal val="#ppt_h"/>
                                          </p:val>
                                        </p:tav>
                                      </p:tavLst>
                                    </p:anim>
                                    <p:animEffect transition="in" filter="fade">
                                      <p:cBhvr>
                                        <p:cTn id="9" dur="1000"/>
                                        <p:tgtEl>
                                          <p:spTgt spid="2051"/>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heckerboard(across)">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edge">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heckerboard(across)">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bg/>
                                          </p:spTgt>
                                        </p:tgtEl>
                                        <p:attrNameLst>
                                          <p:attrName>style.visibility</p:attrName>
                                        </p:attrNameLst>
                                      </p:cBhvr>
                                      <p:to>
                                        <p:strVal val="visible"/>
                                      </p:to>
                                    </p:set>
                                    <p:anim calcmode="lin" valueType="num">
                                      <p:cBhvr additive="base">
                                        <p:cTn id="29" dur="500" fill="hold"/>
                                        <p:tgtEl>
                                          <p:spTgt spid="3">
                                            <p:bg/>
                                          </p:spTgt>
                                        </p:tgtEl>
                                        <p:attrNameLst>
                                          <p:attrName>ppt_x</p:attrName>
                                        </p:attrNameLst>
                                      </p:cBhvr>
                                      <p:tavLst>
                                        <p:tav tm="0">
                                          <p:val>
                                            <p:strVal val="#ppt_x"/>
                                          </p:val>
                                        </p:tav>
                                        <p:tav tm="100000">
                                          <p:val>
                                            <p:strVal val="#ppt_x"/>
                                          </p:val>
                                        </p:tav>
                                      </p:tavLst>
                                    </p:anim>
                                    <p:anim calcmode="lin" valueType="num">
                                      <p:cBhvr additive="base">
                                        <p:cTn id="30"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 presetClass="entr" presetSubtype="16"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box(in)">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5" presetClass="entr" presetSubtype="1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checkerboard(across)">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282" y="0"/>
            <a:ext cx="8715436" cy="1357299"/>
          </a:xfrm>
        </p:spPr>
        <p:txBody>
          <a:bodyPr>
            <a:normAutofit/>
          </a:bodyPr>
          <a:lstStyle/>
          <a:p>
            <a:pPr rtl="1"/>
            <a:endParaRPr lang="fr-FR" sz="5400" b="1" dirty="0"/>
          </a:p>
        </p:txBody>
      </p:sp>
      <p:pic>
        <p:nvPicPr>
          <p:cNvPr id="3074" name="Picture 2" descr="C:\Users\pc\Desktop\مقاييس السداسي 2\صور\جون ديوي.jpg"/>
          <p:cNvPicPr>
            <a:picLocks noChangeAspect="1" noChangeArrowheads="1"/>
          </p:cNvPicPr>
          <p:nvPr/>
        </p:nvPicPr>
        <p:blipFill>
          <a:blip r:embed="rId2"/>
          <a:srcRect/>
          <a:stretch>
            <a:fillRect/>
          </a:stretch>
        </p:blipFill>
        <p:spPr bwMode="auto">
          <a:xfrm>
            <a:off x="6786578" y="0"/>
            <a:ext cx="2357422" cy="24288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Rectangle à coins arrondis 4"/>
          <p:cNvSpPr/>
          <p:nvPr/>
        </p:nvSpPr>
        <p:spPr>
          <a:xfrm>
            <a:off x="500034" y="71414"/>
            <a:ext cx="5857916" cy="1143008"/>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solidFill>
                  <a:schemeClr val="tx1"/>
                </a:solidFill>
                <a:latin typeface="Times New Roman" pitchFamily="18" charset="0"/>
                <a:cs typeface="Times New Roman" pitchFamily="18" charset="0"/>
              </a:rPr>
              <a:t>الفيلسوف والتربوي وعالم النفس جون </a:t>
            </a:r>
            <a:r>
              <a:rPr lang="ar-DZ" sz="2800" b="1" dirty="0" err="1" smtClean="0">
                <a:solidFill>
                  <a:schemeClr val="tx1"/>
                </a:solidFill>
                <a:latin typeface="Times New Roman" pitchFamily="18" charset="0"/>
                <a:cs typeface="Times New Roman" pitchFamily="18" charset="0"/>
              </a:rPr>
              <a:t>ديوي</a:t>
            </a:r>
            <a:r>
              <a:rPr lang="ar-DZ" sz="2800" b="1" dirty="0" smtClean="0">
                <a:solidFill>
                  <a:schemeClr val="tx1"/>
                </a:solidFill>
                <a:latin typeface="Times New Roman" pitchFamily="18" charset="0"/>
                <a:cs typeface="Times New Roman" pitchFamily="18" charset="0"/>
              </a:rPr>
              <a:t> </a:t>
            </a:r>
            <a:r>
              <a:rPr lang="fr-FR" sz="2800" b="1" i="1" dirty="0" smtClean="0">
                <a:solidFill>
                  <a:schemeClr val="tx1"/>
                </a:solidFill>
              </a:rPr>
              <a:t>John Dewey</a:t>
            </a:r>
            <a:r>
              <a:rPr lang="fr-FR" sz="2800" b="1" dirty="0" smtClean="0">
                <a:solidFill>
                  <a:schemeClr val="tx1"/>
                </a:solidFill>
              </a:rPr>
              <a:t> </a:t>
            </a:r>
            <a:r>
              <a:rPr lang="ar-DZ" sz="2800" b="1" dirty="0" smtClean="0">
                <a:solidFill>
                  <a:schemeClr val="tx1"/>
                </a:solidFill>
              </a:rPr>
              <a:t>(1856 - 1952) </a:t>
            </a:r>
            <a:endParaRPr lang="fr-FR" sz="2800" b="1" dirty="0"/>
          </a:p>
        </p:txBody>
      </p:sp>
      <p:sp>
        <p:nvSpPr>
          <p:cNvPr id="6" name="Rectangle à coins arrondis 5"/>
          <p:cNvSpPr/>
          <p:nvPr/>
        </p:nvSpPr>
        <p:spPr>
          <a:xfrm>
            <a:off x="3143240" y="3429000"/>
            <a:ext cx="5643602" cy="114300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يعتبر </a:t>
            </a:r>
            <a:r>
              <a:rPr lang="ar-DZ" sz="2800" dirty="0" err="1" smtClean="0">
                <a:solidFill>
                  <a:schemeClr val="tx1"/>
                </a:solidFill>
                <a:latin typeface="Times New Roman" pitchFamily="18" charset="0"/>
                <a:cs typeface="Times New Roman" pitchFamily="18" charset="0"/>
              </a:rPr>
              <a:t>ديوي</a:t>
            </a:r>
            <a:r>
              <a:rPr lang="ar-DZ" sz="2800" dirty="0" smtClean="0">
                <a:solidFill>
                  <a:schemeClr val="tx1"/>
                </a:solidFill>
                <a:latin typeface="Times New Roman" pitchFamily="18" charset="0"/>
                <a:cs typeface="Times New Roman" pitchFamily="18" charset="0"/>
              </a:rPr>
              <a:t> زعيم التيار </a:t>
            </a:r>
            <a:r>
              <a:rPr lang="ar-DZ" sz="2800" dirty="0" err="1" smtClean="0">
                <a:solidFill>
                  <a:schemeClr val="tx1"/>
                </a:solidFill>
                <a:latin typeface="Times New Roman" pitchFamily="18" charset="0"/>
                <a:cs typeface="Times New Roman" pitchFamily="18" charset="0"/>
              </a:rPr>
              <a:t>البراغماتي</a:t>
            </a:r>
            <a:r>
              <a:rPr lang="ar-DZ" sz="2800" dirty="0" smtClean="0">
                <a:solidFill>
                  <a:schemeClr val="tx1"/>
                </a:solidFill>
                <a:latin typeface="Times New Roman" pitchFamily="18" charset="0"/>
                <a:cs typeface="Times New Roman" pitchFamily="18" charset="0"/>
              </a:rPr>
              <a:t>، آخذا بالمبدأ </a:t>
            </a:r>
            <a:r>
              <a:rPr lang="ar-DZ" sz="2800" b="1" dirty="0" err="1" smtClean="0">
                <a:solidFill>
                  <a:schemeClr val="tx1"/>
                </a:solidFill>
                <a:latin typeface="Times New Roman" pitchFamily="18" charset="0"/>
                <a:cs typeface="Times New Roman" pitchFamily="18" charset="0"/>
              </a:rPr>
              <a:t>الميكيافيلي</a:t>
            </a:r>
            <a:endParaRPr lang="fr-FR" sz="2800" dirty="0"/>
          </a:p>
        </p:txBody>
      </p:sp>
      <p:sp>
        <p:nvSpPr>
          <p:cNvPr id="7" name="Rectangle à coins arrondis 6"/>
          <p:cNvSpPr/>
          <p:nvPr/>
        </p:nvSpPr>
        <p:spPr>
          <a:xfrm>
            <a:off x="285720" y="1357298"/>
            <a:ext cx="6643734" cy="928694"/>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وبالتالي تصبح المعرفة آلة وظيفية في خدمة مطالب الحياة. </a:t>
            </a:r>
          </a:p>
        </p:txBody>
      </p:sp>
      <p:sp>
        <p:nvSpPr>
          <p:cNvPr id="8" name="Rectangle à coins arrondis 7"/>
          <p:cNvSpPr/>
          <p:nvPr/>
        </p:nvSpPr>
        <p:spPr>
          <a:xfrm>
            <a:off x="214282" y="2428868"/>
            <a:ext cx="7858180" cy="928694"/>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chemeClr val="tx1">
                    <a:lumMod val="85000"/>
                    <a:lumOff val="15000"/>
                  </a:schemeClr>
                </a:solidFill>
              </a:rPr>
              <a:t>كانت النظرة للعقل قبل </a:t>
            </a:r>
            <a:r>
              <a:rPr lang="ar-DZ" sz="2800" dirty="0" err="1" smtClean="0">
                <a:solidFill>
                  <a:schemeClr val="tx1">
                    <a:lumMod val="85000"/>
                    <a:lumOff val="15000"/>
                  </a:schemeClr>
                </a:solidFill>
              </a:rPr>
              <a:t>ديوي</a:t>
            </a:r>
            <a:r>
              <a:rPr lang="ar-DZ" sz="2800" dirty="0" smtClean="0">
                <a:solidFill>
                  <a:schemeClr val="tx1">
                    <a:lumMod val="85000"/>
                    <a:lumOff val="15000"/>
                  </a:schemeClr>
                </a:solidFill>
              </a:rPr>
              <a:t> على أنه أداة للمعرفة، لكن </a:t>
            </a:r>
            <a:r>
              <a:rPr lang="ar-DZ" sz="2800" dirty="0" err="1" smtClean="0">
                <a:solidFill>
                  <a:schemeClr val="tx1">
                    <a:lumMod val="85000"/>
                    <a:lumOff val="15000"/>
                  </a:schemeClr>
                </a:solidFill>
              </a:rPr>
              <a:t>ديوي</a:t>
            </a:r>
            <a:r>
              <a:rPr lang="ar-DZ" sz="2800" dirty="0" smtClean="0">
                <a:solidFill>
                  <a:schemeClr val="tx1">
                    <a:lumMod val="85000"/>
                    <a:lumOff val="15000"/>
                  </a:schemeClr>
                </a:solidFill>
              </a:rPr>
              <a:t> قلب هذه النظرة ليؤكد على أن العقل أداة لتطوير الحياة وتنميتها</a:t>
            </a:r>
            <a:endParaRPr lang="fr-FR" sz="2800" dirty="0">
              <a:solidFill>
                <a:schemeClr val="tx1">
                  <a:lumMod val="85000"/>
                  <a:lumOff val="15000"/>
                </a:schemeClr>
              </a:solidFill>
            </a:endParaRPr>
          </a:p>
        </p:txBody>
      </p:sp>
      <p:sp>
        <p:nvSpPr>
          <p:cNvPr id="9" name="Rectangle à coins arrondis 8"/>
          <p:cNvSpPr/>
          <p:nvPr/>
        </p:nvSpPr>
        <p:spPr>
          <a:xfrm>
            <a:off x="3286116" y="4786322"/>
            <a:ext cx="5572164" cy="185738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rPr>
              <a:t>النظرية التي ترى أن المعرفة تتحدد في </a:t>
            </a:r>
            <a:r>
              <a:rPr lang="ar-DZ" sz="2800" dirty="0" smtClean="0">
                <a:solidFill>
                  <a:schemeClr val="tx1"/>
                </a:solidFill>
              </a:rPr>
              <a:t>نطاق </a:t>
            </a:r>
            <a:r>
              <a:rPr lang="ar-DZ" sz="2800" dirty="0" smtClean="0">
                <a:solidFill>
                  <a:schemeClr val="tx1"/>
                </a:solidFill>
              </a:rPr>
              <a:t>الاعتبارات العملية أو </a:t>
            </a:r>
            <a:r>
              <a:rPr lang="ar-DZ" sz="2800" dirty="0" err="1" smtClean="0">
                <a:solidFill>
                  <a:schemeClr val="tx1"/>
                </a:solidFill>
              </a:rPr>
              <a:t>الغرضية</a:t>
            </a:r>
            <a:r>
              <a:rPr lang="ar-DZ" sz="2800" dirty="0" smtClean="0">
                <a:solidFill>
                  <a:schemeClr val="tx1"/>
                </a:solidFill>
              </a:rPr>
              <a:t> بعيدًا عن الاعتبارات النظرية التأملية الدقيقة أو الاعتبارات الفكرية المجردة</a:t>
            </a:r>
            <a:r>
              <a:rPr lang="fr-FR" sz="2800" dirty="0" smtClean="0">
                <a:solidFill>
                  <a:schemeClr val="tx1"/>
                </a:solidFill>
              </a:rPr>
              <a:t>.</a:t>
            </a:r>
            <a:endParaRPr lang="fr-FR" sz="2800" dirty="0"/>
          </a:p>
        </p:txBody>
      </p:sp>
      <p:sp>
        <p:nvSpPr>
          <p:cNvPr id="11" name="Rectangle à coins arrondis 10"/>
          <p:cNvSpPr/>
          <p:nvPr/>
        </p:nvSpPr>
        <p:spPr>
          <a:xfrm>
            <a:off x="71438" y="5286388"/>
            <a:ext cx="2928926" cy="1357298"/>
          </a:xfrm>
          <a:prstGeom prst="roundRect">
            <a:avLst/>
          </a:prstGeom>
          <a:gradFill flip="none" rotWithShape="1">
            <a:gsLst>
              <a:gs pos="0">
                <a:srgbClr val="CCCCFF"/>
              </a:gs>
              <a:gs pos="17999">
                <a:srgbClr val="99CCFF"/>
              </a:gs>
              <a:gs pos="36000">
                <a:srgbClr val="9966FF"/>
              </a:gs>
              <a:gs pos="61000">
                <a:srgbClr val="CC99FF"/>
              </a:gs>
              <a:gs pos="82001">
                <a:srgbClr val="99CCFF"/>
              </a:gs>
              <a:gs pos="100000">
                <a:srgbClr val="CCCCFF"/>
              </a:gs>
            </a:gsLst>
            <a:lin ang="27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chemeClr val="tx1"/>
                </a:solidFill>
              </a:rPr>
              <a:t>يختصر تعريفه </a:t>
            </a:r>
            <a:r>
              <a:rPr lang="ar-DZ" sz="2800" dirty="0" err="1" smtClean="0">
                <a:solidFill>
                  <a:schemeClr val="tx1"/>
                </a:solidFill>
              </a:rPr>
              <a:t>للبراغماتية</a:t>
            </a:r>
            <a:r>
              <a:rPr lang="ar-DZ" sz="2800" dirty="0" smtClean="0">
                <a:solidFill>
                  <a:schemeClr val="tx1"/>
                </a:solidFill>
              </a:rPr>
              <a:t> في:</a:t>
            </a:r>
            <a:endParaRPr lang="fr-FR" sz="2800" dirty="0"/>
          </a:p>
        </p:txBody>
      </p:sp>
      <p:sp>
        <p:nvSpPr>
          <p:cNvPr id="10" name="Rectangle 9"/>
          <p:cNvSpPr/>
          <p:nvPr/>
        </p:nvSpPr>
        <p:spPr>
          <a:xfrm>
            <a:off x="285720" y="3500438"/>
            <a:ext cx="2571768" cy="1571636"/>
          </a:xfrm>
          <a:prstGeom prst="rect">
            <a:avLst/>
          </a:prstGeom>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270000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وبذلك تكون </a:t>
            </a:r>
            <a:r>
              <a:rPr lang="ar-DZ" sz="2800" dirty="0" err="1" smtClean="0">
                <a:solidFill>
                  <a:schemeClr val="tx1"/>
                </a:solidFill>
                <a:latin typeface="Times New Roman" pitchFamily="18" charset="0"/>
                <a:cs typeface="Times New Roman" pitchFamily="18" charset="0"/>
              </a:rPr>
              <a:t>البراغماتية</a:t>
            </a:r>
            <a:r>
              <a:rPr lang="ar-DZ" sz="2800" dirty="0" smtClean="0">
                <a:solidFill>
                  <a:schemeClr val="tx1"/>
                </a:solidFill>
                <a:latin typeface="Times New Roman" pitchFamily="18" charset="0"/>
                <a:cs typeface="Times New Roman" pitchFamily="18" charset="0"/>
              </a:rPr>
              <a:t> أداة للإصلاح الاجتماعي</a:t>
            </a:r>
            <a:endParaRPr lang="fr-FR" sz="2800" dirty="0"/>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box(in)">
                                      <p:cBhvr>
                                        <p:cTn id="12" dur="5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edge">
                                      <p:cBhvr>
                                        <p:cTn id="32" dur="20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checkerboard(across)">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checkerboard(across)">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diamond(in)">
                                      <p:cBhvr>
                                        <p:cTn id="4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animBg="1"/>
      <p:bldP spid="11"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pc\Desktop\مقاييس السداسي 2\صور\جون ديوي.jpg"/>
          <p:cNvPicPr>
            <a:picLocks noChangeAspect="1" noChangeArrowheads="1"/>
          </p:cNvPicPr>
          <p:nvPr/>
        </p:nvPicPr>
        <p:blipFill>
          <a:blip r:embed="rId2"/>
          <a:srcRect/>
          <a:stretch>
            <a:fillRect/>
          </a:stretch>
        </p:blipFill>
        <p:spPr bwMode="auto">
          <a:xfrm>
            <a:off x="6572264" y="0"/>
            <a:ext cx="2571736" cy="164305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5" name="Pensées 4"/>
          <p:cNvSpPr/>
          <p:nvPr/>
        </p:nvSpPr>
        <p:spPr>
          <a:xfrm>
            <a:off x="428596" y="1857364"/>
            <a:ext cx="6572296" cy="2786082"/>
          </a:xfrm>
          <a:prstGeom prst="cloudCallout">
            <a:avLst/>
          </a:prstGeom>
          <a:blipFill>
            <a:blip r:embed="rId3"/>
            <a:tile tx="0" ty="0" sx="100000" sy="100000" flip="none" algn="tl"/>
          </a:blipFill>
        </p:spPr>
        <p:style>
          <a:lnRef idx="3">
            <a:schemeClr val="lt1"/>
          </a:lnRef>
          <a:fillRef idx="1">
            <a:schemeClr val="accent3"/>
          </a:fillRef>
          <a:effectRef idx="1">
            <a:schemeClr val="accent3"/>
          </a:effectRef>
          <a:fontRef idx="minor">
            <a:schemeClr val="lt1"/>
          </a:fontRef>
        </p:style>
        <p:txBody>
          <a:bodyPr rtlCol="0" anchor="ctr"/>
          <a:lstStyle/>
          <a:p>
            <a:pPr algn="ctr" rtl="1">
              <a:lnSpc>
                <a:spcPct val="150000"/>
              </a:lnSpc>
            </a:pPr>
            <a:r>
              <a:rPr lang="ar-DZ" sz="2800" dirty="0" smtClean="0">
                <a:solidFill>
                  <a:schemeClr val="tx1"/>
                </a:solidFill>
              </a:rPr>
              <a:t>إني أؤكد على سبيل الجزم، أن لفظ </a:t>
            </a:r>
            <a:r>
              <a:rPr lang="ar-DZ" sz="2800" dirty="0" err="1" smtClean="0">
                <a:solidFill>
                  <a:schemeClr val="tx1"/>
                </a:solidFill>
              </a:rPr>
              <a:t>براغماتي</a:t>
            </a:r>
            <a:r>
              <a:rPr lang="ar-DZ" sz="2800" dirty="0" smtClean="0">
                <a:solidFill>
                  <a:schemeClr val="tx1"/>
                </a:solidFill>
              </a:rPr>
              <a:t> لا يعني إلا قاعدة إرجاع كل تفكير وكل الاعتبارات التأملية إلى نتائجها.</a:t>
            </a:r>
            <a:endParaRPr lang="fr-FR" sz="2800" dirty="0">
              <a:solidFill>
                <a:schemeClr val="tx1"/>
              </a:solidFill>
            </a:endParaRPr>
          </a:p>
        </p:txBody>
      </p:sp>
      <p:sp>
        <p:nvSpPr>
          <p:cNvPr id="6" name="Rectangle à coins arrondis 5"/>
          <p:cNvSpPr/>
          <p:nvPr/>
        </p:nvSpPr>
        <p:spPr>
          <a:xfrm>
            <a:off x="142876" y="5072074"/>
            <a:ext cx="3000364" cy="1000108"/>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chemeClr val="tx1"/>
                </a:solidFill>
              </a:rPr>
              <a:t>يقول جون </a:t>
            </a:r>
            <a:r>
              <a:rPr lang="ar-DZ" sz="2800" b="1" dirty="0" err="1" smtClean="0">
                <a:solidFill>
                  <a:schemeClr val="tx1"/>
                </a:solidFill>
              </a:rPr>
              <a:t>ديدوي</a:t>
            </a:r>
            <a:r>
              <a:rPr lang="ar-DZ" sz="2800" b="1" dirty="0" smtClean="0">
                <a:solidFill>
                  <a:schemeClr val="tx1"/>
                </a:solidFill>
              </a:rPr>
              <a:t>:</a:t>
            </a:r>
            <a:endParaRPr lang="fr-FR" sz="2800" b="1" dirty="0">
              <a:solidFill>
                <a:schemeClr val="tx1"/>
              </a:solidFill>
            </a:endParaRPr>
          </a:p>
        </p:txBody>
      </p:sp>
      <p:sp>
        <p:nvSpPr>
          <p:cNvPr id="8" name="Rectangle à coins arrondis 7"/>
          <p:cNvSpPr/>
          <p:nvPr/>
        </p:nvSpPr>
        <p:spPr>
          <a:xfrm>
            <a:off x="0" y="142876"/>
            <a:ext cx="6215074" cy="16430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smtClean="0">
                <a:solidFill>
                  <a:schemeClr val="tx1"/>
                </a:solidFill>
              </a:rPr>
              <a:t>ويصف </a:t>
            </a:r>
            <a:r>
              <a:rPr lang="ar-DZ" sz="2800" b="1" dirty="0" err="1" smtClean="0">
                <a:solidFill>
                  <a:schemeClr val="tx1"/>
                </a:solidFill>
              </a:rPr>
              <a:t>البراغماتية</a:t>
            </a:r>
            <a:r>
              <a:rPr lang="ar-DZ" sz="2800" b="1" dirty="0" smtClean="0">
                <a:solidFill>
                  <a:schemeClr val="tx1"/>
                </a:solidFill>
              </a:rPr>
              <a:t> بأنها:</a:t>
            </a:r>
            <a:r>
              <a:rPr lang="ar-DZ" sz="2800" dirty="0" smtClean="0">
                <a:solidFill>
                  <a:schemeClr val="tx1"/>
                </a:solidFill>
              </a:rPr>
              <a:t>حركة فكرية معاكسة للتيارات الفكرية الكلاسيكية القائمة على التصورات والمفاهيم القبلية. ( المعرفة أداة للعمل)</a:t>
            </a:r>
            <a:endParaRPr lang="fr-FR" sz="2800" dirty="0" smtClean="0">
              <a:solidFill>
                <a:schemeClr val="tx1"/>
              </a:solidFill>
            </a:endParaRPr>
          </a:p>
        </p:txBody>
      </p:sp>
      <p:sp>
        <p:nvSpPr>
          <p:cNvPr id="9" name="Rectangle à coins arrondis 8"/>
          <p:cNvSpPr/>
          <p:nvPr/>
        </p:nvSpPr>
        <p:spPr>
          <a:xfrm>
            <a:off x="3214678" y="5286388"/>
            <a:ext cx="5786478" cy="150019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يؤمن </a:t>
            </a:r>
            <a:r>
              <a:rPr lang="ar-DZ" sz="2800" dirty="0" err="1" smtClean="0"/>
              <a:t>ديوي</a:t>
            </a:r>
            <a:r>
              <a:rPr lang="ar-DZ" sz="2800" dirty="0" smtClean="0"/>
              <a:t> بأن كل الأشياء في حياتنا قابلة للتغيير. وحتى يصلح المجتمع لابد من النظر لأنفسنا كمخلوقات </a:t>
            </a:r>
            <a:r>
              <a:rPr lang="ar-DZ" sz="2800" dirty="0" err="1" smtClean="0"/>
              <a:t>تكيفية</a:t>
            </a:r>
            <a:r>
              <a:rPr lang="ar-DZ" sz="2800" dirty="0" smtClean="0"/>
              <a:t>، حتى نتمكن من البقاء</a:t>
            </a:r>
            <a:endParaRPr lang="fr-FR" sz="2800" dirty="0"/>
          </a:p>
        </p:txBody>
      </p:sp>
      <p:sp>
        <p:nvSpPr>
          <p:cNvPr id="10" name="Rectangle 9"/>
          <p:cNvSpPr/>
          <p:nvPr/>
        </p:nvSpPr>
        <p:spPr>
          <a:xfrm>
            <a:off x="5500694" y="4071942"/>
            <a:ext cx="3429024" cy="10715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b="1" dirty="0" smtClean="0"/>
              <a:t>سنجد في كتاب أصل الأنواع السبيل لذلك</a:t>
            </a:r>
            <a:endParaRPr lang="fr-FR"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strVal val="#ppt_w*0.70"/>
                                          </p:val>
                                        </p:tav>
                                        <p:tav tm="100000">
                                          <p:val>
                                            <p:strVal val="#ppt_w"/>
                                          </p:val>
                                        </p:tav>
                                      </p:tavLst>
                                    </p:anim>
                                    <p:anim calcmode="lin" valueType="num">
                                      <p:cBhvr>
                                        <p:cTn id="8" dur="1000" fill="hold"/>
                                        <p:tgtEl>
                                          <p:spTgt spid="3074"/>
                                        </p:tgtEl>
                                        <p:attrNameLst>
                                          <p:attrName>ppt_h</p:attrName>
                                        </p:attrNameLst>
                                      </p:cBhvr>
                                      <p:tavLst>
                                        <p:tav tm="0">
                                          <p:val>
                                            <p:strVal val="#ppt_h"/>
                                          </p:val>
                                        </p:tav>
                                        <p:tav tm="100000">
                                          <p:val>
                                            <p:strVal val="#ppt_h"/>
                                          </p:val>
                                        </p:tav>
                                      </p:tavLst>
                                    </p:anim>
                                    <p:animEffect transition="in" filter="fade">
                                      <p:cBhvr>
                                        <p:cTn id="9" dur="10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edge">
                                      <p:cBhvr>
                                        <p:cTn id="14" dur="2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ox(i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amond(in)">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heckerboard(across)">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714348" y="285728"/>
            <a:ext cx="7643866" cy="85725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يتحدد المعنى الحقيقي لأي فكرة  بتأثير هذه الفكرة على مناحي الحياة.  </a:t>
            </a:r>
          </a:p>
        </p:txBody>
      </p:sp>
      <p:sp>
        <p:nvSpPr>
          <p:cNvPr id="6" name="Rectangle à coins arrondis 5"/>
          <p:cNvSpPr/>
          <p:nvPr/>
        </p:nvSpPr>
        <p:spPr>
          <a:xfrm>
            <a:off x="4429124" y="2786058"/>
            <a:ext cx="4429156" cy="1143008"/>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لا يقاس صدق القضية والفكرة إلا بنتائجه العملية. </a:t>
            </a:r>
          </a:p>
        </p:txBody>
      </p:sp>
      <p:sp>
        <p:nvSpPr>
          <p:cNvPr id="7" name="Rectangle à coins arrondis 6"/>
          <p:cNvSpPr/>
          <p:nvPr/>
        </p:nvSpPr>
        <p:spPr>
          <a:xfrm>
            <a:off x="214282" y="2714620"/>
            <a:ext cx="4000528" cy="121444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التجربة هي محك نحاج الفكرة أو فشلها. </a:t>
            </a:r>
          </a:p>
        </p:txBody>
      </p:sp>
      <p:sp>
        <p:nvSpPr>
          <p:cNvPr id="8" name="Rectangle à coins arrondis 7"/>
          <p:cNvSpPr/>
          <p:nvPr/>
        </p:nvSpPr>
        <p:spPr>
          <a:xfrm>
            <a:off x="357158" y="1500174"/>
            <a:ext cx="3357586" cy="107157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الفكرة الصحيحة هي الفكرة الناجحة. </a:t>
            </a:r>
          </a:p>
        </p:txBody>
      </p:sp>
      <p:sp>
        <p:nvSpPr>
          <p:cNvPr id="9" name="Rectangle à coins arrondis 8"/>
          <p:cNvSpPr/>
          <p:nvPr/>
        </p:nvSpPr>
        <p:spPr>
          <a:xfrm>
            <a:off x="4000496" y="1428736"/>
            <a:ext cx="4786346" cy="107157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لا تتحدد حقيقة أي مفهوم إلا بالتجربة العملية.</a:t>
            </a:r>
          </a:p>
        </p:txBody>
      </p:sp>
      <p:sp>
        <p:nvSpPr>
          <p:cNvPr id="11" name="Rectangle à coins arrondis 10"/>
          <p:cNvSpPr/>
          <p:nvPr/>
        </p:nvSpPr>
        <p:spPr>
          <a:xfrm>
            <a:off x="1214414" y="4214818"/>
            <a:ext cx="6500858" cy="1214446"/>
          </a:xfrm>
          <a:prstGeom prst="roundRect">
            <a:avLst/>
          </a:prstGeom>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1620000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rtl="1"/>
            <a:r>
              <a:rPr lang="ar-DZ" sz="2800" dirty="0" smtClean="0">
                <a:solidFill>
                  <a:schemeClr val="tx1"/>
                </a:solidFill>
              </a:rPr>
              <a:t>المبدأ العام: الفكرة لا قيمة لها إلا من خلال نتائجها العملية المُرضية في حل المشكلات. </a:t>
            </a:r>
            <a:endParaRPr lang="ar-DZ" sz="2800" dirty="0" smtClean="0">
              <a:solidFill>
                <a:schemeClr val="tx1"/>
              </a:solidFill>
              <a:latin typeface="Times New Roman" pitchFamily="18" charset="0"/>
              <a:cs typeface="Times New Roman" pitchFamily="18" charset="0"/>
            </a:endParaRPr>
          </a:p>
        </p:txBody>
      </p:sp>
      <p:sp>
        <p:nvSpPr>
          <p:cNvPr id="12" name="Plaque 11"/>
          <p:cNvSpPr/>
          <p:nvPr/>
        </p:nvSpPr>
        <p:spPr>
          <a:xfrm>
            <a:off x="285720" y="5643578"/>
            <a:ext cx="4143404" cy="1071546"/>
          </a:xfrm>
          <a:prstGeom prst="beve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b="1" dirty="0" smtClean="0"/>
              <a:t>مبادئ التيار </a:t>
            </a:r>
            <a:r>
              <a:rPr lang="ar-DZ" sz="2800" b="1" dirty="0" err="1" smtClean="0"/>
              <a:t>البراغماتي</a:t>
            </a:r>
            <a:r>
              <a:rPr lang="ar-DZ" sz="2800" b="1" dirty="0" smtClean="0"/>
              <a:t>:</a:t>
            </a:r>
            <a:endParaRPr lang="fr-FR" sz="2800" b="1"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strVal val="#ppt_w*0.70"/>
                                          </p:val>
                                        </p:tav>
                                        <p:tav tm="100000">
                                          <p:val>
                                            <p:strVal val="#ppt_w"/>
                                          </p:val>
                                        </p:tav>
                                      </p:tavLst>
                                    </p:anim>
                                    <p:anim calcmode="lin" valueType="num">
                                      <p:cBhvr>
                                        <p:cTn id="19" dur="1000" fill="hold"/>
                                        <p:tgtEl>
                                          <p:spTgt spid="5"/>
                                        </p:tgtEl>
                                        <p:attrNameLst>
                                          <p:attrName>ppt_h</p:attrName>
                                        </p:attrNameLst>
                                      </p:cBhvr>
                                      <p:tavLst>
                                        <p:tav tm="0">
                                          <p:val>
                                            <p:strVal val="#ppt_h"/>
                                          </p:val>
                                        </p:tav>
                                        <p:tav tm="100000">
                                          <p:val>
                                            <p:strVal val="#ppt_h"/>
                                          </p:val>
                                        </p:tav>
                                      </p:tavLst>
                                    </p:anim>
                                    <p:animEffect transition="in" filter="fade">
                                      <p:cBhvr>
                                        <p:cTn id="20" dur="1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checkerboard(across)">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strVal val="#ppt_w*0.70"/>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Effect transition="in" filter="fade">
                                      <p:cBhvr>
                                        <p:cTn id="32" dur="1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amond(in)">
                                      <p:cBhvr>
                                        <p:cTn id="37" dur="20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7" name="Rectangle à coins arrondis 6"/>
          <p:cNvSpPr/>
          <p:nvPr/>
        </p:nvSpPr>
        <p:spPr>
          <a:xfrm>
            <a:off x="5500694" y="5286388"/>
            <a:ext cx="3643306" cy="1357322"/>
          </a:xfrm>
          <a:prstGeom prst="roundRect">
            <a:avLst/>
          </a:prstGeom>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r>
              <a:rPr lang="ar-DZ" sz="2800" dirty="0" smtClean="0">
                <a:solidFill>
                  <a:schemeClr val="bg1"/>
                </a:solidFill>
                <a:latin typeface="Times New Roman" pitchFamily="18" charset="0"/>
                <a:cs typeface="Times New Roman" pitchFamily="18" charset="0"/>
              </a:rPr>
              <a:t>الغرض من الحياة العقلية ليس المعرفة فحسب بل المنفعة. </a:t>
            </a:r>
            <a:endParaRPr lang="fr-FR" sz="2800" dirty="0">
              <a:solidFill>
                <a:schemeClr val="bg1"/>
              </a:solidFill>
            </a:endParaRPr>
          </a:p>
        </p:txBody>
      </p:sp>
      <p:sp>
        <p:nvSpPr>
          <p:cNvPr id="8" name="Rectangle à coins arrondis 7"/>
          <p:cNvSpPr/>
          <p:nvPr/>
        </p:nvSpPr>
        <p:spPr>
          <a:xfrm>
            <a:off x="214282" y="5214950"/>
            <a:ext cx="4857784" cy="1285884"/>
          </a:xfrm>
          <a:prstGeom prst="roundRect">
            <a:avLst/>
          </a:prstGeom>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r>
              <a:rPr lang="ar-DZ" sz="2800" dirty="0" smtClean="0">
                <a:solidFill>
                  <a:schemeClr val="bg1"/>
                </a:solidFill>
                <a:latin typeface="Times New Roman" pitchFamily="18" charset="0"/>
                <a:cs typeface="Times New Roman" pitchFamily="18" charset="0"/>
              </a:rPr>
              <a:t>العقل في جوهره غائي، ويتجه إلى العمل لا إلى النظر.</a:t>
            </a:r>
          </a:p>
        </p:txBody>
      </p:sp>
      <p:sp>
        <p:nvSpPr>
          <p:cNvPr id="6" name="Rectangle 5"/>
          <p:cNvSpPr/>
          <p:nvPr/>
        </p:nvSpPr>
        <p:spPr>
          <a:xfrm>
            <a:off x="1643074" y="214290"/>
            <a:ext cx="5643570" cy="95410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49263" algn="ctr" rtl="1"/>
            <a:r>
              <a:rPr lang="ar-DZ" sz="2800" dirty="0" smtClean="0">
                <a:latin typeface="Times New Roman" pitchFamily="18" charset="0"/>
                <a:cs typeface="Times New Roman" pitchFamily="18" charset="0"/>
              </a:rPr>
              <a:t>التفكير ليس عملية تلقائية، بل غائية، فالفرد لا يفكر إلا إذا كانت لديه مشكلة يريد حلها</a:t>
            </a:r>
            <a:endParaRPr lang="ar-DZ" dirty="0" smtClean="0">
              <a:latin typeface="Times New Roman" pitchFamily="18" charset="0"/>
              <a:cs typeface="Times New Roman" pitchFamily="18" charset="0"/>
            </a:endParaRPr>
          </a:p>
        </p:txBody>
      </p:sp>
      <p:sp>
        <p:nvSpPr>
          <p:cNvPr id="9" name="Rectangle 8"/>
          <p:cNvSpPr/>
          <p:nvPr/>
        </p:nvSpPr>
        <p:spPr>
          <a:xfrm>
            <a:off x="214282" y="1714488"/>
            <a:ext cx="1928826" cy="2500330"/>
          </a:xfrm>
          <a:prstGeom prst="rect">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r>
              <a:rPr lang="ar-DZ" sz="2800" dirty="0" smtClean="0">
                <a:solidFill>
                  <a:schemeClr val="tx1"/>
                </a:solidFill>
                <a:latin typeface="Times New Roman" pitchFamily="18" charset="0"/>
                <a:cs typeface="Times New Roman" pitchFamily="18" charset="0"/>
              </a:rPr>
              <a:t>لا يبلغ العقل غايته إلا إذا قاد صاحبه إلى العمل الناجع. </a:t>
            </a:r>
          </a:p>
        </p:txBody>
      </p:sp>
      <p:sp>
        <p:nvSpPr>
          <p:cNvPr id="10" name="Rectangle 9"/>
          <p:cNvSpPr/>
          <p:nvPr/>
        </p:nvSpPr>
        <p:spPr>
          <a:xfrm>
            <a:off x="6858016" y="1571612"/>
            <a:ext cx="2285984" cy="271464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800" dirty="0" smtClean="0">
                <a:latin typeface="Times New Roman" pitchFamily="18" charset="0"/>
                <a:cs typeface="Times New Roman" pitchFamily="18" charset="0"/>
              </a:rPr>
              <a:t>ليس المهم أن يقودنا العقل لمعرفة الأشياء، بل المهم أن يقودنا للتأثير الناجح فيها. </a:t>
            </a:r>
            <a:endParaRPr lang="fr-FR" sz="2800" dirty="0"/>
          </a:p>
        </p:txBody>
      </p:sp>
      <p:sp>
        <p:nvSpPr>
          <p:cNvPr id="12" name="Flèche vers le bas 11"/>
          <p:cNvSpPr/>
          <p:nvPr/>
        </p:nvSpPr>
        <p:spPr>
          <a:xfrm>
            <a:off x="4357686" y="1214422"/>
            <a:ext cx="357190" cy="1214446"/>
          </a:xfrm>
          <a:prstGeom prst="downArrow">
            <a:avLst>
              <a:gd name="adj1" fmla="val 68285"/>
              <a:gd name="adj2" fmla="val 50000"/>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13" name="Ellipse 12"/>
          <p:cNvSpPr/>
          <p:nvPr/>
        </p:nvSpPr>
        <p:spPr>
          <a:xfrm>
            <a:off x="2428860" y="2428868"/>
            <a:ext cx="3929090" cy="2286016"/>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الحاجة إلى حل المشكل هي دافع التفكير، ومع حل المشكلة يتوقف التفكير. </a:t>
            </a:r>
            <a:endParaRPr lang="fr-FR" sz="2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ox(i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heckerboard(across)">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amond(in)">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strVal val="#ppt_w*0.70"/>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6" grpId="0" animBg="1"/>
      <p:bldP spid="9" grpId="0" animBg="1"/>
      <p:bldP spid="10" grpId="0" animBg="1"/>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642918"/>
            <a:ext cx="8643998" cy="1785950"/>
          </a:xfrm>
          <a:blipFill>
            <a:blip r:embed="rId2"/>
            <a:tile tx="0" ty="0" sx="100000" sy="100000" flip="none" algn="tl"/>
          </a:blipFill>
        </p:spPr>
        <p:txBody>
          <a:bodyPr>
            <a:normAutofit fontScale="92500" lnSpcReduction="10000"/>
          </a:bodyPr>
          <a:lstStyle/>
          <a:p>
            <a:pPr indent="449263" rtl="1">
              <a:lnSpc>
                <a:spcPct val="150000"/>
              </a:lnSpc>
            </a:pPr>
            <a:r>
              <a:rPr lang="ar-DZ" sz="2800" dirty="0" smtClean="0">
                <a:solidFill>
                  <a:schemeClr val="tx1"/>
                </a:solidFill>
                <a:latin typeface="Times New Roman" pitchFamily="18" charset="0"/>
                <a:cs typeface="Times New Roman" pitchFamily="18" charset="0"/>
              </a:rPr>
              <a:t>التأكيد على التجربة الواقعية: </a:t>
            </a:r>
            <a:r>
              <a:rPr lang="ar-DZ" sz="2800" b="0" dirty="0" smtClean="0">
                <a:solidFill>
                  <a:schemeClr val="tx1"/>
                </a:solidFill>
                <a:latin typeface="Times New Roman" pitchFamily="18" charset="0"/>
                <a:cs typeface="Times New Roman" pitchFamily="18" charset="0"/>
              </a:rPr>
              <a:t>وحده الواقع التجريبي للفكرة معيار لصدقها وصحتها. والتفكير ليس عملية تلقائية وعفوية، بل يوجد حينما يواجه الفرد مشكلة.</a:t>
            </a: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214282" y="1"/>
            <a:ext cx="8715436" cy="714356"/>
          </a:xfrm>
        </p:spPr>
        <p:txBody>
          <a:bodyPr>
            <a:noAutofit/>
          </a:bodyPr>
          <a:lstStyle/>
          <a:p>
            <a:pPr rtl="1"/>
            <a:r>
              <a:rPr lang="ar-DZ" b="1" dirty="0" smtClean="0"/>
              <a:t>يمكن تلخيص هذه المبادئ في </a:t>
            </a:r>
            <a:endParaRPr lang="fr-FR" b="1" dirty="0"/>
          </a:p>
        </p:txBody>
      </p:sp>
      <p:sp>
        <p:nvSpPr>
          <p:cNvPr id="4" name="Sous-titre 2"/>
          <p:cNvSpPr txBox="1">
            <a:spLocks/>
          </p:cNvSpPr>
          <p:nvPr/>
        </p:nvSpPr>
        <p:spPr>
          <a:xfrm>
            <a:off x="285720" y="2571744"/>
            <a:ext cx="8643998" cy="2214578"/>
          </a:xfrm>
          <a:prstGeom prst="rect">
            <a:avLst/>
          </a:prstGeom>
          <a:blipFill dpi="0" rotWithShape="1">
            <a:blip r:embed="rId3"/>
            <a:srcRect/>
            <a:tile tx="0" ty="0" sx="100000" sy="100000" flip="none" algn="t"/>
          </a:blipFill>
        </p:spPr>
        <p:txBody>
          <a:bodyPr vert="horz">
            <a:normAutofit/>
          </a:bodyPr>
          <a:lstStyle/>
          <a:p>
            <a:pPr marL="0" marR="0" lvl="0" indent="449263" algn="ctr" defTabSz="914400" rtl="1" eaLnBrk="1" fontAlgn="auto" latinLnBrk="0" hangingPunct="1">
              <a:lnSpc>
                <a:spcPct val="150000"/>
              </a:lnSpc>
              <a:spcBef>
                <a:spcPct val="20000"/>
              </a:spcBef>
              <a:spcAft>
                <a:spcPts val="0"/>
              </a:spcAft>
              <a:buClr>
                <a:schemeClr val="accent1"/>
              </a:buClr>
              <a:buSzPct val="85000"/>
              <a:buFont typeface="Wingdings 2"/>
              <a:buNone/>
              <a:tabLst/>
              <a:defRPr/>
            </a:pP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لكن </a:t>
            </a:r>
            <a:r>
              <a:rPr lang="ar-DZ" sz="2800" cap="all" spc="250" dirty="0" smtClean="0">
                <a:latin typeface="Times New Roman" pitchFamily="18" charset="0"/>
                <a:cs typeface="Times New Roman" pitchFamily="18" charset="0"/>
              </a:rPr>
              <a:t>لابد من التفريق بين التجربة العلمية عند التجريبيين وعند </a:t>
            </a:r>
            <a:r>
              <a:rPr lang="ar-DZ" sz="2800" cap="all" spc="250" dirty="0" err="1" smtClean="0">
                <a:latin typeface="Times New Roman" pitchFamily="18" charset="0"/>
                <a:cs typeface="Times New Roman" pitchFamily="18" charset="0"/>
              </a:rPr>
              <a:t>البراغماتيين</a:t>
            </a:r>
            <a:r>
              <a:rPr lang="ar-DZ" sz="2800" cap="all" spc="250" dirty="0" smtClean="0">
                <a:latin typeface="Times New Roman" pitchFamily="18" charset="0"/>
                <a:cs typeface="Times New Roman" pitchFamily="18" charset="0"/>
              </a:rPr>
              <a:t>: فالتجريبيون يربطون المعرفة بأصولها (من أين يمكننا تحصيل المعرفة؟ أصل المعرفة الحواس)</a:t>
            </a:r>
            <a:endPar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5" name="Sous-titre 2"/>
          <p:cNvSpPr txBox="1">
            <a:spLocks/>
          </p:cNvSpPr>
          <p:nvPr/>
        </p:nvSpPr>
        <p:spPr>
          <a:xfrm>
            <a:off x="285720" y="4929198"/>
            <a:ext cx="8643998" cy="1714512"/>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100000" b="100000"/>
            </a:path>
            <a:tileRect t="-100000" r="-100000"/>
          </a:gradFill>
        </p:spPr>
        <p:txBody>
          <a:bodyPr vert="horz">
            <a:normAutofit fontScale="92500" lnSpcReduction="20000"/>
          </a:bodyPr>
          <a:lstStyle/>
          <a:p>
            <a:pPr marL="0" marR="0" lvl="0" indent="449263" algn="ctr" defTabSz="914400" rtl="1" eaLnBrk="1" fontAlgn="auto" latinLnBrk="0" hangingPunct="1">
              <a:lnSpc>
                <a:spcPct val="150000"/>
              </a:lnSpc>
              <a:spcBef>
                <a:spcPct val="20000"/>
              </a:spcBef>
              <a:spcAft>
                <a:spcPts val="0"/>
              </a:spcAft>
              <a:buClr>
                <a:schemeClr val="accent1"/>
              </a:buClr>
              <a:buSzPct val="85000"/>
              <a:buFont typeface="Wingdings 2"/>
              <a:buNone/>
              <a:tabLst/>
              <a:defRPr/>
            </a:pP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أما </a:t>
            </a:r>
            <a:r>
              <a:rPr kumimoji="0" lang="ar-DZ" sz="2800" b="0" i="0" u="none" strike="noStrike" kern="1200" cap="all" spc="250" normalizeH="0" baseline="0" noProof="0" dirty="0" err="1" smtClean="0">
                <a:ln>
                  <a:noFill/>
                </a:ln>
                <a:solidFill>
                  <a:schemeClr val="tx1"/>
                </a:solidFill>
                <a:effectLst/>
                <a:uLnTx/>
                <a:uFillTx/>
                <a:latin typeface="Times New Roman" pitchFamily="18" charset="0"/>
                <a:ea typeface="+mn-ea"/>
                <a:cs typeface="Times New Roman" pitchFamily="18" charset="0"/>
              </a:rPr>
              <a:t>البراغماتيين</a:t>
            </a:r>
            <a:r>
              <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 استبدلوا النظر إلى الماضي بالمستقبل،</a:t>
            </a:r>
            <a:r>
              <a:rPr kumimoji="0" lang="ar-DZ" sz="2800" b="0" i="0" u="none" strike="noStrike" kern="1200" cap="all" spc="250" normalizeH="0" noProof="0" dirty="0" smtClean="0">
                <a:ln>
                  <a:noFill/>
                </a:ln>
                <a:solidFill>
                  <a:schemeClr val="tx1"/>
                </a:solidFill>
                <a:effectLst/>
                <a:uLnTx/>
                <a:uFillTx/>
                <a:latin typeface="Times New Roman" pitchFamily="18" charset="0"/>
                <a:ea typeface="+mn-ea"/>
                <a:cs typeface="Times New Roman" pitchFamily="18" charset="0"/>
              </a:rPr>
              <a:t> في بحثهم عن نتيجة المعرفة ( ما هي النتائج المترتبة عن تجربة هذه المعرفة/ الفكرة على أرض الواقع؟)</a:t>
            </a:r>
            <a:endPar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p:cTn id="12" dur="1000" fill="hold"/>
                                        <p:tgtEl>
                                          <p:spTgt spid="3">
                                            <p:bg/>
                                          </p:spTgt>
                                        </p:tgtEl>
                                        <p:attrNameLst>
                                          <p:attrName>ppt_w</p:attrName>
                                        </p:attrNameLst>
                                      </p:cBhvr>
                                      <p:tavLst>
                                        <p:tav tm="0">
                                          <p:val>
                                            <p:strVal val="#ppt_w*0.70"/>
                                          </p:val>
                                        </p:tav>
                                        <p:tav tm="100000">
                                          <p:val>
                                            <p:strVal val="#ppt_w"/>
                                          </p:val>
                                        </p:tav>
                                      </p:tavLst>
                                    </p:anim>
                                    <p:anim calcmode="lin" valueType="num">
                                      <p:cBhvr>
                                        <p:cTn id="13" dur="1000" fill="hold"/>
                                        <p:tgtEl>
                                          <p:spTgt spid="3">
                                            <p:bg/>
                                          </p:spTgt>
                                        </p:tgtEl>
                                        <p:attrNameLst>
                                          <p:attrName>ppt_h</p:attrName>
                                        </p:attrNameLst>
                                      </p:cBhvr>
                                      <p:tavLst>
                                        <p:tav tm="0">
                                          <p:val>
                                            <p:strVal val="#ppt_h"/>
                                          </p:val>
                                        </p:tav>
                                        <p:tav tm="100000">
                                          <p:val>
                                            <p:strVal val="#ppt_h"/>
                                          </p:val>
                                        </p:tav>
                                      </p:tavLst>
                                    </p:anim>
                                    <p:animEffect transition="in" filter="fade">
                                      <p:cBhvr>
                                        <p:cTn id="14" dur="10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ox(in)">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285720" y="1071546"/>
            <a:ext cx="8643998" cy="3000396"/>
          </a:xfrm>
          <a:prstGeom prst="rect">
            <a:avLst/>
          </a:prstGeom>
          <a:blipFill dpi="0" rotWithShape="1">
            <a:blip r:embed="rId2"/>
            <a:srcRect/>
            <a:tile tx="0" ty="0" sx="100000" sy="100000" flip="none" algn="t"/>
          </a:blipFill>
        </p:spPr>
        <p:txBody>
          <a:bodyPr vert="horz">
            <a:normAutofit fontScale="85000" lnSpcReduction="20000"/>
          </a:bodyPr>
          <a:lstStyle/>
          <a:p>
            <a:pPr marL="0" marR="0" lvl="0" indent="449263" algn="ctr" defTabSz="914400" rtl="1" eaLnBrk="1" fontAlgn="auto" latinLnBrk="0" hangingPunct="1">
              <a:lnSpc>
                <a:spcPct val="150000"/>
              </a:lnSpc>
              <a:spcBef>
                <a:spcPct val="20000"/>
              </a:spcBef>
              <a:spcAft>
                <a:spcPts val="0"/>
              </a:spcAft>
              <a:buClr>
                <a:schemeClr val="accent1"/>
              </a:buClr>
              <a:buSzPct val="85000"/>
              <a:buFont typeface="Wingdings 2"/>
              <a:buNone/>
              <a:tabLst/>
              <a:defRPr/>
            </a:pPr>
            <a:r>
              <a:rPr kumimoji="0" lang="ar-DZ" sz="3300" b="1"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دحض القيم النظرية: </a:t>
            </a:r>
            <a:r>
              <a:rPr kumimoji="0" lang="ar-DZ" sz="33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فالقيم التي لا تعطينا منفعة لا مجال لها. وبالتالي تكون القيم مسألة غير ثابتة ونسبية. كما</a:t>
            </a:r>
            <a:r>
              <a:rPr kumimoji="0" lang="ar-DZ" sz="3300" b="0" i="0" u="none" strike="noStrike" kern="1200" cap="all" spc="250" normalizeH="0" noProof="0" dirty="0" smtClean="0">
                <a:ln>
                  <a:noFill/>
                </a:ln>
                <a:solidFill>
                  <a:schemeClr val="tx1"/>
                </a:solidFill>
                <a:effectLst/>
                <a:uLnTx/>
                <a:uFillTx/>
                <a:latin typeface="Times New Roman" pitchFamily="18" charset="0"/>
                <a:ea typeface="+mn-ea"/>
                <a:cs typeface="Times New Roman" pitchFamily="18" charset="0"/>
              </a:rPr>
              <a:t> </a:t>
            </a:r>
            <a:r>
              <a:rPr kumimoji="0" lang="ar-DZ" sz="33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rPr>
              <a:t>أن الدين ليس معيارا للمنفعة؛ حيث يخاطب العقل خطابات غيبية، بينما مهمة العقل كأداة ليست تفسير عالم الغيب، بل التوجه نحو الحياة العملية الواقعية.</a:t>
            </a:r>
          </a:p>
          <a:p>
            <a:pPr marL="0" marR="0" lvl="0" indent="449263" algn="just" defTabSz="914400" rtl="1" eaLnBrk="1" fontAlgn="auto" latinLnBrk="0" hangingPunct="1">
              <a:lnSpc>
                <a:spcPct val="150000"/>
              </a:lnSpc>
              <a:spcBef>
                <a:spcPct val="20000"/>
              </a:spcBef>
              <a:spcAft>
                <a:spcPts val="0"/>
              </a:spcAft>
              <a:buClr>
                <a:schemeClr val="accent1"/>
              </a:buClr>
              <a:buSzPct val="85000"/>
              <a:buFont typeface="Wingdings 2"/>
              <a:buNone/>
              <a:tabLst/>
              <a:defRPr/>
            </a:pPr>
            <a:endPar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0" marR="0" lvl="0" indent="449263" algn="just" defTabSz="914400" rtl="1" eaLnBrk="1" fontAlgn="auto" latinLnBrk="0" hangingPunct="1">
              <a:lnSpc>
                <a:spcPct val="150000"/>
              </a:lnSpc>
              <a:spcBef>
                <a:spcPct val="20000"/>
              </a:spcBef>
              <a:spcAft>
                <a:spcPts val="0"/>
              </a:spcAft>
              <a:buClr>
                <a:schemeClr val="accent1"/>
              </a:buClr>
              <a:buSzPct val="85000"/>
              <a:buFont typeface="Wingdings 2"/>
              <a:buNone/>
              <a:tabLst/>
              <a:defRPr/>
            </a:pPr>
            <a:endPar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5" name="Sous-titre 2"/>
          <p:cNvSpPr txBox="1">
            <a:spLocks/>
          </p:cNvSpPr>
          <p:nvPr/>
        </p:nvSpPr>
        <p:spPr>
          <a:xfrm>
            <a:off x="285720" y="4429132"/>
            <a:ext cx="8643998" cy="1857388"/>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100000" b="100000"/>
            </a:path>
            <a:tileRect t="-100000" r="-100000"/>
          </a:gradFill>
        </p:spPr>
        <p:txBody>
          <a:bodyPr vert="horz">
            <a:normAutofit fontScale="92500" lnSpcReduction="10000"/>
          </a:bodyPr>
          <a:lstStyle/>
          <a:p>
            <a:pPr marL="0" marR="0" lvl="0" indent="449263" algn="ctr" defTabSz="914400" rtl="1" eaLnBrk="1" fontAlgn="auto" latinLnBrk="0" hangingPunct="1">
              <a:lnSpc>
                <a:spcPct val="150000"/>
              </a:lnSpc>
              <a:spcBef>
                <a:spcPct val="20000"/>
              </a:spcBef>
              <a:spcAft>
                <a:spcPts val="0"/>
              </a:spcAft>
              <a:buClr>
                <a:schemeClr val="accent1"/>
              </a:buClr>
              <a:buSzPct val="85000"/>
              <a:buFont typeface="Wingdings 2"/>
              <a:buNone/>
              <a:tabLst/>
              <a:defRPr/>
            </a:pPr>
            <a:r>
              <a:rPr kumimoji="0" lang="ar-DZ" sz="2800" b="1" i="0" u="none" strike="noStrike" kern="1200" cap="all" spc="250" normalizeH="0" baseline="0" noProof="0" dirty="0" smtClean="0">
                <a:ln>
                  <a:noFill/>
                </a:ln>
                <a:effectLst/>
                <a:uLnTx/>
                <a:uFillTx/>
                <a:latin typeface="Times New Roman" pitchFamily="18" charset="0"/>
                <a:ea typeface="+mn-ea"/>
                <a:cs typeface="Times New Roman" pitchFamily="18" charset="0"/>
              </a:rPr>
              <a:t>تجاهل الماضي والانطلاق من الحاضر إلى المستقبل: </a:t>
            </a:r>
            <a:r>
              <a:rPr kumimoji="0" lang="ar-DZ" sz="2800" b="0" i="0" u="none" strike="noStrike" kern="1200" cap="all" spc="250" normalizeH="0" baseline="0" noProof="0" dirty="0" smtClean="0">
                <a:ln>
                  <a:noFill/>
                </a:ln>
                <a:effectLst/>
                <a:uLnTx/>
                <a:uFillTx/>
                <a:latin typeface="Times New Roman" pitchFamily="18" charset="0"/>
                <a:ea typeface="+mn-ea"/>
                <a:cs typeface="Times New Roman" pitchFamily="18" charset="0"/>
              </a:rPr>
              <a:t>فالإنسان يستخدم الأفكار لحفظ بقائه في الحاضر وضمان تطوير مستقبله. </a:t>
            </a:r>
          </a:p>
          <a:p>
            <a:pPr marL="0" marR="0" lvl="0" indent="449263" algn="just" defTabSz="914400" rtl="1" eaLnBrk="1" fontAlgn="auto" latinLnBrk="0" hangingPunct="1">
              <a:lnSpc>
                <a:spcPct val="150000"/>
              </a:lnSpc>
              <a:spcBef>
                <a:spcPct val="20000"/>
              </a:spcBef>
              <a:spcAft>
                <a:spcPts val="0"/>
              </a:spcAft>
              <a:buClr>
                <a:schemeClr val="accent1"/>
              </a:buClr>
              <a:buSzPct val="85000"/>
              <a:buFont typeface="Wingdings 2"/>
              <a:buNone/>
              <a:tabLst/>
              <a:defRPr/>
            </a:pPr>
            <a:endPar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a:p>
            <a:pPr marL="0" marR="0" lvl="0" indent="449263" algn="just" defTabSz="914400" rtl="1" eaLnBrk="1" fontAlgn="auto" latinLnBrk="0" hangingPunct="1">
              <a:lnSpc>
                <a:spcPct val="150000"/>
              </a:lnSpc>
              <a:spcBef>
                <a:spcPct val="20000"/>
              </a:spcBef>
              <a:spcAft>
                <a:spcPts val="0"/>
              </a:spcAft>
              <a:buClr>
                <a:schemeClr val="accent1"/>
              </a:buClr>
              <a:buSzPct val="85000"/>
              <a:buFont typeface="Wingdings 2"/>
              <a:buNone/>
              <a:tabLst/>
              <a:defRPr/>
            </a:pPr>
            <a:endParaRPr kumimoji="0" lang="ar-DZ" sz="2800" b="0" i="0" u="none" strike="noStrike" kern="1200" cap="all" spc="25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00002" y="178590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0" y="5929330"/>
            <a:ext cx="9144000" cy="928670"/>
          </a:xfrm>
        </p:spPr>
        <p:style>
          <a:lnRef idx="2">
            <a:schemeClr val="accent1"/>
          </a:lnRef>
          <a:fillRef idx="1">
            <a:schemeClr val="lt1"/>
          </a:fillRef>
          <a:effectRef idx="0">
            <a:schemeClr val="accent1"/>
          </a:effectRef>
          <a:fontRef idx="minor">
            <a:schemeClr val="dk1"/>
          </a:fontRef>
        </p:style>
        <p:txBody>
          <a:bodyPr>
            <a:normAutofit/>
          </a:bodyPr>
          <a:lstStyle/>
          <a:p>
            <a:pPr rtl="1"/>
            <a:r>
              <a:rPr lang="ar-DZ" sz="5000" b="1" dirty="0" smtClean="0"/>
              <a:t>نقد التيار </a:t>
            </a:r>
            <a:r>
              <a:rPr lang="ar-DZ" sz="5000" b="1" dirty="0" err="1" smtClean="0"/>
              <a:t>البراغماتي</a:t>
            </a:r>
            <a:endParaRPr lang="fr-FR" sz="5000" b="1" dirty="0"/>
          </a:p>
        </p:txBody>
      </p:sp>
      <p:sp>
        <p:nvSpPr>
          <p:cNvPr id="4" name="Rectangle à coins arrondis 3"/>
          <p:cNvSpPr/>
          <p:nvPr/>
        </p:nvSpPr>
        <p:spPr>
          <a:xfrm>
            <a:off x="5072034" y="214290"/>
            <a:ext cx="3857684" cy="135732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القطيعة مع الماضي، ونكرانه المناداة بتجاهله</a:t>
            </a:r>
            <a:endParaRPr lang="fr-FR" sz="2800" dirty="0"/>
          </a:p>
        </p:txBody>
      </p:sp>
      <p:sp>
        <p:nvSpPr>
          <p:cNvPr id="5" name="Rectangle à coins arrondis 4"/>
          <p:cNvSpPr/>
          <p:nvPr/>
        </p:nvSpPr>
        <p:spPr>
          <a:xfrm>
            <a:off x="0" y="0"/>
            <a:ext cx="4143372" cy="164305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لكن العبرة والتجربة تؤتي </a:t>
            </a:r>
            <a:r>
              <a:rPr lang="ar-DZ" sz="2800" dirty="0" err="1" smtClean="0">
                <a:solidFill>
                  <a:schemeClr val="tx1"/>
                </a:solidFill>
                <a:latin typeface="Times New Roman" pitchFamily="18" charset="0"/>
                <a:cs typeface="Times New Roman" pitchFamily="18" charset="0"/>
              </a:rPr>
              <a:t>ثماراها</a:t>
            </a:r>
            <a:r>
              <a:rPr lang="ar-DZ" sz="2800" dirty="0" smtClean="0">
                <a:solidFill>
                  <a:schemeClr val="tx1"/>
                </a:solidFill>
                <a:latin typeface="Times New Roman" pitchFamily="18" charset="0"/>
                <a:cs typeface="Times New Roman" pitchFamily="18" charset="0"/>
              </a:rPr>
              <a:t> من خبرات الماضي، ويمكن جعله درسا يستفاد منه في الحاضر</a:t>
            </a:r>
          </a:p>
          <a:p>
            <a:pPr algn="ctr"/>
            <a:endParaRPr lang="fr-FR" dirty="0"/>
          </a:p>
        </p:txBody>
      </p:sp>
      <p:sp>
        <p:nvSpPr>
          <p:cNvPr id="6" name="Rectangle à coins arrondis 5"/>
          <p:cNvSpPr/>
          <p:nvPr/>
        </p:nvSpPr>
        <p:spPr>
          <a:xfrm>
            <a:off x="428596" y="1857364"/>
            <a:ext cx="2500330" cy="1500198"/>
          </a:xfrm>
          <a:prstGeom prst="roundRect">
            <a:avLst/>
          </a:prstGeom>
          <a:gradFill flip="none" rotWithShape="1">
            <a:gsLst>
              <a:gs pos="0">
                <a:schemeClr val="accent6">
                  <a:tint val="95000"/>
                  <a:tint val="66000"/>
                  <a:satMod val="160000"/>
                </a:schemeClr>
              </a:gs>
              <a:gs pos="50000">
                <a:schemeClr val="accent6">
                  <a:tint val="95000"/>
                  <a:tint val="44500"/>
                  <a:satMod val="160000"/>
                </a:schemeClr>
              </a:gs>
              <a:gs pos="100000">
                <a:schemeClr val="accent6">
                  <a:tint val="95000"/>
                  <a:tint val="23500"/>
                  <a:satMod val="160000"/>
                </a:schemeClr>
              </a:gs>
            </a:gsLst>
            <a:path path="circle">
              <a:fillToRect l="50000" t="50000" r="50000" b="50000"/>
            </a:path>
            <a:tileRect/>
          </a:gradFill>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القول بنسبية القيم والأخلاق</a:t>
            </a:r>
            <a:endParaRPr lang="fr-FR" sz="2800" dirty="0"/>
          </a:p>
        </p:txBody>
      </p:sp>
      <p:sp>
        <p:nvSpPr>
          <p:cNvPr id="7" name="Rectangle à coins arrondis 6"/>
          <p:cNvSpPr/>
          <p:nvPr/>
        </p:nvSpPr>
        <p:spPr>
          <a:xfrm>
            <a:off x="3714712" y="1785926"/>
            <a:ext cx="5429288" cy="135732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القيم موجهات للسلوك وبالتالي لا بد أن تكون ثابتة وإلا لا معنى لها كموجه للسلوك.</a:t>
            </a:r>
          </a:p>
          <a:p>
            <a:pPr algn="ctr"/>
            <a:endParaRPr lang="fr-FR" dirty="0"/>
          </a:p>
        </p:txBody>
      </p:sp>
      <p:sp>
        <p:nvSpPr>
          <p:cNvPr id="8" name="Pensées 7"/>
          <p:cNvSpPr/>
          <p:nvPr/>
        </p:nvSpPr>
        <p:spPr>
          <a:xfrm>
            <a:off x="1714448" y="3286124"/>
            <a:ext cx="7429552" cy="2571768"/>
          </a:xfrm>
          <a:prstGeom prst="cloudCallou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chemeClr val="tx1"/>
                </a:solidFill>
                <a:latin typeface="Times New Roman" pitchFamily="18" charset="0"/>
                <a:cs typeface="Times New Roman" pitchFamily="18" charset="0"/>
              </a:rPr>
              <a:t>وهو ما يجعل موازين الحياة وقواعدها غير ثابتة، ما يؤكد على أن هذا التيار قام على أسس ومبادئ لا أخلاقية، وانحلالية من كل القيم. </a:t>
            </a:r>
          </a:p>
        </p:txBody>
      </p:sp>
      <p:sp>
        <p:nvSpPr>
          <p:cNvPr id="9" name="Flèche gauche 8"/>
          <p:cNvSpPr/>
          <p:nvPr/>
        </p:nvSpPr>
        <p:spPr>
          <a:xfrm>
            <a:off x="4143372" y="642918"/>
            <a:ext cx="85725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droite 9"/>
          <p:cNvSpPr/>
          <p:nvPr/>
        </p:nvSpPr>
        <p:spPr>
          <a:xfrm>
            <a:off x="2928926" y="2428868"/>
            <a:ext cx="785818"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edg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heckerboard(across)">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ox(i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ox(in)">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checkerboard(across)">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00002" y="1785902"/>
            <a:ext cx="8643998" cy="5072098"/>
          </a:xfrm>
        </p:spPr>
        <p:txBody>
          <a:bodyPr>
            <a:normAutofit/>
          </a:bodyPr>
          <a:lstStyle/>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a:p>
            <a:pPr indent="449263" algn="just" rtl="1">
              <a:lnSpc>
                <a:spcPct val="150000"/>
              </a:lnSpc>
            </a:pPr>
            <a:endParaRPr lang="ar-DZ" sz="2800" b="0" dirty="0" smtClean="0">
              <a:solidFill>
                <a:schemeClr val="tx1"/>
              </a:solidFill>
              <a:latin typeface="Times New Roman" pitchFamily="18" charset="0"/>
              <a:cs typeface="Times New Roman" pitchFamily="18" charset="0"/>
            </a:endParaRPr>
          </a:p>
        </p:txBody>
      </p:sp>
      <p:sp>
        <p:nvSpPr>
          <p:cNvPr id="4" name="Rectangle à coins arrondis 3"/>
          <p:cNvSpPr/>
          <p:nvPr/>
        </p:nvSpPr>
        <p:spPr>
          <a:xfrm>
            <a:off x="5072034" y="214290"/>
            <a:ext cx="4071966" cy="135732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الاهتمام </a:t>
            </a:r>
            <a:r>
              <a:rPr lang="ar-DZ" sz="2800" dirty="0" err="1" smtClean="0">
                <a:solidFill>
                  <a:schemeClr val="tx1"/>
                </a:solidFill>
                <a:latin typeface="Times New Roman" pitchFamily="18" charset="0"/>
                <a:cs typeface="Times New Roman" pitchFamily="18" charset="0"/>
              </a:rPr>
              <a:t>اللامتناهي</a:t>
            </a:r>
            <a:r>
              <a:rPr lang="ar-DZ" sz="2800" dirty="0" smtClean="0">
                <a:solidFill>
                  <a:schemeClr val="tx1"/>
                </a:solidFill>
                <a:latin typeface="Times New Roman" pitchFamily="18" charset="0"/>
                <a:cs typeface="Times New Roman" pitchFamily="18" charset="0"/>
              </a:rPr>
              <a:t> بتحقيق المنفعة</a:t>
            </a:r>
            <a:endParaRPr lang="fr-FR" sz="2800" dirty="0"/>
          </a:p>
        </p:txBody>
      </p:sp>
      <p:sp>
        <p:nvSpPr>
          <p:cNvPr id="5" name="Rectangle à coins arrondis 4"/>
          <p:cNvSpPr/>
          <p:nvPr/>
        </p:nvSpPr>
        <p:spPr>
          <a:xfrm>
            <a:off x="0" y="0"/>
            <a:ext cx="4143372" cy="164305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800" dirty="0" smtClean="0"/>
              <a:t>حصول التنازع بين الناس كل يبحث عن منفعته الشخصية بالطرق التي يراها مناسبة</a:t>
            </a:r>
            <a:endParaRPr lang="fr-FR" sz="2800" dirty="0"/>
          </a:p>
        </p:txBody>
      </p:sp>
      <p:sp>
        <p:nvSpPr>
          <p:cNvPr id="6" name="Rectangle à coins arrondis 5"/>
          <p:cNvSpPr/>
          <p:nvPr/>
        </p:nvSpPr>
        <p:spPr>
          <a:xfrm>
            <a:off x="428596" y="1714488"/>
            <a:ext cx="2500330" cy="1643074"/>
          </a:xfrm>
          <a:prstGeom prst="roundRect">
            <a:avLst/>
          </a:prstGeom>
          <a:gradFill flip="none" rotWithShape="1">
            <a:gsLst>
              <a:gs pos="0">
                <a:schemeClr val="accent6">
                  <a:tint val="95000"/>
                  <a:tint val="66000"/>
                  <a:satMod val="160000"/>
                </a:schemeClr>
              </a:gs>
              <a:gs pos="50000">
                <a:schemeClr val="accent6">
                  <a:tint val="95000"/>
                  <a:tint val="44500"/>
                  <a:satMod val="160000"/>
                </a:schemeClr>
              </a:gs>
              <a:gs pos="100000">
                <a:schemeClr val="accent6">
                  <a:tint val="95000"/>
                  <a:tint val="23500"/>
                  <a:satMod val="160000"/>
                </a:schemeClr>
              </a:gs>
            </a:gsLst>
            <a:path path="circle">
              <a:fillToRect l="50000" t="50000" r="50000" b="50000"/>
            </a:path>
            <a:tileRect/>
          </a:gradFill>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عدم الاهتمام بوسائل تحقيق المنفعة </a:t>
            </a:r>
            <a:endParaRPr lang="fr-FR" sz="2800" dirty="0"/>
          </a:p>
        </p:txBody>
      </p:sp>
      <p:sp>
        <p:nvSpPr>
          <p:cNvPr id="7" name="Rectangle à coins arrondis 6"/>
          <p:cNvSpPr/>
          <p:nvPr/>
        </p:nvSpPr>
        <p:spPr>
          <a:xfrm>
            <a:off x="3714712" y="1785926"/>
            <a:ext cx="5429288" cy="135732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يقلل من دور الأخلاق في مجال التعامل بين الناس، وهو ما يجعل التيار لا يقوم على أسس أخلاقية</a:t>
            </a:r>
          </a:p>
        </p:txBody>
      </p:sp>
      <p:sp>
        <p:nvSpPr>
          <p:cNvPr id="8" name="Pensées 7"/>
          <p:cNvSpPr/>
          <p:nvPr/>
        </p:nvSpPr>
        <p:spPr>
          <a:xfrm>
            <a:off x="428596" y="3286124"/>
            <a:ext cx="8715404" cy="3286148"/>
          </a:xfrm>
          <a:prstGeom prst="cloudCallou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rPr>
              <a:t>فتوجيه نظر الإنسان لتحقيق المنفعة، وإعمال عقله كأداة للحصول عليها، يقلل من قيمة عقله من جهة، ويؤدي </a:t>
            </a:r>
            <a:r>
              <a:rPr lang="ar-DZ" sz="3200" dirty="0" err="1" smtClean="0">
                <a:solidFill>
                  <a:schemeClr val="tx1"/>
                </a:solidFill>
              </a:rPr>
              <a:t>به</a:t>
            </a:r>
            <a:r>
              <a:rPr lang="ar-DZ" sz="3200" dirty="0" smtClean="0">
                <a:solidFill>
                  <a:schemeClr val="tx1"/>
                </a:solidFill>
              </a:rPr>
              <a:t> للتفريط في ثوابت ( الكرامة، الإنسانية، الإيثار، الإنسانية...) </a:t>
            </a:r>
            <a:endParaRPr lang="fr-FR" sz="3200" dirty="0">
              <a:solidFill>
                <a:schemeClr val="tx1"/>
              </a:solidFill>
            </a:endParaRPr>
          </a:p>
        </p:txBody>
      </p:sp>
      <p:sp>
        <p:nvSpPr>
          <p:cNvPr id="9" name="Flèche gauche 8"/>
          <p:cNvSpPr/>
          <p:nvPr/>
        </p:nvSpPr>
        <p:spPr>
          <a:xfrm>
            <a:off x="4143372" y="642918"/>
            <a:ext cx="857256" cy="42862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droite 9"/>
          <p:cNvSpPr/>
          <p:nvPr/>
        </p:nvSpPr>
        <p:spPr>
          <a:xfrm>
            <a:off x="2928926" y="2285992"/>
            <a:ext cx="785818"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ox(i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heckerboard(across)">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p:txBody>
          <a:bodyPr>
            <a:normAutofit/>
          </a:bodyPr>
          <a:lstStyle/>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pPr algn="just" rtl="1">
              <a:buNone/>
            </a:pPr>
            <a:endParaRPr lang="ar-DZ" dirty="0" smtClean="0"/>
          </a:p>
          <a:p>
            <a:endParaRPr lang="fr-FR" dirty="0"/>
          </a:p>
        </p:txBody>
      </p:sp>
      <p:sp>
        <p:nvSpPr>
          <p:cNvPr id="7" name="Rectangle à coins arrondis 6"/>
          <p:cNvSpPr/>
          <p:nvPr/>
        </p:nvSpPr>
        <p:spPr>
          <a:xfrm>
            <a:off x="0" y="-24"/>
            <a:ext cx="5643570" cy="1285884"/>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600" dirty="0" smtClean="0">
                <a:solidFill>
                  <a:schemeClr val="tx1"/>
                </a:solidFill>
              </a:rPr>
              <a:t>تبدو علاقة </a:t>
            </a:r>
            <a:r>
              <a:rPr lang="ar-DZ" sz="2600" dirty="0" err="1" smtClean="0">
                <a:solidFill>
                  <a:schemeClr val="tx1"/>
                </a:solidFill>
              </a:rPr>
              <a:t>البراغماتيين</a:t>
            </a:r>
            <a:r>
              <a:rPr lang="ar-DZ" sz="2600" dirty="0" smtClean="0">
                <a:solidFill>
                  <a:schemeClr val="tx1"/>
                </a:solidFill>
              </a:rPr>
              <a:t> واضحة مع التيارات التالية: الواقعي/ المادي/ التجريبي/ </a:t>
            </a:r>
            <a:r>
              <a:rPr lang="ar-DZ" sz="2600" dirty="0" err="1" smtClean="0">
                <a:solidFill>
                  <a:schemeClr val="tx1"/>
                </a:solidFill>
              </a:rPr>
              <a:t>الدارويني</a:t>
            </a:r>
            <a:endParaRPr lang="ar-DZ" sz="2600" dirty="0" smtClean="0">
              <a:solidFill>
                <a:schemeClr val="tx1"/>
              </a:solidFill>
            </a:endParaRPr>
          </a:p>
        </p:txBody>
      </p:sp>
      <p:sp>
        <p:nvSpPr>
          <p:cNvPr id="8" name="Rectangle à coins arrondis 7"/>
          <p:cNvSpPr/>
          <p:nvPr/>
        </p:nvSpPr>
        <p:spPr>
          <a:xfrm>
            <a:off x="0" y="2428868"/>
            <a:ext cx="9144000" cy="1857388"/>
          </a:xfrm>
          <a:prstGeom prst="roundRect">
            <a:avLst/>
          </a:prstGeom>
          <a:blipFill>
            <a:blip r:embed="rId2"/>
            <a:tile tx="0" ty="0" sx="100000" sy="100000" flip="none" algn="tl"/>
          </a:blip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indent="365125" algn="ctr" rtl="1"/>
            <a:r>
              <a:rPr lang="ar-DZ" sz="2800" dirty="0" smtClean="0">
                <a:solidFill>
                  <a:schemeClr val="tx1"/>
                </a:solidFill>
              </a:rPr>
              <a:t>يؤكد </a:t>
            </a:r>
            <a:r>
              <a:rPr lang="ar-DZ" sz="2800" dirty="0" err="1" smtClean="0">
                <a:solidFill>
                  <a:schemeClr val="tx1"/>
                </a:solidFill>
              </a:rPr>
              <a:t>البراغماتيون</a:t>
            </a:r>
            <a:r>
              <a:rPr lang="ar-DZ" sz="2800" dirty="0" smtClean="0">
                <a:solidFill>
                  <a:schemeClr val="tx1"/>
                </a:solidFill>
              </a:rPr>
              <a:t> على التجربة العملية، والتطبيق الواقعي للفكرة للتأكد من كونها صحيحة أو خاطئة، فالفكرة الصحيحة هي الفكرة التي أثبتت منفعتها، وما لا يمكن تطبيقه على أرض الواقع لا يمكن اعتباره فكرة صحيحة. وهو ما يرى </a:t>
            </a:r>
            <a:r>
              <a:rPr lang="ar-DZ" sz="2800" dirty="0" err="1" smtClean="0">
                <a:solidFill>
                  <a:schemeClr val="tx1"/>
                </a:solidFill>
              </a:rPr>
              <a:t>به</a:t>
            </a:r>
            <a:r>
              <a:rPr lang="ar-DZ" sz="2800" dirty="0" smtClean="0">
                <a:solidFill>
                  <a:schemeClr val="tx1"/>
                </a:solidFill>
              </a:rPr>
              <a:t> التجريبيون في التأكيد على التجربة العملية والعملية كمصدر لتحصيل المعرفة</a:t>
            </a:r>
          </a:p>
        </p:txBody>
      </p:sp>
      <p:sp>
        <p:nvSpPr>
          <p:cNvPr id="9" name="Rectangle à coins arrondis 8"/>
          <p:cNvSpPr/>
          <p:nvPr/>
        </p:nvSpPr>
        <p:spPr>
          <a:xfrm>
            <a:off x="214282" y="4357694"/>
            <a:ext cx="8715436" cy="1428760"/>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700" dirty="0" smtClean="0">
                <a:solidFill>
                  <a:schemeClr val="tx1"/>
                </a:solidFill>
              </a:rPr>
              <a:t>يؤكد </a:t>
            </a:r>
            <a:r>
              <a:rPr lang="ar-DZ" sz="2700" dirty="0" err="1" smtClean="0">
                <a:solidFill>
                  <a:schemeClr val="tx1"/>
                </a:solidFill>
              </a:rPr>
              <a:t>البراغماتيون</a:t>
            </a:r>
            <a:r>
              <a:rPr lang="ar-DZ" sz="2700" dirty="0" smtClean="0">
                <a:solidFill>
                  <a:schemeClr val="tx1"/>
                </a:solidFill>
              </a:rPr>
              <a:t> على اختبار الواقع والاحتكاك </a:t>
            </a:r>
            <a:r>
              <a:rPr lang="ar-DZ" sz="2700" dirty="0" err="1" smtClean="0">
                <a:solidFill>
                  <a:schemeClr val="tx1"/>
                </a:solidFill>
              </a:rPr>
              <a:t>به</a:t>
            </a:r>
            <a:r>
              <a:rPr lang="ar-DZ" sz="2700" dirty="0" smtClean="0">
                <a:solidFill>
                  <a:schemeClr val="tx1"/>
                </a:solidFill>
              </a:rPr>
              <a:t>، وعلى أنه لا يوجد فكرة صحيحة ما لم تثبت فائدتها التي تقاس بالواقع المادي، وبالتالي يردون المعرفة إلى أصلها المادي، النفعي، </a:t>
            </a:r>
            <a:r>
              <a:rPr lang="ar-DZ" sz="2700" dirty="0" err="1" smtClean="0">
                <a:solidFill>
                  <a:schemeClr val="tx1"/>
                </a:solidFill>
              </a:rPr>
              <a:t>المصلحي</a:t>
            </a:r>
            <a:r>
              <a:rPr lang="ar-DZ" sz="2700" dirty="0" smtClean="0">
                <a:solidFill>
                  <a:schemeClr val="tx1"/>
                </a:solidFill>
              </a:rPr>
              <a:t> وهو ما يؤكده الماديون.</a:t>
            </a:r>
            <a:endParaRPr lang="fr-FR" sz="2700" dirty="0" smtClean="0">
              <a:solidFill>
                <a:schemeClr val="tx1"/>
              </a:solidFill>
            </a:endParaRPr>
          </a:p>
        </p:txBody>
      </p:sp>
      <p:sp>
        <p:nvSpPr>
          <p:cNvPr id="10" name="Espace réservé du contenu 2"/>
          <p:cNvSpPr txBox="1">
            <a:spLocks/>
          </p:cNvSpPr>
          <p:nvPr/>
        </p:nvSpPr>
        <p:spPr>
          <a:xfrm>
            <a:off x="0" y="5857892"/>
            <a:ext cx="9144000" cy="1000108"/>
          </a:xfrm>
          <a:prstGeom prst="rect">
            <a:avLst/>
          </a:prstGeom>
        </p:spPr>
        <p:style>
          <a:lnRef idx="3">
            <a:schemeClr val="lt1"/>
          </a:lnRef>
          <a:fillRef idx="1">
            <a:schemeClr val="accent3"/>
          </a:fillRef>
          <a:effectRef idx="1">
            <a:schemeClr val="accent3"/>
          </a:effectRef>
          <a:fontRef idx="minor">
            <a:schemeClr val="lt1"/>
          </a:fontRef>
        </p:style>
        <p:txBody>
          <a:bodyPr vert="horz">
            <a:noAutofit/>
          </a:bodyPr>
          <a:lstStyle/>
          <a:p>
            <a:pPr marL="273050" indent="1588" algn="ctr" rtl="1">
              <a:lnSpc>
                <a:spcPct val="120000"/>
              </a:lnSpc>
              <a:spcBef>
                <a:spcPct val="20000"/>
              </a:spcBef>
              <a:buClr>
                <a:schemeClr val="accent1"/>
              </a:buClr>
              <a:buSzPct val="85000"/>
              <a:tabLst>
                <a:tab pos="92075" algn="l"/>
              </a:tabLst>
              <a:defRPr/>
            </a:pPr>
            <a:r>
              <a:rPr lang="ar-DZ" sz="2700" dirty="0" smtClean="0">
                <a:solidFill>
                  <a:schemeClr val="tx1"/>
                </a:solidFill>
                <a:cs typeface="+mj-cs"/>
              </a:rPr>
              <a:t>يشترك </a:t>
            </a:r>
            <a:r>
              <a:rPr lang="ar-DZ" sz="2700" dirty="0" err="1" smtClean="0">
                <a:solidFill>
                  <a:schemeClr val="tx1"/>
                </a:solidFill>
                <a:cs typeface="+mj-cs"/>
              </a:rPr>
              <a:t>البراغماتيون</a:t>
            </a:r>
            <a:r>
              <a:rPr lang="ar-DZ" sz="2700" dirty="0" smtClean="0">
                <a:solidFill>
                  <a:schemeClr val="tx1"/>
                </a:solidFill>
                <a:cs typeface="+mj-cs"/>
              </a:rPr>
              <a:t> مع الواقعيين في الاعتداد بالواقع ( العالم الخارجي) كمصدر موثوق لتحصيل المعرفة.</a:t>
            </a:r>
            <a:endParaRPr lang="fr-FR" sz="2700" dirty="0" smtClean="0">
              <a:solidFill>
                <a:schemeClr val="tx1"/>
              </a:solidFill>
              <a:cs typeface="+mj-cs"/>
            </a:endParaRPr>
          </a:p>
        </p:txBody>
      </p:sp>
      <p:sp>
        <p:nvSpPr>
          <p:cNvPr id="11" name="Plaque 10"/>
          <p:cNvSpPr/>
          <p:nvPr/>
        </p:nvSpPr>
        <p:spPr>
          <a:xfrm>
            <a:off x="5929290" y="0"/>
            <a:ext cx="3214710" cy="1142984"/>
          </a:xfrm>
          <a:prstGeom prst="beve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3000" b="1" dirty="0" smtClean="0">
                <a:solidFill>
                  <a:sysClr val="windowText" lastClr="000000"/>
                </a:solidFill>
              </a:rPr>
              <a:t>التيار </a:t>
            </a:r>
            <a:r>
              <a:rPr lang="ar-DZ" sz="3000" b="1" dirty="0" err="1" smtClean="0">
                <a:solidFill>
                  <a:sysClr val="windowText" lastClr="000000"/>
                </a:solidFill>
              </a:rPr>
              <a:t>البراغماتي</a:t>
            </a:r>
            <a:r>
              <a:rPr lang="ar-DZ" sz="3000" b="1" dirty="0" smtClean="0">
                <a:solidFill>
                  <a:sysClr val="windowText" lastClr="000000"/>
                </a:solidFill>
              </a:rPr>
              <a:t>  وتيارات أخرى</a:t>
            </a:r>
            <a:endParaRPr lang="fr-FR" sz="3000" b="1" dirty="0" smtClean="0">
              <a:solidFill>
                <a:sysClr val="windowText" lastClr="000000"/>
              </a:solidFill>
            </a:endParaRPr>
          </a:p>
        </p:txBody>
      </p:sp>
      <p:sp>
        <p:nvSpPr>
          <p:cNvPr id="12" name="Rectangle à coins arrondis 11"/>
          <p:cNvSpPr/>
          <p:nvPr/>
        </p:nvSpPr>
        <p:spPr>
          <a:xfrm>
            <a:off x="500034" y="1357298"/>
            <a:ext cx="8072494" cy="92869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يؤكد كلا من </a:t>
            </a:r>
            <a:r>
              <a:rPr lang="ar-DZ" sz="2800" dirty="0" err="1" smtClean="0"/>
              <a:t>البراغماتيين</a:t>
            </a:r>
            <a:r>
              <a:rPr lang="ar-DZ" sz="2800" dirty="0" smtClean="0"/>
              <a:t> </a:t>
            </a:r>
            <a:r>
              <a:rPr lang="ar-DZ" sz="2800" dirty="0" err="1" smtClean="0"/>
              <a:t>والداروينيين</a:t>
            </a:r>
            <a:r>
              <a:rPr lang="ar-DZ" sz="2800" dirty="0" smtClean="0"/>
              <a:t> على فكرة البقاء للأصلح</a:t>
            </a:r>
            <a:endParaRPr lang="fr-FR" sz="2800" dirty="0"/>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strVal val="#ppt_w*0.70"/>
                                          </p:val>
                                        </p:tav>
                                        <p:tav tm="100000">
                                          <p:val>
                                            <p:strVal val="#ppt_w"/>
                                          </p:val>
                                        </p:tav>
                                      </p:tavLst>
                                    </p:anim>
                                    <p:anim calcmode="lin" valueType="num">
                                      <p:cBhvr>
                                        <p:cTn id="18" dur="1000" fill="hold"/>
                                        <p:tgtEl>
                                          <p:spTgt spid="10"/>
                                        </p:tgtEl>
                                        <p:attrNameLst>
                                          <p:attrName>ppt_h</p:attrName>
                                        </p:attrNameLst>
                                      </p:cBhvr>
                                      <p:tavLst>
                                        <p:tav tm="0">
                                          <p:val>
                                            <p:strVal val="#ppt_h"/>
                                          </p:val>
                                        </p:tav>
                                        <p:tav tm="100000">
                                          <p:val>
                                            <p:strVal val="#ppt_h"/>
                                          </p:val>
                                        </p:tav>
                                      </p:tavLst>
                                    </p:anim>
                                    <p:animEffect transition="in" filter="fade">
                                      <p:cBhvr>
                                        <p:cTn id="19" dur="1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linds(horizont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strVal val="#ppt_w*0.70"/>
                                          </p:val>
                                        </p:tav>
                                        <p:tav tm="100000">
                                          <p:val>
                                            <p:strVal val="#ppt_w"/>
                                          </p:val>
                                        </p:tav>
                                      </p:tavLst>
                                    </p:anim>
                                    <p:anim calcmode="lin" valueType="num">
                                      <p:cBhvr>
                                        <p:cTn id="30" dur="1000" fill="hold"/>
                                        <p:tgtEl>
                                          <p:spTgt spid="8"/>
                                        </p:tgtEl>
                                        <p:attrNameLst>
                                          <p:attrName>ppt_h</p:attrName>
                                        </p:attrNameLst>
                                      </p:cBhvr>
                                      <p:tavLst>
                                        <p:tav tm="0">
                                          <p:val>
                                            <p:strVal val="#ppt_h"/>
                                          </p:val>
                                        </p:tav>
                                        <p:tav tm="100000">
                                          <p:val>
                                            <p:strVal val="#ppt_h"/>
                                          </p:val>
                                        </p:tav>
                                      </p:tavLst>
                                    </p:anim>
                                    <p:animEffect transition="in" filter="fade">
                                      <p:cBhvr>
                                        <p:cTn id="31" dur="1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checkerboard(across)">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1840</Words>
  <Application>Microsoft Office PowerPoint</Application>
  <PresentationFormat>Affichage à l'écran (4:3)</PresentationFormat>
  <Paragraphs>166</Paragraphs>
  <Slides>27</Slides>
  <Notes>0</Notes>
  <HiddenSlides>0</HiddenSlides>
  <MMClips>0</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Thème Office</vt:lpstr>
      <vt:lpstr>التيار السادس: التيار البراغماتي</vt:lpstr>
      <vt:lpstr>له عدة مسميات</vt:lpstr>
      <vt:lpstr>معنى المسميات</vt:lpstr>
      <vt:lpstr>المعاني المرتبطة بالبراغماتية</vt:lpstr>
      <vt:lpstr>تعريف التيار البراغماتي</vt:lpstr>
      <vt:lpstr>Diapositive 6</vt:lpstr>
      <vt:lpstr>نشأة البراغماتية</vt:lpstr>
      <vt:lpstr>Diapositive 8</vt:lpstr>
      <vt:lpstr>Diapositive 9</vt:lpstr>
      <vt:lpstr>Diapositive 10</vt:lpstr>
      <vt:lpstr>يمكن تحديد العوامل المساهمة على انتشار الفكر  البراغماتي</vt:lpstr>
      <vt:lpstr>مذاهب التيار البراغماتي</vt:lpstr>
      <vt:lpstr>تقسيم آخر</vt:lpstr>
      <vt:lpstr>تقسيم ثالث</vt:lpstr>
      <vt:lpstr>Diapositive 15</vt:lpstr>
      <vt:lpstr>رواد التيار البراغماتي</vt:lpstr>
      <vt:lpstr>Diapositive 17</vt:lpstr>
      <vt:lpstr>Diapositive 18</vt:lpstr>
      <vt:lpstr>Diapositive 19</vt:lpstr>
      <vt:lpstr>Diapositive 20</vt:lpstr>
      <vt:lpstr>Diapositive 21</vt:lpstr>
      <vt:lpstr>Diapositive 22</vt:lpstr>
      <vt:lpstr>يمكن تلخيص هذه المبادئ في </vt:lpstr>
      <vt:lpstr>Diapositive 24</vt:lpstr>
      <vt:lpstr>نقد التيار البراغماتي</vt:lpstr>
      <vt:lpstr>Diapositive 26</vt:lpstr>
      <vt:lpstr>Diapositive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التيار السادس: التيار البراغماتي</dc:title>
  <dc:creator>pc</dc:creator>
  <cp:lastModifiedBy>pc</cp:lastModifiedBy>
  <cp:revision>1</cp:revision>
  <dcterms:created xsi:type="dcterms:W3CDTF">2026-03-07T21:05:57Z</dcterms:created>
  <dcterms:modified xsi:type="dcterms:W3CDTF">2026-03-07T21:06:27Z</dcterms:modified>
</cp:coreProperties>
</file>