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29"/>
  </p:notesMasterIdLst>
  <p:handoutMasterIdLst>
    <p:handoutMasterId r:id="rId30"/>
  </p:handoutMasterIdLst>
  <p:sldIdLst>
    <p:sldId id="313" r:id="rId2"/>
    <p:sldId id="315" r:id="rId3"/>
    <p:sldId id="257" r:id="rId4"/>
    <p:sldId id="258" r:id="rId5"/>
    <p:sldId id="31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5" r:id="rId14"/>
    <p:sldId id="266" r:id="rId15"/>
    <p:sldId id="267" r:id="rId16"/>
    <p:sldId id="268" r:id="rId17"/>
    <p:sldId id="281" r:id="rId18"/>
    <p:sldId id="270" r:id="rId19"/>
    <p:sldId id="271" r:id="rId20"/>
    <p:sldId id="272" r:id="rId21"/>
    <p:sldId id="273" r:id="rId22"/>
    <p:sldId id="282" r:id="rId23"/>
    <p:sldId id="274" r:id="rId24"/>
    <p:sldId id="283" r:id="rId25"/>
    <p:sldId id="275" r:id="rId26"/>
    <p:sldId id="284" r:id="rId27"/>
    <p:sldId id="318" r:id="rId28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3E61F-52BE-4907-9FE4-2D25A90CC57C}" type="doc">
      <dgm:prSet loTypeId="urn:microsoft.com/office/officeart/2011/layout/CircleProcess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F71C784A-C699-4F2B-85B5-1D40AC9D4BE4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Planning</a:t>
          </a:r>
        </a:p>
      </dgm:t>
    </dgm:pt>
    <dgm:pt modelId="{A6F5895C-78FE-48AD-8508-BDE93F740435}" type="parTrans" cxnId="{1317AAC5-3346-44A4-BA21-BEFE30AF92C7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998661-8824-4652-B9A1-FE3C108F893B}" type="sibTrans" cxnId="{1317AAC5-3346-44A4-BA21-BEFE30AF92C7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779227-EC1E-49F3-A958-3BB4591C4C75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collection</a:t>
          </a:r>
        </a:p>
      </dgm:t>
    </dgm:pt>
    <dgm:pt modelId="{1FA383CC-460E-4081-A9B8-DED76BA1C269}" type="parTrans" cxnId="{B2E6C1D5-D34E-462C-B14D-16817909D029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6AE3B6-052A-43E0-84F6-87820958AE76}" type="sibTrans" cxnId="{B2E6C1D5-D34E-462C-B14D-16817909D029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1084D2-73D1-4133-93ED-9DC378A5ACCB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description</a:t>
          </a:r>
        </a:p>
      </dgm:t>
    </dgm:pt>
    <dgm:pt modelId="{8E12D8D8-F99D-400F-BFE4-CF29ACAB4F4B}" type="parTrans" cxnId="{BA13A9B9-8A8C-43BE-B7F6-D33E4B8C5EDD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B3EF0D-B891-4E5C-8BF1-E88E77C7245B}" type="sibTrans" cxnId="{BA13A9B9-8A8C-43BE-B7F6-D33E4B8C5EDD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4C521B7-C4AF-4D59-8E9D-DDE0E3B17933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analysis</a:t>
          </a:r>
        </a:p>
      </dgm:t>
    </dgm:pt>
    <dgm:pt modelId="{AB2168FC-CF1D-4E59-86C6-CE82E5328CCE}" type="parTrans" cxnId="{3E84E272-16C0-4E63-A588-88AFA7EB0835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357876-AD21-4874-AEA8-18EEA226F79F}" type="sibTrans" cxnId="{3E84E272-16C0-4E63-A588-88AFA7EB0835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B0CEBDC-E611-4D6B-9399-92E3C08F90FB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Interpretation of the results</a:t>
          </a:r>
        </a:p>
      </dgm:t>
    </dgm:pt>
    <dgm:pt modelId="{B5722ACC-8444-4192-8358-8FA5986C5F6B}" type="parTrans" cxnId="{D70ADA3A-4AFC-4430-A3AB-F8DC4044329C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5C6B87-F62D-4E87-8B5C-196AF04CF521}" type="sibTrans" cxnId="{D70ADA3A-4AFC-4430-A3AB-F8DC4044329C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3CE1F8-82A0-44A8-BC64-0830AB496036}" type="pres">
      <dgm:prSet presAssocID="{A4B3E61F-52BE-4907-9FE4-2D25A90CC57C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CFE0F68D-BFBE-4444-B90B-3408D21E1B7D}" type="pres">
      <dgm:prSet presAssocID="{CB0CEBDC-E611-4D6B-9399-92E3C08F90FB}" presName="Accent5" presStyleCnt="0"/>
      <dgm:spPr/>
    </dgm:pt>
    <dgm:pt modelId="{0314F58E-2AE8-4D40-A69D-E772C2B336EE}" type="pres">
      <dgm:prSet presAssocID="{CB0CEBDC-E611-4D6B-9399-92E3C08F90FB}" presName="Accent" presStyleLbl="node1" presStyleIdx="0" presStyleCnt="5"/>
      <dgm:spPr/>
    </dgm:pt>
    <dgm:pt modelId="{0F9AB2F1-68FD-4936-A5A1-BD562ACC489B}" type="pres">
      <dgm:prSet presAssocID="{CB0CEBDC-E611-4D6B-9399-92E3C08F90FB}" presName="ParentBackground5" presStyleCnt="0"/>
      <dgm:spPr/>
    </dgm:pt>
    <dgm:pt modelId="{E8912A5D-4A23-4E9F-BCD8-7EF73FA1183E}" type="pres">
      <dgm:prSet presAssocID="{CB0CEBDC-E611-4D6B-9399-92E3C08F90FB}" presName="ParentBackground" presStyleLbl="fgAcc1" presStyleIdx="0" presStyleCnt="5"/>
      <dgm:spPr/>
      <dgm:t>
        <a:bodyPr/>
        <a:lstStyle/>
        <a:p>
          <a:endParaRPr lang="fr-FR"/>
        </a:p>
      </dgm:t>
    </dgm:pt>
    <dgm:pt modelId="{78CFD8CB-B84F-4285-AF59-78CC064FA371}" type="pres">
      <dgm:prSet presAssocID="{CB0CEBDC-E611-4D6B-9399-92E3C08F90FB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1D221B-3371-4A81-A64D-DFD337D75433}" type="pres">
      <dgm:prSet presAssocID="{64C521B7-C4AF-4D59-8E9D-DDE0E3B17933}" presName="Accent4" presStyleCnt="0"/>
      <dgm:spPr/>
    </dgm:pt>
    <dgm:pt modelId="{4F08B70B-22FE-421B-89CC-FD6090C89895}" type="pres">
      <dgm:prSet presAssocID="{64C521B7-C4AF-4D59-8E9D-DDE0E3B17933}" presName="Accent" presStyleLbl="node1" presStyleIdx="1" presStyleCnt="5"/>
      <dgm:spPr/>
    </dgm:pt>
    <dgm:pt modelId="{51488CB0-7E16-44C3-8ADC-27635559B9D8}" type="pres">
      <dgm:prSet presAssocID="{64C521B7-C4AF-4D59-8E9D-DDE0E3B17933}" presName="ParentBackground4" presStyleCnt="0"/>
      <dgm:spPr/>
    </dgm:pt>
    <dgm:pt modelId="{0BB126E7-CD92-4C3A-9364-F6553324D57A}" type="pres">
      <dgm:prSet presAssocID="{64C521B7-C4AF-4D59-8E9D-DDE0E3B17933}" presName="ParentBackground" presStyleLbl="fgAcc1" presStyleIdx="1" presStyleCnt="5"/>
      <dgm:spPr/>
      <dgm:t>
        <a:bodyPr/>
        <a:lstStyle/>
        <a:p>
          <a:endParaRPr lang="fr-FR"/>
        </a:p>
      </dgm:t>
    </dgm:pt>
    <dgm:pt modelId="{142B025C-6004-4D05-914A-076F99E0FD87}" type="pres">
      <dgm:prSet presAssocID="{64C521B7-C4AF-4D59-8E9D-DDE0E3B17933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4FA06-9F60-4675-A271-AE0FB0AB2683}" type="pres">
      <dgm:prSet presAssocID="{8F1084D2-73D1-4133-93ED-9DC378A5ACCB}" presName="Accent3" presStyleCnt="0"/>
      <dgm:spPr/>
    </dgm:pt>
    <dgm:pt modelId="{5A1A89A2-02A0-49B0-A9D1-50D2D8053D26}" type="pres">
      <dgm:prSet presAssocID="{8F1084D2-73D1-4133-93ED-9DC378A5ACCB}" presName="Accent" presStyleLbl="node1" presStyleIdx="2" presStyleCnt="5"/>
      <dgm:spPr/>
    </dgm:pt>
    <dgm:pt modelId="{99C86ECB-A190-4294-9FAC-82ED390C7B4F}" type="pres">
      <dgm:prSet presAssocID="{8F1084D2-73D1-4133-93ED-9DC378A5ACCB}" presName="ParentBackground3" presStyleCnt="0"/>
      <dgm:spPr/>
    </dgm:pt>
    <dgm:pt modelId="{78CD6426-420D-4D07-B6EA-16274ECAEC25}" type="pres">
      <dgm:prSet presAssocID="{8F1084D2-73D1-4133-93ED-9DC378A5ACCB}" presName="ParentBackground" presStyleLbl="fgAcc1" presStyleIdx="2" presStyleCnt="5"/>
      <dgm:spPr/>
      <dgm:t>
        <a:bodyPr/>
        <a:lstStyle/>
        <a:p>
          <a:endParaRPr lang="fr-FR"/>
        </a:p>
      </dgm:t>
    </dgm:pt>
    <dgm:pt modelId="{98E89733-A597-4A5B-837B-3F1E83B58D1E}" type="pres">
      <dgm:prSet presAssocID="{8F1084D2-73D1-4133-93ED-9DC378A5ACCB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05121B-517E-416F-AC30-1FA9373887AD}" type="pres">
      <dgm:prSet presAssocID="{F7779227-EC1E-49F3-A958-3BB4591C4C75}" presName="Accent2" presStyleCnt="0"/>
      <dgm:spPr/>
    </dgm:pt>
    <dgm:pt modelId="{55CDDB98-54D8-4E1F-890F-54AFC47E53C2}" type="pres">
      <dgm:prSet presAssocID="{F7779227-EC1E-49F3-A958-3BB4591C4C75}" presName="Accent" presStyleLbl="node1" presStyleIdx="3" presStyleCnt="5"/>
      <dgm:spPr/>
    </dgm:pt>
    <dgm:pt modelId="{69BC8985-217F-4201-84E4-DF85830A49FF}" type="pres">
      <dgm:prSet presAssocID="{F7779227-EC1E-49F3-A958-3BB4591C4C75}" presName="ParentBackground2" presStyleCnt="0"/>
      <dgm:spPr/>
    </dgm:pt>
    <dgm:pt modelId="{5F439F10-BD6A-4AE3-AE44-096AC1796073}" type="pres">
      <dgm:prSet presAssocID="{F7779227-EC1E-49F3-A958-3BB4591C4C75}" presName="ParentBackground" presStyleLbl="fgAcc1" presStyleIdx="3" presStyleCnt="5"/>
      <dgm:spPr/>
      <dgm:t>
        <a:bodyPr/>
        <a:lstStyle/>
        <a:p>
          <a:endParaRPr lang="fr-FR"/>
        </a:p>
      </dgm:t>
    </dgm:pt>
    <dgm:pt modelId="{D8A05317-029F-4E05-88B6-E875DEA8329B}" type="pres">
      <dgm:prSet presAssocID="{F7779227-EC1E-49F3-A958-3BB4591C4C7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DCFFA4-FA0F-41ED-A47C-61C3F789EE3C}" type="pres">
      <dgm:prSet presAssocID="{F71C784A-C699-4F2B-85B5-1D40AC9D4BE4}" presName="Accent1" presStyleCnt="0"/>
      <dgm:spPr/>
    </dgm:pt>
    <dgm:pt modelId="{EAAC1D4F-B04E-48EA-9834-D9FEC8BF6F53}" type="pres">
      <dgm:prSet presAssocID="{F71C784A-C699-4F2B-85B5-1D40AC9D4BE4}" presName="Accent" presStyleLbl="node1" presStyleIdx="4" presStyleCnt="5"/>
      <dgm:spPr/>
    </dgm:pt>
    <dgm:pt modelId="{D3F70243-6365-4624-9047-5F120C5D5685}" type="pres">
      <dgm:prSet presAssocID="{F71C784A-C699-4F2B-85B5-1D40AC9D4BE4}" presName="ParentBackground1" presStyleCnt="0"/>
      <dgm:spPr/>
    </dgm:pt>
    <dgm:pt modelId="{E124AEF7-1E88-4BC3-8183-26ED6B4CB096}" type="pres">
      <dgm:prSet presAssocID="{F71C784A-C699-4F2B-85B5-1D40AC9D4BE4}" presName="ParentBackground" presStyleLbl="fgAcc1" presStyleIdx="4" presStyleCnt="5"/>
      <dgm:spPr/>
      <dgm:t>
        <a:bodyPr/>
        <a:lstStyle/>
        <a:p>
          <a:endParaRPr lang="fr-FR"/>
        </a:p>
      </dgm:t>
    </dgm:pt>
    <dgm:pt modelId="{F9145BF3-21E4-4E90-9E89-8A756EE8C579}" type="pres">
      <dgm:prSet presAssocID="{F71C784A-C699-4F2B-85B5-1D40AC9D4BE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E84E272-16C0-4E63-A588-88AFA7EB0835}" srcId="{A4B3E61F-52BE-4907-9FE4-2D25A90CC57C}" destId="{64C521B7-C4AF-4D59-8E9D-DDE0E3B17933}" srcOrd="3" destOrd="0" parTransId="{AB2168FC-CF1D-4E59-86C6-CE82E5328CCE}" sibTransId="{2C357876-AD21-4874-AEA8-18EEA226F79F}"/>
    <dgm:cxn modelId="{D1F17673-E15F-4008-A5CF-14E2A79CC7A9}" type="presOf" srcId="{F71C784A-C699-4F2B-85B5-1D40AC9D4BE4}" destId="{E124AEF7-1E88-4BC3-8183-26ED6B4CB096}" srcOrd="0" destOrd="0" presId="urn:microsoft.com/office/officeart/2011/layout/CircleProcess"/>
    <dgm:cxn modelId="{1317AAC5-3346-44A4-BA21-BEFE30AF92C7}" srcId="{A4B3E61F-52BE-4907-9FE4-2D25A90CC57C}" destId="{F71C784A-C699-4F2B-85B5-1D40AC9D4BE4}" srcOrd="0" destOrd="0" parTransId="{A6F5895C-78FE-48AD-8508-BDE93F740435}" sibTransId="{1D998661-8824-4652-B9A1-FE3C108F893B}"/>
    <dgm:cxn modelId="{089DD147-F734-4E0A-BED2-0B19970B0F39}" type="presOf" srcId="{64C521B7-C4AF-4D59-8E9D-DDE0E3B17933}" destId="{0BB126E7-CD92-4C3A-9364-F6553324D57A}" srcOrd="0" destOrd="0" presId="urn:microsoft.com/office/officeart/2011/layout/CircleProcess"/>
    <dgm:cxn modelId="{EE03B78A-E0EC-413E-9F46-B5F3CC910990}" type="presOf" srcId="{8F1084D2-73D1-4133-93ED-9DC378A5ACCB}" destId="{98E89733-A597-4A5B-837B-3F1E83B58D1E}" srcOrd="1" destOrd="0" presId="urn:microsoft.com/office/officeart/2011/layout/CircleProcess"/>
    <dgm:cxn modelId="{EA7D2A29-AFAD-4207-BDC9-8A4E51228B3D}" type="presOf" srcId="{CB0CEBDC-E611-4D6B-9399-92E3C08F90FB}" destId="{E8912A5D-4A23-4E9F-BCD8-7EF73FA1183E}" srcOrd="0" destOrd="0" presId="urn:microsoft.com/office/officeart/2011/layout/CircleProcess"/>
    <dgm:cxn modelId="{FCB0C841-588D-4710-BA6C-F33633214FA9}" type="presOf" srcId="{F71C784A-C699-4F2B-85B5-1D40AC9D4BE4}" destId="{F9145BF3-21E4-4E90-9E89-8A756EE8C579}" srcOrd="1" destOrd="0" presId="urn:microsoft.com/office/officeart/2011/layout/CircleProcess"/>
    <dgm:cxn modelId="{EE7A20C8-F980-4601-90E2-4A8053B54DE1}" type="presOf" srcId="{F7779227-EC1E-49F3-A958-3BB4591C4C75}" destId="{D8A05317-029F-4E05-88B6-E875DEA8329B}" srcOrd="1" destOrd="0" presId="urn:microsoft.com/office/officeart/2011/layout/CircleProcess"/>
    <dgm:cxn modelId="{B2E6C1D5-D34E-462C-B14D-16817909D029}" srcId="{A4B3E61F-52BE-4907-9FE4-2D25A90CC57C}" destId="{F7779227-EC1E-49F3-A958-3BB4591C4C75}" srcOrd="1" destOrd="0" parTransId="{1FA383CC-460E-4081-A9B8-DED76BA1C269}" sibTransId="{806AE3B6-052A-43E0-84F6-87820958AE76}"/>
    <dgm:cxn modelId="{1BBB8CFD-8CDD-4C1C-8B05-B9818D0F7E83}" type="presOf" srcId="{A4B3E61F-52BE-4907-9FE4-2D25A90CC57C}" destId="{493CE1F8-82A0-44A8-BC64-0830AB496036}" srcOrd="0" destOrd="0" presId="urn:microsoft.com/office/officeart/2011/layout/CircleProcess"/>
    <dgm:cxn modelId="{9A39C86B-035B-46ED-9A28-D67C12A7165C}" type="presOf" srcId="{F7779227-EC1E-49F3-A958-3BB4591C4C75}" destId="{5F439F10-BD6A-4AE3-AE44-096AC1796073}" srcOrd="0" destOrd="0" presId="urn:microsoft.com/office/officeart/2011/layout/CircleProcess"/>
    <dgm:cxn modelId="{F0F2BD4D-15F9-4287-AEA8-0C20E83731A5}" type="presOf" srcId="{CB0CEBDC-E611-4D6B-9399-92E3C08F90FB}" destId="{78CFD8CB-B84F-4285-AF59-78CC064FA371}" srcOrd="1" destOrd="0" presId="urn:microsoft.com/office/officeart/2011/layout/CircleProcess"/>
    <dgm:cxn modelId="{D70ADA3A-4AFC-4430-A3AB-F8DC4044329C}" srcId="{A4B3E61F-52BE-4907-9FE4-2D25A90CC57C}" destId="{CB0CEBDC-E611-4D6B-9399-92E3C08F90FB}" srcOrd="4" destOrd="0" parTransId="{B5722ACC-8444-4192-8358-8FA5986C5F6B}" sibTransId="{A75C6B87-F62D-4E87-8B5C-196AF04CF521}"/>
    <dgm:cxn modelId="{BA13A9B9-8A8C-43BE-B7F6-D33E4B8C5EDD}" srcId="{A4B3E61F-52BE-4907-9FE4-2D25A90CC57C}" destId="{8F1084D2-73D1-4133-93ED-9DC378A5ACCB}" srcOrd="2" destOrd="0" parTransId="{8E12D8D8-F99D-400F-BFE4-CF29ACAB4F4B}" sibTransId="{FCB3EF0D-B891-4E5C-8BF1-E88E77C7245B}"/>
    <dgm:cxn modelId="{4DF8E381-204D-4D75-8A9A-1E24369CD71A}" type="presOf" srcId="{8F1084D2-73D1-4133-93ED-9DC378A5ACCB}" destId="{78CD6426-420D-4D07-B6EA-16274ECAEC25}" srcOrd="0" destOrd="0" presId="urn:microsoft.com/office/officeart/2011/layout/CircleProcess"/>
    <dgm:cxn modelId="{2256C52D-7ADC-4D5D-B5D1-29C61BDD4AAD}" type="presOf" srcId="{64C521B7-C4AF-4D59-8E9D-DDE0E3B17933}" destId="{142B025C-6004-4D05-914A-076F99E0FD87}" srcOrd="1" destOrd="0" presId="urn:microsoft.com/office/officeart/2011/layout/CircleProcess"/>
    <dgm:cxn modelId="{9C8647D8-72AD-4CF9-BA6C-14384ACAAE9E}" type="presParOf" srcId="{493CE1F8-82A0-44A8-BC64-0830AB496036}" destId="{CFE0F68D-BFBE-4444-B90B-3408D21E1B7D}" srcOrd="0" destOrd="0" presId="urn:microsoft.com/office/officeart/2011/layout/CircleProcess"/>
    <dgm:cxn modelId="{052410A4-C114-4BAC-89EB-8B6946239BDB}" type="presParOf" srcId="{CFE0F68D-BFBE-4444-B90B-3408D21E1B7D}" destId="{0314F58E-2AE8-4D40-A69D-E772C2B336EE}" srcOrd="0" destOrd="0" presId="urn:microsoft.com/office/officeart/2011/layout/CircleProcess"/>
    <dgm:cxn modelId="{7CBE9F08-CF50-4136-85B1-ECDAD417DAF9}" type="presParOf" srcId="{493CE1F8-82A0-44A8-BC64-0830AB496036}" destId="{0F9AB2F1-68FD-4936-A5A1-BD562ACC489B}" srcOrd="1" destOrd="0" presId="urn:microsoft.com/office/officeart/2011/layout/CircleProcess"/>
    <dgm:cxn modelId="{463A9D28-5D3D-476A-B09A-CBF299A4D6C2}" type="presParOf" srcId="{0F9AB2F1-68FD-4936-A5A1-BD562ACC489B}" destId="{E8912A5D-4A23-4E9F-BCD8-7EF73FA1183E}" srcOrd="0" destOrd="0" presId="urn:microsoft.com/office/officeart/2011/layout/CircleProcess"/>
    <dgm:cxn modelId="{94AA8292-17A8-45EB-9499-6075EFAC10C3}" type="presParOf" srcId="{493CE1F8-82A0-44A8-BC64-0830AB496036}" destId="{78CFD8CB-B84F-4285-AF59-78CC064FA371}" srcOrd="2" destOrd="0" presId="urn:microsoft.com/office/officeart/2011/layout/CircleProcess"/>
    <dgm:cxn modelId="{CA6F96D8-8469-479F-92A1-9C49AD61F016}" type="presParOf" srcId="{493CE1F8-82A0-44A8-BC64-0830AB496036}" destId="{A11D221B-3371-4A81-A64D-DFD337D75433}" srcOrd="3" destOrd="0" presId="urn:microsoft.com/office/officeart/2011/layout/CircleProcess"/>
    <dgm:cxn modelId="{130F69F0-9540-4721-B90B-E97D297BA6E7}" type="presParOf" srcId="{A11D221B-3371-4A81-A64D-DFD337D75433}" destId="{4F08B70B-22FE-421B-89CC-FD6090C89895}" srcOrd="0" destOrd="0" presId="urn:microsoft.com/office/officeart/2011/layout/CircleProcess"/>
    <dgm:cxn modelId="{B7700638-A472-4256-B19C-50F58DA93F2D}" type="presParOf" srcId="{493CE1F8-82A0-44A8-BC64-0830AB496036}" destId="{51488CB0-7E16-44C3-8ADC-27635559B9D8}" srcOrd="4" destOrd="0" presId="urn:microsoft.com/office/officeart/2011/layout/CircleProcess"/>
    <dgm:cxn modelId="{500B05CE-B75D-455E-A9CE-5E568D6C26BC}" type="presParOf" srcId="{51488CB0-7E16-44C3-8ADC-27635559B9D8}" destId="{0BB126E7-CD92-4C3A-9364-F6553324D57A}" srcOrd="0" destOrd="0" presId="urn:microsoft.com/office/officeart/2011/layout/CircleProcess"/>
    <dgm:cxn modelId="{45623C8C-0DE7-4339-B53F-FBAE94D34C9B}" type="presParOf" srcId="{493CE1F8-82A0-44A8-BC64-0830AB496036}" destId="{142B025C-6004-4D05-914A-076F99E0FD87}" srcOrd="5" destOrd="0" presId="urn:microsoft.com/office/officeart/2011/layout/CircleProcess"/>
    <dgm:cxn modelId="{A8ED2C65-8873-400D-B443-6D6A71E3EDC0}" type="presParOf" srcId="{493CE1F8-82A0-44A8-BC64-0830AB496036}" destId="{BF84FA06-9F60-4675-A271-AE0FB0AB2683}" srcOrd="6" destOrd="0" presId="urn:microsoft.com/office/officeart/2011/layout/CircleProcess"/>
    <dgm:cxn modelId="{C1E67863-CD65-4C59-A57C-EF994BD630C6}" type="presParOf" srcId="{BF84FA06-9F60-4675-A271-AE0FB0AB2683}" destId="{5A1A89A2-02A0-49B0-A9D1-50D2D8053D26}" srcOrd="0" destOrd="0" presId="urn:microsoft.com/office/officeart/2011/layout/CircleProcess"/>
    <dgm:cxn modelId="{7A2DA027-6F70-4BCE-A358-B884BCC97C8E}" type="presParOf" srcId="{493CE1F8-82A0-44A8-BC64-0830AB496036}" destId="{99C86ECB-A190-4294-9FAC-82ED390C7B4F}" srcOrd="7" destOrd="0" presId="urn:microsoft.com/office/officeart/2011/layout/CircleProcess"/>
    <dgm:cxn modelId="{DB0A10EC-7C62-4B7A-A610-1B89589CF4CA}" type="presParOf" srcId="{99C86ECB-A190-4294-9FAC-82ED390C7B4F}" destId="{78CD6426-420D-4D07-B6EA-16274ECAEC25}" srcOrd="0" destOrd="0" presId="urn:microsoft.com/office/officeart/2011/layout/CircleProcess"/>
    <dgm:cxn modelId="{7324ED9D-B32E-40FB-B127-780A99A28DC8}" type="presParOf" srcId="{493CE1F8-82A0-44A8-BC64-0830AB496036}" destId="{98E89733-A597-4A5B-837B-3F1E83B58D1E}" srcOrd="8" destOrd="0" presId="urn:microsoft.com/office/officeart/2011/layout/CircleProcess"/>
    <dgm:cxn modelId="{B3494B0C-EC36-4A8D-9F25-7417C5B10C90}" type="presParOf" srcId="{493CE1F8-82A0-44A8-BC64-0830AB496036}" destId="{8605121B-517E-416F-AC30-1FA9373887AD}" srcOrd="9" destOrd="0" presId="urn:microsoft.com/office/officeart/2011/layout/CircleProcess"/>
    <dgm:cxn modelId="{28C74FAD-8183-46D6-95E0-E6E29C3DC971}" type="presParOf" srcId="{8605121B-517E-416F-AC30-1FA9373887AD}" destId="{55CDDB98-54D8-4E1F-890F-54AFC47E53C2}" srcOrd="0" destOrd="0" presId="urn:microsoft.com/office/officeart/2011/layout/CircleProcess"/>
    <dgm:cxn modelId="{64B1773B-8B58-4A25-823A-B0D1FB42DEA9}" type="presParOf" srcId="{493CE1F8-82A0-44A8-BC64-0830AB496036}" destId="{69BC8985-217F-4201-84E4-DF85830A49FF}" srcOrd="10" destOrd="0" presId="urn:microsoft.com/office/officeart/2011/layout/CircleProcess"/>
    <dgm:cxn modelId="{8CED94B2-2275-492F-B30F-484AFA90DA3C}" type="presParOf" srcId="{69BC8985-217F-4201-84E4-DF85830A49FF}" destId="{5F439F10-BD6A-4AE3-AE44-096AC1796073}" srcOrd="0" destOrd="0" presId="urn:microsoft.com/office/officeart/2011/layout/CircleProcess"/>
    <dgm:cxn modelId="{A7B1CC60-4199-4A44-B04F-9B0FE66F6A44}" type="presParOf" srcId="{493CE1F8-82A0-44A8-BC64-0830AB496036}" destId="{D8A05317-029F-4E05-88B6-E875DEA8329B}" srcOrd="11" destOrd="0" presId="urn:microsoft.com/office/officeart/2011/layout/CircleProcess"/>
    <dgm:cxn modelId="{93834EF2-6E9D-4D37-9947-7E653850DFA7}" type="presParOf" srcId="{493CE1F8-82A0-44A8-BC64-0830AB496036}" destId="{E1DCFFA4-FA0F-41ED-A47C-61C3F789EE3C}" srcOrd="12" destOrd="0" presId="urn:microsoft.com/office/officeart/2011/layout/CircleProcess"/>
    <dgm:cxn modelId="{4FEEBE67-A404-46FA-8F9B-650999E66316}" type="presParOf" srcId="{E1DCFFA4-FA0F-41ED-A47C-61C3F789EE3C}" destId="{EAAC1D4F-B04E-48EA-9834-D9FEC8BF6F53}" srcOrd="0" destOrd="0" presId="urn:microsoft.com/office/officeart/2011/layout/CircleProcess"/>
    <dgm:cxn modelId="{1B643F67-AFF4-4DB1-BC6C-130B93AF836E}" type="presParOf" srcId="{493CE1F8-82A0-44A8-BC64-0830AB496036}" destId="{D3F70243-6365-4624-9047-5F120C5D5685}" srcOrd="13" destOrd="0" presId="urn:microsoft.com/office/officeart/2011/layout/CircleProcess"/>
    <dgm:cxn modelId="{8A8FA554-9B97-4FB2-9F2A-6B263B43F10F}" type="presParOf" srcId="{D3F70243-6365-4624-9047-5F120C5D5685}" destId="{E124AEF7-1E88-4BC3-8183-26ED6B4CB096}" srcOrd="0" destOrd="0" presId="urn:microsoft.com/office/officeart/2011/layout/CircleProcess"/>
    <dgm:cxn modelId="{CCBE236C-5FAF-4CAD-B0F7-D7701108AABB}" type="presParOf" srcId="{493CE1F8-82A0-44A8-BC64-0830AB496036}" destId="{F9145BF3-21E4-4E90-9E89-8A756EE8C579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>
        <a:solidFill>
          <a:srgbClr val="FF00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>
        <a:solidFill>
          <a:srgbClr val="FF00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4F58E-2AE8-4D40-A69D-E772C2B336EE}">
      <dsp:nvSpPr>
        <dsp:cNvPr id="0" name=""/>
        <dsp:cNvSpPr/>
      </dsp:nvSpPr>
      <dsp:spPr>
        <a:xfrm>
          <a:off x="8246712" y="1841118"/>
          <a:ext cx="1880384" cy="188069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912A5D-4A23-4E9F-BCD8-7EF73FA1183E}">
      <dsp:nvSpPr>
        <dsp:cNvPr id="0" name=""/>
        <dsp:cNvSpPr/>
      </dsp:nvSpPr>
      <dsp:spPr>
        <a:xfrm>
          <a:off x="8308758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Interpretation of the results</a:t>
          </a:r>
        </a:p>
      </dsp:txBody>
      <dsp:txXfrm>
        <a:off x="8559943" y="2154622"/>
        <a:ext cx="1253923" cy="1253684"/>
      </dsp:txXfrm>
    </dsp:sp>
    <dsp:sp modelId="{4F08B70B-22FE-421B-89CC-FD6090C89895}">
      <dsp:nvSpPr>
        <dsp:cNvPr id="0" name=""/>
        <dsp:cNvSpPr/>
      </dsp:nvSpPr>
      <dsp:spPr>
        <a:xfrm rot="2700000">
          <a:off x="6302389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211926"/>
              <a:satOff val="-5287"/>
              <a:lumOff val="18501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B126E7-CD92-4C3A-9364-F6553324D57A}">
      <dsp:nvSpPr>
        <dsp:cNvPr id="0" name=""/>
        <dsp:cNvSpPr/>
      </dsp:nvSpPr>
      <dsp:spPr>
        <a:xfrm>
          <a:off x="6366328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211926"/>
              <a:satOff val="-5287"/>
              <a:lumOff val="1850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analysis</a:t>
          </a:r>
        </a:p>
      </dsp:txBody>
      <dsp:txXfrm>
        <a:off x="6616512" y="2154622"/>
        <a:ext cx="1253923" cy="1253684"/>
      </dsp:txXfrm>
    </dsp:sp>
    <dsp:sp modelId="{5A1A89A2-02A0-49B0-A9D1-50D2D8053D26}">
      <dsp:nvSpPr>
        <dsp:cNvPr id="0" name=""/>
        <dsp:cNvSpPr/>
      </dsp:nvSpPr>
      <dsp:spPr>
        <a:xfrm rot="2700000">
          <a:off x="4359959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423851"/>
              <a:satOff val="-10574"/>
              <a:lumOff val="37002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8CD6426-420D-4D07-B6EA-16274ECAEC25}">
      <dsp:nvSpPr>
        <dsp:cNvPr id="0" name=""/>
        <dsp:cNvSpPr/>
      </dsp:nvSpPr>
      <dsp:spPr>
        <a:xfrm>
          <a:off x="4422897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23851"/>
              <a:satOff val="-10574"/>
              <a:lumOff val="37002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description</a:t>
          </a:r>
        </a:p>
      </dsp:txBody>
      <dsp:txXfrm>
        <a:off x="4673081" y="2154622"/>
        <a:ext cx="1253923" cy="1253684"/>
      </dsp:txXfrm>
    </dsp:sp>
    <dsp:sp modelId="{55CDDB98-54D8-4E1F-890F-54AFC47E53C2}">
      <dsp:nvSpPr>
        <dsp:cNvPr id="0" name=""/>
        <dsp:cNvSpPr/>
      </dsp:nvSpPr>
      <dsp:spPr>
        <a:xfrm rot="2700000">
          <a:off x="2416528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423851"/>
              <a:satOff val="-10574"/>
              <a:lumOff val="37002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439F10-BD6A-4AE3-AE44-096AC1796073}">
      <dsp:nvSpPr>
        <dsp:cNvPr id="0" name=""/>
        <dsp:cNvSpPr/>
      </dsp:nvSpPr>
      <dsp:spPr>
        <a:xfrm>
          <a:off x="2479466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23851"/>
              <a:satOff val="-10574"/>
              <a:lumOff val="37002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collection</a:t>
          </a:r>
        </a:p>
      </dsp:txBody>
      <dsp:txXfrm>
        <a:off x="2730651" y="2154622"/>
        <a:ext cx="1253923" cy="1253684"/>
      </dsp:txXfrm>
    </dsp:sp>
    <dsp:sp modelId="{EAAC1D4F-B04E-48EA-9834-D9FEC8BF6F53}">
      <dsp:nvSpPr>
        <dsp:cNvPr id="0" name=""/>
        <dsp:cNvSpPr/>
      </dsp:nvSpPr>
      <dsp:spPr>
        <a:xfrm rot="2700000">
          <a:off x="473098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211926"/>
              <a:satOff val="-5287"/>
              <a:lumOff val="18501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24AEF7-1E88-4BC3-8183-26ED6B4CB096}">
      <dsp:nvSpPr>
        <dsp:cNvPr id="0" name=""/>
        <dsp:cNvSpPr/>
      </dsp:nvSpPr>
      <dsp:spPr>
        <a:xfrm>
          <a:off x="536035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211926"/>
              <a:satOff val="-5287"/>
              <a:lumOff val="1850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Planning</a:t>
          </a:r>
        </a:p>
      </dsp:txBody>
      <dsp:txXfrm>
        <a:off x="787220" y="2154622"/>
        <a:ext cx="1253923" cy="1253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1591074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Quantitative data </a:t>
          </a:r>
          <a:endParaRPr lang="en-US" sz="2700" kern="1200" dirty="0"/>
        </a:p>
      </dsp:txBody>
      <dsp:txXfrm>
        <a:off x="1620206" y="29594"/>
        <a:ext cx="1931047" cy="936391"/>
      </dsp:txXfrm>
    </dsp:sp>
    <dsp:sp modelId="{4EE4D0AC-CF25-4171-9A01-ABBC60787CB5}">
      <dsp:nvSpPr>
        <dsp:cNvPr id="0" name=""/>
        <dsp:cNvSpPr/>
      </dsp:nvSpPr>
      <dsp:spPr>
        <a:xfrm>
          <a:off x="1790006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1988937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Discrete</a:t>
          </a:r>
          <a:endParaRPr lang="en-US" sz="2400" kern="1200" dirty="0"/>
        </a:p>
      </dsp:txBody>
      <dsp:txXfrm>
        <a:off x="2018069" y="1272913"/>
        <a:ext cx="1533184" cy="936391"/>
      </dsp:txXfrm>
    </dsp:sp>
    <dsp:sp modelId="{D5230A2B-E9EC-4C12-9320-A01FF964F5B0}">
      <dsp:nvSpPr>
        <dsp:cNvPr id="0" name=""/>
        <dsp:cNvSpPr/>
      </dsp:nvSpPr>
      <dsp:spPr>
        <a:xfrm>
          <a:off x="1790006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1988937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Continuous</a:t>
          </a:r>
          <a:endParaRPr lang="en-US" sz="2400" kern="1200" dirty="0"/>
        </a:p>
      </dsp:txBody>
      <dsp:txXfrm>
        <a:off x="2018069" y="2516233"/>
        <a:ext cx="1533184" cy="936391"/>
      </dsp:txXfrm>
    </dsp:sp>
    <dsp:sp modelId="{7CD4FB1B-47AA-4F81-80E6-0F9B34CEE408}">
      <dsp:nvSpPr>
        <dsp:cNvPr id="0" name=""/>
        <dsp:cNvSpPr/>
      </dsp:nvSpPr>
      <dsp:spPr>
        <a:xfrm>
          <a:off x="4077713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Qualitative data</a:t>
          </a:r>
          <a:endParaRPr lang="en-US" sz="2700" kern="1200" dirty="0"/>
        </a:p>
      </dsp:txBody>
      <dsp:txXfrm>
        <a:off x="4106845" y="29594"/>
        <a:ext cx="1931047" cy="936391"/>
      </dsp:txXfrm>
    </dsp:sp>
    <dsp:sp modelId="{417B71A0-8804-42CE-B16E-1FB7199694B8}">
      <dsp:nvSpPr>
        <dsp:cNvPr id="0" name=""/>
        <dsp:cNvSpPr/>
      </dsp:nvSpPr>
      <dsp:spPr>
        <a:xfrm>
          <a:off x="4276645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4475576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Ordinal</a:t>
          </a:r>
          <a:endParaRPr lang="en-US" sz="2400" kern="1200" dirty="0"/>
        </a:p>
      </dsp:txBody>
      <dsp:txXfrm>
        <a:off x="4504708" y="1272913"/>
        <a:ext cx="1533184" cy="936391"/>
      </dsp:txXfrm>
    </dsp:sp>
    <dsp:sp modelId="{7ADF0F6E-95B0-4691-8455-195C3170FFA3}">
      <dsp:nvSpPr>
        <dsp:cNvPr id="0" name=""/>
        <dsp:cNvSpPr/>
      </dsp:nvSpPr>
      <dsp:spPr>
        <a:xfrm>
          <a:off x="4276645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4475576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Nominal</a:t>
          </a:r>
          <a:endParaRPr lang="en-US" sz="2400" kern="1200" dirty="0"/>
        </a:p>
      </dsp:txBody>
      <dsp:txXfrm>
        <a:off x="4504708" y="2516233"/>
        <a:ext cx="1533184" cy="9363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1591074" y="462"/>
          <a:ext cx="1989311" cy="994655"/>
        </a:xfrm>
        <a:prstGeom prst="roundRect">
          <a:avLst>
            <a:gd name="adj" fmla="val 10000"/>
          </a:avLst>
        </a:prstGeom>
        <a:solidFill>
          <a:srgbClr val="FF0000"/>
        </a:solidFill>
        <a:ln w="15875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Quantitative data </a:t>
          </a:r>
          <a:endParaRPr lang="en-US" sz="2700" kern="1200" dirty="0"/>
        </a:p>
      </dsp:txBody>
      <dsp:txXfrm>
        <a:off x="1620206" y="29594"/>
        <a:ext cx="1931047" cy="936391"/>
      </dsp:txXfrm>
    </dsp:sp>
    <dsp:sp modelId="{4EE4D0AC-CF25-4171-9A01-ABBC60787CB5}">
      <dsp:nvSpPr>
        <dsp:cNvPr id="0" name=""/>
        <dsp:cNvSpPr/>
      </dsp:nvSpPr>
      <dsp:spPr>
        <a:xfrm>
          <a:off x="1790006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1988937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Discrete</a:t>
          </a:r>
          <a:endParaRPr lang="en-US" sz="2400" kern="1200" dirty="0"/>
        </a:p>
      </dsp:txBody>
      <dsp:txXfrm>
        <a:off x="2018069" y="1272913"/>
        <a:ext cx="1533184" cy="936391"/>
      </dsp:txXfrm>
    </dsp:sp>
    <dsp:sp modelId="{D5230A2B-E9EC-4C12-9320-A01FF964F5B0}">
      <dsp:nvSpPr>
        <dsp:cNvPr id="0" name=""/>
        <dsp:cNvSpPr/>
      </dsp:nvSpPr>
      <dsp:spPr>
        <a:xfrm>
          <a:off x="1790006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1988937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Continuous</a:t>
          </a:r>
          <a:endParaRPr lang="en-US" sz="2400" kern="1200" dirty="0"/>
        </a:p>
      </dsp:txBody>
      <dsp:txXfrm>
        <a:off x="2018069" y="2516233"/>
        <a:ext cx="1533184" cy="936391"/>
      </dsp:txXfrm>
    </dsp:sp>
    <dsp:sp modelId="{7CD4FB1B-47AA-4F81-80E6-0F9B34CEE408}">
      <dsp:nvSpPr>
        <dsp:cNvPr id="0" name=""/>
        <dsp:cNvSpPr/>
      </dsp:nvSpPr>
      <dsp:spPr>
        <a:xfrm>
          <a:off x="4077713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Qualitative data</a:t>
          </a:r>
          <a:endParaRPr lang="en-US" sz="2700" kern="1200" dirty="0"/>
        </a:p>
      </dsp:txBody>
      <dsp:txXfrm>
        <a:off x="4106845" y="29594"/>
        <a:ext cx="1931047" cy="936391"/>
      </dsp:txXfrm>
    </dsp:sp>
    <dsp:sp modelId="{417B71A0-8804-42CE-B16E-1FB7199694B8}">
      <dsp:nvSpPr>
        <dsp:cNvPr id="0" name=""/>
        <dsp:cNvSpPr/>
      </dsp:nvSpPr>
      <dsp:spPr>
        <a:xfrm>
          <a:off x="4276645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4475576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Ordinal</a:t>
          </a:r>
          <a:endParaRPr lang="en-US" sz="2400" kern="1200" dirty="0"/>
        </a:p>
      </dsp:txBody>
      <dsp:txXfrm>
        <a:off x="4504708" y="1272913"/>
        <a:ext cx="1533184" cy="936391"/>
      </dsp:txXfrm>
    </dsp:sp>
    <dsp:sp modelId="{7ADF0F6E-95B0-4691-8455-195C3170FFA3}">
      <dsp:nvSpPr>
        <dsp:cNvPr id="0" name=""/>
        <dsp:cNvSpPr/>
      </dsp:nvSpPr>
      <dsp:spPr>
        <a:xfrm>
          <a:off x="4276645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4475576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Nominal</a:t>
          </a:r>
          <a:endParaRPr lang="en-US" sz="2400" kern="1200" dirty="0"/>
        </a:p>
      </dsp:txBody>
      <dsp:txXfrm>
        <a:off x="4504708" y="2516233"/>
        <a:ext cx="1533184" cy="9363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3522-962B-453D-96E7-9226BA2CC9CB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9B4E-956B-407C-8BEF-5EE2AC9BCD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3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B9511-8566-4BBE-ACE2-265CCFA999E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E2BC-72D9-44E6-B028-8FB13D5D0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8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C08716D-2AEA-4B8B-B004-E5524181DA57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1254-F228-4C50-B4AE-CBD843B549F1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8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72F42-EEDF-44DE-A749-C0B41718FD5B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E3D4-3337-42E4-9B12-642C0D4C2C1E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061-E850-4424-8E14-F18C21E762AD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0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8ECD-70CD-4EF9-AD78-57ADC276351C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6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E2C5-13C4-4EF3-B9D1-6616791C04C8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0E8A-490C-4073-A8CA-54626A48B5C2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9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8ECE5-C111-45DB-A1A9-87A1ECE0A540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9DA2-392D-4BF3-956D-840F45B26E90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03BA-F3BF-4743-BA86-A3A037BC17A1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2EB5E4A-FFBA-4A2B-B18F-F7DF3DABDD85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2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Department of Architecture</a:t>
            </a:r>
            <a:endParaRPr lang="fr-FR" sz="2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20930" y="6270300"/>
            <a:ext cx="26978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/>
              <a:t>Mohyiddine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941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data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24129" y="2001704"/>
            <a:ext cx="3818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are two types of data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62E8D342-16D3-435F-8DC6-99139BB445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257948"/>
              </p:ext>
            </p:extLst>
          </p:nvPr>
        </p:nvGraphicFramePr>
        <p:xfrm>
          <a:off x="-1130221" y="2479755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74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5598483-107E-4CF7-9303-2238C2268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graphicEl>
                                              <a:dgm id="{35598483-107E-4CF7-9303-2238C2268F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CD4FB1B-47AA-4F81-80E6-0F9B34CEE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7CD4FB1B-47AA-4F81-80E6-0F9B34CEE4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EE4D0AC-CF25-4171-9A01-ABBC60787C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4EE4D0AC-CF25-4171-9A01-ABBC60787C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CFEF1C5-4446-451F-8A4A-0BBC65B842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DCFEF1C5-4446-451F-8A4A-0BBC65B842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5230A2B-E9EC-4C12-9320-A01FF964F5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D5230A2B-E9EC-4C12-9320-A01FF964F5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C7A93EF-A69F-45BE-97EF-3E1B3100A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DC7A93EF-A69F-45BE-97EF-3E1B3100A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7B71A0-8804-42CE-B16E-1FB719969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417B71A0-8804-42CE-B16E-1FB7199694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F4A1570-C979-4845-9943-29915B69A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0F4A1570-C979-4845-9943-29915B69A0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ADF0F6E-95B0-4691-8455-195C3170F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7ADF0F6E-95B0-4691-8455-195C3170FF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26D405E-2980-4A5D-8ED7-7F135400D0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026D405E-2980-4A5D-8ED7-7F135400D0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Graphic spid="8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3450" y="1693588"/>
            <a:ext cx="5967550" cy="43763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A data set is considered </a:t>
            </a:r>
            <a:r>
              <a:rPr lang="en-US" sz="2400" b="1" dirty="0"/>
              <a:t>quantitative</a:t>
            </a:r>
            <a:r>
              <a:rPr lang="en-US" sz="2400" dirty="0"/>
              <a:t> or </a:t>
            </a:r>
            <a:r>
              <a:rPr lang="en-US" sz="2400" b="1" dirty="0"/>
              <a:t>numerical</a:t>
            </a:r>
            <a:r>
              <a:rPr lang="en-US" sz="2400" dirty="0"/>
              <a:t> if the observation are naturally occurring </a:t>
            </a:r>
            <a:r>
              <a:rPr lang="en-US" sz="2400" b="1" dirty="0"/>
              <a:t>numerical scale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Age, Temperature, Salary …</a:t>
            </a:r>
          </a:p>
          <a:p>
            <a:pPr marL="0" indent="0" algn="just">
              <a:buNone/>
            </a:pPr>
            <a:r>
              <a:rPr lang="en-US" sz="2400" u="sng" dirty="0"/>
              <a:t>Quantitative data can be: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Discrete</a:t>
            </a:r>
            <a:r>
              <a:rPr lang="en-US" sz="2400" b="1" dirty="0"/>
              <a:t> :</a:t>
            </a:r>
            <a:r>
              <a:rPr lang="en-US" sz="2400" dirty="0"/>
              <a:t> if the value is correspond to </a:t>
            </a:r>
            <a:r>
              <a:rPr lang="en-US" sz="2400" b="1" dirty="0"/>
              <a:t>isolated</a:t>
            </a:r>
            <a:r>
              <a:rPr lang="en-US" sz="2400" dirty="0"/>
              <a:t> and </a:t>
            </a:r>
            <a:r>
              <a:rPr lang="en-US" sz="2400" b="1" dirty="0"/>
              <a:t>fixed number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</a:rPr>
              <a:t>number of rooms: 3, number of children: 6 ... 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Continuous</a:t>
            </a:r>
            <a:r>
              <a:rPr lang="en-US" sz="2400" dirty="0"/>
              <a:t> : if the data is measured over a particular interval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Area: 523.25, Price: 245.75  ...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73023" y="1867179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 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922000317"/>
              </p:ext>
            </p:extLst>
          </p:nvPr>
        </p:nvGraphicFramePr>
        <p:xfrm>
          <a:off x="-1143473" y="2485598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171839E-F662-41B4-9BD5-E6D038F8F1F0}"/>
              </a:ext>
            </a:extLst>
          </p:cNvPr>
          <p:cNvSpPr txBox="1"/>
          <p:nvPr/>
        </p:nvSpPr>
        <p:spPr>
          <a:xfrm>
            <a:off x="1024129" y="2001704"/>
            <a:ext cx="3818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are two types of data</a:t>
            </a:r>
          </a:p>
        </p:txBody>
      </p:sp>
    </p:spTree>
    <p:extLst>
      <p:ext uri="{BB962C8B-B14F-4D97-AF65-F5344CB8AC3E}">
        <p14:creationId xmlns:p14="http://schemas.microsoft.com/office/powerpoint/2010/main" val="97413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997" y="1617260"/>
            <a:ext cx="6100003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Qualitative or categorical data are measurement collected in </a:t>
            </a:r>
            <a:r>
              <a:rPr lang="en-US" sz="2400" b="1" dirty="0"/>
              <a:t>categories</a:t>
            </a:r>
            <a:r>
              <a:rPr lang="en-US" sz="2400" dirty="0"/>
              <a:t> and </a:t>
            </a:r>
            <a:r>
              <a:rPr lang="en-US" sz="2400" b="1" dirty="0"/>
              <a:t>cannot be </a:t>
            </a:r>
            <a:r>
              <a:rPr lang="en-US" sz="2400" dirty="0"/>
              <a:t>recorded in natural numerical scale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Gender, scholarly year ...</a:t>
            </a:r>
          </a:p>
          <a:p>
            <a:pPr marL="0" indent="0">
              <a:buNone/>
            </a:pPr>
            <a:r>
              <a:rPr lang="en-US" sz="2400" u="sng" dirty="0"/>
              <a:t>Qualitative data can be: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Ordinal </a:t>
            </a:r>
            <a:r>
              <a:rPr lang="en-US" sz="2400" b="1" dirty="0"/>
              <a:t>:</a:t>
            </a:r>
            <a:r>
              <a:rPr lang="en-US" sz="2400" dirty="0"/>
              <a:t> if they can be </a:t>
            </a:r>
            <a:r>
              <a:rPr lang="en-US" sz="2400" b="1" dirty="0"/>
              <a:t>put in an order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Grade(Weak, Middle, Good) ,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Nominal </a:t>
            </a:r>
            <a:r>
              <a:rPr lang="en-US" sz="2400" b="1" dirty="0"/>
              <a:t>:</a:t>
            </a:r>
            <a:r>
              <a:rPr lang="en-US" sz="2400" dirty="0"/>
              <a:t> if the order have </a:t>
            </a:r>
            <a:r>
              <a:rPr lang="en-US" sz="2400" b="1" dirty="0"/>
              <a:t>no real meaning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</a:rPr>
              <a:t>Gender (Male, Female),</a:t>
            </a:r>
          </a:p>
          <a:p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93458976"/>
              </p:ext>
            </p:extLst>
          </p:nvPr>
        </p:nvGraphicFramePr>
        <p:xfrm>
          <a:off x="-1143473" y="2485598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00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Statistical parameters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0302" y="4118183"/>
            <a:ext cx="4298164" cy="1463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Measures of central tendency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Measures of dispersion 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E2D2B39-6C1D-48DD-9D09-E502AA6BEA3B}"/>
              </a:ext>
            </a:extLst>
          </p:cNvPr>
          <p:cNvSpPr/>
          <p:nvPr/>
        </p:nvSpPr>
        <p:spPr>
          <a:xfrm>
            <a:off x="1193074" y="2305746"/>
            <a:ext cx="8564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accent2"/>
                </a:solidFill>
              </a:rPr>
              <a:t>Statistical parameters </a:t>
            </a:r>
            <a:r>
              <a:rPr lang="en-US" sz="2400" dirty="0"/>
              <a:t>are </a:t>
            </a:r>
            <a:r>
              <a:rPr lang="en-US" sz="2400" b="1" dirty="0"/>
              <a:t>numerical characteristics </a:t>
            </a:r>
            <a:r>
              <a:rPr lang="en-US" sz="2400" dirty="0"/>
              <a:t>of a population or a sample introduced to </a:t>
            </a:r>
            <a:r>
              <a:rPr lang="en-US" sz="2400" b="1" dirty="0"/>
              <a:t>describe and summarize its properties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 </a:t>
            </a:r>
          </a:p>
          <a:p>
            <a:pPr algn="just"/>
            <a:r>
              <a:rPr lang="en-US" sz="2400" dirty="0"/>
              <a:t>In general, the statistical parameters are categorized into: </a:t>
            </a:r>
          </a:p>
        </p:txBody>
      </p:sp>
    </p:spTree>
    <p:extLst>
      <p:ext uri="{BB962C8B-B14F-4D97-AF65-F5344CB8AC3E}">
        <p14:creationId xmlns:p14="http://schemas.microsoft.com/office/powerpoint/2010/main" val="37254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1966692"/>
            <a:ext cx="6073358" cy="1635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Mean (Average)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/>
              <a:t>The mean is a statistic parameter that used to </a:t>
            </a:r>
            <a:r>
              <a:rPr lang="en-US" sz="2400" b="1" dirty="0"/>
              <a:t>measure the central tendency</a:t>
            </a:r>
            <a:r>
              <a:rPr lang="en-US" sz="2400" dirty="0"/>
              <a:t> and set out the </a:t>
            </a:r>
            <a:r>
              <a:rPr lang="en-US" sz="2400" b="1" dirty="0"/>
              <a:t>average</a:t>
            </a:r>
            <a:r>
              <a:rPr lang="en-US" sz="2400" dirty="0"/>
              <a:t> of numerical data set.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60178" y="3978372"/>
                <a:ext cx="4133889" cy="85921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𝑠𝑢𝑚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𝑣𝑎𝑙𝑢𝑒𝑠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𝑇𝑜𝑡𝑎𝑙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𝑛𝑢𝑚𝑏𝑟𝑒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𝑣𝑎𝑙𝑢𝑒𝑠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178" y="3978372"/>
                <a:ext cx="4133889" cy="8592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04936" y="5288394"/>
                <a:ext cx="1818383" cy="8166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36" y="5288394"/>
                <a:ext cx="1818383" cy="8166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808687" y="3213809"/>
            <a:ext cx="3380221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Data</a:t>
            </a:r>
            <a:r>
              <a:rPr lang="en-US" sz="2800" b="1" dirty="0"/>
              <a:t> :  5   4   8   6  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368628" y="4160015"/>
                <a:ext cx="3814442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𝑀𝑒𝑎𝑛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5+4+8+6+4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628" y="4160015"/>
                <a:ext cx="3814442" cy="7936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0981939" y="4326021"/>
                <a:ext cx="10636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1939" y="4326021"/>
                <a:ext cx="106362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759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9" grpId="0" animBg="1"/>
      <p:bldP spid="10" grpId="0" animBg="1"/>
      <p:bldP spid="11" grpId="0" build="p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45371"/>
            <a:ext cx="5550843" cy="2634342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/>
              <a:t>The Median is another </a:t>
            </a:r>
            <a:r>
              <a:rPr lang="en-US" sz="2400" b="1" dirty="0"/>
              <a:t>statistic parameter </a:t>
            </a:r>
            <a:r>
              <a:rPr lang="en-US" sz="2400" dirty="0"/>
              <a:t>to measure the </a:t>
            </a:r>
            <a:r>
              <a:rPr lang="en-US" sz="2400" b="1" dirty="0"/>
              <a:t>central tendency </a:t>
            </a:r>
            <a:r>
              <a:rPr lang="en-US" sz="2400" dirty="0"/>
              <a:t>of a dataset.</a:t>
            </a:r>
          </a:p>
          <a:p>
            <a:pPr marL="0" indent="0">
              <a:buNone/>
            </a:pPr>
            <a:r>
              <a:rPr lang="en-US" sz="2400" dirty="0"/>
              <a:t> The Median presents the </a:t>
            </a:r>
            <a:r>
              <a:rPr lang="en-US" sz="2400" b="1" dirty="0">
                <a:solidFill>
                  <a:srgbClr val="00B050"/>
                </a:solidFill>
              </a:rPr>
              <a:t>middle value </a:t>
            </a:r>
            <a:r>
              <a:rPr lang="en-US" sz="2400" dirty="0"/>
              <a:t>in an </a:t>
            </a:r>
            <a:r>
              <a:rPr lang="en-US" sz="2400" b="1" dirty="0"/>
              <a:t>ordered </a:t>
            </a:r>
            <a:r>
              <a:rPr lang="en-US" sz="2400" dirty="0"/>
              <a:t>data set. 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2292" y="5121512"/>
            <a:ext cx="5014514" cy="76944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Ordered data</a:t>
            </a:r>
            <a:r>
              <a:rPr lang="en-US" sz="2800" b="1" dirty="0"/>
              <a:t> :  x   </a:t>
            </a:r>
            <a:r>
              <a:rPr lang="en-US" sz="3200" b="1" dirty="0"/>
              <a:t>x</a:t>
            </a:r>
            <a:r>
              <a:rPr lang="en-US" sz="2800" b="1" dirty="0"/>
              <a:t>   </a:t>
            </a:r>
            <a:r>
              <a:rPr lang="en-US" sz="3600" b="1" dirty="0"/>
              <a:t>x</a:t>
            </a:r>
            <a:r>
              <a:rPr lang="en-US" sz="2800" b="1" dirty="0"/>
              <a:t>   </a:t>
            </a:r>
            <a:r>
              <a:rPr lang="en-US" sz="4000" b="1" dirty="0"/>
              <a:t>x</a:t>
            </a:r>
            <a:r>
              <a:rPr lang="en-US" sz="2800" b="1" dirty="0"/>
              <a:t>   </a:t>
            </a:r>
            <a:r>
              <a:rPr lang="en-US" sz="4400" b="1" dirty="0"/>
              <a:t>x</a:t>
            </a:r>
            <a:endParaRPr lang="en-US" sz="28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49581" y="4784922"/>
            <a:ext cx="902811" cy="607977"/>
            <a:chOff x="4449581" y="4784922"/>
            <a:chExt cx="902811" cy="607977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4726816" y="5150540"/>
              <a:ext cx="348343" cy="24235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49581" y="4784922"/>
              <a:ext cx="9028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accent1"/>
                  </a:solidFill>
                </a:rPr>
                <a:t>Median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998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233015" cy="380369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</a:p>
          <a:p>
            <a:pPr marL="0" indent="0">
              <a:buNone/>
            </a:pPr>
            <a:r>
              <a:rPr lang="en-US" sz="2400" dirty="0"/>
              <a:t>Determining the median is based on the number of observations 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00B050"/>
                </a:solidFill>
              </a:rPr>
              <a:t>For an Odd number of observations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Step1</a:t>
            </a:r>
            <a:r>
              <a:rPr lang="en-US" sz="2400" dirty="0"/>
              <a:t>: arrange the values in </a:t>
            </a:r>
            <a:r>
              <a:rPr lang="en-US" sz="2400" b="1" dirty="0"/>
              <a:t>ascending</a:t>
            </a:r>
            <a:r>
              <a:rPr lang="en-US" sz="2400" dirty="0"/>
              <a:t> order.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Step2</a:t>
            </a:r>
            <a:r>
              <a:rPr lang="en-US" sz="2400" dirty="0"/>
              <a:t> : determine the median as the middle value.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762593" y="5788170"/>
            <a:ext cx="918841" cy="577295"/>
            <a:chOff x="5801679" y="5854700"/>
            <a:chExt cx="918841" cy="577295"/>
          </a:xfrm>
        </p:grpSpPr>
        <p:sp>
          <p:nvSpPr>
            <p:cNvPr id="6" name="Isosceles Triangle 5"/>
            <p:cNvSpPr/>
            <p:nvPr/>
          </p:nvSpPr>
          <p:spPr>
            <a:xfrm>
              <a:off x="6146800" y="5854700"/>
              <a:ext cx="228600" cy="177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01679" y="6062663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Median</a:t>
              </a:r>
            </a:p>
          </p:txBody>
        </p:sp>
      </p:grp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16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793661" y="3826293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7    3     8     1    5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3661" y="4495945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1   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800" b="1" dirty="0"/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0916" y="5156344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1    3     </a:t>
            </a:r>
            <a:r>
              <a:rPr lang="en-US" sz="2800" b="1" dirty="0">
                <a:solidFill>
                  <a:srgbClr val="0070C0"/>
                </a:solidFill>
              </a:rPr>
              <a:t>5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7    8</a:t>
            </a:r>
          </a:p>
        </p:txBody>
      </p:sp>
    </p:spTree>
    <p:extLst>
      <p:ext uri="{BB962C8B-B14F-4D97-AF65-F5344CB8AC3E}">
        <p14:creationId xmlns:p14="http://schemas.microsoft.com/office/powerpoint/2010/main" val="392540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233015" cy="380369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</a:p>
          <a:p>
            <a:pPr marL="0" indent="0">
              <a:buNone/>
            </a:pPr>
            <a:r>
              <a:rPr lang="en-US" sz="2400" dirty="0"/>
              <a:t>Determining the median is based on the number of observations 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00B050"/>
                </a:solidFill>
              </a:rPr>
              <a:t>For an Even number of observations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Step1</a:t>
            </a:r>
            <a:r>
              <a:rPr lang="en-US" sz="2400" dirty="0"/>
              <a:t>: arrange the values in </a:t>
            </a:r>
            <a:r>
              <a:rPr lang="en-US" sz="2400" b="1" dirty="0"/>
              <a:t>ascending</a:t>
            </a:r>
            <a:r>
              <a:rPr lang="en-US" sz="2400" dirty="0"/>
              <a:t> order.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Step2</a:t>
            </a:r>
            <a:r>
              <a:rPr lang="en-US" sz="2400" dirty="0"/>
              <a:t> : determine the median as the mean of the two middle observations 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17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93661" y="4495945"/>
            <a:ext cx="3642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1   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4   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800" b="1" dirty="0"/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0916" y="5156344"/>
            <a:ext cx="37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1    3     </a:t>
            </a:r>
            <a:r>
              <a:rPr lang="en-US" sz="2800" b="1" dirty="0">
                <a:solidFill>
                  <a:schemeClr val="accent2"/>
                </a:solidFill>
              </a:rPr>
              <a:t>4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sz="2800" b="1" dirty="0">
                <a:solidFill>
                  <a:srgbClr val="0070C0"/>
                </a:solidFill>
              </a:rPr>
              <a:t>5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7    8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93660" y="3826293"/>
            <a:ext cx="36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7    3     8     1    5     4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091485" y="5756982"/>
            <a:ext cx="2785456" cy="523220"/>
            <a:chOff x="4658679" y="6097061"/>
            <a:chExt cx="2785456" cy="523220"/>
          </a:xfrm>
        </p:grpSpPr>
        <p:sp>
          <p:nvSpPr>
            <p:cNvPr id="19" name="TextBox 18"/>
            <p:cNvSpPr txBox="1"/>
            <p:nvPr/>
          </p:nvSpPr>
          <p:spPr>
            <a:xfrm>
              <a:off x="4658679" y="6176963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Median</a:t>
              </a:r>
            </a:p>
          </p:txBody>
        </p:sp>
        <p:sp>
          <p:nvSpPr>
            <p:cNvPr id="20" name="Isosceles Triangle 19"/>
            <p:cNvSpPr/>
            <p:nvPr/>
          </p:nvSpPr>
          <p:spPr>
            <a:xfrm rot="5571961">
              <a:off x="5576066" y="6284603"/>
              <a:ext cx="204741" cy="19183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5470" y="6097061"/>
              <a:ext cx="16786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0070C0"/>
                  </a:solidFill>
                </a:rPr>
                <a:t>(4+5)/2 = </a:t>
              </a:r>
              <a:r>
                <a:rPr lang="en-US" sz="2800" b="1" dirty="0">
                  <a:solidFill>
                    <a:srgbClr val="0070C0"/>
                  </a:solidFill>
                </a:rPr>
                <a:t>4.5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2" name="Right Brace 21"/>
          <p:cNvSpPr/>
          <p:nvPr/>
        </p:nvSpPr>
        <p:spPr>
          <a:xfrm rot="5400000">
            <a:off x="9423673" y="5187948"/>
            <a:ext cx="261871" cy="91440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9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7" grpId="0"/>
      <p:bldP spid="12" grpId="0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436216" cy="40233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Mode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Presents the </a:t>
            </a:r>
            <a:r>
              <a:rPr lang="en-US" sz="2400" b="1" dirty="0"/>
              <a:t>most frequently value</a:t>
            </a:r>
            <a:r>
              <a:rPr lang="en-US" sz="2400" dirty="0"/>
              <a:t> in a dataset. </a:t>
            </a:r>
          </a:p>
          <a:p>
            <a:pPr marL="0" indent="0" algn="just">
              <a:buNone/>
            </a:pPr>
            <a:r>
              <a:rPr lang="en-US" sz="2400" u="sng" dirty="0"/>
              <a:t>In a data set can be found: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No mode </a:t>
            </a:r>
            <a:r>
              <a:rPr lang="en-US" sz="2400" dirty="0"/>
              <a:t>: if the observations have same frequency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Unimodal</a:t>
            </a:r>
            <a:r>
              <a:rPr lang="en-US" sz="2400" b="1" dirty="0"/>
              <a:t>: </a:t>
            </a:r>
            <a:r>
              <a:rPr lang="en-US" sz="2400" dirty="0"/>
              <a:t>in this case, the dataset have one value that appears more frequently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Bimodal</a:t>
            </a:r>
            <a:r>
              <a:rPr lang="en-US" sz="2400" b="1" dirty="0"/>
              <a:t> : </a:t>
            </a:r>
            <a:r>
              <a:rPr lang="en-US" sz="2400" dirty="0"/>
              <a:t>we found two highest frequency values.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Multimodal</a:t>
            </a:r>
            <a:r>
              <a:rPr lang="en-US" sz="2400" b="1" dirty="0"/>
              <a:t> </a:t>
            </a:r>
            <a:r>
              <a:rPr lang="en-US" sz="2400" dirty="0"/>
              <a:t>: If there are more than two values that share the highest frequency.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lv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647598"/>
              </p:ext>
            </p:extLst>
          </p:nvPr>
        </p:nvGraphicFramePr>
        <p:xfrm>
          <a:off x="7460344" y="3403275"/>
          <a:ext cx="463005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652">
                  <a:extLst>
                    <a:ext uri="{9D8B030D-6E8A-4147-A177-3AD203B41FA5}">
                      <a16:colId xmlns:a16="http://schemas.microsoft.com/office/drawing/2014/main" xmlns="" val="273225713"/>
                    </a:ext>
                  </a:extLst>
                </a:gridCol>
                <a:gridCol w="2788033">
                  <a:extLst>
                    <a:ext uri="{9D8B030D-6E8A-4147-A177-3AD203B41FA5}">
                      <a16:colId xmlns:a16="http://schemas.microsoft.com/office/drawing/2014/main" xmlns="" val="1555581523"/>
                    </a:ext>
                  </a:extLst>
                </a:gridCol>
                <a:gridCol w="885371">
                  <a:extLst>
                    <a:ext uri="{9D8B030D-6E8A-4147-A177-3AD203B41FA5}">
                      <a16:colId xmlns:a16="http://schemas.microsoft.com/office/drawing/2014/main" xmlns="" val="3103468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644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No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    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4    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60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Uni-modal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3746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Bi-modal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3 , 5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4417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Multi-modal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2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     </a:t>
                      </a:r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6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    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2000" b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3 , 5 , 4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6036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86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6" y="2286000"/>
            <a:ext cx="6610387" cy="40233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The measures of dispersion also called the </a:t>
            </a:r>
            <a:r>
              <a:rPr lang="en-US" sz="2400" b="1" dirty="0">
                <a:solidFill>
                  <a:schemeClr val="accent3"/>
                </a:solidFill>
              </a:rPr>
              <a:t>measures of variability</a:t>
            </a:r>
            <a:r>
              <a:rPr lang="en-US" sz="2400" dirty="0"/>
              <a:t>, offer information about the </a:t>
            </a:r>
            <a:r>
              <a:rPr lang="en-US" sz="2400" b="1" dirty="0"/>
              <a:t>dispersion</a:t>
            </a:r>
            <a:r>
              <a:rPr lang="en-US" sz="2400" dirty="0"/>
              <a:t> of observations in dataset.</a:t>
            </a:r>
          </a:p>
          <a:p>
            <a:pPr marL="0" indent="0" algn="just">
              <a:buNone/>
            </a:pPr>
            <a:r>
              <a:rPr lang="en-US" sz="2400" dirty="0"/>
              <a:t>Measures of dispersion includes various parameters among them: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Range 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Variance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Standard deviation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Quartiles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6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t>2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62846" y="2267308"/>
            <a:ext cx="45018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 smtClean="0"/>
              <a:t>Mohyiddine</a:t>
            </a:r>
            <a:endParaRPr lang="en-US" sz="2000" b="1" dirty="0" smtClean="0"/>
          </a:p>
          <a:p>
            <a:pPr algn="ctr"/>
            <a:r>
              <a:rPr lang="en-US" sz="2000" dirty="0"/>
              <a:t>Program Level: Master’s Degree</a:t>
            </a:r>
            <a:endParaRPr lang="fr-FR" sz="2000" dirty="0"/>
          </a:p>
          <a:p>
            <a:pPr algn="ctr"/>
            <a:r>
              <a:rPr lang="en-US" sz="2000" dirty="0"/>
              <a:t>Specialty: Urban Technology </a:t>
            </a:r>
            <a:r>
              <a:rPr lang="en-US" sz="2000" dirty="0" smtClean="0"/>
              <a:t>Management</a:t>
            </a:r>
            <a:endParaRPr lang="fr-FR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673768" y="3893182"/>
            <a:ext cx="10680031" cy="1538734"/>
            <a:chOff x="673768" y="3893182"/>
            <a:chExt cx="10680031" cy="1538734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Introduction </a:t>
              </a:r>
              <a:r>
                <a:rPr lang="en-US" sz="5400" b="1" dirty="0" smtClean="0"/>
                <a:t>(1/3)</a:t>
              </a:r>
              <a:endParaRPr lang="en-US" sz="5400" dirty="0">
                <a:solidFill>
                  <a:srgbClr val="FF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36176" y="3893182"/>
              <a:ext cx="15159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1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425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450193" cy="2024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Range</a:t>
            </a:r>
            <a:r>
              <a:rPr lang="en-US" sz="2400" b="1" dirty="0"/>
              <a:t> </a:t>
            </a:r>
          </a:p>
          <a:p>
            <a:pPr marL="0" indent="0" algn="just">
              <a:buNone/>
            </a:pPr>
            <a:r>
              <a:rPr lang="en-US" sz="2400" dirty="0"/>
              <a:t>The Range presents the </a:t>
            </a:r>
            <a:r>
              <a:rPr lang="en-US" sz="2400" b="1" dirty="0"/>
              <a:t>difference between the highest and lowest values </a:t>
            </a:r>
            <a:r>
              <a:rPr lang="en-US" sz="2400" dirty="0"/>
              <a:t>in a dataset according to the following formula:</a:t>
            </a:r>
          </a:p>
        </p:txBody>
      </p:sp>
      <p:sp>
        <p:nvSpPr>
          <p:cNvPr id="4" name="Rectangle 3"/>
          <p:cNvSpPr/>
          <p:nvPr/>
        </p:nvSpPr>
        <p:spPr>
          <a:xfrm>
            <a:off x="6414990" y="3422389"/>
            <a:ext cx="5851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3     1     7     4     9     8     5     2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7905446" y="4605894"/>
            <a:ext cx="2882820" cy="523220"/>
            <a:chOff x="5043692" y="5609313"/>
            <a:chExt cx="2882820" cy="523220"/>
          </a:xfrm>
        </p:grpSpPr>
        <p:sp>
          <p:nvSpPr>
            <p:cNvPr id="5" name="TextBox 4"/>
            <p:cNvSpPr txBox="1"/>
            <p:nvPr/>
          </p:nvSpPr>
          <p:spPr>
            <a:xfrm>
              <a:off x="5043692" y="5686257"/>
              <a:ext cx="773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Range</a:t>
              </a:r>
            </a:p>
          </p:txBody>
        </p:sp>
        <p:sp>
          <p:nvSpPr>
            <p:cNvPr id="6" name="Isosceles Triangle 5"/>
            <p:cNvSpPr/>
            <p:nvPr/>
          </p:nvSpPr>
          <p:spPr>
            <a:xfrm rot="5571961">
              <a:off x="5961079" y="5793897"/>
              <a:ext cx="204741" cy="19183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07534" y="5609313"/>
              <a:ext cx="14189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</a:rPr>
                <a:t>9 – 1 = 8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038424" y="2928459"/>
            <a:ext cx="604140" cy="529021"/>
            <a:chOff x="10652697" y="4661890"/>
            <a:chExt cx="604140" cy="529021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10833344" y="4996605"/>
              <a:ext cx="255570" cy="19430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52697" y="4661890"/>
              <a:ext cx="604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Max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067292" y="2950321"/>
            <a:ext cx="566181" cy="529021"/>
            <a:chOff x="10681725" y="4661890"/>
            <a:chExt cx="566181" cy="529021"/>
          </a:xfrm>
        </p:grpSpPr>
        <p:sp>
          <p:nvSpPr>
            <p:cNvPr id="12" name="Isosceles Triangle 11"/>
            <p:cNvSpPr/>
            <p:nvPr/>
          </p:nvSpPr>
          <p:spPr>
            <a:xfrm rot="10800000">
              <a:off x="10833344" y="4996605"/>
              <a:ext cx="255570" cy="19430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681725" y="4661890"/>
              <a:ext cx="5661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Min</a:t>
              </a:r>
            </a:p>
          </p:txBody>
        </p: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713163" y="4709177"/>
                <a:ext cx="3072123" cy="46166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𝑀𝑎𝑥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𝑀𝑖𝑛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63" y="4709177"/>
                <a:ext cx="3072123" cy="461665"/>
              </a:xfrm>
              <a:prstGeom prst="rect">
                <a:avLst/>
              </a:prstGeom>
              <a:blipFill>
                <a:blip r:embed="rId2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45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058843" cy="21263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Variance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Variance is a statistical measure that quantifies the </a:t>
            </a:r>
            <a:r>
              <a:rPr lang="en-US" sz="2400" b="1" dirty="0">
                <a:solidFill>
                  <a:srgbClr val="00B050"/>
                </a:solidFill>
              </a:rPr>
              <a:t>degree of dispersion </a:t>
            </a:r>
            <a:r>
              <a:rPr lang="en-US" sz="2400" dirty="0"/>
              <a:t>in a set of data points. </a:t>
            </a:r>
          </a:p>
          <a:p>
            <a:pPr marL="0" indent="0" algn="just">
              <a:buNone/>
            </a:pPr>
            <a:r>
              <a:rPr lang="en-US" sz="2400" dirty="0"/>
              <a:t>It offers a measure of </a:t>
            </a:r>
            <a:r>
              <a:rPr lang="en-US" sz="2400" b="1" dirty="0"/>
              <a:t>how far </a:t>
            </a:r>
            <a:r>
              <a:rPr lang="en-US" sz="2400" dirty="0"/>
              <a:t>individual data points are from the mean of the dataset.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174691" y="4643166"/>
                <a:ext cx="2808846" cy="831061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691" y="4643166"/>
                <a:ext cx="2808846" cy="8310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734629" y="4783376"/>
                <a:ext cx="5326742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 u="sng" dirty="0"/>
                  <a:t>Where</a:t>
                </a:r>
                <a:r>
                  <a:rPr lang="en-US" sz="2400" dirty="0"/>
                  <a:t>: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represents each individual observation.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acc>
                      <m:accPr>
                        <m:chr m:val="̅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400" dirty="0"/>
                  <a:t>  is the average of the dataset.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 is the number of observations.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629" y="4783376"/>
                <a:ext cx="5326742" cy="1569660"/>
              </a:xfrm>
              <a:prstGeom prst="rect">
                <a:avLst/>
              </a:prstGeom>
              <a:blipFill>
                <a:blip r:embed="rId3"/>
                <a:stretch>
                  <a:fillRect l="-1831" t="-3113" r="-801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174689" y="5574415"/>
                <a:ext cx="2764731" cy="8334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689" y="5574415"/>
                <a:ext cx="2764731" cy="833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19816" y="4858641"/>
            <a:ext cx="1328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/>
              <a:t>Population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8257" y="5791109"/>
            <a:ext cx="971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/>
              <a:t>Sample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61F8CEA3-B46E-4EC6-8EAA-44DCFF4C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b="1" dirty="0"/>
              <a:t>Measures of dispersion </a:t>
            </a:r>
          </a:p>
        </p:txBody>
      </p:sp>
    </p:spTree>
    <p:extLst>
      <p:ext uri="{BB962C8B-B14F-4D97-AF65-F5344CB8AC3E}">
        <p14:creationId xmlns:p14="http://schemas.microsoft.com/office/powerpoint/2010/main" val="41812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/>
      <p:bldP spid="9" grpId="0" animBg="1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1"/>
            <a:ext cx="6058843" cy="4381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Variance</a:t>
            </a: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22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89270" y="3158358"/>
            <a:ext cx="32863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3     9     7     5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5222" y="4009343"/>
                <a:ext cx="3387175" cy="816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2" y="4009343"/>
                <a:ext cx="3387175" cy="8166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75491" y="5202999"/>
                <a:ext cx="11100154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𝑉𝑎𝑟𝑖𝑎𝑛𝑐𝑒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9−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7−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(5−</m:t>
                              </m:r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4−1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𝟔𝟔𝟕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1" y="5202999"/>
                <a:ext cx="11100154" cy="833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189270" y="1890653"/>
                <a:ext cx="2764731" cy="8334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270" y="1890653"/>
                <a:ext cx="2764731" cy="8334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3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24129" y="2286000"/>
                <a:ext cx="5825850" cy="402336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2400" b="1" dirty="0">
                    <a:solidFill>
                      <a:schemeClr val="accent1"/>
                    </a:solidFill>
                  </a:rPr>
                  <a:t>Standard deviation </a:t>
                </a:r>
                <a:endParaRPr lang="en-US" sz="2400" dirty="0">
                  <a:solidFill>
                    <a:schemeClr val="accent1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2400" dirty="0"/>
                  <a:t>The standard deviation is a statistical parameter that used to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quantify the variation</a:t>
                </a:r>
                <a:r>
                  <a:rPr lang="en-US" sz="2400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dirty="0"/>
                  <a:t>in a set of observations. </a:t>
                </a:r>
              </a:p>
              <a:p>
                <a:pPr marL="0" indent="0" algn="just">
                  <a:buNone/>
                </a:pPr>
                <a:r>
                  <a:rPr lang="en-US" sz="2400" dirty="0"/>
                  <a:t>It determine the </a:t>
                </a:r>
                <a:r>
                  <a:rPr lang="en-US" sz="2400" b="1" dirty="0"/>
                  <a:t>deviation degree </a:t>
                </a:r>
                <a:r>
                  <a:rPr lang="en-US" sz="2400" dirty="0"/>
                  <a:t>of data points </a:t>
                </a:r>
                <a:r>
                  <a:rPr lang="en-US" sz="2400" b="1" dirty="0"/>
                  <a:t>from the average </a:t>
                </a:r>
                <a:r>
                  <a:rPr lang="en-US" sz="2400" dirty="0"/>
                  <a:t>of the dataset.</a:t>
                </a:r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𝒔𝒕𝒂𝒏𝒅𝒂𝒓𝒅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𝒅𝒆𝒗𝒊𝒂𝒕𝒊𝒐𝒏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𝑽𝒂𝒓𝒊𝒂𝒏𝒄𝒆</m:t>
                          </m:r>
                        </m:e>
                      </m:rad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2400" dirty="0"/>
                  <a:t>The standard deviation denoted by </a:t>
                </a:r>
                <a:r>
                  <a:rPr lang="en-US" sz="2400" b="1" dirty="0">
                    <a:solidFill>
                      <a:schemeClr val="accent1"/>
                    </a:solidFill>
                  </a:rPr>
                  <a:t>σ</a:t>
                </a:r>
                <a:r>
                  <a:rPr lang="en-US" sz="2400" dirty="0"/>
                  <a:t> for the </a:t>
                </a:r>
                <a:r>
                  <a:rPr lang="en-US" sz="2400" b="1" dirty="0"/>
                  <a:t>population</a:t>
                </a:r>
                <a:r>
                  <a:rPr lang="en-US" sz="2400" dirty="0"/>
                  <a:t> and </a:t>
                </a:r>
                <a:r>
                  <a:rPr lang="en-US" sz="2400" b="1" dirty="0">
                    <a:solidFill>
                      <a:schemeClr val="accent1"/>
                    </a:solidFill>
                  </a:rPr>
                  <a:t>s</a:t>
                </a:r>
                <a:r>
                  <a:rPr lang="en-US" sz="2400" dirty="0"/>
                  <a:t> for a </a:t>
                </a:r>
                <a:r>
                  <a:rPr lang="en-US" sz="2400" b="1" dirty="0"/>
                  <a:t>sample</a:t>
                </a:r>
                <a:r>
                  <a:rPr lang="en-US" sz="2400" dirty="0"/>
                  <a:t> </a:t>
                </a:r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9" y="2286000"/>
                <a:ext cx="5825850" cy="4023360"/>
              </a:xfrm>
              <a:blipFill>
                <a:blip r:embed="rId2"/>
                <a:stretch>
                  <a:fillRect l="-2406" t="-2121" r="-2406" b="-6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347285" y="2668851"/>
                <a:ext cx="3902671" cy="84388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sz="2400" b="1" dirty="0"/>
                  <a:t>Population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e>
                    </m:ra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7285" y="2668851"/>
                <a:ext cx="3902671" cy="843885"/>
              </a:xfrm>
              <a:prstGeom prst="rect">
                <a:avLst/>
              </a:prstGeom>
              <a:blipFill>
                <a:blip r:embed="rId3"/>
                <a:stretch>
                  <a:fillRect l="-2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580585" y="3674812"/>
                <a:ext cx="3423245" cy="84388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sz="2400" b="1" dirty="0"/>
                  <a:t>Sample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ra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585" y="3674812"/>
                <a:ext cx="3423245" cy="843885"/>
              </a:xfrm>
              <a:prstGeom prst="rect">
                <a:avLst/>
              </a:prstGeom>
              <a:blipFill>
                <a:blip r:embed="rId4"/>
                <a:stretch>
                  <a:fillRect l="-2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38953" y="4675097"/>
                <a:ext cx="4944903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Where</a:t>
                </a:r>
                <a:r>
                  <a:rPr lang="en-US" sz="200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000" dirty="0"/>
                  <a:t> the number of observations in the population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/>
                  <a:t> is the number of observations in the sample.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represents each individual observation.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/>
                  <a:t> is the average of the dataset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953" y="4675097"/>
                <a:ext cx="4944903" cy="1692771"/>
              </a:xfrm>
              <a:prstGeom prst="rect">
                <a:avLst/>
              </a:prstGeom>
              <a:blipFill>
                <a:blip r:embed="rId5"/>
                <a:stretch>
                  <a:fillRect l="-1847" t="-2878" r="-2586" b="-5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31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1"/>
            <a:ext cx="6058843" cy="4381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Standard deviation 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89270" y="3158358"/>
            <a:ext cx="32863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3     9     7     5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5222" y="3319535"/>
                <a:ext cx="3387175" cy="816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2" y="3319535"/>
                <a:ext cx="3387175" cy="8166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75491" y="4272558"/>
                <a:ext cx="10129953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9−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7−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(5−</m:t>
                              </m:r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4−1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𝟔𝟔𝟕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1" y="4272558"/>
                <a:ext cx="10129953" cy="8334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684699" y="1810556"/>
                <a:ext cx="2849178" cy="118352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699" y="1810556"/>
                <a:ext cx="2849178" cy="1183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24328" y="5635481"/>
                <a:ext cx="7672165" cy="5692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𝒔𝒕𝒂𝒏𝒅𝒂𝒓𝒅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𝒅𝒆𝒗𝒊𝒂𝒕𝒊𝒐𝒏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</m:d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𝟔𝟔𝟕</m:t>
                          </m:r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𝟓𝟖𝟐𝟏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28" y="5635481"/>
                <a:ext cx="7672165" cy="5692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53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6515659" cy="44590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Quartiles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000" dirty="0"/>
              <a:t>is a statistical parameters that </a:t>
            </a:r>
            <a:r>
              <a:rPr lang="en-US" sz="2000" b="1" dirty="0"/>
              <a:t>divide a data set into four equal parts</a:t>
            </a:r>
            <a:r>
              <a:rPr lang="en-US" sz="2000" dirty="0"/>
              <a:t>, there are three quartiles (</a:t>
            </a:r>
            <a:r>
              <a:rPr lang="en-US" sz="2000" dirty="0">
                <a:solidFill>
                  <a:srgbClr val="00B050"/>
                </a:solidFill>
              </a:rPr>
              <a:t>Q1, Q2, Q3</a:t>
            </a:r>
            <a:r>
              <a:rPr lang="en-US" sz="2000" dirty="0"/>
              <a:t>) where: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first quartile (Q1)</a:t>
            </a:r>
            <a:r>
              <a:rPr lang="en-US" sz="2000" dirty="0">
                <a:solidFill>
                  <a:srgbClr val="00B050"/>
                </a:solidFill>
              </a:rPr>
              <a:t>: </a:t>
            </a:r>
            <a:r>
              <a:rPr lang="en-US" sz="2000" dirty="0"/>
              <a:t>termed as </a:t>
            </a:r>
            <a:r>
              <a:rPr lang="en-US" sz="2000" b="1" dirty="0"/>
              <a:t>the first 25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this mean </a:t>
            </a:r>
            <a:r>
              <a:rPr lang="en-US" sz="2000" i="1" dirty="0"/>
              <a:t>the </a:t>
            </a:r>
            <a:r>
              <a:rPr lang="en-US" sz="2000" i="1" u="sng" dirty="0"/>
              <a:t>median of the lower half</a:t>
            </a:r>
            <a:r>
              <a:rPr lang="en-US" sz="2000" u="sng" dirty="0"/>
              <a:t> </a:t>
            </a:r>
            <a:r>
              <a:rPr lang="en-US" sz="2000" dirty="0"/>
              <a:t>of the dataset. 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second quartile (Q2</a:t>
            </a:r>
            <a:r>
              <a:rPr lang="en-US" sz="2000" dirty="0">
                <a:solidFill>
                  <a:srgbClr val="00B050"/>
                </a:solidFill>
              </a:rPr>
              <a:t>): </a:t>
            </a:r>
            <a:r>
              <a:rPr lang="en-US" sz="2000" dirty="0"/>
              <a:t>also called the </a:t>
            </a:r>
            <a:r>
              <a:rPr lang="en-US" sz="2000" b="1" dirty="0"/>
              <a:t>50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which </a:t>
            </a:r>
            <a:r>
              <a:rPr lang="en-US" sz="2000" u="sng" dirty="0"/>
              <a:t>is the median or the middle value of the dataset</a:t>
            </a:r>
            <a:r>
              <a:rPr lang="en-US" sz="2000" dirty="0"/>
              <a:t>.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third quartile (Q3):</a:t>
            </a:r>
            <a:r>
              <a:rPr lang="en-US" sz="2000" dirty="0"/>
              <a:t> also termed the </a:t>
            </a:r>
            <a:r>
              <a:rPr lang="en-US" sz="2000" b="1" dirty="0"/>
              <a:t>75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in other </a:t>
            </a:r>
            <a:r>
              <a:rPr lang="en-US" sz="2000" u="sng" dirty="0"/>
              <a:t>term the median of the upper half </a:t>
            </a:r>
            <a:r>
              <a:rPr lang="en-US" sz="2000" dirty="0"/>
              <a:t>of the dataset</a:t>
            </a:r>
          </a:p>
          <a:p>
            <a:pPr algn="just"/>
            <a:r>
              <a:rPr lang="en-US" sz="2000" b="1" dirty="0">
                <a:solidFill>
                  <a:srgbClr val="00B050"/>
                </a:solidFill>
              </a:rPr>
              <a:t>The interquartile (IQ) </a:t>
            </a:r>
            <a:r>
              <a:rPr lang="en-US" sz="2000" dirty="0"/>
              <a:t>is a measure of statistical dispersion which calculated as the difference between the third quartile (Q3) and the first quartile (Q1), as follows: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8161164" y="3336758"/>
            <a:ext cx="3421236" cy="1074821"/>
            <a:chOff x="8161164" y="3336758"/>
            <a:chExt cx="3421236" cy="1074821"/>
          </a:xfrm>
        </p:grpSpPr>
        <p:sp>
          <p:nvSpPr>
            <p:cNvPr id="6" name="Rectangle 5"/>
            <p:cNvSpPr/>
            <p:nvPr/>
          </p:nvSpPr>
          <p:spPr>
            <a:xfrm>
              <a:off x="8229600" y="4143957"/>
              <a:ext cx="3352800" cy="26762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dataset</a:t>
              </a:r>
              <a:endParaRPr lang="en-US" b="1" dirty="0"/>
            </a:p>
          </p:txBody>
        </p:sp>
        <p:cxnSp>
          <p:nvCxnSpPr>
            <p:cNvPr id="8" name="Straight Connector 7"/>
            <p:cNvCxnSpPr>
              <a:endCxn id="6" idx="2"/>
            </p:cNvCxnSpPr>
            <p:nvPr/>
          </p:nvCxnSpPr>
          <p:spPr>
            <a:xfrm>
              <a:off x="9906000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999621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776284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9049495" y="3523019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55873" y="3523018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161164" y="3523020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758682" y="3523017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488384" y="2853716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18100" y="285371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18025" y="2853716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9049495" y="5071809"/>
                <a:ext cx="17043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𝑰𝑸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9495" y="5071809"/>
                <a:ext cx="1704313" cy="369332"/>
              </a:xfrm>
              <a:prstGeom prst="rect">
                <a:avLst/>
              </a:prstGeom>
              <a:blipFill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70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7" grpId="0"/>
      <p:bldP spid="18" grpId="0"/>
      <p:bldP spid="19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6515659" cy="6755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Quartiles</a:t>
            </a:r>
            <a:r>
              <a:rPr lang="en-US" sz="2400" b="1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768731" y="5858262"/>
                <a:ext cx="40046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𝑰𝑸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= 21 – 5 = 16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731" y="5858262"/>
                <a:ext cx="4004622" cy="461665"/>
              </a:xfrm>
              <a:prstGeom prst="rect">
                <a:avLst/>
              </a:prstGeom>
              <a:blipFill>
                <a:blip r:embed="rId2"/>
                <a:stretch>
                  <a:fillRect l="-1065" t="-10526" r="-152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2834659" y="3141891"/>
            <a:ext cx="87522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30     20     15     8     3     1     5     12     16     21     38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2996483" y="4458160"/>
            <a:ext cx="8422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1     3     5     8     12    15     16     20     21     30     38 </a:t>
            </a:r>
            <a:endParaRPr lang="en-US" sz="28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4343085" y="4068694"/>
            <a:ext cx="575799" cy="875421"/>
            <a:chOff x="4343085" y="4068694"/>
            <a:chExt cx="575799" cy="875421"/>
          </a:xfrm>
        </p:grpSpPr>
        <p:sp>
          <p:nvSpPr>
            <p:cNvPr id="19" name="TextBox 18"/>
            <p:cNvSpPr txBox="1"/>
            <p:nvPr/>
          </p:nvSpPr>
          <p:spPr>
            <a:xfrm>
              <a:off x="4343085" y="4068694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Q1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4422375" y="4522814"/>
              <a:ext cx="399223" cy="421301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503832" y="4062083"/>
            <a:ext cx="575799" cy="896186"/>
            <a:chOff x="6503832" y="4062083"/>
            <a:chExt cx="575799" cy="896186"/>
          </a:xfrm>
        </p:grpSpPr>
        <p:sp>
          <p:nvSpPr>
            <p:cNvPr id="18" name="TextBox 17"/>
            <p:cNvSpPr txBox="1"/>
            <p:nvPr/>
          </p:nvSpPr>
          <p:spPr>
            <a:xfrm>
              <a:off x="6503832" y="4062083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Q2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6592121" y="4536968"/>
              <a:ext cx="399223" cy="421301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9048092" y="4100510"/>
            <a:ext cx="575799" cy="836649"/>
            <a:chOff x="9048092" y="4100510"/>
            <a:chExt cx="575799" cy="836649"/>
          </a:xfrm>
        </p:grpSpPr>
        <p:sp>
          <p:nvSpPr>
            <p:cNvPr id="17" name="TextBox 16"/>
            <p:cNvSpPr txBox="1"/>
            <p:nvPr/>
          </p:nvSpPr>
          <p:spPr>
            <a:xfrm>
              <a:off x="9048092" y="4100510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Q3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9146530" y="4515858"/>
              <a:ext cx="399223" cy="421301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Right Brace 25"/>
          <p:cNvSpPr/>
          <p:nvPr/>
        </p:nvSpPr>
        <p:spPr>
          <a:xfrm rot="5400000">
            <a:off x="4513038" y="3606706"/>
            <a:ext cx="387460" cy="32174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ight Brace 26"/>
          <p:cNvSpPr/>
          <p:nvPr/>
        </p:nvSpPr>
        <p:spPr>
          <a:xfrm rot="5400000">
            <a:off x="9152410" y="3088636"/>
            <a:ext cx="387460" cy="425357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36341" y="3203446"/>
            <a:ext cx="1149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Dataset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7441" y="4498129"/>
            <a:ext cx="2247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Ordered dataset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65486" y="3787790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Median</a:t>
            </a:r>
          </a:p>
        </p:txBody>
      </p:sp>
    </p:spTree>
    <p:extLst>
      <p:ext uri="{BB962C8B-B14F-4D97-AF65-F5344CB8AC3E}">
        <p14:creationId xmlns:p14="http://schemas.microsoft.com/office/powerpoint/2010/main" val="334249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/>
      <p:bldP spid="21" grpId="0"/>
      <p:bldP spid="26" grpId="0" animBg="1"/>
      <p:bldP spid="27" grpId="0" animBg="1"/>
      <p:bldP spid="28" grpId="0"/>
      <p:bldP spid="29" grpId="0"/>
      <p:bldP spid="3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9720070" cy="44590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The </a:t>
            </a:r>
            <a:r>
              <a:rPr lang="en-US" sz="2400" dirty="0"/>
              <a:t>following table presents data collected from six urban districts, focusing on two key socio-economic </a:t>
            </a:r>
            <a:r>
              <a:rPr lang="en-US" sz="2400" dirty="0" smtClean="0"/>
              <a:t>variables</a:t>
            </a:r>
            <a:r>
              <a:rPr lang="en-US" sz="2400" dirty="0"/>
              <a:t>: </a:t>
            </a:r>
            <a:r>
              <a:rPr lang="en-US" sz="2400" b="1" dirty="0"/>
              <a:t>population size </a:t>
            </a:r>
            <a:r>
              <a:rPr lang="en-US" sz="2400" dirty="0"/>
              <a:t>and</a:t>
            </a:r>
            <a:r>
              <a:rPr lang="en-US" sz="2400" b="1" dirty="0"/>
              <a:t> unemployment rate</a:t>
            </a:r>
            <a:r>
              <a:rPr lang="en-US" sz="2400" b="1" dirty="0" smtClean="0"/>
              <a:t>.</a:t>
            </a:r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r>
              <a:rPr lang="en-US" sz="2400" dirty="0"/>
              <a:t>Perform the descriptive statistic of the two variables</a:t>
            </a:r>
            <a:endParaRPr lang="fr-FR" sz="2400" dirty="0"/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fr-F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27</a:t>
            </a:fld>
            <a:endParaRPr lang="en-US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328532"/>
              </p:ext>
            </p:extLst>
          </p:nvPr>
        </p:nvGraphicFramePr>
        <p:xfrm>
          <a:off x="3291841" y="3234042"/>
          <a:ext cx="4598124" cy="2108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1896"/>
                <a:gridCol w="1204989"/>
                <a:gridCol w="2191239"/>
              </a:tblGrid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Population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Unemployment Rate (%)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34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2406198"/>
            <a:ext cx="4762500" cy="315858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Data analysis is The process of </a:t>
            </a:r>
            <a:r>
              <a:rPr lang="en-US" sz="2400" b="1" dirty="0">
                <a:solidFill>
                  <a:schemeClr val="accent2"/>
                </a:solidFill>
              </a:rPr>
              <a:t>transforming data into information </a:t>
            </a:r>
            <a:r>
              <a:rPr lang="en-US" sz="2400" dirty="0"/>
              <a:t>useful for </a:t>
            </a:r>
            <a:r>
              <a:rPr lang="en-US" sz="2400" b="1" dirty="0">
                <a:solidFill>
                  <a:schemeClr val="accent2"/>
                </a:solidFill>
              </a:rPr>
              <a:t>decision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It starts by </a:t>
            </a:r>
            <a:r>
              <a:rPr lang="en-US" sz="2400" b="1" dirty="0"/>
              <a:t>careful planning </a:t>
            </a:r>
            <a:r>
              <a:rPr lang="en-US" sz="2400" dirty="0"/>
              <a:t>followed by </a:t>
            </a:r>
            <a:r>
              <a:rPr lang="en-US" sz="2400" b="1" dirty="0"/>
              <a:t>data collection</a:t>
            </a:r>
            <a:r>
              <a:rPr lang="en-US" sz="2400" dirty="0"/>
              <a:t>, </a:t>
            </a:r>
            <a:r>
              <a:rPr lang="en-US" sz="2400" b="1" dirty="0"/>
              <a:t>data description </a:t>
            </a:r>
            <a:r>
              <a:rPr lang="en-US" sz="2400" dirty="0"/>
              <a:t>(numerical and graphical description), </a:t>
            </a:r>
            <a:r>
              <a:rPr lang="en-US" sz="2400" b="1" dirty="0"/>
              <a:t>data analysis </a:t>
            </a:r>
            <a:r>
              <a:rPr lang="en-US" sz="2400" dirty="0"/>
              <a:t>and finished by </a:t>
            </a:r>
            <a:r>
              <a:rPr lang="en-US" sz="2400" b="1" dirty="0"/>
              <a:t>interpretation</a:t>
            </a:r>
            <a:r>
              <a:rPr lang="en-US" sz="2400" dirty="0"/>
              <a:t> of the obtained results.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9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 process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05334313"/>
              </p:ext>
            </p:extLst>
          </p:nvPr>
        </p:nvGraphicFramePr>
        <p:xfrm>
          <a:off x="406400" y="1295400"/>
          <a:ext cx="10210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</a:t>
            </a:r>
            <a:r>
              <a:rPr lang="en-US" dirty="0" smtClean="0"/>
              <a:t>using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AC1D4F-B04E-48EA-9834-D9FEC8BF6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EAAC1D4F-B04E-48EA-9834-D9FEC8BF6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24AEF7-1E88-4BC3-8183-26ED6B4CB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124AEF7-1E88-4BC3-8183-26ED6B4CB0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CDDB98-54D8-4E1F-890F-54AFC47E53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55CDDB98-54D8-4E1F-890F-54AFC47E53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439F10-BD6A-4AE3-AE44-096AC17960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5F439F10-BD6A-4AE3-AE44-096AC17960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1A89A2-02A0-49B0-A9D1-50D2D8053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A1A89A2-02A0-49B0-A9D1-50D2D8053D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CD6426-420D-4D07-B6EA-16274ECAE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78CD6426-420D-4D07-B6EA-16274ECAE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08B70B-22FE-421B-89CC-FD6090C898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4F08B70B-22FE-421B-89CC-FD6090C898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B126E7-CD92-4C3A-9364-F6553324D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0BB126E7-CD92-4C3A-9364-F6553324D5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4F58E-2AE8-4D40-A69D-E772C2B336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0314F58E-2AE8-4D40-A69D-E772C2B336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912A5D-4A23-4E9F-BCD8-7EF73FA118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dgm id="{E8912A5D-4A23-4E9F-BCD8-7EF73FA118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</a:t>
            </a:r>
            <a:r>
              <a:rPr lang="en-US" dirty="0" smtClean="0"/>
              <a:t>using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D426EBC-7302-4CEA-BAB3-87476EA56BE0}"/>
              </a:ext>
            </a:extLst>
          </p:cNvPr>
          <p:cNvSpPr/>
          <p:nvPr/>
        </p:nvSpPr>
        <p:spPr>
          <a:xfrm>
            <a:off x="742681" y="2084832"/>
            <a:ext cx="47179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1.</a:t>
            </a:r>
            <a:r>
              <a:rPr lang="en-US" sz="2000" dirty="0"/>
              <a:t>	</a:t>
            </a:r>
            <a:r>
              <a:rPr lang="en-US" sz="2000" b="1" dirty="0">
                <a:solidFill>
                  <a:schemeClr val="accent2"/>
                </a:solidFill>
              </a:rPr>
              <a:t>Planning </a:t>
            </a:r>
            <a:r>
              <a:rPr lang="en-US" sz="2000" dirty="0"/>
              <a:t>: This phase determines the main </a:t>
            </a:r>
            <a:r>
              <a:rPr lang="en-US" sz="2000" b="1" dirty="0"/>
              <a:t>outlines</a:t>
            </a:r>
            <a:r>
              <a:rPr lang="en-US" sz="2000" dirty="0"/>
              <a:t> and the </a:t>
            </a:r>
            <a:r>
              <a:rPr lang="en-US" sz="2000" b="1" dirty="0"/>
              <a:t>objectives</a:t>
            </a:r>
            <a:r>
              <a:rPr lang="en-US" sz="2000" dirty="0"/>
              <a:t> of the analysis.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C427C5F-4951-49DB-B1A6-E5B70220D35E}"/>
              </a:ext>
            </a:extLst>
          </p:cNvPr>
          <p:cNvSpPr/>
          <p:nvPr/>
        </p:nvSpPr>
        <p:spPr>
          <a:xfrm>
            <a:off x="742681" y="3325964"/>
            <a:ext cx="4717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2.	Data collection</a:t>
            </a:r>
            <a:r>
              <a:rPr lang="en-US" sz="2000" dirty="0"/>
              <a:t>: This phase aims to </a:t>
            </a:r>
            <a:r>
              <a:rPr lang="en-US" sz="2000" b="1" dirty="0"/>
              <a:t>collect</a:t>
            </a:r>
            <a:r>
              <a:rPr lang="en-US" sz="2000" dirty="0"/>
              <a:t> the necessary </a:t>
            </a:r>
            <a:r>
              <a:rPr lang="en-US" sz="2000" b="1" dirty="0"/>
              <a:t>information</a:t>
            </a:r>
            <a:r>
              <a:rPr lang="en-US" sz="2000" dirty="0"/>
              <a:t> and </a:t>
            </a:r>
            <a:r>
              <a:rPr lang="en-US" sz="2000" b="1" dirty="0"/>
              <a:t>observations</a:t>
            </a:r>
            <a:r>
              <a:rPr lang="en-US" sz="2000" dirty="0"/>
              <a:t> required to conduct the analysis and achieve the </a:t>
            </a:r>
            <a:r>
              <a:rPr lang="en-US" sz="2000" b="1" dirty="0"/>
              <a:t>defined objectives</a:t>
            </a:r>
            <a:r>
              <a:rPr lang="en-US" sz="2000" dirty="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216480C-AC79-402B-B3AE-28BFAB518C85}"/>
              </a:ext>
            </a:extLst>
          </p:cNvPr>
          <p:cNvSpPr/>
          <p:nvPr/>
        </p:nvSpPr>
        <p:spPr>
          <a:xfrm>
            <a:off x="6951371" y="2084832"/>
            <a:ext cx="4859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3.	Data description </a:t>
            </a:r>
            <a:r>
              <a:rPr lang="en-US" sz="2000" dirty="0"/>
              <a:t>: This phase aims to </a:t>
            </a:r>
            <a:r>
              <a:rPr lang="en-US" sz="2000" b="1" dirty="0"/>
              <a:t>summarize</a:t>
            </a:r>
            <a:r>
              <a:rPr lang="en-US" sz="2000" dirty="0"/>
              <a:t> the collected data and provide a </a:t>
            </a:r>
            <a:r>
              <a:rPr lang="en-US" sz="2000" b="1" dirty="0"/>
              <a:t>clear overview of its key characteristics</a:t>
            </a:r>
            <a:r>
              <a:rPr lang="en-US" sz="2000" dirty="0"/>
              <a:t> such as </a:t>
            </a:r>
            <a:r>
              <a:rPr lang="en-US" sz="2000" b="1" dirty="0"/>
              <a:t>data type </a:t>
            </a:r>
            <a:r>
              <a:rPr lang="en-US" sz="2000" dirty="0"/>
              <a:t>and the </a:t>
            </a:r>
            <a:r>
              <a:rPr lang="en-US" sz="2000" b="1" dirty="0"/>
              <a:t>distribution</a:t>
            </a:r>
            <a:r>
              <a:rPr lang="en-US" sz="2000" dirty="0"/>
              <a:t> patterns.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C2960DE-4535-4C8F-AD4B-2182144DD534}"/>
              </a:ext>
            </a:extLst>
          </p:cNvPr>
          <p:cNvSpPr/>
          <p:nvPr/>
        </p:nvSpPr>
        <p:spPr>
          <a:xfrm>
            <a:off x="742681" y="4793321"/>
            <a:ext cx="4717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4.	Data analysis </a:t>
            </a:r>
            <a:r>
              <a:rPr lang="en-US" sz="2000" dirty="0"/>
              <a:t>: During this phase various </a:t>
            </a:r>
            <a:r>
              <a:rPr lang="en-US" sz="2000" b="1" dirty="0"/>
              <a:t>statistical methods</a:t>
            </a:r>
            <a:r>
              <a:rPr lang="en-US" sz="2000" dirty="0"/>
              <a:t> are employed to </a:t>
            </a:r>
            <a:r>
              <a:rPr lang="en-US" sz="2000" b="1" dirty="0"/>
              <a:t>transform the data into valuable information</a:t>
            </a:r>
            <a:r>
              <a:rPr lang="en-US" sz="2000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8B9D007-E2D1-48A7-A821-75BE59A9DAA9}"/>
              </a:ext>
            </a:extLst>
          </p:cNvPr>
          <p:cNvSpPr/>
          <p:nvPr/>
        </p:nvSpPr>
        <p:spPr>
          <a:xfrm>
            <a:off x="6951370" y="3638169"/>
            <a:ext cx="4859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5.	Interpretation of the results </a:t>
            </a:r>
            <a:r>
              <a:rPr lang="en-US" sz="2000" dirty="0"/>
              <a:t>: based on the outcomes of the previous step (data analysis phase), this phase allows </a:t>
            </a:r>
            <a:r>
              <a:rPr lang="en-US" sz="2000" b="1" dirty="0"/>
              <a:t>drawing conclusions and making decisions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62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060" y="2084831"/>
            <a:ext cx="5249939" cy="195913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/>
              <a:t>Statistics is the </a:t>
            </a:r>
            <a:r>
              <a:rPr lang="en-US" sz="2400" b="1" dirty="0"/>
              <a:t>branch of mathematics</a:t>
            </a:r>
            <a:r>
              <a:rPr lang="en-US" sz="2400" dirty="0"/>
              <a:t>, which provide </a:t>
            </a:r>
            <a:r>
              <a:rPr lang="en-US" sz="2400" b="1" dirty="0"/>
              <a:t>methods</a:t>
            </a:r>
            <a:r>
              <a:rPr lang="en-US" sz="2400" dirty="0"/>
              <a:t> that </a:t>
            </a:r>
            <a:r>
              <a:rPr lang="en-US" sz="2400" b="1" dirty="0">
                <a:solidFill>
                  <a:schemeClr val="accent2"/>
                </a:solidFill>
              </a:rPr>
              <a:t>organizing</a:t>
            </a:r>
            <a:r>
              <a:rPr lang="en-US" sz="2400" dirty="0"/>
              <a:t>, </a:t>
            </a:r>
            <a:r>
              <a:rPr lang="en-US" sz="2400" b="1" dirty="0">
                <a:solidFill>
                  <a:schemeClr val="accent2"/>
                </a:solidFill>
              </a:rPr>
              <a:t>analyzing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chemeClr val="accent2"/>
                </a:solidFill>
              </a:rPr>
              <a:t>interpreting</a:t>
            </a:r>
            <a:r>
              <a:rPr lang="en-US" sz="2400" dirty="0"/>
              <a:t> data.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738D070-6E46-41E9-BD19-09B137747C00}"/>
              </a:ext>
            </a:extLst>
          </p:cNvPr>
          <p:cNvSpPr/>
          <p:nvPr/>
        </p:nvSpPr>
        <p:spPr>
          <a:xfrm>
            <a:off x="2936402" y="3664158"/>
            <a:ext cx="7900931" cy="1694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u="sng" dirty="0"/>
              <a:t>It focus </a:t>
            </a:r>
            <a:r>
              <a:rPr lang="en-US" sz="2400" b="1" u="sng" dirty="0"/>
              <a:t>on</a:t>
            </a:r>
            <a:r>
              <a:rPr lang="en-US" sz="2400" b="1" dirty="0"/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 Gathering and describing data (</a:t>
            </a:r>
            <a:r>
              <a:rPr lang="en-US" sz="2400" b="1" dirty="0">
                <a:solidFill>
                  <a:srgbClr val="00B050"/>
                </a:solidFill>
              </a:rPr>
              <a:t>Descriptive statistics</a:t>
            </a:r>
            <a:r>
              <a:rPr lang="en-US" sz="2400" dirty="0"/>
              <a:t>)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 </a:t>
            </a:r>
            <a:r>
              <a:rPr lang="en-US" sz="2400" dirty="0"/>
              <a:t>Interpreting the results (</a:t>
            </a:r>
            <a:r>
              <a:rPr lang="en-US" sz="2400" b="1" dirty="0">
                <a:solidFill>
                  <a:srgbClr val="00B050"/>
                </a:solidFill>
              </a:rPr>
              <a:t>Inferential statistics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596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Descriptive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91" y="2266088"/>
            <a:ext cx="5650907" cy="179075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dirty="0"/>
              <a:t>Descriptive statistics is the </a:t>
            </a:r>
            <a:r>
              <a:rPr lang="en-US" sz="2400" b="1" dirty="0"/>
              <a:t>branch of statistics </a:t>
            </a:r>
            <a:r>
              <a:rPr lang="en-US" sz="2400" dirty="0"/>
              <a:t>that use </a:t>
            </a:r>
            <a:r>
              <a:rPr lang="en-US" sz="2400" b="1" dirty="0">
                <a:solidFill>
                  <a:schemeClr val="accent2"/>
                </a:solidFill>
              </a:rPr>
              <a:t>numerical (Mean, Median..)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chemeClr val="accent2"/>
                </a:solidFill>
              </a:rPr>
              <a:t>graphical (Bar, Histogram)</a:t>
            </a:r>
            <a:r>
              <a:rPr lang="en-US" sz="2400" dirty="0"/>
              <a:t> methods to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974C6AF-8DCA-4CD6-9D2C-B514D75F7029}"/>
              </a:ext>
            </a:extLst>
          </p:cNvPr>
          <p:cNvSpPr/>
          <p:nvPr/>
        </p:nvSpPr>
        <p:spPr>
          <a:xfrm>
            <a:off x="3665165" y="3925757"/>
            <a:ext cx="7438264" cy="1694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Organize</a:t>
            </a:r>
            <a:r>
              <a:rPr lang="en-US" sz="2400" dirty="0"/>
              <a:t> and </a:t>
            </a:r>
            <a:r>
              <a:rPr lang="en-US" sz="2400" b="1" dirty="0"/>
              <a:t>summarize</a:t>
            </a:r>
            <a:r>
              <a:rPr lang="en-US" sz="2400" dirty="0"/>
              <a:t> data and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Present the information </a:t>
            </a:r>
            <a:r>
              <a:rPr lang="en-US" sz="2400" dirty="0"/>
              <a:t>revealed in the data in </a:t>
            </a:r>
            <a:r>
              <a:rPr lang="en-US" sz="2400" b="1" dirty="0">
                <a:solidFill>
                  <a:srgbClr val="00B050"/>
                </a:solidFill>
              </a:rPr>
              <a:t>convenient</a:t>
            </a:r>
            <a:r>
              <a:rPr lang="en-US" sz="2400" dirty="0"/>
              <a:t> form.</a:t>
            </a:r>
          </a:p>
        </p:txBody>
      </p:sp>
    </p:spTree>
    <p:extLst>
      <p:ext uri="{BB962C8B-B14F-4D97-AF65-F5344CB8AC3E}">
        <p14:creationId xmlns:p14="http://schemas.microsoft.com/office/powerpoint/2010/main" val="404720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Inferential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36" y="2536387"/>
            <a:ext cx="6738258" cy="126530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dirty="0"/>
              <a:t>Inferential statistics is a </a:t>
            </a:r>
            <a:r>
              <a:rPr lang="en-US" sz="2400" b="1" dirty="0"/>
              <a:t>branch of statistics </a:t>
            </a:r>
            <a:r>
              <a:rPr lang="en-US" sz="2400" dirty="0"/>
              <a:t>that Use </a:t>
            </a:r>
            <a:r>
              <a:rPr lang="en-US" sz="2400" b="1" dirty="0"/>
              <a:t>data sample</a:t>
            </a:r>
            <a:r>
              <a:rPr lang="en-US" sz="2400" dirty="0"/>
              <a:t> to involve </a:t>
            </a:r>
            <a:r>
              <a:rPr lang="en-US" sz="2400" b="1" dirty="0">
                <a:solidFill>
                  <a:schemeClr val="accent1"/>
                </a:solidFill>
              </a:rPr>
              <a:t>generalization</a:t>
            </a:r>
            <a:r>
              <a:rPr lang="en-US" sz="2400" dirty="0"/>
              <a:t> to the population and 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17B8616-EDCC-47C6-941E-9A1AD6758D70}"/>
              </a:ext>
            </a:extLst>
          </p:cNvPr>
          <p:cNvSpPr/>
          <p:nvPr/>
        </p:nvSpPr>
        <p:spPr>
          <a:xfrm>
            <a:off x="3601790" y="39656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dirty="0"/>
              <a:t>make </a:t>
            </a:r>
            <a:r>
              <a:rPr lang="en-US" sz="2400" b="1" dirty="0">
                <a:solidFill>
                  <a:srgbClr val="00B050"/>
                </a:solidFill>
              </a:rPr>
              <a:t>decisions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50"/>
                </a:solidFill>
              </a:rPr>
              <a:t>estimations</a:t>
            </a:r>
            <a:r>
              <a:rPr lang="en-US" sz="2400" dirty="0"/>
              <a:t> or </a:t>
            </a:r>
            <a:r>
              <a:rPr lang="en-US" sz="2400" b="1" dirty="0">
                <a:solidFill>
                  <a:srgbClr val="00B050"/>
                </a:solidFill>
              </a:rPr>
              <a:t>predictions</a:t>
            </a:r>
            <a:r>
              <a:rPr lang="en-US" sz="2400" dirty="0"/>
              <a:t> and </a:t>
            </a:r>
            <a:r>
              <a:rPr lang="en-US" sz="2400" b="1" dirty="0"/>
              <a:t>assessing the reliability </a:t>
            </a:r>
            <a:r>
              <a:rPr lang="en-US" sz="2400" dirty="0"/>
              <a:t>of the obtained generalization.</a:t>
            </a:r>
          </a:p>
        </p:txBody>
      </p:sp>
    </p:spTree>
    <p:extLst>
      <p:ext uri="{BB962C8B-B14F-4D97-AF65-F5344CB8AC3E}">
        <p14:creationId xmlns:p14="http://schemas.microsoft.com/office/powerpoint/2010/main" val="407419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9185275" y="2232968"/>
            <a:ext cx="2755900" cy="2984500"/>
          </a:xfrm>
          <a:custGeom>
            <a:avLst/>
            <a:gdLst>
              <a:gd name="connsiteX0" fmla="*/ 2082800 w 2755900"/>
              <a:gd name="connsiteY0" fmla="*/ 88900 h 2984500"/>
              <a:gd name="connsiteX1" fmla="*/ 2082800 w 2755900"/>
              <a:gd name="connsiteY1" fmla="*/ 88900 h 2984500"/>
              <a:gd name="connsiteX2" fmla="*/ 1930400 w 2755900"/>
              <a:gd name="connsiteY2" fmla="*/ 38100 h 2984500"/>
              <a:gd name="connsiteX3" fmla="*/ 1854200 w 2755900"/>
              <a:gd name="connsiteY3" fmla="*/ 25400 h 2984500"/>
              <a:gd name="connsiteX4" fmla="*/ 1790700 w 2755900"/>
              <a:gd name="connsiteY4" fmla="*/ 12700 h 2984500"/>
              <a:gd name="connsiteX5" fmla="*/ 1676400 w 2755900"/>
              <a:gd name="connsiteY5" fmla="*/ 0 h 2984500"/>
              <a:gd name="connsiteX6" fmla="*/ 1282700 w 2755900"/>
              <a:gd name="connsiteY6" fmla="*/ 12700 h 2984500"/>
              <a:gd name="connsiteX7" fmla="*/ 1168400 w 2755900"/>
              <a:gd name="connsiteY7" fmla="*/ 38100 h 2984500"/>
              <a:gd name="connsiteX8" fmla="*/ 1130300 w 2755900"/>
              <a:gd name="connsiteY8" fmla="*/ 50800 h 2984500"/>
              <a:gd name="connsiteX9" fmla="*/ 876300 w 2755900"/>
              <a:gd name="connsiteY9" fmla="*/ 63500 h 2984500"/>
              <a:gd name="connsiteX10" fmla="*/ 749300 w 2755900"/>
              <a:gd name="connsiteY10" fmla="*/ 101600 h 2984500"/>
              <a:gd name="connsiteX11" fmla="*/ 419100 w 2755900"/>
              <a:gd name="connsiteY11" fmla="*/ 330200 h 2984500"/>
              <a:gd name="connsiteX12" fmla="*/ 228600 w 2755900"/>
              <a:gd name="connsiteY12" fmla="*/ 495300 h 2984500"/>
              <a:gd name="connsiteX13" fmla="*/ 114300 w 2755900"/>
              <a:gd name="connsiteY13" fmla="*/ 635000 h 2984500"/>
              <a:gd name="connsiteX14" fmla="*/ 50800 w 2755900"/>
              <a:gd name="connsiteY14" fmla="*/ 812800 h 2984500"/>
              <a:gd name="connsiteX15" fmla="*/ 12700 w 2755900"/>
              <a:gd name="connsiteY15" fmla="*/ 1016000 h 2984500"/>
              <a:gd name="connsiteX16" fmla="*/ 0 w 2755900"/>
              <a:gd name="connsiteY16" fmla="*/ 1130300 h 2984500"/>
              <a:gd name="connsiteX17" fmla="*/ 12700 w 2755900"/>
              <a:gd name="connsiteY17" fmla="*/ 1917700 h 2984500"/>
              <a:gd name="connsiteX18" fmla="*/ 25400 w 2755900"/>
              <a:gd name="connsiteY18" fmla="*/ 2108200 h 2984500"/>
              <a:gd name="connsiteX19" fmla="*/ 38100 w 2755900"/>
              <a:gd name="connsiteY19" fmla="*/ 2184400 h 2984500"/>
              <a:gd name="connsiteX20" fmla="*/ 114300 w 2755900"/>
              <a:gd name="connsiteY20" fmla="*/ 2311400 h 2984500"/>
              <a:gd name="connsiteX21" fmla="*/ 190500 w 2755900"/>
              <a:gd name="connsiteY21" fmla="*/ 2425700 h 2984500"/>
              <a:gd name="connsiteX22" fmla="*/ 304800 w 2755900"/>
              <a:gd name="connsiteY22" fmla="*/ 2527300 h 2984500"/>
              <a:gd name="connsiteX23" fmla="*/ 419100 w 2755900"/>
              <a:gd name="connsiteY23" fmla="*/ 2590800 h 2984500"/>
              <a:gd name="connsiteX24" fmla="*/ 533400 w 2755900"/>
              <a:gd name="connsiteY24" fmla="*/ 2641600 h 2984500"/>
              <a:gd name="connsiteX25" fmla="*/ 711200 w 2755900"/>
              <a:gd name="connsiteY25" fmla="*/ 2743200 h 2984500"/>
              <a:gd name="connsiteX26" fmla="*/ 787400 w 2755900"/>
              <a:gd name="connsiteY26" fmla="*/ 2781300 h 2984500"/>
              <a:gd name="connsiteX27" fmla="*/ 914400 w 2755900"/>
              <a:gd name="connsiteY27" fmla="*/ 2844800 h 2984500"/>
              <a:gd name="connsiteX28" fmla="*/ 1066800 w 2755900"/>
              <a:gd name="connsiteY28" fmla="*/ 2857500 h 2984500"/>
              <a:gd name="connsiteX29" fmla="*/ 1219200 w 2755900"/>
              <a:gd name="connsiteY29" fmla="*/ 2882900 h 2984500"/>
              <a:gd name="connsiteX30" fmla="*/ 1358900 w 2755900"/>
              <a:gd name="connsiteY30" fmla="*/ 2895600 h 2984500"/>
              <a:gd name="connsiteX31" fmla="*/ 1435100 w 2755900"/>
              <a:gd name="connsiteY31" fmla="*/ 2908300 h 2984500"/>
              <a:gd name="connsiteX32" fmla="*/ 1536700 w 2755900"/>
              <a:gd name="connsiteY32" fmla="*/ 2921000 h 2984500"/>
              <a:gd name="connsiteX33" fmla="*/ 1625600 w 2755900"/>
              <a:gd name="connsiteY33" fmla="*/ 2946400 h 2984500"/>
              <a:gd name="connsiteX34" fmla="*/ 1701800 w 2755900"/>
              <a:gd name="connsiteY34" fmla="*/ 2959100 h 2984500"/>
              <a:gd name="connsiteX35" fmla="*/ 1841500 w 2755900"/>
              <a:gd name="connsiteY35" fmla="*/ 2984500 h 2984500"/>
              <a:gd name="connsiteX36" fmla="*/ 2057400 w 2755900"/>
              <a:gd name="connsiteY36" fmla="*/ 2971800 h 2984500"/>
              <a:gd name="connsiteX37" fmla="*/ 2108200 w 2755900"/>
              <a:gd name="connsiteY37" fmla="*/ 2959100 h 2984500"/>
              <a:gd name="connsiteX38" fmla="*/ 2222500 w 2755900"/>
              <a:gd name="connsiteY38" fmla="*/ 2870200 h 2984500"/>
              <a:gd name="connsiteX39" fmla="*/ 2286000 w 2755900"/>
              <a:gd name="connsiteY39" fmla="*/ 2819400 h 2984500"/>
              <a:gd name="connsiteX40" fmla="*/ 2438400 w 2755900"/>
              <a:gd name="connsiteY40" fmla="*/ 2730500 h 2984500"/>
              <a:gd name="connsiteX41" fmla="*/ 2489200 w 2755900"/>
              <a:gd name="connsiteY41" fmla="*/ 2667000 h 2984500"/>
              <a:gd name="connsiteX42" fmla="*/ 2667000 w 2755900"/>
              <a:gd name="connsiteY42" fmla="*/ 2463800 h 2984500"/>
              <a:gd name="connsiteX43" fmla="*/ 2743200 w 2755900"/>
              <a:gd name="connsiteY43" fmla="*/ 2349500 h 2984500"/>
              <a:gd name="connsiteX44" fmla="*/ 2755900 w 2755900"/>
              <a:gd name="connsiteY44" fmla="*/ 2235200 h 2984500"/>
              <a:gd name="connsiteX45" fmla="*/ 2743200 w 2755900"/>
              <a:gd name="connsiteY45" fmla="*/ 1562100 h 2984500"/>
              <a:gd name="connsiteX46" fmla="*/ 2717800 w 2755900"/>
              <a:gd name="connsiteY46" fmla="*/ 1473200 h 2984500"/>
              <a:gd name="connsiteX47" fmla="*/ 2679700 w 2755900"/>
              <a:gd name="connsiteY47" fmla="*/ 1308100 h 2984500"/>
              <a:gd name="connsiteX48" fmla="*/ 2667000 w 2755900"/>
              <a:gd name="connsiteY48" fmla="*/ 1257300 h 2984500"/>
              <a:gd name="connsiteX49" fmla="*/ 2654300 w 2755900"/>
              <a:gd name="connsiteY49" fmla="*/ 1193800 h 2984500"/>
              <a:gd name="connsiteX50" fmla="*/ 2616200 w 2755900"/>
              <a:gd name="connsiteY50" fmla="*/ 1155700 h 2984500"/>
              <a:gd name="connsiteX51" fmla="*/ 2603500 w 2755900"/>
              <a:gd name="connsiteY51" fmla="*/ 1117600 h 2984500"/>
              <a:gd name="connsiteX52" fmla="*/ 2578100 w 2755900"/>
              <a:gd name="connsiteY52" fmla="*/ 1066800 h 2984500"/>
              <a:gd name="connsiteX53" fmla="*/ 2527300 w 2755900"/>
              <a:gd name="connsiteY53" fmla="*/ 889000 h 2984500"/>
              <a:gd name="connsiteX54" fmla="*/ 2514600 w 2755900"/>
              <a:gd name="connsiteY54" fmla="*/ 838200 h 2984500"/>
              <a:gd name="connsiteX55" fmla="*/ 2501900 w 2755900"/>
              <a:gd name="connsiteY55" fmla="*/ 774700 h 2984500"/>
              <a:gd name="connsiteX56" fmla="*/ 2463800 w 2755900"/>
              <a:gd name="connsiteY56" fmla="*/ 736600 h 2984500"/>
              <a:gd name="connsiteX57" fmla="*/ 2438400 w 2755900"/>
              <a:gd name="connsiteY57" fmla="*/ 685800 h 2984500"/>
              <a:gd name="connsiteX58" fmla="*/ 2387600 w 2755900"/>
              <a:gd name="connsiteY58" fmla="*/ 609600 h 2984500"/>
              <a:gd name="connsiteX59" fmla="*/ 2374900 w 2755900"/>
              <a:gd name="connsiteY59" fmla="*/ 571500 h 2984500"/>
              <a:gd name="connsiteX60" fmla="*/ 2311400 w 2755900"/>
              <a:gd name="connsiteY60" fmla="*/ 482600 h 2984500"/>
              <a:gd name="connsiteX61" fmla="*/ 2286000 w 2755900"/>
              <a:gd name="connsiteY61" fmla="*/ 419100 h 2984500"/>
              <a:gd name="connsiteX62" fmla="*/ 2247900 w 2755900"/>
              <a:gd name="connsiteY62" fmla="*/ 355600 h 2984500"/>
              <a:gd name="connsiteX63" fmla="*/ 2209800 w 2755900"/>
              <a:gd name="connsiteY63" fmla="*/ 266700 h 2984500"/>
              <a:gd name="connsiteX64" fmla="*/ 2184400 w 2755900"/>
              <a:gd name="connsiteY64" fmla="*/ 228600 h 2984500"/>
              <a:gd name="connsiteX65" fmla="*/ 2171700 w 2755900"/>
              <a:gd name="connsiteY65" fmla="*/ 190500 h 2984500"/>
              <a:gd name="connsiteX66" fmla="*/ 2133600 w 2755900"/>
              <a:gd name="connsiteY66" fmla="*/ 127000 h 2984500"/>
              <a:gd name="connsiteX67" fmla="*/ 2133600 w 2755900"/>
              <a:gd name="connsiteY67" fmla="*/ 127000 h 2984500"/>
              <a:gd name="connsiteX68" fmla="*/ 2082800 w 2755900"/>
              <a:gd name="connsiteY68" fmla="*/ 88900 h 298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755900" h="2984500">
                <a:moveTo>
                  <a:pt x="2082800" y="88900"/>
                </a:moveTo>
                <a:lnTo>
                  <a:pt x="2082800" y="88900"/>
                </a:lnTo>
                <a:cubicBezTo>
                  <a:pt x="2032000" y="71967"/>
                  <a:pt x="1983219" y="46903"/>
                  <a:pt x="1930400" y="38100"/>
                </a:cubicBezTo>
                <a:lnTo>
                  <a:pt x="1854200" y="25400"/>
                </a:lnTo>
                <a:cubicBezTo>
                  <a:pt x="1832962" y="21539"/>
                  <a:pt x="1812069" y="15753"/>
                  <a:pt x="1790700" y="12700"/>
                </a:cubicBezTo>
                <a:cubicBezTo>
                  <a:pt x="1752751" y="7279"/>
                  <a:pt x="1714500" y="4233"/>
                  <a:pt x="1676400" y="0"/>
                </a:cubicBezTo>
                <a:cubicBezTo>
                  <a:pt x="1545167" y="4233"/>
                  <a:pt x="1413799" y="5417"/>
                  <a:pt x="1282700" y="12700"/>
                </a:cubicBezTo>
                <a:cubicBezTo>
                  <a:pt x="1266445" y="13603"/>
                  <a:pt x="1188099" y="32472"/>
                  <a:pt x="1168400" y="38100"/>
                </a:cubicBezTo>
                <a:cubicBezTo>
                  <a:pt x="1155528" y="41778"/>
                  <a:pt x="1143637" y="49640"/>
                  <a:pt x="1130300" y="50800"/>
                </a:cubicBezTo>
                <a:cubicBezTo>
                  <a:pt x="1045846" y="58144"/>
                  <a:pt x="960967" y="59267"/>
                  <a:pt x="876300" y="63500"/>
                </a:cubicBezTo>
                <a:cubicBezTo>
                  <a:pt x="839840" y="72615"/>
                  <a:pt x="780220" y="86140"/>
                  <a:pt x="749300" y="101600"/>
                </a:cubicBezTo>
                <a:cubicBezTo>
                  <a:pt x="631911" y="160294"/>
                  <a:pt x="520802" y="252907"/>
                  <a:pt x="419100" y="330200"/>
                </a:cubicBezTo>
                <a:cubicBezTo>
                  <a:pt x="336186" y="393215"/>
                  <a:pt x="294471" y="420646"/>
                  <a:pt x="228600" y="495300"/>
                </a:cubicBezTo>
                <a:cubicBezTo>
                  <a:pt x="188792" y="540415"/>
                  <a:pt x="141207" y="581185"/>
                  <a:pt x="114300" y="635000"/>
                </a:cubicBezTo>
                <a:cubicBezTo>
                  <a:pt x="69134" y="725331"/>
                  <a:pt x="94340" y="667666"/>
                  <a:pt x="50800" y="812800"/>
                </a:cubicBezTo>
                <a:cubicBezTo>
                  <a:pt x="10251" y="1137191"/>
                  <a:pt x="70433" y="688844"/>
                  <a:pt x="12700" y="1016000"/>
                </a:cubicBezTo>
                <a:cubicBezTo>
                  <a:pt x="6038" y="1053751"/>
                  <a:pt x="4233" y="1092200"/>
                  <a:pt x="0" y="1130300"/>
                </a:cubicBezTo>
                <a:cubicBezTo>
                  <a:pt x="4233" y="1392767"/>
                  <a:pt x="5884" y="1655288"/>
                  <a:pt x="12700" y="1917700"/>
                </a:cubicBezTo>
                <a:cubicBezTo>
                  <a:pt x="14352" y="1981319"/>
                  <a:pt x="19366" y="2044846"/>
                  <a:pt x="25400" y="2108200"/>
                </a:cubicBezTo>
                <a:cubicBezTo>
                  <a:pt x="27841" y="2133834"/>
                  <a:pt x="27779" y="2160809"/>
                  <a:pt x="38100" y="2184400"/>
                </a:cubicBezTo>
                <a:cubicBezTo>
                  <a:pt x="57888" y="2229630"/>
                  <a:pt x="88900" y="2269067"/>
                  <a:pt x="114300" y="2311400"/>
                </a:cubicBezTo>
                <a:cubicBezTo>
                  <a:pt x="140852" y="2355654"/>
                  <a:pt x="156830" y="2387220"/>
                  <a:pt x="190500" y="2425700"/>
                </a:cubicBezTo>
                <a:cubicBezTo>
                  <a:pt x="221499" y="2461128"/>
                  <a:pt x="266709" y="2500636"/>
                  <a:pt x="304800" y="2527300"/>
                </a:cubicBezTo>
                <a:cubicBezTo>
                  <a:pt x="335771" y="2548980"/>
                  <a:pt x="383621" y="2574425"/>
                  <a:pt x="419100" y="2590800"/>
                </a:cubicBezTo>
                <a:cubicBezTo>
                  <a:pt x="456956" y="2608272"/>
                  <a:pt x="496435" y="2622314"/>
                  <a:pt x="533400" y="2641600"/>
                </a:cubicBezTo>
                <a:cubicBezTo>
                  <a:pt x="593919" y="2673175"/>
                  <a:pt x="650146" y="2712673"/>
                  <a:pt x="711200" y="2743200"/>
                </a:cubicBezTo>
                <a:cubicBezTo>
                  <a:pt x="736600" y="2755900"/>
                  <a:pt x="762469" y="2767702"/>
                  <a:pt x="787400" y="2781300"/>
                </a:cubicBezTo>
                <a:cubicBezTo>
                  <a:pt x="826039" y="2802376"/>
                  <a:pt x="868995" y="2836787"/>
                  <a:pt x="914400" y="2844800"/>
                </a:cubicBezTo>
                <a:cubicBezTo>
                  <a:pt x="964600" y="2853659"/>
                  <a:pt x="1016000" y="2853267"/>
                  <a:pt x="1066800" y="2857500"/>
                </a:cubicBezTo>
                <a:cubicBezTo>
                  <a:pt x="1131254" y="2870391"/>
                  <a:pt x="1148313" y="2875024"/>
                  <a:pt x="1219200" y="2882900"/>
                </a:cubicBezTo>
                <a:cubicBezTo>
                  <a:pt x="1265673" y="2888064"/>
                  <a:pt x="1312462" y="2890137"/>
                  <a:pt x="1358900" y="2895600"/>
                </a:cubicBezTo>
                <a:cubicBezTo>
                  <a:pt x="1384474" y="2898609"/>
                  <a:pt x="1409608" y="2904658"/>
                  <a:pt x="1435100" y="2908300"/>
                </a:cubicBezTo>
                <a:cubicBezTo>
                  <a:pt x="1468887" y="2913127"/>
                  <a:pt x="1502833" y="2916767"/>
                  <a:pt x="1536700" y="2921000"/>
                </a:cubicBezTo>
                <a:cubicBezTo>
                  <a:pt x="1566333" y="2929467"/>
                  <a:pt x="1595570" y="2939470"/>
                  <a:pt x="1625600" y="2946400"/>
                </a:cubicBezTo>
                <a:cubicBezTo>
                  <a:pt x="1650691" y="2952190"/>
                  <a:pt x="1676465" y="2954494"/>
                  <a:pt x="1701800" y="2959100"/>
                </a:cubicBezTo>
                <a:cubicBezTo>
                  <a:pt x="1897051" y="2994600"/>
                  <a:pt x="1616961" y="2947077"/>
                  <a:pt x="1841500" y="2984500"/>
                </a:cubicBezTo>
                <a:cubicBezTo>
                  <a:pt x="1913467" y="2980267"/>
                  <a:pt x="1985634" y="2978635"/>
                  <a:pt x="2057400" y="2971800"/>
                </a:cubicBezTo>
                <a:cubicBezTo>
                  <a:pt x="2074776" y="2970145"/>
                  <a:pt x="2093335" y="2968248"/>
                  <a:pt x="2108200" y="2959100"/>
                </a:cubicBezTo>
                <a:cubicBezTo>
                  <a:pt x="2149307" y="2933803"/>
                  <a:pt x="2184546" y="2900021"/>
                  <a:pt x="2222500" y="2870200"/>
                </a:cubicBezTo>
                <a:cubicBezTo>
                  <a:pt x="2243814" y="2853453"/>
                  <a:pt x="2261755" y="2831522"/>
                  <a:pt x="2286000" y="2819400"/>
                </a:cubicBezTo>
                <a:cubicBezTo>
                  <a:pt x="2317275" y="2803763"/>
                  <a:pt x="2416216" y="2758230"/>
                  <a:pt x="2438400" y="2730500"/>
                </a:cubicBezTo>
                <a:cubicBezTo>
                  <a:pt x="2455333" y="2709333"/>
                  <a:pt x="2471067" y="2687148"/>
                  <a:pt x="2489200" y="2667000"/>
                </a:cubicBezTo>
                <a:cubicBezTo>
                  <a:pt x="2615118" y="2527091"/>
                  <a:pt x="2493799" y="2694735"/>
                  <a:pt x="2667000" y="2463800"/>
                </a:cubicBezTo>
                <a:cubicBezTo>
                  <a:pt x="2694474" y="2427168"/>
                  <a:pt x="2743200" y="2349500"/>
                  <a:pt x="2743200" y="2349500"/>
                </a:cubicBezTo>
                <a:cubicBezTo>
                  <a:pt x="2747433" y="2311400"/>
                  <a:pt x="2755900" y="2273534"/>
                  <a:pt x="2755900" y="2235200"/>
                </a:cubicBezTo>
                <a:cubicBezTo>
                  <a:pt x="2755900" y="2010793"/>
                  <a:pt x="2754406" y="1786227"/>
                  <a:pt x="2743200" y="1562100"/>
                </a:cubicBezTo>
                <a:cubicBezTo>
                  <a:pt x="2741661" y="1531319"/>
                  <a:pt x="2724258" y="1503335"/>
                  <a:pt x="2717800" y="1473200"/>
                </a:cubicBezTo>
                <a:cubicBezTo>
                  <a:pt x="2662717" y="1216146"/>
                  <a:pt x="2749088" y="1539393"/>
                  <a:pt x="2679700" y="1308100"/>
                </a:cubicBezTo>
                <a:cubicBezTo>
                  <a:pt x="2674684" y="1291382"/>
                  <a:pt x="2670786" y="1274339"/>
                  <a:pt x="2667000" y="1257300"/>
                </a:cubicBezTo>
                <a:cubicBezTo>
                  <a:pt x="2662317" y="1236228"/>
                  <a:pt x="2663953" y="1213107"/>
                  <a:pt x="2654300" y="1193800"/>
                </a:cubicBezTo>
                <a:cubicBezTo>
                  <a:pt x="2646268" y="1177736"/>
                  <a:pt x="2628900" y="1168400"/>
                  <a:pt x="2616200" y="1155700"/>
                </a:cubicBezTo>
                <a:cubicBezTo>
                  <a:pt x="2611967" y="1143000"/>
                  <a:pt x="2608773" y="1129905"/>
                  <a:pt x="2603500" y="1117600"/>
                </a:cubicBezTo>
                <a:cubicBezTo>
                  <a:pt x="2596042" y="1100199"/>
                  <a:pt x="2584087" y="1084761"/>
                  <a:pt x="2578100" y="1066800"/>
                </a:cubicBezTo>
                <a:cubicBezTo>
                  <a:pt x="2558608" y="1008325"/>
                  <a:pt x="2542249" y="948798"/>
                  <a:pt x="2527300" y="889000"/>
                </a:cubicBezTo>
                <a:cubicBezTo>
                  <a:pt x="2523067" y="872067"/>
                  <a:pt x="2518386" y="855239"/>
                  <a:pt x="2514600" y="838200"/>
                </a:cubicBezTo>
                <a:cubicBezTo>
                  <a:pt x="2509917" y="817128"/>
                  <a:pt x="2511553" y="794007"/>
                  <a:pt x="2501900" y="774700"/>
                </a:cubicBezTo>
                <a:cubicBezTo>
                  <a:pt x="2493868" y="758636"/>
                  <a:pt x="2474239" y="751215"/>
                  <a:pt x="2463800" y="736600"/>
                </a:cubicBezTo>
                <a:cubicBezTo>
                  <a:pt x="2452796" y="721194"/>
                  <a:pt x="2448140" y="702034"/>
                  <a:pt x="2438400" y="685800"/>
                </a:cubicBezTo>
                <a:cubicBezTo>
                  <a:pt x="2422694" y="659623"/>
                  <a:pt x="2402425" y="636285"/>
                  <a:pt x="2387600" y="609600"/>
                </a:cubicBezTo>
                <a:cubicBezTo>
                  <a:pt x="2381099" y="597898"/>
                  <a:pt x="2381542" y="583123"/>
                  <a:pt x="2374900" y="571500"/>
                </a:cubicBezTo>
                <a:cubicBezTo>
                  <a:pt x="2351889" y="531231"/>
                  <a:pt x="2331056" y="521912"/>
                  <a:pt x="2311400" y="482600"/>
                </a:cubicBezTo>
                <a:cubicBezTo>
                  <a:pt x="2301205" y="462210"/>
                  <a:pt x="2296195" y="439490"/>
                  <a:pt x="2286000" y="419100"/>
                </a:cubicBezTo>
                <a:cubicBezTo>
                  <a:pt x="2274961" y="397022"/>
                  <a:pt x="2258939" y="377678"/>
                  <a:pt x="2247900" y="355600"/>
                </a:cubicBezTo>
                <a:cubicBezTo>
                  <a:pt x="2176660" y="213119"/>
                  <a:pt x="2315509" y="451690"/>
                  <a:pt x="2209800" y="266700"/>
                </a:cubicBezTo>
                <a:cubicBezTo>
                  <a:pt x="2202227" y="253448"/>
                  <a:pt x="2191226" y="242252"/>
                  <a:pt x="2184400" y="228600"/>
                </a:cubicBezTo>
                <a:cubicBezTo>
                  <a:pt x="2178413" y="216626"/>
                  <a:pt x="2179126" y="201639"/>
                  <a:pt x="2171700" y="190500"/>
                </a:cubicBezTo>
                <a:cubicBezTo>
                  <a:pt x="2127613" y="124370"/>
                  <a:pt x="2133600" y="180752"/>
                  <a:pt x="2133600" y="127000"/>
                </a:cubicBezTo>
                <a:lnTo>
                  <a:pt x="2133600" y="127000"/>
                </a:lnTo>
                <a:lnTo>
                  <a:pt x="2082800" y="889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5-Point Star 9"/>
          <p:cNvSpPr/>
          <p:nvPr/>
        </p:nvSpPr>
        <p:spPr>
          <a:xfrm>
            <a:off x="10033000" y="251532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5-Point Star 10"/>
          <p:cNvSpPr/>
          <p:nvPr/>
        </p:nvSpPr>
        <p:spPr>
          <a:xfrm>
            <a:off x="10560050" y="258587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5-Point Star 11"/>
          <p:cNvSpPr/>
          <p:nvPr/>
        </p:nvSpPr>
        <p:spPr>
          <a:xfrm>
            <a:off x="10464800" y="2840823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5-Point Star 12"/>
          <p:cNvSpPr/>
          <p:nvPr/>
        </p:nvSpPr>
        <p:spPr>
          <a:xfrm>
            <a:off x="10883900" y="257688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10680700" y="31510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5-Point Star 14"/>
          <p:cNvSpPr/>
          <p:nvPr/>
        </p:nvSpPr>
        <p:spPr>
          <a:xfrm>
            <a:off x="11169650" y="294325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5-Point Star 15"/>
          <p:cNvSpPr/>
          <p:nvPr/>
        </p:nvSpPr>
        <p:spPr>
          <a:xfrm>
            <a:off x="11099800" y="345018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5-Point Star 16"/>
          <p:cNvSpPr/>
          <p:nvPr/>
        </p:nvSpPr>
        <p:spPr>
          <a:xfrm>
            <a:off x="11461750" y="42687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5-Point Star 17"/>
          <p:cNvSpPr/>
          <p:nvPr/>
        </p:nvSpPr>
        <p:spPr>
          <a:xfrm>
            <a:off x="11404600" y="378293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5-Point Star 18"/>
          <p:cNvSpPr/>
          <p:nvPr/>
        </p:nvSpPr>
        <p:spPr>
          <a:xfrm>
            <a:off x="9550400" y="2824975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5-Point Star 19"/>
          <p:cNvSpPr/>
          <p:nvPr/>
        </p:nvSpPr>
        <p:spPr>
          <a:xfrm>
            <a:off x="11569700" y="351363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5-Point Star 20"/>
          <p:cNvSpPr/>
          <p:nvPr/>
        </p:nvSpPr>
        <p:spPr>
          <a:xfrm>
            <a:off x="9385300" y="330236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5-Point Star 21"/>
          <p:cNvSpPr/>
          <p:nvPr/>
        </p:nvSpPr>
        <p:spPr>
          <a:xfrm>
            <a:off x="9407358" y="376530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5-Point Star 22"/>
          <p:cNvSpPr/>
          <p:nvPr/>
        </p:nvSpPr>
        <p:spPr>
          <a:xfrm>
            <a:off x="9985375" y="295173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5-Point Star 23"/>
          <p:cNvSpPr/>
          <p:nvPr/>
        </p:nvSpPr>
        <p:spPr>
          <a:xfrm>
            <a:off x="10325100" y="352735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5-Point Star 24"/>
          <p:cNvSpPr/>
          <p:nvPr/>
        </p:nvSpPr>
        <p:spPr>
          <a:xfrm>
            <a:off x="10477500" y="386721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5-Point Star 25"/>
          <p:cNvSpPr/>
          <p:nvPr/>
        </p:nvSpPr>
        <p:spPr>
          <a:xfrm>
            <a:off x="10067925" y="375356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5-Point Star 26"/>
          <p:cNvSpPr/>
          <p:nvPr/>
        </p:nvSpPr>
        <p:spPr>
          <a:xfrm>
            <a:off x="10045700" y="450528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10247229" y="4580371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5-Point Star 28"/>
          <p:cNvSpPr/>
          <p:nvPr/>
        </p:nvSpPr>
        <p:spPr>
          <a:xfrm>
            <a:off x="10575842" y="425155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5-Point Star 29"/>
          <p:cNvSpPr/>
          <p:nvPr/>
        </p:nvSpPr>
        <p:spPr>
          <a:xfrm>
            <a:off x="10782300" y="361681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5-Point Star 30"/>
          <p:cNvSpPr/>
          <p:nvPr/>
        </p:nvSpPr>
        <p:spPr>
          <a:xfrm>
            <a:off x="10966450" y="407680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5-Point Star 31"/>
          <p:cNvSpPr/>
          <p:nvPr/>
        </p:nvSpPr>
        <p:spPr>
          <a:xfrm>
            <a:off x="11036300" y="45640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5-Point Star 32"/>
          <p:cNvSpPr/>
          <p:nvPr/>
        </p:nvSpPr>
        <p:spPr>
          <a:xfrm>
            <a:off x="9489908" y="417663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5-Point Star 33"/>
          <p:cNvSpPr/>
          <p:nvPr/>
        </p:nvSpPr>
        <p:spPr>
          <a:xfrm>
            <a:off x="11404600" y="453565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5-Point Star 34"/>
          <p:cNvSpPr/>
          <p:nvPr/>
        </p:nvSpPr>
        <p:spPr>
          <a:xfrm>
            <a:off x="11264900" y="401996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5-Point Star 35"/>
          <p:cNvSpPr/>
          <p:nvPr/>
        </p:nvSpPr>
        <p:spPr>
          <a:xfrm>
            <a:off x="10063915" y="470818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5-Point Star 36"/>
          <p:cNvSpPr/>
          <p:nvPr/>
        </p:nvSpPr>
        <p:spPr>
          <a:xfrm>
            <a:off x="10740942" y="480755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5-Point Star 37"/>
          <p:cNvSpPr/>
          <p:nvPr/>
        </p:nvSpPr>
        <p:spPr>
          <a:xfrm>
            <a:off x="9981365" y="404596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5-Point Star 38"/>
          <p:cNvSpPr/>
          <p:nvPr/>
        </p:nvSpPr>
        <p:spPr>
          <a:xfrm>
            <a:off x="9842500" y="325862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5-Point Star 39"/>
          <p:cNvSpPr/>
          <p:nvPr/>
        </p:nvSpPr>
        <p:spPr>
          <a:xfrm>
            <a:off x="9704388" y="369987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Elements of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206170"/>
            <a:ext cx="7280276" cy="44192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The main elements of statistics are defined in what follows.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Population</a:t>
            </a:r>
            <a:r>
              <a:rPr lang="en-US" sz="2400" b="1" dirty="0" smtClean="0"/>
              <a:t> </a:t>
            </a:r>
            <a:r>
              <a:rPr lang="en-US" sz="2400" b="1" dirty="0"/>
              <a:t>: </a:t>
            </a:r>
            <a:r>
              <a:rPr lang="en-US" sz="2400" dirty="0"/>
              <a:t>A Population is the </a:t>
            </a:r>
            <a:r>
              <a:rPr lang="en-US" sz="2400" b="1" dirty="0"/>
              <a:t>entire set of individuals or objects </a:t>
            </a:r>
            <a:r>
              <a:rPr lang="en-US" sz="2400" dirty="0"/>
              <a:t>called units of interest in which we are interested.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Sample</a:t>
            </a:r>
            <a:r>
              <a:rPr lang="en-US" sz="2400" b="1" dirty="0"/>
              <a:t> : </a:t>
            </a:r>
            <a:r>
              <a:rPr lang="en-US" sz="2400" dirty="0"/>
              <a:t>Sample is a subset of the population selected for the entire study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>
                <a:solidFill>
                  <a:schemeClr val="accent1"/>
                </a:solidFill>
              </a:rPr>
              <a:t>Experimental unit </a:t>
            </a:r>
            <a:r>
              <a:rPr lang="en-US" sz="2400" b="1"/>
              <a:t>: </a:t>
            </a:r>
            <a:r>
              <a:rPr lang="en-US" sz="2400"/>
              <a:t>Experimental unit is the </a:t>
            </a:r>
            <a:r>
              <a:rPr lang="en-US" sz="2400" b="1"/>
              <a:t>individual</a:t>
            </a:r>
            <a:r>
              <a:rPr lang="en-US" sz="2400"/>
              <a:t> or the </a:t>
            </a:r>
            <a:r>
              <a:rPr lang="en-US" sz="2400" b="1"/>
              <a:t>object</a:t>
            </a:r>
            <a:r>
              <a:rPr lang="en-US" sz="2400"/>
              <a:t> in which we collect data. 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Variable</a:t>
            </a:r>
            <a:r>
              <a:rPr lang="en-US" sz="2400" b="1" dirty="0"/>
              <a:t> : </a:t>
            </a:r>
            <a:r>
              <a:rPr lang="en-US" sz="2400" dirty="0"/>
              <a:t>A variable is any characteristic or property of individual or object (experimental unit) which may change from one unit to another.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912350" y="4466579"/>
            <a:ext cx="596900" cy="4953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32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15357</TotalTime>
  <Words>1486</Words>
  <Application>Microsoft Office PowerPoint</Application>
  <PresentationFormat>Widescreen</PresentationFormat>
  <Paragraphs>314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Cambria</vt:lpstr>
      <vt:lpstr>Cambria Math</vt:lpstr>
      <vt:lpstr>Tahoma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Data analysis</vt:lpstr>
      <vt:lpstr>Data analysis process</vt:lpstr>
      <vt:lpstr>Data analysis process</vt:lpstr>
      <vt:lpstr>Statistics</vt:lpstr>
      <vt:lpstr>Descriptive statistics</vt:lpstr>
      <vt:lpstr>Inferential statistics</vt:lpstr>
      <vt:lpstr>Elements of statistics</vt:lpstr>
      <vt:lpstr>Types of data</vt:lpstr>
      <vt:lpstr>Quantitative data </vt:lpstr>
      <vt:lpstr>Qualitative data</vt:lpstr>
      <vt:lpstr>Statistical parameters</vt:lpstr>
      <vt:lpstr>Measure of central tendency</vt:lpstr>
      <vt:lpstr>Measure of central tendency</vt:lpstr>
      <vt:lpstr>Measure of central tendency</vt:lpstr>
      <vt:lpstr>Measure of central tendency</vt:lpstr>
      <vt:lpstr>Measure of central tendency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using SPSS:</dc:title>
  <dc:creator>MED</dc:creator>
  <cp:lastModifiedBy>Microsoft account</cp:lastModifiedBy>
  <cp:revision>129</cp:revision>
  <cp:lastPrinted>2024-02-12T06:32:18Z</cp:lastPrinted>
  <dcterms:created xsi:type="dcterms:W3CDTF">2024-02-03T11:28:35Z</dcterms:created>
  <dcterms:modified xsi:type="dcterms:W3CDTF">2026-03-06T13:34:18Z</dcterms:modified>
</cp:coreProperties>
</file>