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5" r:id="rId1"/>
  </p:sldMasterIdLst>
  <p:notesMasterIdLst>
    <p:notesMasterId r:id="rId15"/>
  </p:notesMasterIdLst>
  <p:handoutMasterIdLst>
    <p:handoutMasterId r:id="rId16"/>
  </p:handoutMasterIdLst>
  <p:sldIdLst>
    <p:sldId id="317" r:id="rId2"/>
    <p:sldId id="315" r:id="rId3"/>
    <p:sldId id="257" r:id="rId4"/>
    <p:sldId id="259" r:id="rId5"/>
    <p:sldId id="263" r:id="rId6"/>
    <p:sldId id="264" r:id="rId7"/>
    <p:sldId id="265" r:id="rId8"/>
    <p:sldId id="279" r:id="rId9"/>
    <p:sldId id="266" r:id="rId10"/>
    <p:sldId id="268" r:id="rId11"/>
    <p:sldId id="269" r:id="rId12"/>
    <p:sldId id="270" r:id="rId13"/>
    <p:sldId id="316" r:id="rId14"/>
  </p:sldIdLst>
  <p:sldSz cx="12192000" cy="6858000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008" autoAdjust="0"/>
    <p:restoredTop sz="94660"/>
  </p:normalViewPr>
  <p:slideViewPr>
    <p:cSldViewPr snapToGrid="0">
      <p:cViewPr varScale="1">
        <p:scale>
          <a:sx n="73" d="100"/>
          <a:sy n="73" d="100"/>
        </p:scale>
        <p:origin x="98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B8CF4B-F96E-4C72-A1E8-31E6B046E00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91E41BC-0196-42B9-BC05-1D06AF43C060}">
      <dgm:prSet phldrT="[Text]"/>
      <dgm:spPr/>
      <dgm:t>
        <a:bodyPr/>
        <a:lstStyle/>
        <a:p>
          <a:r>
            <a:rPr lang="en-US" b="1" dirty="0"/>
            <a:t>Quantitative data </a:t>
          </a:r>
          <a:endParaRPr lang="en-US" dirty="0"/>
        </a:p>
      </dgm:t>
    </dgm:pt>
    <dgm:pt modelId="{95332853-0541-41B7-B5EE-F141E566F6FF}" type="parTrans" cxnId="{A4EA4F2B-BEF3-4648-BDA7-534261C86217}">
      <dgm:prSet/>
      <dgm:spPr/>
      <dgm:t>
        <a:bodyPr/>
        <a:lstStyle/>
        <a:p>
          <a:endParaRPr lang="en-US"/>
        </a:p>
      </dgm:t>
    </dgm:pt>
    <dgm:pt modelId="{E29D60D8-7DCF-4126-BFAA-76DBDF89E71C}" type="sibTrans" cxnId="{A4EA4F2B-BEF3-4648-BDA7-534261C86217}">
      <dgm:prSet/>
      <dgm:spPr/>
      <dgm:t>
        <a:bodyPr/>
        <a:lstStyle/>
        <a:p>
          <a:endParaRPr lang="en-US"/>
        </a:p>
      </dgm:t>
    </dgm:pt>
    <dgm:pt modelId="{7F781148-BE0F-419D-A042-B25BF0A55482}">
      <dgm:prSet phldrT="[Text]"/>
      <dgm:spPr/>
      <dgm:t>
        <a:bodyPr/>
        <a:lstStyle/>
        <a:p>
          <a:r>
            <a:rPr lang="en-US" b="1" dirty="0"/>
            <a:t>Discrete</a:t>
          </a:r>
          <a:endParaRPr lang="en-US" dirty="0"/>
        </a:p>
      </dgm:t>
    </dgm:pt>
    <dgm:pt modelId="{59F1BBDF-F68B-4933-896A-D44D5F3D7D7C}" type="parTrans" cxnId="{95BC298F-1C82-4A35-833A-CF580BEC7142}">
      <dgm:prSet/>
      <dgm:spPr/>
      <dgm:t>
        <a:bodyPr/>
        <a:lstStyle/>
        <a:p>
          <a:endParaRPr lang="en-US"/>
        </a:p>
      </dgm:t>
    </dgm:pt>
    <dgm:pt modelId="{DECD36C1-FAF1-4F6C-A0EC-6DA151D5FDAF}" type="sibTrans" cxnId="{95BC298F-1C82-4A35-833A-CF580BEC7142}">
      <dgm:prSet/>
      <dgm:spPr/>
      <dgm:t>
        <a:bodyPr/>
        <a:lstStyle/>
        <a:p>
          <a:endParaRPr lang="en-US"/>
        </a:p>
      </dgm:t>
    </dgm:pt>
    <dgm:pt modelId="{3F94B492-29D8-4D61-B360-881A4DDBFF15}">
      <dgm:prSet phldrT="[Text]"/>
      <dgm:spPr/>
      <dgm:t>
        <a:bodyPr/>
        <a:lstStyle/>
        <a:p>
          <a:r>
            <a:rPr lang="en-US" b="1" dirty="0"/>
            <a:t>Continuous</a:t>
          </a:r>
          <a:endParaRPr lang="en-US" dirty="0"/>
        </a:p>
      </dgm:t>
    </dgm:pt>
    <dgm:pt modelId="{6E257784-04C6-42A6-8E05-308A8424827E}" type="parTrans" cxnId="{252E1061-C980-421A-9AD9-4D3C79368FE8}">
      <dgm:prSet/>
      <dgm:spPr/>
      <dgm:t>
        <a:bodyPr/>
        <a:lstStyle/>
        <a:p>
          <a:endParaRPr lang="en-US"/>
        </a:p>
      </dgm:t>
    </dgm:pt>
    <dgm:pt modelId="{4B1BBE9F-8782-480D-8460-8AB182EB03A8}" type="sibTrans" cxnId="{252E1061-C980-421A-9AD9-4D3C79368FE8}">
      <dgm:prSet/>
      <dgm:spPr/>
      <dgm:t>
        <a:bodyPr/>
        <a:lstStyle/>
        <a:p>
          <a:endParaRPr lang="en-US"/>
        </a:p>
      </dgm:t>
    </dgm:pt>
    <dgm:pt modelId="{9DDB3025-5542-465D-A242-C8963B2B2FAA}">
      <dgm:prSet phldrT="[Text]"/>
      <dgm:spPr/>
      <dgm:t>
        <a:bodyPr/>
        <a:lstStyle/>
        <a:p>
          <a:r>
            <a:rPr lang="en-US" b="1" dirty="0"/>
            <a:t>Qualitative data</a:t>
          </a:r>
          <a:endParaRPr lang="en-US" dirty="0"/>
        </a:p>
      </dgm:t>
    </dgm:pt>
    <dgm:pt modelId="{2D460CE7-D076-4248-B8C5-ED26CDCDEFEE}" type="parTrans" cxnId="{12F8215A-EDBB-48F7-9B3E-247ADFD09AD8}">
      <dgm:prSet/>
      <dgm:spPr/>
      <dgm:t>
        <a:bodyPr/>
        <a:lstStyle/>
        <a:p>
          <a:endParaRPr lang="en-US"/>
        </a:p>
      </dgm:t>
    </dgm:pt>
    <dgm:pt modelId="{06AA58B7-EFF6-4D66-ADF3-D97FEE245412}" type="sibTrans" cxnId="{12F8215A-EDBB-48F7-9B3E-247ADFD09AD8}">
      <dgm:prSet/>
      <dgm:spPr/>
      <dgm:t>
        <a:bodyPr/>
        <a:lstStyle/>
        <a:p>
          <a:endParaRPr lang="en-US"/>
        </a:p>
      </dgm:t>
    </dgm:pt>
    <dgm:pt modelId="{86252D68-D989-4F54-9B95-B90481A5E822}">
      <dgm:prSet phldrT="[Text]"/>
      <dgm:spPr/>
      <dgm:t>
        <a:bodyPr/>
        <a:lstStyle/>
        <a:p>
          <a:r>
            <a:rPr lang="en-US" b="1" dirty="0"/>
            <a:t>Ordinal</a:t>
          </a:r>
          <a:endParaRPr lang="en-US" dirty="0"/>
        </a:p>
      </dgm:t>
    </dgm:pt>
    <dgm:pt modelId="{F62B7BB4-742A-499F-8CCE-2272D9470C00}" type="parTrans" cxnId="{F3ECE596-EEBE-4913-886E-321737DF3148}">
      <dgm:prSet/>
      <dgm:spPr/>
      <dgm:t>
        <a:bodyPr/>
        <a:lstStyle/>
        <a:p>
          <a:endParaRPr lang="en-US"/>
        </a:p>
      </dgm:t>
    </dgm:pt>
    <dgm:pt modelId="{9A1A8C42-11C2-458A-BA97-D51A0D6CA156}" type="sibTrans" cxnId="{F3ECE596-EEBE-4913-886E-321737DF3148}">
      <dgm:prSet/>
      <dgm:spPr/>
      <dgm:t>
        <a:bodyPr/>
        <a:lstStyle/>
        <a:p>
          <a:endParaRPr lang="en-US"/>
        </a:p>
      </dgm:t>
    </dgm:pt>
    <dgm:pt modelId="{495F1D7E-37E0-44B5-8FCB-779D9115BE48}">
      <dgm:prSet phldrT="[Text]"/>
      <dgm:spPr/>
      <dgm:t>
        <a:bodyPr/>
        <a:lstStyle/>
        <a:p>
          <a:r>
            <a:rPr lang="en-US" b="1" dirty="0"/>
            <a:t>Nominal</a:t>
          </a:r>
          <a:endParaRPr lang="en-US" dirty="0"/>
        </a:p>
      </dgm:t>
    </dgm:pt>
    <dgm:pt modelId="{8FB9508E-DEF5-4C57-8156-3E085B8A50F5}" type="parTrans" cxnId="{11E455D8-66B0-4E9E-A680-12E66675E545}">
      <dgm:prSet/>
      <dgm:spPr/>
      <dgm:t>
        <a:bodyPr/>
        <a:lstStyle/>
        <a:p>
          <a:endParaRPr lang="en-US"/>
        </a:p>
      </dgm:t>
    </dgm:pt>
    <dgm:pt modelId="{1C19E95A-039D-4C3D-9B97-5E4280C92F36}" type="sibTrans" cxnId="{11E455D8-66B0-4E9E-A680-12E66675E545}">
      <dgm:prSet/>
      <dgm:spPr/>
      <dgm:t>
        <a:bodyPr/>
        <a:lstStyle/>
        <a:p>
          <a:endParaRPr lang="en-US"/>
        </a:p>
      </dgm:t>
    </dgm:pt>
    <dgm:pt modelId="{F7FF19D6-6A42-4370-B074-2BB4843A5381}" type="pres">
      <dgm:prSet presAssocID="{CBB8CF4B-F96E-4C72-A1E8-31E6B046E00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97F58D8A-3292-4F9F-AB95-C22AECB9C899}" type="pres">
      <dgm:prSet presAssocID="{891E41BC-0196-42B9-BC05-1D06AF43C060}" presName="root" presStyleCnt="0"/>
      <dgm:spPr/>
    </dgm:pt>
    <dgm:pt modelId="{44ABB700-810A-40E0-B4EF-65C9C3AEA496}" type="pres">
      <dgm:prSet presAssocID="{891E41BC-0196-42B9-BC05-1D06AF43C060}" presName="rootComposite" presStyleCnt="0"/>
      <dgm:spPr/>
    </dgm:pt>
    <dgm:pt modelId="{35598483-107E-4CF7-9303-2238C2268F6A}" type="pres">
      <dgm:prSet presAssocID="{891E41BC-0196-42B9-BC05-1D06AF43C060}" presName="rootText" presStyleLbl="node1" presStyleIdx="0" presStyleCnt="2"/>
      <dgm:spPr/>
      <dgm:t>
        <a:bodyPr/>
        <a:lstStyle/>
        <a:p>
          <a:endParaRPr lang="fr-FR"/>
        </a:p>
      </dgm:t>
    </dgm:pt>
    <dgm:pt modelId="{931062EE-F101-49A2-823A-F79AE32E467C}" type="pres">
      <dgm:prSet presAssocID="{891E41BC-0196-42B9-BC05-1D06AF43C060}" presName="rootConnector" presStyleLbl="node1" presStyleIdx="0" presStyleCnt="2"/>
      <dgm:spPr/>
      <dgm:t>
        <a:bodyPr/>
        <a:lstStyle/>
        <a:p>
          <a:endParaRPr lang="fr-FR"/>
        </a:p>
      </dgm:t>
    </dgm:pt>
    <dgm:pt modelId="{E5000FAC-CA8D-456B-9E91-F67DA8B5F392}" type="pres">
      <dgm:prSet presAssocID="{891E41BC-0196-42B9-BC05-1D06AF43C060}" presName="childShape" presStyleCnt="0"/>
      <dgm:spPr/>
    </dgm:pt>
    <dgm:pt modelId="{4EE4D0AC-CF25-4171-9A01-ABBC60787CB5}" type="pres">
      <dgm:prSet presAssocID="{59F1BBDF-F68B-4933-896A-D44D5F3D7D7C}" presName="Name13" presStyleLbl="parChTrans1D2" presStyleIdx="0" presStyleCnt="4"/>
      <dgm:spPr/>
      <dgm:t>
        <a:bodyPr/>
        <a:lstStyle/>
        <a:p>
          <a:endParaRPr lang="fr-FR"/>
        </a:p>
      </dgm:t>
    </dgm:pt>
    <dgm:pt modelId="{DCFEF1C5-4446-451F-8A4A-0BBC65B842F3}" type="pres">
      <dgm:prSet presAssocID="{7F781148-BE0F-419D-A042-B25BF0A55482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5230A2B-E9EC-4C12-9320-A01FF964F5B0}" type="pres">
      <dgm:prSet presAssocID="{6E257784-04C6-42A6-8E05-308A8424827E}" presName="Name13" presStyleLbl="parChTrans1D2" presStyleIdx="1" presStyleCnt="4"/>
      <dgm:spPr/>
      <dgm:t>
        <a:bodyPr/>
        <a:lstStyle/>
        <a:p>
          <a:endParaRPr lang="fr-FR"/>
        </a:p>
      </dgm:t>
    </dgm:pt>
    <dgm:pt modelId="{DC7A93EF-A69F-45BE-97EF-3E1B3100AB8D}" type="pres">
      <dgm:prSet presAssocID="{3F94B492-29D8-4D61-B360-881A4DDBFF15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F7C10B9-9E4E-421E-A4BC-DD38D8E6D444}" type="pres">
      <dgm:prSet presAssocID="{9DDB3025-5542-465D-A242-C8963B2B2FAA}" presName="root" presStyleCnt="0"/>
      <dgm:spPr/>
    </dgm:pt>
    <dgm:pt modelId="{873F58EB-D3DE-4825-A2A6-9709E71A7972}" type="pres">
      <dgm:prSet presAssocID="{9DDB3025-5542-465D-A242-C8963B2B2FAA}" presName="rootComposite" presStyleCnt="0"/>
      <dgm:spPr/>
    </dgm:pt>
    <dgm:pt modelId="{7CD4FB1B-47AA-4F81-80E6-0F9B34CEE408}" type="pres">
      <dgm:prSet presAssocID="{9DDB3025-5542-465D-A242-C8963B2B2FAA}" presName="rootText" presStyleLbl="node1" presStyleIdx="1" presStyleCnt="2"/>
      <dgm:spPr/>
      <dgm:t>
        <a:bodyPr/>
        <a:lstStyle/>
        <a:p>
          <a:endParaRPr lang="fr-FR"/>
        </a:p>
      </dgm:t>
    </dgm:pt>
    <dgm:pt modelId="{37C14E03-8EF2-4F6A-A5EA-3DE623A72193}" type="pres">
      <dgm:prSet presAssocID="{9DDB3025-5542-465D-A242-C8963B2B2FAA}" presName="rootConnector" presStyleLbl="node1" presStyleIdx="1" presStyleCnt="2"/>
      <dgm:spPr/>
      <dgm:t>
        <a:bodyPr/>
        <a:lstStyle/>
        <a:p>
          <a:endParaRPr lang="fr-FR"/>
        </a:p>
      </dgm:t>
    </dgm:pt>
    <dgm:pt modelId="{828EBA92-6674-4805-BA98-C8DDDEBD7A67}" type="pres">
      <dgm:prSet presAssocID="{9DDB3025-5542-465D-A242-C8963B2B2FAA}" presName="childShape" presStyleCnt="0"/>
      <dgm:spPr/>
    </dgm:pt>
    <dgm:pt modelId="{417B71A0-8804-42CE-B16E-1FB7199694B8}" type="pres">
      <dgm:prSet presAssocID="{F62B7BB4-742A-499F-8CCE-2272D9470C00}" presName="Name13" presStyleLbl="parChTrans1D2" presStyleIdx="2" presStyleCnt="4"/>
      <dgm:spPr/>
      <dgm:t>
        <a:bodyPr/>
        <a:lstStyle/>
        <a:p>
          <a:endParaRPr lang="fr-FR"/>
        </a:p>
      </dgm:t>
    </dgm:pt>
    <dgm:pt modelId="{0F4A1570-C979-4845-9943-29915B69A0CA}" type="pres">
      <dgm:prSet presAssocID="{86252D68-D989-4F54-9B95-B90481A5E822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ADF0F6E-95B0-4691-8455-195C3170FFA3}" type="pres">
      <dgm:prSet presAssocID="{8FB9508E-DEF5-4C57-8156-3E085B8A50F5}" presName="Name13" presStyleLbl="parChTrans1D2" presStyleIdx="3" presStyleCnt="4"/>
      <dgm:spPr/>
      <dgm:t>
        <a:bodyPr/>
        <a:lstStyle/>
        <a:p>
          <a:endParaRPr lang="fr-FR"/>
        </a:p>
      </dgm:t>
    </dgm:pt>
    <dgm:pt modelId="{026D405E-2980-4A5D-8ED7-7F135400D0AA}" type="pres">
      <dgm:prSet presAssocID="{495F1D7E-37E0-44B5-8FCB-779D9115BE48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FB70627-4D7F-4084-8C48-42D1A624F1FB}" type="presOf" srcId="{3F94B492-29D8-4D61-B360-881A4DDBFF15}" destId="{DC7A93EF-A69F-45BE-97EF-3E1B3100AB8D}" srcOrd="0" destOrd="0" presId="urn:microsoft.com/office/officeart/2005/8/layout/hierarchy3"/>
    <dgm:cxn modelId="{BFD86C99-BBB5-422A-BE33-CAEB5AA08E31}" type="presOf" srcId="{7F781148-BE0F-419D-A042-B25BF0A55482}" destId="{DCFEF1C5-4446-451F-8A4A-0BBC65B842F3}" srcOrd="0" destOrd="0" presId="urn:microsoft.com/office/officeart/2005/8/layout/hierarchy3"/>
    <dgm:cxn modelId="{11E455D8-66B0-4E9E-A680-12E66675E545}" srcId="{9DDB3025-5542-465D-A242-C8963B2B2FAA}" destId="{495F1D7E-37E0-44B5-8FCB-779D9115BE48}" srcOrd="1" destOrd="0" parTransId="{8FB9508E-DEF5-4C57-8156-3E085B8A50F5}" sibTransId="{1C19E95A-039D-4C3D-9B97-5E4280C92F36}"/>
    <dgm:cxn modelId="{7F1766E7-3BC7-487F-8B1A-6F52BFC95957}" type="presOf" srcId="{9DDB3025-5542-465D-A242-C8963B2B2FAA}" destId="{7CD4FB1B-47AA-4F81-80E6-0F9B34CEE408}" srcOrd="0" destOrd="0" presId="urn:microsoft.com/office/officeart/2005/8/layout/hierarchy3"/>
    <dgm:cxn modelId="{F629DCBC-8653-4747-B658-D9C044E0AED3}" type="presOf" srcId="{9DDB3025-5542-465D-A242-C8963B2B2FAA}" destId="{37C14E03-8EF2-4F6A-A5EA-3DE623A72193}" srcOrd="1" destOrd="0" presId="urn:microsoft.com/office/officeart/2005/8/layout/hierarchy3"/>
    <dgm:cxn modelId="{95BC298F-1C82-4A35-833A-CF580BEC7142}" srcId="{891E41BC-0196-42B9-BC05-1D06AF43C060}" destId="{7F781148-BE0F-419D-A042-B25BF0A55482}" srcOrd="0" destOrd="0" parTransId="{59F1BBDF-F68B-4933-896A-D44D5F3D7D7C}" sibTransId="{DECD36C1-FAF1-4F6C-A0EC-6DA151D5FDAF}"/>
    <dgm:cxn modelId="{12F8215A-EDBB-48F7-9B3E-247ADFD09AD8}" srcId="{CBB8CF4B-F96E-4C72-A1E8-31E6B046E00A}" destId="{9DDB3025-5542-465D-A242-C8963B2B2FAA}" srcOrd="1" destOrd="0" parTransId="{2D460CE7-D076-4248-B8C5-ED26CDCDEFEE}" sibTransId="{06AA58B7-EFF6-4D66-ADF3-D97FEE245412}"/>
    <dgm:cxn modelId="{2D6EBBB6-A9E0-4632-B1D1-53BD61E03960}" type="presOf" srcId="{891E41BC-0196-42B9-BC05-1D06AF43C060}" destId="{35598483-107E-4CF7-9303-2238C2268F6A}" srcOrd="0" destOrd="0" presId="urn:microsoft.com/office/officeart/2005/8/layout/hierarchy3"/>
    <dgm:cxn modelId="{994F7B38-4B92-423F-939B-0AC73D9B7884}" type="presOf" srcId="{59F1BBDF-F68B-4933-896A-D44D5F3D7D7C}" destId="{4EE4D0AC-CF25-4171-9A01-ABBC60787CB5}" srcOrd="0" destOrd="0" presId="urn:microsoft.com/office/officeart/2005/8/layout/hierarchy3"/>
    <dgm:cxn modelId="{A4EA4F2B-BEF3-4648-BDA7-534261C86217}" srcId="{CBB8CF4B-F96E-4C72-A1E8-31E6B046E00A}" destId="{891E41BC-0196-42B9-BC05-1D06AF43C060}" srcOrd="0" destOrd="0" parTransId="{95332853-0541-41B7-B5EE-F141E566F6FF}" sibTransId="{E29D60D8-7DCF-4126-BFAA-76DBDF89E71C}"/>
    <dgm:cxn modelId="{F814A6F0-B8AE-4176-80DF-1F490A5425B0}" type="presOf" srcId="{8FB9508E-DEF5-4C57-8156-3E085B8A50F5}" destId="{7ADF0F6E-95B0-4691-8455-195C3170FFA3}" srcOrd="0" destOrd="0" presId="urn:microsoft.com/office/officeart/2005/8/layout/hierarchy3"/>
    <dgm:cxn modelId="{F3ECE596-EEBE-4913-886E-321737DF3148}" srcId="{9DDB3025-5542-465D-A242-C8963B2B2FAA}" destId="{86252D68-D989-4F54-9B95-B90481A5E822}" srcOrd="0" destOrd="0" parTransId="{F62B7BB4-742A-499F-8CCE-2272D9470C00}" sibTransId="{9A1A8C42-11C2-458A-BA97-D51A0D6CA156}"/>
    <dgm:cxn modelId="{2AC991EB-EA84-4121-81A8-E450D75BE42A}" type="presOf" srcId="{CBB8CF4B-F96E-4C72-A1E8-31E6B046E00A}" destId="{F7FF19D6-6A42-4370-B074-2BB4843A5381}" srcOrd="0" destOrd="0" presId="urn:microsoft.com/office/officeart/2005/8/layout/hierarchy3"/>
    <dgm:cxn modelId="{FFB1D341-8492-44D1-86FF-F189D8FCBAFE}" type="presOf" srcId="{86252D68-D989-4F54-9B95-B90481A5E822}" destId="{0F4A1570-C979-4845-9943-29915B69A0CA}" srcOrd="0" destOrd="0" presId="urn:microsoft.com/office/officeart/2005/8/layout/hierarchy3"/>
    <dgm:cxn modelId="{692C38CF-6EF9-42DA-AC2F-951F2500751C}" type="presOf" srcId="{495F1D7E-37E0-44B5-8FCB-779D9115BE48}" destId="{026D405E-2980-4A5D-8ED7-7F135400D0AA}" srcOrd="0" destOrd="0" presId="urn:microsoft.com/office/officeart/2005/8/layout/hierarchy3"/>
    <dgm:cxn modelId="{E9DD2B46-81E6-47E6-ACA3-03B40940AF54}" type="presOf" srcId="{6E257784-04C6-42A6-8E05-308A8424827E}" destId="{D5230A2B-E9EC-4C12-9320-A01FF964F5B0}" srcOrd="0" destOrd="0" presId="urn:microsoft.com/office/officeart/2005/8/layout/hierarchy3"/>
    <dgm:cxn modelId="{4E333BBD-D807-44EC-81B4-BC5492C9E858}" type="presOf" srcId="{F62B7BB4-742A-499F-8CCE-2272D9470C00}" destId="{417B71A0-8804-42CE-B16E-1FB7199694B8}" srcOrd="0" destOrd="0" presId="urn:microsoft.com/office/officeart/2005/8/layout/hierarchy3"/>
    <dgm:cxn modelId="{252E1061-C980-421A-9AD9-4D3C79368FE8}" srcId="{891E41BC-0196-42B9-BC05-1D06AF43C060}" destId="{3F94B492-29D8-4D61-B360-881A4DDBFF15}" srcOrd="1" destOrd="0" parTransId="{6E257784-04C6-42A6-8E05-308A8424827E}" sibTransId="{4B1BBE9F-8782-480D-8460-8AB182EB03A8}"/>
    <dgm:cxn modelId="{5FC68E4F-0D46-4EE9-A78F-41C9E7BFC568}" type="presOf" srcId="{891E41BC-0196-42B9-BC05-1D06AF43C060}" destId="{931062EE-F101-49A2-823A-F79AE32E467C}" srcOrd="1" destOrd="0" presId="urn:microsoft.com/office/officeart/2005/8/layout/hierarchy3"/>
    <dgm:cxn modelId="{6DF7B430-475C-40BA-B6F8-61DBC08E72A1}" type="presParOf" srcId="{F7FF19D6-6A42-4370-B074-2BB4843A5381}" destId="{97F58D8A-3292-4F9F-AB95-C22AECB9C899}" srcOrd="0" destOrd="0" presId="urn:microsoft.com/office/officeart/2005/8/layout/hierarchy3"/>
    <dgm:cxn modelId="{BACEBA38-3FC3-4590-A058-B7BAEF9C153B}" type="presParOf" srcId="{97F58D8A-3292-4F9F-AB95-C22AECB9C899}" destId="{44ABB700-810A-40E0-B4EF-65C9C3AEA496}" srcOrd="0" destOrd="0" presId="urn:microsoft.com/office/officeart/2005/8/layout/hierarchy3"/>
    <dgm:cxn modelId="{2AFD6A98-2A3C-4342-8F4C-1B22FE521003}" type="presParOf" srcId="{44ABB700-810A-40E0-B4EF-65C9C3AEA496}" destId="{35598483-107E-4CF7-9303-2238C2268F6A}" srcOrd="0" destOrd="0" presId="urn:microsoft.com/office/officeart/2005/8/layout/hierarchy3"/>
    <dgm:cxn modelId="{B034519C-9B07-45D9-BBBA-A9D5E0CD1711}" type="presParOf" srcId="{44ABB700-810A-40E0-B4EF-65C9C3AEA496}" destId="{931062EE-F101-49A2-823A-F79AE32E467C}" srcOrd="1" destOrd="0" presId="urn:microsoft.com/office/officeart/2005/8/layout/hierarchy3"/>
    <dgm:cxn modelId="{2D8E3E47-8A5F-44BF-A48E-87A477544991}" type="presParOf" srcId="{97F58D8A-3292-4F9F-AB95-C22AECB9C899}" destId="{E5000FAC-CA8D-456B-9E91-F67DA8B5F392}" srcOrd="1" destOrd="0" presId="urn:microsoft.com/office/officeart/2005/8/layout/hierarchy3"/>
    <dgm:cxn modelId="{37DAB6E3-7B20-4727-B2CE-8EDD13924DC7}" type="presParOf" srcId="{E5000FAC-CA8D-456B-9E91-F67DA8B5F392}" destId="{4EE4D0AC-CF25-4171-9A01-ABBC60787CB5}" srcOrd="0" destOrd="0" presId="urn:microsoft.com/office/officeart/2005/8/layout/hierarchy3"/>
    <dgm:cxn modelId="{30E2952D-2597-4235-ABB3-B81D6B472781}" type="presParOf" srcId="{E5000FAC-CA8D-456B-9E91-F67DA8B5F392}" destId="{DCFEF1C5-4446-451F-8A4A-0BBC65B842F3}" srcOrd="1" destOrd="0" presId="urn:microsoft.com/office/officeart/2005/8/layout/hierarchy3"/>
    <dgm:cxn modelId="{76B82027-763C-414A-9694-BCD242B4BC11}" type="presParOf" srcId="{E5000FAC-CA8D-456B-9E91-F67DA8B5F392}" destId="{D5230A2B-E9EC-4C12-9320-A01FF964F5B0}" srcOrd="2" destOrd="0" presId="urn:microsoft.com/office/officeart/2005/8/layout/hierarchy3"/>
    <dgm:cxn modelId="{56CCE06E-22AB-4ED6-9A11-C490AFB0794C}" type="presParOf" srcId="{E5000FAC-CA8D-456B-9E91-F67DA8B5F392}" destId="{DC7A93EF-A69F-45BE-97EF-3E1B3100AB8D}" srcOrd="3" destOrd="0" presId="urn:microsoft.com/office/officeart/2005/8/layout/hierarchy3"/>
    <dgm:cxn modelId="{77FF53D7-A027-4855-896D-8965D6CA3A27}" type="presParOf" srcId="{F7FF19D6-6A42-4370-B074-2BB4843A5381}" destId="{DF7C10B9-9E4E-421E-A4BC-DD38D8E6D444}" srcOrd="1" destOrd="0" presId="urn:microsoft.com/office/officeart/2005/8/layout/hierarchy3"/>
    <dgm:cxn modelId="{2BC90118-CA47-4788-9149-D6604811EEE4}" type="presParOf" srcId="{DF7C10B9-9E4E-421E-A4BC-DD38D8E6D444}" destId="{873F58EB-D3DE-4825-A2A6-9709E71A7972}" srcOrd="0" destOrd="0" presId="urn:microsoft.com/office/officeart/2005/8/layout/hierarchy3"/>
    <dgm:cxn modelId="{5F2BCE2A-895E-4CCB-A0E4-603C6F7EFEB3}" type="presParOf" srcId="{873F58EB-D3DE-4825-A2A6-9709E71A7972}" destId="{7CD4FB1B-47AA-4F81-80E6-0F9B34CEE408}" srcOrd="0" destOrd="0" presId="urn:microsoft.com/office/officeart/2005/8/layout/hierarchy3"/>
    <dgm:cxn modelId="{3E66AC50-C632-458F-BF9F-30D65B1E02E1}" type="presParOf" srcId="{873F58EB-D3DE-4825-A2A6-9709E71A7972}" destId="{37C14E03-8EF2-4F6A-A5EA-3DE623A72193}" srcOrd="1" destOrd="0" presId="urn:microsoft.com/office/officeart/2005/8/layout/hierarchy3"/>
    <dgm:cxn modelId="{100DF2B2-6D03-4DE1-9CF0-E011EAF9CDDC}" type="presParOf" srcId="{DF7C10B9-9E4E-421E-A4BC-DD38D8E6D444}" destId="{828EBA92-6674-4805-BA98-C8DDDEBD7A67}" srcOrd="1" destOrd="0" presId="urn:microsoft.com/office/officeart/2005/8/layout/hierarchy3"/>
    <dgm:cxn modelId="{66682D88-B21F-46B6-9665-E9D3135FB594}" type="presParOf" srcId="{828EBA92-6674-4805-BA98-C8DDDEBD7A67}" destId="{417B71A0-8804-42CE-B16E-1FB7199694B8}" srcOrd="0" destOrd="0" presId="urn:microsoft.com/office/officeart/2005/8/layout/hierarchy3"/>
    <dgm:cxn modelId="{F58A3C86-54F6-42F3-9A72-76D29CE4C203}" type="presParOf" srcId="{828EBA92-6674-4805-BA98-C8DDDEBD7A67}" destId="{0F4A1570-C979-4845-9943-29915B69A0CA}" srcOrd="1" destOrd="0" presId="urn:microsoft.com/office/officeart/2005/8/layout/hierarchy3"/>
    <dgm:cxn modelId="{A538FA81-53A8-42F5-B226-5CBD99F05C2C}" type="presParOf" srcId="{828EBA92-6674-4805-BA98-C8DDDEBD7A67}" destId="{7ADF0F6E-95B0-4691-8455-195C3170FFA3}" srcOrd="2" destOrd="0" presId="urn:microsoft.com/office/officeart/2005/8/layout/hierarchy3"/>
    <dgm:cxn modelId="{69141C6E-E7D6-46DB-BCB4-4BD76F40B078}" type="presParOf" srcId="{828EBA92-6674-4805-BA98-C8DDDEBD7A67}" destId="{026D405E-2980-4A5D-8ED7-7F135400D0A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98483-107E-4CF7-9303-2238C2268F6A}">
      <dsp:nvSpPr>
        <dsp:cNvPr id="0" name=""/>
        <dsp:cNvSpPr/>
      </dsp:nvSpPr>
      <dsp:spPr>
        <a:xfrm>
          <a:off x="73896" y="62"/>
          <a:ext cx="1584911" cy="792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/>
            <a:t>Quantitative data </a:t>
          </a:r>
          <a:endParaRPr lang="en-US" sz="2200" kern="1200" dirty="0"/>
        </a:p>
      </dsp:txBody>
      <dsp:txXfrm>
        <a:off x="97106" y="23272"/>
        <a:ext cx="1538491" cy="746035"/>
      </dsp:txXfrm>
    </dsp:sp>
    <dsp:sp modelId="{4EE4D0AC-CF25-4171-9A01-ABBC60787CB5}">
      <dsp:nvSpPr>
        <dsp:cNvPr id="0" name=""/>
        <dsp:cNvSpPr/>
      </dsp:nvSpPr>
      <dsp:spPr>
        <a:xfrm>
          <a:off x="232387" y="792518"/>
          <a:ext cx="158491" cy="5943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4341"/>
              </a:lnTo>
              <a:lnTo>
                <a:pt x="158491" y="59434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FEF1C5-4446-451F-8A4A-0BBC65B842F3}">
      <dsp:nvSpPr>
        <dsp:cNvPr id="0" name=""/>
        <dsp:cNvSpPr/>
      </dsp:nvSpPr>
      <dsp:spPr>
        <a:xfrm>
          <a:off x="390878" y="990632"/>
          <a:ext cx="1267929" cy="792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/>
            <a:t>Discrete</a:t>
          </a:r>
          <a:endParaRPr lang="en-US" sz="1900" kern="1200" dirty="0"/>
        </a:p>
      </dsp:txBody>
      <dsp:txXfrm>
        <a:off x="414088" y="1013842"/>
        <a:ext cx="1221509" cy="746035"/>
      </dsp:txXfrm>
    </dsp:sp>
    <dsp:sp modelId="{D5230A2B-E9EC-4C12-9320-A01FF964F5B0}">
      <dsp:nvSpPr>
        <dsp:cNvPr id="0" name=""/>
        <dsp:cNvSpPr/>
      </dsp:nvSpPr>
      <dsp:spPr>
        <a:xfrm>
          <a:off x="232387" y="792518"/>
          <a:ext cx="158491" cy="15849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4911"/>
              </a:lnTo>
              <a:lnTo>
                <a:pt x="158491" y="158491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A93EF-A69F-45BE-97EF-3E1B3100AB8D}">
      <dsp:nvSpPr>
        <dsp:cNvPr id="0" name=""/>
        <dsp:cNvSpPr/>
      </dsp:nvSpPr>
      <dsp:spPr>
        <a:xfrm>
          <a:off x="390878" y="1981202"/>
          <a:ext cx="1267929" cy="792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/>
            <a:t>Continuous</a:t>
          </a:r>
          <a:endParaRPr lang="en-US" sz="1900" kern="1200" dirty="0"/>
        </a:p>
      </dsp:txBody>
      <dsp:txXfrm>
        <a:off x="414088" y="2004412"/>
        <a:ext cx="1221509" cy="746035"/>
      </dsp:txXfrm>
    </dsp:sp>
    <dsp:sp modelId="{7CD4FB1B-47AA-4F81-80E6-0F9B34CEE408}">
      <dsp:nvSpPr>
        <dsp:cNvPr id="0" name=""/>
        <dsp:cNvSpPr/>
      </dsp:nvSpPr>
      <dsp:spPr>
        <a:xfrm>
          <a:off x="2055035" y="62"/>
          <a:ext cx="1584911" cy="792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/>
            <a:t>Qualitative data</a:t>
          </a:r>
          <a:endParaRPr lang="en-US" sz="2200" kern="1200" dirty="0"/>
        </a:p>
      </dsp:txBody>
      <dsp:txXfrm>
        <a:off x="2078245" y="23272"/>
        <a:ext cx="1538491" cy="746035"/>
      </dsp:txXfrm>
    </dsp:sp>
    <dsp:sp modelId="{417B71A0-8804-42CE-B16E-1FB7199694B8}">
      <dsp:nvSpPr>
        <dsp:cNvPr id="0" name=""/>
        <dsp:cNvSpPr/>
      </dsp:nvSpPr>
      <dsp:spPr>
        <a:xfrm>
          <a:off x="2213526" y="792518"/>
          <a:ext cx="158491" cy="5943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4341"/>
              </a:lnTo>
              <a:lnTo>
                <a:pt x="158491" y="59434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4A1570-C979-4845-9943-29915B69A0CA}">
      <dsp:nvSpPr>
        <dsp:cNvPr id="0" name=""/>
        <dsp:cNvSpPr/>
      </dsp:nvSpPr>
      <dsp:spPr>
        <a:xfrm>
          <a:off x="2372017" y="990632"/>
          <a:ext cx="1267929" cy="792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/>
            <a:t>Ordinal</a:t>
          </a:r>
          <a:endParaRPr lang="en-US" sz="1900" kern="1200" dirty="0"/>
        </a:p>
      </dsp:txBody>
      <dsp:txXfrm>
        <a:off x="2395227" y="1013842"/>
        <a:ext cx="1221509" cy="746035"/>
      </dsp:txXfrm>
    </dsp:sp>
    <dsp:sp modelId="{7ADF0F6E-95B0-4691-8455-195C3170FFA3}">
      <dsp:nvSpPr>
        <dsp:cNvPr id="0" name=""/>
        <dsp:cNvSpPr/>
      </dsp:nvSpPr>
      <dsp:spPr>
        <a:xfrm>
          <a:off x="2213526" y="792518"/>
          <a:ext cx="158491" cy="15849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4911"/>
              </a:lnTo>
              <a:lnTo>
                <a:pt x="158491" y="158491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6D405E-2980-4A5D-8ED7-7F135400D0AA}">
      <dsp:nvSpPr>
        <dsp:cNvPr id="0" name=""/>
        <dsp:cNvSpPr/>
      </dsp:nvSpPr>
      <dsp:spPr>
        <a:xfrm>
          <a:off x="2372017" y="1981202"/>
          <a:ext cx="1267929" cy="792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/>
            <a:t>Nominal</a:t>
          </a:r>
          <a:endParaRPr lang="en-US" sz="1900" kern="1200" dirty="0"/>
        </a:p>
      </dsp:txBody>
      <dsp:txXfrm>
        <a:off x="2395227" y="2004412"/>
        <a:ext cx="1221509" cy="7460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8970" y="1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83522-962B-453D-96E7-9226BA2CC9CB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8970" y="9377316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29B4E-956B-407C-8BEF-5EE2AC9BCD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537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0" y="1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B9511-8566-4BBE-ACE2-265CCFA999E7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1163" y="1235075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751220"/>
            <a:ext cx="539369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0" y="9377316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FE2BC-72D9-44E6-B028-8FB13D5D0B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80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36941C2-2744-4A67-9D3B-96916965D575}" type="datetime1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664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1B97-2588-423A-8394-4728EBB06DFE}" type="datetime1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08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E20C6-D3B8-483B-A639-1DF97A549868}" type="datetime1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6082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6A6FD-510E-4554-87AB-7C7F0A6BBEA2}" type="datetime1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8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3EDC8-F8C6-4228-B5A1-604773E21C29}" type="datetime1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3098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B6928-EE51-44D7-9DA1-FEB186C89D18}" type="datetime1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617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D675-826B-44DD-A155-853F1DC01451}" type="datetime1">
              <a:rPr lang="en-US" smtClean="0"/>
              <a:pPr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48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DD49B-A981-4D68-BBCF-7A4C62C87843}" type="datetime1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990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DF208-78A2-4A5D-B297-959ADF650BE6}" type="datetime1">
              <a:rPr lang="en-US" smtClean="0"/>
              <a:pPr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010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47E-2D0B-492E-AE61-FE00BD1511FE}" type="datetime1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68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B5D43-B8AF-48E7-B7B8-E69DF51ED6D0}" type="datetime1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653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F68BCAE-33A9-461E-B8A4-358A53EF645D}" type="datetime1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9401B56-DF14-4180-846C-B3B858FBE2E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5726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31273" y="368813"/>
            <a:ext cx="10358048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University of Mohammed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Essedik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Benyehia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Jijel</a:t>
            </a:r>
            <a:endParaRPr lang="en-US" sz="2600" dirty="0">
              <a:latin typeface="Cambria" panose="02040503050406030204" pitchFamily="18" charset="0"/>
              <a:ea typeface="Cambria" panose="02040503050406030204" pitchFamily="18" charset="0"/>
              <a:cs typeface="Arial" pitchFamily="34" charset="0"/>
            </a:endParaRPr>
          </a:p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Faculty of technology</a:t>
            </a:r>
          </a:p>
          <a:p>
            <a:pPr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Department of Architecture</a:t>
            </a:r>
            <a:endParaRPr lang="fr-FR" sz="2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36372" y="3555234"/>
            <a:ext cx="101063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</a:rPr>
              <a:t>Numerical Data analysis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320930" y="6270300"/>
            <a:ext cx="26978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Dr</a:t>
            </a:r>
            <a:r>
              <a:rPr lang="en-US" sz="2000" dirty="0" smtClean="0"/>
              <a:t>.</a:t>
            </a:r>
            <a:r>
              <a:rPr lang="en-US" sz="2000" b="1" dirty="0" smtClean="0"/>
              <a:t> </a:t>
            </a:r>
            <a:r>
              <a:rPr lang="en-US" sz="2000" b="1" dirty="0" err="1"/>
              <a:t>Soltani</a:t>
            </a:r>
            <a:r>
              <a:rPr lang="en-US" sz="2000" b="1" dirty="0"/>
              <a:t> </a:t>
            </a:r>
            <a:r>
              <a:rPr lang="en-US" sz="2000" b="1" dirty="0" err="1"/>
              <a:t>Mohyiddine</a:t>
            </a:r>
            <a:endParaRPr lang="en-US" sz="20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2370" y="184912"/>
            <a:ext cx="1930390" cy="19303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26" y="176308"/>
            <a:ext cx="1930390" cy="19303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36318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Mean, Mode, Median and quartiles of grouped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542483" cy="986589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00B050"/>
                </a:solidFill>
              </a:rPr>
              <a:t>Estimated quartiles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10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24927" y="2798451"/>
                <a:ext cx="6613810" cy="40027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00B050"/>
                    </a:solidFill>
                  </a:rPr>
                  <a:t>Estimated Q1</a:t>
                </a:r>
                <a:endParaRPr lang="en-US" sz="2400" dirty="0">
                  <a:solidFill>
                    <a:srgbClr val="00B050"/>
                  </a:solidFill>
                </a:endParaRPr>
              </a:p>
              <a:p>
                <a:pPr lvl="0"/>
                <a:r>
                  <a:rPr lang="en-US" sz="2000" b="1" dirty="0"/>
                  <a:t>1. Determine the Q1 class</a:t>
                </a:r>
              </a:p>
              <a:p>
                <a:r>
                  <a:rPr lang="en-US" sz="2000" dirty="0"/>
                  <a:t>We determine the Q1 class using n/4   (24/4)</a:t>
                </a:r>
              </a:p>
              <a:p>
                <a:pPr lvl="0"/>
                <a:r>
                  <a:rPr lang="en-US" sz="2000" b="1" dirty="0"/>
                  <a:t>2. Estimate the Q1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𝐸𝑠𝑡𝑖𝑚𝑎𝑡𝑒𝑑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1= 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  <a:p>
                <a:r>
                  <a:rPr lang="en-US" sz="2000" dirty="0"/>
                  <a:t>Where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000" dirty="0"/>
                  <a:t> is the lower boundary of the Q1 class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000" dirty="0"/>
                  <a:t> is the width of the  Q1 class</a:t>
                </a:r>
              </a:p>
              <a:p>
                <a:r>
                  <a:rPr lang="en-US" sz="2000" dirty="0"/>
                  <a:t>n is the total number of values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dirty="0"/>
                  <a:t> is the cumulative abs frequency of the class before the Q1 group.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𝑄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is the frequency of the median class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927" y="2798451"/>
                <a:ext cx="6613810" cy="4002762"/>
              </a:xfrm>
              <a:prstGeom prst="rect">
                <a:avLst/>
              </a:prstGeom>
              <a:blipFill>
                <a:blip r:embed="rId2"/>
                <a:stretch>
                  <a:fillRect l="-1382" t="-1218" r="-829" b="-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19261048"/>
                  </p:ext>
                </p:extLst>
              </p:nvPr>
            </p:nvGraphicFramePr>
            <p:xfrm>
              <a:off x="5743073" y="2356728"/>
              <a:ext cx="6112040" cy="26577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:a16="http://schemas.microsoft.com/office/drawing/2014/main" xmlns="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:a16="http://schemas.microsoft.com/office/drawing/2014/main" xmlns="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Intervals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0.083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7.5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7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9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0.2916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𝟏𝟓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12.5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19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0.416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val="1446385224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600" b="1" i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 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17.5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0.208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val="361153970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3119261048"/>
                  </p:ext>
                </p:extLst>
              </p:nvPr>
            </p:nvGraphicFramePr>
            <p:xfrm>
              <a:off x="5743073" y="2356728"/>
              <a:ext cx="6112040" cy="26577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Intervals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01000" t="-12360" r="-303000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264474" t="-12360" r="-298684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222490" t="-12360" r="-82329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112360" r="-400995" b="-2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0.083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212360" r="-400995" b="-1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7.5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7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9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0.2916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327059" r="-400995" b="-1023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12.5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19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0.416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446385224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427059" r="-400995" b="-23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17.5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24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0.208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611539707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1" name="Rectangle 10"/>
          <p:cNvSpPr/>
          <p:nvPr/>
        </p:nvSpPr>
        <p:spPr>
          <a:xfrm>
            <a:off x="5787186" y="3487099"/>
            <a:ext cx="6067927" cy="4661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9822612" y="5147135"/>
                <a:ext cx="2265364" cy="7911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5+5 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24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7.86</m:t>
                      </m:r>
                    </m:oMath>
                  </m:oMathPara>
                </a14:m>
                <a:endParaRPr lang="en-US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22612" y="5147135"/>
                <a:ext cx="2265364" cy="79111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8049080" y="5435267"/>
                <a:ext cx="19055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𝐸𝑠𝑡𝑖𝑚𝑎𝑡𝑒𝑑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1=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9080" y="5435267"/>
                <a:ext cx="1905586" cy="369332"/>
              </a:xfrm>
              <a:prstGeom prst="rect">
                <a:avLst/>
              </a:prstGeom>
              <a:blipFill>
                <a:blip r:embed="rId5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5381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11" grpId="0" animBg="1"/>
      <p:bldP spid="6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Mean, Mode, Median and quartiles of grouped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542483" cy="986589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00B050"/>
                </a:solidFill>
              </a:rPr>
              <a:t>Estimated quartiles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24927" y="2798451"/>
            <a:ext cx="66138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Estimated Q2</a:t>
            </a:r>
            <a:endParaRPr lang="en-US" sz="2400" dirty="0">
              <a:solidFill>
                <a:srgbClr val="00B050"/>
              </a:solidFill>
            </a:endParaRPr>
          </a:p>
          <a:p>
            <a:r>
              <a:rPr lang="en-US" sz="2400" dirty="0"/>
              <a:t>Q2 is the median of the data.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249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Mean, Mode, Median and quartiles of grouped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542483" cy="986589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00B050"/>
                </a:solidFill>
              </a:rPr>
              <a:t>Estimated quartiles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12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24927" y="2798451"/>
                <a:ext cx="6613810" cy="40538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00B050"/>
                    </a:solidFill>
                  </a:rPr>
                  <a:t>Estimated Q3</a:t>
                </a:r>
                <a:endParaRPr lang="en-US" sz="2400" dirty="0">
                  <a:solidFill>
                    <a:srgbClr val="00B050"/>
                  </a:solidFill>
                </a:endParaRPr>
              </a:p>
              <a:p>
                <a:pPr lvl="0"/>
                <a:r>
                  <a:rPr lang="en-US" sz="2000" b="1" dirty="0"/>
                  <a:t>1. Determine the Q3 class</a:t>
                </a:r>
              </a:p>
              <a:p>
                <a:r>
                  <a:rPr lang="en-US" sz="2000" dirty="0"/>
                  <a:t>We determine the Q3 class using 3n/4</a:t>
                </a:r>
              </a:p>
              <a:p>
                <a:pPr lvl="0"/>
                <a:r>
                  <a:rPr lang="en-US" sz="2000" b="1" dirty="0"/>
                  <a:t>2. Estimate the Q3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𝐸𝑠𝑡𝑖𝑚𝑎𝑡𝑒𝑑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  <a:p>
                <a:r>
                  <a:rPr lang="en-US" sz="2000" dirty="0"/>
                  <a:t>Where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000" dirty="0"/>
                  <a:t> is the lower boundary of the Q3 class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000" dirty="0"/>
                  <a:t> is the width of the  Q3 class</a:t>
                </a:r>
              </a:p>
              <a:p>
                <a:r>
                  <a:rPr lang="en-US" sz="2000" dirty="0"/>
                  <a:t>n is the total number of values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dirty="0"/>
                  <a:t> is the cumulative abs frequency of the class before the Q3 group.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𝑄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/>
                  <a:t> is the frequency of the median class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927" y="2798451"/>
                <a:ext cx="6613810" cy="4053867"/>
              </a:xfrm>
              <a:prstGeom prst="rect">
                <a:avLst/>
              </a:prstGeom>
              <a:blipFill>
                <a:blip r:embed="rId2"/>
                <a:stretch>
                  <a:fillRect l="-1382" t="-1203" r="-829" b="-10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37589989"/>
                  </p:ext>
                </p:extLst>
              </p:nvPr>
            </p:nvGraphicFramePr>
            <p:xfrm>
              <a:off x="5743073" y="2356728"/>
              <a:ext cx="6112040" cy="26577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:a16="http://schemas.microsoft.com/office/drawing/2014/main" xmlns="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:a16="http://schemas.microsoft.com/office/drawing/2014/main" xmlns="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Intervals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0.083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7.5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7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9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0.2916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𝟏𝟓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12.5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19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0.416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val="1446385224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600" b="1" i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17.5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0.208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val="361153970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3037589989"/>
                  </p:ext>
                </p:extLst>
              </p:nvPr>
            </p:nvGraphicFramePr>
            <p:xfrm>
              <a:off x="5743073" y="2356728"/>
              <a:ext cx="6112040" cy="26577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Intervals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01000" t="-12360" r="-303000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264474" t="-12360" r="-298684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222490" t="-12360" r="-82329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112360" r="-400995" b="-2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0.083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212360" r="-400995" b="-1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7.5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7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9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0.2916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327059" r="-400995" b="-1023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12.5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19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0.416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446385224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427059" r="-400995" b="-23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17.5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24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0.208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611539707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1" name="Rectangle 10"/>
          <p:cNvSpPr/>
          <p:nvPr/>
        </p:nvSpPr>
        <p:spPr>
          <a:xfrm>
            <a:off x="5787186" y="4024975"/>
            <a:ext cx="6067927" cy="4661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9118466" y="5155261"/>
                <a:ext cx="2736647" cy="7920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10+5 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∗24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14.5</m:t>
                      </m:r>
                    </m:oMath>
                  </m:oMathPara>
                </a14:m>
                <a:endParaRPr lang="en-US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8466" y="5155261"/>
                <a:ext cx="2736647" cy="7920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7363892" y="5460570"/>
                <a:ext cx="19055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𝐸𝑠𝑡𝑖𝑚𝑎𝑡𝑒𝑑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3=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3892" y="5460570"/>
                <a:ext cx="1905586" cy="369332"/>
              </a:xfrm>
              <a:prstGeom prst="rect">
                <a:avLst/>
              </a:prstGeom>
              <a:blipFill>
                <a:blip r:embed="rId5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6396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11" grpId="0" animBg="1"/>
      <p:bldP spid="6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Example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A city’s police department records the number of reported incidents in various </a:t>
            </a:r>
            <a:r>
              <a:rPr lang="fr-FR" dirty="0" smtClean="0"/>
              <a:t>cites</a:t>
            </a:r>
            <a:r>
              <a:rPr lang="en-US" dirty="0" smtClean="0"/>
              <a:t>. </a:t>
            </a:r>
            <a:r>
              <a:rPr lang="en-US" dirty="0"/>
              <a:t>They categorize the data by the number of incidents per year, and we want to analyze this information and assess public safety.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en-US" dirty="0"/>
              <a:t>Perform the descriptive statistical analysis </a:t>
            </a:r>
            <a:endParaRPr lang="fr-FR" dirty="0"/>
          </a:p>
          <a:p>
            <a:r>
              <a:rPr lang="en-US" dirty="0"/>
              <a:t>Interpret the results</a:t>
            </a:r>
            <a:endParaRPr lang="fr-FR" dirty="0"/>
          </a:p>
          <a:p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Data analysis using SPSS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135444"/>
              </p:ext>
            </p:extLst>
          </p:nvPr>
        </p:nvGraphicFramePr>
        <p:xfrm>
          <a:off x="2775858" y="3363689"/>
          <a:ext cx="6159250" cy="18708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79285"/>
                <a:gridCol w="3079965"/>
              </a:tblGrid>
              <a:tr h="263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</a:rPr>
                        <a:t>Income</a:t>
                      </a:r>
                      <a:r>
                        <a:rPr lang="fr-FR" sz="1200" dirty="0">
                          <a:effectLst/>
                        </a:rPr>
                        <a:t> Range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Frequency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63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0 </a:t>
                      </a:r>
                      <a:r>
                        <a:rPr lang="fr-FR" sz="1200" dirty="0">
                          <a:effectLst/>
                        </a:rPr>
                        <a:t>- 50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63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50 </a:t>
                      </a:r>
                      <a:r>
                        <a:rPr lang="fr-FR" sz="1200" dirty="0">
                          <a:effectLst/>
                        </a:rPr>
                        <a:t>- 100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883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100-150</a:t>
                      </a:r>
                      <a:endParaRPr lang="fr-FR" sz="1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63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150 </a:t>
                      </a:r>
                      <a:r>
                        <a:rPr lang="fr-FR" sz="1200" dirty="0">
                          <a:effectLst/>
                        </a:rPr>
                        <a:t>- 200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63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200 </a:t>
                      </a:r>
                      <a:r>
                        <a:rPr lang="fr-FR" sz="1200" dirty="0">
                          <a:effectLst/>
                        </a:rPr>
                        <a:t>- 250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63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smtClean="0">
                          <a:effectLst/>
                        </a:rPr>
                        <a:t>250 </a:t>
                      </a:r>
                      <a:r>
                        <a:rPr lang="fr-FR" sz="1200">
                          <a:effectLst/>
                        </a:rPr>
                        <a:t>- 300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9819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177C-F9B4-44BE-85E4-4BEBD8CFB5D5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73768" y="3893182"/>
            <a:ext cx="10680031" cy="1538734"/>
            <a:chOff x="673768" y="3893182"/>
            <a:chExt cx="10680031" cy="1538734"/>
          </a:xfrm>
        </p:grpSpPr>
        <p:sp>
          <p:nvSpPr>
            <p:cNvPr id="6" name="Title 1"/>
            <p:cNvSpPr txBox="1">
              <a:spLocks/>
            </p:cNvSpPr>
            <p:nvPr/>
          </p:nvSpPr>
          <p:spPr>
            <a:xfrm>
              <a:off x="673768" y="3968876"/>
              <a:ext cx="10680031" cy="146304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5400" b="1" dirty="0"/>
                <a:t>Introduction (</a:t>
              </a:r>
              <a:r>
                <a:rPr lang="en-US" sz="5400" b="1" dirty="0" smtClean="0"/>
                <a:t>2/3)</a:t>
              </a:r>
              <a:endParaRPr lang="en-US" sz="5400" dirty="0">
                <a:solidFill>
                  <a:srgbClr val="FF0000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836176" y="3893182"/>
              <a:ext cx="151592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>
                  <a:solidFill>
                    <a:srgbClr val="C00000"/>
                  </a:solidFill>
                </a:rPr>
                <a:t>Lecture </a:t>
              </a:r>
              <a:r>
                <a:rPr lang="en-US" sz="2800" b="1" dirty="0">
                  <a:solidFill>
                    <a:srgbClr val="C00000"/>
                  </a:solidFill>
                </a:rPr>
                <a:t>2</a:t>
              </a:r>
              <a:endParaRPr lang="en-US" sz="2800" dirty="0">
                <a:solidFill>
                  <a:srgbClr val="C00000"/>
                </a:solidFill>
              </a:endParaRP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A0541313-B551-4AE2-80B7-D4029C41CD6F}"/>
              </a:ext>
            </a:extLst>
          </p:cNvPr>
          <p:cNvSpPr/>
          <p:nvPr/>
        </p:nvSpPr>
        <p:spPr>
          <a:xfrm>
            <a:off x="638004" y="703784"/>
            <a:ext cx="101063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</a:rPr>
              <a:t>Numerical Data analysis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62846" y="2267308"/>
            <a:ext cx="450187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Dr</a:t>
            </a:r>
            <a:r>
              <a:rPr lang="en-US" sz="2000" dirty="0" smtClean="0"/>
              <a:t>.</a:t>
            </a:r>
            <a:r>
              <a:rPr lang="en-US" sz="2000" b="1" dirty="0" smtClean="0"/>
              <a:t> </a:t>
            </a:r>
            <a:r>
              <a:rPr lang="en-US" sz="2000" b="1" dirty="0" err="1"/>
              <a:t>Soltani</a:t>
            </a:r>
            <a:r>
              <a:rPr lang="en-US" sz="2000" b="1" dirty="0"/>
              <a:t> </a:t>
            </a:r>
            <a:r>
              <a:rPr lang="en-US" sz="2000" b="1" dirty="0" err="1" smtClean="0"/>
              <a:t>Mohyiddine</a:t>
            </a:r>
            <a:endParaRPr lang="en-US" sz="2000" b="1" dirty="0" smtClean="0"/>
          </a:p>
          <a:p>
            <a:pPr algn="ctr"/>
            <a:r>
              <a:rPr lang="en-US" sz="2000" dirty="0"/>
              <a:t>Program Level: Master’s Degree</a:t>
            </a:r>
            <a:endParaRPr lang="fr-FR" sz="2000" dirty="0"/>
          </a:p>
          <a:p>
            <a:pPr algn="ctr"/>
            <a:r>
              <a:rPr lang="en-US" sz="2000" dirty="0"/>
              <a:t>Specialty: Urban Technology </a:t>
            </a:r>
            <a:r>
              <a:rPr lang="en-US" sz="2000" dirty="0" smtClean="0"/>
              <a:t>Management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37425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228" y="1004315"/>
            <a:ext cx="9720072" cy="556747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Review of Lecture 1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882142" y="1710152"/>
                <a:ext cx="3292315" cy="47767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/>
                  <a:t>      Statistics</a:t>
                </a:r>
              </a:p>
              <a:p>
                <a:endParaRPr lang="en-US" sz="2400" b="1" dirty="0">
                  <a:solidFill>
                    <a:srgbClr val="00B050"/>
                  </a:solidFill>
                </a:endParaRPr>
              </a:p>
              <a:p>
                <a:r>
                  <a:rPr lang="en-US" sz="2400" b="1" dirty="0">
                    <a:solidFill>
                      <a:srgbClr val="00B050"/>
                    </a:solidFill>
                  </a:rPr>
                  <a:t>Descriptive statistics</a:t>
                </a:r>
                <a:endParaRPr lang="en-US" b="1" dirty="0">
                  <a:solidFill>
                    <a:srgbClr val="00B050"/>
                  </a:solidFill>
                </a:endParaRPr>
              </a:p>
              <a:p>
                <a:r>
                  <a:rPr lang="en-US" dirty="0"/>
                  <a:t>measures of central tendency </a:t>
                </a:r>
                <a:endParaRPr lang="en-US" b="1" dirty="0">
                  <a:solidFill>
                    <a:schemeClr val="accent1"/>
                  </a:solidFill>
                </a:endParaRP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b="1" dirty="0">
                    <a:solidFill>
                      <a:schemeClr val="accent1"/>
                    </a:solidFill>
                  </a:rPr>
                  <a:t>Mean (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̅"/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acc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,   </m:t>
                    </m:r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</m:oMath>
                </a14:m>
                <a:r>
                  <a:rPr lang="en-US" b="1" dirty="0">
                    <a:solidFill>
                      <a:schemeClr val="accent1"/>
                    </a:solidFill>
                  </a:rPr>
                  <a:t>)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b="1" dirty="0">
                    <a:solidFill>
                      <a:schemeClr val="accent1"/>
                    </a:solidFill>
                  </a:rPr>
                  <a:t>Median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b="1" dirty="0">
                    <a:solidFill>
                      <a:schemeClr val="accent1"/>
                    </a:solidFill>
                  </a:rPr>
                  <a:t>Mode</a:t>
                </a:r>
              </a:p>
              <a:p>
                <a:r>
                  <a:rPr lang="en-US" dirty="0"/>
                  <a:t>measures of dispersion</a:t>
                </a:r>
              </a:p>
              <a:p>
                <a:pPr marL="285750" indent="-285750" algn="just">
                  <a:buFont typeface="Wingdings" panose="05000000000000000000" pitchFamily="2" charset="2"/>
                  <a:buChar char="§"/>
                </a:pPr>
                <a:r>
                  <a:rPr lang="en-US" b="1" dirty="0">
                    <a:solidFill>
                      <a:schemeClr val="accent1"/>
                    </a:solidFill>
                  </a:rPr>
                  <a:t>Range </a:t>
                </a:r>
                <a:endParaRPr lang="en-US" dirty="0">
                  <a:solidFill>
                    <a:schemeClr val="accent1"/>
                  </a:solidFill>
                </a:endParaRPr>
              </a:p>
              <a:p>
                <a:pPr marL="285750" indent="-285750" algn="just">
                  <a:buFont typeface="Wingdings" panose="05000000000000000000" pitchFamily="2" charset="2"/>
                  <a:buChar char="§"/>
                </a:pPr>
                <a:r>
                  <a:rPr lang="en-US" b="1" dirty="0">
                    <a:solidFill>
                      <a:schemeClr val="accent1"/>
                    </a:solidFill>
                  </a:rPr>
                  <a:t>Variance  (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p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,   </m:t>
                    </m:r>
                    <m:sSup>
                      <m:sSup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</m:e>
                      <m:sup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1" dirty="0">
                  <a:solidFill>
                    <a:schemeClr val="accent1"/>
                  </a:solidFill>
                </a:endParaRPr>
              </a:p>
              <a:p>
                <a:pPr marL="285750" indent="-285750" algn="just">
                  <a:buFont typeface="Wingdings" panose="05000000000000000000" pitchFamily="2" charset="2"/>
                  <a:buChar char="§"/>
                </a:pPr>
                <a:r>
                  <a:rPr lang="en-US" b="1" dirty="0">
                    <a:solidFill>
                      <a:schemeClr val="accent1"/>
                    </a:solidFill>
                  </a:rPr>
                  <a:t>Standard deviation (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𝒔</m:t>
                    </m:r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,  </m:t>
                    </m:r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</m:oMath>
                </a14:m>
                <a:r>
                  <a:rPr lang="en-US" b="1" dirty="0">
                    <a:solidFill>
                      <a:schemeClr val="accent1"/>
                    </a:solidFill>
                  </a:rPr>
                  <a:t>)</a:t>
                </a:r>
              </a:p>
              <a:p>
                <a:pPr marL="285750" indent="-285750" algn="just">
                  <a:buFont typeface="Wingdings" panose="05000000000000000000" pitchFamily="2" charset="2"/>
                  <a:buChar char="§"/>
                </a:pPr>
                <a:r>
                  <a:rPr lang="en-US" b="1" dirty="0">
                    <a:solidFill>
                      <a:schemeClr val="accent1"/>
                    </a:solidFill>
                  </a:rPr>
                  <a:t>Quartiles (Q1, Q2, Q3, IQ)</a:t>
                </a:r>
                <a:endParaRPr lang="en-US" dirty="0">
                  <a:solidFill>
                    <a:schemeClr val="accent1"/>
                  </a:solidFill>
                </a:endParaRPr>
              </a:p>
              <a:p>
                <a:endParaRPr lang="en-US" b="1" dirty="0">
                  <a:solidFill>
                    <a:srgbClr val="00B050"/>
                  </a:solidFill>
                </a:endParaRPr>
              </a:p>
              <a:p>
                <a:r>
                  <a:rPr lang="en-US" sz="2400" b="1" dirty="0">
                    <a:solidFill>
                      <a:srgbClr val="00B050"/>
                    </a:solidFill>
                  </a:rPr>
                  <a:t>Inferential statistics</a:t>
                </a:r>
              </a:p>
              <a:p>
                <a:r>
                  <a:rPr lang="en-US" sz="2400" dirty="0"/>
                  <a:t>…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2142" y="1710152"/>
                <a:ext cx="3292315" cy="4776757"/>
              </a:xfrm>
              <a:prstGeom prst="rect">
                <a:avLst/>
              </a:prstGeom>
              <a:blipFill>
                <a:blip r:embed="rId2"/>
                <a:stretch>
                  <a:fillRect l="-2778" t="-1405" b="-2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651845940"/>
              </p:ext>
            </p:extLst>
          </p:nvPr>
        </p:nvGraphicFramePr>
        <p:xfrm>
          <a:off x="4254196" y="3342300"/>
          <a:ext cx="3713843" cy="2773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46" name="Group 45"/>
          <p:cNvGrpSpPr/>
          <p:nvPr/>
        </p:nvGrpSpPr>
        <p:grpSpPr>
          <a:xfrm>
            <a:off x="484378" y="2495550"/>
            <a:ext cx="2755900" cy="2984500"/>
            <a:chOff x="9185275" y="2232968"/>
            <a:chExt cx="2755900" cy="2984500"/>
          </a:xfrm>
        </p:grpSpPr>
        <p:grpSp>
          <p:nvGrpSpPr>
            <p:cNvPr id="12" name="Group 11"/>
            <p:cNvGrpSpPr/>
            <p:nvPr/>
          </p:nvGrpSpPr>
          <p:grpSpPr>
            <a:xfrm>
              <a:off x="9185275" y="2232968"/>
              <a:ext cx="2755900" cy="2984500"/>
              <a:chOff x="9185275" y="2232968"/>
              <a:chExt cx="2755900" cy="2984500"/>
            </a:xfrm>
          </p:grpSpPr>
          <p:sp>
            <p:nvSpPr>
              <p:cNvPr id="13" name="Freeform 12"/>
              <p:cNvSpPr/>
              <p:nvPr/>
            </p:nvSpPr>
            <p:spPr>
              <a:xfrm>
                <a:off x="9185275" y="2232968"/>
                <a:ext cx="2755900" cy="2984500"/>
              </a:xfrm>
              <a:custGeom>
                <a:avLst/>
                <a:gdLst>
                  <a:gd name="connsiteX0" fmla="*/ 2082800 w 2755900"/>
                  <a:gd name="connsiteY0" fmla="*/ 88900 h 2984500"/>
                  <a:gd name="connsiteX1" fmla="*/ 2082800 w 2755900"/>
                  <a:gd name="connsiteY1" fmla="*/ 88900 h 2984500"/>
                  <a:gd name="connsiteX2" fmla="*/ 1930400 w 2755900"/>
                  <a:gd name="connsiteY2" fmla="*/ 38100 h 2984500"/>
                  <a:gd name="connsiteX3" fmla="*/ 1854200 w 2755900"/>
                  <a:gd name="connsiteY3" fmla="*/ 25400 h 2984500"/>
                  <a:gd name="connsiteX4" fmla="*/ 1790700 w 2755900"/>
                  <a:gd name="connsiteY4" fmla="*/ 12700 h 2984500"/>
                  <a:gd name="connsiteX5" fmla="*/ 1676400 w 2755900"/>
                  <a:gd name="connsiteY5" fmla="*/ 0 h 2984500"/>
                  <a:gd name="connsiteX6" fmla="*/ 1282700 w 2755900"/>
                  <a:gd name="connsiteY6" fmla="*/ 12700 h 2984500"/>
                  <a:gd name="connsiteX7" fmla="*/ 1168400 w 2755900"/>
                  <a:gd name="connsiteY7" fmla="*/ 38100 h 2984500"/>
                  <a:gd name="connsiteX8" fmla="*/ 1130300 w 2755900"/>
                  <a:gd name="connsiteY8" fmla="*/ 50800 h 2984500"/>
                  <a:gd name="connsiteX9" fmla="*/ 876300 w 2755900"/>
                  <a:gd name="connsiteY9" fmla="*/ 63500 h 2984500"/>
                  <a:gd name="connsiteX10" fmla="*/ 749300 w 2755900"/>
                  <a:gd name="connsiteY10" fmla="*/ 101600 h 2984500"/>
                  <a:gd name="connsiteX11" fmla="*/ 419100 w 2755900"/>
                  <a:gd name="connsiteY11" fmla="*/ 330200 h 2984500"/>
                  <a:gd name="connsiteX12" fmla="*/ 228600 w 2755900"/>
                  <a:gd name="connsiteY12" fmla="*/ 495300 h 2984500"/>
                  <a:gd name="connsiteX13" fmla="*/ 114300 w 2755900"/>
                  <a:gd name="connsiteY13" fmla="*/ 635000 h 2984500"/>
                  <a:gd name="connsiteX14" fmla="*/ 50800 w 2755900"/>
                  <a:gd name="connsiteY14" fmla="*/ 812800 h 2984500"/>
                  <a:gd name="connsiteX15" fmla="*/ 12700 w 2755900"/>
                  <a:gd name="connsiteY15" fmla="*/ 1016000 h 2984500"/>
                  <a:gd name="connsiteX16" fmla="*/ 0 w 2755900"/>
                  <a:gd name="connsiteY16" fmla="*/ 1130300 h 2984500"/>
                  <a:gd name="connsiteX17" fmla="*/ 12700 w 2755900"/>
                  <a:gd name="connsiteY17" fmla="*/ 1917700 h 2984500"/>
                  <a:gd name="connsiteX18" fmla="*/ 25400 w 2755900"/>
                  <a:gd name="connsiteY18" fmla="*/ 2108200 h 2984500"/>
                  <a:gd name="connsiteX19" fmla="*/ 38100 w 2755900"/>
                  <a:gd name="connsiteY19" fmla="*/ 2184400 h 2984500"/>
                  <a:gd name="connsiteX20" fmla="*/ 114300 w 2755900"/>
                  <a:gd name="connsiteY20" fmla="*/ 2311400 h 2984500"/>
                  <a:gd name="connsiteX21" fmla="*/ 190500 w 2755900"/>
                  <a:gd name="connsiteY21" fmla="*/ 2425700 h 2984500"/>
                  <a:gd name="connsiteX22" fmla="*/ 304800 w 2755900"/>
                  <a:gd name="connsiteY22" fmla="*/ 2527300 h 2984500"/>
                  <a:gd name="connsiteX23" fmla="*/ 419100 w 2755900"/>
                  <a:gd name="connsiteY23" fmla="*/ 2590800 h 2984500"/>
                  <a:gd name="connsiteX24" fmla="*/ 533400 w 2755900"/>
                  <a:gd name="connsiteY24" fmla="*/ 2641600 h 2984500"/>
                  <a:gd name="connsiteX25" fmla="*/ 711200 w 2755900"/>
                  <a:gd name="connsiteY25" fmla="*/ 2743200 h 2984500"/>
                  <a:gd name="connsiteX26" fmla="*/ 787400 w 2755900"/>
                  <a:gd name="connsiteY26" fmla="*/ 2781300 h 2984500"/>
                  <a:gd name="connsiteX27" fmla="*/ 914400 w 2755900"/>
                  <a:gd name="connsiteY27" fmla="*/ 2844800 h 2984500"/>
                  <a:gd name="connsiteX28" fmla="*/ 1066800 w 2755900"/>
                  <a:gd name="connsiteY28" fmla="*/ 2857500 h 2984500"/>
                  <a:gd name="connsiteX29" fmla="*/ 1219200 w 2755900"/>
                  <a:gd name="connsiteY29" fmla="*/ 2882900 h 2984500"/>
                  <a:gd name="connsiteX30" fmla="*/ 1358900 w 2755900"/>
                  <a:gd name="connsiteY30" fmla="*/ 2895600 h 2984500"/>
                  <a:gd name="connsiteX31" fmla="*/ 1435100 w 2755900"/>
                  <a:gd name="connsiteY31" fmla="*/ 2908300 h 2984500"/>
                  <a:gd name="connsiteX32" fmla="*/ 1536700 w 2755900"/>
                  <a:gd name="connsiteY32" fmla="*/ 2921000 h 2984500"/>
                  <a:gd name="connsiteX33" fmla="*/ 1625600 w 2755900"/>
                  <a:gd name="connsiteY33" fmla="*/ 2946400 h 2984500"/>
                  <a:gd name="connsiteX34" fmla="*/ 1701800 w 2755900"/>
                  <a:gd name="connsiteY34" fmla="*/ 2959100 h 2984500"/>
                  <a:gd name="connsiteX35" fmla="*/ 1841500 w 2755900"/>
                  <a:gd name="connsiteY35" fmla="*/ 2984500 h 2984500"/>
                  <a:gd name="connsiteX36" fmla="*/ 2057400 w 2755900"/>
                  <a:gd name="connsiteY36" fmla="*/ 2971800 h 2984500"/>
                  <a:gd name="connsiteX37" fmla="*/ 2108200 w 2755900"/>
                  <a:gd name="connsiteY37" fmla="*/ 2959100 h 2984500"/>
                  <a:gd name="connsiteX38" fmla="*/ 2222500 w 2755900"/>
                  <a:gd name="connsiteY38" fmla="*/ 2870200 h 2984500"/>
                  <a:gd name="connsiteX39" fmla="*/ 2286000 w 2755900"/>
                  <a:gd name="connsiteY39" fmla="*/ 2819400 h 2984500"/>
                  <a:gd name="connsiteX40" fmla="*/ 2438400 w 2755900"/>
                  <a:gd name="connsiteY40" fmla="*/ 2730500 h 2984500"/>
                  <a:gd name="connsiteX41" fmla="*/ 2489200 w 2755900"/>
                  <a:gd name="connsiteY41" fmla="*/ 2667000 h 2984500"/>
                  <a:gd name="connsiteX42" fmla="*/ 2667000 w 2755900"/>
                  <a:gd name="connsiteY42" fmla="*/ 2463800 h 2984500"/>
                  <a:gd name="connsiteX43" fmla="*/ 2743200 w 2755900"/>
                  <a:gd name="connsiteY43" fmla="*/ 2349500 h 2984500"/>
                  <a:gd name="connsiteX44" fmla="*/ 2755900 w 2755900"/>
                  <a:gd name="connsiteY44" fmla="*/ 2235200 h 2984500"/>
                  <a:gd name="connsiteX45" fmla="*/ 2743200 w 2755900"/>
                  <a:gd name="connsiteY45" fmla="*/ 1562100 h 2984500"/>
                  <a:gd name="connsiteX46" fmla="*/ 2717800 w 2755900"/>
                  <a:gd name="connsiteY46" fmla="*/ 1473200 h 2984500"/>
                  <a:gd name="connsiteX47" fmla="*/ 2679700 w 2755900"/>
                  <a:gd name="connsiteY47" fmla="*/ 1308100 h 2984500"/>
                  <a:gd name="connsiteX48" fmla="*/ 2667000 w 2755900"/>
                  <a:gd name="connsiteY48" fmla="*/ 1257300 h 2984500"/>
                  <a:gd name="connsiteX49" fmla="*/ 2654300 w 2755900"/>
                  <a:gd name="connsiteY49" fmla="*/ 1193800 h 2984500"/>
                  <a:gd name="connsiteX50" fmla="*/ 2616200 w 2755900"/>
                  <a:gd name="connsiteY50" fmla="*/ 1155700 h 2984500"/>
                  <a:gd name="connsiteX51" fmla="*/ 2603500 w 2755900"/>
                  <a:gd name="connsiteY51" fmla="*/ 1117600 h 2984500"/>
                  <a:gd name="connsiteX52" fmla="*/ 2578100 w 2755900"/>
                  <a:gd name="connsiteY52" fmla="*/ 1066800 h 2984500"/>
                  <a:gd name="connsiteX53" fmla="*/ 2527300 w 2755900"/>
                  <a:gd name="connsiteY53" fmla="*/ 889000 h 2984500"/>
                  <a:gd name="connsiteX54" fmla="*/ 2514600 w 2755900"/>
                  <a:gd name="connsiteY54" fmla="*/ 838200 h 2984500"/>
                  <a:gd name="connsiteX55" fmla="*/ 2501900 w 2755900"/>
                  <a:gd name="connsiteY55" fmla="*/ 774700 h 2984500"/>
                  <a:gd name="connsiteX56" fmla="*/ 2463800 w 2755900"/>
                  <a:gd name="connsiteY56" fmla="*/ 736600 h 2984500"/>
                  <a:gd name="connsiteX57" fmla="*/ 2438400 w 2755900"/>
                  <a:gd name="connsiteY57" fmla="*/ 685800 h 2984500"/>
                  <a:gd name="connsiteX58" fmla="*/ 2387600 w 2755900"/>
                  <a:gd name="connsiteY58" fmla="*/ 609600 h 2984500"/>
                  <a:gd name="connsiteX59" fmla="*/ 2374900 w 2755900"/>
                  <a:gd name="connsiteY59" fmla="*/ 571500 h 2984500"/>
                  <a:gd name="connsiteX60" fmla="*/ 2311400 w 2755900"/>
                  <a:gd name="connsiteY60" fmla="*/ 482600 h 2984500"/>
                  <a:gd name="connsiteX61" fmla="*/ 2286000 w 2755900"/>
                  <a:gd name="connsiteY61" fmla="*/ 419100 h 2984500"/>
                  <a:gd name="connsiteX62" fmla="*/ 2247900 w 2755900"/>
                  <a:gd name="connsiteY62" fmla="*/ 355600 h 2984500"/>
                  <a:gd name="connsiteX63" fmla="*/ 2209800 w 2755900"/>
                  <a:gd name="connsiteY63" fmla="*/ 266700 h 2984500"/>
                  <a:gd name="connsiteX64" fmla="*/ 2184400 w 2755900"/>
                  <a:gd name="connsiteY64" fmla="*/ 228600 h 2984500"/>
                  <a:gd name="connsiteX65" fmla="*/ 2171700 w 2755900"/>
                  <a:gd name="connsiteY65" fmla="*/ 190500 h 2984500"/>
                  <a:gd name="connsiteX66" fmla="*/ 2133600 w 2755900"/>
                  <a:gd name="connsiteY66" fmla="*/ 127000 h 2984500"/>
                  <a:gd name="connsiteX67" fmla="*/ 2133600 w 2755900"/>
                  <a:gd name="connsiteY67" fmla="*/ 127000 h 2984500"/>
                  <a:gd name="connsiteX68" fmla="*/ 2082800 w 2755900"/>
                  <a:gd name="connsiteY68" fmla="*/ 88900 h 2984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</a:cxnLst>
                <a:rect l="l" t="t" r="r" b="b"/>
                <a:pathLst>
                  <a:path w="2755900" h="2984500">
                    <a:moveTo>
                      <a:pt x="2082800" y="88900"/>
                    </a:moveTo>
                    <a:lnTo>
                      <a:pt x="2082800" y="88900"/>
                    </a:lnTo>
                    <a:cubicBezTo>
                      <a:pt x="2032000" y="71967"/>
                      <a:pt x="1983219" y="46903"/>
                      <a:pt x="1930400" y="38100"/>
                    </a:cubicBezTo>
                    <a:lnTo>
                      <a:pt x="1854200" y="25400"/>
                    </a:lnTo>
                    <a:cubicBezTo>
                      <a:pt x="1832962" y="21539"/>
                      <a:pt x="1812069" y="15753"/>
                      <a:pt x="1790700" y="12700"/>
                    </a:cubicBezTo>
                    <a:cubicBezTo>
                      <a:pt x="1752751" y="7279"/>
                      <a:pt x="1714500" y="4233"/>
                      <a:pt x="1676400" y="0"/>
                    </a:cubicBezTo>
                    <a:cubicBezTo>
                      <a:pt x="1545167" y="4233"/>
                      <a:pt x="1413799" y="5417"/>
                      <a:pt x="1282700" y="12700"/>
                    </a:cubicBezTo>
                    <a:cubicBezTo>
                      <a:pt x="1266445" y="13603"/>
                      <a:pt x="1188099" y="32472"/>
                      <a:pt x="1168400" y="38100"/>
                    </a:cubicBezTo>
                    <a:cubicBezTo>
                      <a:pt x="1155528" y="41778"/>
                      <a:pt x="1143637" y="49640"/>
                      <a:pt x="1130300" y="50800"/>
                    </a:cubicBezTo>
                    <a:cubicBezTo>
                      <a:pt x="1045846" y="58144"/>
                      <a:pt x="960967" y="59267"/>
                      <a:pt x="876300" y="63500"/>
                    </a:cubicBezTo>
                    <a:cubicBezTo>
                      <a:pt x="839840" y="72615"/>
                      <a:pt x="780220" y="86140"/>
                      <a:pt x="749300" y="101600"/>
                    </a:cubicBezTo>
                    <a:cubicBezTo>
                      <a:pt x="631911" y="160294"/>
                      <a:pt x="520802" y="252907"/>
                      <a:pt x="419100" y="330200"/>
                    </a:cubicBezTo>
                    <a:cubicBezTo>
                      <a:pt x="336186" y="393215"/>
                      <a:pt x="294471" y="420646"/>
                      <a:pt x="228600" y="495300"/>
                    </a:cubicBezTo>
                    <a:cubicBezTo>
                      <a:pt x="188792" y="540415"/>
                      <a:pt x="141207" y="581185"/>
                      <a:pt x="114300" y="635000"/>
                    </a:cubicBezTo>
                    <a:cubicBezTo>
                      <a:pt x="69134" y="725331"/>
                      <a:pt x="94340" y="667666"/>
                      <a:pt x="50800" y="812800"/>
                    </a:cubicBezTo>
                    <a:cubicBezTo>
                      <a:pt x="10251" y="1137191"/>
                      <a:pt x="70433" y="688844"/>
                      <a:pt x="12700" y="1016000"/>
                    </a:cubicBezTo>
                    <a:cubicBezTo>
                      <a:pt x="6038" y="1053751"/>
                      <a:pt x="4233" y="1092200"/>
                      <a:pt x="0" y="1130300"/>
                    </a:cubicBezTo>
                    <a:cubicBezTo>
                      <a:pt x="4233" y="1392767"/>
                      <a:pt x="5884" y="1655288"/>
                      <a:pt x="12700" y="1917700"/>
                    </a:cubicBezTo>
                    <a:cubicBezTo>
                      <a:pt x="14352" y="1981319"/>
                      <a:pt x="19366" y="2044846"/>
                      <a:pt x="25400" y="2108200"/>
                    </a:cubicBezTo>
                    <a:cubicBezTo>
                      <a:pt x="27841" y="2133834"/>
                      <a:pt x="27779" y="2160809"/>
                      <a:pt x="38100" y="2184400"/>
                    </a:cubicBezTo>
                    <a:cubicBezTo>
                      <a:pt x="57888" y="2229630"/>
                      <a:pt x="88900" y="2269067"/>
                      <a:pt x="114300" y="2311400"/>
                    </a:cubicBezTo>
                    <a:cubicBezTo>
                      <a:pt x="140852" y="2355654"/>
                      <a:pt x="156830" y="2387220"/>
                      <a:pt x="190500" y="2425700"/>
                    </a:cubicBezTo>
                    <a:cubicBezTo>
                      <a:pt x="221499" y="2461128"/>
                      <a:pt x="266709" y="2500636"/>
                      <a:pt x="304800" y="2527300"/>
                    </a:cubicBezTo>
                    <a:cubicBezTo>
                      <a:pt x="335771" y="2548980"/>
                      <a:pt x="383621" y="2574425"/>
                      <a:pt x="419100" y="2590800"/>
                    </a:cubicBezTo>
                    <a:cubicBezTo>
                      <a:pt x="456956" y="2608272"/>
                      <a:pt x="496435" y="2622314"/>
                      <a:pt x="533400" y="2641600"/>
                    </a:cubicBezTo>
                    <a:cubicBezTo>
                      <a:pt x="593919" y="2673175"/>
                      <a:pt x="650146" y="2712673"/>
                      <a:pt x="711200" y="2743200"/>
                    </a:cubicBezTo>
                    <a:cubicBezTo>
                      <a:pt x="736600" y="2755900"/>
                      <a:pt x="762469" y="2767702"/>
                      <a:pt x="787400" y="2781300"/>
                    </a:cubicBezTo>
                    <a:cubicBezTo>
                      <a:pt x="826039" y="2802376"/>
                      <a:pt x="868995" y="2836787"/>
                      <a:pt x="914400" y="2844800"/>
                    </a:cubicBezTo>
                    <a:cubicBezTo>
                      <a:pt x="964600" y="2853659"/>
                      <a:pt x="1016000" y="2853267"/>
                      <a:pt x="1066800" y="2857500"/>
                    </a:cubicBezTo>
                    <a:cubicBezTo>
                      <a:pt x="1131254" y="2870391"/>
                      <a:pt x="1148313" y="2875024"/>
                      <a:pt x="1219200" y="2882900"/>
                    </a:cubicBezTo>
                    <a:cubicBezTo>
                      <a:pt x="1265673" y="2888064"/>
                      <a:pt x="1312462" y="2890137"/>
                      <a:pt x="1358900" y="2895600"/>
                    </a:cubicBezTo>
                    <a:cubicBezTo>
                      <a:pt x="1384474" y="2898609"/>
                      <a:pt x="1409608" y="2904658"/>
                      <a:pt x="1435100" y="2908300"/>
                    </a:cubicBezTo>
                    <a:cubicBezTo>
                      <a:pt x="1468887" y="2913127"/>
                      <a:pt x="1502833" y="2916767"/>
                      <a:pt x="1536700" y="2921000"/>
                    </a:cubicBezTo>
                    <a:cubicBezTo>
                      <a:pt x="1566333" y="2929467"/>
                      <a:pt x="1595570" y="2939470"/>
                      <a:pt x="1625600" y="2946400"/>
                    </a:cubicBezTo>
                    <a:cubicBezTo>
                      <a:pt x="1650691" y="2952190"/>
                      <a:pt x="1676465" y="2954494"/>
                      <a:pt x="1701800" y="2959100"/>
                    </a:cubicBezTo>
                    <a:cubicBezTo>
                      <a:pt x="1897051" y="2994600"/>
                      <a:pt x="1616961" y="2947077"/>
                      <a:pt x="1841500" y="2984500"/>
                    </a:cubicBezTo>
                    <a:cubicBezTo>
                      <a:pt x="1913467" y="2980267"/>
                      <a:pt x="1985634" y="2978635"/>
                      <a:pt x="2057400" y="2971800"/>
                    </a:cubicBezTo>
                    <a:cubicBezTo>
                      <a:pt x="2074776" y="2970145"/>
                      <a:pt x="2093335" y="2968248"/>
                      <a:pt x="2108200" y="2959100"/>
                    </a:cubicBezTo>
                    <a:cubicBezTo>
                      <a:pt x="2149307" y="2933803"/>
                      <a:pt x="2184546" y="2900021"/>
                      <a:pt x="2222500" y="2870200"/>
                    </a:cubicBezTo>
                    <a:cubicBezTo>
                      <a:pt x="2243814" y="2853453"/>
                      <a:pt x="2261755" y="2831522"/>
                      <a:pt x="2286000" y="2819400"/>
                    </a:cubicBezTo>
                    <a:cubicBezTo>
                      <a:pt x="2317275" y="2803763"/>
                      <a:pt x="2416216" y="2758230"/>
                      <a:pt x="2438400" y="2730500"/>
                    </a:cubicBezTo>
                    <a:cubicBezTo>
                      <a:pt x="2455333" y="2709333"/>
                      <a:pt x="2471067" y="2687148"/>
                      <a:pt x="2489200" y="2667000"/>
                    </a:cubicBezTo>
                    <a:cubicBezTo>
                      <a:pt x="2615118" y="2527091"/>
                      <a:pt x="2493799" y="2694735"/>
                      <a:pt x="2667000" y="2463800"/>
                    </a:cubicBezTo>
                    <a:cubicBezTo>
                      <a:pt x="2694474" y="2427168"/>
                      <a:pt x="2743200" y="2349500"/>
                      <a:pt x="2743200" y="2349500"/>
                    </a:cubicBezTo>
                    <a:cubicBezTo>
                      <a:pt x="2747433" y="2311400"/>
                      <a:pt x="2755900" y="2273534"/>
                      <a:pt x="2755900" y="2235200"/>
                    </a:cubicBezTo>
                    <a:cubicBezTo>
                      <a:pt x="2755900" y="2010793"/>
                      <a:pt x="2754406" y="1786227"/>
                      <a:pt x="2743200" y="1562100"/>
                    </a:cubicBezTo>
                    <a:cubicBezTo>
                      <a:pt x="2741661" y="1531319"/>
                      <a:pt x="2724258" y="1503335"/>
                      <a:pt x="2717800" y="1473200"/>
                    </a:cubicBezTo>
                    <a:cubicBezTo>
                      <a:pt x="2662717" y="1216146"/>
                      <a:pt x="2749088" y="1539393"/>
                      <a:pt x="2679700" y="1308100"/>
                    </a:cubicBezTo>
                    <a:cubicBezTo>
                      <a:pt x="2674684" y="1291382"/>
                      <a:pt x="2670786" y="1274339"/>
                      <a:pt x="2667000" y="1257300"/>
                    </a:cubicBezTo>
                    <a:cubicBezTo>
                      <a:pt x="2662317" y="1236228"/>
                      <a:pt x="2663953" y="1213107"/>
                      <a:pt x="2654300" y="1193800"/>
                    </a:cubicBezTo>
                    <a:cubicBezTo>
                      <a:pt x="2646268" y="1177736"/>
                      <a:pt x="2628900" y="1168400"/>
                      <a:pt x="2616200" y="1155700"/>
                    </a:cubicBezTo>
                    <a:cubicBezTo>
                      <a:pt x="2611967" y="1143000"/>
                      <a:pt x="2608773" y="1129905"/>
                      <a:pt x="2603500" y="1117600"/>
                    </a:cubicBezTo>
                    <a:cubicBezTo>
                      <a:pt x="2596042" y="1100199"/>
                      <a:pt x="2584087" y="1084761"/>
                      <a:pt x="2578100" y="1066800"/>
                    </a:cubicBezTo>
                    <a:cubicBezTo>
                      <a:pt x="2558608" y="1008325"/>
                      <a:pt x="2542249" y="948798"/>
                      <a:pt x="2527300" y="889000"/>
                    </a:cubicBezTo>
                    <a:cubicBezTo>
                      <a:pt x="2523067" y="872067"/>
                      <a:pt x="2518386" y="855239"/>
                      <a:pt x="2514600" y="838200"/>
                    </a:cubicBezTo>
                    <a:cubicBezTo>
                      <a:pt x="2509917" y="817128"/>
                      <a:pt x="2511553" y="794007"/>
                      <a:pt x="2501900" y="774700"/>
                    </a:cubicBezTo>
                    <a:cubicBezTo>
                      <a:pt x="2493868" y="758636"/>
                      <a:pt x="2474239" y="751215"/>
                      <a:pt x="2463800" y="736600"/>
                    </a:cubicBezTo>
                    <a:cubicBezTo>
                      <a:pt x="2452796" y="721194"/>
                      <a:pt x="2448140" y="702034"/>
                      <a:pt x="2438400" y="685800"/>
                    </a:cubicBezTo>
                    <a:cubicBezTo>
                      <a:pt x="2422694" y="659623"/>
                      <a:pt x="2402425" y="636285"/>
                      <a:pt x="2387600" y="609600"/>
                    </a:cubicBezTo>
                    <a:cubicBezTo>
                      <a:pt x="2381099" y="597898"/>
                      <a:pt x="2381542" y="583123"/>
                      <a:pt x="2374900" y="571500"/>
                    </a:cubicBezTo>
                    <a:cubicBezTo>
                      <a:pt x="2351889" y="531231"/>
                      <a:pt x="2331056" y="521912"/>
                      <a:pt x="2311400" y="482600"/>
                    </a:cubicBezTo>
                    <a:cubicBezTo>
                      <a:pt x="2301205" y="462210"/>
                      <a:pt x="2296195" y="439490"/>
                      <a:pt x="2286000" y="419100"/>
                    </a:cubicBezTo>
                    <a:cubicBezTo>
                      <a:pt x="2274961" y="397022"/>
                      <a:pt x="2258939" y="377678"/>
                      <a:pt x="2247900" y="355600"/>
                    </a:cubicBezTo>
                    <a:cubicBezTo>
                      <a:pt x="2176660" y="213119"/>
                      <a:pt x="2315509" y="451690"/>
                      <a:pt x="2209800" y="266700"/>
                    </a:cubicBezTo>
                    <a:cubicBezTo>
                      <a:pt x="2202227" y="253448"/>
                      <a:pt x="2191226" y="242252"/>
                      <a:pt x="2184400" y="228600"/>
                    </a:cubicBezTo>
                    <a:cubicBezTo>
                      <a:pt x="2178413" y="216626"/>
                      <a:pt x="2179126" y="201639"/>
                      <a:pt x="2171700" y="190500"/>
                    </a:cubicBezTo>
                    <a:cubicBezTo>
                      <a:pt x="2127613" y="124370"/>
                      <a:pt x="2133600" y="180752"/>
                      <a:pt x="2133600" y="127000"/>
                    </a:cubicBezTo>
                    <a:lnTo>
                      <a:pt x="2133600" y="127000"/>
                    </a:lnTo>
                    <a:lnTo>
                      <a:pt x="2082800" y="8890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5-Point Star 13"/>
              <p:cNvSpPr/>
              <p:nvPr/>
            </p:nvSpPr>
            <p:spPr>
              <a:xfrm>
                <a:off x="10033000" y="2515329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5-Point Star 14"/>
              <p:cNvSpPr/>
              <p:nvPr/>
            </p:nvSpPr>
            <p:spPr>
              <a:xfrm>
                <a:off x="10560050" y="2585874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5-Point Star 15"/>
              <p:cNvSpPr/>
              <p:nvPr/>
            </p:nvSpPr>
            <p:spPr>
              <a:xfrm>
                <a:off x="10464800" y="2840823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5-Point Star 16"/>
              <p:cNvSpPr/>
              <p:nvPr/>
            </p:nvSpPr>
            <p:spPr>
              <a:xfrm>
                <a:off x="10883900" y="2576884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5-Point Star 17"/>
              <p:cNvSpPr/>
              <p:nvPr/>
            </p:nvSpPr>
            <p:spPr>
              <a:xfrm>
                <a:off x="10680700" y="3151078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5-Point Star 18"/>
              <p:cNvSpPr/>
              <p:nvPr/>
            </p:nvSpPr>
            <p:spPr>
              <a:xfrm>
                <a:off x="11169650" y="2943252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5-Point Star 19"/>
              <p:cNvSpPr/>
              <p:nvPr/>
            </p:nvSpPr>
            <p:spPr>
              <a:xfrm>
                <a:off x="11099800" y="3450186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5-Point Star 20"/>
              <p:cNvSpPr/>
              <p:nvPr/>
            </p:nvSpPr>
            <p:spPr>
              <a:xfrm>
                <a:off x="11461750" y="4268778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5-Point Star 21"/>
              <p:cNvSpPr/>
              <p:nvPr/>
            </p:nvSpPr>
            <p:spPr>
              <a:xfrm>
                <a:off x="11404600" y="3782930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5-Point Star 22"/>
              <p:cNvSpPr/>
              <p:nvPr/>
            </p:nvSpPr>
            <p:spPr>
              <a:xfrm>
                <a:off x="9550400" y="2824975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5-Point Star 23"/>
              <p:cNvSpPr/>
              <p:nvPr/>
            </p:nvSpPr>
            <p:spPr>
              <a:xfrm>
                <a:off x="11569700" y="3513636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5-Point Star 24"/>
              <p:cNvSpPr/>
              <p:nvPr/>
            </p:nvSpPr>
            <p:spPr>
              <a:xfrm>
                <a:off x="9385300" y="3302362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5-Point Star 25"/>
              <p:cNvSpPr/>
              <p:nvPr/>
            </p:nvSpPr>
            <p:spPr>
              <a:xfrm>
                <a:off x="9407358" y="3765304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5-Point Star 26"/>
              <p:cNvSpPr/>
              <p:nvPr/>
            </p:nvSpPr>
            <p:spPr>
              <a:xfrm>
                <a:off x="9985375" y="2951738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5-Point Star 27"/>
              <p:cNvSpPr/>
              <p:nvPr/>
            </p:nvSpPr>
            <p:spPr>
              <a:xfrm>
                <a:off x="10325100" y="3527352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5-Point Star 28"/>
              <p:cNvSpPr/>
              <p:nvPr/>
            </p:nvSpPr>
            <p:spPr>
              <a:xfrm>
                <a:off x="10477500" y="3867212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5-Point Star 29"/>
              <p:cNvSpPr/>
              <p:nvPr/>
            </p:nvSpPr>
            <p:spPr>
              <a:xfrm>
                <a:off x="10067925" y="3753566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5-Point Star 30"/>
              <p:cNvSpPr/>
              <p:nvPr/>
            </p:nvSpPr>
            <p:spPr>
              <a:xfrm>
                <a:off x="10045700" y="4505286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5-Point Star 31"/>
              <p:cNvSpPr/>
              <p:nvPr/>
            </p:nvSpPr>
            <p:spPr>
              <a:xfrm>
                <a:off x="10247229" y="4580371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5-Point Star 32"/>
              <p:cNvSpPr/>
              <p:nvPr/>
            </p:nvSpPr>
            <p:spPr>
              <a:xfrm>
                <a:off x="10575842" y="4251558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5-Point Star 33"/>
              <p:cNvSpPr/>
              <p:nvPr/>
            </p:nvSpPr>
            <p:spPr>
              <a:xfrm>
                <a:off x="10782300" y="3616814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5-Point Star 34"/>
              <p:cNvSpPr/>
              <p:nvPr/>
            </p:nvSpPr>
            <p:spPr>
              <a:xfrm>
                <a:off x="10966450" y="4076804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5-Point Star 35"/>
              <p:cNvSpPr/>
              <p:nvPr/>
            </p:nvSpPr>
            <p:spPr>
              <a:xfrm>
                <a:off x="11036300" y="4564078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5-Point Star 36"/>
              <p:cNvSpPr/>
              <p:nvPr/>
            </p:nvSpPr>
            <p:spPr>
              <a:xfrm>
                <a:off x="9489908" y="4176630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5-Point Star 37"/>
              <p:cNvSpPr/>
              <p:nvPr/>
            </p:nvSpPr>
            <p:spPr>
              <a:xfrm>
                <a:off x="11404600" y="4535659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5-Point Star 38"/>
              <p:cNvSpPr/>
              <p:nvPr/>
            </p:nvSpPr>
            <p:spPr>
              <a:xfrm>
                <a:off x="11264900" y="4019966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5-Point Star 39"/>
              <p:cNvSpPr/>
              <p:nvPr/>
            </p:nvSpPr>
            <p:spPr>
              <a:xfrm>
                <a:off x="10063915" y="4708182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5-Point Star 40"/>
              <p:cNvSpPr/>
              <p:nvPr/>
            </p:nvSpPr>
            <p:spPr>
              <a:xfrm>
                <a:off x="10740942" y="4807550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5-Point Star 41"/>
              <p:cNvSpPr/>
              <p:nvPr/>
            </p:nvSpPr>
            <p:spPr>
              <a:xfrm>
                <a:off x="9981365" y="4045969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5-Point Star 42"/>
              <p:cNvSpPr/>
              <p:nvPr/>
            </p:nvSpPr>
            <p:spPr>
              <a:xfrm>
                <a:off x="9842500" y="3258628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5-Point Star 43"/>
              <p:cNvSpPr/>
              <p:nvPr/>
            </p:nvSpPr>
            <p:spPr>
              <a:xfrm>
                <a:off x="9704388" y="3699872"/>
                <a:ext cx="165100" cy="166116"/>
              </a:xfrm>
              <a:prstGeom prst="star5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Oval 44"/>
            <p:cNvSpPr/>
            <p:nvPr/>
          </p:nvSpPr>
          <p:spPr>
            <a:xfrm>
              <a:off x="9912350" y="4466579"/>
              <a:ext cx="596900" cy="4953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7" name="Rectangle 46"/>
          <p:cNvSpPr/>
          <p:nvPr/>
        </p:nvSpPr>
        <p:spPr>
          <a:xfrm>
            <a:off x="4830894" y="1729461"/>
            <a:ext cx="22348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Types of data</a:t>
            </a:r>
            <a:endParaRPr lang="en-US" sz="2800" dirty="0"/>
          </a:p>
        </p:txBody>
      </p:sp>
      <p:sp>
        <p:nvSpPr>
          <p:cNvPr id="48" name="TextBox 47"/>
          <p:cNvSpPr txBox="1"/>
          <p:nvPr/>
        </p:nvSpPr>
        <p:spPr>
          <a:xfrm>
            <a:off x="214503" y="1729461"/>
            <a:ext cx="33010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Elements of statistics</a:t>
            </a:r>
            <a:endParaRPr lang="en-US" sz="2800" dirty="0"/>
          </a:p>
        </p:txBody>
      </p:sp>
      <p:sp>
        <p:nvSpPr>
          <p:cNvPr id="51" name="Line Callout 1 (Border and Accent Bar) 50"/>
          <p:cNvSpPr/>
          <p:nvPr/>
        </p:nvSpPr>
        <p:spPr>
          <a:xfrm>
            <a:off x="2683090" y="5819127"/>
            <a:ext cx="787400" cy="298450"/>
          </a:xfrm>
          <a:prstGeom prst="accentBorderCallout1">
            <a:avLst>
              <a:gd name="adj1" fmla="val 18750"/>
              <a:gd name="adj2" fmla="val -8333"/>
              <a:gd name="adj3" fmla="val -215160"/>
              <a:gd name="adj4" fmla="val -68978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E. Unit</a:t>
            </a:r>
          </a:p>
        </p:txBody>
      </p:sp>
      <p:sp>
        <p:nvSpPr>
          <p:cNvPr id="52" name="Line Callout 1 (Border and Accent Bar) 51"/>
          <p:cNvSpPr/>
          <p:nvPr/>
        </p:nvSpPr>
        <p:spPr>
          <a:xfrm>
            <a:off x="1568748" y="5827160"/>
            <a:ext cx="927100" cy="292062"/>
          </a:xfrm>
          <a:prstGeom prst="accentBorderCallout1">
            <a:avLst>
              <a:gd name="adj1" fmla="val 18750"/>
              <a:gd name="adj2" fmla="val -8333"/>
              <a:gd name="adj3" fmla="val -265068"/>
              <a:gd name="adj4" fmla="val -39702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Sample</a:t>
            </a:r>
          </a:p>
        </p:txBody>
      </p:sp>
      <p:sp>
        <p:nvSpPr>
          <p:cNvPr id="53" name="Line Callout 1 (Border and Accent Bar) 52"/>
          <p:cNvSpPr/>
          <p:nvPr/>
        </p:nvSpPr>
        <p:spPr>
          <a:xfrm>
            <a:off x="214503" y="5789466"/>
            <a:ext cx="1167003" cy="350410"/>
          </a:xfrm>
          <a:prstGeom prst="accentBorderCallout1">
            <a:avLst>
              <a:gd name="adj1" fmla="val 18750"/>
              <a:gd name="adj2" fmla="val -8333"/>
              <a:gd name="adj3" fmla="val -332188"/>
              <a:gd name="adj4" fmla="val 269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Population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3672078" y="1818490"/>
            <a:ext cx="0" cy="449341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8345678" y="1881865"/>
            <a:ext cx="0" cy="449341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197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30770" y="3629306"/>
            <a:ext cx="9087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3    4.5    6     8.25    10     11    13.5     14     15.25     16     18.5    20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511572"/>
            <a:ext cx="93618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accent1"/>
                </a:solidFill>
              </a:rPr>
              <a:t>[        ][         ][                       ][                         ]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Interval notation (Grouped data)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542483" cy="1117600"/>
          </a:xfrm>
        </p:spPr>
        <p:txBody>
          <a:bodyPr>
            <a:normAutofit/>
          </a:bodyPr>
          <a:lstStyle/>
          <a:p>
            <a:pPr algn="just"/>
            <a:r>
              <a:rPr lang="en-US" sz="2400" dirty="0"/>
              <a:t>The data ca be grouped into groups or classes which we call intervals.</a:t>
            </a:r>
          </a:p>
          <a:p>
            <a:pPr algn="just"/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632370" y="4288337"/>
                <a:ext cx="809324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["/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d>
                        <m:dPr>
                          <m:begChr m:val="["/>
                          <m:endChr m:val="["/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</m:d>
                      <m:d>
                        <m:dPr>
                          <m:begChr m:val="["/>
                          <m:endChr m:val="["/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𝟐𝟎</m:t>
                          </m:r>
                        </m:e>
                      </m:d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2370" y="4288337"/>
                <a:ext cx="8093241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60756750"/>
                  </p:ext>
                </p:extLst>
              </p:nvPr>
            </p:nvGraphicFramePr>
            <p:xfrm>
              <a:off x="4774946" y="4880436"/>
              <a:ext cx="2476754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38377">
                      <a:extLst>
                        <a:ext uri="{9D8B030D-6E8A-4147-A177-3AD203B41FA5}">
                          <a16:colId xmlns:a16="http://schemas.microsoft.com/office/drawing/2014/main" xmlns="" val="3009912450"/>
                        </a:ext>
                      </a:extLst>
                    </a:gridCol>
                    <a:gridCol w="1238377">
                      <a:extLst>
                        <a:ext uri="{9D8B030D-6E8A-4147-A177-3AD203B41FA5}">
                          <a16:colId xmlns:a16="http://schemas.microsoft.com/office/drawing/2014/main" xmlns="" val="382874692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Interval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frequency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415813657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800" b="1" i="1" smtClean="0"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b="1" i="1" smtClean="0"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149603868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b="1" i="1" smtClean="0"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800" b="1" i="1"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b="1" i="1" smtClean="0"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351030854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b="1" i="1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800" b="1" i="1" smtClean="0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  <m:r>
                                      <a:rPr lang="en-US" sz="1800" b="1" i="1"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800" b="1" i="1"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95148724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sz="18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b="1" i="1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800" b="1" i="1" smtClean="0"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800" b="1" i="1"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b="1" i="1" smtClean="0">
                                        <a:latin typeface="Cambria Math" panose="02040503050406030204" pitchFamily="18" charset="0"/>
                                      </a:rPr>
                                      <m:t>𝟐𝟎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324143475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860756750"/>
                  </p:ext>
                </p:extLst>
              </p:nvPr>
            </p:nvGraphicFramePr>
            <p:xfrm>
              <a:off x="4774946" y="4880436"/>
              <a:ext cx="2476754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38377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3009912450"/>
                        </a:ext>
                      </a:extLst>
                    </a:gridCol>
                    <a:gridCol w="1238377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382874692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Interval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frequency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415813657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90" t="-108197" r="-101471" b="-3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49603868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90" t="-208197" r="-101471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51030854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90" t="-308197" r="-101471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95148724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90" t="-408197" r="-101471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24143475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5711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2" grpId="0"/>
      <p:bldP spid="3" grpId="0" build="p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Mean, Mode, Median and quartiles of grouped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542483" cy="986589"/>
          </a:xfrm>
        </p:spPr>
        <p:txBody>
          <a:bodyPr>
            <a:normAutofit/>
          </a:bodyPr>
          <a:lstStyle/>
          <a:p>
            <a:r>
              <a:rPr lang="en-US" sz="2400" b="1" dirty="0"/>
              <a:t>Frequency Table</a:t>
            </a:r>
            <a:endParaRPr lang="en-US" sz="2400" dirty="0"/>
          </a:p>
          <a:p>
            <a:r>
              <a:rPr lang="en-US" dirty="0"/>
              <a:t>First we construct the frequency table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36394464"/>
                  </p:ext>
                </p:extLst>
              </p:nvPr>
            </p:nvGraphicFramePr>
            <p:xfrm>
              <a:off x="5743073" y="2356728"/>
              <a:ext cx="6112040" cy="21409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:a16="http://schemas.microsoft.com/office/drawing/2014/main" xmlns="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:a16="http://schemas.microsoft.com/office/drawing/2014/main" xmlns="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Intervals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𝑙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sSub>
                                      <m:sSub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𝑙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𝑙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sSub>
                                      <m:sSub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𝑙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144638522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036394464"/>
                  </p:ext>
                </p:extLst>
              </p:nvPr>
            </p:nvGraphicFramePr>
            <p:xfrm>
              <a:off x="5743073" y="2356728"/>
              <a:ext cx="6112040" cy="21409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Intervals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01000" t="-12360" r="-303000" b="-2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64474" t="-12360" r="-298684" b="-2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22490" t="-12360" r="-82329" b="-2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498" t="-112360" r="-400995" b="-1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498" t="-212360" r="-400995" b="-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44638522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24128" y="3683889"/>
                <a:ext cx="5260992" cy="17543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where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 is the center of the class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the absolute frequency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the accumulated frequency 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n = number of observation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subHide m:val="on"/>
                        <m:sup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128" y="3683889"/>
                <a:ext cx="5260992" cy="1754326"/>
              </a:xfrm>
              <a:prstGeom prst="rect">
                <a:avLst/>
              </a:prstGeom>
              <a:blipFill>
                <a:blip r:embed="rId3"/>
                <a:stretch>
                  <a:fillRect l="-927" t="-1736" b="-225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01674394"/>
                  </p:ext>
                </p:extLst>
              </p:nvPr>
            </p:nvGraphicFramePr>
            <p:xfrm>
              <a:off x="6958573" y="2898121"/>
              <a:ext cx="1222408" cy="1599586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val="1682361404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)/2</m:t>
                                </m:r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3119808757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)/2</m:t>
                                </m:r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2080771762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294437518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3701674394"/>
                  </p:ext>
                </p:extLst>
              </p:nvPr>
            </p:nvGraphicFramePr>
            <p:xfrm>
              <a:off x="6958573" y="2898121"/>
              <a:ext cx="1222408" cy="1599586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682361404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b="-19550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119808757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t="-100000" b="-9550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080771762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944375186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28164459"/>
                  </p:ext>
                </p:extLst>
              </p:nvPr>
            </p:nvGraphicFramePr>
            <p:xfrm>
              <a:off x="8186394" y="2898121"/>
              <a:ext cx="924026" cy="1599586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924026">
                      <a:extLst>
                        <a:ext uri="{9D8B030D-6E8A-4147-A177-3AD203B41FA5}">
                          <a16:colId xmlns:a16="http://schemas.microsoft.com/office/drawing/2014/main" xmlns="" val="3583570750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2647873082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4192525550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358944415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2828164459"/>
                  </p:ext>
                </p:extLst>
              </p:nvPr>
            </p:nvGraphicFramePr>
            <p:xfrm>
              <a:off x="8186394" y="2898121"/>
              <a:ext cx="924026" cy="1599586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924026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3583570750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5"/>
                          <a:stretch>
                            <a:fillRect b="-19550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647873082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5"/>
                          <a:stretch>
                            <a:fillRect t="-100000" b="-9550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4192525550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58944415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5896"/>
                  </p:ext>
                </p:extLst>
              </p:nvPr>
            </p:nvGraphicFramePr>
            <p:xfrm>
              <a:off x="9110420" y="2898121"/>
              <a:ext cx="1520790" cy="1599586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1520790">
                      <a:extLst>
                        <a:ext uri="{9D8B030D-6E8A-4147-A177-3AD203B41FA5}">
                          <a16:colId xmlns:a16="http://schemas.microsoft.com/office/drawing/2014/main" xmlns="" val="4050134896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= 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2336561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 b="0" i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= 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4014311066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16530222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405896"/>
                  </p:ext>
                </p:extLst>
              </p:nvPr>
            </p:nvGraphicFramePr>
            <p:xfrm>
              <a:off x="9110420" y="2898121"/>
              <a:ext cx="1520790" cy="1599586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1520790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4050134896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6"/>
                          <a:stretch>
                            <a:fillRect b="-19550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336561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6"/>
                          <a:stretch>
                            <a:fillRect t="-100000" b="-9550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4014311066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6530222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17328051"/>
                  </p:ext>
                </p:extLst>
              </p:nvPr>
            </p:nvGraphicFramePr>
            <p:xfrm>
              <a:off x="10635412" y="2898121"/>
              <a:ext cx="1222408" cy="1599586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val="53870859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2443031456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1097233529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103697505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117328051"/>
                  </p:ext>
                </p:extLst>
              </p:nvPr>
            </p:nvGraphicFramePr>
            <p:xfrm>
              <a:off x="10635412" y="2898121"/>
              <a:ext cx="1222408" cy="1599586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53870859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7"/>
                          <a:stretch>
                            <a:fillRect b="-19550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443031456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7"/>
                          <a:stretch>
                            <a:fillRect t="-100000" b="-9550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097233529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03697505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720378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Mean, Mode, Median and quartiles of grouped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542483" cy="986589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00B050"/>
                </a:solidFill>
              </a:rPr>
              <a:t>Estimated mean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62722304"/>
                  </p:ext>
                </p:extLst>
              </p:nvPr>
            </p:nvGraphicFramePr>
            <p:xfrm>
              <a:off x="5743073" y="2356728"/>
              <a:ext cx="6112040" cy="21409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:a16="http://schemas.microsoft.com/office/drawing/2014/main" xmlns="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:a16="http://schemas.microsoft.com/office/drawing/2014/main" xmlns="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Intervals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𝑙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sSub>
                                      <m:sSub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𝑙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)/2</m:t>
                                </m:r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= 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𝑙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sSub>
                                      <m:sSub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𝑙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)/2</m:t>
                                </m:r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 b="0" i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= 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144638522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2662722304"/>
                  </p:ext>
                </p:extLst>
              </p:nvPr>
            </p:nvGraphicFramePr>
            <p:xfrm>
              <a:off x="5743073" y="2356728"/>
              <a:ext cx="6112040" cy="21409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Intervals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01000" t="-12360" r="-303000" b="-2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64474" t="-12360" r="-298684" b="-2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22490" t="-12360" r="-82329" b="-2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498" t="-112360" r="-400995" b="-1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01000" t="-112360" r="-303000" b="-1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64474" t="-112360" r="-298684" b="-1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22490" t="-112360" r="-82329" b="-1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399502" t="-112360" r="-1990" b="-19775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498" t="-212360" r="-400995" b="-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01000" t="-212360" r="-303000" b="-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64474" t="-212360" r="-298684" b="-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22490" t="-212360" r="-82329" b="-977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399502" t="-212360" r="-1990" b="-9775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…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44638522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7643" y="4497094"/>
                <a:ext cx="4612032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where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/>
                  <a:t>  is the center of the class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/>
                  <a:t> is the absolute frequency</a:t>
                </a:r>
              </a:p>
              <a:p>
                <a:r>
                  <a:rPr lang="en-US" sz="2400" dirty="0"/>
                  <a:t>n = number of observation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subHide m:val="on"/>
                        <m:sup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643" y="4497094"/>
                <a:ext cx="4612032" cy="1938992"/>
              </a:xfrm>
              <a:prstGeom prst="rect">
                <a:avLst/>
              </a:prstGeom>
              <a:blipFill>
                <a:blip r:embed="rId3"/>
                <a:stretch>
                  <a:fillRect l="-2116" t="-2516" r="-15212" b="-270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475384" y="3261210"/>
                <a:ext cx="2521781" cy="10432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acc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𝒇</m:t>
                                  </m:r>
                                </m:e>
                                <m:sub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𝒏</m:t>
                          </m:r>
                        </m:den>
                      </m:f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384" y="3261210"/>
                <a:ext cx="2521781" cy="104323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8388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Mean, Mode, Median and quartiles of grouped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542483" cy="986589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00B050"/>
                </a:solidFill>
              </a:rPr>
              <a:t>Estimated mean </a:t>
            </a:r>
            <a:r>
              <a:rPr lang="en-US" sz="3000" b="1" dirty="0">
                <a:solidFill>
                  <a:schemeClr val="accent1"/>
                </a:solidFill>
              </a:rPr>
              <a:t>(Example)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475384" y="3261210"/>
                <a:ext cx="2521781" cy="10432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acc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𝒇</m:t>
                                  </m:r>
                                </m:e>
                                <m:sub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𝒏</m:t>
                          </m:r>
                        </m:den>
                      </m:f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384" y="3261210"/>
                <a:ext cx="2521781" cy="104323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35835814"/>
                  </p:ext>
                </p:extLst>
              </p:nvPr>
            </p:nvGraphicFramePr>
            <p:xfrm>
              <a:off x="5743073" y="2356728"/>
              <a:ext cx="6112040" cy="26577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:a16="http://schemas.microsoft.com/office/drawing/2014/main" xmlns="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:a16="http://schemas.microsoft.com/office/drawing/2014/main" xmlns="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Intervals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</a:rPr>
                            <a:t>2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</a:rPr>
                            <a:t>7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𝟏𝟓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</a:rPr>
                            <a:t>10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val="1446385224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600" b="1" i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 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</a:rPr>
                            <a:t>5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val="361153970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635835814"/>
                  </p:ext>
                </p:extLst>
              </p:nvPr>
            </p:nvGraphicFramePr>
            <p:xfrm>
              <a:off x="5743073" y="2356728"/>
              <a:ext cx="6112040" cy="26577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Intervals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01000" t="-12360" r="-303000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264474" t="-12360" r="-298684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222490" t="-12360" r="-82329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112360" r="-400995" b="-2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</a:rPr>
                            <a:t>2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212360" r="-400995" b="-1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</a:rPr>
                            <a:t>7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327059" r="-400995" b="-1023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</a:rPr>
                            <a:t>10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446385224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427059" r="-400995" b="-23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</a:rPr>
                            <a:t>5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611539707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982942"/>
              </p:ext>
            </p:extLst>
          </p:nvPr>
        </p:nvGraphicFramePr>
        <p:xfrm>
          <a:off x="6958574" y="2898121"/>
          <a:ext cx="1222408" cy="211638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22408">
                  <a:extLst>
                    <a:ext uri="{9D8B030D-6E8A-4147-A177-3AD203B41FA5}">
                      <a16:colId xmlns="" xmlns:a16="http://schemas.microsoft.com/office/drawing/2014/main" val="3113351102"/>
                    </a:ext>
                  </a:extLst>
                </a:gridCol>
              </a:tblGrid>
              <a:tr h="5413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2.5</a:t>
                      </a:r>
                      <a:endParaRPr lang="en-US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175836054"/>
                  </a:ext>
                </a:extLst>
              </a:tr>
              <a:tr h="5413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7.5</a:t>
                      </a:r>
                      <a:endParaRPr lang="en-US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986778393"/>
                  </a:ext>
                </a:extLst>
              </a:tr>
              <a:tr h="516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12.5</a:t>
                      </a:r>
                      <a:endParaRPr lang="en-US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214354928"/>
                  </a:ext>
                </a:extLst>
              </a:tr>
              <a:tr h="516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17.5</a:t>
                      </a:r>
                      <a:endParaRPr lang="en-US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954748748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6248478"/>
              </p:ext>
            </p:extLst>
          </p:nvPr>
        </p:nvGraphicFramePr>
        <p:xfrm>
          <a:off x="9111915" y="2898121"/>
          <a:ext cx="2743198" cy="211638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520790">
                  <a:extLst>
                    <a:ext uri="{9D8B030D-6E8A-4147-A177-3AD203B41FA5}">
                      <a16:colId xmlns="" xmlns:a16="http://schemas.microsoft.com/office/drawing/2014/main" val="1126800528"/>
                    </a:ext>
                  </a:extLst>
                </a:gridCol>
                <a:gridCol w="1222408">
                  <a:extLst>
                    <a:ext uri="{9D8B030D-6E8A-4147-A177-3AD203B41FA5}">
                      <a16:colId xmlns="" xmlns:a16="http://schemas.microsoft.com/office/drawing/2014/main" val="778907806"/>
                    </a:ext>
                  </a:extLst>
                </a:gridCol>
              </a:tblGrid>
              <a:tr h="5413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0.083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39095061"/>
                  </a:ext>
                </a:extLst>
              </a:tr>
              <a:tr h="5413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0.2916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740506687"/>
                  </a:ext>
                </a:extLst>
              </a:tr>
              <a:tr h="516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0.416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28026042"/>
                  </a:ext>
                </a:extLst>
              </a:tr>
              <a:tr h="516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0.208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412774441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5439550" y="5385459"/>
                <a:ext cx="6433621" cy="720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acc>
                      <m:r>
                        <a:rPr lang="en-US" sz="28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𝟏𝟐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𝟏𝟕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𝟐𝟒</m:t>
                          </m:r>
                        </m:den>
                      </m:f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𝟏𝟏</m:t>
                      </m:r>
                      <m:r>
                        <a:rPr lang="en-US" sz="2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𝟐𝟓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9550" y="5385459"/>
                <a:ext cx="6433621" cy="720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5446A134-C7EE-49AC-9B98-08BD1180EDAD}"/>
                  </a:ext>
                </a:extLst>
              </p:cNvPr>
              <p:cNvSpPr txBox="1"/>
              <p:nvPr/>
            </p:nvSpPr>
            <p:spPr>
              <a:xfrm>
                <a:off x="797643" y="4497094"/>
                <a:ext cx="4612032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where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/>
                  <a:t>  is the center of the class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/>
                  <a:t> is the absolute frequency</a:t>
                </a:r>
              </a:p>
              <a:p>
                <a:r>
                  <a:rPr lang="en-US" sz="2400" dirty="0"/>
                  <a:t>n = number of observation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subHide m:val="on"/>
                        <m:sup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446A134-C7EE-49AC-9B98-08BD1180ED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643" y="4497094"/>
                <a:ext cx="4612032" cy="1938992"/>
              </a:xfrm>
              <a:prstGeom prst="rect">
                <a:avLst/>
              </a:prstGeom>
              <a:blipFill>
                <a:blip r:embed="rId5"/>
                <a:stretch>
                  <a:fillRect l="-2116" t="-2516" r="-15212" b="-270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7856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Mean, Mode, Median and quartiles of grouped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542483" cy="986589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00B050"/>
                </a:solidFill>
              </a:rPr>
              <a:t>Estimated mode </a:t>
            </a:r>
            <a:endParaRPr lang="en-US" sz="3000" b="1" dirty="0">
              <a:solidFill>
                <a:schemeClr val="accent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35835814"/>
                  </p:ext>
                </p:extLst>
              </p:nvPr>
            </p:nvGraphicFramePr>
            <p:xfrm>
              <a:off x="5743073" y="2356728"/>
              <a:ext cx="6112040" cy="26577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:a16="http://schemas.microsoft.com/office/drawing/2014/main" xmlns="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:a16="http://schemas.microsoft.com/office/drawing/2014/main" xmlns="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Intervals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</a:rPr>
                            <a:t>2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</a:rPr>
                            <a:t>7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𝟏𝟓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</a:rPr>
                            <a:t>10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val="1446385224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600" b="1" i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 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</a:rPr>
                            <a:t>5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val="361153970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635835814"/>
                  </p:ext>
                </p:extLst>
              </p:nvPr>
            </p:nvGraphicFramePr>
            <p:xfrm>
              <a:off x="5743073" y="2356728"/>
              <a:ext cx="6112040" cy="26577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Intervals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01000" t="-12360" r="-303000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64474" t="-12360" r="-298684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22490" t="-12360" r="-82329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2"/>
                          <a:stretch>
                            <a:fillRect l="-498" t="-112360" r="-400995" b="-2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</a:rPr>
                            <a:t>2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2"/>
                          <a:stretch>
                            <a:fillRect l="-498" t="-212360" r="-400995" b="-1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</a:rPr>
                            <a:t>7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2"/>
                          <a:stretch>
                            <a:fillRect l="-498" t="-327059" r="-400995" b="-1023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</a:rPr>
                            <a:t>10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446385224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2"/>
                          <a:stretch>
                            <a:fillRect l="-498" t="-427059" r="-400995" b="-23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</a:rPr>
                            <a:t>5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611539707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982942"/>
              </p:ext>
            </p:extLst>
          </p:nvPr>
        </p:nvGraphicFramePr>
        <p:xfrm>
          <a:off x="6958574" y="2898121"/>
          <a:ext cx="1222408" cy="211638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22408">
                  <a:extLst>
                    <a:ext uri="{9D8B030D-6E8A-4147-A177-3AD203B41FA5}">
                      <a16:colId xmlns="" xmlns:a16="http://schemas.microsoft.com/office/drawing/2014/main" val="3113351102"/>
                    </a:ext>
                  </a:extLst>
                </a:gridCol>
              </a:tblGrid>
              <a:tr h="5413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2.5</a:t>
                      </a:r>
                      <a:endParaRPr lang="en-US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175836054"/>
                  </a:ext>
                </a:extLst>
              </a:tr>
              <a:tr h="5413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7.5</a:t>
                      </a:r>
                      <a:endParaRPr lang="en-US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986778393"/>
                  </a:ext>
                </a:extLst>
              </a:tr>
              <a:tr h="516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12.5</a:t>
                      </a:r>
                      <a:endParaRPr lang="en-US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214354928"/>
                  </a:ext>
                </a:extLst>
              </a:tr>
              <a:tr h="516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17.5</a:t>
                      </a:r>
                      <a:endParaRPr lang="en-US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954748748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6248478"/>
              </p:ext>
            </p:extLst>
          </p:nvPr>
        </p:nvGraphicFramePr>
        <p:xfrm>
          <a:off x="9111915" y="2898121"/>
          <a:ext cx="2743198" cy="211638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520790">
                  <a:extLst>
                    <a:ext uri="{9D8B030D-6E8A-4147-A177-3AD203B41FA5}">
                      <a16:colId xmlns="" xmlns:a16="http://schemas.microsoft.com/office/drawing/2014/main" val="1126800528"/>
                    </a:ext>
                  </a:extLst>
                </a:gridCol>
                <a:gridCol w="1222408">
                  <a:extLst>
                    <a:ext uri="{9D8B030D-6E8A-4147-A177-3AD203B41FA5}">
                      <a16:colId xmlns="" xmlns:a16="http://schemas.microsoft.com/office/drawing/2014/main" val="778907806"/>
                    </a:ext>
                  </a:extLst>
                </a:gridCol>
              </a:tblGrid>
              <a:tr h="5413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0.083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39095061"/>
                  </a:ext>
                </a:extLst>
              </a:tr>
              <a:tr h="5413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0.2916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740506687"/>
                  </a:ext>
                </a:extLst>
              </a:tr>
              <a:tr h="516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0.416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28026042"/>
                  </a:ext>
                </a:extLst>
              </a:tr>
              <a:tr h="516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0.208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4127744418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024128" y="2794328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2400" b="1" dirty="0"/>
              <a:t>1. Determine the modal class</a:t>
            </a:r>
          </a:p>
          <a:p>
            <a:r>
              <a:rPr lang="en-US" sz="2400" dirty="0"/>
              <a:t>Class with highest frequency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787186" y="4024977"/>
            <a:ext cx="6067927" cy="4661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397108" y="4120182"/>
                <a:ext cx="6096000" cy="86741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457200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𝐸𝑠𝑡𝑖𝑚𝑎𝑡𝑒𝑑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𝑚𝑜𝑑𝑒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=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 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𝛼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∆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∆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∆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108" y="4120182"/>
                <a:ext cx="6096000" cy="8674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1024128" y="4832349"/>
                <a:ext cx="6096000" cy="101566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000" dirty="0"/>
                  <a:t>Where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000" dirty="0"/>
                  <a:t> is the lower boundary of the modal class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000" dirty="0"/>
                  <a:t> is the width of the  modal class</a:t>
                </a: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128" y="4832349"/>
                <a:ext cx="6096000" cy="1015663"/>
              </a:xfrm>
              <a:prstGeom prst="rect">
                <a:avLst/>
              </a:prstGeom>
              <a:blipFill>
                <a:blip r:embed="rId4"/>
                <a:stretch>
                  <a:fillRect l="-1000" t="-3614" b="-10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7972950" y="5107308"/>
                <a:ext cx="3841949" cy="6619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10+5 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10−7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10−7</m:t>
                              </m:r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(10−5)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11.87</m:t>
                      </m:r>
                    </m:oMath>
                  </m:oMathPara>
                </a14:m>
                <a:endParaRPr lang="en-US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950" y="5107308"/>
                <a:ext cx="3841949" cy="66191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47369" y="5967756"/>
                <a:ext cx="6096000" cy="89024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∆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∆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369" y="5967756"/>
                <a:ext cx="6096000" cy="8902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/>
          <p:cNvSpPr/>
          <p:nvPr/>
        </p:nvSpPr>
        <p:spPr>
          <a:xfrm>
            <a:off x="1024128" y="3655645"/>
            <a:ext cx="25520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2. Estimated mode</a:t>
            </a:r>
          </a:p>
        </p:txBody>
      </p:sp>
      <p:sp>
        <p:nvSpPr>
          <p:cNvPr id="7" name="Oval 6"/>
          <p:cNvSpPr/>
          <p:nvPr/>
        </p:nvSpPr>
        <p:spPr>
          <a:xfrm>
            <a:off x="6044358" y="4091466"/>
            <a:ext cx="298731" cy="27538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25397" y="5142416"/>
            <a:ext cx="298731" cy="27538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671562" y="5664828"/>
            <a:ext cx="352566" cy="0"/>
          </a:xfrm>
          <a:prstGeom prst="straightConnector1">
            <a:avLst/>
          </a:prstGeom>
          <a:ln w="28575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6021670" y="4417655"/>
            <a:ext cx="722030" cy="0"/>
          </a:xfrm>
          <a:prstGeom prst="straightConnector1">
            <a:avLst/>
          </a:prstGeom>
          <a:ln w="28575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2463800" y="6078487"/>
            <a:ext cx="91440" cy="221463"/>
          </a:xfrm>
          <a:prstGeom prst="roundRect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8485880" y="3560149"/>
            <a:ext cx="324131" cy="792330"/>
          </a:xfrm>
          <a:prstGeom prst="roundRect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2463800" y="6419694"/>
            <a:ext cx="91440" cy="221463"/>
          </a:xfrm>
          <a:prstGeom prst="roundRect">
            <a:avLst/>
          </a:prstGeom>
          <a:noFill/>
          <a:ln w="190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8485880" y="4117778"/>
            <a:ext cx="324131" cy="792330"/>
          </a:xfrm>
          <a:prstGeom prst="roundRect">
            <a:avLst/>
          </a:prstGeom>
          <a:noFill/>
          <a:ln w="190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5837338" y="5272102"/>
                <a:ext cx="22424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𝐸𝑠𝑡𝑖𝑚𝑎𝑡𝑒𝑑</m:t>
                      </m:r>
                      <m:r>
                        <a:rPr lang="en-US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𝑚𝑜𝑑𝑒</m:t>
                      </m:r>
                      <m:r>
                        <a:rPr lang="en-US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7338" y="5272102"/>
                <a:ext cx="2242472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0821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 animBg="1"/>
      <p:bldP spid="15" grpId="0" animBg="1"/>
      <p:bldP spid="18" grpId="0" uiExpand="1" build="p"/>
      <p:bldP spid="19" grpId="0" animBg="1"/>
      <p:bldP spid="20" grpId="0" uiExpand="1" build="p"/>
      <p:bldP spid="21" grpId="0"/>
      <p:bldP spid="7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Mean, Mode, Median and quartiles of grouped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542483" cy="986589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00B050"/>
                </a:solidFill>
              </a:rPr>
              <a:t>Estimated median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pPr/>
              <a:t>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24927" y="2798451"/>
                <a:ext cx="5490862" cy="49354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2000" b="1" dirty="0"/>
                  <a:t>1. Determine the median class</a:t>
                </a:r>
              </a:p>
              <a:p>
                <a:r>
                  <a:rPr lang="en-US" sz="2000" dirty="0"/>
                  <a:t>We determine the median class using n/2 (24/2)</a:t>
                </a:r>
              </a:p>
              <a:p>
                <a:pPr lvl="0"/>
                <a:r>
                  <a:rPr lang="en-US" sz="2000" b="1" dirty="0"/>
                  <a:t>2. Estimate the median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𝐸𝑠𝑡𝑖𝑚𝑎𝑡𝑒𝑑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𝑚𝑒𝑑𝑖𝑎𝑛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𝑚𝑒𝑑𝑖𝑎𝑛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  <a:p>
                <a:r>
                  <a:rPr lang="en-US" sz="2000" dirty="0"/>
                  <a:t>Where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000" dirty="0"/>
                  <a:t> is the lower boundary of the median class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000" dirty="0"/>
                  <a:t> is the width of the  median class</a:t>
                </a:r>
              </a:p>
              <a:p>
                <a:r>
                  <a:rPr lang="en-US" sz="2000" dirty="0"/>
                  <a:t>n is the total number of values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sz="2000" dirty="0"/>
                  <a:t> is the cumulative abs frequency of the class before the median group.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𝑚𝑒𝑑𝑖𝑎𝑛</m:t>
                        </m:r>
                      </m:sub>
                    </m:sSub>
                  </m:oMath>
                </a14:m>
                <a:r>
                  <a:rPr lang="en-US" sz="2000" dirty="0"/>
                  <a:t> is the frequency of the median class</a:t>
                </a:r>
              </a:p>
              <a:p>
                <a:endParaRPr lang="en-US" sz="3200" dirty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927" y="2798451"/>
                <a:ext cx="5490862" cy="4935454"/>
              </a:xfrm>
              <a:prstGeom prst="rect">
                <a:avLst/>
              </a:prstGeom>
              <a:blipFill>
                <a:blip r:embed="rId2"/>
                <a:stretch>
                  <a:fillRect l="-1110" t="-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82686775"/>
                  </p:ext>
                </p:extLst>
              </p:nvPr>
            </p:nvGraphicFramePr>
            <p:xfrm>
              <a:off x="5743073" y="2356728"/>
              <a:ext cx="6112040" cy="26577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:a16="http://schemas.microsoft.com/office/drawing/2014/main" xmlns="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:a16="http://schemas.microsoft.com/office/drawing/2014/main" xmlns="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Intervals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0.083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8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7.5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7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9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0.2916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["/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𝟏𝟓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12.5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19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0.416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val="1446385224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600" b="1" i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   </m:t>
                                    </m:r>
                                    <m:r>
                                      <a:rPr lang="en-US" sz="16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17.5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0.208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val="361153970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2382686775"/>
                  </p:ext>
                </p:extLst>
              </p:nvPr>
            </p:nvGraphicFramePr>
            <p:xfrm>
              <a:off x="5743073" y="2356728"/>
              <a:ext cx="6112040" cy="26577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02867765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219344969"/>
                        </a:ext>
                      </a:extLst>
                    </a:gridCol>
                    <a:gridCol w="924026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1935843278"/>
                        </a:ext>
                      </a:extLst>
                    </a:gridCol>
                    <a:gridCol w="1520790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511416203"/>
                        </a:ext>
                      </a:extLst>
                    </a:gridCol>
                    <a:gridCol w="1222408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88901973"/>
                        </a:ext>
                      </a:extLst>
                    </a:gridCol>
                  </a:tblGrid>
                  <a:tr h="5413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Intervals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01000" t="-12360" r="-303000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264474" t="-12360" r="-298684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222490" t="-12360" r="-82329" b="-3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Relative f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39238993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112360" r="-400995" b="-2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0.083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4271275869"/>
                      </a:ext>
                    </a:extLst>
                  </a:tr>
                  <a:tr h="5413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212360" r="-400995" b="-193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7.5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7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9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0.2916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199204978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327059" r="-400995" b="-1023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12.5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19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0.416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446385224"/>
                      </a:ext>
                    </a:extLst>
                  </a:tr>
                  <a:tr h="51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98" t="-427059" r="-400995" b="-23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17.5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</a:rPr>
                            <a:t>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24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0.208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611539707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Rectangle 5"/>
          <p:cNvSpPr/>
          <p:nvPr/>
        </p:nvSpPr>
        <p:spPr>
          <a:xfrm>
            <a:off x="5787186" y="4024975"/>
            <a:ext cx="6067927" cy="4661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9547398" y="5014507"/>
                <a:ext cx="2393604" cy="7920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10+5 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24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11.5</m:t>
                      </m:r>
                    </m:oMath>
                  </m:oMathPara>
                </a14:m>
                <a:endParaRPr lang="en-US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7398" y="5014507"/>
                <a:ext cx="2393604" cy="7920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7225719" y="5353208"/>
                <a:ext cx="240168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𝐸𝑠𝑡𝑖𝑚𝑎𝑡𝑒𝑑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𝑚𝑒𝑑𝑖𝑎𝑛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5719" y="5353208"/>
                <a:ext cx="2401683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206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6" grpId="0" animBg="1"/>
      <p:bldP spid="11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12744</TotalTime>
  <Words>594</Words>
  <Application>Microsoft Office PowerPoint</Application>
  <PresentationFormat>Widescreen</PresentationFormat>
  <Paragraphs>348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Calibri</vt:lpstr>
      <vt:lpstr>Cambria</vt:lpstr>
      <vt:lpstr>Cambria Math</vt:lpstr>
      <vt:lpstr>Times New Roman</vt:lpstr>
      <vt:lpstr>Tw Cen MT</vt:lpstr>
      <vt:lpstr>Tw Cen MT Condensed</vt:lpstr>
      <vt:lpstr>Wingdings</vt:lpstr>
      <vt:lpstr>Wingdings 3</vt:lpstr>
      <vt:lpstr>Integral</vt:lpstr>
      <vt:lpstr>PowerPoint Presentation</vt:lpstr>
      <vt:lpstr>PowerPoint Presentation</vt:lpstr>
      <vt:lpstr>Review of Lecture 1</vt:lpstr>
      <vt:lpstr>Interval notation (Grouped data)</vt:lpstr>
      <vt:lpstr>Mean, Mode, Median and quartiles of grouped data</vt:lpstr>
      <vt:lpstr>Mean, Mode, Median and quartiles of grouped data</vt:lpstr>
      <vt:lpstr>Mean, Mode, Median and quartiles of grouped data</vt:lpstr>
      <vt:lpstr>Mean, Mode, Median and quartiles of grouped data</vt:lpstr>
      <vt:lpstr>Mean, Mode, Median and quartiles of grouped data</vt:lpstr>
      <vt:lpstr>Mean, Mode, Median and quartiles of grouped data</vt:lpstr>
      <vt:lpstr>Mean, Mode, Median and quartiles of grouped data</vt:lpstr>
      <vt:lpstr>Mean, Mode, Median and quartiles of grouped data</vt:lpstr>
      <vt:lpstr>Example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analysis using SPSS:</dc:title>
  <dc:creator>MED</dc:creator>
  <cp:lastModifiedBy>Microsoft account</cp:lastModifiedBy>
  <cp:revision>193</cp:revision>
  <cp:lastPrinted>2024-02-12T06:32:18Z</cp:lastPrinted>
  <dcterms:created xsi:type="dcterms:W3CDTF">2024-02-03T11:28:35Z</dcterms:created>
  <dcterms:modified xsi:type="dcterms:W3CDTF">2026-03-06T13:33:59Z</dcterms:modified>
</cp:coreProperties>
</file>