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Ex1.xml" ContentType="application/vnd.ms-office.chartex+xml"/>
  <Override PartName="/ppt/charts/chartEx2.xml" ContentType="application/vnd.ms-office.chartex+xml"/>
  <Override PartName="/ppt/charts/colors40.xml" ContentType="application/vnd.ms-office.chartcolorstyle+xml"/>
  <Override PartName="/ppt/charts/style40.xml" ContentType="application/vnd.ms-office.chartstyle+xml"/>
  <Override PartName="/ppt/charts/colors8.xml" ContentType="application/vnd.ms-office.chartcolorstyle+xml"/>
  <Override PartName="/ppt/charts/style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57" r:id="rId4"/>
    <p:sldId id="258" r:id="rId5"/>
    <p:sldId id="259" r:id="rId6"/>
    <p:sldId id="260" r:id="rId7"/>
    <p:sldId id="261" r:id="rId8"/>
    <p:sldId id="271" r:id="rId9"/>
    <p:sldId id="262" r:id="rId10"/>
    <p:sldId id="270" r:id="rId11"/>
    <p:sldId id="263" r:id="rId12"/>
    <p:sldId id="264" r:id="rId13"/>
    <p:sldId id="265" r:id="rId14"/>
    <p:sldId id="274" r:id="rId15"/>
    <p:sldId id="269" r:id="rId16"/>
    <p:sldId id="272" r:id="rId17"/>
    <p:sldId id="273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53" autoAdjust="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40.xml"/><Relationship Id="rId2" Type="http://schemas.microsoft.com/office/2011/relationships/chartStyle" Target="style40.xml"/><Relationship Id="rId1" Type="http://schemas.openxmlformats.org/officeDocument/2006/relationships/package" Target="../embeddings/Microsoft_Excel_Worksheet30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microsoft.com/office/2011/relationships/chartStyle" Target="style8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325-45CE-81BD-2B7F9A79086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325-45CE-81BD-2B7F9A79086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325-45CE-81BD-2B7F9A7908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7490496"/>
        <c:axId val="357490888"/>
      </c:barChart>
      <c:catAx>
        <c:axId val="3574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7490888"/>
        <c:crosses val="autoZero"/>
        <c:auto val="1"/>
        <c:lblAlgn val="ctr"/>
        <c:lblOffset val="100"/>
        <c:noMultiLvlLbl val="0"/>
      </c:catAx>
      <c:valAx>
        <c:axId val="357490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7490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2"/>
                <c:pt idx="0">
                  <c:v>20</c:v>
                </c:pt>
                <c:pt idx="1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9B-45DD-B667-A528C5692C3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7491280"/>
        <c:axId val="357481872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C2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fr-FR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2"/>
                      <c:pt idx="0">
                        <c:v>Male</c:v>
                      </c:pt>
                      <c:pt idx="1">
                        <c:v>Female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Sheet1!$C$2:$C$5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22</c:v>
                      </c:pt>
                      <c:pt idx="1">
                        <c:v>10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1-409B-45DD-B667-A528C5692C39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C3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fr-FR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 xmlns:c16r2="http://schemas.microsoft.com/office/drawing/2015/06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2"/>
                      <c:pt idx="0">
                        <c:v>Male</c:v>
                      </c:pt>
                      <c:pt idx="1">
                        <c:v>Female</c:v>
                      </c:pt>
                    </c:strCache>
                  </c:strRef>
                </c:cat>
                <c: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Sheet1!$D$2:$D$5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30</c:v>
                      </c:pt>
                      <c:pt idx="1">
                        <c:v>10</c:v>
                      </c:pt>
                    </c:numCache>
                  </c:numRef>
                </c:val>
                <c:extLst xmlns:c15="http://schemas.microsoft.com/office/drawing/2012/chart" xmlns:c16r2="http://schemas.microsoft.com/office/drawing/2015/06/chart">
                  <c:ext xmlns:c16="http://schemas.microsoft.com/office/drawing/2014/chart" uri="{C3380CC4-5D6E-409C-BE32-E72D297353CC}">
                    <c16:uniqueId val="{00000002-409B-45DD-B667-A528C5692C39}"/>
                  </c:ext>
                </c:extLst>
              </c15:ser>
            </c15:filteredBarSeries>
          </c:ext>
        </c:extLst>
      </c:barChart>
      <c:catAx>
        <c:axId val="357491280"/>
        <c:scaling>
          <c:orientation val="minMax"/>
        </c:scaling>
        <c:delete val="0"/>
        <c:axPos val="b"/>
        <c:title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7481872"/>
        <c:crosses val="autoZero"/>
        <c:auto val="1"/>
        <c:lblAlgn val="ctr"/>
        <c:lblOffset val="100"/>
        <c:noMultiLvlLbl val="0"/>
      </c:catAx>
      <c:valAx>
        <c:axId val="357481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7491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C1</c:v>
                </c:pt>
                <c:pt idx="1">
                  <c:v>C2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2"/>
                <c:pt idx="0">
                  <c:v>20</c:v>
                </c:pt>
                <c:pt idx="1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9B-45DD-B667-A528C5692C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C1</c:v>
                </c:pt>
                <c:pt idx="1">
                  <c:v>C2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2"/>
                <c:pt idx="0">
                  <c:v>25</c:v>
                </c:pt>
                <c:pt idx="1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09B-45DD-B667-A528C5692C3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57492456"/>
        <c:axId val="357483048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Column1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fr-F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2"/>
                      <c:pt idx="0">
                        <c:v>C1</c:v>
                      </c:pt>
                      <c:pt idx="1">
                        <c:v>C2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Sheet1!$D$2:$D$5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2-409B-45DD-B667-A528C5692C39}"/>
                  </c:ext>
                </c:extLst>
              </c15:ser>
            </c15:filteredBarSeries>
          </c:ext>
        </c:extLst>
      </c:barChart>
      <c:catAx>
        <c:axId val="357492456"/>
        <c:scaling>
          <c:orientation val="minMax"/>
        </c:scaling>
        <c:delete val="0"/>
        <c:axPos val="b"/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7483048"/>
        <c:crosses val="autoZero"/>
        <c:auto val="1"/>
        <c:lblAlgn val="ctr"/>
        <c:lblOffset val="100"/>
        <c:noMultiLvlLbl val="0"/>
      </c:catAx>
      <c:valAx>
        <c:axId val="357483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7492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Pie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FB2-400C-9488-F2F91BFACD0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FB2-400C-9488-F2F91BFACD0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FB2-400C-9488-F2F91BFACD0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D0F-4E69-B50C-C26A7C0A297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25400" cap="rnd">
              <a:noFill/>
              <a:round/>
            </a:ln>
            <a:effectLst>
              <a:outerShdw blurRad="50800" dist="12700" dir="5400000" algn="ctr" rotWithShape="0">
                <a:srgbClr val="000000">
                  <a:alpha val="50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1">
                      <a:tint val="100000"/>
                      <a:shade val="85000"/>
                      <a:satMod val="100000"/>
                      <a:lumMod val="100000"/>
                    </a:schemeClr>
                  </a:gs>
                  <a:gs pos="100000">
                    <a:schemeClr val="accent1">
                      <a:tint val="90000"/>
                      <a:shade val="100000"/>
                      <a:satMod val="150000"/>
                      <a:lumMod val="10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 w="9525">
                <a:solidFill>
                  <a:schemeClr val="accent1"/>
                </a:solidFill>
                <a:round/>
              </a:ln>
              <a:effectLst>
                <a:outerShdw blurRad="50800" dist="12700" dir="5400000" algn="ctr" rotWithShape="0">
                  <a:srgbClr val="000000">
                    <a:alpha val="50000"/>
                  </a:srgbClr>
                </a:outerShdw>
              </a:effectLst>
            </c:spPr>
          </c:marker>
          <c:xVal>
            <c:numRef>
              <c:f>Sheet1!$A$2:$A$6</c:f>
              <c:numCache>
                <c:formatCode>General</c:formatCode>
                <c:ptCount val="5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  <c:pt idx="3">
                  <c:v>3.4</c:v>
                </c:pt>
                <c:pt idx="4">
                  <c:v>1.8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2.7</c:v>
                </c:pt>
                <c:pt idx="1">
                  <c:v>3.2</c:v>
                </c:pt>
                <c:pt idx="2">
                  <c:v>0.8</c:v>
                </c:pt>
                <c:pt idx="3">
                  <c:v>3</c:v>
                </c:pt>
                <c:pt idx="4">
                  <c:v>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03E-440B-BA68-D46A82C40C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57485008"/>
        <c:axId val="357488144"/>
      </c:scatterChart>
      <c:valAx>
        <c:axId val="3574850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7488144"/>
        <c:crosses val="autoZero"/>
        <c:crossBetween val="midCat"/>
      </c:valAx>
      <c:valAx>
        <c:axId val="357488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2">
                <a:lumMod val="40000"/>
                <a:lumOff val="6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74850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Sheet1!$A$2:$A$77</cx:f>
        <cx:lvl ptCount="76" formatCode="General">
          <cx:pt idx="0">1</cx:pt>
          <cx:pt idx="1">3</cx:pt>
          <cx:pt idx="2">3</cx:pt>
          <cx:pt idx="3">3</cx:pt>
          <cx:pt idx="4">5</cx:pt>
          <cx:pt idx="5">6</cx:pt>
          <cx:pt idx="6">6</cx:pt>
          <cx:pt idx="7">6</cx:pt>
          <cx:pt idx="8">7</cx:pt>
          <cx:pt idx="9">8</cx:pt>
          <cx:pt idx="10">8</cx:pt>
          <cx:pt idx="11">9</cx:pt>
          <cx:pt idx="12">9</cx:pt>
          <cx:pt idx="13">9</cx:pt>
          <cx:pt idx="14">9</cx:pt>
          <cx:pt idx="15">9</cx:pt>
          <cx:pt idx="16">10</cx:pt>
          <cx:pt idx="17">10</cx:pt>
          <cx:pt idx="18">10</cx:pt>
          <cx:pt idx="19">10</cx:pt>
          <cx:pt idx="20">10</cx:pt>
          <cx:pt idx="21">10</cx:pt>
          <cx:pt idx="22">11</cx:pt>
          <cx:pt idx="23">11</cx:pt>
          <cx:pt idx="24">11</cx:pt>
          <cx:pt idx="25">11</cx:pt>
          <cx:pt idx="26">11</cx:pt>
          <cx:pt idx="27">11</cx:pt>
          <cx:pt idx="28">12</cx:pt>
          <cx:pt idx="29">12</cx:pt>
          <cx:pt idx="30">12</cx:pt>
          <cx:pt idx="31">12</cx:pt>
          <cx:pt idx="32">12</cx:pt>
          <cx:pt idx="33">12</cx:pt>
          <cx:pt idx="34">13</cx:pt>
          <cx:pt idx="35">13</cx:pt>
          <cx:pt idx="36">13</cx:pt>
          <cx:pt idx="37">13</cx:pt>
          <cx:pt idx="38">13</cx:pt>
          <cx:pt idx="39">14</cx:pt>
          <cx:pt idx="40">14</cx:pt>
          <cx:pt idx="41">14</cx:pt>
          <cx:pt idx="42">14</cx:pt>
          <cx:pt idx="43">14</cx:pt>
          <cx:pt idx="44">14</cx:pt>
          <cx:pt idx="45">15</cx:pt>
          <cx:pt idx="46">15</cx:pt>
          <cx:pt idx="47">15</cx:pt>
          <cx:pt idx="48">15</cx:pt>
          <cx:pt idx="49">15</cx:pt>
          <cx:pt idx="50">15</cx:pt>
          <cx:pt idx="51">15</cx:pt>
          <cx:pt idx="52">15</cx:pt>
          <cx:pt idx="53">16</cx:pt>
          <cx:pt idx="54">16</cx:pt>
          <cx:pt idx="55">16</cx:pt>
          <cx:pt idx="56">16</cx:pt>
          <cx:pt idx="57">17</cx:pt>
          <cx:pt idx="58">17</cx:pt>
          <cx:pt idx="59">17</cx:pt>
          <cx:pt idx="60">17</cx:pt>
          <cx:pt idx="61">17</cx:pt>
          <cx:pt idx="62">17</cx:pt>
          <cx:pt idx="63">18</cx:pt>
          <cx:pt idx="64">18</cx:pt>
          <cx:pt idx="65">18</cx:pt>
          <cx:pt idx="66">18</cx:pt>
          <cx:pt idx="67">19</cx:pt>
          <cx:pt idx="68">19</cx:pt>
          <cx:pt idx="69">19</cx:pt>
          <cx:pt idx="70">20</cx:pt>
          <cx:pt idx="71">21</cx:pt>
          <cx:pt idx="72">22</cx:pt>
          <cx:pt idx="73">22</cx:pt>
          <cx:pt idx="74">24</cx:pt>
          <cx:pt idx="75">24</cx:pt>
        </cx:lvl>
      </cx:numDim>
    </cx:data>
  </cx:chartData>
  <cx:chart>
    <cx:title pos="t" align="ctr" overlay="0"/>
    <cx:plotArea>
      <cx:plotAreaRegion>
        <cx:series layoutId="clusteredColumn" uniqueId="{74AF8ABC-3FFE-4731-9C35-7A9061971C8E}">
          <cx:tx>
            <cx:txData>
              <cx:f>Sheet1!$A$1</cx:f>
              <cx:v>Series1</cx:v>
            </cx:txData>
          </cx:tx>
          <cx:dataId val="0"/>
          <cx:layoutPr>
            <cx:binning intervalClosed="r"/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Sheet1!$A$2:$A$23</cx:f>
        <cx:lvl ptCount="22">
          <cx:pt idx="0">Category 1</cx:pt>
          <cx:pt idx="1">Category 1</cx:pt>
          <cx:pt idx="2">Category 1</cx:pt>
          <cx:pt idx="3">Category 1</cx:pt>
          <cx:pt idx="4">Category 1</cx:pt>
          <cx:pt idx="5">Category 1</cx:pt>
          <cx:pt idx="6">Category 1</cx:pt>
          <cx:pt idx="7">Category 1</cx:pt>
          <cx:pt idx="8">Category 1</cx:pt>
          <cx:pt idx="9">Category 2</cx:pt>
          <cx:pt idx="10">Category 2</cx:pt>
          <cx:pt idx="11">Category 2</cx:pt>
          <cx:pt idx="12">Category 2</cx:pt>
          <cx:pt idx="13">Category 2</cx:pt>
          <cx:pt idx="14">Category 2</cx:pt>
          <cx:pt idx="15">Category 2</cx:pt>
          <cx:pt idx="16">Category 3</cx:pt>
          <cx:pt idx="17">Category 3</cx:pt>
          <cx:pt idx="18">Category 3</cx:pt>
          <cx:pt idx="19">Category 3</cx:pt>
          <cx:pt idx="20">Category 3</cx:pt>
          <cx:pt idx="21">Category 3</cx:pt>
        </cx:lvl>
      </cx:strDim>
      <cx:numDim type="val">
        <cx:f>Sheet1!$B$2:$B$23</cx:f>
        <cx:lvl ptCount="22" formatCode="General">
          <cx:pt idx="0">-7</cx:pt>
          <cx:pt idx="1">-10</cx:pt>
          <cx:pt idx="2">-28</cx:pt>
          <cx:pt idx="3">47</cx:pt>
          <cx:pt idx="4">11</cx:pt>
          <cx:pt idx="5">-24</cx:pt>
          <cx:pt idx="6">-24</cx:pt>
          <cx:pt idx="7">36</cx:pt>
          <cx:pt idx="8">10</cx:pt>
          <cx:pt idx="9">-78</cx:pt>
          <cx:pt idx="10">47</cx:pt>
          <cx:pt idx="11">-24</cx:pt>
          <cx:pt idx="12">-17</cx:pt>
          <cx:pt idx="13">-12</cx:pt>
          <cx:pt idx="14">-11</cx:pt>
          <cx:pt idx="15">17</cx:pt>
          <cx:pt idx="16">14</cx:pt>
          <cx:pt idx="17">46</cx:pt>
          <cx:pt idx="18">-18</cx:pt>
          <cx:pt idx="19">19</cx:pt>
          <cx:pt idx="20">-26</cx:pt>
          <cx:pt idx="21">-20</cx:pt>
        </cx:lvl>
      </cx:numDim>
    </cx:data>
    <cx:data id="1">
      <cx:strDim type="cat">
        <cx:f>Sheet1!$A$2:$A$23</cx:f>
        <cx:lvl ptCount="22">
          <cx:pt idx="0">Category 1</cx:pt>
          <cx:pt idx="1">Category 1</cx:pt>
          <cx:pt idx="2">Category 1</cx:pt>
          <cx:pt idx="3">Category 1</cx:pt>
          <cx:pt idx="4">Category 1</cx:pt>
          <cx:pt idx="5">Category 1</cx:pt>
          <cx:pt idx="6">Category 1</cx:pt>
          <cx:pt idx="7">Category 1</cx:pt>
          <cx:pt idx="8">Category 1</cx:pt>
          <cx:pt idx="9">Category 2</cx:pt>
          <cx:pt idx="10">Category 2</cx:pt>
          <cx:pt idx="11">Category 2</cx:pt>
          <cx:pt idx="12">Category 2</cx:pt>
          <cx:pt idx="13">Category 2</cx:pt>
          <cx:pt idx="14">Category 2</cx:pt>
          <cx:pt idx="15">Category 2</cx:pt>
          <cx:pt idx="16">Category 3</cx:pt>
          <cx:pt idx="17">Category 3</cx:pt>
          <cx:pt idx="18">Category 3</cx:pt>
          <cx:pt idx="19">Category 3</cx:pt>
          <cx:pt idx="20">Category 3</cx:pt>
          <cx:pt idx="21">Category 3</cx:pt>
        </cx:lvl>
      </cx:strDim>
      <cx:numDim type="val">
        <cx:f>Sheet1!$C$2:$C$23</cx:f>
        <cx:lvl ptCount="22" formatCode="General"/>
      </cx:numDim>
    </cx:data>
    <cx:data id="2">
      <cx:strDim type="cat">
        <cx:f>Sheet1!$A$2:$A$23</cx:f>
        <cx:lvl ptCount="22">
          <cx:pt idx="0">Category 1</cx:pt>
          <cx:pt idx="1">Category 1</cx:pt>
          <cx:pt idx="2">Category 1</cx:pt>
          <cx:pt idx="3">Category 1</cx:pt>
          <cx:pt idx="4">Category 1</cx:pt>
          <cx:pt idx="5">Category 1</cx:pt>
          <cx:pt idx="6">Category 1</cx:pt>
          <cx:pt idx="7">Category 1</cx:pt>
          <cx:pt idx="8">Category 1</cx:pt>
          <cx:pt idx="9">Category 2</cx:pt>
          <cx:pt idx="10">Category 2</cx:pt>
          <cx:pt idx="11">Category 2</cx:pt>
          <cx:pt idx="12">Category 2</cx:pt>
          <cx:pt idx="13">Category 2</cx:pt>
          <cx:pt idx="14">Category 2</cx:pt>
          <cx:pt idx="15">Category 2</cx:pt>
          <cx:pt idx="16">Category 3</cx:pt>
          <cx:pt idx="17">Category 3</cx:pt>
          <cx:pt idx="18">Category 3</cx:pt>
          <cx:pt idx="19">Category 3</cx:pt>
          <cx:pt idx="20">Category 3</cx:pt>
          <cx:pt idx="21">Category 3</cx:pt>
        </cx:lvl>
      </cx:strDim>
      <cx:numDim type="val">
        <cx:f>Sheet1!$D$2:$D$23</cx:f>
        <cx:lvl ptCount="22" formatCode="General"/>
      </cx:numDim>
    </cx:data>
  </cx:chartData>
  <cx:chart>
    <cx:title pos="t" align="ctr" overlay="0">
      <cx:tx>
        <cx:txData>
          <cx:v>Box plot Title</cx:v>
        </cx:txData>
      </cx:tx>
      <cx:txPr>
        <a:bodyPr rot="0" spcFirstLastPara="1" vertOverflow="ellipsis" vert="horz" wrap="square" lIns="0" tIns="0" rIns="0" bIns="0" anchor="ctr" anchorCtr="1"/>
        <a:lstStyle/>
        <a:p>
          <a:pPr algn="ctr">
            <a:defRPr/>
          </a:pPr>
          <a:r>
            <a:rPr lang="en-US" dirty="0"/>
            <a:t>Box plot Title</a:t>
          </a:r>
        </a:p>
      </cx:txPr>
    </cx:title>
    <cx:plotArea>
      <cx:plotAreaRegion>
        <cx:series layoutId="boxWhisker" uniqueId="{68CCF107-8AF3-40EB-9E11-5AC64233E6BC}">
          <cx:tx>
            <cx:txData>
              <cx:f>Sheet1!$B$1</cx:f>
              <cx:v>Series1</cx:v>
            </cx:txData>
          </cx:tx>
          <cx:dataId val="0"/>
          <cx:layoutPr>
            <cx:visibility meanLine="0" meanMarker="0" nonoutliers="0" outliers="1"/>
            <cx:statistics quartileMethod="exclusive"/>
          </cx:layoutPr>
        </cx:series>
        <cx:series layoutId="boxWhisker" uniqueId="{0A3E5B5D-C133-4FF8-8C9D-FDF18742EC84}">
          <cx:tx>
            <cx:txData>
              <cx:f>Sheet1!$C$1</cx:f>
              <cx:v/>
            </cx:txData>
          </cx:tx>
          <cx:dataId val="1"/>
          <cx:layoutPr>
            <cx:visibility meanLine="0" meanMarker="0" nonoutliers="0" outliers="1"/>
            <cx:statistics quartileMethod="exclusive"/>
          </cx:layoutPr>
        </cx:series>
        <cx:series layoutId="boxWhisker" uniqueId="{79C84CBB-427C-4C10-9D06-12D3535AEF78}">
          <cx:tx>
            <cx:txData>
              <cx:f>Sheet1!$D$1</cx:f>
              <cx:v/>
            </cx:txData>
          </cx:tx>
          <cx:dataId val="2"/>
          <cx:layoutPr>
            <cx:visibility meanLine="0" meanMarker="0" nonoutliers="0" outliers="1"/>
            <cx:statistics quartileMethod="exclusive"/>
          </cx:layoutPr>
        </cx:series>
      </cx:plotAreaRegion>
      <cx:axis id="0">
        <cx:catScaling gapWidth="1.10000002"/>
        <cx:tickLabels/>
      </cx:axis>
      <cx:axis id="1">
        <cx:valScaling/>
        <cx:majorGridlines/>
        <cx:tickLabels/>
      </cx:axis>
    </cx:plotArea>
    <cx:legend pos="t" align="ctr" overlay="0"/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4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2"/>
    <cs:fontRef idx="minor">
      <a:schemeClr val="tx2"/>
    </cs:fontRef>
    <cs:spPr>
      <a:ln w="9525">
        <a:solidFill>
          <a:schemeClr val="phClr"/>
        </a:solidFill>
        <a:round/>
      </a:ln>
    </cs:spPr>
  </cs:dataPointMarker>
  <cs:dataPointMarkerLayout symbol="circle" size="5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spPr>
      <a:ln>
        <a:solidFill>
          <a:schemeClr val="tx2">
            <a:lumMod val="40000"/>
            <a:lumOff val="60000"/>
          </a:schemeClr>
        </a:solidFill>
      </a:ln>
    </cs:spPr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40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  <cs:bodyPr rot="-60000000" vert="horz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lumMod val="6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25000"/>
            <a:lumOff val="7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</cs:dropLine>
  <cs:errorBar>
    <cs:lnRef idx="0"/>
    <cs:fillRef idx="0"/>
    <cs:effectRef idx="0"/>
    <cs:fontRef idx="minor">
      <a:schemeClr val="dk1"/>
    </cs:fontRef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/>
    <cs:bodyPr rot="-60000000" vert="horz"/>
  </cs:seriesAxis>
  <cs:seriesLine>
    <cs:lnRef idx="0"/>
    <cs:fillRef idx="0"/>
    <cs:effectRef idx="0"/>
    <cs:fontRef idx="minor">
      <a:schemeClr val="dk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  <cs:bodyPr rot="0" vert="horz"/>
  </cs:title>
  <cs:trendline>
    <cs:lnRef idx="0"/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  <cs:bodyPr rot="-60000000" vert="horz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201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91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38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4662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4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0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07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860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74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167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911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400DE-7131-416E-B870-4E0B1833A08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1464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1273" y="368813"/>
            <a:ext cx="103580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University of Mohammed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Essedik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Benyehia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Jijel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Faculty of </a:t>
            </a:r>
            <a:r>
              <a:rPr lang="en-US" sz="26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technology</a:t>
            </a:r>
          </a:p>
          <a:p>
            <a:pPr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Department of </a:t>
            </a:r>
            <a:r>
              <a:rPr lang="en-US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Architecture</a:t>
            </a:r>
            <a:endParaRPr lang="fr-FR" sz="2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6372" y="355523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Numerical Data analysis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320930" y="6270300"/>
            <a:ext cx="26978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Dr</a:t>
            </a:r>
            <a:r>
              <a:rPr lang="en-US" sz="2000" dirty="0" smtClean="0"/>
              <a:t>.</a:t>
            </a:r>
            <a:r>
              <a:rPr lang="en-US" sz="2000" b="1" dirty="0" smtClean="0"/>
              <a:t> </a:t>
            </a:r>
            <a:r>
              <a:rPr lang="en-US" sz="2000" b="1" dirty="0" err="1"/>
              <a:t>Soltani</a:t>
            </a:r>
            <a:r>
              <a:rPr lang="en-US" sz="2000" b="1" dirty="0"/>
              <a:t> </a:t>
            </a:r>
            <a:r>
              <a:rPr lang="en-US" sz="2000" b="1" dirty="0" err="1"/>
              <a:t>Mohyiddine</a:t>
            </a:r>
            <a:endParaRPr lang="en-US" sz="2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370" y="184912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26" y="176308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865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Pie chart</a:t>
            </a:r>
            <a:endParaRPr lang="fr-FR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808486"/>
              </p:ext>
            </p:extLst>
          </p:nvPr>
        </p:nvGraphicFramePr>
        <p:xfrm>
          <a:off x="1433944" y="3164789"/>
          <a:ext cx="3373583" cy="1956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0283"/>
                <a:gridCol w="1353300"/>
              </a:tblGrid>
              <a:tr h="234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Name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Population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A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1500000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B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800000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C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2200000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City D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1000000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City E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1200000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5" name="Picture 1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565" y="2079812"/>
            <a:ext cx="5401235" cy="3669824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>
            <a:off x="4900434" y="4049603"/>
            <a:ext cx="872836" cy="4294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219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Scatter 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24128" y="2200276"/>
            <a:ext cx="42216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A scatter plot is a kind of graphical representation utilized to visualize the </a:t>
            </a:r>
            <a:r>
              <a:rPr lang="en-US" sz="2400" b="1" dirty="0"/>
              <a:t>association</a:t>
            </a:r>
            <a:r>
              <a:rPr lang="en-US" sz="2400" dirty="0"/>
              <a:t> </a:t>
            </a:r>
            <a:r>
              <a:rPr lang="en-US" sz="2400" b="1" dirty="0"/>
              <a:t>between two quantitative variables</a:t>
            </a:r>
            <a:r>
              <a:rPr lang="en-US" sz="2400" dirty="0"/>
              <a:t>,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it display data points on a two dimensional plane with two axis (x and y).</a:t>
            </a:r>
            <a:endParaRPr lang="en-US" sz="3200" dirty="0"/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5755341" y="1596688"/>
          <a:ext cx="5313711" cy="4355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746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  <p:bldGraphic spid="7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Box 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24128" y="2569608"/>
            <a:ext cx="44301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A Box Plot is a graphical analysis tool to </a:t>
            </a:r>
            <a:r>
              <a:rPr lang="en-US" sz="2400" dirty="0" smtClean="0"/>
              <a:t>summarize </a:t>
            </a:r>
            <a:r>
              <a:rPr lang="en-US" sz="2400" b="1" dirty="0" smtClean="0"/>
              <a:t>dataset</a:t>
            </a:r>
            <a:endParaRPr lang="en-US" sz="2400" b="1" dirty="0"/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The Box Plot displays </a:t>
            </a:r>
            <a:r>
              <a:rPr lang="en-US" sz="2400" b="1" dirty="0"/>
              <a:t>minimum</a:t>
            </a:r>
            <a:r>
              <a:rPr lang="en-US" sz="2400" dirty="0"/>
              <a:t>, </a:t>
            </a:r>
            <a:r>
              <a:rPr lang="en-US" sz="2400" b="1" dirty="0"/>
              <a:t>first quartile </a:t>
            </a:r>
            <a:r>
              <a:rPr lang="en-US" sz="2400" dirty="0"/>
              <a:t>(Q1), </a:t>
            </a:r>
            <a:r>
              <a:rPr lang="en-US" sz="2400" b="1" dirty="0"/>
              <a:t>median</a:t>
            </a:r>
            <a:r>
              <a:rPr lang="en-US" sz="2400" dirty="0"/>
              <a:t> (Q2), </a:t>
            </a:r>
            <a:r>
              <a:rPr lang="en-US" sz="2400" b="1" dirty="0"/>
              <a:t>third quartile</a:t>
            </a:r>
            <a:r>
              <a:rPr lang="en-US" sz="2400" dirty="0"/>
              <a:t> (Q3) and </a:t>
            </a:r>
            <a:r>
              <a:rPr lang="en-US" sz="2400" b="1" dirty="0"/>
              <a:t>maximum</a:t>
            </a:r>
            <a:r>
              <a:rPr lang="en-US" sz="2400" dirty="0"/>
              <a:t> of dataset. </a:t>
            </a:r>
          </a:p>
        </p:txBody>
      </p:sp>
      <mc:AlternateContent xmlns:mc="http://schemas.openxmlformats.org/markup-compatibility/2006">
        <mc:Choice xmlns="" xmlns:cx1="http://schemas.microsoft.com/office/drawing/2015/9/8/chartex" Requires="cx1">
          <p:graphicFrame>
            <p:nvGraphicFramePr>
              <p:cNvPr id="18" name="Chart 17"/>
              <p:cNvGraphicFramePr/>
              <p:nvPr>
                <p:extLst>
                  <p:ext uri="{D42A27DB-BD31-4B8C-83A1-F6EECF244321}">
                    <p14:modId xmlns:p14="http://schemas.microsoft.com/office/powerpoint/2010/main" val="1154889221"/>
                  </p:ext>
                </p:extLst>
              </p:nvPr>
            </p:nvGraphicFramePr>
            <p:xfrm>
              <a:off x="5846012" y="1477443"/>
              <a:ext cx="4898188" cy="456620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18" name="Chart 17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46012" y="1477443"/>
                <a:ext cx="4898188" cy="456620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6129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>
            <a:off x="3908609" y="4374774"/>
            <a:ext cx="627529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Box 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13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4613" y="4118391"/>
            <a:ext cx="2279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Ordered Dataset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611904" y="3962396"/>
            <a:ext cx="2850776" cy="762436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8884119" y="435812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25%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23985" y="4330174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25%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6487449" y="3497524"/>
            <a:ext cx="1117614" cy="1711402"/>
            <a:chOff x="5339969" y="2708634"/>
            <a:chExt cx="1117614" cy="1711402"/>
          </a:xfrm>
        </p:grpSpPr>
        <p:sp>
          <p:nvSpPr>
            <p:cNvPr id="26" name="TextBox 25"/>
            <p:cNvSpPr txBox="1"/>
            <p:nvPr/>
          </p:nvSpPr>
          <p:spPr>
            <a:xfrm>
              <a:off x="5619210" y="3958371"/>
              <a:ext cx="8066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50%</a:t>
              </a: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5339969" y="2708634"/>
              <a:ext cx="1117614" cy="1211850"/>
              <a:chOff x="5339969" y="2708634"/>
              <a:chExt cx="1117614" cy="1211850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5884163" y="3188964"/>
                <a:ext cx="0" cy="731520"/>
              </a:xfrm>
              <a:prstGeom prst="line">
                <a:avLst/>
              </a:prstGeom>
              <a:ln w="285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0" name="TextBox 29"/>
              <p:cNvSpPr txBox="1"/>
              <p:nvPr/>
            </p:nvSpPr>
            <p:spPr>
              <a:xfrm>
                <a:off x="5339969" y="2708634"/>
                <a:ext cx="11176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Median</a:t>
                </a:r>
              </a:p>
            </p:txBody>
          </p:sp>
        </p:grpSp>
      </p:grpSp>
      <p:grpSp>
        <p:nvGrpSpPr>
          <p:cNvPr id="35" name="Group 34"/>
          <p:cNvGrpSpPr/>
          <p:nvPr/>
        </p:nvGrpSpPr>
        <p:grpSpPr>
          <a:xfrm>
            <a:off x="3596843" y="3540527"/>
            <a:ext cx="623889" cy="1200007"/>
            <a:chOff x="2449363" y="2751637"/>
            <a:chExt cx="623889" cy="1200007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761129" y="3220124"/>
              <a:ext cx="0" cy="73152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2449363" y="2751637"/>
              <a:ext cx="6238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Min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870059" y="3585785"/>
            <a:ext cx="745717" cy="1154749"/>
            <a:chOff x="8722579" y="2796895"/>
            <a:chExt cx="745717" cy="1154749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9027458" y="3220124"/>
              <a:ext cx="0" cy="73152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8722579" y="2796895"/>
              <a:ext cx="7457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Max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331667" y="3540527"/>
            <a:ext cx="591829" cy="1211850"/>
            <a:chOff x="5339969" y="2708634"/>
            <a:chExt cx="591829" cy="1211850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5615223" y="3188964"/>
              <a:ext cx="0" cy="73152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5339969" y="2708634"/>
              <a:ext cx="5918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Q1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8188492" y="3475560"/>
            <a:ext cx="591829" cy="1211850"/>
            <a:chOff x="5339969" y="2708634"/>
            <a:chExt cx="591829" cy="121185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5615223" y="3188964"/>
              <a:ext cx="0" cy="73152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5339969" y="2708634"/>
              <a:ext cx="5918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Q3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770965" y="2061888"/>
            <a:ext cx="3533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How to construct a box plot</a:t>
            </a:r>
          </a:p>
        </p:txBody>
      </p:sp>
    </p:spTree>
    <p:extLst>
      <p:ext uri="{BB962C8B-B14F-4D97-AF65-F5344CB8AC3E}">
        <p14:creationId xmlns:p14="http://schemas.microsoft.com/office/powerpoint/2010/main" val="179779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 animBg="1"/>
      <p:bldP spid="25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Box Plot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8193" y="2272716"/>
            <a:ext cx="8078993" cy="247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475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Pareto chart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24128" y="2569608"/>
            <a:ext cx="44301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A Pareto chart is a bar chart that is used in data analysis to display the frequency of categories. </a:t>
            </a:r>
            <a:endParaRPr lang="en-US" sz="2400" dirty="0" smtClean="0"/>
          </a:p>
          <a:p>
            <a:endParaRPr lang="en-US" sz="2400" dirty="0"/>
          </a:p>
          <a:p>
            <a:pPr algn="just"/>
            <a:r>
              <a:rPr lang="en-US" sz="2400" dirty="0" smtClean="0"/>
              <a:t>The </a:t>
            </a:r>
            <a:r>
              <a:rPr lang="en-US" sz="2400" dirty="0"/>
              <a:t>Pareto chart is based on the 20/80 principle, which means that </a:t>
            </a:r>
            <a:r>
              <a:rPr lang="en-US" sz="2400" dirty="0" smtClean="0"/>
              <a:t>80</a:t>
            </a:r>
            <a:r>
              <a:rPr lang="en-US" sz="2400" dirty="0"/>
              <a:t>% of effects come from 20% of the causes. </a:t>
            </a:r>
            <a:endParaRPr lang="fr-FR" sz="2400" dirty="0"/>
          </a:p>
          <a:p>
            <a:pPr algn="just"/>
            <a:r>
              <a:rPr lang="en-US" sz="2400" dirty="0" smtClean="0"/>
              <a:t>. </a:t>
            </a:r>
            <a:endParaRPr lang="en-US" sz="2400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2217420"/>
            <a:ext cx="4846319" cy="32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58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Pareto chart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We have a dataset that records the types of issues reported in a city. Our objective is to create a Pareto chart to identify the 20% of issues that account for 80% of the complaints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58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Pareto chart 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9"/>
            <a:ext cx="10515600" cy="4853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39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177C-F9B4-44BE-85E4-4BEBD8CFB5D5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3768" y="3893182"/>
            <a:ext cx="10680031" cy="1538734"/>
            <a:chOff x="673768" y="3893182"/>
            <a:chExt cx="10680031" cy="1538734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673768" y="3968876"/>
              <a:ext cx="10680031" cy="146304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5400" b="1" dirty="0"/>
                <a:t>Introduction </a:t>
              </a:r>
              <a:r>
                <a:rPr lang="en-US" sz="5400" b="1" dirty="0" smtClean="0"/>
                <a:t>(3/3)</a:t>
              </a:r>
              <a:endParaRPr lang="en-US" sz="5400" dirty="0">
                <a:solidFill>
                  <a:srgbClr val="FF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36176" y="3893182"/>
              <a:ext cx="155600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C00000"/>
                  </a:solidFill>
                </a:rPr>
                <a:t>Lecture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3</a:t>
              </a:r>
              <a:endParaRPr lang="en-US" sz="28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A0541313-B551-4AE2-80B7-D4029C41CD6F}"/>
              </a:ext>
            </a:extLst>
          </p:cNvPr>
          <p:cNvSpPr/>
          <p:nvPr/>
        </p:nvSpPr>
        <p:spPr>
          <a:xfrm>
            <a:off x="638004" y="70378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Numerical Data analysis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2846" y="2267308"/>
            <a:ext cx="45018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Dr</a:t>
            </a:r>
            <a:r>
              <a:rPr lang="en-US" sz="2000" dirty="0" smtClean="0"/>
              <a:t>.</a:t>
            </a:r>
            <a:r>
              <a:rPr lang="en-US" sz="2000" b="1" dirty="0" smtClean="0"/>
              <a:t> </a:t>
            </a:r>
            <a:r>
              <a:rPr lang="en-US" sz="2000" b="1" dirty="0" err="1"/>
              <a:t>Soltani</a:t>
            </a:r>
            <a:r>
              <a:rPr lang="en-US" sz="2000" b="1" dirty="0"/>
              <a:t> </a:t>
            </a:r>
            <a:r>
              <a:rPr lang="en-US" sz="2000" b="1" dirty="0" err="1" smtClean="0"/>
              <a:t>Mohyiddine</a:t>
            </a:r>
            <a:endParaRPr lang="en-US" sz="2000" b="1" dirty="0" smtClean="0"/>
          </a:p>
          <a:p>
            <a:pPr algn="ctr"/>
            <a:r>
              <a:rPr lang="en-US" sz="2000" dirty="0"/>
              <a:t>Program Level: Master’s Degree</a:t>
            </a:r>
            <a:endParaRPr lang="fr-FR" sz="2000" dirty="0"/>
          </a:p>
          <a:p>
            <a:pPr algn="ctr"/>
            <a:r>
              <a:rPr lang="en-US" sz="2000" dirty="0"/>
              <a:t>Specialty: Urban Technology </a:t>
            </a:r>
            <a:r>
              <a:rPr lang="en-US" sz="2000" dirty="0" smtClean="0"/>
              <a:t>Management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370794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Graphical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6173506" cy="4023360"/>
          </a:xfrm>
        </p:spPr>
        <p:txBody>
          <a:bodyPr>
            <a:noAutofit/>
          </a:bodyPr>
          <a:lstStyle/>
          <a:p>
            <a:pPr algn="just"/>
            <a:r>
              <a:rPr lang="en-US" sz="2000" dirty="0"/>
              <a:t>Graphical models serve at </a:t>
            </a:r>
            <a:r>
              <a:rPr lang="en-US" sz="2000" b="1" dirty="0"/>
              <a:t>presenting numerical data </a:t>
            </a:r>
            <a:r>
              <a:rPr lang="en-US" sz="2000" dirty="0"/>
              <a:t>in a manner that enhances </a:t>
            </a:r>
            <a:r>
              <a:rPr lang="en-US" sz="2000" b="1" dirty="0"/>
              <a:t>understanding</a:t>
            </a:r>
            <a:r>
              <a:rPr lang="en-US" sz="2000" dirty="0"/>
              <a:t> and </a:t>
            </a:r>
            <a:r>
              <a:rPr lang="en-US" sz="2000" b="1" dirty="0"/>
              <a:t>simplifies</a:t>
            </a:r>
            <a:r>
              <a:rPr lang="en-US" sz="2000" dirty="0"/>
              <a:t> comprehension</a:t>
            </a:r>
          </a:p>
          <a:p>
            <a:pPr algn="just"/>
            <a:r>
              <a:rPr lang="en-US" sz="2000" dirty="0"/>
              <a:t>most commonly employed graphical tools for data analysis:</a:t>
            </a:r>
          </a:p>
          <a:p>
            <a:pPr algn="just"/>
            <a:r>
              <a:rPr lang="en-US" sz="2000" b="1" dirty="0">
                <a:solidFill>
                  <a:schemeClr val="accent1"/>
                </a:solidFill>
              </a:rPr>
              <a:t>Bar chart</a:t>
            </a:r>
          </a:p>
          <a:p>
            <a:pPr algn="just"/>
            <a:r>
              <a:rPr lang="en-US" sz="2000" b="1" dirty="0">
                <a:solidFill>
                  <a:schemeClr val="accent1"/>
                </a:solidFill>
              </a:rPr>
              <a:t>Pie chart</a:t>
            </a:r>
          </a:p>
          <a:p>
            <a:pPr algn="just"/>
            <a:r>
              <a:rPr lang="en-US" sz="2000" b="1" dirty="0">
                <a:solidFill>
                  <a:schemeClr val="accent1"/>
                </a:solidFill>
              </a:rPr>
              <a:t>Histogram</a:t>
            </a:r>
          </a:p>
          <a:p>
            <a:pPr algn="just"/>
            <a:r>
              <a:rPr lang="en-US" sz="2000" b="1" dirty="0" smtClean="0">
                <a:solidFill>
                  <a:schemeClr val="accent1"/>
                </a:solidFill>
              </a:rPr>
              <a:t>Scatter </a:t>
            </a:r>
            <a:r>
              <a:rPr lang="en-US" sz="2000" b="1" dirty="0">
                <a:solidFill>
                  <a:schemeClr val="accent1"/>
                </a:solidFill>
              </a:rPr>
              <a:t>plot</a:t>
            </a:r>
          </a:p>
          <a:p>
            <a:pPr algn="just"/>
            <a:r>
              <a:rPr lang="en-US" sz="2000" b="1" dirty="0">
                <a:solidFill>
                  <a:schemeClr val="accent1"/>
                </a:solidFill>
              </a:rPr>
              <a:t>Box </a:t>
            </a:r>
            <a:r>
              <a:rPr lang="en-US" sz="2000" b="1" dirty="0" smtClean="0">
                <a:solidFill>
                  <a:schemeClr val="accent1"/>
                </a:solidFill>
              </a:rPr>
              <a:t>plot</a:t>
            </a:r>
          </a:p>
          <a:p>
            <a:pPr algn="just"/>
            <a:r>
              <a:rPr lang="en-US" sz="2000" b="1" dirty="0" smtClean="0">
                <a:solidFill>
                  <a:schemeClr val="accent1"/>
                </a:solidFill>
              </a:rPr>
              <a:t>Pareto chart</a:t>
            </a:r>
            <a:endParaRPr lang="en-US" sz="2000" b="1" dirty="0">
              <a:solidFill>
                <a:schemeClr val="accent1"/>
              </a:solidFill>
            </a:endParaRPr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862322" cy="304565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smtClean="0"/>
              <a:t>A bar chart is a graph represents the </a:t>
            </a:r>
            <a:r>
              <a:rPr lang="en-US" sz="2400" dirty="0" smtClean="0">
                <a:solidFill>
                  <a:srgbClr val="00B050"/>
                </a:solidFill>
              </a:rPr>
              <a:t>frequency distribution </a:t>
            </a:r>
            <a:r>
              <a:rPr lang="en-US" sz="2400" dirty="0" smtClean="0"/>
              <a:t>(or relative frequency ) of categorical data, in which we draw each category frequency by a bar or rectangle. </a:t>
            </a:r>
            <a:br>
              <a:rPr lang="en-US" sz="2400" dirty="0" smtClean="0"/>
            </a:br>
            <a:endParaRPr lang="en-US" sz="2400" dirty="0" smtClean="0"/>
          </a:p>
          <a:p>
            <a:pPr marL="0" indent="0" algn="justLow">
              <a:buNone/>
            </a:pPr>
            <a:r>
              <a:rPr lang="en-US" sz="2400" dirty="0" smtClean="0"/>
              <a:t>The </a:t>
            </a:r>
            <a:r>
              <a:rPr lang="en-US" sz="2400" i="1" dirty="0"/>
              <a:t>area </a:t>
            </a:r>
            <a:r>
              <a:rPr lang="en-US" sz="2400" dirty="0"/>
              <a:t>of each bar is proportional to the corresponding frequency or </a:t>
            </a:r>
            <a:r>
              <a:rPr lang="en-US" sz="2400" dirty="0" smtClean="0"/>
              <a:t>relative frequency.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559122336"/>
              </p:ext>
            </p:extLst>
          </p:nvPr>
        </p:nvGraphicFramePr>
        <p:xfrm>
          <a:off x="7174621" y="2016010"/>
          <a:ext cx="3441700" cy="358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7608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38" y="2279065"/>
            <a:ext cx="4551171" cy="509229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/>
              <a:t>Frequency table</a:t>
            </a:r>
          </a:p>
          <a:p>
            <a:pPr marL="0" indent="0" algn="just">
              <a:buNone/>
            </a:pPr>
            <a:endParaRPr lang="en-US" b="1" dirty="0"/>
          </a:p>
          <a:p>
            <a:pPr marL="0" indent="0" algn="just"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636338" y="3394299"/>
          <a:ext cx="392853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267">
                  <a:extLst>
                    <a:ext uri="{9D8B030D-6E8A-4147-A177-3AD203B41FA5}">
                      <a16:colId xmlns="" xmlns:a16="http://schemas.microsoft.com/office/drawing/2014/main" val="511313667"/>
                    </a:ext>
                  </a:extLst>
                </a:gridCol>
                <a:gridCol w="1964267">
                  <a:extLst>
                    <a:ext uri="{9D8B030D-6E8A-4147-A177-3AD203B41FA5}">
                      <a16:colId xmlns="" xmlns:a16="http://schemas.microsoft.com/office/drawing/2014/main" val="4375339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91246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19075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78754768"/>
                  </a:ext>
                </a:extLst>
              </a:tr>
            </a:tbl>
          </a:graphicData>
        </a:graphic>
      </p:graphicFrame>
      <p:graphicFrame>
        <p:nvGraphicFramePr>
          <p:cNvPr id="13" name="Chart 12"/>
          <p:cNvGraphicFramePr/>
          <p:nvPr>
            <p:extLst/>
          </p:nvPr>
        </p:nvGraphicFramePr>
        <p:xfrm>
          <a:off x="6916928" y="1237129"/>
          <a:ext cx="4432389" cy="4433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34341" y="2554899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Example1</a:t>
            </a:r>
          </a:p>
        </p:txBody>
      </p:sp>
    </p:spTree>
    <p:extLst>
      <p:ext uri="{BB962C8B-B14F-4D97-AF65-F5344CB8AC3E}">
        <p14:creationId xmlns:p14="http://schemas.microsoft.com/office/powerpoint/2010/main" val="223616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13" grpId="0">
        <p:bldAsOne/>
      </p:bldGraphic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6338" y="3394299"/>
          <a:ext cx="589280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267">
                  <a:extLst>
                    <a:ext uri="{9D8B030D-6E8A-4147-A177-3AD203B41FA5}">
                      <a16:colId xmlns="" xmlns:a16="http://schemas.microsoft.com/office/drawing/2014/main" val="511313667"/>
                    </a:ext>
                  </a:extLst>
                </a:gridCol>
                <a:gridCol w="1964267">
                  <a:extLst>
                    <a:ext uri="{9D8B030D-6E8A-4147-A177-3AD203B41FA5}">
                      <a16:colId xmlns="" xmlns:a16="http://schemas.microsoft.com/office/drawing/2014/main" val="437533987"/>
                    </a:ext>
                  </a:extLst>
                </a:gridCol>
                <a:gridCol w="1964267">
                  <a:extLst>
                    <a:ext uri="{9D8B030D-6E8A-4147-A177-3AD203B41FA5}">
                      <a16:colId xmlns="" xmlns:a16="http://schemas.microsoft.com/office/drawing/2014/main" val="451278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91246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19075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78754768"/>
                  </a:ext>
                </a:extLst>
              </a:tr>
            </a:tbl>
          </a:graphicData>
        </a:graphic>
      </p:graphicFrame>
      <p:graphicFrame>
        <p:nvGraphicFramePr>
          <p:cNvPr id="13" name="Chart 12"/>
          <p:cNvGraphicFramePr/>
          <p:nvPr>
            <p:extLst/>
          </p:nvPr>
        </p:nvGraphicFramePr>
        <p:xfrm>
          <a:off x="6777318" y="1129553"/>
          <a:ext cx="4751293" cy="4643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36338" y="2279065"/>
            <a:ext cx="4551171" cy="509229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/>
              <a:t>Frequency table</a:t>
            </a:r>
          </a:p>
          <a:p>
            <a:pPr marL="0" indent="0" algn="just">
              <a:buNone/>
            </a:pPr>
            <a:endParaRPr lang="en-US" b="1" dirty="0"/>
          </a:p>
          <a:p>
            <a:pPr marL="0" indent="0" algn="just">
              <a:buNone/>
            </a:pP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634341" y="2554899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Example2</a:t>
            </a:r>
          </a:p>
        </p:txBody>
      </p:sp>
    </p:spTree>
    <p:extLst>
      <p:ext uri="{BB962C8B-B14F-4D97-AF65-F5344CB8AC3E}">
        <p14:creationId xmlns:p14="http://schemas.microsoft.com/office/powerpoint/2010/main" val="387879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Histogram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24129" y="2315359"/>
            <a:ext cx="396496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A </a:t>
            </a:r>
            <a:r>
              <a:rPr lang="en-US" sz="2400" b="1" dirty="0"/>
              <a:t>histogram</a:t>
            </a:r>
            <a:r>
              <a:rPr lang="en-US" sz="2400" dirty="0"/>
              <a:t> is a graphical representation that composed of  </a:t>
            </a:r>
            <a:r>
              <a:rPr lang="en-US" sz="2400" b="1" dirty="0"/>
              <a:t>bars</a:t>
            </a:r>
            <a:r>
              <a:rPr lang="en-US" sz="2400" dirty="0"/>
              <a:t> that presents a specifics range of values.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Generally, a histogram is used to describe the </a:t>
            </a:r>
            <a:r>
              <a:rPr lang="en-US" sz="2400" b="1" dirty="0"/>
              <a:t>frequency</a:t>
            </a:r>
            <a:r>
              <a:rPr lang="en-US" sz="2400" dirty="0"/>
              <a:t> distribution of a </a:t>
            </a:r>
            <a:r>
              <a:rPr lang="en-US" sz="2400" b="1" dirty="0"/>
              <a:t>continuous</a:t>
            </a:r>
            <a:r>
              <a:rPr lang="en-US" sz="2400" dirty="0"/>
              <a:t> variable</a:t>
            </a:r>
          </a:p>
        </p:txBody>
      </p:sp>
      <mc:AlternateContent xmlns:mc="http://schemas.openxmlformats.org/markup-compatibility/2006">
        <mc:Choice xmlns="" xmlns:cx1="http://schemas.microsoft.com/office/drawing/2015/9/8/chartex" Requires="cx1">
          <p:graphicFrame>
            <p:nvGraphicFramePr>
              <p:cNvPr id="11" name="Chart 10"/>
              <p:cNvGraphicFramePr/>
              <p:nvPr>
                <p:extLst>
                  <p:ext uri="{D42A27DB-BD31-4B8C-83A1-F6EECF244321}">
                    <p14:modId xmlns:p14="http://schemas.microsoft.com/office/powerpoint/2010/main" val="290542689"/>
                  </p:ext>
                </p:extLst>
              </p:nvPr>
            </p:nvGraphicFramePr>
            <p:xfrm>
              <a:off x="6035396" y="719666"/>
              <a:ext cx="4801937" cy="489405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11" name="Chart 10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35396" y="719666"/>
                <a:ext cx="4801937" cy="489405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015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Histogram</a:t>
            </a:r>
            <a:endParaRPr lang="fr-FR" dirty="0"/>
          </a:p>
        </p:txBody>
      </p:sp>
      <p:graphicFrame>
        <p:nvGraphicFramePr>
          <p:cNvPr id="4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8009100"/>
              </p:ext>
            </p:extLst>
          </p:nvPr>
        </p:nvGraphicFramePr>
        <p:xfrm>
          <a:off x="1433944" y="3164789"/>
          <a:ext cx="3373583" cy="1956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0283"/>
                <a:gridCol w="1353300"/>
              </a:tblGrid>
              <a:tr h="234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Name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Population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A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1500000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B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800000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C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2200000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City D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1000000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City E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1200000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618" y="2043954"/>
            <a:ext cx="4745181" cy="383689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ight Arrow 5"/>
          <p:cNvSpPr/>
          <p:nvPr/>
        </p:nvSpPr>
        <p:spPr>
          <a:xfrm>
            <a:off x="5242095" y="3880965"/>
            <a:ext cx="711975" cy="3769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5987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Pie chart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12" name="Chart 11"/>
          <p:cNvGraphicFramePr/>
          <p:nvPr>
            <p:extLst/>
          </p:nvPr>
        </p:nvGraphicFramePr>
        <p:xfrm>
          <a:off x="6083969" y="1700463"/>
          <a:ext cx="5727031" cy="4235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1024127" y="2286001"/>
            <a:ext cx="5059841" cy="254889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n-US" dirty="0"/>
              <a:t>A pie chart is a graph represents the </a:t>
            </a:r>
            <a:r>
              <a:rPr lang="en-US" dirty="0">
                <a:solidFill>
                  <a:srgbClr val="00B050"/>
                </a:solidFill>
              </a:rPr>
              <a:t>frequency distribution </a:t>
            </a:r>
            <a:r>
              <a:rPr lang="en-US" dirty="0"/>
              <a:t>(or relative frequency ) of categorical data, in which we draw each category frequency by a slice of a pie.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1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2" grpId="0">
        <p:bldAsOne/>
      </p:bldGraphic>
      <p:bldP spid="1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510</Words>
  <Application>Microsoft Office PowerPoint</Application>
  <PresentationFormat>Widescreen</PresentationFormat>
  <Paragraphs>135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Graphical analysis </vt:lpstr>
      <vt:lpstr>Bar chart</vt:lpstr>
      <vt:lpstr>Bar chart</vt:lpstr>
      <vt:lpstr>Bar chart</vt:lpstr>
      <vt:lpstr>Histogram </vt:lpstr>
      <vt:lpstr>Histogram</vt:lpstr>
      <vt:lpstr>Pie chart</vt:lpstr>
      <vt:lpstr>Pie chart</vt:lpstr>
      <vt:lpstr>Scatter plot</vt:lpstr>
      <vt:lpstr>Box Plot</vt:lpstr>
      <vt:lpstr>Box Plot</vt:lpstr>
      <vt:lpstr>Box Plot</vt:lpstr>
      <vt:lpstr>Pareto chart </vt:lpstr>
      <vt:lpstr>Pareto chart </vt:lpstr>
      <vt:lpstr>Pareto chart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9</cp:revision>
  <dcterms:created xsi:type="dcterms:W3CDTF">2025-02-12T19:02:12Z</dcterms:created>
  <dcterms:modified xsi:type="dcterms:W3CDTF">2026-03-05T16:18:05Z</dcterms:modified>
</cp:coreProperties>
</file>