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38"/>
  </p:notesMasterIdLst>
  <p:handoutMasterIdLst>
    <p:handoutMasterId r:id="rId39"/>
  </p:handoutMasterIdLst>
  <p:sldIdLst>
    <p:sldId id="317" r:id="rId2"/>
    <p:sldId id="318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8" r:id="rId12"/>
    <p:sldId id="289" r:id="rId13"/>
    <p:sldId id="292" r:id="rId14"/>
    <p:sldId id="294" r:id="rId15"/>
    <p:sldId id="264" r:id="rId16"/>
    <p:sldId id="265" r:id="rId17"/>
    <p:sldId id="266" r:id="rId18"/>
    <p:sldId id="267" r:id="rId19"/>
    <p:sldId id="268" r:id="rId20"/>
    <p:sldId id="286" r:id="rId21"/>
    <p:sldId id="270" r:id="rId22"/>
    <p:sldId id="282" r:id="rId23"/>
    <p:sldId id="283" r:id="rId24"/>
    <p:sldId id="284" r:id="rId25"/>
    <p:sldId id="275" r:id="rId26"/>
    <p:sldId id="271" r:id="rId27"/>
    <p:sldId id="272" r:id="rId28"/>
    <p:sldId id="273" r:id="rId29"/>
    <p:sldId id="274" r:id="rId30"/>
    <p:sldId id="276" r:id="rId31"/>
    <p:sldId id="277" r:id="rId32"/>
    <p:sldId id="278" r:id="rId33"/>
    <p:sldId id="279" r:id="rId34"/>
    <p:sldId id="280" r:id="rId35"/>
    <p:sldId id="281" r:id="rId36"/>
    <p:sldId id="316" r:id="rId3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83522-962B-453D-96E7-9226BA2CC9CB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B4E-956B-407C-8BEF-5EE2AC9BC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9511-8566-4BBE-ACE2-265CCFA999E7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E2BC-72D9-44E6-B028-8FB13D5D0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08716D-2AEA-4B8B-B004-E5524181DA57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1254-F228-4C50-B4AE-CBD843B549F1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8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2F42-EEDF-44DE-A749-C0B41718FD5B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8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E3D4-3337-42E4-9B12-642C0D4C2C1E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061-E850-4424-8E14-F18C21E762AD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9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8ECD-70CD-4EF9-AD78-57ADC276351C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E2C5-13C4-4EF3-B9D1-6616791C04C8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4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0E8A-490C-4073-A8CA-54626A48B5C2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CE5-C111-45DB-A1A9-87A1ECE0A540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9DA2-392D-4BF3-956D-840F45B26E90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03BA-F3BF-4743-BA86-A3A037BC17A1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5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EB5E4A-FFBA-4A2B-B18F-F7DF3DABDD85}" type="datetime1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png"/><Relationship Id="rId7" Type="http://schemas.openxmlformats.org/officeDocument/2006/relationships/image" Target="../media/image3.emf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31273" y="368813"/>
            <a:ext cx="103580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University of Mohammed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Essedik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Benyehia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Jijel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Faculty of technology</a:t>
            </a:r>
          </a:p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Department of Architecture</a:t>
            </a:r>
            <a:endParaRPr lang="fr-FR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372" y="3555234"/>
            <a:ext cx="10106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Numerical Data analysis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0930" y="6270300"/>
            <a:ext cx="2697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Dr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err="1"/>
              <a:t>Soltani</a:t>
            </a:r>
            <a:r>
              <a:rPr lang="en-US" sz="2000" b="1" dirty="0"/>
              <a:t> </a:t>
            </a:r>
            <a:r>
              <a:rPr lang="en-US" sz="2000" b="1" dirty="0" err="1"/>
              <a:t>Mohyiddine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70" y="184912"/>
            <a:ext cx="1930390" cy="193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6" y="176308"/>
            <a:ext cx="1930390" cy="193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97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11" y="1813881"/>
            <a:ext cx="8976139" cy="15377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19656" y="2582771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923" y="2937387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</a:t>
            </a:r>
            <a:r>
              <a:rPr lang="en-US" dirty="0"/>
              <a:t>: Name of the variable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76" y="3625856"/>
            <a:ext cx="2973676" cy="20568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6436" y="5750484"/>
            <a:ext cx="204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</a:t>
            </a:r>
            <a:r>
              <a:rPr lang="en-US" dirty="0"/>
              <a:t>: Define the type of the variable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356" y="3871461"/>
            <a:ext cx="204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Width</a:t>
            </a:r>
            <a:r>
              <a:rPr lang="en-US" dirty="0"/>
              <a:t>: length of the variable</a:t>
            </a:r>
          </a:p>
          <a:p>
            <a:r>
              <a:rPr lang="en-US" b="1" dirty="0"/>
              <a:t>Decimals</a:t>
            </a:r>
            <a:r>
              <a:rPr lang="en-US" dirty="0"/>
              <a:t>: Number of decimals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356" y="5346966"/>
            <a:ext cx="188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Label</a:t>
            </a:r>
            <a:r>
              <a:rPr lang="en-US" dirty="0"/>
              <a:t>: Description of the variable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95978" y="5676662"/>
            <a:ext cx="323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Values</a:t>
            </a:r>
            <a:r>
              <a:rPr lang="en-US" dirty="0"/>
              <a:t>: Define the possible values of the data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3" y="3608447"/>
            <a:ext cx="3199270" cy="2074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21025" y="4716378"/>
            <a:ext cx="310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Measure</a:t>
            </a:r>
            <a:r>
              <a:rPr lang="en-US" dirty="0"/>
              <a:t>: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Scale</a:t>
            </a:r>
            <a:r>
              <a:rPr lang="en-US" dirty="0"/>
              <a:t>: for quantitative data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Ordinal</a:t>
            </a:r>
            <a:r>
              <a:rPr lang="en-US" dirty="0"/>
              <a:t>: for ordered qualitative data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Nominal</a:t>
            </a:r>
            <a:r>
              <a:rPr lang="en-US" dirty="0"/>
              <a:t>: No ordered qualitative data</a:t>
            </a:r>
          </a:p>
        </p:txBody>
      </p:sp>
      <p:cxnSp>
        <p:nvCxnSpPr>
          <p:cNvPr id="25" name="Straight Arrow Connector 24"/>
          <p:cNvCxnSpPr>
            <a:endCxn id="10" idx="0"/>
          </p:cNvCxnSpPr>
          <p:nvPr/>
        </p:nvCxnSpPr>
        <p:spPr>
          <a:xfrm flipH="1">
            <a:off x="4392314" y="3351661"/>
            <a:ext cx="471787" cy="274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7569139" y="3106057"/>
            <a:ext cx="341480" cy="502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680" y="3730091"/>
            <a:ext cx="1047750" cy="81915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29" idx="0"/>
          </p:cNvCxnSpPr>
          <p:nvPr/>
        </p:nvCxnSpPr>
        <p:spPr>
          <a:xfrm flipH="1">
            <a:off x="10155555" y="2937387"/>
            <a:ext cx="588646" cy="792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85320" y="2575264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364701" y="2582770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944329" y="2591205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709993" y="2569703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569138" y="2575763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0583333" y="2582850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2CD0E342-C593-4498-836F-2D4D158A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8" grpId="0"/>
      <p:bldP spid="16" grpId="0"/>
      <p:bldP spid="17" grpId="0"/>
      <p:bldP spid="19" grpId="0"/>
      <p:bldP spid="20" grpId="0"/>
      <p:bldP spid="2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92" y="2084832"/>
            <a:ext cx="5756034" cy="5985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this presentation we use the ‘</a:t>
            </a:r>
            <a:r>
              <a:rPr lang="en-US" sz="2000" b="1" dirty="0">
                <a:solidFill>
                  <a:srgbClr val="00B050"/>
                </a:solidFill>
              </a:rPr>
              <a:t>Employee data.sav</a:t>
            </a:r>
            <a:r>
              <a:rPr lang="en-US" sz="2000" b="1" dirty="0">
                <a:solidFill>
                  <a:srgbClr val="FF0000"/>
                </a:solidFill>
              </a:rPr>
              <a:t>’ data base as an example for explanation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2" y="3448848"/>
            <a:ext cx="4614646" cy="3296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892" y="2809310"/>
            <a:ext cx="56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6" y="1457815"/>
            <a:ext cx="5693140" cy="424745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00329" y="5485004"/>
            <a:ext cx="524814" cy="132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>
            <a:endCxn id="13" idx="1"/>
          </p:cNvCxnSpPr>
          <p:nvPr/>
        </p:nvCxnSpPr>
        <p:spPr>
          <a:xfrm rot="5400000" flipH="1" flipV="1">
            <a:off x="4794811" y="4024936"/>
            <a:ext cx="1957110" cy="107032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3168" y="358052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58" y="3698093"/>
            <a:ext cx="317018" cy="11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85467" y="4301665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573358" y="5367438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67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4" grpId="0" animBg="1"/>
      <p:bldP spid="17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4" y="3394481"/>
            <a:ext cx="4884161" cy="3333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92" y="2084832"/>
            <a:ext cx="5756034" cy="5985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this presentation we use the ‘</a:t>
            </a:r>
            <a:r>
              <a:rPr lang="en-US" sz="2000" b="1" dirty="0">
                <a:solidFill>
                  <a:srgbClr val="00B050"/>
                </a:solidFill>
              </a:rPr>
              <a:t>Employee data.sav</a:t>
            </a:r>
            <a:r>
              <a:rPr lang="en-US" sz="2000" b="1" dirty="0">
                <a:solidFill>
                  <a:srgbClr val="FF0000"/>
                </a:solidFill>
              </a:rPr>
              <a:t>’ data base as an example for explanation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892" y="2809310"/>
            <a:ext cx="561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00329" y="5485004"/>
            <a:ext cx="524814" cy="132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>
            <a:endCxn id="13" idx="1"/>
          </p:cNvCxnSpPr>
          <p:nvPr/>
        </p:nvCxnSpPr>
        <p:spPr>
          <a:xfrm rot="5400000" flipH="1" flipV="1">
            <a:off x="4794811" y="4024936"/>
            <a:ext cx="1957110" cy="107032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9" y="1490090"/>
            <a:ext cx="5586953" cy="41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21014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4" y="4201758"/>
            <a:ext cx="8601560" cy="2367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12161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3" y="1602061"/>
            <a:ext cx="8601561" cy="2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21014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12161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6499" y="1903553"/>
            <a:ext cx="40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To change language: </a:t>
            </a:r>
            <a:r>
              <a:rPr lang="en-US" b="1" dirty="0">
                <a:solidFill>
                  <a:srgbClr val="FF0000"/>
                </a:solidFill>
              </a:rPr>
              <a:t>Edit &gt; Options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and select Language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55" y="2084832"/>
            <a:ext cx="2222024" cy="3881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14" y="2655882"/>
            <a:ext cx="5447365" cy="38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Frequency table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3" y="2502818"/>
            <a:ext cx="4025699" cy="213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60" y="3284642"/>
            <a:ext cx="3749496" cy="2341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6" y="4060804"/>
            <a:ext cx="3815077" cy="2347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5269" y="2015382"/>
            <a:ext cx="460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Descriptive Statistics &gt; Frequencies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5260" y="5755931"/>
            <a:ext cx="326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Select the variables we need to construct the frequency tables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3661" y="3691472"/>
            <a:ext cx="12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Click OK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97" y="4668181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Analyze &gt;</a:t>
            </a:r>
          </a:p>
          <a:p>
            <a:r>
              <a:rPr lang="en-US" dirty="0"/>
              <a:t> Descriptive Statistics &gt; Frequencies</a:t>
            </a:r>
          </a:p>
        </p:txBody>
      </p:sp>
      <p:cxnSp>
        <p:nvCxnSpPr>
          <p:cNvPr id="28" name="Curved Connector 27"/>
          <p:cNvCxnSpPr>
            <a:stCxn id="18" idx="0"/>
          </p:cNvCxnSpPr>
          <p:nvPr/>
        </p:nvCxnSpPr>
        <p:spPr>
          <a:xfrm rot="16200000" flipV="1">
            <a:off x="4372247" y="4531490"/>
            <a:ext cx="1695127" cy="7537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8" idx="0"/>
          </p:cNvCxnSpPr>
          <p:nvPr/>
        </p:nvCxnSpPr>
        <p:spPr>
          <a:xfrm rot="16200000" flipV="1">
            <a:off x="4314273" y="4473517"/>
            <a:ext cx="1473649" cy="10911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88056" y="2114763"/>
            <a:ext cx="254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: In general frequency table is useful for qualitative data</a:t>
            </a:r>
          </a:p>
        </p:txBody>
      </p:sp>
    </p:spTree>
    <p:extLst>
      <p:ext uri="{BB962C8B-B14F-4D97-AF65-F5344CB8AC3E}">
        <p14:creationId xmlns:p14="http://schemas.microsoft.com/office/powerpoint/2010/main" val="32089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22" grpId="0"/>
      <p:bldP spid="24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Frequency table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5571" y="268428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61" y="3770824"/>
            <a:ext cx="27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table for Gender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1724741"/>
            <a:ext cx="4711067" cy="48831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415" y="4373337"/>
            <a:ext cx="361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table for Educational level</a:t>
            </a:r>
          </a:p>
        </p:txBody>
      </p:sp>
      <p:cxnSp>
        <p:nvCxnSpPr>
          <p:cNvPr id="12" name="Curved Connector 11"/>
          <p:cNvCxnSpPr>
            <a:stCxn id="7" idx="3"/>
          </p:cNvCxnSpPr>
          <p:nvPr/>
        </p:nvCxnSpPr>
        <p:spPr>
          <a:xfrm>
            <a:off x="3327479" y="3955490"/>
            <a:ext cx="1215492" cy="5874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3" idx="2"/>
          </p:cNvCxnSpPr>
          <p:nvPr/>
        </p:nvCxnSpPr>
        <p:spPr>
          <a:xfrm rot="16200000" flipH="1">
            <a:off x="2723693" y="4322724"/>
            <a:ext cx="1319724" cy="215961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5269" y="2015382"/>
            <a:ext cx="439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Descriptive Statistics &gt; Crosstabs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0" y="2522196"/>
            <a:ext cx="3991532" cy="243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3" y="3960868"/>
            <a:ext cx="3192126" cy="266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11" y="2339056"/>
            <a:ext cx="3619984" cy="3011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138" y="5027830"/>
            <a:ext cx="317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Analyze &gt; </a:t>
            </a:r>
          </a:p>
          <a:p>
            <a:r>
              <a:rPr lang="en-US" dirty="0"/>
              <a:t>Descriptive Statistics &gt; Crosstabs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091" y="5741055"/>
            <a:ext cx="319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the row of the cross tab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091" y="6173814"/>
            <a:ext cx="34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the column of the cross tab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6111" y="5420553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Adding layers if needed</a:t>
            </a:r>
          </a:p>
        </p:txBody>
      </p:sp>
      <p:cxnSp>
        <p:nvCxnSpPr>
          <p:cNvPr id="16" name="Curved Connector 15"/>
          <p:cNvCxnSpPr>
            <a:stCxn id="10" idx="3"/>
          </p:cNvCxnSpPr>
          <p:nvPr/>
        </p:nvCxnSpPr>
        <p:spPr>
          <a:xfrm flipV="1">
            <a:off x="3802185" y="4453105"/>
            <a:ext cx="2021025" cy="14726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3"/>
          </p:cNvCxnSpPr>
          <p:nvPr/>
        </p:nvCxnSpPr>
        <p:spPr>
          <a:xfrm flipV="1">
            <a:off x="4078158" y="5024364"/>
            <a:ext cx="1872268" cy="13341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2" idx="3"/>
          </p:cNvCxnSpPr>
          <p:nvPr/>
        </p:nvCxnSpPr>
        <p:spPr>
          <a:xfrm flipH="1" flipV="1">
            <a:off x="10522857" y="4315623"/>
            <a:ext cx="483027" cy="1289596"/>
          </a:xfrm>
          <a:prstGeom prst="curvedConnector4">
            <a:avLst>
              <a:gd name="adj1" fmla="val -47327"/>
              <a:gd name="adj2" fmla="val 571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40705" y="3546732"/>
            <a:ext cx="18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cross 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3143" y="1969724"/>
            <a:ext cx="22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table with layers</a:t>
            </a:r>
          </a:p>
        </p:txBody>
      </p:sp>
    </p:spTree>
    <p:extLst>
      <p:ext uri="{BB962C8B-B14F-4D97-AF65-F5344CB8AC3E}">
        <p14:creationId xmlns:p14="http://schemas.microsoft.com/office/powerpoint/2010/main" val="28400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1" grpId="0"/>
      <p:bldP spid="10" grpId="0"/>
      <p:bldP spid="13" grpId="0"/>
      <p:bldP spid="12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84" y="1776036"/>
            <a:ext cx="7613080" cy="4118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4128" y="2451100"/>
            <a:ext cx="289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Simple cross table : </a:t>
            </a:r>
            <a:r>
              <a:rPr lang="en-US" sz="2000" b="1" dirty="0"/>
              <a:t>output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2" y="3448613"/>
            <a:ext cx="3192126" cy="2669439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>
            <a:off x="2757714" y="3875314"/>
            <a:ext cx="3149600" cy="155302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989943" y="4368800"/>
            <a:ext cx="4093028" cy="711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>
          <a:xfrm>
            <a:off x="10014252" y="3991430"/>
            <a:ext cx="2020218" cy="1126888"/>
          </a:xfrm>
          <a:prstGeom prst="wedgeEllipseCallout">
            <a:avLst>
              <a:gd name="adj1" fmla="val -190928"/>
              <a:gd name="adj2" fmla="val 73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206 of females are clericals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11" y="1628504"/>
            <a:ext cx="7077755" cy="4979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2455183"/>
            <a:ext cx="336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Cross table with layers : </a:t>
            </a:r>
            <a:r>
              <a:rPr lang="en-US" sz="2000" b="1" dirty="0"/>
              <a:t>output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" y="3023512"/>
            <a:ext cx="3619984" cy="3011939"/>
          </a:xfrm>
          <a:prstGeom prst="rect">
            <a:avLst/>
          </a:prstGeom>
        </p:spPr>
      </p:pic>
      <p:cxnSp>
        <p:nvCxnSpPr>
          <p:cNvPr id="17" name="Curved Connector 16"/>
          <p:cNvCxnSpPr/>
          <p:nvPr/>
        </p:nvCxnSpPr>
        <p:spPr>
          <a:xfrm flipV="1">
            <a:off x="3149600" y="3149600"/>
            <a:ext cx="2743200" cy="16981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860766" y="3331029"/>
            <a:ext cx="3370217" cy="1959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2873829" y="3526971"/>
            <a:ext cx="3396342" cy="2743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2860766" y="3526971"/>
            <a:ext cx="3461657" cy="29437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3149600" y="3023512"/>
            <a:ext cx="4178663" cy="1039037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>
            <a:off x="9110155" y="3422469"/>
            <a:ext cx="2924315" cy="1695849"/>
          </a:xfrm>
          <a:prstGeom prst="wedgeEllipseCallout">
            <a:avLst>
              <a:gd name="adj1" fmla="val -105678"/>
              <a:gd name="adj2" fmla="val 4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 of </a:t>
            </a:r>
            <a:r>
              <a:rPr lang="en-US" b="1" dirty="0"/>
              <a:t>females</a:t>
            </a:r>
            <a:r>
              <a:rPr lang="en-US" dirty="0"/>
              <a:t> having </a:t>
            </a:r>
            <a:r>
              <a:rPr lang="en-US" b="1" dirty="0"/>
              <a:t>16 years of education </a:t>
            </a:r>
            <a:r>
              <a:rPr lang="en-US" dirty="0"/>
              <a:t>are </a:t>
            </a:r>
            <a:r>
              <a:rPr lang="en-US" b="1" dirty="0"/>
              <a:t>Clerical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77C-F9B4-44BE-85E4-4BEBD8CFB5D5}" type="slidenum">
              <a:rPr lang="en-US" smtClean="0"/>
              <a:t>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0541313-B551-4AE2-80B7-D4029C41CD6F}"/>
              </a:ext>
            </a:extLst>
          </p:cNvPr>
          <p:cNvSpPr/>
          <p:nvPr/>
        </p:nvSpPr>
        <p:spPr>
          <a:xfrm>
            <a:off x="638004" y="703784"/>
            <a:ext cx="10106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Numerical Data analysis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846" y="2267308"/>
            <a:ext cx="450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Dr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err="1"/>
              <a:t>Soltani</a:t>
            </a:r>
            <a:r>
              <a:rPr lang="en-US" sz="2000" b="1" dirty="0"/>
              <a:t> </a:t>
            </a:r>
            <a:r>
              <a:rPr lang="en-US" sz="2000" b="1" dirty="0" err="1" smtClean="0"/>
              <a:t>Mohyiddine</a:t>
            </a:r>
            <a:endParaRPr lang="en-US" sz="2000" b="1" dirty="0" smtClean="0"/>
          </a:p>
          <a:p>
            <a:pPr algn="ctr"/>
            <a:r>
              <a:rPr lang="en-US" sz="2000" dirty="0"/>
              <a:t>Program Level: Master’s Degree</a:t>
            </a:r>
            <a:endParaRPr lang="fr-FR" sz="2000" dirty="0"/>
          </a:p>
          <a:p>
            <a:pPr algn="ctr"/>
            <a:r>
              <a:rPr lang="en-US" sz="2000" dirty="0"/>
              <a:t>Specialty: Urban Technology </a:t>
            </a:r>
            <a:r>
              <a:rPr lang="en-US" sz="2000" dirty="0" smtClean="0"/>
              <a:t>Management</a:t>
            </a:r>
            <a:endParaRPr lang="fr-FR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73768" y="3893182"/>
            <a:ext cx="10680031" cy="1538734"/>
            <a:chOff x="673768" y="3893182"/>
            <a:chExt cx="10680031" cy="1538734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673768" y="3968876"/>
              <a:ext cx="10680031" cy="1463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b="1" dirty="0" smtClean="0"/>
                <a:t>Descriptive </a:t>
              </a:r>
              <a:r>
                <a:rPr lang="en-US" sz="5400" b="1" dirty="0" smtClean="0"/>
                <a:t>Analysis </a:t>
              </a:r>
              <a:r>
                <a:rPr lang="en-US" sz="5400" b="1" dirty="0"/>
                <a:t>using SPSS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5872" y="3893182"/>
              <a:ext cx="15159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Lecture </a:t>
              </a:r>
              <a:r>
                <a:rPr lang="fr-FR" sz="2800" b="1" dirty="0">
                  <a:solidFill>
                    <a:srgbClr val="C00000"/>
                  </a:solidFill>
                </a:rPr>
                <a:t>4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5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Custom table :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1" y="2394076"/>
            <a:ext cx="3202319" cy="1142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78" y="3661325"/>
            <a:ext cx="3033381" cy="280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1" y="3279501"/>
            <a:ext cx="3043957" cy="282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72" y="2554557"/>
            <a:ext cx="3010004" cy="2784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10" y="1092352"/>
            <a:ext cx="2903390" cy="2690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5269" y="2015382"/>
            <a:ext cx="35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Tables &gt; Custom Tables</a:t>
            </a:r>
          </a:p>
        </p:txBody>
      </p:sp>
      <p:cxnSp>
        <p:nvCxnSpPr>
          <p:cNvPr id="7" name="Curved Connector 6"/>
          <p:cNvCxnSpPr/>
          <p:nvPr/>
        </p:nvCxnSpPr>
        <p:spPr>
          <a:xfrm>
            <a:off x="4528457" y="3904344"/>
            <a:ext cx="996102" cy="11392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6984489" y="3458391"/>
            <a:ext cx="437264" cy="31316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9482076" y="1961697"/>
            <a:ext cx="1096390" cy="2565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1518" y="637569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custom table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9974" y="6101487"/>
            <a:ext cx="36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Drag to define the column variable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6538" y="5324650"/>
            <a:ext cx="336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to define the row variable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2077" y="3833603"/>
            <a:ext cx="270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Drag to add layers if needed</a:t>
            </a:r>
          </a:p>
        </p:txBody>
      </p:sp>
    </p:spTree>
    <p:extLst>
      <p:ext uri="{BB962C8B-B14F-4D97-AF65-F5344CB8AC3E}">
        <p14:creationId xmlns:p14="http://schemas.microsoft.com/office/powerpoint/2010/main" val="2916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Custom table : </a:t>
            </a:r>
            <a:r>
              <a:rPr lang="en-US" sz="2800" b="1" dirty="0"/>
              <a:t>output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19" y="2200048"/>
            <a:ext cx="7239681" cy="357742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563430" y="711506"/>
            <a:ext cx="3392714" cy="1088572"/>
          </a:xfrm>
          <a:prstGeom prst="wedgeEllipseCallout">
            <a:avLst>
              <a:gd name="adj1" fmla="val -42224"/>
              <a:gd name="adj2" fmla="val 3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current salary of clerical male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" y="2877610"/>
            <a:ext cx="3211819" cy="29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8" y="2566932"/>
            <a:ext cx="3130072" cy="165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0" y="3362807"/>
            <a:ext cx="4486901" cy="2762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1" y="1690414"/>
            <a:ext cx="3512081" cy="3074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334" y="4339489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Analyze &gt;</a:t>
            </a:r>
          </a:p>
          <a:p>
            <a:r>
              <a:rPr lang="en-US" dirty="0"/>
              <a:t> Descriptive Statistics &gt; Frequencies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4634" y="6191250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variables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5850" y="498582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the desired statistics </a:t>
            </a:r>
          </a:p>
        </p:txBody>
      </p:sp>
      <p:cxnSp>
        <p:nvCxnSpPr>
          <p:cNvPr id="18" name="Curved Connector 17"/>
          <p:cNvCxnSpPr>
            <a:stCxn id="16" idx="0"/>
          </p:cNvCxnSpPr>
          <p:nvPr/>
        </p:nvCxnSpPr>
        <p:spPr>
          <a:xfrm rot="5400000" flipH="1" flipV="1">
            <a:off x="9398724" y="3278394"/>
            <a:ext cx="2514322" cy="9005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6" idx="0"/>
          </p:cNvCxnSpPr>
          <p:nvPr/>
        </p:nvCxnSpPr>
        <p:spPr>
          <a:xfrm rot="16200000" flipV="1">
            <a:off x="9419258" y="4199457"/>
            <a:ext cx="625422" cy="9473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694855" y="3791091"/>
            <a:ext cx="731520" cy="2594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Elbow Connector 22"/>
          <p:cNvCxnSpPr>
            <a:stCxn id="21" idx="0"/>
            <a:endCxn id="11" idx="1"/>
          </p:cNvCxnSpPr>
          <p:nvPr/>
        </p:nvCxnSpPr>
        <p:spPr>
          <a:xfrm rot="5400000" flipH="1" flipV="1">
            <a:off x="8010938" y="3277108"/>
            <a:ext cx="563661" cy="46430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6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5" y="1543147"/>
            <a:ext cx="5387823" cy="4927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394" y="3860737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3143310"/>
            <a:ext cx="3512081" cy="30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2451100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Other alternative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2876289"/>
            <a:ext cx="3964002" cy="187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49" y="3982388"/>
            <a:ext cx="4420217" cy="2762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56" y="1755513"/>
            <a:ext cx="2124371" cy="3753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9798" y="2451100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Analyze &gt; Descriptive statistics &gt; Descriptives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844" y="4773385"/>
            <a:ext cx="335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Analyze &gt; </a:t>
            </a:r>
          </a:p>
          <a:p>
            <a:r>
              <a:rPr lang="en-US" dirty="0"/>
              <a:t>Descriptive statistics &gt; Descriptives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2335" y="3597583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variables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6112" y="5508887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desired statistics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6353" y="4397895"/>
            <a:ext cx="731520" cy="2594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/>
          <p:cNvCxnSpPr>
            <a:stCxn id="18" idx="0"/>
            <a:endCxn id="11" idx="1"/>
          </p:cNvCxnSpPr>
          <p:nvPr/>
        </p:nvCxnSpPr>
        <p:spPr>
          <a:xfrm rot="5400000" flipH="1" flipV="1">
            <a:off x="7942087" y="3592227"/>
            <a:ext cx="765695" cy="84564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Chart builder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717848"/>
            <a:ext cx="2943636" cy="148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82" y="1682912"/>
            <a:ext cx="6434218" cy="4442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424" y="3166914"/>
            <a:ext cx="23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Graphs &gt; Chart Builder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00154" y="4368800"/>
            <a:ext cx="494248" cy="13933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42098" y="2193690"/>
            <a:ext cx="1024018" cy="12549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74232" y="4521200"/>
            <a:ext cx="2910112" cy="9797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6571" y="2796379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</a:t>
            </a:r>
          </a:p>
        </p:txBody>
      </p:sp>
      <p:cxnSp>
        <p:nvCxnSpPr>
          <p:cNvPr id="17" name="Elbow Connector 16"/>
          <p:cNvCxnSpPr>
            <a:stCxn id="15" idx="0"/>
            <a:endCxn id="12" idx="1"/>
          </p:cNvCxnSpPr>
          <p:nvPr/>
        </p:nvCxnSpPr>
        <p:spPr>
          <a:xfrm rot="16200000" flipH="1">
            <a:off x="5041908" y="2420962"/>
            <a:ext cx="24773" cy="775606"/>
          </a:xfrm>
          <a:prstGeom prst="bentConnector4">
            <a:avLst>
              <a:gd name="adj1" fmla="val -922779"/>
              <a:gd name="adj2" fmla="val 841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4600" y="4322762"/>
            <a:ext cx="10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Gallery of graphs</a:t>
            </a:r>
          </a:p>
        </p:txBody>
      </p:sp>
      <p:cxnSp>
        <p:nvCxnSpPr>
          <p:cNvPr id="22" name="Elbow Connector 21"/>
          <p:cNvCxnSpPr>
            <a:stCxn id="18" idx="3"/>
            <a:endCxn id="11" idx="1"/>
          </p:cNvCxnSpPr>
          <p:nvPr/>
        </p:nvCxnSpPr>
        <p:spPr>
          <a:xfrm>
            <a:off x="5129668" y="4645928"/>
            <a:ext cx="370486" cy="41955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0154" y="6383620"/>
            <a:ext cx="267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of the selected graph</a:t>
            </a:r>
          </a:p>
        </p:txBody>
      </p:sp>
      <p:cxnSp>
        <p:nvCxnSpPr>
          <p:cNvPr id="25" name="Elbow Connector 24"/>
          <p:cNvCxnSpPr>
            <a:stCxn id="23" idx="3"/>
            <a:endCxn id="13" idx="2"/>
          </p:cNvCxnSpPr>
          <p:nvPr/>
        </p:nvCxnSpPr>
        <p:spPr>
          <a:xfrm flipH="1" flipV="1">
            <a:off x="7529288" y="5500914"/>
            <a:ext cx="646791" cy="1067372"/>
          </a:xfrm>
          <a:prstGeom prst="bentConnector4">
            <a:avLst>
              <a:gd name="adj1" fmla="val -35344"/>
              <a:gd name="adj2" fmla="val 5865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9760" y="2336246"/>
            <a:ext cx="36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Interactive facility to compose graphs</a:t>
            </a:r>
          </a:p>
        </p:txBody>
      </p:sp>
    </p:spTree>
    <p:extLst>
      <p:ext uri="{BB962C8B-B14F-4D97-AF65-F5344CB8AC3E}">
        <p14:creationId xmlns:p14="http://schemas.microsoft.com/office/powerpoint/2010/main" val="413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 animBg="1"/>
      <p:bldP spid="12" grpId="0" animBg="1"/>
      <p:bldP spid="13" grpId="0" animBg="1"/>
      <p:bldP spid="15" grpId="0"/>
      <p:bldP spid="18" grpId="0"/>
      <p:bldP spid="23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Bar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7" y="1705840"/>
            <a:ext cx="6654800" cy="458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" y="3263947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‘Bar’ in Gallery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099" y="4930753"/>
            <a:ext cx="398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needed for y axis</a:t>
            </a:r>
          </a:p>
        </p:txBody>
      </p:sp>
      <p:sp>
        <p:nvSpPr>
          <p:cNvPr id="13" name="Oval 12"/>
          <p:cNvSpPr/>
          <p:nvPr/>
        </p:nvSpPr>
        <p:spPr>
          <a:xfrm>
            <a:off x="9054887" y="318907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4304450" y="469744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262366" y="451639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5284128" y="3422196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218412" y="2297493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4891406" y="2771045"/>
            <a:ext cx="1597085" cy="85516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6912" y="5586969"/>
            <a:ext cx="376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*. We can choose a variable for y axis </a:t>
            </a:r>
          </a:p>
        </p:txBody>
      </p:sp>
      <p:sp>
        <p:nvSpPr>
          <p:cNvPr id="22" name="Oval 21"/>
          <p:cNvSpPr/>
          <p:nvPr/>
        </p:nvSpPr>
        <p:spPr>
          <a:xfrm>
            <a:off x="5630222" y="342421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099" y="6002898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5417956" y="617822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15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8" grpId="0" animBg="1"/>
      <p:bldP spid="21" grpId="0"/>
      <p:bldP spid="22" grpId="0" animBg="1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Bar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50" y="1948997"/>
            <a:ext cx="7257416" cy="4232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070" y="3071279"/>
            <a:ext cx="331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Bar chart for Count of Gender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1" y="3779164"/>
            <a:ext cx="3487448" cy="2402219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397726" y="5068389"/>
            <a:ext cx="3592285" cy="1018902"/>
          </a:xfrm>
          <a:prstGeom prst="curvedConnector3">
            <a:avLst>
              <a:gd name="adj1" fmla="val 6127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Pie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9" y="1577227"/>
            <a:ext cx="6564063" cy="4745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3263947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‘Pie’ in Gallery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98" y="4930753"/>
            <a:ext cx="401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needed for y axis</a:t>
            </a:r>
          </a:p>
        </p:txBody>
      </p:sp>
      <p:sp>
        <p:nvSpPr>
          <p:cNvPr id="14" name="Oval 13"/>
          <p:cNvSpPr/>
          <p:nvPr/>
        </p:nvSpPr>
        <p:spPr>
          <a:xfrm>
            <a:off x="9841920" y="29854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315405" y="4907451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149067" y="431833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6228096" y="3143694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18426" y="215040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5793543" y="2446928"/>
            <a:ext cx="1539272" cy="117550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6912" y="5600416"/>
            <a:ext cx="430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*. We can choose a variable for y axis </a:t>
            </a:r>
          </a:p>
        </p:txBody>
      </p:sp>
      <p:sp>
        <p:nvSpPr>
          <p:cNvPr id="21" name="Oval 20"/>
          <p:cNvSpPr/>
          <p:nvPr/>
        </p:nvSpPr>
        <p:spPr>
          <a:xfrm>
            <a:off x="6568670" y="261917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086" y="6062986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6314728" y="5936412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10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20" grpId="0"/>
      <p:bldP spid="21" grpId="0" animBg="1"/>
      <p:bldP spid="23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Pie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82" y="1582822"/>
            <a:ext cx="6079775" cy="45646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8899" y="2907434"/>
            <a:ext cx="415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Pie chart for Count of Gender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9" y="3814881"/>
            <a:ext cx="3673438" cy="2655823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 flipV="1">
            <a:off x="1378226" y="4956314"/>
            <a:ext cx="3723256" cy="131196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7695" y="1709431"/>
            <a:ext cx="329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Graphical analysis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503" y="1729461"/>
            <a:ext cx="599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Mean, Mode, Median and quartiles of grouped data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212078" y="1881865"/>
            <a:ext cx="0" cy="4493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9813" y="2840756"/>
                <a:ext cx="2085186" cy="8497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3" y="2840756"/>
                <a:ext cx="2085186" cy="8497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63805" y="2808328"/>
                <a:ext cx="3658588" cy="86741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805" y="2808328"/>
                <a:ext cx="3658588" cy="867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8405" y="4013407"/>
                <a:ext cx="3424527" cy="8728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𝑚𝑒𝑑𝑖𝑎𝑛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05" y="4013407"/>
                <a:ext cx="3424527" cy="872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71" y="5175145"/>
                <a:ext cx="2873544" cy="90261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1" y="5175145"/>
                <a:ext cx="2873544" cy="902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00199" y="5175145"/>
                <a:ext cx="3016210" cy="9537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99" y="5175145"/>
                <a:ext cx="3016210" cy="953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37008" y="2481765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Bar chart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222" y="3037160"/>
            <a:ext cx="990973" cy="9580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4945" y="3037160"/>
            <a:ext cx="989897" cy="9407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95" y="5062096"/>
            <a:ext cx="1040767" cy="1100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9718" y="5190631"/>
            <a:ext cx="1738515" cy="9606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1343" y="3071324"/>
            <a:ext cx="1251979" cy="96283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6310" y="4929752"/>
            <a:ext cx="1374236" cy="122154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542074" y="4570199"/>
            <a:ext cx="111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Pie chart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23653" y="2498702"/>
            <a:ext cx="1285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Histogram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75751" y="4583302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Run chart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167671" y="2545725"/>
            <a:ext cx="136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Scatter plot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296310" y="4583302"/>
            <a:ext cx="106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Box plot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AF85D266-3543-4E17-91A8-7ABB4A79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8" y="1004315"/>
            <a:ext cx="9720072" cy="5567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Review of </a:t>
            </a:r>
            <a:r>
              <a:rPr lang="en-US" sz="3600" b="1">
                <a:solidFill>
                  <a:srgbClr val="FF0000"/>
                </a:solidFill>
              </a:rPr>
              <a:t>Lecture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Histogram: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0" y="1571077"/>
            <a:ext cx="6585810" cy="4533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3263947"/>
            <a:ext cx="30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‘Histogram’ in Gallery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098" y="4930753"/>
            <a:ext cx="406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 needed for y axis</a:t>
            </a:r>
          </a:p>
        </p:txBody>
      </p:sp>
      <p:sp>
        <p:nvSpPr>
          <p:cNvPr id="15" name="Oval 14"/>
          <p:cNvSpPr/>
          <p:nvPr/>
        </p:nvSpPr>
        <p:spPr>
          <a:xfrm>
            <a:off x="9841920" y="29854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5133797" y="511541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017743" y="429924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6082718" y="3221837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18426" y="215040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>
            <a:off x="5884163" y="2759969"/>
            <a:ext cx="1119360" cy="105253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0086" y="5575041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6197161" y="59886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61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3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Histogram: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04" y="1682450"/>
            <a:ext cx="6609162" cy="419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584" y="2839599"/>
            <a:ext cx="486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Histogram of Count of Current salary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9" y="3628208"/>
            <a:ext cx="3858231" cy="265582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449977" y="4767943"/>
            <a:ext cx="4101737" cy="141078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29" y="1654857"/>
            <a:ext cx="6818264" cy="4815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8564" y="2015382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1.D Boxplot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263947"/>
            <a:ext cx="283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‘Boxplot’ in Gallery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y axis</a:t>
            </a:r>
          </a:p>
        </p:txBody>
      </p:sp>
      <p:sp>
        <p:nvSpPr>
          <p:cNvPr id="17" name="Oval 16"/>
          <p:cNvSpPr/>
          <p:nvPr/>
        </p:nvSpPr>
        <p:spPr>
          <a:xfrm>
            <a:off x="4257558" y="559457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348552" y="4449295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5770672" y="3865853"/>
            <a:ext cx="1571410" cy="41565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48704" y="276135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6200000" flipH="1">
            <a:off x="5249412" y="2920789"/>
            <a:ext cx="442172" cy="42956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99401" y="4887359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Click OK</a:t>
            </a:r>
          </a:p>
        </p:txBody>
      </p:sp>
      <p:sp>
        <p:nvSpPr>
          <p:cNvPr id="26" name="Oval 25"/>
          <p:cNvSpPr/>
          <p:nvPr/>
        </p:nvSpPr>
        <p:spPr>
          <a:xfrm>
            <a:off x="5361138" y="618460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50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  <p:bldP spid="13" grpId="0"/>
      <p:bldP spid="14" grpId="0"/>
      <p:bldP spid="17" grpId="0" animBg="1"/>
      <p:bldP spid="18" grpId="0" animBg="1"/>
      <p:bldP spid="20" grpId="0" animBg="1"/>
      <p:bldP spid="25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2" y="1948997"/>
            <a:ext cx="6745875" cy="3846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872" y="2698428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Boxplot of Current salary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8564" y="2015382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1.D Boxplot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696789"/>
            <a:ext cx="3408740" cy="2407647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1358537" y="4624251"/>
            <a:ext cx="3370217" cy="133241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9419" y="2015382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Boxplot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03" y="1512704"/>
            <a:ext cx="6401731" cy="469370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3900" y="1948997"/>
            <a:ext cx="6172200" cy="5021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263947"/>
            <a:ext cx="283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‘Boxplot’ in Gallery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y axis</a:t>
            </a:r>
          </a:p>
        </p:txBody>
      </p:sp>
      <p:sp>
        <p:nvSpPr>
          <p:cNvPr id="16" name="Oval 15"/>
          <p:cNvSpPr/>
          <p:nvPr/>
        </p:nvSpPr>
        <p:spPr>
          <a:xfrm>
            <a:off x="5131538" y="556503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034981" y="451639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6027042" y="3463978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1842" y="291356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5653746" y="2623100"/>
            <a:ext cx="1476046" cy="127209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4714" y="4930753"/>
            <a:ext cx="415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Drag a categorical variable into x axis </a:t>
            </a:r>
          </a:p>
        </p:txBody>
      </p:sp>
      <p:sp>
        <p:nvSpPr>
          <p:cNvPr id="22" name="Oval 21"/>
          <p:cNvSpPr/>
          <p:nvPr/>
        </p:nvSpPr>
        <p:spPr>
          <a:xfrm>
            <a:off x="5086838" y="241908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6185290" y="3063589"/>
            <a:ext cx="372267" cy="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6338" y="5488253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8" name="Oval 27"/>
          <p:cNvSpPr/>
          <p:nvPr/>
        </p:nvSpPr>
        <p:spPr>
          <a:xfrm>
            <a:off x="6197158" y="617154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96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 animBg="1"/>
      <p:bldP spid="17" grpId="0" animBg="1"/>
      <p:bldP spid="19" grpId="0" animBg="1"/>
      <p:bldP spid="21" grpId="0"/>
      <p:bldP spid="22" grpId="0" animBg="1"/>
      <p:bldP spid="27" grpId="0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58" y="1679451"/>
            <a:ext cx="7653842" cy="4424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899" y="2593923"/>
            <a:ext cx="350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Boxplot of Current salary by Gender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9419" y="2015382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Boxplot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6" y="3553624"/>
            <a:ext cx="3224541" cy="2364212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flipV="1">
            <a:off x="1024128" y="4245429"/>
            <a:ext cx="3133030" cy="161979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4127" y="5384800"/>
            <a:ext cx="9720073" cy="645160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E9730D-F1B0-4ACD-89D3-386DFEDE8ACA}"/>
              </a:ext>
            </a:extLst>
          </p:cNvPr>
          <p:cNvSpPr txBox="1"/>
          <p:nvPr/>
        </p:nvSpPr>
        <p:spPr>
          <a:xfrm>
            <a:off x="4706757" y="3566160"/>
            <a:ext cx="235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096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SPSS:</a:t>
            </a:r>
            <a:r>
              <a:rPr lang="en-US" dirty="0"/>
              <a:t>Statistical package for the social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06197"/>
            <a:ext cx="4762500" cy="146730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SPSS</a:t>
            </a:r>
            <a:r>
              <a:rPr lang="en-US" sz="2400" b="1" dirty="0"/>
              <a:t> : </a:t>
            </a:r>
            <a:r>
              <a:rPr lang="en-US" sz="2400" dirty="0"/>
              <a:t>Statistical Package for the Social Sciences, is an IBM software package used for statistical data analysis.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48398" y="4024751"/>
            <a:ext cx="4762500" cy="4407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Some SPSS alternatives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8354" y="5237263"/>
            <a:ext cx="606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Free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B050"/>
                </a:solidFill>
              </a:rPr>
              <a:t>Jamovi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Posit, jmp, PSPP,  R, Rstudio, JASP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616738"/>
            <a:ext cx="550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Paid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Minitab, Number Analytics, OriginPro </a:t>
            </a:r>
          </a:p>
        </p:txBody>
      </p:sp>
    </p:spTree>
    <p:extLst>
      <p:ext uri="{BB962C8B-B14F-4D97-AF65-F5344CB8AC3E}">
        <p14:creationId xmlns:p14="http://schemas.microsoft.com/office/powerpoint/2010/main" val="3644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- General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3" y="2451100"/>
            <a:ext cx="7565069" cy="4092669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9563100" y="2231433"/>
            <a:ext cx="2019300" cy="30856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085"/>
              <a:gd name="adj6" fmla="val -73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Command bar</a:t>
            </a: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9588500" y="2599733"/>
            <a:ext cx="2019300" cy="30856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64"/>
              <a:gd name="adj6" fmla="val -7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Tool bar</a:t>
            </a:r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9563100" y="3895900"/>
            <a:ext cx="2247900" cy="10698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937"/>
              <a:gd name="adj6" fmla="val -6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editor windows</a:t>
            </a:r>
          </a:p>
          <a:p>
            <a:pPr marL="342900" indent="-342900">
              <a:buAutoNum type="arabicPeriod"/>
            </a:pPr>
            <a:r>
              <a:rPr lang="en-US" dirty="0"/>
              <a:t>Data view</a:t>
            </a:r>
          </a:p>
          <a:p>
            <a:pPr marL="342900" indent="-342900">
              <a:buAutoNum type="arabicPeriod"/>
            </a:pPr>
            <a:r>
              <a:rPr lang="en-US" dirty="0"/>
              <a:t>Variable view</a:t>
            </a:r>
          </a:p>
        </p:txBody>
      </p:sp>
      <p:sp>
        <p:nvSpPr>
          <p:cNvPr id="11" name="Oval 10"/>
          <p:cNvSpPr/>
          <p:nvPr/>
        </p:nvSpPr>
        <p:spPr>
          <a:xfrm>
            <a:off x="495300" y="6339597"/>
            <a:ext cx="2159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16178" y="6339597"/>
            <a:ext cx="2159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350" y="2552700"/>
            <a:ext cx="768096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7350" y="2730500"/>
            <a:ext cx="768096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50" y="2947028"/>
            <a:ext cx="7680960" cy="3244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7350" y="2012262"/>
            <a:ext cx="34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parts of SPSS environment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3463940"/>
            <a:ext cx="4194630" cy="2183295"/>
          </a:xfrm>
          <a:prstGeom prst="rect">
            <a:avLst/>
          </a:prstGeom>
        </p:spPr>
      </p:pic>
      <p:cxnSp>
        <p:nvCxnSpPr>
          <p:cNvPr id="20" name="Curved Connector 19"/>
          <p:cNvCxnSpPr>
            <a:stCxn id="12" idx="6"/>
          </p:cNvCxnSpPr>
          <p:nvPr/>
        </p:nvCxnSpPr>
        <p:spPr>
          <a:xfrm flipV="1">
            <a:off x="1132078" y="5355771"/>
            <a:ext cx="2380378" cy="1085426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401203"/>
            <a:ext cx="5834679" cy="4206661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8077200" y="2451100"/>
            <a:ext cx="2412274" cy="533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0289"/>
              <a:gd name="adj6" fmla="val -76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Output viewer window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350" y="2012262"/>
            <a:ext cx="34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parts of SPSS environment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7823" y="2984500"/>
            <a:ext cx="243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window displays the user output</a:t>
            </a:r>
          </a:p>
        </p:txBody>
      </p:sp>
    </p:spTree>
    <p:extLst>
      <p:ext uri="{BB962C8B-B14F-4D97-AF65-F5344CB8AC3E}">
        <p14:creationId xmlns:p14="http://schemas.microsoft.com/office/powerpoint/2010/main" val="2571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4" y="2546339"/>
            <a:ext cx="4121138" cy="379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2" y="2451100"/>
            <a:ext cx="5664667" cy="3920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794" y="628603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Data view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97081" y="6312384"/>
            <a:ext cx="157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Variable view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54800" y="3018971"/>
            <a:ext cx="395623" cy="1324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28860" y="3124200"/>
            <a:ext cx="3840480" cy="165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4635" y="3814881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</a:t>
            </a:r>
          </a:p>
        </p:txBody>
      </p:sp>
      <p:cxnSp>
        <p:nvCxnSpPr>
          <p:cNvPr id="18" name="Curved Connector 17"/>
          <p:cNvCxnSpPr>
            <a:stCxn id="15" idx="3"/>
          </p:cNvCxnSpPr>
          <p:nvPr/>
        </p:nvCxnSpPr>
        <p:spPr>
          <a:xfrm flipV="1">
            <a:off x="6084477" y="3289300"/>
            <a:ext cx="570323" cy="7102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5" idx="1"/>
          </p:cNvCxnSpPr>
          <p:nvPr/>
        </p:nvCxnSpPr>
        <p:spPr>
          <a:xfrm rot="10800000">
            <a:off x="4354287" y="3289301"/>
            <a:ext cx="670349" cy="7102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DD606D5-86AC-475D-8D0F-8845C827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94" y="1758939"/>
            <a:ext cx="5145606" cy="4742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488" y="2456492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Data view: 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87533" y="2481381"/>
            <a:ext cx="5486400" cy="1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94400" y="2697281"/>
            <a:ext cx="5620173" cy="3474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(Border and Accent Bar) 6"/>
          <p:cNvSpPr/>
          <p:nvPr/>
        </p:nvSpPr>
        <p:spPr>
          <a:xfrm flipH="1">
            <a:off x="2564362" y="2871326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544"/>
              <a:gd name="adj6" fmla="val -183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Variables names</a:t>
            </a:r>
          </a:p>
        </p:txBody>
      </p:sp>
      <p:sp>
        <p:nvSpPr>
          <p:cNvPr id="15" name="Line Callout 2 (Border and Accent Bar) 14"/>
          <p:cNvSpPr/>
          <p:nvPr/>
        </p:nvSpPr>
        <p:spPr>
          <a:xfrm flipH="1">
            <a:off x="2564362" y="4331826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22"/>
              <a:gd name="adj6" fmla="val -17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values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2774319-F0DE-43D1-9D41-4DA41179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2" y="2451100"/>
            <a:ext cx="5664667" cy="39200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7488" y="2456492"/>
            <a:ext cx="221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Variable view: 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616700" y="2951281"/>
            <a:ext cx="508000" cy="1380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2800" y="2951281"/>
            <a:ext cx="4779739" cy="1380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(Border and Accent Bar) 6"/>
          <p:cNvSpPr/>
          <p:nvPr/>
        </p:nvSpPr>
        <p:spPr>
          <a:xfrm flipH="1">
            <a:off x="3187700" y="2687639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587"/>
              <a:gd name="adj6" fmla="val -174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Variables names</a:t>
            </a:r>
          </a:p>
        </p:txBody>
      </p:sp>
      <p:sp>
        <p:nvSpPr>
          <p:cNvPr id="15" name="Line Callout 2 (Border and Accent Bar) 14"/>
          <p:cNvSpPr/>
          <p:nvPr/>
        </p:nvSpPr>
        <p:spPr>
          <a:xfrm flipH="1">
            <a:off x="3187700" y="5035221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2904"/>
              <a:gd name="adj6" fmla="val -235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 parameters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BDB48B4B-6EC0-42C2-9680-FA713583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35851</TotalTime>
  <Words>1266</Words>
  <Application>Microsoft Office PowerPoint</Application>
  <PresentationFormat>Widescreen</PresentationFormat>
  <Paragraphs>316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Review of Lecture 3</vt:lpstr>
      <vt:lpstr>SPSS:Statistical package for the social sciences</vt:lpstr>
      <vt:lpstr>SPSS - General environment</vt:lpstr>
      <vt:lpstr>SPSS - General environment</vt:lpstr>
      <vt:lpstr>SPSS - General environment</vt:lpstr>
      <vt:lpstr>SPSS - General environment</vt:lpstr>
      <vt:lpstr>SPSS - General environment</vt:lpstr>
      <vt:lpstr>SPSS - General environment</vt:lpstr>
      <vt:lpstr>Descriptive analysis</vt:lpstr>
      <vt:lpstr>Descriptive analysis</vt:lpstr>
      <vt:lpstr>Descriptive analysis</vt:lpstr>
      <vt:lpstr>Descriptive analysis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Numerical</vt:lpstr>
      <vt:lpstr>Descriptive analysis - Numerical</vt:lpstr>
      <vt:lpstr>Descriptive analysis - Numerical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using SPSS:</dc:title>
  <dc:creator>MED</dc:creator>
  <cp:lastModifiedBy>Microsoft account</cp:lastModifiedBy>
  <cp:revision>211</cp:revision>
  <cp:lastPrinted>2024-02-12T06:32:18Z</cp:lastPrinted>
  <dcterms:created xsi:type="dcterms:W3CDTF">2024-02-03T11:28:35Z</dcterms:created>
  <dcterms:modified xsi:type="dcterms:W3CDTF">2026-03-05T16:20:01Z</dcterms:modified>
</cp:coreProperties>
</file>