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C1442D-5D64-4AD1-91B4-33F0E3CEFBA7}" type="datetimeFigureOut">
              <a:rPr lang="fr-FR" smtClean="0"/>
              <a:t>14/03/2026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FD6D0-364B-4ACF-B50F-E5A42794AD6C}" type="slidenum">
              <a:rPr lang="fr-FR" smtClean="0"/>
              <a:t>‹N°›</a:t>
            </a:fld>
            <a:endParaRPr lang="fr-FR"/>
          </a:p>
        </p:txBody>
      </p:sp>
    </p:spTree>
    <p:extLst>
      <p:ext uri="{BB962C8B-B14F-4D97-AF65-F5344CB8AC3E}">
        <p14:creationId xmlns:p14="http://schemas.microsoft.com/office/powerpoint/2010/main" val="363328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C8DFE9-E1B7-4B3F-A172-FC0A01D1ADB0}" type="slidenum">
              <a:rPr lang="en-US">
                <a:solidFill>
                  <a:prstClr val="black"/>
                </a:solidFill>
              </a:rPr>
              <a:pPr>
                <a:defRPr/>
              </a:pPr>
              <a:t>25</a:t>
            </a:fld>
            <a:endParaRPr lang="en-US">
              <a:solidFill>
                <a:prstClr val="black"/>
              </a:solidFill>
            </a:endParaRPr>
          </a:p>
        </p:txBody>
      </p:sp>
      <p:sp>
        <p:nvSpPr>
          <p:cNvPr id="252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29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59933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CC245F3-2502-4C85-913E-B79013FF29CD}" type="slidenum">
              <a:rPr lang="fr-FR" smtClean="0"/>
              <a:t>32</a:t>
            </a:fld>
            <a:endParaRPr lang="fr-FR"/>
          </a:p>
        </p:txBody>
      </p:sp>
    </p:spTree>
    <p:extLst>
      <p:ext uri="{BB962C8B-B14F-4D97-AF65-F5344CB8AC3E}">
        <p14:creationId xmlns:p14="http://schemas.microsoft.com/office/powerpoint/2010/main" val="114514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AC4EB3-463B-428C-A6AB-96A994B338D1}" type="slidenum">
              <a:rPr lang="en-US"/>
              <a:pPr>
                <a:defRPr/>
              </a:pPr>
              <a:t>42</a:t>
            </a:fld>
            <a:endParaRPr lang="en-US"/>
          </a:p>
        </p:txBody>
      </p:sp>
      <p:sp>
        <p:nvSpPr>
          <p:cNvPr id="253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39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E366FF3-9AB0-4887-B3D1-FA5AD4C1E0C2}" type="datetimeFigureOut">
              <a:rPr lang="fr-FR" smtClean="0"/>
              <a:t>14/03/2026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185468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366FF3-9AB0-4887-B3D1-FA5AD4C1E0C2}" type="datetimeFigureOut">
              <a:rPr lang="fr-FR" smtClean="0"/>
              <a:t>14/03/2026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85533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366FF3-9AB0-4887-B3D1-FA5AD4C1E0C2}" type="datetimeFigureOut">
              <a:rPr lang="fr-FR" smtClean="0"/>
              <a:t>14/03/2026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3104928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91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41763"/>
            <a:ext cx="4038600" cy="21891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7" name="Espace réservé du pied de page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Espace réservé du numéro de diapositive 7"/>
          <p:cNvSpPr>
            <a:spLocks noGrp="1"/>
          </p:cNvSpPr>
          <p:nvPr>
            <p:ph type="sldNum" sz="quarter" idx="12"/>
          </p:nvPr>
        </p:nvSpPr>
        <p:spPr>
          <a:xfrm>
            <a:off x="6553200" y="6243638"/>
            <a:ext cx="2133600" cy="457200"/>
          </a:xfrm>
        </p:spPr>
        <p:txBody>
          <a:bodyPr/>
          <a:lstStyle>
            <a:lvl1pPr>
              <a:defRPr/>
            </a:lvl1pPr>
          </a:lstStyle>
          <a:p>
            <a:pPr>
              <a:defRPr/>
            </a:pPr>
            <a:fld id="{B29313FA-813B-46E6-B539-E49C96DA323A}" type="slidenum">
              <a:rPr lang="en-US"/>
              <a:pPr>
                <a:defRPr/>
              </a:pPr>
              <a:t>‹N°›</a:t>
            </a:fld>
            <a:endParaRPr lang="en-US"/>
          </a:p>
        </p:txBody>
      </p:sp>
    </p:spTree>
    <p:extLst>
      <p:ext uri="{BB962C8B-B14F-4D97-AF65-F5344CB8AC3E}">
        <p14:creationId xmlns:p14="http://schemas.microsoft.com/office/powerpoint/2010/main" val="8167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366FF3-9AB0-4887-B3D1-FA5AD4C1E0C2}" type="datetimeFigureOut">
              <a:rPr lang="fr-FR" smtClean="0"/>
              <a:t>14/03/2026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106988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E366FF3-9AB0-4887-B3D1-FA5AD4C1E0C2}" type="datetimeFigureOut">
              <a:rPr lang="fr-FR" smtClean="0"/>
              <a:t>14/03/2026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8550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E366FF3-9AB0-4887-B3D1-FA5AD4C1E0C2}" type="datetimeFigureOut">
              <a:rPr lang="fr-FR" smtClean="0"/>
              <a:t>14/03/2026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4048754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E366FF3-9AB0-4887-B3D1-FA5AD4C1E0C2}" type="datetimeFigureOut">
              <a:rPr lang="fr-FR" smtClean="0"/>
              <a:t>14/03/2026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27234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E366FF3-9AB0-4887-B3D1-FA5AD4C1E0C2}" type="datetimeFigureOut">
              <a:rPr lang="fr-FR" smtClean="0"/>
              <a:t>14/03/2026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225558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E366FF3-9AB0-4887-B3D1-FA5AD4C1E0C2}" type="datetimeFigureOut">
              <a:rPr lang="fr-FR" smtClean="0"/>
              <a:t>14/03/2026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4264169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E366FF3-9AB0-4887-B3D1-FA5AD4C1E0C2}" type="datetimeFigureOut">
              <a:rPr lang="fr-FR" smtClean="0"/>
              <a:t>14/03/2026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379613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E366FF3-9AB0-4887-B3D1-FA5AD4C1E0C2}" type="datetimeFigureOut">
              <a:rPr lang="fr-FR" smtClean="0"/>
              <a:t>14/03/2026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C5438A-4A83-4CA0-914A-0F1850B144A1}" type="slidenum">
              <a:rPr lang="fr-FR" smtClean="0"/>
              <a:t>‹N°›</a:t>
            </a:fld>
            <a:endParaRPr lang="fr-FR"/>
          </a:p>
        </p:txBody>
      </p:sp>
    </p:spTree>
    <p:extLst>
      <p:ext uri="{BB962C8B-B14F-4D97-AF65-F5344CB8AC3E}">
        <p14:creationId xmlns:p14="http://schemas.microsoft.com/office/powerpoint/2010/main" val="3790961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66FF3-9AB0-4887-B3D1-FA5AD4C1E0C2}" type="datetimeFigureOut">
              <a:rPr lang="fr-FR" smtClean="0"/>
              <a:t>14/03/2026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438A-4A83-4CA0-914A-0F1850B144A1}" type="slidenum">
              <a:rPr lang="fr-FR" smtClean="0"/>
              <a:t>‹N°›</a:t>
            </a:fld>
            <a:endParaRPr lang="fr-FR"/>
          </a:p>
        </p:txBody>
      </p:sp>
    </p:spTree>
    <p:extLst>
      <p:ext uri="{BB962C8B-B14F-4D97-AF65-F5344CB8AC3E}">
        <p14:creationId xmlns:p14="http://schemas.microsoft.com/office/powerpoint/2010/main" val="236247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85918" y="2428869"/>
            <a:ext cx="6890538"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ar-SA"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الأنسجة الإفرازية</a:t>
            </a:r>
          </a:p>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Secretory tissues </a:t>
            </a:r>
            <a:r>
              <a:rPr lang="ar-SA"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p>
        </p:txBody>
      </p:sp>
    </p:spTree>
    <p:extLst>
      <p:ext uri="{BB962C8B-B14F-4D97-AF65-F5344CB8AC3E}">
        <p14:creationId xmlns:p14="http://schemas.microsoft.com/office/powerpoint/2010/main" val="2682857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88640"/>
            <a:ext cx="8208912" cy="461664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fr-FR" sz="2800" b="1" dirty="0" err="1"/>
              <a:t>Defense</a:t>
            </a:r>
            <a:r>
              <a:rPr lang="fr-FR" sz="2800" b="1" dirty="0"/>
              <a:t> </a:t>
            </a:r>
            <a:r>
              <a:rPr lang="fr-FR" sz="2800" b="1" dirty="0" err="1"/>
              <a:t>Mechanism</a:t>
            </a:r>
            <a:r>
              <a:rPr lang="fr-FR" sz="2800" b="1" dirty="0"/>
              <a:t>:</a:t>
            </a:r>
            <a:r>
              <a:rPr lang="fr-FR" sz="2800" dirty="0"/>
              <a:t> Protection </a:t>
            </a:r>
            <a:r>
              <a:rPr lang="fr-FR" sz="2800" dirty="0" err="1">
                <a:solidFill>
                  <a:srgbClr val="FF0000"/>
                </a:solidFill>
              </a:rPr>
              <a:t>from</a:t>
            </a:r>
            <a:r>
              <a:rPr lang="fr-FR" sz="2800" dirty="0">
                <a:solidFill>
                  <a:srgbClr val="FF0000"/>
                </a:solidFill>
              </a:rPr>
              <a:t> herbivores </a:t>
            </a:r>
            <a:r>
              <a:rPr lang="fr-FR" sz="2800" dirty="0"/>
              <a:t>and </a:t>
            </a:r>
            <a:r>
              <a:rPr lang="fr-FR" sz="2800" dirty="0" err="1"/>
              <a:t>pathogens</a:t>
            </a:r>
            <a:r>
              <a:rPr lang="fr-FR" sz="2800" dirty="0"/>
              <a:t> (latex, </a:t>
            </a:r>
            <a:r>
              <a:rPr lang="fr-FR" sz="2800" dirty="0" err="1"/>
              <a:t>resin</a:t>
            </a:r>
            <a:r>
              <a:rPr lang="fr-FR" sz="2800" dirty="0"/>
              <a:t>).</a:t>
            </a:r>
          </a:p>
          <a:p>
            <a:pPr>
              <a:lnSpc>
                <a:spcPct val="150000"/>
              </a:lnSpc>
            </a:pPr>
            <a:r>
              <a:rPr lang="fr-FR" sz="2800" b="1" dirty="0" err="1"/>
              <a:t>Environmental</a:t>
            </a:r>
            <a:r>
              <a:rPr lang="fr-FR" sz="2800" b="1" dirty="0"/>
              <a:t> Adaptation:</a:t>
            </a:r>
            <a:r>
              <a:rPr lang="fr-FR" sz="2800" dirty="0"/>
              <a:t> </a:t>
            </a:r>
            <a:r>
              <a:rPr lang="fr-FR" sz="2800" dirty="0">
                <a:solidFill>
                  <a:srgbClr val="FF0000"/>
                </a:solidFill>
              </a:rPr>
              <a:t>Salt </a:t>
            </a:r>
            <a:r>
              <a:rPr lang="fr-FR" sz="2800" dirty="0" err="1">
                <a:solidFill>
                  <a:srgbClr val="FF0000"/>
                </a:solidFill>
              </a:rPr>
              <a:t>excretion</a:t>
            </a:r>
            <a:r>
              <a:rPr lang="fr-FR" sz="2800" dirty="0">
                <a:solidFill>
                  <a:srgbClr val="FF0000"/>
                </a:solidFill>
              </a:rPr>
              <a:t> </a:t>
            </a:r>
            <a:r>
              <a:rPr lang="fr-FR" sz="2800" dirty="0"/>
              <a:t>in halophytes, </a:t>
            </a:r>
            <a:r>
              <a:rPr lang="fr-FR" sz="2800" dirty="0">
                <a:solidFill>
                  <a:srgbClr val="FF0000"/>
                </a:solidFill>
              </a:rPr>
              <a:t>water release </a:t>
            </a:r>
            <a:r>
              <a:rPr lang="fr-FR" sz="2800" dirty="0" err="1"/>
              <a:t>from</a:t>
            </a:r>
            <a:r>
              <a:rPr lang="fr-FR" sz="2800" dirty="0"/>
              <a:t> </a:t>
            </a:r>
            <a:r>
              <a:rPr lang="fr-FR" sz="2800" dirty="0" err="1"/>
              <a:t>hydathodes</a:t>
            </a:r>
            <a:r>
              <a:rPr lang="fr-FR" sz="2800" dirty="0"/>
              <a:t>.</a:t>
            </a:r>
          </a:p>
          <a:p>
            <a:pPr>
              <a:lnSpc>
                <a:spcPct val="150000"/>
              </a:lnSpc>
            </a:pPr>
            <a:r>
              <a:rPr lang="fr-FR" sz="2800" b="1" dirty="0" err="1"/>
              <a:t>Pollination</a:t>
            </a:r>
            <a:r>
              <a:rPr lang="fr-FR" sz="2800" b="1" dirty="0"/>
              <a:t> &amp; Attraction:</a:t>
            </a:r>
            <a:r>
              <a:rPr lang="fr-FR" sz="2800" dirty="0"/>
              <a:t> </a:t>
            </a:r>
            <a:r>
              <a:rPr lang="fr-FR" sz="2800" dirty="0" err="1"/>
              <a:t>Nectaries</a:t>
            </a:r>
            <a:r>
              <a:rPr lang="fr-FR" sz="2800" dirty="0"/>
              <a:t> and </a:t>
            </a:r>
            <a:r>
              <a:rPr lang="fr-FR" sz="2800" dirty="0" err="1"/>
              <a:t>osmophores</a:t>
            </a:r>
            <a:r>
              <a:rPr lang="fr-FR" sz="2800" dirty="0"/>
              <a:t> </a:t>
            </a:r>
            <a:r>
              <a:rPr lang="fr-FR" sz="2800" dirty="0" smtClean="0"/>
              <a:t>t</a:t>
            </a:r>
            <a:endParaRPr lang="fr-FR" sz="2800" dirty="0"/>
          </a:p>
          <a:p>
            <a:pPr>
              <a:lnSpc>
                <a:spcPct val="150000"/>
              </a:lnSpc>
            </a:pPr>
            <a:r>
              <a:rPr lang="fr-FR" sz="2800" b="1" dirty="0" err="1"/>
              <a:t>Wound</a:t>
            </a:r>
            <a:r>
              <a:rPr lang="fr-FR" sz="2800" b="1" dirty="0"/>
              <a:t> Healing &amp; Storage:</a:t>
            </a:r>
            <a:r>
              <a:rPr lang="fr-FR" sz="2800" dirty="0"/>
              <a:t> Latex, </a:t>
            </a:r>
            <a:r>
              <a:rPr lang="fr-FR" sz="2800" dirty="0" err="1"/>
              <a:t>gums</a:t>
            </a:r>
            <a:r>
              <a:rPr lang="fr-FR" sz="2800" dirty="0"/>
              <a:t>, and essential </a:t>
            </a:r>
            <a:r>
              <a:rPr lang="fr-FR" sz="2800" dirty="0" err="1"/>
              <a:t>oils</a:t>
            </a:r>
            <a:r>
              <a:rPr lang="fr-FR" sz="2800" dirty="0"/>
              <a:t>.</a:t>
            </a:r>
          </a:p>
        </p:txBody>
      </p:sp>
    </p:spTree>
    <p:extLst>
      <p:ext uri="{BB962C8B-B14F-4D97-AF65-F5344CB8AC3E}">
        <p14:creationId xmlns:p14="http://schemas.microsoft.com/office/powerpoint/2010/main" val="24928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40768" y="2397948"/>
            <a:ext cx="6179384"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4400" b="1" dirty="0" err="1">
                <a:solidFill>
                  <a:prstClr val="black"/>
                </a:solidFill>
              </a:rPr>
              <a:t>External</a:t>
            </a:r>
            <a:r>
              <a:rPr lang="fr-FR" sz="4400" b="1" dirty="0">
                <a:solidFill>
                  <a:prstClr val="black"/>
                </a:solidFill>
              </a:rPr>
              <a:t> </a:t>
            </a:r>
            <a:r>
              <a:rPr lang="fr-FR" sz="4400" b="1" dirty="0" err="1">
                <a:solidFill>
                  <a:prstClr val="black"/>
                </a:solidFill>
              </a:rPr>
              <a:t>secretory</a:t>
            </a:r>
            <a:r>
              <a:rPr lang="fr-FR" sz="4400" b="1" dirty="0">
                <a:solidFill>
                  <a:prstClr val="black"/>
                </a:solidFill>
              </a:rPr>
              <a:t> system</a:t>
            </a:r>
            <a:endParaRPr lang="fr-FR" sz="4400" dirty="0"/>
          </a:p>
        </p:txBody>
      </p:sp>
    </p:spTree>
    <p:extLst>
      <p:ext uri="{BB962C8B-B14F-4D97-AF65-F5344CB8AC3E}">
        <p14:creationId xmlns:p14="http://schemas.microsoft.com/office/powerpoint/2010/main" val="74896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cretory Tissue in Plants + PPT | EasyBiologyClass"/>
          <p:cNvPicPr>
            <a:picLocks noChangeAspect="1" noChangeArrowheads="1"/>
          </p:cNvPicPr>
          <p:nvPr/>
        </p:nvPicPr>
        <p:blipFill rotWithShape="1">
          <a:blip r:embed="rId2">
            <a:extLst>
              <a:ext uri="{28A0092B-C50C-407E-A947-70E740481C1C}">
                <a14:useLocalDpi xmlns:a14="http://schemas.microsoft.com/office/drawing/2010/main" val="0"/>
              </a:ext>
            </a:extLst>
          </a:blip>
          <a:srcRect l="11490" t="11733" r="22722" b="55382"/>
          <a:stretch/>
        </p:blipFill>
        <p:spPr bwMode="auto">
          <a:xfrm>
            <a:off x="0" y="1484784"/>
            <a:ext cx="8964488" cy="44666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19518" y="332656"/>
            <a:ext cx="6179384"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4400" b="1" dirty="0" err="1">
                <a:solidFill>
                  <a:prstClr val="black"/>
                </a:solidFill>
              </a:rPr>
              <a:t>External</a:t>
            </a:r>
            <a:r>
              <a:rPr lang="fr-FR" sz="4400" b="1" dirty="0">
                <a:solidFill>
                  <a:prstClr val="black"/>
                </a:solidFill>
              </a:rPr>
              <a:t> </a:t>
            </a:r>
            <a:r>
              <a:rPr lang="fr-FR" sz="4400" b="1" dirty="0" err="1">
                <a:solidFill>
                  <a:prstClr val="black"/>
                </a:solidFill>
              </a:rPr>
              <a:t>secretory</a:t>
            </a:r>
            <a:r>
              <a:rPr lang="fr-FR" sz="4400" b="1" dirty="0">
                <a:solidFill>
                  <a:prstClr val="black"/>
                </a:solidFill>
              </a:rPr>
              <a:t> system</a:t>
            </a:r>
            <a:endParaRPr lang="fr-FR" sz="4400" dirty="0"/>
          </a:p>
        </p:txBody>
      </p:sp>
      <p:sp>
        <p:nvSpPr>
          <p:cNvPr id="2" name="ZoneTexte 1"/>
          <p:cNvSpPr txBox="1"/>
          <p:nvPr/>
        </p:nvSpPr>
        <p:spPr>
          <a:xfrm>
            <a:off x="6334681" y="2003648"/>
            <a:ext cx="1800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400" b="1" dirty="0" smtClean="0"/>
              <a:t>الشعيرات </a:t>
            </a:r>
            <a:r>
              <a:rPr lang="ar-DZ" sz="2400" b="1" dirty="0" err="1" smtClean="0"/>
              <a:t>الغذية</a:t>
            </a:r>
            <a:endParaRPr lang="fr-FR" sz="2400" b="1" dirty="0"/>
          </a:p>
        </p:txBody>
      </p:sp>
      <p:sp>
        <p:nvSpPr>
          <p:cNvPr id="5" name="ZoneTexte 4"/>
          <p:cNvSpPr txBox="1"/>
          <p:nvPr/>
        </p:nvSpPr>
        <p:spPr>
          <a:xfrm>
            <a:off x="3923928" y="4284031"/>
            <a:ext cx="1800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DZ" sz="2400" b="1" dirty="0" err="1" smtClean="0"/>
              <a:t>الغذد</a:t>
            </a:r>
            <a:endParaRPr lang="fr-FR" sz="2400" b="1" dirty="0"/>
          </a:p>
        </p:txBody>
      </p:sp>
      <p:sp>
        <p:nvSpPr>
          <p:cNvPr id="8" name="ZoneTexte 7"/>
          <p:cNvSpPr txBox="1"/>
          <p:nvPr/>
        </p:nvSpPr>
        <p:spPr>
          <a:xfrm>
            <a:off x="3707904" y="5932288"/>
            <a:ext cx="1800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DZ" sz="2400" b="1" dirty="0" smtClean="0"/>
              <a:t>الثغور المائية</a:t>
            </a:r>
            <a:endParaRPr lang="fr-FR" sz="2400" b="1" dirty="0"/>
          </a:p>
        </p:txBody>
      </p:sp>
    </p:spTree>
    <p:extLst>
      <p:ext uri="{BB962C8B-B14F-4D97-AF65-F5344CB8AC3E}">
        <p14:creationId xmlns:p14="http://schemas.microsoft.com/office/powerpoint/2010/main" val="167329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466" y="260648"/>
            <a:ext cx="8604448" cy="6340197"/>
          </a:xfrm>
          <a:prstGeom prst="rect">
            <a:avLst/>
          </a:prstGeom>
        </p:spPr>
        <p:txBody>
          <a:bodyPr wrap="square">
            <a:spAutoFit/>
          </a:bodyPr>
          <a:lstStyle/>
          <a:p>
            <a:pPr>
              <a:lnSpc>
                <a:spcPct val="150000"/>
              </a:lnSpc>
            </a:pPr>
            <a:r>
              <a:rPr lang="fr-FR" sz="2800" b="1" dirty="0" err="1">
                <a:solidFill>
                  <a:srgbClr val="FF0000"/>
                </a:solidFill>
              </a:rPr>
              <a:t>External</a:t>
            </a:r>
            <a:r>
              <a:rPr lang="fr-FR" sz="2800" b="1" dirty="0">
                <a:solidFill>
                  <a:srgbClr val="FF0000"/>
                </a:solidFill>
              </a:rPr>
              <a:t> </a:t>
            </a:r>
            <a:r>
              <a:rPr lang="fr-FR" sz="2800" b="1" dirty="0" err="1">
                <a:solidFill>
                  <a:srgbClr val="FF0000"/>
                </a:solidFill>
              </a:rPr>
              <a:t>secretory</a:t>
            </a:r>
            <a:r>
              <a:rPr lang="fr-FR" sz="2800" b="1" dirty="0">
                <a:solidFill>
                  <a:srgbClr val="FF0000"/>
                </a:solidFill>
              </a:rPr>
              <a:t> system</a:t>
            </a:r>
            <a:r>
              <a:rPr lang="fr-FR" sz="2800" b="1" dirty="0"/>
              <a:t>"</a:t>
            </a:r>
            <a:r>
              <a:rPr lang="fr-FR" sz="2800" dirty="0"/>
              <a:t> </a:t>
            </a:r>
            <a:r>
              <a:rPr lang="fr-FR" sz="2800" dirty="0" err="1"/>
              <a:t>refers</a:t>
            </a:r>
            <a:r>
              <a:rPr lang="fr-FR" sz="2800" dirty="0"/>
              <a:t> to the system </a:t>
            </a:r>
            <a:r>
              <a:rPr lang="fr-FR" sz="2800" dirty="0" err="1"/>
              <a:t>responsible</a:t>
            </a:r>
            <a:r>
              <a:rPr lang="fr-FR" sz="2800" dirty="0"/>
              <a:t> for </a:t>
            </a:r>
            <a:r>
              <a:rPr lang="fr-FR" sz="2800" dirty="0" err="1"/>
              <a:t>secreting</a:t>
            </a:r>
            <a:r>
              <a:rPr lang="fr-FR" sz="2800" dirty="0"/>
              <a:t> substances </a:t>
            </a:r>
            <a:r>
              <a:rPr lang="fr-FR" sz="2800" dirty="0" err="1"/>
              <a:t>outside</a:t>
            </a:r>
            <a:r>
              <a:rPr lang="fr-FR" sz="2800" dirty="0"/>
              <a:t> the plant or </a:t>
            </a:r>
            <a:r>
              <a:rPr lang="fr-FR" sz="2800" dirty="0" err="1"/>
              <a:t>organism</a:t>
            </a:r>
            <a:r>
              <a:rPr lang="fr-FR" sz="2800" dirty="0"/>
              <a:t>. In plants, </a:t>
            </a:r>
            <a:r>
              <a:rPr lang="fr-FR" sz="2800" dirty="0" err="1"/>
              <a:t>this</a:t>
            </a:r>
            <a:r>
              <a:rPr lang="fr-FR" sz="2800" dirty="0"/>
              <a:t> </a:t>
            </a:r>
            <a:r>
              <a:rPr lang="fr-FR" sz="2800" dirty="0" err="1"/>
              <a:t>includes</a:t>
            </a:r>
            <a:r>
              <a:rPr lang="fr-FR" sz="2800" dirty="0"/>
              <a:t> structures </a:t>
            </a:r>
            <a:r>
              <a:rPr lang="fr-FR" sz="2800" dirty="0" err="1"/>
              <a:t>like</a:t>
            </a:r>
            <a:r>
              <a:rPr lang="fr-FR" sz="2800" dirty="0" smtClean="0"/>
              <a:t>:</a:t>
            </a:r>
          </a:p>
          <a:p>
            <a:pPr>
              <a:lnSpc>
                <a:spcPct val="200000"/>
              </a:lnSpc>
              <a:buFont typeface="Arial"/>
              <a:buChar char="•"/>
            </a:pPr>
            <a:r>
              <a:rPr lang="fr-FR" sz="2800" b="1" dirty="0" err="1" smtClean="0"/>
              <a:t>Glandular</a:t>
            </a:r>
            <a:r>
              <a:rPr lang="fr-FR" sz="2800" b="1" dirty="0" smtClean="0"/>
              <a:t> </a:t>
            </a:r>
            <a:r>
              <a:rPr lang="fr-FR" sz="2800" b="1" dirty="0"/>
              <a:t>trichomes</a:t>
            </a:r>
            <a:r>
              <a:rPr lang="fr-FR" sz="2800" dirty="0"/>
              <a:t> (</a:t>
            </a:r>
            <a:r>
              <a:rPr lang="fr-FR" sz="2800" dirty="0" err="1"/>
              <a:t>e.g</a:t>
            </a:r>
            <a:r>
              <a:rPr lang="fr-FR" sz="2800" dirty="0"/>
              <a:t>., in </a:t>
            </a:r>
            <a:r>
              <a:rPr lang="fr-FR" sz="2800" i="1" dirty="0"/>
              <a:t>Cannabis </a:t>
            </a:r>
            <a:r>
              <a:rPr lang="fr-FR" sz="2800" i="1" dirty="0" err="1"/>
              <a:t>sativa</a:t>
            </a:r>
            <a:r>
              <a:rPr lang="fr-FR" sz="2800" dirty="0"/>
              <a:t>)</a:t>
            </a:r>
          </a:p>
          <a:p>
            <a:pPr>
              <a:lnSpc>
                <a:spcPct val="200000"/>
              </a:lnSpc>
              <a:buFont typeface="Arial"/>
              <a:buChar char="•"/>
            </a:pPr>
            <a:r>
              <a:rPr lang="fr-FR" sz="2800" b="1" dirty="0"/>
              <a:t>Nectar glands</a:t>
            </a:r>
            <a:r>
              <a:rPr lang="fr-FR" sz="2800" dirty="0"/>
              <a:t> (</a:t>
            </a:r>
            <a:r>
              <a:rPr lang="fr-FR" sz="2800" dirty="0" err="1"/>
              <a:t>nectaries</a:t>
            </a:r>
            <a:r>
              <a:rPr lang="fr-FR" sz="2800" dirty="0"/>
              <a:t>)</a:t>
            </a:r>
          </a:p>
          <a:p>
            <a:pPr>
              <a:lnSpc>
                <a:spcPct val="200000"/>
              </a:lnSpc>
              <a:buFont typeface="Arial"/>
              <a:buChar char="•"/>
            </a:pPr>
            <a:r>
              <a:rPr lang="fr-FR" sz="2800" b="1" dirty="0" err="1"/>
              <a:t>Hydathodes</a:t>
            </a:r>
            <a:r>
              <a:rPr lang="fr-FR" sz="2800" dirty="0"/>
              <a:t> (for </a:t>
            </a:r>
            <a:r>
              <a:rPr lang="fr-FR" sz="2800" dirty="0" err="1"/>
              <a:t>guttation</a:t>
            </a:r>
            <a:r>
              <a:rPr lang="fr-FR" sz="2800" dirty="0"/>
              <a:t>)</a:t>
            </a:r>
          </a:p>
          <a:p>
            <a:pPr>
              <a:lnSpc>
                <a:spcPct val="200000"/>
              </a:lnSpc>
              <a:buFont typeface="Arial"/>
              <a:buChar char="•"/>
            </a:pPr>
            <a:r>
              <a:rPr lang="fr-FR" sz="2800" b="1" dirty="0"/>
              <a:t>Salt glands</a:t>
            </a:r>
            <a:r>
              <a:rPr lang="fr-FR" sz="2800" dirty="0"/>
              <a:t> (in </a:t>
            </a:r>
            <a:r>
              <a:rPr lang="fr-FR" sz="2800" dirty="0" err="1"/>
              <a:t>halophytic</a:t>
            </a:r>
            <a:r>
              <a:rPr lang="fr-FR" sz="2800" dirty="0"/>
              <a:t> plants)</a:t>
            </a:r>
          </a:p>
          <a:p>
            <a:pPr>
              <a:lnSpc>
                <a:spcPct val="200000"/>
              </a:lnSpc>
              <a:buFont typeface="Arial"/>
              <a:buChar char="•"/>
            </a:pPr>
            <a:r>
              <a:rPr lang="fr-FR" sz="2800" b="1" dirty="0" err="1"/>
              <a:t>Resin</a:t>
            </a:r>
            <a:r>
              <a:rPr lang="fr-FR" sz="2800" b="1" dirty="0"/>
              <a:t> </a:t>
            </a:r>
            <a:r>
              <a:rPr lang="fr-FR" sz="2800" b="1" dirty="0" err="1"/>
              <a:t>ducts</a:t>
            </a:r>
            <a:r>
              <a:rPr lang="fr-FR" sz="2800" dirty="0"/>
              <a:t> (</a:t>
            </a:r>
            <a:r>
              <a:rPr lang="fr-FR" sz="2800" dirty="0" err="1"/>
              <a:t>e.g</a:t>
            </a:r>
            <a:r>
              <a:rPr lang="fr-FR" sz="2800" dirty="0"/>
              <a:t>., in </a:t>
            </a:r>
            <a:r>
              <a:rPr lang="fr-FR" sz="2800" dirty="0" err="1"/>
              <a:t>conifers</a:t>
            </a:r>
            <a:r>
              <a:rPr lang="fr-FR" sz="2800" dirty="0"/>
              <a:t>)</a:t>
            </a:r>
          </a:p>
        </p:txBody>
      </p:sp>
    </p:spTree>
    <p:extLst>
      <p:ext uri="{BB962C8B-B14F-4D97-AF65-F5344CB8AC3E}">
        <p14:creationId xmlns:p14="http://schemas.microsoft.com/office/powerpoint/2010/main" val="379569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984" y="52638"/>
            <a:ext cx="4572000" cy="655564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fr-FR" sz="2800" b="1" dirty="0" err="1">
                <a:solidFill>
                  <a:srgbClr val="FF0000"/>
                </a:solidFill>
              </a:rPr>
              <a:t>External</a:t>
            </a:r>
            <a:r>
              <a:rPr lang="fr-FR" sz="2800" b="1" dirty="0">
                <a:solidFill>
                  <a:srgbClr val="FF0000"/>
                </a:solidFill>
              </a:rPr>
              <a:t> </a:t>
            </a:r>
            <a:r>
              <a:rPr lang="fr-FR" sz="2800" b="1" dirty="0" err="1">
                <a:solidFill>
                  <a:srgbClr val="FF0000"/>
                </a:solidFill>
              </a:rPr>
              <a:t>Secretory</a:t>
            </a:r>
            <a:r>
              <a:rPr lang="fr-FR" sz="2800" b="1" dirty="0">
                <a:solidFill>
                  <a:srgbClr val="FF0000"/>
                </a:solidFill>
              </a:rPr>
              <a:t> Tissues</a:t>
            </a:r>
            <a:endParaRPr lang="fr-FR" sz="2800" dirty="0">
              <a:solidFill>
                <a:srgbClr val="FF0000"/>
              </a:solidFill>
            </a:endParaRPr>
          </a:p>
          <a:p>
            <a:pPr>
              <a:buFont typeface="Arial"/>
              <a:buChar char="•"/>
            </a:pPr>
            <a:r>
              <a:rPr lang="fr-FR" sz="2800" b="1" dirty="0" err="1">
                <a:solidFill>
                  <a:srgbClr val="FF0000"/>
                </a:solidFill>
              </a:rPr>
              <a:t>Definition</a:t>
            </a:r>
            <a:r>
              <a:rPr lang="fr-FR" sz="2800" b="1" dirty="0"/>
              <a:t>:</a:t>
            </a:r>
            <a:r>
              <a:rPr lang="fr-FR" sz="2800" dirty="0"/>
              <a:t> Structures </a:t>
            </a:r>
            <a:r>
              <a:rPr lang="fr-FR" sz="2800" dirty="0" err="1"/>
              <a:t>that</a:t>
            </a:r>
            <a:r>
              <a:rPr lang="fr-FR" sz="2800" dirty="0"/>
              <a:t> release substances </a:t>
            </a:r>
            <a:r>
              <a:rPr lang="fr-FR" sz="2800" dirty="0" err="1"/>
              <a:t>outside</a:t>
            </a:r>
            <a:r>
              <a:rPr lang="fr-FR" sz="2800" dirty="0"/>
              <a:t> the plant body.</a:t>
            </a:r>
          </a:p>
          <a:p>
            <a:pPr>
              <a:buFont typeface="Arial"/>
              <a:buChar char="•"/>
            </a:pPr>
            <a:r>
              <a:rPr lang="fr-FR" sz="2800" b="1" dirty="0" err="1"/>
              <a:t>Examples</a:t>
            </a:r>
            <a:r>
              <a:rPr lang="fr-FR" sz="2800" b="1" dirty="0"/>
              <a:t>:</a:t>
            </a:r>
            <a:endParaRPr lang="fr-FR" sz="2800" dirty="0"/>
          </a:p>
          <a:p>
            <a:pPr marL="742950" lvl="1" indent="-285750">
              <a:buFont typeface="Arial"/>
              <a:buChar char="•"/>
            </a:pPr>
            <a:r>
              <a:rPr lang="fr-FR" sz="2800" b="1" dirty="0" err="1"/>
              <a:t>Glandular</a:t>
            </a:r>
            <a:r>
              <a:rPr lang="fr-FR" sz="2800" b="1" dirty="0"/>
              <a:t> Trichomes</a:t>
            </a:r>
            <a:r>
              <a:rPr lang="fr-FR" sz="2800" dirty="0"/>
              <a:t> (</a:t>
            </a:r>
            <a:r>
              <a:rPr lang="fr-FR" sz="2800" dirty="0" err="1"/>
              <a:t>e.g</a:t>
            </a:r>
            <a:r>
              <a:rPr lang="fr-FR" sz="2800" dirty="0"/>
              <a:t>., </a:t>
            </a:r>
            <a:r>
              <a:rPr lang="fr-FR" sz="2800" dirty="0" err="1"/>
              <a:t>mint</a:t>
            </a:r>
            <a:r>
              <a:rPr lang="fr-FR" sz="2800" dirty="0"/>
              <a:t> </a:t>
            </a:r>
            <a:r>
              <a:rPr lang="fr-FR" sz="2800" dirty="0" err="1"/>
              <a:t>leaves</a:t>
            </a:r>
            <a:r>
              <a:rPr lang="fr-FR" sz="2800" dirty="0"/>
              <a:t> </a:t>
            </a:r>
            <a:r>
              <a:rPr lang="fr-FR" sz="2800" dirty="0" err="1"/>
              <a:t>producing</a:t>
            </a:r>
            <a:r>
              <a:rPr lang="fr-FR" sz="2800" dirty="0"/>
              <a:t> essential </a:t>
            </a:r>
            <a:r>
              <a:rPr lang="fr-FR" sz="2800" dirty="0" err="1"/>
              <a:t>oils</a:t>
            </a:r>
            <a:r>
              <a:rPr lang="fr-FR" sz="2800" dirty="0"/>
              <a:t>)</a:t>
            </a:r>
          </a:p>
          <a:p>
            <a:pPr marL="742950" lvl="1" indent="-285750">
              <a:buFont typeface="Arial"/>
              <a:buChar char="•"/>
            </a:pPr>
            <a:r>
              <a:rPr lang="fr-FR" sz="2800" b="1" dirty="0" err="1"/>
              <a:t>Nectaries</a:t>
            </a:r>
            <a:r>
              <a:rPr lang="fr-FR" sz="2800" dirty="0"/>
              <a:t> (</a:t>
            </a:r>
            <a:r>
              <a:rPr lang="fr-FR" sz="2800" dirty="0" err="1"/>
              <a:t>e.g</a:t>
            </a:r>
            <a:r>
              <a:rPr lang="fr-FR" sz="2800" dirty="0"/>
              <a:t>., </a:t>
            </a:r>
            <a:r>
              <a:rPr lang="fr-FR" sz="2800" dirty="0" err="1"/>
              <a:t>flowers</a:t>
            </a:r>
            <a:r>
              <a:rPr lang="fr-FR" sz="2800" dirty="0"/>
              <a:t> </a:t>
            </a:r>
            <a:r>
              <a:rPr lang="fr-FR" sz="2800" dirty="0" err="1"/>
              <a:t>attracting</a:t>
            </a:r>
            <a:r>
              <a:rPr lang="fr-FR" sz="2800" dirty="0"/>
              <a:t> </a:t>
            </a:r>
            <a:r>
              <a:rPr lang="fr-FR" sz="2800" dirty="0" err="1"/>
              <a:t>pollinators</a:t>
            </a:r>
            <a:r>
              <a:rPr lang="fr-FR" sz="2800" dirty="0"/>
              <a:t>)</a:t>
            </a:r>
          </a:p>
          <a:p>
            <a:pPr marL="742950" lvl="1" indent="-285750">
              <a:buFont typeface="Arial"/>
              <a:buChar char="•"/>
            </a:pPr>
            <a:r>
              <a:rPr lang="fr-FR" sz="2800" b="1" dirty="0" err="1"/>
              <a:t>Hydathodes</a:t>
            </a:r>
            <a:r>
              <a:rPr lang="fr-FR" sz="2800" dirty="0"/>
              <a:t> (</a:t>
            </a:r>
            <a:r>
              <a:rPr lang="fr-FR" sz="2800" dirty="0" err="1"/>
              <a:t>e.g</a:t>
            </a:r>
            <a:r>
              <a:rPr lang="fr-FR" sz="2800" dirty="0"/>
              <a:t>., water </a:t>
            </a:r>
            <a:r>
              <a:rPr lang="fr-FR" sz="2800" dirty="0" err="1"/>
              <a:t>secretion</a:t>
            </a:r>
            <a:r>
              <a:rPr lang="fr-FR" sz="2800" dirty="0"/>
              <a:t> in lotus </a:t>
            </a:r>
            <a:r>
              <a:rPr lang="fr-FR" sz="2800" dirty="0" err="1"/>
              <a:t>leaves</a:t>
            </a:r>
            <a:r>
              <a:rPr lang="fr-FR" sz="2800" dirty="0"/>
              <a:t>)</a:t>
            </a:r>
          </a:p>
          <a:p>
            <a:pPr marL="742950" lvl="1" indent="-285750">
              <a:buFont typeface="Arial"/>
              <a:buChar char="•"/>
            </a:pPr>
            <a:r>
              <a:rPr lang="fr-FR" sz="2800" b="1" dirty="0"/>
              <a:t>Salt Glands</a:t>
            </a:r>
            <a:r>
              <a:rPr lang="fr-FR" sz="2800" dirty="0"/>
              <a:t> (</a:t>
            </a:r>
            <a:r>
              <a:rPr lang="fr-FR" sz="2800" dirty="0" err="1"/>
              <a:t>e.g</a:t>
            </a:r>
            <a:r>
              <a:rPr lang="fr-FR" sz="2800" dirty="0"/>
              <a:t>., mangrove plants </a:t>
            </a:r>
            <a:r>
              <a:rPr lang="fr-FR" sz="2800" dirty="0" err="1"/>
              <a:t>excreting</a:t>
            </a:r>
            <a:r>
              <a:rPr lang="fr-FR" sz="2800" dirty="0"/>
              <a:t> </a:t>
            </a:r>
            <a:r>
              <a:rPr lang="fr-FR" sz="2800" dirty="0" err="1"/>
              <a:t>excess</a:t>
            </a:r>
            <a:r>
              <a:rPr lang="fr-FR" sz="2800" dirty="0"/>
              <a:t> </a:t>
            </a:r>
            <a:r>
              <a:rPr lang="fr-FR" sz="2800" dirty="0" err="1"/>
              <a:t>salts</a:t>
            </a:r>
            <a:r>
              <a:rPr lang="fr-FR" sz="2800" dirty="0"/>
              <a:t>)</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87" t="32536" r="44501" b="33732"/>
          <a:stretch/>
        </p:blipFill>
        <p:spPr bwMode="auto">
          <a:xfrm>
            <a:off x="107504" y="-99391"/>
            <a:ext cx="432048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50" t="36397" r="35427" b="37684"/>
          <a:stretch/>
        </p:blipFill>
        <p:spPr bwMode="auto">
          <a:xfrm>
            <a:off x="194769" y="1693007"/>
            <a:ext cx="1928960" cy="163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613" t="34559" r="46486" b="34375"/>
          <a:stretch/>
        </p:blipFill>
        <p:spPr bwMode="auto">
          <a:xfrm>
            <a:off x="174352" y="3330458"/>
            <a:ext cx="4253631" cy="18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1911" t="40073" r="58556" b="24449"/>
          <a:stretch/>
        </p:blipFill>
        <p:spPr bwMode="auto">
          <a:xfrm>
            <a:off x="194768" y="4985792"/>
            <a:ext cx="4233215"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4032" t="34335" r="35200" b="29501"/>
          <a:stretch/>
        </p:blipFill>
        <p:spPr bwMode="auto">
          <a:xfrm>
            <a:off x="2202215" y="1804919"/>
            <a:ext cx="2232248" cy="141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278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94273" y="2492896"/>
            <a:ext cx="72866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pPr algn="r" rtl="1"/>
            <a:r>
              <a:rPr lang="ar-SA" sz="3600" b="1" dirty="0" smtClean="0">
                <a:solidFill>
                  <a:srgbClr val="C00000"/>
                </a:solidFill>
              </a:rPr>
              <a:t>أ / شعيرات </a:t>
            </a:r>
            <a:r>
              <a:rPr lang="ar-SA" sz="3600" b="1" dirty="0" err="1" smtClean="0">
                <a:solidFill>
                  <a:srgbClr val="C00000"/>
                </a:solidFill>
              </a:rPr>
              <a:t>غدية</a:t>
            </a:r>
            <a:r>
              <a:rPr lang="ar-SA" sz="3600" b="1" dirty="0" smtClean="0">
                <a:solidFill>
                  <a:srgbClr val="C00000"/>
                </a:solidFill>
              </a:rPr>
              <a:t> </a:t>
            </a:r>
            <a:r>
              <a:rPr lang="en-US" sz="3600" b="1" dirty="0" smtClean="0">
                <a:solidFill>
                  <a:srgbClr val="C00000"/>
                </a:solidFill>
              </a:rPr>
              <a:t>Glandular </a:t>
            </a:r>
            <a:r>
              <a:rPr lang="en-US" sz="3600" b="1" dirty="0" err="1" smtClean="0">
                <a:solidFill>
                  <a:srgbClr val="C00000"/>
                </a:solidFill>
              </a:rPr>
              <a:t>trichomes</a:t>
            </a:r>
            <a:r>
              <a:rPr lang="en-US" sz="3600" b="1" dirty="0" smtClean="0">
                <a:solidFill>
                  <a:srgbClr val="C00000"/>
                </a:solidFill>
              </a:rPr>
              <a:t>  :</a:t>
            </a:r>
          </a:p>
        </p:txBody>
      </p:sp>
    </p:spTree>
    <p:extLst>
      <p:ext uri="{BB962C8B-B14F-4D97-AF65-F5344CB8AC3E}">
        <p14:creationId xmlns:p14="http://schemas.microsoft.com/office/powerpoint/2010/main" val="1110475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87" t="27757" r="45431" b="28493"/>
          <a:stretch/>
        </p:blipFill>
        <p:spPr bwMode="auto">
          <a:xfrm>
            <a:off x="0" y="476672"/>
            <a:ext cx="284380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77" t="27433" r="14666" b="20238"/>
          <a:stretch/>
        </p:blipFill>
        <p:spPr bwMode="auto">
          <a:xfrm>
            <a:off x="2915816" y="580571"/>
            <a:ext cx="5976664" cy="565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451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000100" y="285728"/>
            <a:ext cx="7286676" cy="646331"/>
          </a:xfrm>
          <a:prstGeom prst="rect">
            <a:avLst/>
          </a:prstGeom>
          <a:noFill/>
        </p:spPr>
        <p:txBody>
          <a:bodyPr wrap="square" rtlCol="1">
            <a:spAutoFit/>
          </a:bodyPr>
          <a:lstStyle/>
          <a:p>
            <a:pPr algn="r" rtl="1"/>
            <a:r>
              <a:rPr lang="ar-SA" sz="3600" b="1" dirty="0" smtClean="0">
                <a:solidFill>
                  <a:srgbClr val="C00000"/>
                </a:solidFill>
              </a:rPr>
              <a:t>أ / شعيرات </a:t>
            </a:r>
            <a:r>
              <a:rPr lang="ar-SA" sz="3600" b="1" dirty="0" err="1" smtClean="0">
                <a:solidFill>
                  <a:srgbClr val="C00000"/>
                </a:solidFill>
              </a:rPr>
              <a:t>غدية</a:t>
            </a:r>
            <a:r>
              <a:rPr lang="ar-SA" sz="3600" b="1" dirty="0" smtClean="0">
                <a:solidFill>
                  <a:srgbClr val="C00000"/>
                </a:solidFill>
              </a:rPr>
              <a:t> </a:t>
            </a:r>
            <a:r>
              <a:rPr lang="en-US" sz="3600" b="1" dirty="0" smtClean="0">
                <a:solidFill>
                  <a:srgbClr val="C00000"/>
                </a:solidFill>
              </a:rPr>
              <a:t>Glandular </a:t>
            </a:r>
            <a:r>
              <a:rPr lang="en-US" sz="3600" b="1" dirty="0" err="1" smtClean="0">
                <a:solidFill>
                  <a:srgbClr val="C00000"/>
                </a:solidFill>
              </a:rPr>
              <a:t>trichomes</a:t>
            </a:r>
            <a:r>
              <a:rPr lang="en-US" sz="3600" b="1" dirty="0" smtClean="0">
                <a:solidFill>
                  <a:srgbClr val="C00000"/>
                </a:solidFill>
              </a:rPr>
              <a:t>  :</a:t>
            </a:r>
          </a:p>
        </p:txBody>
      </p:sp>
      <p:sp>
        <p:nvSpPr>
          <p:cNvPr id="6" name="مربع نص 5"/>
          <p:cNvSpPr txBox="1"/>
          <p:nvPr/>
        </p:nvSpPr>
        <p:spPr>
          <a:xfrm>
            <a:off x="1643042" y="1000108"/>
            <a:ext cx="7143768" cy="4031873"/>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r" rtl="1"/>
            <a:r>
              <a:rPr lang="ar-SA" sz="3200" b="1" dirty="0" smtClean="0">
                <a:solidFill>
                  <a:prstClr val="black"/>
                </a:solidFill>
              </a:rPr>
              <a:t>تتكون الشعيرة </a:t>
            </a:r>
            <a:r>
              <a:rPr lang="ar-SA" sz="3200" b="1" dirty="0" err="1" smtClean="0">
                <a:solidFill>
                  <a:prstClr val="black"/>
                </a:solidFill>
              </a:rPr>
              <a:t>الغدية</a:t>
            </a:r>
            <a:r>
              <a:rPr lang="ar-SA" sz="3200" b="1" dirty="0" smtClean="0">
                <a:solidFill>
                  <a:prstClr val="black"/>
                </a:solidFill>
              </a:rPr>
              <a:t> من </a:t>
            </a:r>
            <a:r>
              <a:rPr lang="ar-SA" sz="3200" b="1" dirty="0" err="1" smtClean="0">
                <a:solidFill>
                  <a:prstClr val="black"/>
                </a:solidFill>
              </a:rPr>
              <a:t>جزئين</a:t>
            </a:r>
            <a:r>
              <a:rPr lang="ar-SA" sz="3200" b="1" dirty="0" smtClean="0">
                <a:solidFill>
                  <a:prstClr val="black"/>
                </a:solidFill>
              </a:rPr>
              <a:t>  القدم </a:t>
            </a:r>
            <a:r>
              <a:rPr lang="en-US" sz="3200" b="1" dirty="0" smtClean="0">
                <a:solidFill>
                  <a:prstClr val="black"/>
                </a:solidFill>
              </a:rPr>
              <a:t>food </a:t>
            </a:r>
            <a:r>
              <a:rPr lang="ar-SA" sz="3200" b="1" dirty="0" smtClean="0">
                <a:solidFill>
                  <a:prstClr val="black"/>
                </a:solidFill>
              </a:rPr>
              <a:t>ويكون مغمورا في خلايا البشرة</a:t>
            </a:r>
            <a:r>
              <a:rPr lang="ar-DZ" sz="3200" b="1" dirty="0" smtClean="0">
                <a:solidFill>
                  <a:prstClr val="black"/>
                </a:solidFill>
              </a:rPr>
              <a:t>,و</a:t>
            </a:r>
            <a:r>
              <a:rPr lang="en-US" sz="3200" b="1" dirty="0" err="1" smtClean="0">
                <a:solidFill>
                  <a:prstClr val="black"/>
                </a:solidFill>
              </a:rPr>
              <a:t>bo</a:t>
            </a:r>
            <a:r>
              <a:rPr lang="fr-FR" sz="3200" b="1" dirty="0">
                <a:solidFill>
                  <a:prstClr val="black"/>
                </a:solidFill>
              </a:rPr>
              <a:t>o</a:t>
            </a:r>
            <a:r>
              <a:rPr lang="en-US" sz="3200" b="1" dirty="0" err="1" smtClean="0">
                <a:solidFill>
                  <a:prstClr val="black"/>
                </a:solidFill>
              </a:rPr>
              <a:t>dy</a:t>
            </a:r>
            <a:r>
              <a:rPr lang="en-US" sz="3200" b="1" dirty="0" smtClean="0">
                <a:solidFill>
                  <a:prstClr val="black"/>
                </a:solidFill>
              </a:rPr>
              <a:t> </a:t>
            </a:r>
            <a:r>
              <a:rPr lang="ar-SA" sz="3200" b="1" dirty="0" smtClean="0">
                <a:solidFill>
                  <a:prstClr val="black"/>
                </a:solidFill>
              </a:rPr>
              <a:t>وهو الجزء البارز على سطح البشرة ويتكون من العنق  </a:t>
            </a:r>
            <a:r>
              <a:rPr lang="en-US" sz="3200" b="1" dirty="0" smtClean="0">
                <a:solidFill>
                  <a:prstClr val="black"/>
                </a:solidFill>
              </a:rPr>
              <a:t>stalk </a:t>
            </a:r>
            <a:r>
              <a:rPr lang="ar-SA" sz="3200" b="1" dirty="0" smtClean="0">
                <a:solidFill>
                  <a:prstClr val="black"/>
                </a:solidFill>
              </a:rPr>
              <a:t>ويمكن أن يكون وحيد الخلية </a:t>
            </a:r>
            <a:r>
              <a:rPr lang="ar-SA" sz="3200" b="1" dirty="0" err="1" smtClean="0">
                <a:solidFill>
                  <a:prstClr val="black"/>
                </a:solidFill>
              </a:rPr>
              <a:t>او</a:t>
            </a:r>
            <a:r>
              <a:rPr lang="ar-SA" sz="3200" b="1" dirty="0" smtClean="0">
                <a:solidFill>
                  <a:prstClr val="black"/>
                </a:solidFill>
              </a:rPr>
              <a:t> ثنائي </a:t>
            </a:r>
            <a:r>
              <a:rPr lang="ar-SA" sz="3200" b="1" dirty="0" err="1" smtClean="0">
                <a:solidFill>
                  <a:prstClr val="black"/>
                </a:solidFill>
              </a:rPr>
              <a:t>او</a:t>
            </a:r>
            <a:r>
              <a:rPr lang="ar-SA" sz="3200" b="1" dirty="0" smtClean="0">
                <a:solidFill>
                  <a:prstClr val="black"/>
                </a:solidFill>
              </a:rPr>
              <a:t> عديدة الخلايا </a:t>
            </a:r>
            <a:r>
              <a:rPr lang="ar-SA" sz="3200" b="1" dirty="0" err="1" smtClean="0">
                <a:solidFill>
                  <a:prstClr val="black"/>
                </a:solidFill>
              </a:rPr>
              <a:t>والراس</a:t>
            </a:r>
            <a:r>
              <a:rPr lang="ar-SA" sz="3200" b="1" dirty="0" smtClean="0">
                <a:solidFill>
                  <a:prstClr val="black"/>
                </a:solidFill>
              </a:rPr>
              <a:t> وقد يكون وحيد الخلية </a:t>
            </a:r>
            <a:r>
              <a:rPr lang="ar-SA" sz="3200" b="1" dirty="0" err="1" smtClean="0">
                <a:solidFill>
                  <a:prstClr val="black"/>
                </a:solidFill>
              </a:rPr>
              <a:t>او</a:t>
            </a:r>
            <a:r>
              <a:rPr lang="ar-SA" sz="3200" b="1" dirty="0" smtClean="0">
                <a:solidFill>
                  <a:prstClr val="black"/>
                </a:solidFill>
              </a:rPr>
              <a:t> ثنائي الخلية </a:t>
            </a:r>
            <a:r>
              <a:rPr lang="ar-SA" sz="3200" b="1" dirty="0" err="1" smtClean="0">
                <a:solidFill>
                  <a:prstClr val="black"/>
                </a:solidFill>
              </a:rPr>
              <a:t>او</a:t>
            </a:r>
            <a:r>
              <a:rPr lang="ar-SA" sz="3200" b="1" dirty="0" smtClean="0">
                <a:solidFill>
                  <a:prstClr val="black"/>
                </a:solidFill>
              </a:rPr>
              <a:t> عديد الخلايا وتقسم الشعيرات </a:t>
            </a:r>
            <a:r>
              <a:rPr lang="ar-SA" sz="3200" b="1" dirty="0" err="1" smtClean="0">
                <a:solidFill>
                  <a:prstClr val="black"/>
                </a:solidFill>
              </a:rPr>
              <a:t>الغدية</a:t>
            </a:r>
            <a:r>
              <a:rPr lang="ar-SA" sz="3200" b="1" dirty="0" smtClean="0">
                <a:solidFill>
                  <a:prstClr val="black"/>
                </a:solidFill>
              </a:rPr>
              <a:t> إلى متفرعة وغير متفرعة .</a:t>
            </a:r>
          </a:p>
          <a:p>
            <a:pPr algn="r" rtl="1"/>
            <a:endParaRPr lang="ar-SA" sz="3200" b="1" dirty="0" smtClean="0">
              <a:solidFill>
                <a:prstClr val="black"/>
              </a:solidFill>
            </a:endParaRPr>
          </a:p>
        </p:txBody>
      </p:sp>
      <p:pic>
        <p:nvPicPr>
          <p:cNvPr id="50177" name="Picture 1"/>
          <p:cNvPicPr>
            <a:picLocks noChangeAspect="1" noChangeArrowheads="1"/>
          </p:cNvPicPr>
          <p:nvPr/>
        </p:nvPicPr>
        <p:blipFill>
          <a:blip r:embed="rId2"/>
          <a:srcRect/>
          <a:stretch>
            <a:fillRect/>
          </a:stretch>
        </p:blipFill>
        <p:spPr bwMode="auto">
          <a:xfrm>
            <a:off x="285720" y="4000504"/>
            <a:ext cx="3071834" cy="2825430"/>
          </a:xfrm>
          <a:prstGeom prst="rect">
            <a:avLst/>
          </a:prstGeom>
          <a:noFill/>
          <a:ln w="9525">
            <a:noFill/>
            <a:miter lim="800000"/>
            <a:headEnd/>
            <a:tailEnd/>
          </a:ln>
        </p:spPr>
      </p:pic>
      <p:pic>
        <p:nvPicPr>
          <p:cNvPr id="5" name="Picture 2" descr="13-059v"/>
          <p:cNvPicPr>
            <a:picLocks noChangeAspect="1" noChangeArrowheads="1"/>
          </p:cNvPicPr>
          <p:nvPr/>
        </p:nvPicPr>
        <p:blipFill>
          <a:blip r:embed="rId3"/>
          <a:srcRect/>
          <a:stretch>
            <a:fillRect/>
          </a:stretch>
        </p:blipFill>
        <p:spPr bwMode="auto">
          <a:xfrm>
            <a:off x="107681" y="1124744"/>
            <a:ext cx="1713955" cy="2376264"/>
          </a:xfrm>
          <a:prstGeom prst="rect">
            <a:avLst/>
          </a:prstGeom>
          <a:noFill/>
          <a:ln w="9525">
            <a:noFill/>
            <a:miter lim="800000"/>
            <a:headEnd/>
            <a:tailEnd/>
          </a:ln>
        </p:spPr>
      </p:pic>
      <p:pic>
        <p:nvPicPr>
          <p:cNvPr id="7" name="Picture 4" descr="tr"/>
          <p:cNvPicPr>
            <a:picLocks noChangeAspect="1" noChangeArrowheads="1"/>
          </p:cNvPicPr>
          <p:nvPr/>
        </p:nvPicPr>
        <p:blipFill>
          <a:blip r:embed="rId4"/>
          <a:srcRect/>
          <a:stretch>
            <a:fillRect/>
          </a:stretch>
        </p:blipFill>
        <p:spPr bwMode="auto">
          <a:xfrm>
            <a:off x="4067944" y="4235074"/>
            <a:ext cx="2664296" cy="2356290"/>
          </a:xfrm>
          <a:prstGeom prst="rect">
            <a:avLst/>
          </a:prstGeom>
          <a:noFill/>
          <a:ln w="9525">
            <a:noFill/>
            <a:miter lim="800000"/>
            <a:headEnd/>
            <a:tailEnd/>
          </a:ln>
        </p:spPr>
      </p:pic>
    </p:spTree>
    <p:extLst>
      <p:ext uri="{BB962C8B-B14F-4D97-AF65-F5344CB8AC3E}">
        <p14:creationId xmlns:p14="http://schemas.microsoft.com/office/powerpoint/2010/main" val="365644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أسماء الله الحسني\معيد(2012)2\مورفولوجيا وتشريح نبات\lab5\الأنسجة الإفرازية\800px-Thymus_serpyllum_var_albus1.jpg"/>
          <p:cNvPicPr>
            <a:picLocks noChangeAspect="1" noChangeArrowheads="1"/>
          </p:cNvPicPr>
          <p:nvPr/>
        </p:nvPicPr>
        <p:blipFill>
          <a:blip r:embed="rId2"/>
          <a:srcRect/>
          <a:stretch>
            <a:fillRect/>
          </a:stretch>
        </p:blipFill>
        <p:spPr bwMode="auto">
          <a:xfrm>
            <a:off x="4000500" y="0"/>
            <a:ext cx="5143500" cy="3857625"/>
          </a:xfrm>
          <a:prstGeom prst="rect">
            <a:avLst/>
          </a:prstGeom>
          <a:noFill/>
          <a:ln w="9525">
            <a:noFill/>
            <a:miter lim="800000"/>
            <a:headEnd/>
            <a:tailEnd/>
          </a:ln>
        </p:spPr>
      </p:pic>
      <p:sp>
        <p:nvSpPr>
          <p:cNvPr id="3" name="شكل بيضاوي 2"/>
          <p:cNvSpPr/>
          <p:nvPr/>
        </p:nvSpPr>
        <p:spPr>
          <a:xfrm>
            <a:off x="7929586" y="3857628"/>
            <a:ext cx="1214414" cy="85725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defRPr/>
            </a:pPr>
            <a:r>
              <a:rPr lang="ar-SA"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الزعتر</a:t>
            </a:r>
            <a:endParaRPr lang="ar-SA"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124" name="Picture 3" descr="E:\أسماء الله الحسني\معيد(2012)2\مورفولوجيا وتشريح نبات\lab5\الأنسجة الإفرازية\Pelargonium zonale.jpg"/>
          <p:cNvPicPr>
            <a:picLocks noChangeAspect="1" noChangeArrowheads="1"/>
          </p:cNvPicPr>
          <p:nvPr/>
        </p:nvPicPr>
        <p:blipFill>
          <a:blip r:embed="rId3"/>
          <a:srcRect/>
          <a:stretch>
            <a:fillRect/>
          </a:stretch>
        </p:blipFill>
        <p:spPr bwMode="auto">
          <a:xfrm>
            <a:off x="0" y="3097213"/>
            <a:ext cx="4857750" cy="3760787"/>
          </a:xfrm>
          <a:prstGeom prst="rect">
            <a:avLst/>
          </a:prstGeom>
          <a:noFill/>
          <a:ln w="9525">
            <a:noFill/>
            <a:miter lim="800000"/>
            <a:headEnd/>
            <a:tailEnd/>
          </a:ln>
        </p:spPr>
      </p:pic>
      <p:sp>
        <p:nvSpPr>
          <p:cNvPr id="5125" name="مستطيل 4"/>
          <p:cNvSpPr>
            <a:spLocks noChangeArrowheads="1"/>
          </p:cNvSpPr>
          <p:nvPr/>
        </p:nvSpPr>
        <p:spPr bwMode="auto">
          <a:xfrm>
            <a:off x="714375" y="2571750"/>
            <a:ext cx="2327275" cy="584200"/>
          </a:xfrm>
          <a:prstGeom prst="rect">
            <a:avLst/>
          </a:prstGeom>
          <a:noFill/>
          <a:ln w="9525">
            <a:noFill/>
            <a:miter lim="800000"/>
            <a:headEnd/>
            <a:tailEnd/>
          </a:ln>
        </p:spPr>
        <p:txBody>
          <a:bodyPr>
            <a:spAutoFit/>
          </a:bodyPr>
          <a:lstStyle/>
          <a:p>
            <a:r>
              <a:rPr lang="ar-SA" sz="3200" b="1"/>
              <a:t>أزهار الجيرانيم </a:t>
            </a:r>
          </a:p>
        </p:txBody>
      </p:sp>
      <p:pic>
        <p:nvPicPr>
          <p:cNvPr id="5126" name="Picture 4" descr="E:\أسماء الله الحسني\معيد(2012)2\مورفولوجيا وتشريح نبات\lab5\الأنسجة الإفرازية\799px-Pelargonium_zonale_a1.jpg"/>
          <p:cNvPicPr>
            <a:picLocks noChangeAspect="1" noChangeArrowheads="1"/>
          </p:cNvPicPr>
          <p:nvPr/>
        </p:nvPicPr>
        <p:blipFill>
          <a:blip r:embed="rId4"/>
          <a:srcRect/>
          <a:stretch>
            <a:fillRect/>
          </a:stretch>
        </p:blipFill>
        <p:spPr bwMode="auto">
          <a:xfrm>
            <a:off x="0" y="0"/>
            <a:ext cx="3286125" cy="2466975"/>
          </a:xfrm>
          <a:prstGeom prst="rect">
            <a:avLst/>
          </a:prstGeom>
          <a:noFill/>
          <a:ln w="9525">
            <a:noFill/>
            <a:miter lim="800000"/>
            <a:headEnd/>
            <a:tailEnd/>
          </a:ln>
        </p:spPr>
      </p:pic>
      <p:pic>
        <p:nvPicPr>
          <p:cNvPr id="5127" name="Picture 5" descr="E:\أسماء الله الحسني\معيد(2012)2\مورفولوجيا وتشريح نبات\lab5\الأنسجة الإفرازية\B7450254-Glandular_trichome_on_tomato_leaf-SPL.jpg"/>
          <p:cNvPicPr>
            <a:picLocks noChangeAspect="1" noChangeArrowheads="1"/>
          </p:cNvPicPr>
          <p:nvPr/>
        </p:nvPicPr>
        <p:blipFill>
          <a:blip r:embed="rId5"/>
          <a:srcRect/>
          <a:stretch>
            <a:fillRect/>
          </a:stretch>
        </p:blipFill>
        <p:spPr bwMode="auto">
          <a:xfrm>
            <a:off x="4929188" y="3929063"/>
            <a:ext cx="2928937" cy="2714625"/>
          </a:xfrm>
          <a:prstGeom prst="rect">
            <a:avLst/>
          </a:prstGeom>
          <a:noFill/>
          <a:ln w="9525">
            <a:noFill/>
            <a:miter lim="800000"/>
            <a:headEnd/>
            <a:tailEnd/>
          </a:ln>
        </p:spPr>
      </p:pic>
    </p:spTree>
    <p:extLst>
      <p:ext uri="{BB962C8B-B14F-4D97-AF65-F5344CB8AC3E}">
        <p14:creationId xmlns:p14="http://schemas.microsoft.com/office/powerpoint/2010/main" val="3282629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59632" y="2195832"/>
            <a:ext cx="7022692" cy="523220"/>
          </a:xfrm>
          <a:prstGeom prst="rect">
            <a:avLst/>
          </a:prstGeom>
          <a:solidFill>
            <a:schemeClr val="tx2">
              <a:lumMod val="40000"/>
              <a:lumOff val="60000"/>
            </a:schemeClr>
          </a:solidFill>
          <a:ln w="9525">
            <a:noFill/>
            <a:miter lim="800000"/>
            <a:headEnd/>
            <a:tailEnd/>
          </a:ln>
        </p:spPr>
        <p:txBody>
          <a:bodyPr wrap="none" anchor="ctr">
            <a:spAutoFit/>
          </a:bodyPr>
          <a:lstStyle/>
          <a:p>
            <a:r>
              <a:rPr lang="ar-SA" sz="2800" b="1" dirty="0" smtClean="0">
                <a:latin typeface="Arabic Transparent" pitchFamily="2" charset="-78"/>
                <a:ea typeface="Times New Roman" pitchFamily="18" charset="0"/>
                <a:cs typeface="+mj-cs"/>
              </a:rPr>
              <a:t>. </a:t>
            </a:r>
            <a:r>
              <a:rPr lang="ar-SA" sz="2800" b="1" dirty="0">
                <a:latin typeface="Arabic Transparent" pitchFamily="2" charset="-78"/>
                <a:ea typeface="Times New Roman" pitchFamily="18" charset="0"/>
                <a:cs typeface="+mj-cs"/>
              </a:rPr>
              <a:t>الخلايا الإفرازية </a:t>
            </a:r>
            <a:r>
              <a:rPr lang="ar-SA" sz="2800" b="1" dirty="0" err="1">
                <a:latin typeface="Arabic Transparent" pitchFamily="2" charset="-78"/>
                <a:ea typeface="Times New Roman" pitchFamily="18" charset="0"/>
                <a:cs typeface="+mj-cs"/>
              </a:rPr>
              <a:t>المعزوله</a:t>
            </a:r>
            <a:r>
              <a:rPr lang="ar-SA" sz="2800" b="1" dirty="0">
                <a:latin typeface="Arabic Transparent" pitchFamily="2" charset="-78"/>
                <a:ea typeface="Times New Roman" pitchFamily="18" charset="0"/>
                <a:cs typeface="+mj-cs"/>
              </a:rPr>
              <a:t>	</a:t>
            </a:r>
            <a:r>
              <a:rPr lang="en-US" sz="2800" b="1" dirty="0">
                <a:ea typeface="Times New Roman" pitchFamily="18" charset="0"/>
                <a:cs typeface="+mj-cs"/>
              </a:rPr>
              <a:t>Secretory lonely cells</a:t>
            </a:r>
            <a:endParaRPr lang="en-US" sz="2800" b="1" dirty="0">
              <a:cs typeface="+mj-cs"/>
            </a:endParaRPr>
          </a:p>
        </p:txBody>
      </p:sp>
    </p:spTree>
    <p:extLst>
      <p:ext uri="{BB962C8B-B14F-4D97-AF65-F5344CB8AC3E}">
        <p14:creationId xmlns:p14="http://schemas.microsoft.com/office/powerpoint/2010/main" val="4102517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cretory Tissue in Plants + PPT | EasyBiologyClass"/>
          <p:cNvPicPr>
            <a:picLocks noChangeAspect="1" noChangeArrowheads="1"/>
          </p:cNvPicPr>
          <p:nvPr/>
        </p:nvPicPr>
        <p:blipFill rotWithShape="1">
          <a:blip r:embed="rId2">
            <a:extLst>
              <a:ext uri="{28A0092B-C50C-407E-A947-70E740481C1C}">
                <a14:useLocalDpi xmlns:a14="http://schemas.microsoft.com/office/drawing/2010/main" val="0"/>
              </a:ext>
            </a:extLst>
          </a:blip>
          <a:srcRect l="2353" t="3138" r="2058" b="156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331640" y="1124744"/>
            <a:ext cx="115212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400" b="1" dirty="0" smtClean="0"/>
              <a:t>خارجية</a:t>
            </a:r>
            <a:endParaRPr lang="fr-FR" sz="2400" b="1" dirty="0"/>
          </a:p>
        </p:txBody>
      </p:sp>
      <p:sp>
        <p:nvSpPr>
          <p:cNvPr id="4" name="ZoneTexte 3"/>
          <p:cNvSpPr txBox="1"/>
          <p:nvPr/>
        </p:nvSpPr>
        <p:spPr>
          <a:xfrm>
            <a:off x="1331640" y="3789040"/>
            <a:ext cx="115212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400" b="1" dirty="0" smtClean="0"/>
              <a:t>داخلية</a:t>
            </a:r>
            <a:endParaRPr lang="fr-FR" sz="2400" b="1" dirty="0"/>
          </a:p>
        </p:txBody>
      </p:sp>
      <p:sp>
        <p:nvSpPr>
          <p:cNvPr id="3" name="ZoneTexte 2"/>
          <p:cNvSpPr txBox="1"/>
          <p:nvPr/>
        </p:nvSpPr>
        <p:spPr>
          <a:xfrm>
            <a:off x="7380312" y="3573016"/>
            <a:ext cx="1656184"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err="1" smtClean="0"/>
              <a:t>انقراضية</a:t>
            </a:r>
            <a:endParaRPr lang="fr-FR" sz="2000" b="1" dirty="0"/>
          </a:p>
        </p:txBody>
      </p:sp>
      <p:sp>
        <p:nvSpPr>
          <p:cNvPr id="6" name="ZoneTexte 5"/>
          <p:cNvSpPr txBox="1"/>
          <p:nvPr/>
        </p:nvSpPr>
        <p:spPr>
          <a:xfrm>
            <a:off x="7345351" y="4365104"/>
            <a:ext cx="1656184"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انفصالية</a:t>
            </a:r>
            <a:endParaRPr lang="fr-FR" sz="2000" b="1" dirty="0"/>
          </a:p>
        </p:txBody>
      </p:sp>
      <p:sp>
        <p:nvSpPr>
          <p:cNvPr id="5" name="Rectangle 4"/>
          <p:cNvSpPr/>
          <p:nvPr/>
        </p:nvSpPr>
        <p:spPr>
          <a:xfrm>
            <a:off x="7069310" y="5013176"/>
            <a:ext cx="227818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2000" b="1" dirty="0" smtClean="0"/>
              <a:t>مُتَشابِكَة / مُتَفَرِّعَة مُتَّصِلَة</a:t>
            </a:r>
            <a:endParaRPr lang="fr-FR" sz="2000" b="1" dirty="0"/>
          </a:p>
        </p:txBody>
      </p:sp>
      <p:sp>
        <p:nvSpPr>
          <p:cNvPr id="8" name="Rectangle 7"/>
          <p:cNvSpPr/>
          <p:nvPr/>
        </p:nvSpPr>
        <p:spPr>
          <a:xfrm>
            <a:off x="5580112" y="6483430"/>
            <a:ext cx="227818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2000" b="1" dirty="0" smtClean="0"/>
              <a:t>مُتَشابِكَة / مُتَفَرِّعَة مُتَّصِلَة</a:t>
            </a:r>
            <a:endParaRPr lang="fr-FR" sz="2000" b="1" dirty="0"/>
          </a:p>
        </p:txBody>
      </p:sp>
    </p:spTree>
    <p:extLst>
      <p:ext uri="{BB962C8B-B14F-4D97-AF65-F5344CB8AC3E}">
        <p14:creationId xmlns:p14="http://schemas.microsoft.com/office/powerpoint/2010/main" val="15954146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مستطيل 3"/>
          <p:cNvSpPr>
            <a:spLocks noChangeArrowheads="1"/>
          </p:cNvSpPr>
          <p:nvPr/>
        </p:nvSpPr>
        <p:spPr bwMode="auto">
          <a:xfrm>
            <a:off x="3071813" y="285750"/>
            <a:ext cx="3189287" cy="708025"/>
          </a:xfrm>
          <a:prstGeom prst="rect">
            <a:avLst/>
          </a:prstGeom>
          <a:noFill/>
          <a:ln w="9525">
            <a:noFill/>
            <a:miter lim="800000"/>
            <a:headEnd/>
            <a:tailEnd/>
          </a:ln>
        </p:spPr>
        <p:txBody>
          <a:bodyPr wrap="none">
            <a:spAutoFit/>
          </a:bodyPr>
          <a:lstStyle/>
          <a:p>
            <a:pPr algn="ctr"/>
            <a:r>
              <a:rPr lang="ar-SA" sz="4000" b="1" dirty="0">
                <a:latin typeface="Calibri" pitchFamily="34" charset="0"/>
              </a:rPr>
              <a:t>الأنسجة الإفرازية </a:t>
            </a:r>
            <a:endParaRPr lang="ar-SA" sz="4000" dirty="0">
              <a:latin typeface="Calibri" pitchFamily="34" charset="0"/>
            </a:endParaRPr>
          </a:p>
        </p:txBody>
      </p:sp>
      <p:sp>
        <p:nvSpPr>
          <p:cNvPr id="3075" name="مستطيل 4"/>
          <p:cNvSpPr>
            <a:spLocks noChangeArrowheads="1"/>
          </p:cNvSpPr>
          <p:nvPr/>
        </p:nvSpPr>
        <p:spPr bwMode="auto">
          <a:xfrm>
            <a:off x="3071813" y="1000125"/>
            <a:ext cx="3149600" cy="584200"/>
          </a:xfrm>
          <a:prstGeom prst="rect">
            <a:avLst/>
          </a:prstGeom>
          <a:noFill/>
          <a:ln w="9525">
            <a:noFill/>
            <a:miter lim="800000"/>
            <a:headEnd/>
            <a:tailEnd/>
          </a:ln>
        </p:spPr>
        <p:txBody>
          <a:bodyPr wrap="none">
            <a:spAutoFit/>
          </a:bodyPr>
          <a:lstStyle/>
          <a:p>
            <a:r>
              <a:rPr lang="en-US" sz="3200" b="1" dirty="0">
                <a:latin typeface="Calibri" pitchFamily="34" charset="0"/>
              </a:rPr>
              <a:t>Secretory tissues </a:t>
            </a:r>
            <a:endParaRPr lang="ar-SA" sz="3200" dirty="0">
              <a:latin typeface="Calibri" pitchFamily="34" charset="0"/>
            </a:endParaRPr>
          </a:p>
        </p:txBody>
      </p:sp>
      <p:sp>
        <p:nvSpPr>
          <p:cNvPr id="3076" name="Rectangle 1"/>
          <p:cNvSpPr>
            <a:spLocks noChangeArrowheads="1"/>
          </p:cNvSpPr>
          <p:nvPr/>
        </p:nvSpPr>
        <p:spPr bwMode="auto">
          <a:xfrm>
            <a:off x="1760742" y="1881511"/>
            <a:ext cx="7022692" cy="523220"/>
          </a:xfrm>
          <a:prstGeom prst="rect">
            <a:avLst/>
          </a:prstGeom>
          <a:solidFill>
            <a:schemeClr val="tx2">
              <a:lumMod val="40000"/>
              <a:lumOff val="60000"/>
            </a:schemeClr>
          </a:solidFill>
          <a:ln w="9525">
            <a:noFill/>
            <a:miter lim="800000"/>
            <a:headEnd/>
            <a:tailEnd/>
          </a:ln>
        </p:spPr>
        <p:txBody>
          <a:bodyPr wrap="none" anchor="ctr">
            <a:spAutoFit/>
          </a:bodyPr>
          <a:lstStyle/>
          <a:p>
            <a:r>
              <a:rPr lang="en-US" sz="2800" b="1" dirty="0">
                <a:ea typeface="Times New Roman" pitchFamily="18" charset="0"/>
                <a:cs typeface="+mj-cs"/>
              </a:rPr>
              <a:t>A</a:t>
            </a:r>
            <a:r>
              <a:rPr lang="ar-SA" sz="2800" b="1" dirty="0">
                <a:latin typeface="Arabic Transparent" pitchFamily="2" charset="-78"/>
                <a:ea typeface="Times New Roman" pitchFamily="18" charset="0"/>
                <a:cs typeface="+mj-cs"/>
              </a:rPr>
              <a:t>. الخلايا الإفرازية </a:t>
            </a:r>
            <a:r>
              <a:rPr lang="ar-SA" sz="2800" b="1" dirty="0" err="1">
                <a:latin typeface="Arabic Transparent" pitchFamily="2" charset="-78"/>
                <a:ea typeface="Times New Roman" pitchFamily="18" charset="0"/>
                <a:cs typeface="+mj-cs"/>
              </a:rPr>
              <a:t>المعزوله</a:t>
            </a:r>
            <a:r>
              <a:rPr lang="ar-SA" sz="2800" b="1" dirty="0">
                <a:latin typeface="Arabic Transparent" pitchFamily="2" charset="-78"/>
                <a:ea typeface="Times New Roman" pitchFamily="18" charset="0"/>
                <a:cs typeface="+mj-cs"/>
              </a:rPr>
              <a:t>	</a:t>
            </a:r>
            <a:r>
              <a:rPr lang="en-US" sz="2800" b="1" dirty="0">
                <a:ea typeface="Times New Roman" pitchFamily="18" charset="0"/>
                <a:cs typeface="+mj-cs"/>
              </a:rPr>
              <a:t>Secretory lonely cells</a:t>
            </a:r>
            <a:endParaRPr lang="en-US" sz="2800" b="1" dirty="0">
              <a:cs typeface="+mj-cs"/>
            </a:endParaRPr>
          </a:p>
        </p:txBody>
      </p:sp>
      <p:sp>
        <p:nvSpPr>
          <p:cNvPr id="3077" name="مستطيل 6"/>
          <p:cNvSpPr>
            <a:spLocks noChangeArrowheads="1"/>
          </p:cNvSpPr>
          <p:nvPr/>
        </p:nvSpPr>
        <p:spPr bwMode="auto">
          <a:xfrm>
            <a:off x="496522" y="6341417"/>
            <a:ext cx="4993418" cy="4616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r>
              <a:rPr lang="ar-SA" sz="2400" b="1">
                <a:latin typeface="Calibri" pitchFamily="34" charset="0"/>
              </a:rPr>
              <a:t>يوجد في سيقان النباتات الوردية  </a:t>
            </a:r>
            <a:r>
              <a:rPr lang="en-US" sz="2400" b="1">
                <a:latin typeface="Calibri" pitchFamily="34" charset="0"/>
              </a:rPr>
              <a:t>Rosa plants</a:t>
            </a:r>
            <a:endParaRPr lang="ar-SA" sz="2400" b="1">
              <a:latin typeface="Calibri" pitchFamily="34" charset="0"/>
            </a:endParaRPr>
          </a:p>
        </p:txBody>
      </p:sp>
      <p:pic>
        <p:nvPicPr>
          <p:cNvPr id="3078" name="Picture 2"/>
          <p:cNvPicPr>
            <a:picLocks noChangeAspect="1" noChangeArrowheads="1"/>
          </p:cNvPicPr>
          <p:nvPr/>
        </p:nvPicPr>
        <p:blipFill>
          <a:blip r:embed="rId2">
            <a:lum bright="-24000"/>
          </a:blip>
          <a:srcRect/>
          <a:stretch>
            <a:fillRect/>
          </a:stretch>
        </p:blipFill>
        <p:spPr bwMode="auto">
          <a:xfrm>
            <a:off x="285750" y="3500438"/>
            <a:ext cx="5214938" cy="2214562"/>
          </a:xfrm>
          <a:prstGeom prst="rect">
            <a:avLst/>
          </a:prstGeom>
          <a:noFill/>
          <a:ln w="9525">
            <a:noFill/>
            <a:miter lim="800000"/>
            <a:headEnd/>
            <a:tailEnd/>
          </a:ln>
        </p:spPr>
      </p:pic>
      <p:sp>
        <p:nvSpPr>
          <p:cNvPr id="3079" name="Rectangle 3"/>
          <p:cNvSpPr>
            <a:spLocks noChangeArrowheads="1"/>
          </p:cNvSpPr>
          <p:nvPr/>
        </p:nvSpPr>
        <p:spPr bwMode="auto">
          <a:xfrm>
            <a:off x="394507" y="5811987"/>
            <a:ext cx="5197449" cy="46166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spAutoFit/>
          </a:bodyPr>
          <a:lstStyle/>
          <a:p>
            <a:pPr algn="ctr"/>
            <a:r>
              <a:rPr lang="en-US" sz="2400" b="1" dirty="0">
                <a:solidFill>
                  <a:srgbClr val="FF0000"/>
                </a:solidFill>
                <a:cs typeface="Times New Roman" pitchFamily="18" charset="0"/>
              </a:rPr>
              <a:t>Secretory Epidermis of Rosa plant petal</a:t>
            </a:r>
            <a:endParaRPr lang="en-US" sz="2400" dirty="0">
              <a:solidFill>
                <a:srgbClr val="FF0000"/>
              </a:solidFill>
            </a:endParaRPr>
          </a:p>
        </p:txBody>
      </p:sp>
      <p:pic>
        <p:nvPicPr>
          <p:cNvPr id="3080" name="Picture 8" descr="E:\أسماء الله الحسني\معيد(2012)2\مورفولوجيا وتشريح نبات\lab5\الأنسجة الإفرازية\2434rosa_damascena_4.jpg"/>
          <p:cNvPicPr>
            <a:picLocks noChangeAspect="1" noChangeArrowheads="1"/>
          </p:cNvPicPr>
          <p:nvPr/>
        </p:nvPicPr>
        <p:blipFill>
          <a:blip r:embed="rId3"/>
          <a:srcRect/>
          <a:stretch>
            <a:fillRect/>
          </a:stretch>
        </p:blipFill>
        <p:spPr bwMode="auto">
          <a:xfrm>
            <a:off x="5572125" y="3500438"/>
            <a:ext cx="3429000" cy="3071812"/>
          </a:xfrm>
          <a:prstGeom prst="rect">
            <a:avLst/>
          </a:prstGeom>
          <a:noFill/>
          <a:ln w="9525">
            <a:noFill/>
            <a:miter lim="800000"/>
            <a:headEnd/>
            <a:tailEnd/>
          </a:ln>
        </p:spPr>
      </p:pic>
      <p:pic>
        <p:nvPicPr>
          <p:cNvPr id="2057" name="Picture 9" descr="E:\أسماء الله الحسني\معيد(2012)2\مورفولوجيا وتشريح نبات\lab5\الأنسجة الإفرازية\Apocynacea.jpg"/>
          <p:cNvPicPr>
            <a:picLocks noChangeAspect="1" noChangeArrowheads="1"/>
          </p:cNvPicPr>
          <p:nvPr/>
        </p:nvPicPr>
        <p:blipFill>
          <a:blip r:embed="rId4" cstate="print"/>
          <a:srcRect/>
          <a:stretch>
            <a:fillRect/>
          </a:stretch>
        </p:blipFill>
        <p:spPr bwMode="auto">
          <a:xfrm>
            <a:off x="0" y="-1"/>
            <a:ext cx="2357422" cy="1772817"/>
          </a:xfrm>
          <a:prstGeom prst="rect">
            <a:avLst/>
          </a:prstGeom>
          <a:ln>
            <a:noFill/>
          </a:ln>
          <a:effectLst>
            <a:softEdge rad="112500"/>
          </a:effectLst>
        </p:spPr>
      </p:pic>
    </p:spTree>
    <p:extLst>
      <p:ext uri="{BB962C8B-B14F-4D97-AF65-F5344CB8AC3E}">
        <p14:creationId xmlns:p14="http://schemas.microsoft.com/office/powerpoint/2010/main" val="1331069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3059113" y="2850704"/>
            <a:ext cx="3107133" cy="461665"/>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spAutoFit/>
          </a:bodyPr>
          <a:lstStyle/>
          <a:p>
            <a:r>
              <a:rPr lang="ar-SA" sz="2400" b="1" dirty="0" smtClean="0">
                <a:solidFill>
                  <a:srgbClr val="FFFFCC"/>
                </a:solidFill>
              </a:rPr>
              <a:t>‏</a:t>
            </a:r>
            <a:r>
              <a:rPr lang="ar-SA" sz="2400" b="1" dirty="0">
                <a:solidFill>
                  <a:srgbClr val="FFFFCC"/>
                </a:solidFill>
              </a:rPr>
              <a:t>-</a:t>
            </a:r>
            <a:r>
              <a:rPr lang="ar-EG" sz="2400" b="1" dirty="0">
                <a:solidFill>
                  <a:srgbClr val="FFFFCC"/>
                </a:solidFill>
              </a:rPr>
              <a:t> الغدد</a:t>
            </a:r>
            <a:r>
              <a:rPr lang="ar-SA" sz="2400" b="1" dirty="0">
                <a:solidFill>
                  <a:srgbClr val="FFFFCC"/>
                </a:solidFill>
              </a:rPr>
              <a:t> الرحيقية </a:t>
            </a:r>
            <a:r>
              <a:rPr lang="en-US" sz="2400" b="1" dirty="0" err="1">
                <a:solidFill>
                  <a:srgbClr val="FFFFCC"/>
                </a:solidFill>
              </a:rPr>
              <a:t>Nectaries</a:t>
            </a:r>
            <a:r>
              <a:rPr lang="en-US" sz="2400" dirty="0">
                <a:solidFill>
                  <a:srgbClr val="FFFFCC"/>
                </a:solidFill>
              </a:rPr>
              <a:t> </a:t>
            </a:r>
          </a:p>
        </p:txBody>
      </p:sp>
    </p:spTree>
    <p:extLst>
      <p:ext uri="{BB962C8B-B14F-4D97-AF65-F5344CB8AC3E}">
        <p14:creationId xmlns:p14="http://schemas.microsoft.com/office/powerpoint/2010/main" val="373654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85" t="23713" r="45327" b="15441"/>
          <a:stretch/>
        </p:blipFill>
        <p:spPr bwMode="auto">
          <a:xfrm>
            <a:off x="0" y="116632"/>
            <a:ext cx="9144000"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8"/>
          <p:cNvSpPr>
            <a:spLocks noChangeArrowheads="1"/>
          </p:cNvSpPr>
          <p:nvPr/>
        </p:nvSpPr>
        <p:spPr bwMode="auto">
          <a:xfrm>
            <a:off x="3059113" y="116632"/>
            <a:ext cx="3392487" cy="4572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spAutoFit/>
          </a:bodyPr>
          <a:lstStyle/>
          <a:p>
            <a:r>
              <a:rPr lang="ar-SA" sz="2400" b="1" dirty="0">
                <a:solidFill>
                  <a:srgbClr val="FFFFCC"/>
                </a:solidFill>
              </a:rPr>
              <a:t>2 ‏-</a:t>
            </a:r>
            <a:r>
              <a:rPr lang="ar-EG" sz="2400" b="1" dirty="0">
                <a:solidFill>
                  <a:srgbClr val="FFFFCC"/>
                </a:solidFill>
              </a:rPr>
              <a:t> الغدد</a:t>
            </a:r>
            <a:r>
              <a:rPr lang="ar-SA" sz="2400" b="1" dirty="0">
                <a:solidFill>
                  <a:srgbClr val="FFFFCC"/>
                </a:solidFill>
              </a:rPr>
              <a:t> الرحيقية </a:t>
            </a:r>
            <a:r>
              <a:rPr lang="en-US" sz="2400" b="1" dirty="0" err="1">
                <a:solidFill>
                  <a:srgbClr val="FFFFCC"/>
                </a:solidFill>
              </a:rPr>
              <a:t>Nectaries</a:t>
            </a:r>
            <a:r>
              <a:rPr lang="en-US" sz="2400" dirty="0">
                <a:solidFill>
                  <a:srgbClr val="FFFFCC"/>
                </a:solidFill>
              </a:rPr>
              <a:t> </a:t>
            </a:r>
          </a:p>
        </p:txBody>
      </p:sp>
    </p:spTree>
    <p:extLst>
      <p:ext uri="{BB962C8B-B14F-4D97-AF65-F5344CB8AC3E}">
        <p14:creationId xmlns:p14="http://schemas.microsoft.com/office/powerpoint/2010/main" val="3293939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269692"/>
            <a:ext cx="8784976" cy="569386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a:t>(a). </a:t>
            </a:r>
            <a:r>
              <a:rPr lang="en-US" sz="2800" b="1" dirty="0">
                <a:solidFill>
                  <a:srgbClr val="FF0000"/>
                </a:solidFill>
              </a:rPr>
              <a:t>Floral </a:t>
            </a:r>
            <a:r>
              <a:rPr lang="en-US" sz="2800" b="1" dirty="0" err="1">
                <a:solidFill>
                  <a:srgbClr val="FF0000"/>
                </a:solidFill>
              </a:rPr>
              <a:t>nectaries</a:t>
            </a:r>
            <a:r>
              <a:rPr lang="en-US" sz="2800" dirty="0"/>
              <a:t>: </a:t>
            </a:r>
            <a:endParaRPr lang="en-US" sz="2800" dirty="0" smtClean="0"/>
          </a:p>
          <a:p>
            <a:r>
              <a:rPr lang="en-US" sz="2800" dirty="0" smtClean="0"/>
              <a:t>■ </a:t>
            </a:r>
            <a:r>
              <a:rPr lang="en-US" sz="2800" dirty="0"/>
              <a:t>They are the common type of </a:t>
            </a:r>
            <a:r>
              <a:rPr lang="en-US" sz="2800" dirty="0" err="1"/>
              <a:t>nectaries</a:t>
            </a:r>
            <a:r>
              <a:rPr lang="en-US" sz="2800" dirty="0" smtClean="0"/>
              <a:t>.</a:t>
            </a:r>
          </a:p>
          <a:p>
            <a:r>
              <a:rPr lang="en-US" sz="2800" dirty="0" smtClean="0"/>
              <a:t> </a:t>
            </a:r>
            <a:r>
              <a:rPr lang="en-US" sz="2800" dirty="0"/>
              <a:t>■ They are associated with flowers</a:t>
            </a:r>
            <a:r>
              <a:rPr lang="en-US" sz="2800" dirty="0" smtClean="0"/>
              <a:t>.</a:t>
            </a:r>
          </a:p>
          <a:p>
            <a:r>
              <a:rPr lang="en-US" sz="2800" dirty="0" smtClean="0"/>
              <a:t> </a:t>
            </a:r>
            <a:r>
              <a:rPr lang="en-US" sz="2800" dirty="0"/>
              <a:t>■ Usually found on the floral thalamus, base of gynoecium or androecium</a:t>
            </a:r>
            <a:r>
              <a:rPr lang="en-US" sz="2800" dirty="0" smtClean="0"/>
              <a:t>.</a:t>
            </a:r>
          </a:p>
          <a:p>
            <a:pPr algn="r" rtl="1"/>
            <a:endParaRPr lang="en-US" sz="2800" dirty="0"/>
          </a:p>
          <a:p>
            <a:pPr algn="r" rtl="1"/>
            <a:r>
              <a:rPr lang="ar-DZ" sz="2800" dirty="0" smtClean="0"/>
              <a:t>توجد </a:t>
            </a:r>
            <a:r>
              <a:rPr lang="ar-DZ" sz="2800" dirty="0"/>
              <a:t>في الأزهار (غدد رحيقية زهرية) أو في أجزاء أخرى من النبات مثل الأوراق والسيقان (غدد رحيقية خارج زهرية)</a:t>
            </a:r>
            <a:endParaRPr lang="en-US" sz="2800" dirty="0" smtClean="0"/>
          </a:p>
          <a:p>
            <a:r>
              <a:rPr lang="en-US" sz="2800" dirty="0" smtClean="0"/>
              <a:t> </a:t>
            </a:r>
            <a:r>
              <a:rPr lang="en-US" sz="2800" dirty="0"/>
              <a:t>■ (b). </a:t>
            </a:r>
            <a:r>
              <a:rPr lang="en-US" sz="2800" b="1" dirty="0">
                <a:solidFill>
                  <a:srgbClr val="FF0000"/>
                </a:solidFill>
              </a:rPr>
              <a:t>Extra-floral </a:t>
            </a:r>
            <a:r>
              <a:rPr lang="en-US" sz="2800" b="1" dirty="0" err="1">
                <a:solidFill>
                  <a:srgbClr val="FF0000"/>
                </a:solidFill>
              </a:rPr>
              <a:t>nectaries</a:t>
            </a:r>
            <a:r>
              <a:rPr lang="en-US" sz="2800" dirty="0" smtClean="0"/>
              <a:t>:</a:t>
            </a:r>
          </a:p>
          <a:p>
            <a:r>
              <a:rPr lang="en-US" sz="2800" dirty="0" smtClean="0"/>
              <a:t> </a:t>
            </a:r>
            <a:r>
              <a:rPr lang="en-US" sz="2800" dirty="0"/>
              <a:t>■ Extra-floral </a:t>
            </a:r>
            <a:r>
              <a:rPr lang="en-US" sz="2800" dirty="0" err="1"/>
              <a:t>nectaries</a:t>
            </a:r>
            <a:r>
              <a:rPr lang="en-US" sz="2800" dirty="0"/>
              <a:t> are present on the vegetative parts such as </a:t>
            </a:r>
            <a:r>
              <a:rPr lang="en-US" sz="2800" dirty="0">
                <a:solidFill>
                  <a:srgbClr val="FF0000"/>
                </a:solidFill>
              </a:rPr>
              <a:t>petiole, pedicel or stem</a:t>
            </a:r>
            <a:r>
              <a:rPr lang="en-US" sz="2800" dirty="0" smtClean="0"/>
              <a:t>.</a:t>
            </a:r>
          </a:p>
          <a:p>
            <a:r>
              <a:rPr lang="en-US" sz="2800" dirty="0" smtClean="0"/>
              <a:t> </a:t>
            </a:r>
            <a:r>
              <a:rPr lang="en-US" sz="2800" dirty="0"/>
              <a:t>■ Extra-floral </a:t>
            </a:r>
            <a:r>
              <a:rPr lang="en-US" sz="2800" dirty="0" err="1">
                <a:solidFill>
                  <a:srgbClr val="FF0000"/>
                </a:solidFill>
              </a:rPr>
              <a:t>nectaries</a:t>
            </a:r>
            <a:r>
              <a:rPr lang="en-US" sz="2800" dirty="0">
                <a:solidFill>
                  <a:srgbClr val="FF0000"/>
                </a:solidFill>
              </a:rPr>
              <a:t> </a:t>
            </a:r>
            <a:r>
              <a:rPr lang="en-US" sz="2800" dirty="0"/>
              <a:t>are common in families such as </a:t>
            </a:r>
            <a:r>
              <a:rPr lang="en-US" sz="2800" dirty="0" err="1"/>
              <a:t>Euphorbiaceae</a:t>
            </a:r>
            <a:r>
              <a:rPr lang="en-US" sz="2800" dirty="0"/>
              <a:t>, </a:t>
            </a:r>
            <a:r>
              <a:rPr lang="en-US" sz="2800" dirty="0" err="1"/>
              <a:t>Verbenaceae</a:t>
            </a:r>
            <a:r>
              <a:rPr lang="en-US" sz="2800" dirty="0"/>
              <a:t> and </a:t>
            </a:r>
            <a:r>
              <a:rPr lang="en-US" sz="2800" dirty="0" err="1"/>
              <a:t>Bignoniaceae</a:t>
            </a:r>
            <a:endParaRPr lang="fr-FR" sz="2800" dirty="0"/>
          </a:p>
        </p:txBody>
      </p:sp>
    </p:spTree>
    <p:extLst>
      <p:ext uri="{BB962C8B-B14F-4D97-AF65-F5344CB8AC3E}">
        <p14:creationId xmlns:p14="http://schemas.microsoft.com/office/powerpoint/2010/main" val="2987894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39752" y="2708920"/>
            <a:ext cx="489654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sz="2800" b="1" dirty="0" err="1" smtClean="0"/>
              <a:t>Hydathodes</a:t>
            </a:r>
            <a:r>
              <a:rPr lang="fr-FR" sz="2800" dirty="0" smtClean="0"/>
              <a:t> </a:t>
            </a:r>
            <a:r>
              <a:rPr lang="ar-DZ" sz="2800" dirty="0" smtClean="0"/>
              <a:t>الثغور المائية</a:t>
            </a:r>
            <a:endParaRPr lang="fr-FR" sz="2800" dirty="0"/>
          </a:p>
        </p:txBody>
      </p:sp>
    </p:spTree>
    <p:extLst>
      <p:ext uri="{BB962C8B-B14F-4D97-AF65-F5344CB8AC3E}">
        <p14:creationId xmlns:p14="http://schemas.microsoft.com/office/powerpoint/2010/main" val="140079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4" descr="الثغر المائى 1"/>
          <p:cNvPicPr>
            <a:picLocks noGrp="1" noChangeAspect="1" noChangeArrowheads="1"/>
          </p:cNvPicPr>
          <p:nvPr>
            <p:ph type="body" idx="1"/>
          </p:nvPr>
        </p:nvPicPr>
        <p:blipFill>
          <a:blip r:embed="rId3" cstate="print">
            <a:clrChange>
              <a:clrFrom>
                <a:srgbClr val="908172"/>
              </a:clrFrom>
              <a:clrTo>
                <a:srgbClr val="908172">
                  <a:alpha val="0"/>
                </a:srgbClr>
              </a:clrTo>
            </a:clrChange>
          </a:blip>
          <a:srcRect/>
          <a:stretch>
            <a:fillRect/>
          </a:stretch>
        </p:blipFill>
        <p:spPr>
          <a:xfrm>
            <a:off x="2195736" y="1988840"/>
            <a:ext cx="6768752" cy="4500137"/>
          </a:xfrm>
          <a:solidFill>
            <a:srgbClr val="66FF33"/>
          </a:solidFill>
          <a:ln w="57150">
            <a:solidFill>
              <a:srgbClr val="FFFF00"/>
            </a:solidFill>
          </a:ln>
          <a:effectLst>
            <a:outerShdw dist="107763" dir="18900000" algn="ctr" rotWithShape="0">
              <a:srgbClr val="808080">
                <a:alpha val="50000"/>
              </a:srgbClr>
            </a:outerShdw>
          </a:effectLst>
        </p:spPr>
      </p:pic>
      <p:sp>
        <p:nvSpPr>
          <p:cNvPr id="110597" name="Rectangle 9"/>
          <p:cNvSpPr>
            <a:spLocks noChangeArrowheads="1"/>
          </p:cNvSpPr>
          <p:nvPr/>
        </p:nvSpPr>
        <p:spPr bwMode="auto">
          <a:xfrm>
            <a:off x="2987675" y="3429000"/>
            <a:ext cx="3595688" cy="457200"/>
          </a:xfrm>
          <a:prstGeom prst="rect">
            <a:avLst/>
          </a:prstGeom>
          <a:noFill/>
          <a:ln w="9525">
            <a:noFill/>
            <a:miter lim="800000"/>
            <a:headEnd/>
            <a:tailEnd/>
          </a:ln>
        </p:spPr>
        <p:txBody>
          <a:bodyPr wrap="none" anchor="ctr">
            <a:spAutoFit/>
          </a:bodyPr>
          <a:lstStyle/>
          <a:p>
            <a:r>
              <a:rPr lang="ar-SA" sz="2400" b="1">
                <a:solidFill>
                  <a:srgbClr val="FFFFCC"/>
                </a:solidFill>
              </a:rPr>
              <a:t>3- الثغور المائية </a:t>
            </a:r>
            <a:r>
              <a:rPr lang="en-US" sz="2400" b="1">
                <a:solidFill>
                  <a:srgbClr val="FFFFCC"/>
                </a:solidFill>
              </a:rPr>
              <a:t>Hydathodes </a:t>
            </a:r>
          </a:p>
        </p:txBody>
      </p:sp>
      <p:pic>
        <p:nvPicPr>
          <p:cNvPr id="110598" name="Picture 14" descr="77828cree1"/>
          <p:cNvPicPr>
            <a:picLocks noChangeAspect="1" noChangeArrowheads="1"/>
          </p:cNvPicPr>
          <p:nvPr/>
        </p:nvPicPr>
        <p:blipFill>
          <a:blip r:embed="rId4" cstate="print"/>
          <a:srcRect/>
          <a:stretch>
            <a:fillRect/>
          </a:stretch>
        </p:blipFill>
        <p:spPr bwMode="auto">
          <a:xfrm>
            <a:off x="0" y="0"/>
            <a:ext cx="4135091" cy="2276872"/>
          </a:xfrm>
          <a:prstGeom prst="rect">
            <a:avLst/>
          </a:prstGeom>
          <a:noFill/>
          <a:ln w="57150">
            <a:solidFill>
              <a:srgbClr val="FFFF00"/>
            </a:solidFill>
            <a:miter lim="800000"/>
            <a:headEnd/>
            <a:tailEnd/>
          </a:ln>
          <a:effectLst>
            <a:prstShdw prst="shdw13" dist="53882" dir="13500000">
              <a:srgbClr val="808080">
                <a:alpha val="50000"/>
              </a:srgbClr>
            </a:prstShdw>
          </a:effectLst>
        </p:spPr>
      </p:pic>
      <p:sp>
        <p:nvSpPr>
          <p:cNvPr id="2" name="ZoneTexte 1"/>
          <p:cNvSpPr txBox="1"/>
          <p:nvPr/>
        </p:nvSpPr>
        <p:spPr>
          <a:xfrm>
            <a:off x="4135091" y="0"/>
            <a:ext cx="489654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sz="2800" b="1" dirty="0" err="1" smtClean="0"/>
              <a:t>Hydathodes</a:t>
            </a:r>
            <a:r>
              <a:rPr lang="fr-FR" sz="2800" dirty="0" smtClean="0"/>
              <a:t> </a:t>
            </a:r>
            <a:r>
              <a:rPr lang="ar-DZ" sz="2800" dirty="0" smtClean="0"/>
              <a:t>الثغور المائية</a:t>
            </a:r>
            <a:endParaRPr lang="fr-FR" sz="2800" dirty="0"/>
          </a:p>
        </p:txBody>
      </p:sp>
    </p:spTree>
    <p:extLst>
      <p:ext uri="{BB962C8B-B14F-4D97-AF65-F5344CB8AC3E}">
        <p14:creationId xmlns:p14="http://schemas.microsoft.com/office/powerpoint/2010/main" val="333201744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06226"/>
            <a:ext cx="8712968"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b="1" dirty="0" err="1"/>
              <a:t>Explanation</a:t>
            </a:r>
            <a:r>
              <a:rPr lang="fr-FR" sz="2400" b="1" dirty="0"/>
              <a:t> of </a:t>
            </a:r>
            <a:r>
              <a:rPr lang="fr-FR" sz="2400" b="1" dirty="0" err="1"/>
              <a:t>Terms</a:t>
            </a:r>
            <a:r>
              <a:rPr lang="fr-FR" sz="2400" b="1" dirty="0"/>
              <a:t>:</a:t>
            </a:r>
          </a:p>
          <a:p>
            <a:r>
              <a:rPr lang="fr-FR" sz="2400" b="1" dirty="0" err="1"/>
              <a:t>Osmophores</a:t>
            </a:r>
            <a:r>
              <a:rPr lang="fr-FR" sz="2400" dirty="0"/>
              <a:t>: </a:t>
            </a:r>
            <a:r>
              <a:rPr lang="ar-DZ" sz="2400" b="1" dirty="0" err="1"/>
              <a:t>الأوزموفورات</a:t>
            </a:r>
            <a:r>
              <a:rPr lang="ar-DZ" sz="2400" dirty="0"/>
              <a:t> - وهي غدد أو تراكيب نباتية متخصصة تفرز الروائح لجذب الملقحات.</a:t>
            </a:r>
          </a:p>
          <a:p>
            <a:r>
              <a:rPr lang="fr-FR" sz="2400" b="1" dirty="0" err="1"/>
              <a:t>Flaps</a:t>
            </a:r>
            <a:r>
              <a:rPr lang="fr-FR" sz="2400" b="1" dirty="0"/>
              <a:t>, </a:t>
            </a:r>
            <a:r>
              <a:rPr lang="fr-FR" sz="2400" b="1" dirty="0" err="1"/>
              <a:t>cilia</a:t>
            </a:r>
            <a:r>
              <a:rPr lang="fr-FR" sz="2400" b="1" dirty="0"/>
              <a:t>, or </a:t>
            </a:r>
            <a:r>
              <a:rPr lang="fr-FR" sz="2400" b="1" dirty="0" err="1"/>
              <a:t>brushes</a:t>
            </a:r>
            <a:r>
              <a:rPr lang="fr-FR" sz="2400" dirty="0"/>
              <a:t>: </a:t>
            </a:r>
            <a:r>
              <a:rPr lang="ar-DZ" sz="2400" b="1" dirty="0"/>
              <a:t>زوائد أو أهداب أو فراشي</a:t>
            </a:r>
            <a:r>
              <a:rPr lang="ar-DZ" sz="2400" dirty="0"/>
              <a:t> - تصف أشكال </a:t>
            </a:r>
            <a:r>
              <a:rPr lang="ar-DZ" sz="2400" dirty="0" err="1"/>
              <a:t>الأوزموفورات</a:t>
            </a:r>
            <a:r>
              <a:rPr lang="ar-DZ" sz="2400" dirty="0"/>
              <a:t>.</a:t>
            </a:r>
          </a:p>
          <a:p>
            <a:r>
              <a:rPr lang="fr-FR" sz="2400" b="1" dirty="0" err="1"/>
              <a:t>Neutral</a:t>
            </a:r>
            <a:r>
              <a:rPr lang="fr-FR" sz="2400" b="1" dirty="0"/>
              <a:t> </a:t>
            </a:r>
            <a:r>
              <a:rPr lang="fr-FR" sz="2400" b="1" dirty="0" err="1"/>
              <a:t>red</a:t>
            </a:r>
            <a:r>
              <a:rPr lang="fr-FR" sz="2400" dirty="0"/>
              <a:t>: </a:t>
            </a:r>
            <a:r>
              <a:rPr lang="ar-DZ" sz="2400" b="1" dirty="0"/>
              <a:t>الأحمر </a:t>
            </a:r>
            <a:r>
              <a:rPr lang="ar-DZ" sz="2400" b="1" dirty="0" smtClean="0"/>
              <a:t>المعتدل</a:t>
            </a:r>
            <a:r>
              <a:rPr lang="ar-DZ" sz="2400" dirty="0"/>
              <a:t> - صبغة تستخدم لتلوين </a:t>
            </a:r>
            <a:r>
              <a:rPr lang="ar-DZ" sz="2400" dirty="0" err="1"/>
              <a:t>الأوزموفورات</a:t>
            </a:r>
            <a:r>
              <a:rPr lang="ar-DZ" sz="2400" dirty="0"/>
              <a:t>.</a:t>
            </a:r>
          </a:p>
          <a:p>
            <a:pPr algn="ctr"/>
            <a:r>
              <a:rPr lang="fr-FR" sz="2400" b="1" dirty="0">
                <a:solidFill>
                  <a:schemeClr val="tx2">
                    <a:lumMod val="60000"/>
                    <a:lumOff val="40000"/>
                  </a:schemeClr>
                </a:solidFill>
              </a:rPr>
              <a:t>Plant </a:t>
            </a:r>
            <a:r>
              <a:rPr lang="fr-FR" sz="2400" b="1" dirty="0" err="1">
                <a:solidFill>
                  <a:schemeClr val="tx2">
                    <a:lumMod val="60000"/>
                    <a:lumOff val="40000"/>
                  </a:schemeClr>
                </a:solidFill>
              </a:rPr>
              <a:t>Families</a:t>
            </a:r>
            <a:r>
              <a:rPr lang="fr-FR" sz="2400" dirty="0">
                <a:solidFill>
                  <a:schemeClr val="tx2">
                    <a:lumMod val="60000"/>
                    <a:lumOff val="40000"/>
                  </a:schemeClr>
                </a:solidFill>
              </a:rPr>
              <a:t>:</a:t>
            </a:r>
          </a:p>
          <a:p>
            <a:pPr lvl="1"/>
            <a:r>
              <a:rPr lang="fr-FR" sz="2400" b="1" dirty="0" err="1">
                <a:solidFill>
                  <a:schemeClr val="tx2">
                    <a:lumMod val="60000"/>
                    <a:lumOff val="40000"/>
                  </a:schemeClr>
                </a:solidFill>
              </a:rPr>
              <a:t>Asclepiadaceae</a:t>
            </a:r>
            <a:r>
              <a:rPr lang="fr-FR" sz="2400" dirty="0">
                <a:solidFill>
                  <a:schemeClr val="tx2">
                    <a:lumMod val="60000"/>
                    <a:lumOff val="40000"/>
                  </a:schemeClr>
                </a:solidFill>
              </a:rPr>
              <a:t>: </a:t>
            </a:r>
            <a:r>
              <a:rPr lang="ar-DZ" sz="2400" b="1" dirty="0" err="1">
                <a:solidFill>
                  <a:schemeClr val="tx2">
                    <a:lumMod val="60000"/>
                    <a:lumOff val="40000"/>
                  </a:schemeClr>
                </a:solidFill>
              </a:rPr>
              <a:t>الأسكليبياداسيا</a:t>
            </a:r>
            <a:r>
              <a:rPr lang="ar-DZ" sz="2400" dirty="0">
                <a:solidFill>
                  <a:schemeClr val="tx2">
                    <a:lumMod val="60000"/>
                    <a:lumOff val="40000"/>
                  </a:schemeClr>
                </a:solidFill>
              </a:rPr>
              <a:t>.</a:t>
            </a:r>
          </a:p>
          <a:p>
            <a:pPr lvl="1"/>
            <a:r>
              <a:rPr lang="fr-FR" sz="2400" b="1" dirty="0" err="1">
                <a:solidFill>
                  <a:schemeClr val="tx2">
                    <a:lumMod val="60000"/>
                    <a:lumOff val="40000"/>
                  </a:schemeClr>
                </a:solidFill>
              </a:rPr>
              <a:t>Araceae</a:t>
            </a:r>
            <a:r>
              <a:rPr lang="fr-FR" sz="2400" dirty="0">
                <a:solidFill>
                  <a:schemeClr val="tx2">
                    <a:lumMod val="60000"/>
                    <a:lumOff val="40000"/>
                  </a:schemeClr>
                </a:solidFill>
              </a:rPr>
              <a:t>: </a:t>
            </a:r>
            <a:r>
              <a:rPr lang="ar-DZ" sz="2400" b="1" dirty="0" err="1">
                <a:solidFill>
                  <a:schemeClr val="tx2">
                    <a:lumMod val="60000"/>
                    <a:lumOff val="40000"/>
                  </a:schemeClr>
                </a:solidFill>
              </a:rPr>
              <a:t>الآريسية</a:t>
            </a:r>
            <a:r>
              <a:rPr lang="ar-DZ" sz="2400" dirty="0">
                <a:solidFill>
                  <a:schemeClr val="tx2">
                    <a:lumMod val="60000"/>
                    <a:lumOff val="40000"/>
                  </a:schemeClr>
                </a:solidFill>
              </a:rPr>
              <a:t>.</a:t>
            </a:r>
          </a:p>
          <a:p>
            <a:pPr lvl="1"/>
            <a:r>
              <a:rPr lang="fr-FR" sz="2400" b="1" dirty="0" err="1">
                <a:solidFill>
                  <a:schemeClr val="tx2">
                    <a:lumMod val="60000"/>
                    <a:lumOff val="40000"/>
                  </a:schemeClr>
                </a:solidFill>
              </a:rPr>
              <a:t>Orchidaceae</a:t>
            </a:r>
            <a:r>
              <a:rPr lang="fr-FR" sz="2400" dirty="0">
                <a:solidFill>
                  <a:schemeClr val="tx2">
                    <a:lumMod val="60000"/>
                    <a:lumOff val="40000"/>
                  </a:schemeClr>
                </a:solidFill>
              </a:rPr>
              <a:t>: </a:t>
            </a:r>
            <a:r>
              <a:rPr lang="ar-DZ" sz="2400" b="1" dirty="0" err="1">
                <a:solidFill>
                  <a:schemeClr val="tx2">
                    <a:lumMod val="60000"/>
                    <a:lumOff val="40000"/>
                  </a:schemeClr>
                </a:solidFill>
              </a:rPr>
              <a:t>الأوركيدية</a:t>
            </a:r>
            <a:r>
              <a:rPr lang="ar-DZ" sz="2400" dirty="0">
                <a:solidFill>
                  <a:schemeClr val="tx2">
                    <a:lumMod val="60000"/>
                    <a:lumOff val="40000"/>
                  </a:schemeClr>
                </a:solidFill>
              </a:rPr>
              <a:t>.</a:t>
            </a:r>
          </a:p>
          <a:p>
            <a:pPr lvl="1"/>
            <a:r>
              <a:rPr lang="fr-FR" sz="2400" b="1" dirty="0" err="1">
                <a:solidFill>
                  <a:schemeClr val="tx2">
                    <a:lumMod val="60000"/>
                    <a:lumOff val="40000"/>
                  </a:schemeClr>
                </a:solidFill>
              </a:rPr>
              <a:t>Aristolochiaceae</a:t>
            </a:r>
            <a:r>
              <a:rPr lang="fr-FR" sz="2400" dirty="0">
                <a:solidFill>
                  <a:schemeClr val="tx2">
                    <a:lumMod val="60000"/>
                    <a:lumOff val="40000"/>
                  </a:schemeClr>
                </a:solidFill>
              </a:rPr>
              <a:t>: </a:t>
            </a:r>
            <a:r>
              <a:rPr lang="ar-DZ" sz="2400" b="1" dirty="0" err="1">
                <a:solidFill>
                  <a:schemeClr val="tx2">
                    <a:lumMod val="60000"/>
                    <a:lumOff val="40000"/>
                  </a:schemeClr>
                </a:solidFill>
              </a:rPr>
              <a:t>الاسترولوشياسيا</a:t>
            </a:r>
            <a:endParaRPr lang="ar-DZ" sz="2400" dirty="0">
              <a:solidFill>
                <a:schemeClr val="tx2">
                  <a:lumMod val="60000"/>
                  <a:lumOff val="40000"/>
                </a:schemeClr>
              </a:solidFill>
            </a:endParaRPr>
          </a:p>
        </p:txBody>
      </p:sp>
      <p:sp>
        <p:nvSpPr>
          <p:cNvPr id="3" name="Rectangle 2"/>
          <p:cNvSpPr/>
          <p:nvPr/>
        </p:nvSpPr>
        <p:spPr>
          <a:xfrm>
            <a:off x="3419872" y="34479"/>
            <a:ext cx="181145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fr-FR" sz="2400" b="1" dirty="0" err="1"/>
              <a:t>Osmophores</a:t>
            </a:r>
            <a:endParaRPr lang="fr-FR" sz="2400" dirty="0"/>
          </a:p>
        </p:txBody>
      </p:sp>
      <p:pic>
        <p:nvPicPr>
          <p:cNvPr id="81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22943" t="27022" r="31479" b="16728"/>
          <a:stretch/>
        </p:blipFill>
        <p:spPr bwMode="auto">
          <a:xfrm>
            <a:off x="179512" y="4149080"/>
            <a:ext cx="8856984" cy="268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203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545616699"/>
              </p:ext>
            </p:extLst>
          </p:nvPr>
        </p:nvGraphicFramePr>
        <p:xfrm>
          <a:off x="467544" y="620688"/>
          <a:ext cx="8229600" cy="3474720"/>
        </p:xfrm>
        <a:graphic>
          <a:graphicData uri="http://schemas.openxmlformats.org/drawingml/2006/table">
            <a:tbl>
              <a:tblPr>
                <a:tableStyleId>{35758FB7-9AC5-4552-8A53-C91805E547FA}</a:tableStyleId>
              </a:tblPr>
              <a:tblGrid>
                <a:gridCol w="2743200"/>
                <a:gridCol w="2743200"/>
                <a:gridCol w="2743200"/>
              </a:tblGrid>
              <a:tr h="0">
                <a:tc>
                  <a:txBody>
                    <a:bodyPr/>
                    <a:lstStyle/>
                    <a:p>
                      <a:r>
                        <a:rPr lang="ar-DZ" sz="2400" dirty="0">
                          <a:cs typeface="+mn-cs"/>
                        </a:rPr>
                        <a:t>العنصر</a:t>
                      </a:r>
                    </a:p>
                  </a:txBody>
                  <a:tcPr anchor="ctr">
                    <a:solidFill>
                      <a:schemeClr val="accent6">
                        <a:lumMod val="60000"/>
                        <a:lumOff val="40000"/>
                      </a:schemeClr>
                    </a:solidFill>
                  </a:tcPr>
                </a:tc>
                <a:tc>
                  <a:txBody>
                    <a:bodyPr/>
                    <a:lstStyle/>
                    <a:p>
                      <a:r>
                        <a:rPr lang="fr-FR" sz="2400" dirty="0" err="1">
                          <a:cs typeface="+mn-cs"/>
                        </a:rPr>
                        <a:t>Osmophores</a:t>
                      </a:r>
                      <a:r>
                        <a:rPr lang="fr-FR" sz="2400" dirty="0">
                          <a:cs typeface="+mn-cs"/>
                        </a:rPr>
                        <a:t> (</a:t>
                      </a:r>
                      <a:r>
                        <a:rPr lang="ar-DZ" sz="2400" dirty="0">
                          <a:cs typeface="+mn-cs"/>
                        </a:rPr>
                        <a:t>حاملات العطر)</a:t>
                      </a:r>
                    </a:p>
                  </a:txBody>
                  <a:tcPr anchor="ctr">
                    <a:solidFill>
                      <a:schemeClr val="accent6">
                        <a:lumMod val="60000"/>
                        <a:lumOff val="40000"/>
                      </a:schemeClr>
                    </a:solidFill>
                  </a:tcPr>
                </a:tc>
                <a:tc>
                  <a:txBody>
                    <a:bodyPr/>
                    <a:lstStyle/>
                    <a:p>
                      <a:r>
                        <a:rPr lang="fr-FR" sz="2400" dirty="0" err="1">
                          <a:cs typeface="+mn-cs"/>
                        </a:rPr>
                        <a:t>Nectaries</a:t>
                      </a:r>
                      <a:r>
                        <a:rPr lang="fr-FR" sz="2400" dirty="0">
                          <a:cs typeface="+mn-cs"/>
                        </a:rPr>
                        <a:t> (</a:t>
                      </a:r>
                      <a:r>
                        <a:rPr lang="ar-DZ" sz="2400" dirty="0">
                          <a:cs typeface="+mn-cs"/>
                        </a:rPr>
                        <a:t>الغدد الرحيقية)</a:t>
                      </a:r>
                    </a:p>
                  </a:txBody>
                  <a:tcPr anchor="ctr">
                    <a:solidFill>
                      <a:schemeClr val="accent6">
                        <a:lumMod val="60000"/>
                        <a:lumOff val="40000"/>
                      </a:schemeClr>
                    </a:solidFill>
                  </a:tcPr>
                </a:tc>
              </a:tr>
              <a:tr h="0">
                <a:tc>
                  <a:txBody>
                    <a:bodyPr/>
                    <a:lstStyle/>
                    <a:p>
                      <a:r>
                        <a:rPr lang="ar-DZ" sz="2400" dirty="0">
                          <a:cs typeface="+mn-cs"/>
                        </a:rPr>
                        <a:t>طبيعة الإفراز</a:t>
                      </a:r>
                    </a:p>
                  </a:txBody>
                  <a:tcPr anchor="ctr">
                    <a:solidFill>
                      <a:schemeClr val="accent6">
                        <a:lumMod val="60000"/>
                        <a:lumOff val="40000"/>
                      </a:schemeClr>
                    </a:solidFill>
                  </a:tcPr>
                </a:tc>
                <a:tc>
                  <a:txBody>
                    <a:bodyPr/>
                    <a:lstStyle/>
                    <a:p>
                      <a:r>
                        <a:rPr lang="ar-DZ" sz="2400">
                          <a:cs typeface="+mn-cs"/>
                        </a:rPr>
                        <a:t>روائح/مركبات طيّارة</a:t>
                      </a:r>
                    </a:p>
                  </a:txBody>
                  <a:tcPr anchor="ctr"/>
                </a:tc>
                <a:tc>
                  <a:txBody>
                    <a:bodyPr/>
                    <a:lstStyle/>
                    <a:p>
                      <a:r>
                        <a:rPr lang="ar-DZ" sz="2400">
                          <a:cs typeface="+mn-cs"/>
                        </a:rPr>
                        <a:t>رحيق سكّري (</a:t>
                      </a:r>
                      <a:r>
                        <a:rPr lang="fr-FR" sz="2400">
                          <a:cs typeface="+mn-cs"/>
                        </a:rPr>
                        <a:t>Nectar)</a:t>
                      </a:r>
                    </a:p>
                  </a:txBody>
                  <a:tcPr anchor="ctr"/>
                </a:tc>
              </a:tr>
              <a:tr h="0">
                <a:tc>
                  <a:txBody>
                    <a:bodyPr/>
                    <a:lstStyle/>
                    <a:p>
                      <a:r>
                        <a:rPr lang="ar-DZ" sz="2400" dirty="0">
                          <a:cs typeface="+mn-cs"/>
                        </a:rPr>
                        <a:t>الهدف</a:t>
                      </a:r>
                    </a:p>
                  </a:txBody>
                  <a:tcPr anchor="ctr">
                    <a:solidFill>
                      <a:schemeClr val="accent6">
                        <a:lumMod val="60000"/>
                        <a:lumOff val="40000"/>
                      </a:schemeClr>
                    </a:solidFill>
                  </a:tcPr>
                </a:tc>
                <a:tc>
                  <a:txBody>
                    <a:bodyPr/>
                    <a:lstStyle/>
                    <a:p>
                      <a:r>
                        <a:rPr lang="ar-DZ" sz="2400">
                          <a:cs typeface="+mn-cs"/>
                        </a:rPr>
                        <a:t>جذب الملقِّحات بالرائحة</a:t>
                      </a:r>
                    </a:p>
                  </a:txBody>
                  <a:tcPr anchor="ctr"/>
                </a:tc>
                <a:tc>
                  <a:txBody>
                    <a:bodyPr/>
                    <a:lstStyle/>
                    <a:p>
                      <a:r>
                        <a:rPr lang="ar-DZ" sz="2400">
                          <a:cs typeface="+mn-cs"/>
                        </a:rPr>
                        <a:t>جذب الملقِّحات بالغذاء</a:t>
                      </a:r>
                    </a:p>
                  </a:txBody>
                  <a:tcPr anchor="ctr"/>
                </a:tc>
              </a:tr>
              <a:tr h="0">
                <a:tc>
                  <a:txBody>
                    <a:bodyPr/>
                    <a:lstStyle/>
                    <a:p>
                      <a:r>
                        <a:rPr lang="ar-DZ" sz="2400" dirty="0">
                          <a:cs typeface="+mn-cs"/>
                        </a:rPr>
                        <a:t>الفائدة للملقِّح</a:t>
                      </a:r>
                    </a:p>
                  </a:txBody>
                  <a:tcPr anchor="ctr">
                    <a:solidFill>
                      <a:schemeClr val="accent6">
                        <a:lumMod val="60000"/>
                        <a:lumOff val="40000"/>
                      </a:schemeClr>
                    </a:solidFill>
                  </a:tcPr>
                </a:tc>
                <a:tc>
                  <a:txBody>
                    <a:bodyPr/>
                    <a:lstStyle/>
                    <a:p>
                      <a:r>
                        <a:rPr lang="ar-DZ" sz="2400">
                          <a:cs typeface="+mn-cs"/>
                        </a:rPr>
                        <a:t>إشارة/جذب فقط</a:t>
                      </a:r>
                    </a:p>
                  </a:txBody>
                  <a:tcPr anchor="ctr"/>
                </a:tc>
                <a:tc>
                  <a:txBody>
                    <a:bodyPr/>
                    <a:lstStyle/>
                    <a:p>
                      <a:r>
                        <a:rPr lang="ar-DZ" sz="2400">
                          <a:cs typeface="+mn-cs"/>
                        </a:rPr>
                        <a:t>غذاء وطاقة</a:t>
                      </a:r>
                    </a:p>
                  </a:txBody>
                  <a:tcPr anchor="ctr"/>
                </a:tc>
              </a:tr>
              <a:tr h="0">
                <a:tc>
                  <a:txBody>
                    <a:bodyPr/>
                    <a:lstStyle/>
                    <a:p>
                      <a:r>
                        <a:rPr lang="ar-DZ" sz="2400" dirty="0">
                          <a:cs typeface="+mn-cs"/>
                        </a:rPr>
                        <a:t>مكان التواجد</a:t>
                      </a:r>
                    </a:p>
                  </a:txBody>
                  <a:tcPr anchor="ctr">
                    <a:solidFill>
                      <a:schemeClr val="accent6">
                        <a:lumMod val="60000"/>
                        <a:lumOff val="40000"/>
                      </a:schemeClr>
                    </a:solidFill>
                  </a:tcPr>
                </a:tc>
                <a:tc>
                  <a:txBody>
                    <a:bodyPr/>
                    <a:lstStyle/>
                    <a:p>
                      <a:r>
                        <a:rPr lang="ar-DZ" sz="2400">
                          <a:cs typeface="+mn-cs"/>
                        </a:rPr>
                        <a:t>أجزاء من الزهرة (بتلات/أسدية)</a:t>
                      </a:r>
                    </a:p>
                  </a:txBody>
                  <a:tcPr anchor="ctr"/>
                </a:tc>
                <a:tc>
                  <a:txBody>
                    <a:bodyPr/>
                    <a:lstStyle/>
                    <a:p>
                      <a:r>
                        <a:rPr lang="ar-DZ" sz="2400">
                          <a:cs typeface="+mn-cs"/>
                        </a:rPr>
                        <a:t>داخل الزهرة أو خارجها</a:t>
                      </a:r>
                    </a:p>
                  </a:txBody>
                  <a:tcPr anchor="ctr"/>
                </a:tc>
              </a:tr>
              <a:tr h="0">
                <a:tc>
                  <a:txBody>
                    <a:bodyPr/>
                    <a:lstStyle/>
                    <a:p>
                      <a:r>
                        <a:rPr lang="ar-DZ" sz="2400" dirty="0">
                          <a:cs typeface="+mn-cs"/>
                        </a:rPr>
                        <a:t>دورها في التلقيح</a:t>
                      </a:r>
                    </a:p>
                  </a:txBody>
                  <a:tcPr anchor="ctr">
                    <a:solidFill>
                      <a:schemeClr val="accent6">
                        <a:lumMod val="60000"/>
                        <a:lumOff val="40000"/>
                      </a:schemeClr>
                    </a:solidFill>
                  </a:tcPr>
                </a:tc>
                <a:tc>
                  <a:txBody>
                    <a:bodyPr/>
                    <a:lstStyle/>
                    <a:p>
                      <a:r>
                        <a:rPr lang="ar-DZ" sz="2400">
                          <a:cs typeface="+mn-cs"/>
                        </a:rPr>
                        <a:t>جذب غير غذائي</a:t>
                      </a:r>
                    </a:p>
                  </a:txBody>
                  <a:tcPr anchor="ctr"/>
                </a:tc>
                <a:tc>
                  <a:txBody>
                    <a:bodyPr/>
                    <a:lstStyle/>
                    <a:p>
                      <a:r>
                        <a:rPr lang="ar-DZ" sz="2400" dirty="0">
                          <a:cs typeface="+mn-cs"/>
                        </a:rPr>
                        <a:t>جذب غذائي مباشر</a:t>
                      </a:r>
                    </a:p>
                  </a:txBody>
                  <a:tcPr anchor="ctr"/>
                </a:tc>
              </a:tr>
            </a:tbl>
          </a:graphicData>
        </a:graphic>
      </p:graphicFrame>
    </p:spTree>
    <p:extLst>
      <p:ext uri="{BB962C8B-B14F-4D97-AF65-F5344CB8AC3E}">
        <p14:creationId xmlns:p14="http://schemas.microsoft.com/office/powerpoint/2010/main" val="4100873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1880" y="2449554"/>
            <a:ext cx="2925801" cy="76944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4400" b="1" dirty="0">
                <a:solidFill>
                  <a:srgbClr val="FF0000"/>
                </a:solidFill>
              </a:rPr>
              <a:t>Salt Glands </a:t>
            </a:r>
            <a:endParaRPr lang="fr-FR" sz="4400" dirty="0"/>
          </a:p>
        </p:txBody>
      </p:sp>
    </p:spTree>
    <p:extLst>
      <p:ext uri="{BB962C8B-B14F-4D97-AF65-F5344CB8AC3E}">
        <p14:creationId xmlns:p14="http://schemas.microsoft.com/office/powerpoint/2010/main" val="4040166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188640"/>
            <a:ext cx="8568952"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50000"/>
              </a:lnSpc>
            </a:pPr>
            <a:r>
              <a:rPr lang="en-US" sz="2800" b="1" dirty="0">
                <a:solidFill>
                  <a:srgbClr val="FF0000"/>
                </a:solidFill>
              </a:rPr>
              <a:t>Salt Glands of Mangrove Plants </a:t>
            </a:r>
            <a:endParaRPr lang="en-US" sz="2800" b="1" dirty="0" smtClean="0">
              <a:solidFill>
                <a:srgbClr val="FF0000"/>
              </a:solidFill>
            </a:endParaRPr>
          </a:p>
          <a:p>
            <a:pPr>
              <a:lnSpc>
                <a:spcPct val="150000"/>
              </a:lnSpc>
            </a:pPr>
            <a:r>
              <a:rPr lang="en-US" sz="2800" dirty="0" smtClean="0"/>
              <a:t>■ </a:t>
            </a:r>
            <a:r>
              <a:rPr lang="en-US" sz="2800" dirty="0"/>
              <a:t>Salt glands are external glandular structures present on the epidermis of mangrove plants</a:t>
            </a:r>
            <a:r>
              <a:rPr lang="en-US" sz="2800" dirty="0" smtClean="0"/>
              <a:t>.</a:t>
            </a:r>
          </a:p>
          <a:p>
            <a:pPr>
              <a:lnSpc>
                <a:spcPct val="150000"/>
              </a:lnSpc>
            </a:pPr>
            <a:r>
              <a:rPr lang="en-US" sz="2800" dirty="0" smtClean="0"/>
              <a:t> </a:t>
            </a:r>
            <a:r>
              <a:rPr lang="en-US" sz="2800" dirty="0"/>
              <a:t>■ They are abundantly present on the leaves of </a:t>
            </a:r>
            <a:r>
              <a:rPr lang="en-US" sz="2800" dirty="0">
                <a:solidFill>
                  <a:srgbClr val="FF0000"/>
                </a:solidFill>
              </a:rPr>
              <a:t>halophytic plants</a:t>
            </a:r>
            <a:r>
              <a:rPr lang="en-US" sz="2800" dirty="0" smtClean="0"/>
              <a:t>.</a:t>
            </a:r>
          </a:p>
          <a:p>
            <a:pPr>
              <a:lnSpc>
                <a:spcPct val="150000"/>
              </a:lnSpc>
            </a:pPr>
            <a:r>
              <a:rPr lang="en-US" sz="2800" dirty="0" smtClean="0"/>
              <a:t> </a:t>
            </a:r>
            <a:r>
              <a:rPr lang="en-US" sz="2800" dirty="0"/>
              <a:t>■ They help to remove excess salts from organs.</a:t>
            </a:r>
            <a:endParaRPr lang="fr-FR" sz="2800" dirty="0"/>
          </a:p>
        </p:txBody>
      </p:sp>
      <p:sp>
        <p:nvSpPr>
          <p:cNvPr id="2" name="Rectangle 1"/>
          <p:cNvSpPr/>
          <p:nvPr/>
        </p:nvSpPr>
        <p:spPr>
          <a:xfrm>
            <a:off x="233772" y="4343569"/>
            <a:ext cx="889248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r>
              <a:rPr lang="ar-DZ" sz="2400" dirty="0" err="1" smtClean="0"/>
              <a:t>المانغروف</a:t>
            </a:r>
            <a:r>
              <a:rPr lang="ar-DZ" sz="2400" dirty="0" smtClean="0"/>
              <a:t> </a:t>
            </a:r>
            <a:r>
              <a:rPr lang="ar-DZ" sz="2400" dirty="0"/>
              <a:t>هو نظام بيئي ساحلي ينمو في المناطق </a:t>
            </a:r>
            <a:r>
              <a:rPr lang="ar-DZ" sz="2400" b="1" dirty="0"/>
              <a:t>المالحة والطينية والمعرّضة للمدّ والجزر</a:t>
            </a:r>
            <a:r>
              <a:rPr lang="ar-DZ" sz="2400" dirty="0"/>
              <a:t> (مصبات الأنهار والخلجان). نباتاته </a:t>
            </a:r>
            <a:r>
              <a:rPr lang="ar-DZ" sz="2400" b="1" dirty="0"/>
              <a:t>ملحية التحمل</a:t>
            </a:r>
            <a:endParaRPr lang="fr-FR" sz="2400" dirty="0"/>
          </a:p>
        </p:txBody>
      </p:sp>
      <p:sp>
        <p:nvSpPr>
          <p:cNvPr id="3" name="Rectangle 2"/>
          <p:cNvSpPr/>
          <p:nvPr/>
        </p:nvSpPr>
        <p:spPr>
          <a:xfrm>
            <a:off x="1835696" y="5272599"/>
            <a:ext cx="6154698"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r-FR" sz="2800" b="1" dirty="0" err="1"/>
              <a:t>Avicennia</a:t>
            </a:r>
            <a:r>
              <a:rPr lang="fr-FR" sz="2800" dirty="0"/>
              <a:t> – </a:t>
            </a:r>
            <a:r>
              <a:rPr lang="ar-DZ" sz="2800" dirty="0"/>
              <a:t>جذور هوائية (</a:t>
            </a:r>
            <a:r>
              <a:rPr lang="fr-FR" sz="2800" dirty="0"/>
              <a:t>pneumatophores</a:t>
            </a:r>
          </a:p>
        </p:txBody>
      </p:sp>
      <p:sp>
        <p:nvSpPr>
          <p:cNvPr id="5" name="Rectangle 4"/>
          <p:cNvSpPr/>
          <p:nvPr/>
        </p:nvSpPr>
        <p:spPr>
          <a:xfrm>
            <a:off x="2765642" y="6021288"/>
            <a:ext cx="4816896"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r-FR" sz="2400" dirty="0"/>
              <a:t>Côtes :</a:t>
            </a:r>
            <a:r>
              <a:rPr lang="fr-FR" sz="2400" b="1" dirty="0" smtClean="0"/>
              <a:t>Bangladesh</a:t>
            </a:r>
            <a:r>
              <a:rPr lang="fr-FR" sz="2400" dirty="0"/>
              <a:t>, </a:t>
            </a:r>
            <a:r>
              <a:rPr lang="fr-FR" sz="2400" b="1" dirty="0" err="1"/>
              <a:t>Indonesia</a:t>
            </a:r>
            <a:r>
              <a:rPr lang="fr-FR" sz="2400" dirty="0"/>
              <a:t>, </a:t>
            </a:r>
            <a:r>
              <a:rPr lang="fr-FR" sz="2400" b="1" dirty="0" err="1"/>
              <a:t>Brazil</a:t>
            </a:r>
            <a:endParaRPr lang="fr-FR" sz="2400" dirty="0"/>
          </a:p>
        </p:txBody>
      </p:sp>
    </p:spTree>
    <p:extLst>
      <p:ext uri="{BB962C8B-B14F-4D97-AF65-F5344CB8AC3E}">
        <p14:creationId xmlns:p14="http://schemas.microsoft.com/office/powerpoint/2010/main" val="25770991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947" t="9474" r="4464" b="14727"/>
          <a:stretch/>
        </p:blipFill>
        <p:spPr>
          <a:xfrm>
            <a:off x="107504" y="188640"/>
            <a:ext cx="8928992" cy="6408712"/>
          </a:xfrm>
          <a:prstGeom prst="rect">
            <a:avLst/>
          </a:prstGeom>
        </p:spPr>
      </p:pic>
      <p:sp>
        <p:nvSpPr>
          <p:cNvPr id="3" name="ZoneTexte 2"/>
          <p:cNvSpPr txBox="1"/>
          <p:nvPr/>
        </p:nvSpPr>
        <p:spPr>
          <a:xfrm>
            <a:off x="7151331" y="1524891"/>
            <a:ext cx="1728192"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400" dirty="0" smtClean="0"/>
              <a:t>الغدد الرحيقية</a:t>
            </a:r>
            <a:endParaRPr lang="fr-FR" sz="2400" dirty="0"/>
          </a:p>
        </p:txBody>
      </p:sp>
      <p:sp>
        <p:nvSpPr>
          <p:cNvPr id="5" name="ZoneTexte 4"/>
          <p:cNvSpPr txBox="1"/>
          <p:nvPr/>
        </p:nvSpPr>
        <p:spPr>
          <a:xfrm>
            <a:off x="6084168" y="3068960"/>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قنوات الرزين</a:t>
            </a:r>
            <a:endParaRPr lang="fr-FR" sz="2000" b="1" dirty="0"/>
          </a:p>
        </p:txBody>
      </p:sp>
      <p:sp>
        <p:nvSpPr>
          <p:cNvPr id="6" name="ZoneTexte 5"/>
          <p:cNvSpPr txBox="1"/>
          <p:nvPr/>
        </p:nvSpPr>
        <p:spPr>
          <a:xfrm>
            <a:off x="7043319" y="3861048"/>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قنوات لبنية</a:t>
            </a:r>
            <a:endParaRPr lang="fr-FR" sz="2000" b="1" dirty="0"/>
          </a:p>
        </p:txBody>
      </p:sp>
      <p:sp>
        <p:nvSpPr>
          <p:cNvPr id="7" name="ZoneTexte 6"/>
          <p:cNvSpPr txBox="1"/>
          <p:nvPr/>
        </p:nvSpPr>
        <p:spPr>
          <a:xfrm>
            <a:off x="7043319" y="4509120"/>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ثغور مائية</a:t>
            </a:r>
            <a:endParaRPr lang="fr-FR" sz="2000" b="1" dirty="0"/>
          </a:p>
        </p:txBody>
      </p:sp>
      <p:sp>
        <p:nvSpPr>
          <p:cNvPr id="8" name="ZoneTexte 7"/>
          <p:cNvSpPr txBox="1"/>
          <p:nvPr/>
        </p:nvSpPr>
        <p:spPr>
          <a:xfrm>
            <a:off x="6804248" y="5229200"/>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غدد هضمية</a:t>
            </a:r>
            <a:endParaRPr lang="fr-FR" sz="2000" b="1" dirty="0"/>
          </a:p>
        </p:txBody>
      </p:sp>
      <p:sp>
        <p:nvSpPr>
          <p:cNvPr id="10" name="ZoneTexte 9"/>
          <p:cNvSpPr txBox="1"/>
          <p:nvPr/>
        </p:nvSpPr>
        <p:spPr>
          <a:xfrm>
            <a:off x="6696236" y="6093296"/>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غدد ملحية</a:t>
            </a:r>
            <a:endParaRPr lang="fr-FR" sz="2000" b="1" dirty="0"/>
          </a:p>
        </p:txBody>
      </p:sp>
      <p:sp>
        <p:nvSpPr>
          <p:cNvPr id="2" name="Rectangle 1"/>
          <p:cNvSpPr/>
          <p:nvPr/>
        </p:nvSpPr>
        <p:spPr>
          <a:xfrm>
            <a:off x="1763688" y="692696"/>
            <a:ext cx="461109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DZ" sz="2800" b="1" dirty="0" smtClean="0"/>
              <a:t>التراكيب / البُنى الإفرازية</a:t>
            </a:r>
            <a:endParaRPr lang="fr-FR" sz="2800" b="1" dirty="0"/>
          </a:p>
        </p:txBody>
      </p:sp>
      <p:sp>
        <p:nvSpPr>
          <p:cNvPr id="9" name="Rectangle 8"/>
          <p:cNvSpPr/>
          <p:nvPr/>
        </p:nvSpPr>
        <p:spPr>
          <a:xfrm>
            <a:off x="4799336" y="2564904"/>
            <a:ext cx="4314001"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DZ" sz="2000" b="1" dirty="0" smtClean="0"/>
              <a:t>الزيوت (في الفول السوداني والبرتقال والحمضيات</a:t>
            </a:r>
            <a:endParaRPr lang="fr-FR" sz="2000" b="1" dirty="0"/>
          </a:p>
        </p:txBody>
      </p:sp>
    </p:spTree>
    <p:extLst>
      <p:ext uri="{BB962C8B-B14F-4D97-AF65-F5344CB8AC3E}">
        <p14:creationId xmlns:p14="http://schemas.microsoft.com/office/powerpoint/2010/main" val="2139681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634" y="2060848"/>
            <a:ext cx="8712968"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r" rtl="1"/>
            <a:r>
              <a:rPr lang="ar-DZ" sz="2800" dirty="0" err="1"/>
              <a:t>الإيديو</a:t>
            </a:r>
            <a:r>
              <a:rPr lang="ar-DZ" sz="2800" dirty="0"/>
              <a:t> </a:t>
            </a:r>
            <a:r>
              <a:rPr lang="ar-DZ" sz="2800" dirty="0" err="1"/>
              <a:t>بلاستات</a:t>
            </a:r>
            <a:r>
              <a:rPr lang="ar-DZ" sz="2800" dirty="0"/>
              <a:t> (</a:t>
            </a:r>
            <a:r>
              <a:rPr lang="fr-FR" sz="2800" dirty="0" err="1"/>
              <a:t>Idioblastes</a:t>
            </a:r>
            <a:r>
              <a:rPr lang="fr-FR" sz="2800" dirty="0"/>
              <a:t>) </a:t>
            </a:r>
            <a:r>
              <a:rPr lang="ar-DZ" sz="2800" dirty="0"/>
              <a:t>هي خلايا نباتية </a:t>
            </a:r>
            <a:r>
              <a:rPr lang="ar-DZ" sz="2800" b="1" dirty="0"/>
              <a:t>متخصصة ومختلفة</a:t>
            </a:r>
            <a:r>
              <a:rPr lang="ar-DZ" sz="2800" dirty="0"/>
              <a:t> عن الخلايا المجاورة لها في الشكل أو المحتوى أو الوظيفة، وتوجد منفردة داخل الأنسجة النباتية.</a:t>
            </a:r>
          </a:p>
        </p:txBody>
      </p:sp>
      <p:sp>
        <p:nvSpPr>
          <p:cNvPr id="5" name="ZoneTexte 4"/>
          <p:cNvSpPr txBox="1"/>
          <p:nvPr/>
        </p:nvSpPr>
        <p:spPr>
          <a:xfrm>
            <a:off x="3542629" y="0"/>
            <a:ext cx="2304256"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3200" dirty="0" smtClean="0"/>
              <a:t>IDIOBLASTS</a:t>
            </a:r>
            <a:endParaRPr lang="fr-FR" sz="32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43" t="20037" r="43777" b="21875"/>
          <a:stretch/>
        </p:blipFill>
        <p:spPr bwMode="auto">
          <a:xfrm>
            <a:off x="5574463" y="3757927"/>
            <a:ext cx="327585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79" t="15257" r="35302" b="15257"/>
          <a:stretch/>
        </p:blipFill>
        <p:spPr bwMode="auto">
          <a:xfrm>
            <a:off x="734317" y="4083152"/>
            <a:ext cx="396044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e 7"/>
          <p:cNvSpPr/>
          <p:nvPr/>
        </p:nvSpPr>
        <p:spPr>
          <a:xfrm>
            <a:off x="1315496" y="3933056"/>
            <a:ext cx="2160240"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5760132" y="4092993"/>
            <a:ext cx="2160240"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07504" y="692696"/>
            <a:ext cx="8862097"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a:latin typeface="Times New Roman" pitchFamily="18" charset="0"/>
                <a:cs typeface="Times New Roman" pitchFamily="18" charset="0"/>
              </a:rPr>
              <a:t>refers to specialized plant cells that differ in structure, function, or content from the surrounding cells. </a:t>
            </a:r>
            <a:r>
              <a:rPr lang="en-US" sz="2400" b="1" dirty="0">
                <a:solidFill>
                  <a:schemeClr val="accent1"/>
                </a:solidFill>
                <a:latin typeface="Times New Roman" pitchFamily="18" charset="0"/>
                <a:cs typeface="Times New Roman" pitchFamily="18" charset="0"/>
              </a:rPr>
              <a:t>These cells often contain unique substances such as crystals, oils, tannins, or other secondary </a:t>
            </a:r>
            <a:endParaRPr lang="fr-FR" sz="2400" dirty="0"/>
          </a:p>
        </p:txBody>
      </p:sp>
    </p:spTree>
    <p:extLst>
      <p:ext uri="{BB962C8B-B14F-4D97-AF65-F5344CB8AC3E}">
        <p14:creationId xmlns:p14="http://schemas.microsoft.com/office/powerpoint/2010/main" val="1801023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43" t="20037" r="43777" b="21875"/>
          <a:stretch/>
        </p:blipFill>
        <p:spPr bwMode="auto">
          <a:xfrm>
            <a:off x="0" y="332656"/>
            <a:ext cx="327585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788024" y="147990"/>
            <a:ext cx="230425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IDIOBLASTS</a:t>
            </a:r>
            <a:endParaRPr lang="fr-FR" dirty="0"/>
          </a:p>
        </p:txBody>
      </p:sp>
      <p:sp>
        <p:nvSpPr>
          <p:cNvPr id="3" name="Rectangle 2"/>
          <p:cNvSpPr/>
          <p:nvPr/>
        </p:nvSpPr>
        <p:spPr>
          <a:xfrm>
            <a:off x="1043608" y="3573016"/>
            <a:ext cx="7992888"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fr-FR" sz="2400" b="1" dirty="0" err="1"/>
              <a:t>Examples</a:t>
            </a:r>
            <a:r>
              <a:rPr lang="fr-FR" sz="2400" b="1" dirty="0"/>
              <a:t> of </a:t>
            </a:r>
            <a:r>
              <a:rPr lang="fr-FR" sz="2400" b="1" dirty="0" err="1"/>
              <a:t>Idioblasts</a:t>
            </a:r>
            <a:r>
              <a:rPr lang="fr-FR" sz="2400" b="1" dirty="0"/>
              <a:t>:</a:t>
            </a:r>
          </a:p>
          <a:p>
            <a:pPr>
              <a:lnSpc>
                <a:spcPct val="150000"/>
              </a:lnSpc>
            </a:pPr>
            <a:r>
              <a:rPr lang="fr-FR" sz="2400" b="1" dirty="0"/>
              <a:t>Crystal </a:t>
            </a:r>
            <a:r>
              <a:rPr lang="fr-FR" sz="2400" b="1" dirty="0" err="1"/>
              <a:t>idioblasts</a:t>
            </a:r>
            <a:r>
              <a:rPr lang="fr-FR" sz="2400" dirty="0"/>
              <a:t>: </a:t>
            </a:r>
            <a:r>
              <a:rPr lang="fr-FR" sz="2400" dirty="0" err="1"/>
              <a:t>Contain</a:t>
            </a:r>
            <a:r>
              <a:rPr lang="fr-FR" sz="2400" dirty="0"/>
              <a:t> calcium oxalate </a:t>
            </a:r>
            <a:r>
              <a:rPr lang="fr-FR" sz="2400" dirty="0" err="1"/>
              <a:t>crystals</a:t>
            </a:r>
            <a:r>
              <a:rPr lang="fr-FR" sz="2400" dirty="0"/>
              <a:t> (</a:t>
            </a:r>
            <a:r>
              <a:rPr lang="fr-FR" sz="2400" dirty="0" err="1"/>
              <a:t>e.g</a:t>
            </a:r>
            <a:r>
              <a:rPr lang="fr-FR" sz="2400" dirty="0"/>
              <a:t>., in </a:t>
            </a:r>
            <a:r>
              <a:rPr lang="fr-FR" sz="2400" i="1" dirty="0"/>
              <a:t>Dieffenbachia</a:t>
            </a:r>
            <a:r>
              <a:rPr lang="fr-FR" sz="2400" dirty="0"/>
              <a:t> plants).</a:t>
            </a:r>
          </a:p>
          <a:p>
            <a:pPr>
              <a:lnSpc>
                <a:spcPct val="150000"/>
              </a:lnSpc>
            </a:pPr>
            <a:r>
              <a:rPr lang="fr-FR" sz="2400" b="1" dirty="0" err="1"/>
              <a:t>Oil</a:t>
            </a:r>
            <a:r>
              <a:rPr lang="fr-FR" sz="2400" b="1" dirty="0"/>
              <a:t> </a:t>
            </a:r>
            <a:r>
              <a:rPr lang="fr-FR" sz="2400" b="1" dirty="0" err="1"/>
              <a:t>idioblasts</a:t>
            </a:r>
            <a:r>
              <a:rPr lang="fr-FR" sz="2400" dirty="0"/>
              <a:t>: Store essential </a:t>
            </a:r>
            <a:r>
              <a:rPr lang="fr-FR" sz="2400" dirty="0" err="1"/>
              <a:t>oils</a:t>
            </a:r>
            <a:r>
              <a:rPr lang="fr-FR" sz="2400" dirty="0"/>
              <a:t> (</a:t>
            </a:r>
            <a:r>
              <a:rPr lang="fr-FR" sz="2400" dirty="0" err="1"/>
              <a:t>e.g</a:t>
            </a:r>
            <a:r>
              <a:rPr lang="fr-FR" sz="2400" dirty="0"/>
              <a:t>., in citrus plants).</a:t>
            </a:r>
          </a:p>
          <a:p>
            <a:pPr>
              <a:lnSpc>
                <a:spcPct val="150000"/>
              </a:lnSpc>
            </a:pPr>
            <a:r>
              <a:rPr lang="fr-FR" sz="2400" b="1" dirty="0"/>
              <a:t>Tannin </a:t>
            </a:r>
            <a:r>
              <a:rPr lang="fr-FR" sz="2400" b="1" dirty="0" err="1"/>
              <a:t>idioblasts</a:t>
            </a:r>
            <a:r>
              <a:rPr lang="fr-FR" sz="2400" dirty="0"/>
              <a:t>: </a:t>
            </a:r>
            <a:r>
              <a:rPr lang="fr-FR" sz="2400" dirty="0" err="1"/>
              <a:t>Contain</a:t>
            </a:r>
            <a:r>
              <a:rPr lang="fr-FR" sz="2400" dirty="0"/>
              <a:t> tannins for </a:t>
            </a:r>
            <a:r>
              <a:rPr lang="fr-FR" sz="2400" dirty="0" err="1"/>
              <a:t>defense</a:t>
            </a:r>
            <a:r>
              <a:rPr lang="fr-FR" sz="2400" dirty="0"/>
              <a:t> (</a:t>
            </a:r>
            <a:r>
              <a:rPr lang="fr-FR" sz="2400" dirty="0" err="1"/>
              <a:t>e.g</a:t>
            </a:r>
            <a:r>
              <a:rPr lang="fr-FR" sz="2400" dirty="0"/>
              <a:t>., in </a:t>
            </a:r>
            <a:r>
              <a:rPr lang="fr-FR" sz="2400" dirty="0" err="1"/>
              <a:t>tea</a:t>
            </a:r>
            <a:r>
              <a:rPr lang="fr-FR" sz="2400" dirty="0"/>
              <a:t> </a:t>
            </a:r>
            <a:r>
              <a:rPr lang="fr-FR" sz="2400" dirty="0" err="1"/>
              <a:t>leaves</a:t>
            </a:r>
            <a:r>
              <a:rPr lang="fr-FR" sz="2400" dirty="0"/>
              <a:t>).</a:t>
            </a:r>
          </a:p>
        </p:txBody>
      </p:sp>
      <p:sp>
        <p:nvSpPr>
          <p:cNvPr id="4" name="Rectangle 3"/>
          <p:cNvSpPr/>
          <p:nvPr/>
        </p:nvSpPr>
        <p:spPr>
          <a:xfrm>
            <a:off x="3275856" y="517322"/>
            <a:ext cx="5868144" cy="332398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en-US" sz="2000" dirty="0">
                <a:latin typeface="Times New Roman" pitchFamily="18" charset="0"/>
                <a:cs typeface="Times New Roman" pitchFamily="18" charset="0"/>
              </a:rPr>
              <a:t>refers to specialized plant cells that differ in structure, function, or content from the surrounding cells. </a:t>
            </a:r>
            <a:r>
              <a:rPr lang="en-US" sz="2000" b="1" dirty="0">
                <a:solidFill>
                  <a:schemeClr val="accent1"/>
                </a:solidFill>
                <a:latin typeface="Times New Roman" pitchFamily="18" charset="0"/>
                <a:cs typeface="Times New Roman" pitchFamily="18" charset="0"/>
              </a:rPr>
              <a:t>These cells often contain unique substances such as crystals, oils, tannins, or other secondary metabolites</a:t>
            </a:r>
            <a:r>
              <a:rPr lang="en-US" sz="2000" dirty="0">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Idioblasts</a:t>
            </a:r>
            <a:r>
              <a:rPr lang="en-US" sz="2000" b="1" dirty="0">
                <a:solidFill>
                  <a:srgbClr val="FF0000"/>
                </a:solidFill>
                <a:latin typeface="Times New Roman" pitchFamily="18" charset="0"/>
                <a:cs typeface="Times New Roman" pitchFamily="18" charset="0"/>
              </a:rPr>
              <a:t> play various roles, including defense against herbivores, storage of nutrients, or structural support.</a:t>
            </a:r>
            <a:endParaRPr lang="fr-FR" sz="2000" b="1" dirty="0">
              <a:solidFill>
                <a:srgbClr val="FF0000"/>
              </a:solidFill>
              <a:latin typeface="Times New Roman" pitchFamily="18" charset="0"/>
              <a:cs typeface="Times New Roman" pitchFamily="18" charset="0"/>
            </a:endParaRPr>
          </a:p>
        </p:txBody>
      </p:sp>
      <p:sp>
        <p:nvSpPr>
          <p:cNvPr id="6" name="Ellipse 5"/>
          <p:cNvSpPr/>
          <p:nvPr/>
        </p:nvSpPr>
        <p:spPr>
          <a:xfrm>
            <a:off x="107504" y="692696"/>
            <a:ext cx="2160240"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253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0996" y="0"/>
            <a:ext cx="7776864"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err="1">
                <a:solidFill>
                  <a:srgbClr val="FF0000"/>
                </a:solidFill>
              </a:rPr>
              <a:t>Cystoliths</a:t>
            </a:r>
            <a:r>
              <a:rPr lang="en-US" sz="2400" dirty="0">
                <a:solidFill>
                  <a:srgbClr val="FF0000"/>
                </a:solidFill>
              </a:rPr>
              <a:t> are specific structures made of calcium carbonate</a:t>
            </a:r>
            <a:r>
              <a:rPr lang="en-US" sz="2400" dirty="0"/>
              <a:t>, found inside specialized cells.</a:t>
            </a:r>
          </a:p>
          <a:p>
            <a:r>
              <a:rPr lang="en-US" sz="2400" b="1" dirty="0" err="1">
                <a:solidFill>
                  <a:srgbClr val="7030A0"/>
                </a:solidFill>
              </a:rPr>
              <a:t>Idioblasts</a:t>
            </a:r>
            <a:r>
              <a:rPr lang="en-US" sz="2400" dirty="0">
                <a:solidFill>
                  <a:srgbClr val="7030A0"/>
                </a:solidFill>
              </a:rPr>
              <a:t> are general-purpose specialized cells that can contain a variety of substances and serve multiple roles.</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79" t="15257" r="35302" b="15257"/>
          <a:stretch/>
        </p:blipFill>
        <p:spPr bwMode="auto">
          <a:xfrm>
            <a:off x="5204429" y="1700808"/>
            <a:ext cx="396044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335" t="15441" r="17755" b="7673"/>
          <a:stretch/>
        </p:blipFill>
        <p:spPr bwMode="auto">
          <a:xfrm>
            <a:off x="-1" y="1817440"/>
            <a:ext cx="5204429"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4544" y="116632"/>
            <a:ext cx="1505540"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DZ" b="1" dirty="0"/>
              <a:t>الحصوات </a:t>
            </a:r>
            <a:r>
              <a:rPr lang="ar-DZ" b="1" dirty="0" err="1"/>
              <a:t>الكيسية</a:t>
            </a:r>
            <a:endParaRPr lang="ar-DZ" b="1" dirty="0"/>
          </a:p>
        </p:txBody>
      </p:sp>
      <p:sp>
        <p:nvSpPr>
          <p:cNvPr id="6" name="Ellipse 5"/>
          <p:cNvSpPr/>
          <p:nvPr/>
        </p:nvSpPr>
        <p:spPr>
          <a:xfrm>
            <a:off x="1691680" y="2636912"/>
            <a:ext cx="91053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6084168" y="2492896"/>
            <a:ext cx="165618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641" t="21458" r="22694" b="18651"/>
          <a:stretch/>
        </p:blipFill>
        <p:spPr bwMode="auto">
          <a:xfrm>
            <a:off x="5208474" y="4337720"/>
            <a:ext cx="3960441"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05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385" t="22426" r="23521" b="14522"/>
          <a:stretch/>
        </p:blipFill>
        <p:spPr bwMode="auto">
          <a:xfrm>
            <a:off x="2411760" y="1988840"/>
            <a:ext cx="5997389" cy="46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8907" y="426908"/>
            <a:ext cx="8640960" cy="12003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rgbClr val="FF0000"/>
                </a:solidFill>
              </a:rPr>
              <a:t>Difference Between </a:t>
            </a:r>
            <a:r>
              <a:rPr lang="en-US" sz="2400" b="1" dirty="0" err="1">
                <a:solidFill>
                  <a:srgbClr val="FF0000"/>
                </a:solidFill>
              </a:rPr>
              <a:t>Lithocyst</a:t>
            </a:r>
            <a:r>
              <a:rPr lang="en-US" sz="2400" b="1" dirty="0">
                <a:solidFill>
                  <a:srgbClr val="FF0000"/>
                </a:solidFill>
              </a:rPr>
              <a:t> and </a:t>
            </a:r>
            <a:r>
              <a:rPr lang="en-US" sz="2400" b="1" dirty="0" err="1">
                <a:solidFill>
                  <a:srgbClr val="FF0000"/>
                </a:solidFill>
              </a:rPr>
              <a:t>Cystolith</a:t>
            </a:r>
            <a:r>
              <a:rPr lang="en-US" sz="2400" b="1" dirty="0"/>
              <a:t>:</a:t>
            </a:r>
          </a:p>
          <a:p>
            <a:r>
              <a:rPr lang="en-US" sz="2400" b="1" dirty="0" err="1"/>
              <a:t>Lithocyst</a:t>
            </a:r>
            <a:r>
              <a:rPr lang="en-US" sz="2400" dirty="0"/>
              <a:t>: The </a:t>
            </a:r>
            <a:r>
              <a:rPr lang="en-US" sz="2400" b="1" dirty="0"/>
              <a:t>cell</a:t>
            </a:r>
            <a:r>
              <a:rPr lang="en-US" sz="2400" dirty="0"/>
              <a:t> that contains the </a:t>
            </a:r>
            <a:r>
              <a:rPr lang="en-US" sz="2400" dirty="0" err="1"/>
              <a:t>cystolith</a:t>
            </a:r>
            <a:r>
              <a:rPr lang="en-US" sz="2400" dirty="0"/>
              <a:t>.</a:t>
            </a:r>
          </a:p>
          <a:p>
            <a:r>
              <a:rPr lang="en-US" sz="2400" b="1" dirty="0" err="1"/>
              <a:t>Cystolith</a:t>
            </a:r>
            <a:r>
              <a:rPr lang="en-US" sz="2400" dirty="0"/>
              <a:t>: The </a:t>
            </a:r>
            <a:r>
              <a:rPr lang="en-US" sz="2400" b="1" dirty="0"/>
              <a:t>calcium carbonate structure</a:t>
            </a:r>
            <a:r>
              <a:rPr lang="en-US" sz="2400" dirty="0"/>
              <a:t> inside the </a:t>
            </a:r>
            <a:r>
              <a:rPr lang="en-US" sz="2400" dirty="0" err="1"/>
              <a:t>lithocyst</a:t>
            </a:r>
            <a:r>
              <a:rPr lang="en-US" sz="2400" dirty="0"/>
              <a:t>.</a:t>
            </a:r>
          </a:p>
        </p:txBody>
      </p:sp>
      <p:sp>
        <p:nvSpPr>
          <p:cNvPr id="3" name="Ellipse 2"/>
          <p:cNvSpPr/>
          <p:nvPr/>
        </p:nvSpPr>
        <p:spPr>
          <a:xfrm>
            <a:off x="3563888" y="5013176"/>
            <a:ext cx="165618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9221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350871"/>
            <a:ext cx="7584449" cy="769441"/>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fr-FR" sz="4400" b="1" dirty="0" err="1"/>
              <a:t>Internal</a:t>
            </a:r>
            <a:r>
              <a:rPr lang="fr-FR" sz="4400" b="1" dirty="0"/>
              <a:t> </a:t>
            </a:r>
            <a:r>
              <a:rPr lang="fr-FR" sz="4400" b="1" dirty="0" err="1"/>
              <a:t>Secretory</a:t>
            </a:r>
            <a:r>
              <a:rPr lang="fr-FR" sz="4400" b="1" dirty="0"/>
              <a:t> </a:t>
            </a:r>
            <a:r>
              <a:rPr lang="fr-FR" sz="4400" b="1" dirty="0" smtClean="0"/>
              <a:t>Tissues types</a:t>
            </a:r>
            <a:endParaRPr lang="fr-FR" sz="4400" dirty="0"/>
          </a:p>
        </p:txBody>
      </p:sp>
    </p:spTree>
    <p:extLst>
      <p:ext uri="{BB962C8B-B14F-4D97-AF65-F5344CB8AC3E}">
        <p14:creationId xmlns:p14="http://schemas.microsoft.com/office/powerpoint/2010/main" val="2970986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cretory Tissue in Plants + PPT | EasyBiologyClass"/>
          <p:cNvPicPr>
            <a:picLocks noChangeAspect="1" noChangeArrowheads="1"/>
          </p:cNvPicPr>
          <p:nvPr/>
        </p:nvPicPr>
        <p:blipFill rotWithShape="1">
          <a:blip r:embed="rId2">
            <a:extLst>
              <a:ext uri="{28A0092B-C50C-407E-A947-70E740481C1C}">
                <a14:useLocalDpi xmlns:a14="http://schemas.microsoft.com/office/drawing/2010/main" val="0"/>
              </a:ext>
            </a:extLst>
          </a:blip>
          <a:srcRect l="10647" t="45366" r="2058" b="1569"/>
          <a:stretch/>
        </p:blipFill>
        <p:spPr bwMode="auto">
          <a:xfrm>
            <a:off x="107504" y="908720"/>
            <a:ext cx="8928992" cy="56166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55776" y="14953"/>
            <a:ext cx="5088894" cy="646331"/>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fr-FR" sz="3600" b="1" dirty="0" err="1"/>
              <a:t>Internal</a:t>
            </a:r>
            <a:r>
              <a:rPr lang="fr-FR" sz="3600" b="1" dirty="0"/>
              <a:t> </a:t>
            </a:r>
            <a:r>
              <a:rPr lang="fr-FR" sz="3600" b="1" dirty="0" err="1"/>
              <a:t>Secretory</a:t>
            </a:r>
            <a:r>
              <a:rPr lang="fr-FR" sz="3600" b="1" dirty="0"/>
              <a:t> System</a:t>
            </a:r>
          </a:p>
        </p:txBody>
      </p:sp>
      <p:sp>
        <p:nvSpPr>
          <p:cNvPr id="3" name="ZoneTexte 2"/>
          <p:cNvSpPr txBox="1"/>
          <p:nvPr/>
        </p:nvSpPr>
        <p:spPr>
          <a:xfrm>
            <a:off x="6948264" y="1844824"/>
            <a:ext cx="165618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000" b="1" dirty="0" smtClean="0"/>
              <a:t>جيوب </a:t>
            </a:r>
            <a:r>
              <a:rPr lang="ar-DZ" sz="2000" b="1" dirty="0" err="1" smtClean="0"/>
              <a:t>انقراضية</a:t>
            </a:r>
            <a:endParaRPr lang="fr-FR" sz="2000" b="1" dirty="0"/>
          </a:p>
        </p:txBody>
      </p:sp>
      <p:sp>
        <p:nvSpPr>
          <p:cNvPr id="5" name="ZoneTexte 4"/>
          <p:cNvSpPr txBox="1"/>
          <p:nvPr/>
        </p:nvSpPr>
        <p:spPr>
          <a:xfrm>
            <a:off x="6962894" y="2852936"/>
            <a:ext cx="165618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000" b="1" dirty="0" smtClean="0"/>
              <a:t>جيوب انعزالية</a:t>
            </a:r>
            <a:endParaRPr lang="fr-FR" sz="2000" b="1" dirty="0"/>
          </a:p>
        </p:txBody>
      </p:sp>
      <p:sp>
        <p:nvSpPr>
          <p:cNvPr id="4" name="ZoneTexte 3"/>
          <p:cNvSpPr txBox="1"/>
          <p:nvPr/>
        </p:nvSpPr>
        <p:spPr>
          <a:xfrm>
            <a:off x="7524328" y="3933056"/>
            <a:ext cx="9361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ar-DZ" b="1" dirty="0" smtClean="0"/>
              <a:t>متفرعة </a:t>
            </a:r>
            <a:endParaRPr lang="fr-FR" b="1" dirty="0"/>
          </a:p>
        </p:txBody>
      </p:sp>
      <p:sp>
        <p:nvSpPr>
          <p:cNvPr id="7" name="ZoneTexte 6"/>
          <p:cNvSpPr txBox="1"/>
          <p:nvPr/>
        </p:nvSpPr>
        <p:spPr>
          <a:xfrm>
            <a:off x="7644670" y="6340678"/>
            <a:ext cx="139182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ar-DZ" b="1" dirty="0" smtClean="0"/>
              <a:t>غير متفرعة </a:t>
            </a:r>
            <a:endParaRPr lang="fr-FR" b="1" dirty="0"/>
          </a:p>
        </p:txBody>
      </p:sp>
    </p:spTree>
    <p:extLst>
      <p:ext uri="{BB962C8B-B14F-4D97-AF65-F5344CB8AC3E}">
        <p14:creationId xmlns:p14="http://schemas.microsoft.com/office/powerpoint/2010/main" val="12678730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624"/>
            <a:ext cx="9143999"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err="1"/>
              <a:t>Laticifers</a:t>
            </a:r>
            <a:r>
              <a:rPr lang="en-US" sz="2400" dirty="0"/>
              <a:t> are specialized living cells that produce latex for defense against herbivores and exist in two main forms: non-articulated (originating from a single, elongated cell) or articulated (formed from chains of cells). In contrast, secretory ducts and cavities are intercellular spaces filled with substances like resins or oils, and they are classified by their formation as </a:t>
            </a:r>
            <a:r>
              <a:rPr lang="en-US" sz="2400" dirty="0" err="1"/>
              <a:t>schizogenous</a:t>
            </a:r>
            <a:r>
              <a:rPr lang="en-US" sz="2400" dirty="0"/>
              <a:t> (formed by cell separation), </a:t>
            </a:r>
            <a:r>
              <a:rPr lang="en-US" sz="2400" dirty="0" err="1"/>
              <a:t>lysigenous</a:t>
            </a:r>
            <a:r>
              <a:rPr lang="en-US" sz="2400" dirty="0"/>
              <a:t> (formed by cell disintegration), or a combination of both. While </a:t>
            </a:r>
            <a:r>
              <a:rPr lang="en-US" sz="2400" dirty="0" err="1"/>
              <a:t>laticifers</a:t>
            </a:r>
            <a:r>
              <a:rPr lang="en-US" sz="2400" dirty="0"/>
              <a:t> are living factories that contain latex within their own cell walls, ducts and cavities are spaces where secretions are deposited by the surrounding cells.</a:t>
            </a:r>
            <a:endParaRPr lang="fr-FR" sz="2400" dirty="0"/>
          </a:p>
        </p:txBody>
      </p:sp>
      <p:sp>
        <p:nvSpPr>
          <p:cNvPr id="7" name="Rectangle 6"/>
          <p:cNvSpPr/>
          <p:nvPr/>
        </p:nvSpPr>
        <p:spPr>
          <a:xfrm>
            <a:off x="-99780" y="3854577"/>
            <a:ext cx="9143998" cy="2677656"/>
          </a:xfrm>
          <a:prstGeom prst="rect">
            <a:avLst/>
          </a:prstGeom>
        </p:spPr>
        <p:txBody>
          <a:bodyPr wrap="square">
            <a:spAutoFit/>
          </a:bodyPr>
          <a:lstStyle/>
          <a:p>
            <a:pPr algn="r" rtl="1"/>
            <a:r>
              <a:rPr lang="ar-DZ" sz="2400" dirty="0" smtClean="0">
                <a:solidFill>
                  <a:srgbClr val="FF0000"/>
                </a:solidFill>
                <a:latin typeface="quote-cjk-patch"/>
              </a:rPr>
              <a:t>الخلايا اللبنية </a:t>
            </a:r>
            <a:r>
              <a:rPr lang="ar-DZ" sz="2400" dirty="0">
                <a:solidFill>
                  <a:srgbClr val="0F1115"/>
                </a:solidFill>
                <a:latin typeface="quote-cjk-patch"/>
              </a:rPr>
              <a:t>هي خلايا متخصصة حية </a:t>
            </a:r>
            <a:r>
              <a:rPr lang="ar-DZ" sz="2400" dirty="0">
                <a:solidFill>
                  <a:srgbClr val="FF0000"/>
                </a:solidFill>
                <a:latin typeface="quote-cjk-patch"/>
              </a:rPr>
              <a:t>تنتج مادة </a:t>
            </a:r>
            <a:r>
              <a:rPr lang="ar-DZ" sz="2400" dirty="0" err="1">
                <a:solidFill>
                  <a:srgbClr val="FF0000"/>
                </a:solidFill>
                <a:latin typeface="quote-cjk-patch"/>
              </a:rPr>
              <a:t>اللاتكس</a:t>
            </a:r>
            <a:r>
              <a:rPr lang="ar-DZ" sz="2400" dirty="0">
                <a:solidFill>
                  <a:srgbClr val="FF0000"/>
                </a:solidFill>
                <a:latin typeface="quote-cjk-patch"/>
              </a:rPr>
              <a:t> </a:t>
            </a:r>
            <a:r>
              <a:rPr lang="ar-DZ" sz="2400" dirty="0">
                <a:solidFill>
                  <a:srgbClr val="0F1115"/>
                </a:solidFill>
                <a:latin typeface="quote-cjk-patch"/>
              </a:rPr>
              <a:t>للدفاع ضد الحيوانات العاشبة، وتوجد في شكلين رئيسيين: </a:t>
            </a:r>
            <a:r>
              <a:rPr lang="ar-DZ" sz="2400" dirty="0">
                <a:solidFill>
                  <a:srgbClr val="FF0000"/>
                </a:solidFill>
                <a:latin typeface="quote-cjk-patch"/>
              </a:rPr>
              <a:t>غير مفصل </a:t>
            </a:r>
            <a:r>
              <a:rPr lang="ar-DZ" sz="2400" dirty="0">
                <a:solidFill>
                  <a:srgbClr val="0F1115"/>
                </a:solidFill>
                <a:latin typeface="quote-cjk-patch"/>
              </a:rPr>
              <a:t>(</a:t>
            </a:r>
            <a:r>
              <a:rPr lang="ar-DZ" sz="2400" dirty="0">
                <a:solidFill>
                  <a:srgbClr val="FF0000"/>
                </a:solidFill>
                <a:latin typeface="quote-cjk-patch"/>
              </a:rPr>
              <a:t>ينشأ من خلية واحدة استطالة</a:t>
            </a:r>
            <a:r>
              <a:rPr lang="ar-DZ" sz="2400" dirty="0">
                <a:solidFill>
                  <a:srgbClr val="0F1115"/>
                </a:solidFill>
                <a:latin typeface="quote-cjk-patch"/>
              </a:rPr>
              <a:t>) أو </a:t>
            </a:r>
            <a:r>
              <a:rPr lang="ar-DZ" sz="2400" dirty="0">
                <a:solidFill>
                  <a:srgbClr val="FF0000"/>
                </a:solidFill>
                <a:latin typeface="quote-cjk-patch"/>
              </a:rPr>
              <a:t>مفصلي</a:t>
            </a:r>
            <a:r>
              <a:rPr lang="ar-DZ" sz="2400" dirty="0">
                <a:solidFill>
                  <a:srgbClr val="0F1115"/>
                </a:solidFill>
                <a:latin typeface="quote-cjk-patch"/>
              </a:rPr>
              <a:t> (يتكون من </a:t>
            </a:r>
            <a:r>
              <a:rPr lang="ar-DZ" sz="2400" dirty="0">
                <a:solidFill>
                  <a:srgbClr val="FF0000"/>
                </a:solidFill>
                <a:latin typeface="quote-cjk-patch"/>
              </a:rPr>
              <a:t>سلاسل من الخلايا</a:t>
            </a:r>
            <a:r>
              <a:rPr lang="ar-DZ" sz="2400" dirty="0">
                <a:solidFill>
                  <a:srgbClr val="0F1115"/>
                </a:solidFill>
                <a:latin typeface="quote-cjk-patch"/>
              </a:rPr>
              <a:t>). </a:t>
            </a:r>
            <a:r>
              <a:rPr lang="ar-DZ" sz="2400" b="1" dirty="0">
                <a:solidFill>
                  <a:srgbClr val="FF0000"/>
                </a:solidFill>
                <a:latin typeface="quote-cjk-patch"/>
              </a:rPr>
              <a:t>في المقابل</a:t>
            </a:r>
            <a:r>
              <a:rPr lang="ar-DZ" sz="2400" dirty="0">
                <a:solidFill>
                  <a:srgbClr val="0F1115"/>
                </a:solidFill>
                <a:latin typeface="quote-cjk-patch"/>
              </a:rPr>
              <a:t>، فإن </a:t>
            </a:r>
            <a:r>
              <a:rPr lang="ar-DZ" sz="2400" dirty="0">
                <a:solidFill>
                  <a:srgbClr val="FF0000"/>
                </a:solidFill>
                <a:latin typeface="quote-cjk-patch"/>
              </a:rPr>
              <a:t>القنوات </a:t>
            </a:r>
            <a:r>
              <a:rPr lang="ar-DZ" sz="2400" dirty="0" err="1">
                <a:solidFill>
                  <a:srgbClr val="FF0000"/>
                </a:solidFill>
                <a:latin typeface="quote-cjk-patch"/>
              </a:rPr>
              <a:t>والتجويفات</a:t>
            </a:r>
            <a:r>
              <a:rPr lang="ar-DZ" sz="2400" dirty="0">
                <a:solidFill>
                  <a:srgbClr val="FF0000"/>
                </a:solidFill>
                <a:latin typeface="quote-cjk-patch"/>
              </a:rPr>
              <a:t> الإفرازية </a:t>
            </a:r>
            <a:r>
              <a:rPr lang="ar-DZ" sz="2400" dirty="0">
                <a:solidFill>
                  <a:srgbClr val="0F1115"/>
                </a:solidFill>
                <a:latin typeface="quote-cjk-patch"/>
              </a:rPr>
              <a:t>هي </a:t>
            </a:r>
            <a:r>
              <a:rPr lang="ar-DZ" sz="2400" dirty="0">
                <a:solidFill>
                  <a:srgbClr val="FF0000"/>
                </a:solidFill>
                <a:latin typeface="quote-cjk-patch"/>
              </a:rPr>
              <a:t>فراغات بين الخلايا </a:t>
            </a:r>
            <a:r>
              <a:rPr lang="ar-DZ" sz="2400" b="1" dirty="0">
                <a:solidFill>
                  <a:srgbClr val="FF0000"/>
                </a:solidFill>
                <a:latin typeface="quote-cjk-patch"/>
              </a:rPr>
              <a:t>مملوءة بمواد مثل </a:t>
            </a:r>
            <a:r>
              <a:rPr lang="ar-DZ" sz="2400" b="1" dirty="0" err="1">
                <a:solidFill>
                  <a:srgbClr val="FF0000"/>
                </a:solidFill>
                <a:latin typeface="quote-cjk-patch"/>
              </a:rPr>
              <a:t>الراتنجات</a:t>
            </a:r>
            <a:r>
              <a:rPr lang="ar-DZ" sz="2400" b="1" dirty="0">
                <a:solidFill>
                  <a:srgbClr val="FF0000"/>
                </a:solidFill>
                <a:latin typeface="quote-cjk-patch"/>
              </a:rPr>
              <a:t> أو الزيوت</a:t>
            </a:r>
            <a:r>
              <a:rPr lang="ar-DZ" sz="2400" dirty="0">
                <a:solidFill>
                  <a:srgbClr val="0F1115"/>
                </a:solidFill>
                <a:latin typeface="quote-cjk-patch"/>
              </a:rPr>
              <a:t>، وتصنف حسب تكوينها إلى فراغات انفصالية (تتكون </a:t>
            </a:r>
            <a:r>
              <a:rPr lang="ar-DZ" sz="2400" dirty="0">
                <a:solidFill>
                  <a:srgbClr val="FF0000"/>
                </a:solidFill>
                <a:latin typeface="quote-cjk-patch"/>
              </a:rPr>
              <a:t>بانفصال الخلايا</a:t>
            </a:r>
            <a:r>
              <a:rPr lang="ar-DZ" sz="2400" dirty="0">
                <a:solidFill>
                  <a:srgbClr val="0F1115"/>
                </a:solidFill>
                <a:latin typeface="quote-cjk-patch"/>
              </a:rPr>
              <a:t>)، أو فراغات </a:t>
            </a:r>
            <a:r>
              <a:rPr lang="ar-DZ" sz="2400" dirty="0" err="1">
                <a:solidFill>
                  <a:srgbClr val="0F1115"/>
                </a:solidFill>
                <a:latin typeface="quote-cjk-patch"/>
              </a:rPr>
              <a:t>تحللية</a:t>
            </a:r>
            <a:r>
              <a:rPr lang="ar-DZ" sz="2400" dirty="0">
                <a:solidFill>
                  <a:srgbClr val="0F1115"/>
                </a:solidFill>
                <a:latin typeface="quote-cjk-patch"/>
              </a:rPr>
              <a:t> (</a:t>
            </a:r>
            <a:r>
              <a:rPr lang="ar-DZ" sz="2400" b="1" dirty="0">
                <a:solidFill>
                  <a:srgbClr val="FF0000"/>
                </a:solidFill>
                <a:latin typeface="quote-cjk-patch"/>
              </a:rPr>
              <a:t>تتكون بتحلل الخلايا</a:t>
            </a:r>
            <a:r>
              <a:rPr lang="ar-DZ" sz="2400" dirty="0">
                <a:solidFill>
                  <a:srgbClr val="0F1115"/>
                </a:solidFill>
                <a:latin typeface="quote-cjk-patch"/>
              </a:rPr>
              <a:t>)، أو مزيج من الاثنين. بينما تعتبر </a:t>
            </a:r>
            <a:r>
              <a:rPr lang="ar-DZ" sz="2400" dirty="0" smtClean="0">
                <a:solidFill>
                  <a:srgbClr val="0F1115"/>
                </a:solidFill>
                <a:latin typeface="quote-cjk-patch"/>
              </a:rPr>
              <a:t>الخلايا اللبنية </a:t>
            </a:r>
            <a:r>
              <a:rPr lang="ar-DZ" sz="2400" dirty="0">
                <a:solidFill>
                  <a:srgbClr val="0F1115"/>
                </a:solidFill>
                <a:latin typeface="quote-cjk-patch"/>
              </a:rPr>
              <a:t>"مصانع حية" تحتوي على </a:t>
            </a:r>
            <a:r>
              <a:rPr lang="ar-DZ" sz="2400" dirty="0" err="1">
                <a:solidFill>
                  <a:srgbClr val="0F1115"/>
                </a:solidFill>
                <a:latin typeface="quote-cjk-patch"/>
              </a:rPr>
              <a:t>اللاتكس</a:t>
            </a:r>
            <a:r>
              <a:rPr lang="ar-DZ" sz="2400" dirty="0">
                <a:solidFill>
                  <a:srgbClr val="0F1115"/>
                </a:solidFill>
                <a:latin typeface="quote-cjk-patch"/>
              </a:rPr>
              <a:t> داخل جدرانها الخلوية الخاصة، فإن القنوات </a:t>
            </a:r>
            <a:r>
              <a:rPr lang="ar-DZ" sz="2400" dirty="0" err="1">
                <a:solidFill>
                  <a:srgbClr val="0F1115"/>
                </a:solidFill>
                <a:latin typeface="quote-cjk-patch"/>
              </a:rPr>
              <a:t>والتجويفات</a:t>
            </a:r>
            <a:r>
              <a:rPr lang="ar-DZ" sz="2400" dirty="0">
                <a:solidFill>
                  <a:srgbClr val="0F1115"/>
                </a:solidFill>
                <a:latin typeface="quote-cjk-patch"/>
              </a:rPr>
              <a:t> الإفرازية </a:t>
            </a:r>
            <a:r>
              <a:rPr lang="ar-DZ" sz="2400" b="1" dirty="0">
                <a:solidFill>
                  <a:srgbClr val="FF0000"/>
                </a:solidFill>
                <a:latin typeface="quote-cjk-patch"/>
              </a:rPr>
              <a:t>هي فراغات تفرز فيها الخلايا المحيطة موادها</a:t>
            </a:r>
            <a:endParaRPr lang="fr-FR" sz="2400" b="1" dirty="0">
              <a:solidFill>
                <a:srgbClr val="FF0000"/>
              </a:solidFill>
            </a:endParaRPr>
          </a:p>
        </p:txBody>
      </p:sp>
    </p:spTree>
    <p:extLst>
      <p:ext uri="{BB962C8B-B14F-4D97-AF65-F5344CB8AC3E}">
        <p14:creationId xmlns:p14="http://schemas.microsoft.com/office/powerpoint/2010/main" val="3137872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55" t="33641" r="33133" b="15992"/>
          <a:stretch/>
        </p:blipFill>
        <p:spPr bwMode="auto">
          <a:xfrm>
            <a:off x="107504" y="260648"/>
            <a:ext cx="885698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404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04664"/>
            <a:ext cx="8712968" cy="5262979"/>
          </a:xfrm>
          <a:prstGeom prst="rect">
            <a:avLst/>
          </a:prstGeom>
        </p:spPr>
        <p:txBody>
          <a:bodyPr wrap="square">
            <a:spAutoFit/>
          </a:bodyPr>
          <a:lstStyle/>
          <a:p>
            <a:pPr algn="r" rtl="1"/>
            <a:r>
              <a:rPr lang="ar-DZ" sz="2400" b="1" dirty="0"/>
              <a:t>التركيب الكيميائي للنسغ اللبني (</a:t>
            </a:r>
            <a:r>
              <a:rPr lang="ar-DZ" sz="2400" b="1" dirty="0" err="1"/>
              <a:t>اللاتكس</a:t>
            </a:r>
            <a:r>
              <a:rPr lang="ar-DZ" sz="2400" b="1" dirty="0"/>
              <a:t>)</a:t>
            </a:r>
            <a:endParaRPr lang="ar-DZ" sz="2400" dirty="0"/>
          </a:p>
          <a:p>
            <a:pPr algn="r" rtl="1"/>
            <a:r>
              <a:rPr lang="ar-DZ" sz="2400" dirty="0"/>
              <a:t>النسغ اللبني (</a:t>
            </a:r>
            <a:r>
              <a:rPr lang="ar-DZ" sz="2400" dirty="0" err="1"/>
              <a:t>اللاتكس</a:t>
            </a:r>
            <a:r>
              <a:rPr lang="ar-DZ" sz="2400" dirty="0"/>
              <a:t>) النباتي هو خليط من العديد من المركبات العضوية.</a:t>
            </a:r>
          </a:p>
          <a:p>
            <a:pPr algn="r" rtl="1"/>
            <a:r>
              <a:rPr lang="ar-DZ" sz="2400" dirty="0"/>
              <a:t>يحتوي على كربوهيدرات، وأحماض عضوية، </a:t>
            </a:r>
            <a:r>
              <a:rPr lang="ar-DZ" sz="2400" dirty="0" err="1"/>
              <a:t>وقلويدات</a:t>
            </a:r>
            <a:r>
              <a:rPr lang="ar-DZ" sz="2400" dirty="0"/>
              <a:t> (</a:t>
            </a:r>
            <a:r>
              <a:rPr lang="fr-FR" sz="2400" dirty="0" err="1"/>
              <a:t>Alkaloids</a:t>
            </a:r>
            <a:r>
              <a:rPr lang="fr-FR" sz="2400" dirty="0"/>
              <a:t>)، </a:t>
            </a:r>
            <a:r>
              <a:rPr lang="ar-DZ" sz="2400" dirty="0" err="1"/>
              <a:t>وتربينات</a:t>
            </a:r>
            <a:r>
              <a:rPr lang="ar-DZ" sz="2400" dirty="0"/>
              <a:t> (</a:t>
            </a:r>
            <a:r>
              <a:rPr lang="fr-FR" sz="2400" dirty="0" err="1"/>
              <a:t>Terpenes</a:t>
            </a:r>
            <a:r>
              <a:rPr lang="fr-FR" sz="2400" dirty="0"/>
              <a:t>)، </a:t>
            </a:r>
            <a:r>
              <a:rPr lang="ar-DZ" sz="2400" dirty="0" err="1"/>
              <a:t>وراتنجات</a:t>
            </a:r>
            <a:r>
              <a:rPr lang="ar-DZ" sz="2400" dirty="0"/>
              <a:t> (</a:t>
            </a:r>
            <a:r>
              <a:rPr lang="fr-FR" sz="2400" dirty="0" err="1"/>
              <a:t>Resins</a:t>
            </a:r>
            <a:r>
              <a:rPr lang="fr-FR" sz="2400" dirty="0"/>
              <a:t>)، </a:t>
            </a:r>
            <a:r>
              <a:rPr lang="ar-DZ" sz="2400" dirty="0"/>
              <a:t>وإنزيمات.</a:t>
            </a:r>
          </a:p>
          <a:p>
            <a:pPr algn="r" rtl="1"/>
            <a:r>
              <a:rPr lang="ar-DZ" sz="2400" dirty="0" smtClean="0"/>
              <a:t>- يحتوي </a:t>
            </a:r>
            <a:r>
              <a:rPr lang="ar-DZ" sz="2400" dirty="0"/>
              <a:t>نسغ نبات </a:t>
            </a:r>
            <a:r>
              <a:rPr lang="ar-DZ" sz="2400" b="1" dirty="0"/>
              <a:t>العنيف (</a:t>
            </a:r>
            <a:r>
              <a:rPr lang="ar-DZ" sz="2400" b="1" dirty="0" err="1"/>
              <a:t>إيفوربيا</a:t>
            </a:r>
            <a:r>
              <a:rPr lang="ar-DZ" sz="2400" b="1" dirty="0"/>
              <a:t> ميلي - </a:t>
            </a:r>
            <a:r>
              <a:rPr lang="fr-FR" sz="2400" b="1" i="1" dirty="0" err="1"/>
              <a:t>Euphorbia</a:t>
            </a:r>
            <a:r>
              <a:rPr lang="fr-FR" sz="2400" b="1" i="1" dirty="0"/>
              <a:t> </a:t>
            </a:r>
            <a:r>
              <a:rPr lang="fr-FR" sz="2400" b="1" i="1" dirty="0" err="1"/>
              <a:t>milii</a:t>
            </a:r>
            <a:r>
              <a:rPr lang="fr-FR" sz="2400" b="1" dirty="0"/>
              <a:t>)</a:t>
            </a:r>
            <a:r>
              <a:rPr lang="fr-FR" sz="2400" dirty="0"/>
              <a:t> </a:t>
            </a:r>
            <a:r>
              <a:rPr lang="ar-DZ" sz="2400" dirty="0"/>
              <a:t>على حبيبات نشا على شكل </a:t>
            </a:r>
            <a:r>
              <a:rPr lang="ar-DZ" sz="2400" dirty="0" err="1"/>
              <a:t>دمبل</a:t>
            </a:r>
            <a:r>
              <a:rPr lang="ar-DZ" sz="2400" dirty="0"/>
              <a:t> (ثقل رياضي).</a:t>
            </a:r>
          </a:p>
          <a:p>
            <a:pPr algn="r" rtl="1"/>
            <a:r>
              <a:rPr lang="ar-DZ" sz="2400" dirty="0" smtClean="0"/>
              <a:t>- يحتوي </a:t>
            </a:r>
            <a:r>
              <a:rPr lang="ar-DZ" sz="2400" dirty="0"/>
              <a:t>نسغ نبات </a:t>
            </a:r>
            <a:r>
              <a:rPr lang="ar-DZ" sz="2400" b="1" dirty="0"/>
              <a:t>الخشخاش المنوم (</a:t>
            </a:r>
            <a:r>
              <a:rPr lang="fr-FR" sz="2400" b="1" i="1" dirty="0"/>
              <a:t>Papaver </a:t>
            </a:r>
            <a:r>
              <a:rPr lang="fr-FR" sz="2400" b="1" i="1" dirty="0" err="1"/>
              <a:t>somniferum</a:t>
            </a:r>
            <a:r>
              <a:rPr lang="fr-FR" sz="2400" b="1" dirty="0"/>
              <a:t>)</a:t>
            </a:r>
            <a:r>
              <a:rPr lang="fr-FR" sz="2400" dirty="0"/>
              <a:t> </a:t>
            </a:r>
            <a:r>
              <a:rPr lang="ar-DZ" sz="2400" dirty="0"/>
              <a:t>على </a:t>
            </a:r>
            <a:r>
              <a:rPr lang="ar-DZ" sz="2400" dirty="0" err="1"/>
              <a:t>قلويدات</a:t>
            </a:r>
            <a:r>
              <a:rPr lang="ar-DZ" sz="2400" dirty="0"/>
              <a:t> (مثل المورفين </a:t>
            </a:r>
            <a:r>
              <a:rPr lang="ar-DZ" sz="2400" dirty="0" err="1"/>
              <a:t>والكوديين</a:t>
            </a:r>
            <a:r>
              <a:rPr lang="ar-DZ" sz="2400" dirty="0"/>
              <a:t>).</a:t>
            </a:r>
          </a:p>
          <a:p>
            <a:pPr algn="r" rtl="1"/>
            <a:r>
              <a:rPr lang="ar-DZ" sz="2400" dirty="0" smtClean="0"/>
              <a:t>- يحتوي </a:t>
            </a:r>
            <a:r>
              <a:rPr lang="ar-DZ" sz="2400" dirty="0"/>
              <a:t>نسغ نبات </a:t>
            </a:r>
            <a:r>
              <a:rPr lang="ar-DZ" sz="2400" b="1" dirty="0"/>
              <a:t>الباباي (</a:t>
            </a:r>
            <a:r>
              <a:rPr lang="ar-DZ" sz="2400" b="1" dirty="0" err="1"/>
              <a:t>كاريكا</a:t>
            </a:r>
            <a:r>
              <a:rPr lang="ar-DZ" sz="2400" b="1" dirty="0"/>
              <a:t> بابايا - </a:t>
            </a:r>
            <a:r>
              <a:rPr lang="fr-FR" sz="2400" b="1" i="1" dirty="0" err="1"/>
              <a:t>Carica</a:t>
            </a:r>
            <a:r>
              <a:rPr lang="fr-FR" sz="2400" b="1" i="1" dirty="0"/>
              <a:t> </a:t>
            </a:r>
            <a:r>
              <a:rPr lang="fr-FR" sz="2400" b="1" i="1" dirty="0" err="1"/>
              <a:t>papaya</a:t>
            </a:r>
            <a:r>
              <a:rPr lang="fr-FR" sz="2400" b="1" dirty="0"/>
              <a:t>)</a:t>
            </a:r>
            <a:r>
              <a:rPr lang="fr-FR" sz="2400" dirty="0"/>
              <a:t> </a:t>
            </a:r>
            <a:r>
              <a:rPr lang="ar-DZ" sz="2400" dirty="0"/>
              <a:t>على إنزيم البابين (</a:t>
            </a:r>
            <a:r>
              <a:rPr lang="fr-FR" sz="2400" dirty="0" err="1"/>
              <a:t>Papain</a:t>
            </a:r>
            <a:r>
              <a:rPr lang="fr-FR" sz="2400" dirty="0"/>
              <a:t>) </a:t>
            </a:r>
            <a:r>
              <a:rPr lang="ar-DZ" sz="2400" dirty="0"/>
              <a:t>الهاضم.</a:t>
            </a:r>
          </a:p>
          <a:p>
            <a:pPr algn="r" rtl="1"/>
            <a:r>
              <a:rPr lang="ar-DZ" sz="2400" dirty="0" smtClean="0"/>
              <a:t>- يحتوي </a:t>
            </a:r>
            <a:r>
              <a:rPr lang="ar-DZ" sz="2400" dirty="0"/>
              <a:t>نسغ نبات </a:t>
            </a:r>
            <a:r>
              <a:rPr lang="ar-DZ" sz="2400" b="1" dirty="0" err="1"/>
              <a:t>السابوتا</a:t>
            </a:r>
            <a:r>
              <a:rPr lang="ar-DZ" sz="2400" b="1" dirty="0"/>
              <a:t> (أكراس </a:t>
            </a:r>
            <a:r>
              <a:rPr lang="ar-DZ" sz="2400" b="1" dirty="0" err="1"/>
              <a:t>سابوتا</a:t>
            </a:r>
            <a:r>
              <a:rPr lang="ar-DZ" sz="2400" b="1" dirty="0"/>
              <a:t> - </a:t>
            </a:r>
            <a:r>
              <a:rPr lang="fr-FR" sz="2400" b="1" i="1" dirty="0" err="1"/>
              <a:t>Achras</a:t>
            </a:r>
            <a:r>
              <a:rPr lang="fr-FR" sz="2400" b="1" i="1" dirty="0"/>
              <a:t> </a:t>
            </a:r>
            <a:r>
              <a:rPr lang="fr-FR" sz="2400" b="1" i="1" dirty="0" err="1"/>
              <a:t>sapota</a:t>
            </a:r>
            <a:r>
              <a:rPr lang="fr-FR" sz="2400" b="1" dirty="0"/>
              <a:t>)</a:t>
            </a:r>
            <a:r>
              <a:rPr lang="fr-FR" sz="2400" dirty="0"/>
              <a:t> </a:t>
            </a:r>
            <a:r>
              <a:rPr lang="ar-DZ" sz="2400" dirty="0"/>
              <a:t>على مادة </a:t>
            </a:r>
            <a:r>
              <a:rPr lang="ar-DZ" sz="2400" dirty="0" err="1"/>
              <a:t>التشيكل</a:t>
            </a:r>
            <a:r>
              <a:rPr lang="ar-DZ" sz="2400" dirty="0"/>
              <a:t> (</a:t>
            </a:r>
            <a:r>
              <a:rPr lang="fr-FR" sz="2400" dirty="0"/>
              <a:t>Chicles) </a:t>
            </a:r>
            <a:r>
              <a:rPr lang="ar-DZ" sz="2400" dirty="0"/>
              <a:t>التي تستخدم في صناعة العلكة (اللبان).</a:t>
            </a:r>
          </a:p>
          <a:p>
            <a:pPr algn="r" rtl="1"/>
            <a:r>
              <a:rPr lang="ar-DZ" sz="2400" dirty="0" smtClean="0"/>
              <a:t>- يحتوي </a:t>
            </a:r>
            <a:r>
              <a:rPr lang="ar-DZ" sz="2400" dirty="0"/>
              <a:t>نسغ نبات </a:t>
            </a:r>
            <a:r>
              <a:rPr lang="ar-DZ" sz="2400" b="1" dirty="0" err="1"/>
              <a:t>الهيفيا</a:t>
            </a:r>
            <a:r>
              <a:rPr lang="ar-DZ" sz="2400" b="1" dirty="0"/>
              <a:t> (</a:t>
            </a:r>
            <a:r>
              <a:rPr lang="fr-FR" sz="2400" b="1" i="1" dirty="0" err="1"/>
              <a:t>Hevea</a:t>
            </a:r>
            <a:r>
              <a:rPr lang="fr-FR" sz="2400" b="1" dirty="0"/>
              <a:t>)</a:t>
            </a:r>
            <a:r>
              <a:rPr lang="fr-FR" sz="2400" dirty="0"/>
              <a:t> </a:t>
            </a:r>
            <a:r>
              <a:rPr lang="ar-DZ" sz="2400" dirty="0"/>
              <a:t>على المطاط (</a:t>
            </a:r>
            <a:r>
              <a:rPr lang="fr-FR" sz="2400" dirty="0" err="1"/>
              <a:t>Rubber</a:t>
            </a:r>
            <a:r>
              <a:rPr lang="fr-FR" sz="2400" dirty="0"/>
              <a:t>). </a:t>
            </a:r>
            <a:r>
              <a:rPr lang="ar-DZ" sz="2400" dirty="0"/>
              <a:t>تنتشر جزيئات المطاط في النسغ اللبني. عند استخراج النسغ من النبات، تتكتل جزيئات المطاط معً</a:t>
            </a:r>
          </a:p>
        </p:txBody>
      </p:sp>
    </p:spTree>
    <p:extLst>
      <p:ext uri="{BB962C8B-B14F-4D97-AF65-F5344CB8AC3E}">
        <p14:creationId xmlns:p14="http://schemas.microsoft.com/office/powerpoint/2010/main" val="2601845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6204" y="392469"/>
            <a:ext cx="4896544"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2800" b="1" dirty="0" err="1"/>
              <a:t>Internal</a:t>
            </a:r>
            <a:r>
              <a:rPr lang="fr-FR" sz="2800" b="1" dirty="0"/>
              <a:t> </a:t>
            </a:r>
            <a:r>
              <a:rPr lang="fr-FR" sz="2800" b="1" dirty="0" err="1"/>
              <a:t>Secretory</a:t>
            </a:r>
            <a:r>
              <a:rPr lang="fr-FR" sz="2800" b="1" dirty="0"/>
              <a:t> Tissues</a:t>
            </a:r>
            <a:endParaRPr lang="fr-FR" sz="2800" dirty="0"/>
          </a:p>
          <a:p>
            <a:pPr>
              <a:buFont typeface="Arial"/>
              <a:buChar char="•"/>
            </a:pPr>
            <a:r>
              <a:rPr lang="fr-FR" sz="2800" b="1" dirty="0" err="1"/>
              <a:t>Definition</a:t>
            </a:r>
            <a:r>
              <a:rPr lang="fr-FR" sz="2800" b="1" dirty="0"/>
              <a:t>:</a:t>
            </a:r>
            <a:r>
              <a:rPr lang="fr-FR" sz="2800" dirty="0"/>
              <a:t> Structures </a:t>
            </a:r>
            <a:r>
              <a:rPr lang="fr-FR" sz="2800" dirty="0" err="1"/>
              <a:t>that</a:t>
            </a:r>
            <a:r>
              <a:rPr lang="fr-FR" sz="2800" dirty="0"/>
              <a:t> store </a:t>
            </a:r>
            <a:r>
              <a:rPr lang="fr-FR" sz="2800" dirty="0" err="1"/>
              <a:t>secretions</a:t>
            </a:r>
            <a:r>
              <a:rPr lang="fr-FR" sz="2800" dirty="0"/>
              <a:t> </a:t>
            </a:r>
            <a:r>
              <a:rPr lang="fr-FR" sz="2800" dirty="0" err="1"/>
              <a:t>within</a:t>
            </a:r>
            <a:r>
              <a:rPr lang="fr-FR" sz="2800" dirty="0"/>
              <a:t> the plant body.</a:t>
            </a:r>
          </a:p>
          <a:p>
            <a:pPr>
              <a:buFont typeface="Arial"/>
              <a:buChar char="•"/>
            </a:pPr>
            <a:r>
              <a:rPr lang="fr-FR" sz="2800" b="1" dirty="0"/>
              <a:t>Types:</a:t>
            </a:r>
            <a:endParaRPr lang="fr-FR" sz="2800" dirty="0"/>
          </a:p>
          <a:p>
            <a:pPr marL="742950" lvl="1" indent="-285750">
              <a:buFont typeface="Arial"/>
              <a:buChar char="•"/>
            </a:pPr>
            <a:r>
              <a:rPr lang="fr-FR" sz="2800" b="1" dirty="0" err="1"/>
              <a:t>Secretory</a:t>
            </a:r>
            <a:r>
              <a:rPr lang="fr-FR" sz="2800" b="1" dirty="0"/>
              <a:t> </a:t>
            </a:r>
            <a:r>
              <a:rPr lang="fr-FR" sz="2800" b="1" dirty="0" err="1">
                <a:solidFill>
                  <a:srgbClr val="FF0000"/>
                </a:solidFill>
              </a:rPr>
              <a:t>Cells</a:t>
            </a:r>
            <a:r>
              <a:rPr lang="fr-FR" sz="2800" dirty="0">
                <a:solidFill>
                  <a:srgbClr val="FF0000"/>
                </a:solidFill>
              </a:rPr>
              <a:t> </a:t>
            </a:r>
            <a:r>
              <a:rPr lang="fr-FR" sz="2800" dirty="0"/>
              <a:t>(</a:t>
            </a:r>
            <a:r>
              <a:rPr lang="fr-FR" sz="2800" dirty="0" err="1"/>
              <a:t>e.g</a:t>
            </a:r>
            <a:r>
              <a:rPr lang="fr-FR" sz="2800" dirty="0"/>
              <a:t>., </a:t>
            </a:r>
            <a:r>
              <a:rPr lang="fr-FR" sz="2800" dirty="0" err="1"/>
              <a:t>oil</a:t>
            </a:r>
            <a:r>
              <a:rPr lang="fr-FR" sz="2800" dirty="0"/>
              <a:t> </a:t>
            </a:r>
            <a:r>
              <a:rPr lang="fr-FR" sz="2800" dirty="0" err="1"/>
              <a:t>cells</a:t>
            </a:r>
            <a:r>
              <a:rPr lang="fr-FR" sz="2800" dirty="0"/>
              <a:t> in black </a:t>
            </a:r>
            <a:r>
              <a:rPr lang="fr-FR" sz="2800" dirty="0" err="1"/>
              <a:t>pepper</a:t>
            </a:r>
            <a:r>
              <a:rPr lang="fr-FR" sz="2800" dirty="0"/>
              <a:t>)</a:t>
            </a:r>
          </a:p>
          <a:p>
            <a:pPr marL="742950" lvl="1" indent="-285750">
              <a:buFont typeface="Arial"/>
              <a:buChar char="•"/>
            </a:pPr>
            <a:r>
              <a:rPr lang="fr-FR" sz="2800" b="1" dirty="0" err="1">
                <a:solidFill>
                  <a:srgbClr val="FF0000"/>
                </a:solidFill>
              </a:rPr>
              <a:t>Cavities</a:t>
            </a:r>
            <a:r>
              <a:rPr lang="fr-FR" sz="2800" b="1" dirty="0"/>
              <a:t> &amp; </a:t>
            </a:r>
            <a:r>
              <a:rPr lang="fr-FR" sz="2800" b="1" dirty="0" err="1">
                <a:solidFill>
                  <a:srgbClr val="FF0000"/>
                </a:solidFill>
              </a:rPr>
              <a:t>Ducts</a:t>
            </a:r>
            <a:r>
              <a:rPr lang="fr-FR" sz="2800" dirty="0"/>
              <a:t> (</a:t>
            </a:r>
            <a:r>
              <a:rPr lang="fr-FR" sz="2800" dirty="0" err="1"/>
              <a:t>e.g</a:t>
            </a:r>
            <a:r>
              <a:rPr lang="fr-FR" sz="2800" dirty="0"/>
              <a:t>., </a:t>
            </a:r>
            <a:r>
              <a:rPr lang="fr-FR" sz="2800" dirty="0" err="1"/>
              <a:t>resin</a:t>
            </a:r>
            <a:r>
              <a:rPr lang="fr-FR" sz="2800" dirty="0"/>
              <a:t> </a:t>
            </a:r>
            <a:r>
              <a:rPr lang="fr-FR" sz="2800" dirty="0" err="1"/>
              <a:t>ducts</a:t>
            </a:r>
            <a:r>
              <a:rPr lang="fr-FR" sz="2800" dirty="0"/>
              <a:t> in pine </a:t>
            </a:r>
            <a:r>
              <a:rPr lang="fr-FR" sz="2800" dirty="0" err="1"/>
              <a:t>trees</a:t>
            </a:r>
            <a:r>
              <a:rPr lang="fr-FR" sz="2800" dirty="0"/>
              <a:t>)</a:t>
            </a:r>
          </a:p>
          <a:p>
            <a:pPr marL="742950" lvl="1" indent="-285750">
              <a:buFont typeface="Arial"/>
              <a:buChar char="•"/>
            </a:pPr>
            <a:r>
              <a:rPr lang="fr-FR" sz="2800" b="1" dirty="0" err="1">
                <a:solidFill>
                  <a:srgbClr val="FF0000"/>
                </a:solidFill>
              </a:rPr>
              <a:t>Laticifers</a:t>
            </a:r>
            <a:r>
              <a:rPr lang="fr-FR" sz="2800" dirty="0"/>
              <a:t> (</a:t>
            </a:r>
            <a:r>
              <a:rPr lang="fr-FR" sz="2800" dirty="0" err="1"/>
              <a:t>e.g</a:t>
            </a:r>
            <a:r>
              <a:rPr lang="fr-FR" sz="2800" dirty="0"/>
              <a:t>., latex-</a:t>
            </a:r>
            <a:r>
              <a:rPr lang="fr-FR" sz="2800" dirty="0" err="1"/>
              <a:t>producing</a:t>
            </a:r>
            <a:r>
              <a:rPr lang="fr-FR" sz="2800" dirty="0"/>
              <a:t> </a:t>
            </a:r>
            <a:r>
              <a:rPr lang="fr-FR" sz="2800" dirty="0" err="1"/>
              <a:t>cells</a:t>
            </a:r>
            <a:r>
              <a:rPr lang="fr-FR" sz="2800" dirty="0"/>
              <a:t> in </a:t>
            </a:r>
            <a:r>
              <a:rPr lang="fr-FR" sz="2800" dirty="0" err="1"/>
              <a:t>rubber</a:t>
            </a:r>
            <a:r>
              <a:rPr lang="fr-FR" sz="2800" dirty="0"/>
              <a:t> </a:t>
            </a:r>
            <a:r>
              <a:rPr lang="fr-FR" sz="2800" dirty="0" err="1"/>
              <a:t>trees</a:t>
            </a:r>
            <a:r>
              <a:rPr lang="fr-FR" sz="2800" dirty="0"/>
              <a:t>)</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54" t="32721" r="46775" b="33640"/>
          <a:stretch/>
        </p:blipFill>
        <p:spPr bwMode="auto">
          <a:xfrm>
            <a:off x="182579" y="2455952"/>
            <a:ext cx="3899647" cy="24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427" t="32536" r="46361" b="33732"/>
          <a:stretch/>
        </p:blipFill>
        <p:spPr bwMode="auto">
          <a:xfrm>
            <a:off x="21214" y="-10748"/>
            <a:ext cx="4061012" cy="246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875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4466" y="47003"/>
            <a:ext cx="8749533" cy="618630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r" rtl="1">
              <a:lnSpc>
                <a:spcPct val="150000"/>
              </a:lnSpc>
            </a:pPr>
            <a:r>
              <a:rPr lang="ar-DZ" sz="2400" b="1" dirty="0" smtClean="0"/>
              <a:t>التراكيب / البُنى الإفرازية (</a:t>
            </a:r>
            <a:r>
              <a:rPr lang="fr-FR" sz="2400" b="1" dirty="0" err="1" smtClean="0"/>
              <a:t>Secretory</a:t>
            </a:r>
            <a:r>
              <a:rPr lang="fr-FR" sz="2400" b="1" dirty="0" smtClean="0"/>
              <a:t> Structures)</a:t>
            </a:r>
          </a:p>
          <a:p>
            <a:pPr algn="r" rtl="1">
              <a:lnSpc>
                <a:spcPct val="150000"/>
              </a:lnSpc>
            </a:pPr>
            <a:r>
              <a:rPr lang="ar-DZ" sz="2400" b="1" dirty="0" smtClean="0"/>
              <a:t>الرحيق (في الأزهار)</a:t>
            </a:r>
            <a:r>
              <a:rPr lang="ar-DZ" sz="2400" dirty="0" smtClean="0"/>
              <a:t> يُفرَز من </a:t>
            </a:r>
            <a:r>
              <a:rPr lang="ar-DZ" sz="2400" b="1" dirty="0" smtClean="0"/>
              <a:t>الغدد الرحيقية (</a:t>
            </a:r>
            <a:r>
              <a:rPr lang="fr-FR" sz="2400" b="1" dirty="0" err="1" smtClean="0"/>
              <a:t>Nectaries</a:t>
            </a:r>
            <a:r>
              <a:rPr lang="fr-FR" sz="2400" b="1" dirty="0" smtClean="0"/>
              <a:t>)</a:t>
            </a:r>
            <a:r>
              <a:rPr lang="fr-FR" sz="2400" dirty="0" smtClean="0"/>
              <a:t>.</a:t>
            </a:r>
          </a:p>
          <a:p>
            <a:pPr algn="r" rtl="1">
              <a:lnSpc>
                <a:spcPct val="150000"/>
              </a:lnSpc>
            </a:pPr>
            <a:r>
              <a:rPr lang="ar-DZ" sz="2400" b="1" dirty="0" smtClean="0"/>
              <a:t>الزيوت</a:t>
            </a:r>
            <a:r>
              <a:rPr lang="ar-DZ" sz="2400" dirty="0" smtClean="0"/>
              <a:t> (في الفول السوداني والبرتقال والحمضيات) تنتج من </a:t>
            </a:r>
            <a:r>
              <a:rPr lang="ar-DZ" sz="2400" b="1" dirty="0" smtClean="0"/>
              <a:t>تراكم الغدد </a:t>
            </a:r>
            <a:r>
              <a:rPr lang="ar-DZ" sz="2400" b="1" dirty="0" err="1" smtClean="0"/>
              <a:t>والإيلايوبلاستات</a:t>
            </a:r>
            <a:r>
              <a:rPr lang="ar-DZ" sz="2400" b="1" dirty="0" smtClean="0"/>
              <a:t> (</a:t>
            </a:r>
            <a:r>
              <a:rPr lang="fr-FR" sz="2400" b="1" dirty="0" err="1" smtClean="0"/>
              <a:t>Elaeoplasts</a:t>
            </a:r>
            <a:r>
              <a:rPr lang="fr-FR" sz="2400" b="1" dirty="0" smtClean="0"/>
              <a:t>)</a:t>
            </a:r>
            <a:r>
              <a:rPr lang="fr-FR" sz="2400" dirty="0" smtClean="0"/>
              <a:t>.</a:t>
            </a:r>
          </a:p>
          <a:p>
            <a:pPr algn="r" rtl="1">
              <a:lnSpc>
                <a:spcPct val="150000"/>
              </a:lnSpc>
            </a:pPr>
            <a:r>
              <a:rPr lang="ar-DZ" sz="2400" b="1" dirty="0" err="1" smtClean="0"/>
              <a:t>الراتنجات</a:t>
            </a:r>
            <a:r>
              <a:rPr lang="ar-DZ" sz="2400" dirty="0" smtClean="0"/>
              <a:t> (في </a:t>
            </a:r>
            <a:r>
              <a:rPr lang="ar-DZ" sz="2400" b="1" dirty="0" smtClean="0"/>
              <a:t>الصنوبريات</a:t>
            </a:r>
            <a:r>
              <a:rPr lang="ar-DZ" sz="2400" dirty="0" smtClean="0"/>
              <a:t>) تُفرَز من </a:t>
            </a:r>
            <a:r>
              <a:rPr lang="ar-DZ" sz="2400" b="1" dirty="0" smtClean="0"/>
              <a:t>القنوات </a:t>
            </a:r>
            <a:r>
              <a:rPr lang="ar-DZ" sz="2400" b="1" dirty="0" err="1" smtClean="0"/>
              <a:t>الراتنجية</a:t>
            </a:r>
            <a:r>
              <a:rPr lang="ar-DZ" sz="2400" dirty="0" smtClean="0"/>
              <a:t>.</a:t>
            </a:r>
          </a:p>
          <a:p>
            <a:pPr algn="r" rtl="1">
              <a:lnSpc>
                <a:spcPct val="150000"/>
              </a:lnSpc>
            </a:pPr>
            <a:r>
              <a:rPr lang="ar-DZ" sz="2400" b="1" dirty="0" smtClean="0"/>
              <a:t>القنوات اللبنية (</a:t>
            </a:r>
            <a:r>
              <a:rPr lang="fr-FR" sz="2400" b="1" dirty="0" err="1" smtClean="0"/>
              <a:t>Laticifers</a:t>
            </a:r>
            <a:r>
              <a:rPr lang="fr-FR" sz="2400" b="1" dirty="0" smtClean="0"/>
              <a:t>)</a:t>
            </a:r>
            <a:r>
              <a:rPr lang="fr-FR" sz="2400" dirty="0" smtClean="0"/>
              <a:t>: </a:t>
            </a:r>
            <a:r>
              <a:rPr lang="ar-DZ" sz="2400" dirty="0" smtClean="0"/>
              <a:t>مثل </a:t>
            </a:r>
            <a:r>
              <a:rPr lang="ar-DZ" sz="2400" b="1" dirty="0" err="1" smtClean="0"/>
              <a:t>اللاتكس</a:t>
            </a:r>
            <a:r>
              <a:rPr lang="ar-DZ" sz="2400" dirty="0" smtClean="0"/>
              <a:t> في نباتات مثل العشار (</a:t>
            </a:r>
            <a:r>
              <a:rPr lang="fr-FR" sz="2400" dirty="0" err="1" smtClean="0"/>
              <a:t>Milkweed</a:t>
            </a:r>
            <a:r>
              <a:rPr lang="fr-FR" sz="2400" dirty="0" smtClean="0"/>
              <a:t>)، </a:t>
            </a:r>
            <a:r>
              <a:rPr lang="ar-DZ" sz="2400" dirty="0" smtClean="0"/>
              <a:t>ونباتات المطاط، والخشخاش (الأفيون).</a:t>
            </a:r>
          </a:p>
          <a:p>
            <a:pPr algn="r" rtl="1">
              <a:lnSpc>
                <a:spcPct val="150000"/>
              </a:lnSpc>
            </a:pPr>
            <a:r>
              <a:rPr lang="ar-DZ" sz="2400" b="1" dirty="0" err="1" smtClean="0"/>
              <a:t>الهيداثودات</a:t>
            </a:r>
            <a:r>
              <a:rPr lang="ar-DZ" sz="2400" b="1" dirty="0" smtClean="0"/>
              <a:t> (</a:t>
            </a:r>
            <a:r>
              <a:rPr lang="fr-FR" sz="2400" b="1" dirty="0" err="1" smtClean="0"/>
              <a:t>Hydathodes</a:t>
            </a:r>
            <a:r>
              <a:rPr lang="fr-FR" sz="2400" b="1" dirty="0" smtClean="0"/>
              <a:t>)</a:t>
            </a:r>
            <a:r>
              <a:rPr lang="fr-FR" sz="2400" dirty="0" smtClean="0"/>
              <a:t>: </a:t>
            </a:r>
            <a:r>
              <a:rPr lang="ar-DZ" sz="2400" dirty="0" smtClean="0"/>
              <a:t>فتحات مخصّصة </a:t>
            </a:r>
            <a:r>
              <a:rPr lang="ar-DZ" sz="2400" b="1" dirty="0" smtClean="0"/>
              <a:t>لإفراز الماء</a:t>
            </a:r>
            <a:r>
              <a:rPr lang="ar-DZ" sz="2400" dirty="0" smtClean="0"/>
              <a:t> (</a:t>
            </a:r>
            <a:r>
              <a:rPr lang="ar-DZ" sz="2400" dirty="0" err="1" smtClean="0"/>
              <a:t>الإدماع</a:t>
            </a:r>
            <a:r>
              <a:rPr lang="ar-DZ" sz="2400" dirty="0" smtClean="0"/>
              <a:t>).</a:t>
            </a:r>
          </a:p>
          <a:p>
            <a:pPr algn="r" rtl="1">
              <a:lnSpc>
                <a:spcPct val="150000"/>
              </a:lnSpc>
            </a:pPr>
            <a:r>
              <a:rPr lang="ar-DZ" sz="2400" b="1" dirty="0" smtClean="0"/>
              <a:t>الغدد الهاضمة في النباتات الآكلة للحشرات</a:t>
            </a:r>
            <a:r>
              <a:rPr lang="ar-DZ" sz="2400" dirty="0" smtClean="0"/>
              <a:t>: تفرز </a:t>
            </a:r>
            <a:r>
              <a:rPr lang="ar-DZ" sz="2400" b="1" dirty="0" smtClean="0"/>
              <a:t>إنزيمات هاضمة</a:t>
            </a:r>
            <a:r>
              <a:rPr lang="ar-DZ" sz="2400" dirty="0" smtClean="0"/>
              <a:t>.</a:t>
            </a:r>
          </a:p>
          <a:p>
            <a:pPr algn="r" rtl="1">
              <a:lnSpc>
                <a:spcPct val="150000"/>
              </a:lnSpc>
            </a:pPr>
            <a:r>
              <a:rPr lang="ar-DZ" sz="2400" b="1" dirty="0" smtClean="0"/>
              <a:t>غدد الملح</a:t>
            </a:r>
            <a:r>
              <a:rPr lang="ar-DZ" sz="2400" dirty="0" smtClean="0"/>
              <a:t>: تقوم بطرح الأملاح، وتوجد خصوصًا في النباتات </a:t>
            </a:r>
            <a:r>
              <a:rPr lang="ar-DZ" sz="2400" b="1" dirty="0" smtClean="0"/>
              <a:t>المتكيّفة مع البيئات المالحة</a:t>
            </a:r>
            <a:endParaRPr lang="ar-DZ" sz="2400" dirty="0"/>
          </a:p>
        </p:txBody>
      </p:sp>
    </p:spTree>
    <p:extLst>
      <p:ext uri="{BB962C8B-B14F-4D97-AF65-F5344CB8AC3E}">
        <p14:creationId xmlns:p14="http://schemas.microsoft.com/office/powerpoint/2010/main" val="3811982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8640"/>
            <a:ext cx="8784976"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pPr>
            <a:r>
              <a:rPr lang="en-US" sz="2400" dirty="0"/>
              <a:t>Internal secretory structures are specialized tissues that store and release various substances like latex, resin, oil, or mucilage within the plant.</a:t>
            </a:r>
          </a:p>
          <a:p>
            <a:pPr algn="ctr">
              <a:lnSpc>
                <a:spcPct val="150000"/>
              </a:lnSpc>
            </a:pPr>
            <a:r>
              <a:rPr lang="en-US" sz="2400" b="1" dirty="0">
                <a:solidFill>
                  <a:srgbClr val="FF0000"/>
                </a:solidFill>
              </a:rPr>
              <a:t>1. Secretory Cells</a:t>
            </a:r>
          </a:p>
          <a:p>
            <a:pPr algn="ctr">
              <a:lnSpc>
                <a:spcPct val="150000"/>
              </a:lnSpc>
            </a:pPr>
            <a:r>
              <a:rPr lang="en-US" sz="2400" dirty="0"/>
              <a:t>Individual cells or groups of cells that secrete substances.</a:t>
            </a:r>
          </a:p>
          <a:p>
            <a:pPr algn="ctr">
              <a:lnSpc>
                <a:spcPct val="150000"/>
              </a:lnSpc>
            </a:pPr>
            <a:r>
              <a:rPr lang="en-US" sz="2400" dirty="0"/>
              <a:t>These cells are usually isolated and store essential oils, resins, or alkaloids</a:t>
            </a:r>
            <a:r>
              <a:rPr lang="en-US" sz="2400" dirty="0" smtClean="0"/>
              <a:t>.</a:t>
            </a:r>
            <a:endParaRPr lang="en-US" sz="2400" dirty="0"/>
          </a:p>
        </p:txBody>
      </p:sp>
    </p:spTree>
    <p:extLst>
      <p:ext uri="{BB962C8B-B14F-4D97-AF65-F5344CB8AC3E}">
        <p14:creationId xmlns:p14="http://schemas.microsoft.com/office/powerpoint/2010/main" val="2892744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420888"/>
            <a:ext cx="8229600" cy="1143000"/>
          </a:xfrm>
        </p:spPr>
        <p:style>
          <a:lnRef idx="1">
            <a:schemeClr val="accent1"/>
          </a:lnRef>
          <a:fillRef idx="2">
            <a:schemeClr val="accent1"/>
          </a:fillRef>
          <a:effectRef idx="1">
            <a:schemeClr val="accent1"/>
          </a:effectRef>
          <a:fontRef idx="minor">
            <a:schemeClr val="dk1"/>
          </a:fontRef>
        </p:style>
        <p:txBody>
          <a:bodyPr/>
          <a:lstStyle/>
          <a:p>
            <a:r>
              <a:rPr lang="fr-FR" b="1" dirty="0" err="1" smtClean="0"/>
              <a:t>Cavities</a:t>
            </a:r>
            <a:r>
              <a:rPr lang="fr-FR" b="1" dirty="0" smtClean="0"/>
              <a:t> </a:t>
            </a:r>
            <a:r>
              <a:rPr lang="ar-DZ" b="1" dirty="0" smtClean="0"/>
              <a:t>التجاويف </a:t>
            </a:r>
            <a:endParaRPr lang="fr-FR" b="1" dirty="0"/>
          </a:p>
        </p:txBody>
      </p:sp>
      <p:sp>
        <p:nvSpPr>
          <p:cNvPr id="4" name="Rectangle 3"/>
          <p:cNvSpPr/>
          <p:nvPr/>
        </p:nvSpPr>
        <p:spPr>
          <a:xfrm>
            <a:off x="0" y="188640"/>
            <a:ext cx="8964488"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2000" b="1" dirty="0">
                <a:solidFill>
                  <a:srgbClr val="FF0000"/>
                </a:solidFill>
              </a:rPr>
              <a:t>2. Cavities &amp; Ducts</a:t>
            </a:r>
          </a:p>
          <a:p>
            <a:pPr algn="ctr">
              <a:lnSpc>
                <a:spcPct val="150000"/>
              </a:lnSpc>
            </a:pPr>
            <a:r>
              <a:rPr lang="en-US" sz="2000" dirty="0"/>
              <a:t>These structures are formed by different developmental mechanisms:</a:t>
            </a:r>
          </a:p>
          <a:p>
            <a:pPr algn="ctr">
              <a:lnSpc>
                <a:spcPct val="150000"/>
              </a:lnSpc>
            </a:pPr>
            <a:r>
              <a:rPr lang="en-US" sz="2000" b="1" dirty="0" err="1"/>
              <a:t>Lysigenous</a:t>
            </a:r>
            <a:r>
              <a:rPr lang="en-US" sz="2000" dirty="0"/>
              <a:t>: Formed by the dissolution (</a:t>
            </a:r>
            <a:r>
              <a:rPr lang="en-US" sz="2000" dirty="0" err="1"/>
              <a:t>lysis</a:t>
            </a:r>
            <a:r>
              <a:rPr lang="en-US" sz="2000" dirty="0"/>
              <a:t>) of certain cells, creating cavities filled with secretions.</a:t>
            </a:r>
            <a:br>
              <a:rPr lang="en-US" sz="2000" dirty="0"/>
            </a:br>
            <a:r>
              <a:rPr lang="en-US" sz="2000" i="1" dirty="0"/>
              <a:t>Example:</a:t>
            </a:r>
            <a:r>
              <a:rPr lang="en-US" sz="2000" dirty="0"/>
              <a:t> Oil cavities in citrus plants.</a:t>
            </a:r>
          </a:p>
          <a:p>
            <a:pPr algn="ctr">
              <a:lnSpc>
                <a:spcPct val="150000"/>
              </a:lnSpc>
            </a:pPr>
            <a:r>
              <a:rPr lang="en-US" sz="2000" b="1" dirty="0" err="1"/>
              <a:t>Schizogenous</a:t>
            </a:r>
            <a:r>
              <a:rPr lang="en-US" sz="2000" dirty="0"/>
              <a:t>: Formed by the separation of cells without cell </a:t>
            </a:r>
            <a:r>
              <a:rPr lang="en-US" sz="2000" dirty="0" err="1"/>
              <a:t>lysis</a:t>
            </a:r>
            <a:r>
              <a:rPr lang="en-US" sz="2000" dirty="0"/>
              <a:t>, leading to intercellular spaces for secretion accumulation.</a:t>
            </a:r>
            <a:br>
              <a:rPr lang="en-US" sz="2000" dirty="0"/>
            </a:br>
            <a:r>
              <a:rPr lang="en-US" sz="2000" i="1" dirty="0"/>
              <a:t>Example:</a:t>
            </a:r>
            <a:r>
              <a:rPr lang="en-US" sz="2000" dirty="0"/>
              <a:t> Resin ducts in conifers.</a:t>
            </a:r>
          </a:p>
        </p:txBody>
      </p:sp>
    </p:spTree>
    <p:extLst>
      <p:ext uri="{BB962C8B-B14F-4D97-AF65-F5344CB8AC3E}">
        <p14:creationId xmlns:p14="http://schemas.microsoft.com/office/powerpoint/2010/main" val="200965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0" y="0"/>
            <a:ext cx="9144000" cy="6858000"/>
          </a:xfrm>
        </p:spPr>
        <p:txBody>
          <a:bodyPr/>
          <a:lstStyle/>
          <a:p>
            <a:pPr marL="609600" indent="-609600" algn="ctr">
              <a:buFont typeface="Wingdings" pitchFamily="2" charset="2"/>
              <a:buNone/>
            </a:pPr>
            <a:endParaRPr lang="ar-EG" sz="1800" smtClean="0"/>
          </a:p>
          <a:p>
            <a:pPr marL="609600" indent="-609600" algn="ctr">
              <a:buFont typeface="Wingdings" pitchFamily="2" charset="2"/>
              <a:buNone/>
            </a:pPr>
            <a:endParaRPr lang="ar-EG" sz="1800" smtClean="0"/>
          </a:p>
          <a:p>
            <a:pPr marL="609600" indent="-609600" algn="ctr">
              <a:buFont typeface="Wingdings" pitchFamily="2" charset="2"/>
              <a:buNone/>
            </a:pPr>
            <a:endParaRPr lang="ar-EG" smtClean="0"/>
          </a:p>
        </p:txBody>
      </p:sp>
      <p:pic>
        <p:nvPicPr>
          <p:cNvPr id="115715" name="Picture 4" descr="laticifer l"/>
          <p:cNvPicPr>
            <a:picLocks noChangeAspect="1" noChangeArrowheads="1"/>
          </p:cNvPicPr>
          <p:nvPr/>
        </p:nvPicPr>
        <p:blipFill>
          <a:blip r:embed="rId3" cstate="print"/>
          <a:srcRect/>
          <a:stretch>
            <a:fillRect/>
          </a:stretch>
        </p:blipFill>
        <p:spPr bwMode="auto">
          <a:xfrm>
            <a:off x="323850" y="1628775"/>
            <a:ext cx="1555750" cy="2592388"/>
          </a:xfrm>
          <a:prstGeom prst="rect">
            <a:avLst/>
          </a:prstGeom>
          <a:noFill/>
          <a:ln w="57150">
            <a:solidFill>
              <a:srgbClr val="FFFF00"/>
            </a:solidFill>
            <a:miter lim="800000"/>
            <a:headEnd/>
            <a:tailEnd/>
          </a:ln>
          <a:effectLst>
            <a:prstShdw prst="shdw13" dist="53882" dir="13500000">
              <a:srgbClr val="808080">
                <a:alpha val="50000"/>
              </a:srgbClr>
            </a:prstShdw>
          </a:effectLst>
        </p:spPr>
      </p:pic>
      <p:pic>
        <p:nvPicPr>
          <p:cNvPr id="115716" name="Picture 6" descr="secretory ducts  in pine"/>
          <p:cNvPicPr>
            <a:picLocks noChangeAspect="1" noChangeArrowheads="1"/>
          </p:cNvPicPr>
          <p:nvPr/>
        </p:nvPicPr>
        <p:blipFill>
          <a:blip r:embed="rId4" cstate="print"/>
          <a:srcRect/>
          <a:stretch>
            <a:fillRect/>
          </a:stretch>
        </p:blipFill>
        <p:spPr bwMode="auto">
          <a:xfrm>
            <a:off x="6084888" y="4581525"/>
            <a:ext cx="2447925" cy="1914525"/>
          </a:xfrm>
          <a:prstGeom prst="rect">
            <a:avLst/>
          </a:prstGeom>
          <a:noFill/>
          <a:ln w="57150">
            <a:solidFill>
              <a:srgbClr val="FFFF00"/>
            </a:solidFill>
            <a:miter lim="800000"/>
            <a:headEnd/>
            <a:tailEnd/>
          </a:ln>
          <a:effectLst>
            <a:outerShdw dist="107763" dir="18900000" algn="ctr" rotWithShape="0">
              <a:srgbClr val="808080">
                <a:alpha val="50000"/>
              </a:srgbClr>
            </a:outerShdw>
          </a:effectLst>
        </p:spPr>
      </p:pic>
      <p:pic>
        <p:nvPicPr>
          <p:cNvPr id="115717" name="Picture 7" descr="secretory ducts"/>
          <p:cNvPicPr>
            <a:picLocks noChangeAspect="1" noChangeArrowheads="1"/>
          </p:cNvPicPr>
          <p:nvPr/>
        </p:nvPicPr>
        <p:blipFill>
          <a:blip r:embed="rId5" cstate="print"/>
          <a:srcRect/>
          <a:stretch>
            <a:fillRect/>
          </a:stretch>
        </p:blipFill>
        <p:spPr bwMode="auto">
          <a:xfrm>
            <a:off x="3203575" y="4618038"/>
            <a:ext cx="2305050" cy="1957388"/>
          </a:xfrm>
          <a:prstGeom prst="rect">
            <a:avLst/>
          </a:prstGeom>
          <a:noFill/>
          <a:ln w="57150">
            <a:solidFill>
              <a:srgbClr val="FFFF00"/>
            </a:solidFill>
            <a:miter lim="800000"/>
            <a:headEnd/>
            <a:tailEnd/>
          </a:ln>
          <a:effectLst>
            <a:outerShdw dist="35921" dir="2700000" algn="ctr" rotWithShape="0">
              <a:srgbClr val="808080"/>
            </a:outerShdw>
          </a:effectLst>
        </p:spPr>
      </p:pic>
      <p:pic>
        <p:nvPicPr>
          <p:cNvPr id="115718" name="Picture 8" descr="CAQH3JGY"/>
          <p:cNvPicPr>
            <a:picLocks noChangeAspect="1" noChangeArrowheads="1"/>
          </p:cNvPicPr>
          <p:nvPr/>
        </p:nvPicPr>
        <p:blipFill>
          <a:blip r:embed="rId6" cstate="print"/>
          <a:srcRect/>
          <a:stretch>
            <a:fillRect/>
          </a:stretch>
        </p:blipFill>
        <p:spPr bwMode="auto">
          <a:xfrm>
            <a:off x="539750" y="4618038"/>
            <a:ext cx="2087563" cy="1952625"/>
          </a:xfrm>
          <a:prstGeom prst="rect">
            <a:avLst/>
          </a:prstGeom>
          <a:noFill/>
          <a:ln w="57150">
            <a:solidFill>
              <a:srgbClr val="FFFF00"/>
            </a:solidFill>
            <a:miter lim="800000"/>
            <a:headEnd/>
            <a:tailEnd/>
          </a:ln>
          <a:effectLst>
            <a:prstShdw prst="shdw13" dist="53882" dir="13500000">
              <a:srgbClr val="808080">
                <a:alpha val="50000"/>
              </a:srgbClr>
            </a:prstShdw>
          </a:effectLst>
        </p:spPr>
      </p:pic>
      <p:sp>
        <p:nvSpPr>
          <p:cNvPr id="13321" name="Rectangle 9"/>
          <p:cNvSpPr>
            <a:spLocks noChangeArrowheads="1"/>
          </p:cNvSpPr>
          <p:nvPr/>
        </p:nvSpPr>
        <p:spPr bwMode="auto">
          <a:xfrm>
            <a:off x="1684338" y="214313"/>
            <a:ext cx="7113587" cy="4572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spcBef>
                <a:spcPct val="20000"/>
              </a:spcBef>
              <a:buClr>
                <a:schemeClr val="hlink"/>
              </a:buClr>
              <a:buSzPct val="70000"/>
              <a:buFont typeface="Wingdings" pitchFamily="2" charset="2"/>
              <a:buNone/>
              <a:defRPr/>
            </a:pPr>
            <a:r>
              <a:rPr lang="ar-EG" sz="2400" b="1" dirty="0">
                <a:solidFill>
                  <a:srgbClr val="FFFF00"/>
                </a:solidFill>
                <a:effectLst>
                  <a:outerShdw blurRad="38100" dist="38100" dir="2700000" algn="tl">
                    <a:srgbClr val="000000"/>
                  </a:outerShdw>
                </a:effectLst>
              </a:rPr>
              <a:t>ثانيا- التراكيب الإفرازية الداخلية </a:t>
            </a:r>
            <a:r>
              <a:rPr lang="en-US" sz="2400" b="1" dirty="0">
                <a:solidFill>
                  <a:srgbClr val="FFFF00"/>
                </a:solidFill>
                <a:effectLst>
                  <a:outerShdw blurRad="38100" dist="38100" dir="2700000" algn="tl">
                    <a:srgbClr val="000000"/>
                  </a:outerShdw>
                </a:effectLst>
              </a:rPr>
              <a:t>Internal secretory structures</a:t>
            </a:r>
            <a:r>
              <a:rPr lang="en-US" sz="2400" dirty="0">
                <a:solidFill>
                  <a:srgbClr val="FFFF00"/>
                </a:solidFill>
              </a:rPr>
              <a:t> </a:t>
            </a:r>
            <a:r>
              <a:rPr lang="ar-EG" sz="2400" dirty="0">
                <a:solidFill>
                  <a:srgbClr val="FFFF00"/>
                </a:solidFill>
              </a:rPr>
              <a:t> </a:t>
            </a:r>
          </a:p>
        </p:txBody>
      </p:sp>
      <p:sp>
        <p:nvSpPr>
          <p:cNvPr id="13322" name="Rectangle 10"/>
          <p:cNvSpPr>
            <a:spLocks noChangeArrowheads="1"/>
          </p:cNvSpPr>
          <p:nvPr/>
        </p:nvSpPr>
        <p:spPr bwMode="auto">
          <a:xfrm>
            <a:off x="5148263" y="1844675"/>
            <a:ext cx="3930650" cy="4000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ar-EG" sz="2000" b="1" dirty="0">
                <a:solidFill>
                  <a:srgbClr val="FF0000"/>
                </a:solidFill>
                <a:effectLst>
                  <a:outerShdw blurRad="38100" dist="38100" dir="2700000" algn="tl">
                    <a:srgbClr val="000000"/>
                  </a:outerShdw>
                </a:effectLst>
              </a:rPr>
              <a:t>1- القنوات اللبنية </a:t>
            </a:r>
            <a:r>
              <a:rPr lang="en-US" sz="2000" b="1" dirty="0" err="1">
                <a:solidFill>
                  <a:srgbClr val="FF0000"/>
                </a:solidFill>
                <a:effectLst>
                  <a:outerShdw blurRad="38100" dist="38100" dir="2700000" algn="tl">
                    <a:srgbClr val="000000"/>
                  </a:outerShdw>
                </a:effectLst>
              </a:rPr>
              <a:t>Laticiferous</a:t>
            </a:r>
            <a:r>
              <a:rPr lang="en-US" sz="2000" b="1" dirty="0">
                <a:solidFill>
                  <a:srgbClr val="FF0000"/>
                </a:solidFill>
                <a:effectLst>
                  <a:outerShdw blurRad="38100" dist="38100" dir="2700000" algn="tl">
                    <a:srgbClr val="000000"/>
                  </a:outerShdw>
                </a:effectLst>
              </a:rPr>
              <a:t> ducts</a:t>
            </a:r>
          </a:p>
        </p:txBody>
      </p:sp>
      <p:sp>
        <p:nvSpPr>
          <p:cNvPr id="13323" name="Rectangle 11"/>
          <p:cNvSpPr>
            <a:spLocks noChangeArrowheads="1"/>
          </p:cNvSpPr>
          <p:nvPr/>
        </p:nvSpPr>
        <p:spPr bwMode="auto">
          <a:xfrm>
            <a:off x="5292725" y="4005263"/>
            <a:ext cx="3867150"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spcBef>
                <a:spcPct val="20000"/>
              </a:spcBef>
              <a:buClr>
                <a:schemeClr val="hlink"/>
              </a:buClr>
              <a:buSzPct val="70000"/>
              <a:buFont typeface="Wingdings" pitchFamily="2" charset="2"/>
              <a:buNone/>
              <a:defRPr/>
            </a:pPr>
            <a:r>
              <a:rPr lang="ar-EG" b="1" dirty="0">
                <a:solidFill>
                  <a:srgbClr val="FF0000"/>
                </a:solidFill>
                <a:effectLst>
                  <a:outerShdw blurRad="38100" dist="38100" dir="2700000" algn="tl">
                    <a:srgbClr val="000000"/>
                  </a:outerShdw>
                </a:effectLst>
              </a:rPr>
              <a:t>2- </a:t>
            </a:r>
            <a:r>
              <a:rPr lang="ar-SA" b="1" dirty="0">
                <a:solidFill>
                  <a:srgbClr val="FF0000"/>
                </a:solidFill>
                <a:effectLst>
                  <a:outerShdw blurRad="38100" dist="38100" dir="2700000" algn="tl">
                    <a:srgbClr val="000000"/>
                  </a:outerShdw>
                </a:effectLst>
              </a:rPr>
              <a:t>الفجوات الإفرازية </a:t>
            </a:r>
            <a:r>
              <a:rPr lang="en-US" b="1" dirty="0" err="1">
                <a:solidFill>
                  <a:srgbClr val="FF0000"/>
                </a:solidFill>
                <a:effectLst>
                  <a:outerShdw blurRad="38100" dist="38100" dir="2700000" algn="tl">
                    <a:srgbClr val="000000"/>
                  </a:outerShdw>
                </a:effectLst>
              </a:rPr>
              <a:t>Secretory</a:t>
            </a:r>
            <a:r>
              <a:rPr lang="en-US" b="1" dirty="0">
                <a:solidFill>
                  <a:srgbClr val="FF0000"/>
                </a:solidFill>
                <a:effectLst>
                  <a:outerShdw blurRad="38100" dist="38100" dir="2700000" algn="tl">
                    <a:srgbClr val="000000"/>
                  </a:outerShdw>
                </a:effectLst>
              </a:rPr>
              <a:t> cavities</a:t>
            </a:r>
            <a:r>
              <a:rPr lang="en-US" dirty="0">
                <a:solidFill>
                  <a:srgbClr val="FF0000"/>
                </a:solidFill>
              </a:rPr>
              <a:t> </a:t>
            </a:r>
          </a:p>
        </p:txBody>
      </p:sp>
      <p:sp>
        <p:nvSpPr>
          <p:cNvPr id="115722" name="Rectangle 12"/>
          <p:cNvSpPr>
            <a:spLocks noChangeArrowheads="1"/>
          </p:cNvSpPr>
          <p:nvPr/>
        </p:nvSpPr>
        <p:spPr bwMode="auto">
          <a:xfrm>
            <a:off x="395288" y="692150"/>
            <a:ext cx="8375650" cy="1006475"/>
          </a:xfrm>
          <a:prstGeom prst="rect">
            <a:avLst/>
          </a:prstGeom>
          <a:noFill/>
          <a:ln w="9525">
            <a:noFill/>
            <a:miter lim="800000"/>
            <a:headEnd/>
            <a:tailEnd/>
          </a:ln>
        </p:spPr>
        <p:txBody>
          <a:bodyPr anchor="ctr">
            <a:spAutoFit/>
          </a:bodyPr>
          <a:lstStyle/>
          <a:p>
            <a:pPr algn="justLow">
              <a:tabLst>
                <a:tab pos="336550" algn="l"/>
              </a:tabLst>
            </a:pPr>
            <a:r>
              <a:rPr lang="ar-EG" sz="2000" b="1" dirty="0"/>
              <a:t> تتكون التراكيب الإفرازية الداخلية من خلايا غير غدية (وهى خلايا تقوم </a:t>
            </a:r>
            <a:r>
              <a:rPr lang="ar-SA" sz="2000" b="1" dirty="0" err="1"/>
              <a:t>بافراز</a:t>
            </a:r>
            <a:r>
              <a:rPr lang="ar-SA" sz="2000" b="1" dirty="0"/>
              <a:t> مواد تتجمع </a:t>
            </a:r>
            <a:r>
              <a:rPr lang="ar-EG" sz="2000" b="1" dirty="0"/>
              <a:t>ب</a:t>
            </a:r>
            <a:r>
              <a:rPr lang="ar-SA" sz="2000" b="1" dirty="0"/>
              <a:t>داخل</a:t>
            </a:r>
            <a:r>
              <a:rPr lang="ar-EG" sz="2000" b="1" dirty="0"/>
              <a:t>ها</a:t>
            </a:r>
            <a:r>
              <a:rPr lang="ar-SA" sz="2000" b="1" dirty="0"/>
              <a:t> </a:t>
            </a:r>
            <a:r>
              <a:rPr lang="ar-EG" sz="2000" b="1" dirty="0"/>
              <a:t>كما </a:t>
            </a:r>
            <a:r>
              <a:rPr lang="ar-EG" sz="2000" b="1" dirty="0" err="1"/>
              <a:t>فى</a:t>
            </a:r>
            <a:r>
              <a:rPr lang="ar-EG" sz="2000" b="1" dirty="0"/>
              <a:t> القنوات اللبنية) أو خلايا غدية (وهى تقوم </a:t>
            </a:r>
            <a:r>
              <a:rPr lang="ar-SA" sz="2000" b="1" dirty="0" err="1"/>
              <a:t>بافراز</a:t>
            </a:r>
            <a:r>
              <a:rPr lang="ar-SA" sz="2000" b="1" dirty="0"/>
              <a:t> مواد تتجمع </a:t>
            </a:r>
            <a:r>
              <a:rPr lang="ar-SA" sz="2000" b="1" dirty="0" err="1"/>
              <a:t>فى</a:t>
            </a:r>
            <a:r>
              <a:rPr lang="ar-SA" sz="2000" b="1" dirty="0"/>
              <a:t> </a:t>
            </a:r>
            <a:r>
              <a:rPr lang="ar-EG" sz="2000" b="1" dirty="0"/>
              <a:t>تجاويف تقع خارجها كما </a:t>
            </a:r>
            <a:r>
              <a:rPr lang="ar-EG" sz="2000" b="1" dirty="0" err="1"/>
              <a:t>فى</a:t>
            </a:r>
            <a:r>
              <a:rPr lang="ar-EG" sz="2000" b="1" dirty="0"/>
              <a:t> القنوات الإفرازية.</a:t>
            </a:r>
          </a:p>
        </p:txBody>
      </p:sp>
      <p:sp>
        <p:nvSpPr>
          <p:cNvPr id="115723" name="Rectangle 13"/>
          <p:cNvSpPr>
            <a:spLocks noChangeArrowheads="1"/>
          </p:cNvSpPr>
          <p:nvPr/>
        </p:nvSpPr>
        <p:spPr bwMode="auto">
          <a:xfrm>
            <a:off x="1908175" y="1628775"/>
            <a:ext cx="2232025" cy="2592388"/>
          </a:xfrm>
          <a:prstGeom prst="rect">
            <a:avLst/>
          </a:prstGeom>
          <a:solidFill>
            <a:srgbClr val="FFFFCC"/>
          </a:solidFill>
          <a:ln w="57150">
            <a:solidFill>
              <a:srgbClr val="FFFF00"/>
            </a:solidFill>
            <a:miter lim="800000"/>
            <a:headEnd/>
            <a:tailEnd/>
          </a:ln>
          <a:effectLst>
            <a:outerShdw dist="107763" dir="18900000" algn="ctr" rotWithShape="0">
              <a:schemeClr val="bg2">
                <a:alpha val="50000"/>
              </a:schemeClr>
            </a:outerShdw>
          </a:effectLst>
        </p:spPr>
        <p:txBody>
          <a:bodyPr wrap="none" anchor="ctr"/>
          <a:lstStyle/>
          <a:p>
            <a:endParaRPr lang="fr-FR"/>
          </a:p>
        </p:txBody>
      </p:sp>
      <p:pic>
        <p:nvPicPr>
          <p:cNvPr id="115724" name="Picture 5" descr="القنوات اللبنية"/>
          <p:cNvPicPr>
            <a:picLocks noChangeAspect="1" noChangeArrowheads="1"/>
          </p:cNvPicPr>
          <p:nvPr/>
        </p:nvPicPr>
        <p:blipFill>
          <a:blip r:embed="rId7" cstate="print">
            <a:clrChange>
              <a:clrFrom>
                <a:srgbClr val="FFFFFF"/>
              </a:clrFrom>
              <a:clrTo>
                <a:srgbClr val="FFFFFF">
                  <a:alpha val="0"/>
                </a:srgbClr>
              </a:clrTo>
            </a:clrChange>
            <a:lum bright="-18000"/>
          </a:blip>
          <a:srcRect/>
          <a:stretch>
            <a:fillRect/>
          </a:stretch>
        </p:blipFill>
        <p:spPr bwMode="auto">
          <a:xfrm>
            <a:off x="1908175" y="1700213"/>
            <a:ext cx="2124075" cy="2449512"/>
          </a:xfrm>
          <a:prstGeom prst="rect">
            <a:avLst/>
          </a:prstGeom>
          <a:noFill/>
          <a:ln w="9525">
            <a:noFill/>
            <a:miter lim="800000"/>
            <a:headEnd/>
            <a:tailEnd/>
          </a:ln>
        </p:spPr>
      </p:pic>
    </p:spTree>
    <p:extLst>
      <p:ext uri="{BB962C8B-B14F-4D97-AF65-F5344CB8AC3E}">
        <p14:creationId xmlns:p14="http://schemas.microsoft.com/office/powerpoint/2010/main" val="70036063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2460386"/>
            <a:ext cx="756084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4000" b="1" dirty="0" err="1"/>
              <a:t>Lysigenous</a:t>
            </a:r>
            <a:r>
              <a:rPr lang="fr-FR" sz="4000" b="1" dirty="0"/>
              <a:t>:</a:t>
            </a:r>
            <a:r>
              <a:rPr lang="fr-FR" sz="4000" dirty="0"/>
              <a:t> </a:t>
            </a:r>
            <a:r>
              <a:rPr lang="fr-FR" sz="4000" dirty="0" err="1"/>
              <a:t>Formed</a:t>
            </a:r>
            <a:r>
              <a:rPr lang="fr-FR" sz="4000" dirty="0"/>
              <a:t> by </a:t>
            </a:r>
            <a:r>
              <a:rPr lang="fr-FR" sz="4000" dirty="0" err="1"/>
              <a:t>cell</a:t>
            </a:r>
            <a:r>
              <a:rPr lang="fr-FR" sz="4000" dirty="0"/>
              <a:t> breakdown (</a:t>
            </a:r>
            <a:r>
              <a:rPr lang="fr-FR" sz="4000" dirty="0" err="1"/>
              <a:t>e.g</a:t>
            </a:r>
            <a:r>
              <a:rPr lang="fr-FR" sz="4000" dirty="0"/>
              <a:t>., citrus </a:t>
            </a:r>
            <a:r>
              <a:rPr lang="fr-FR" sz="4000" dirty="0" err="1"/>
              <a:t>oil</a:t>
            </a:r>
            <a:r>
              <a:rPr lang="fr-FR" sz="4000" dirty="0"/>
              <a:t> </a:t>
            </a:r>
            <a:r>
              <a:rPr lang="fr-FR" sz="4000" dirty="0" err="1"/>
              <a:t>cavities</a:t>
            </a:r>
            <a:r>
              <a:rPr lang="fr-FR" sz="4000" dirty="0"/>
              <a:t>).</a:t>
            </a:r>
          </a:p>
        </p:txBody>
      </p:sp>
    </p:spTree>
    <p:extLst>
      <p:ext uri="{BB962C8B-B14F-4D97-AF65-F5344CB8AC3E}">
        <p14:creationId xmlns:p14="http://schemas.microsoft.com/office/powerpoint/2010/main" val="3872745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E:\أسماء الله الحسني\معيد(2012)2\مورفولوجيا وتشريح نبات\lab5\الأنسجة الإفرازية\lemon.jpg"/>
          <p:cNvPicPr>
            <a:picLocks noChangeAspect="1" noChangeArrowheads="1"/>
          </p:cNvPicPr>
          <p:nvPr/>
        </p:nvPicPr>
        <p:blipFill>
          <a:blip r:embed="rId2" cstate="print"/>
          <a:srcRect/>
          <a:stretch>
            <a:fillRect/>
          </a:stretch>
        </p:blipFill>
        <p:spPr bwMode="auto">
          <a:xfrm>
            <a:off x="0" y="1357298"/>
            <a:ext cx="4857752" cy="5214975"/>
          </a:xfrm>
          <a:prstGeom prst="rect">
            <a:avLst/>
          </a:prstGeom>
          <a:ln>
            <a:noFill/>
          </a:ln>
          <a:effectLst>
            <a:softEdge rad="112500"/>
          </a:effectLst>
        </p:spPr>
      </p:pic>
      <p:pic>
        <p:nvPicPr>
          <p:cNvPr id="38914" name="Picture 2" descr="E:\أسماء الله الحسني\معيد(2012)2\مورفولوجيا وتشريح نبات\lab5\الأنسجة الإفرازية\web9_3-7a.jpg"/>
          <p:cNvPicPr>
            <a:picLocks noChangeAspect="1" noChangeArrowheads="1"/>
          </p:cNvPicPr>
          <p:nvPr/>
        </p:nvPicPr>
        <p:blipFill>
          <a:blip r:embed="rId3"/>
          <a:srcRect/>
          <a:stretch>
            <a:fillRect/>
          </a:stretch>
        </p:blipFill>
        <p:spPr bwMode="auto">
          <a:xfrm>
            <a:off x="4929188" y="1643063"/>
            <a:ext cx="4000500" cy="4929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915" name="Picture 3" descr="E:\أسماء الله الحسني\معيد(2012)2\مورفولوجيا وتشريح نبات\lab5\الأنسجة الإفرازية\t.s of flower petal of lemon(citrus limon).jpg"/>
          <p:cNvPicPr>
            <a:picLocks noChangeAspect="1" noChangeArrowheads="1"/>
          </p:cNvPicPr>
          <p:nvPr/>
        </p:nvPicPr>
        <p:blipFill>
          <a:blip r:embed="rId4" cstate="print"/>
          <a:srcRect/>
          <a:stretch>
            <a:fillRect/>
          </a:stretch>
        </p:blipFill>
        <p:spPr bwMode="auto">
          <a:xfrm>
            <a:off x="2882492" y="138785"/>
            <a:ext cx="3475458" cy="2622987"/>
          </a:xfrm>
          <a:prstGeom prst="rect">
            <a:avLst/>
          </a:prstGeom>
          <a:ln>
            <a:noFill/>
          </a:ln>
          <a:effectLst>
            <a:softEdge rad="112500"/>
          </a:effectLst>
        </p:spPr>
      </p:pic>
      <p:sp>
        <p:nvSpPr>
          <p:cNvPr id="7173" name="مستطيل 4"/>
          <p:cNvSpPr>
            <a:spLocks noChangeArrowheads="1"/>
          </p:cNvSpPr>
          <p:nvPr/>
        </p:nvSpPr>
        <p:spPr bwMode="auto">
          <a:xfrm>
            <a:off x="1475656" y="86501"/>
            <a:ext cx="6251007" cy="523220"/>
          </a:xfrm>
          <a:prstGeom prst="rect">
            <a:avLst/>
          </a:prstGeom>
          <a:solidFill>
            <a:schemeClr val="accent1">
              <a:lumMod val="60000"/>
              <a:lumOff val="40000"/>
            </a:schemeClr>
          </a:solidFill>
          <a:ln w="9525">
            <a:noFill/>
            <a:miter lim="800000"/>
            <a:headEnd/>
            <a:tailEnd/>
          </a:ln>
        </p:spPr>
        <p:txBody>
          <a:bodyPr wrap="none">
            <a:spAutoFit/>
          </a:bodyPr>
          <a:lstStyle/>
          <a:p>
            <a:r>
              <a:rPr lang="en-US" sz="2800" b="1" dirty="0"/>
              <a:t>T.s of flower petal of lemon(citrus </a:t>
            </a:r>
            <a:r>
              <a:rPr lang="en-US" sz="2800" b="1" dirty="0" err="1"/>
              <a:t>limon</a:t>
            </a:r>
            <a:r>
              <a:rPr lang="en-US" sz="2800" b="1" dirty="0"/>
              <a:t>)</a:t>
            </a:r>
            <a:endParaRPr lang="ar-SA" sz="2800" b="1" dirty="0"/>
          </a:p>
        </p:txBody>
      </p:sp>
    </p:spTree>
    <p:extLst>
      <p:ext uri="{BB962C8B-B14F-4D97-AF65-F5344CB8AC3E}">
        <p14:creationId xmlns:p14="http://schemas.microsoft.com/office/powerpoint/2010/main" val="16738670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72" t="55513" r="26620" b="6249"/>
          <a:stretch/>
        </p:blipFill>
        <p:spPr bwMode="auto">
          <a:xfrm>
            <a:off x="0" y="188640"/>
            <a:ext cx="9144000" cy="648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èche droite 1"/>
          <p:cNvSpPr/>
          <p:nvPr/>
        </p:nvSpPr>
        <p:spPr>
          <a:xfrm rot="16502781">
            <a:off x="417680" y="3251250"/>
            <a:ext cx="1261167" cy="36339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Flèche droite 4"/>
          <p:cNvSpPr/>
          <p:nvPr/>
        </p:nvSpPr>
        <p:spPr>
          <a:xfrm rot="16502781">
            <a:off x="4911257" y="4684308"/>
            <a:ext cx="1366749" cy="17584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Flèche droite 5"/>
          <p:cNvSpPr/>
          <p:nvPr/>
        </p:nvSpPr>
        <p:spPr>
          <a:xfrm rot="16502781">
            <a:off x="3450380" y="3477199"/>
            <a:ext cx="995112" cy="19163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7401620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51720" y="2492896"/>
            <a:ext cx="5976664"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000" b="1" dirty="0" err="1" smtClean="0">
                <a:solidFill>
                  <a:srgbClr val="FF0000"/>
                </a:solidFill>
                <a:effectLst>
                  <a:outerShdw blurRad="38100" dist="38100" dir="2700000" algn="tl">
                    <a:srgbClr val="000000"/>
                  </a:outerShdw>
                </a:effectLst>
              </a:rPr>
              <a:t>Laticiferous</a:t>
            </a:r>
            <a:r>
              <a:rPr lang="en-US" sz="4000" b="1" dirty="0" smtClean="0">
                <a:solidFill>
                  <a:srgbClr val="FF0000"/>
                </a:solidFill>
                <a:effectLst>
                  <a:outerShdw blurRad="38100" dist="38100" dir="2700000" algn="tl">
                    <a:srgbClr val="000000"/>
                  </a:outerShdw>
                </a:effectLst>
              </a:rPr>
              <a:t> </a:t>
            </a:r>
            <a:r>
              <a:rPr lang="fr-FR" sz="4000" b="1" dirty="0" err="1" smtClean="0">
                <a:solidFill>
                  <a:srgbClr val="FF0000"/>
                </a:solidFill>
                <a:effectLst>
                  <a:outerShdw blurRad="38100" dist="38100" dir="2700000" algn="tl">
                    <a:srgbClr val="000000"/>
                  </a:outerShdw>
                </a:effectLst>
              </a:rPr>
              <a:t>cells</a:t>
            </a:r>
            <a:r>
              <a:rPr lang="fr-FR" sz="4000" b="1" dirty="0" smtClean="0">
                <a:solidFill>
                  <a:srgbClr val="FF0000"/>
                </a:solidFill>
                <a:effectLst>
                  <a:outerShdw blurRad="38100" dist="38100" dir="2700000" algn="tl">
                    <a:srgbClr val="000000"/>
                  </a:outerShdw>
                </a:effectLst>
              </a:rPr>
              <a:t> </a:t>
            </a:r>
            <a:r>
              <a:rPr lang="ar-DZ" sz="4000" b="1" dirty="0" smtClean="0"/>
              <a:t>الخلايا اللبنية</a:t>
            </a:r>
            <a:endParaRPr lang="fr-FR" sz="4000" b="1" dirty="0"/>
          </a:p>
        </p:txBody>
      </p:sp>
    </p:spTree>
    <p:extLst>
      <p:ext uri="{BB962C8B-B14F-4D97-AF65-F5344CB8AC3E}">
        <p14:creationId xmlns:p14="http://schemas.microsoft.com/office/powerpoint/2010/main" val="3999446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9573"/>
            <a:ext cx="9129264"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50000"/>
              </a:lnSpc>
            </a:pPr>
            <a:r>
              <a:rPr lang="en-US" sz="2400" b="1" dirty="0"/>
              <a:t>3. </a:t>
            </a:r>
            <a:r>
              <a:rPr lang="en-US" sz="2400" b="1" dirty="0" err="1">
                <a:solidFill>
                  <a:srgbClr val="FF0000"/>
                </a:solidFill>
              </a:rPr>
              <a:t>Laticifers</a:t>
            </a:r>
            <a:r>
              <a:rPr lang="en-US" sz="2400" b="1" dirty="0">
                <a:solidFill>
                  <a:srgbClr val="FF0000"/>
                </a:solidFill>
              </a:rPr>
              <a:t> (Latex-producing structures</a:t>
            </a:r>
            <a:r>
              <a:rPr lang="en-US" sz="2400" b="1" dirty="0"/>
              <a:t>)</a:t>
            </a:r>
          </a:p>
          <a:p>
            <a:pPr>
              <a:lnSpc>
                <a:spcPct val="150000"/>
              </a:lnSpc>
            </a:pPr>
            <a:r>
              <a:rPr lang="en-US" sz="2400" dirty="0" err="1"/>
              <a:t>Laticifers</a:t>
            </a:r>
            <a:r>
              <a:rPr lang="en-US" sz="2400" dirty="0"/>
              <a:t> are specialized cells that produce and store </a:t>
            </a:r>
            <a:r>
              <a:rPr lang="en-US" sz="2400" b="1" dirty="0"/>
              <a:t>latex</a:t>
            </a:r>
            <a:r>
              <a:rPr lang="en-US" sz="2400" dirty="0"/>
              <a:t>, a milky fluid containing various secondary metabolites.</a:t>
            </a:r>
          </a:p>
          <a:p>
            <a:pPr>
              <a:lnSpc>
                <a:spcPct val="150000"/>
              </a:lnSpc>
            </a:pPr>
            <a:r>
              <a:rPr lang="en-US" sz="2400" b="1" dirty="0">
                <a:solidFill>
                  <a:srgbClr val="FF0000"/>
                </a:solidFill>
              </a:rPr>
              <a:t>Non-articulate</a:t>
            </a:r>
            <a:r>
              <a:rPr lang="en-US" sz="2400" b="1" dirty="0"/>
              <a:t> (</a:t>
            </a:r>
            <a:r>
              <a:rPr lang="en-US" sz="2400" b="1" dirty="0">
                <a:solidFill>
                  <a:srgbClr val="FF0000"/>
                </a:solidFill>
              </a:rPr>
              <a:t>Simple</a:t>
            </a:r>
            <a:r>
              <a:rPr lang="en-US" sz="2400" b="1" dirty="0"/>
              <a:t>)</a:t>
            </a:r>
            <a:r>
              <a:rPr lang="en-US" sz="2400" dirty="0"/>
              <a:t>: Consist of </a:t>
            </a:r>
            <a:r>
              <a:rPr lang="en-US" sz="2400" b="1" dirty="0">
                <a:solidFill>
                  <a:schemeClr val="tx2">
                    <a:lumMod val="60000"/>
                    <a:lumOff val="40000"/>
                  </a:schemeClr>
                </a:solidFill>
              </a:rPr>
              <a:t>individual elongated cells</a:t>
            </a:r>
            <a:r>
              <a:rPr lang="en-US" sz="2400" dirty="0">
                <a:solidFill>
                  <a:schemeClr val="tx2">
                    <a:lumMod val="60000"/>
                    <a:lumOff val="40000"/>
                  </a:schemeClr>
                </a:solidFill>
              </a:rPr>
              <a:t> </a:t>
            </a:r>
            <a:r>
              <a:rPr lang="en-US" sz="2400" dirty="0"/>
              <a:t>that do not connect with other cells.</a:t>
            </a:r>
            <a:br>
              <a:rPr lang="en-US" sz="2400" dirty="0"/>
            </a:br>
            <a:r>
              <a:rPr lang="en-US" sz="2400" i="1" dirty="0"/>
              <a:t>Example:</a:t>
            </a:r>
            <a:r>
              <a:rPr lang="en-US" sz="2400" dirty="0"/>
              <a:t> Found in </a:t>
            </a:r>
            <a:r>
              <a:rPr lang="en-US" sz="2400" i="1" dirty="0" err="1"/>
              <a:t>Calotropis</a:t>
            </a:r>
            <a:r>
              <a:rPr lang="en-US" sz="2400" dirty="0"/>
              <a:t> (milkweed</a:t>
            </a:r>
            <a:r>
              <a:rPr lang="en-US" sz="2400" dirty="0" smtClean="0"/>
              <a:t>).</a:t>
            </a:r>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25" t="35478" r="53286" b="22243"/>
          <a:stretch/>
        </p:blipFill>
        <p:spPr bwMode="auto">
          <a:xfrm>
            <a:off x="5652120" y="2348880"/>
            <a:ext cx="3477144" cy="422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21691" r="50000" b="22794"/>
          <a:stretch/>
        </p:blipFill>
        <p:spPr bwMode="auto">
          <a:xfrm>
            <a:off x="3067200" y="3485893"/>
            <a:ext cx="2584920" cy="296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573" t="32109" r="44781" b="25001"/>
          <a:stretch/>
        </p:blipFill>
        <p:spPr bwMode="auto">
          <a:xfrm>
            <a:off x="179512" y="3345656"/>
            <a:ext cx="3096345" cy="313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046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evea-27065"/>
          <p:cNvPicPr>
            <a:picLocks noChangeAspect="1" noChangeArrowheads="1"/>
          </p:cNvPicPr>
          <p:nvPr/>
        </p:nvPicPr>
        <p:blipFill>
          <a:blip r:embed="rId2" cstate="print"/>
          <a:srcRect/>
          <a:stretch>
            <a:fillRect/>
          </a:stretch>
        </p:blipFill>
        <p:spPr bwMode="auto">
          <a:xfrm>
            <a:off x="4932040" y="3108161"/>
            <a:ext cx="4071937" cy="3646567"/>
          </a:xfrm>
          <a:prstGeom prst="rect">
            <a:avLst/>
          </a:prstGeom>
          <a:noFill/>
          <a:ln w="9525">
            <a:noFill/>
            <a:miter lim="800000"/>
            <a:headEnd/>
            <a:tailEnd/>
          </a:ln>
        </p:spPr>
      </p:pic>
      <p:sp>
        <p:nvSpPr>
          <p:cNvPr id="5" name="Rectangle 4"/>
          <p:cNvSpPr/>
          <p:nvPr/>
        </p:nvSpPr>
        <p:spPr>
          <a:xfrm>
            <a:off x="55076" y="3284984"/>
            <a:ext cx="487696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b="1" dirty="0"/>
              <a:t>Harvesting</a:t>
            </a:r>
            <a:r>
              <a:rPr lang="en-US" sz="2400" dirty="0"/>
              <a:t>:</a:t>
            </a:r>
          </a:p>
          <a:p>
            <a:pPr algn="ctr"/>
            <a:endParaRPr lang="en-US" sz="2400" dirty="0"/>
          </a:p>
          <a:p>
            <a:pPr algn="ctr"/>
            <a:r>
              <a:rPr lang="en-US" sz="2400" dirty="0"/>
              <a:t>The latex is collected by making shallow cuts in the bark of the tree, a process called tapping. The latex then drips into containers attached to the tree.</a:t>
            </a:r>
            <a:endParaRPr lang="fr-FR" sz="2400" dirty="0"/>
          </a:p>
        </p:txBody>
      </p:sp>
      <p:sp>
        <p:nvSpPr>
          <p:cNvPr id="6" name="Rectangle 5"/>
          <p:cNvSpPr/>
          <p:nvPr/>
        </p:nvSpPr>
        <p:spPr>
          <a:xfrm>
            <a:off x="-23937" y="0"/>
            <a:ext cx="9027913"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smtClean="0"/>
              <a:t>Source</a:t>
            </a:r>
            <a:r>
              <a:rPr lang="en-US" sz="2400" dirty="0" smtClean="0"/>
              <a:t>:</a:t>
            </a:r>
            <a:r>
              <a:rPr lang="ar-DZ" sz="2400" b="1" dirty="0" smtClean="0">
                <a:solidFill>
                  <a:srgbClr val="FF0000"/>
                </a:solidFill>
              </a:rPr>
              <a:t>شجرة المطاط</a:t>
            </a:r>
            <a:endParaRPr lang="en-US" sz="2400" b="1" dirty="0">
              <a:solidFill>
                <a:srgbClr val="FF0000"/>
              </a:solidFill>
            </a:endParaRPr>
          </a:p>
          <a:p>
            <a:pPr lvl="1"/>
            <a:r>
              <a:rPr lang="en-US" sz="2400" dirty="0"/>
              <a:t>The latex is extracted from the bark of the </a:t>
            </a:r>
            <a:r>
              <a:rPr lang="en-US" sz="2400" b="1" dirty="0"/>
              <a:t>rubber tree</a:t>
            </a:r>
            <a:r>
              <a:rPr lang="en-US" sz="2400" dirty="0"/>
              <a:t> (</a:t>
            </a:r>
            <a:r>
              <a:rPr lang="en-US" sz="2400" i="1" dirty="0" err="1"/>
              <a:t>Hevea</a:t>
            </a:r>
            <a:r>
              <a:rPr lang="en-US" sz="2400" i="1" dirty="0"/>
              <a:t> </a:t>
            </a:r>
            <a:r>
              <a:rPr lang="en-US" sz="2400" i="1" dirty="0" err="1"/>
              <a:t>brasiliensis</a:t>
            </a:r>
            <a:r>
              <a:rPr lang="en-US" sz="2400" dirty="0"/>
              <a:t>), which is native to the </a:t>
            </a:r>
            <a:r>
              <a:rPr lang="en-US" sz="2400" dirty="0">
                <a:solidFill>
                  <a:srgbClr val="FF0000"/>
                </a:solidFill>
              </a:rPr>
              <a:t>Amazon rainforest </a:t>
            </a:r>
            <a:r>
              <a:rPr lang="en-US" sz="2400" dirty="0"/>
              <a:t>but widely cultivated in Southeast Asia (e.g., Thailand, Indonesia, Malaysia).</a:t>
            </a:r>
          </a:p>
          <a:p>
            <a:r>
              <a:rPr lang="en-US" sz="2400" b="1" dirty="0"/>
              <a:t>Composition</a:t>
            </a:r>
            <a:r>
              <a:rPr lang="en-US" sz="2400" dirty="0"/>
              <a:t>:</a:t>
            </a:r>
          </a:p>
          <a:p>
            <a:pPr lvl="1"/>
            <a:r>
              <a:rPr lang="en-US" sz="2400" dirty="0" err="1"/>
              <a:t>Hevea</a:t>
            </a:r>
            <a:r>
              <a:rPr lang="en-US" sz="2400" dirty="0"/>
              <a:t> latex is a milky fluid composed of </a:t>
            </a:r>
            <a:r>
              <a:rPr lang="en-US" sz="2400" b="1" dirty="0" smtClean="0">
                <a:solidFill>
                  <a:srgbClr val="FF0000"/>
                </a:solidFill>
              </a:rPr>
              <a:t>rubber</a:t>
            </a:r>
            <a:r>
              <a:rPr lang="ar-DZ" sz="2400" b="1" dirty="0" smtClean="0">
                <a:solidFill>
                  <a:srgbClr val="FF0000"/>
                </a:solidFill>
              </a:rPr>
              <a:t>(المطاط)</a:t>
            </a:r>
            <a:r>
              <a:rPr lang="en-US" sz="2400" b="1" dirty="0" smtClean="0">
                <a:solidFill>
                  <a:srgbClr val="FF0000"/>
                </a:solidFill>
              </a:rPr>
              <a:t> </a:t>
            </a:r>
            <a:r>
              <a:rPr lang="en-US" sz="2400" b="1" dirty="0"/>
              <a:t>particles</a:t>
            </a:r>
            <a:r>
              <a:rPr lang="en-US" sz="2400" dirty="0"/>
              <a:t> (</a:t>
            </a:r>
            <a:r>
              <a:rPr lang="en-US" sz="2400" dirty="0" err="1"/>
              <a:t>polyisoprene</a:t>
            </a:r>
            <a:r>
              <a:rPr lang="en-US" sz="2400" dirty="0"/>
              <a:t>), proteins, resins, sugars, and other organic compounds.</a:t>
            </a:r>
          </a:p>
        </p:txBody>
      </p:sp>
    </p:spTree>
    <p:extLst>
      <p:ext uri="{BB962C8B-B14F-4D97-AF65-F5344CB8AC3E}">
        <p14:creationId xmlns:p14="http://schemas.microsoft.com/office/powerpoint/2010/main" val="2050864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1268760"/>
            <a:ext cx="8691264"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a:solidFill>
                  <a:srgbClr val="FF0000"/>
                </a:solidFill>
              </a:rPr>
              <a:t>Articulate (Compound)</a:t>
            </a:r>
            <a:r>
              <a:rPr lang="en-US" sz="2400" dirty="0">
                <a:solidFill>
                  <a:srgbClr val="FF0000"/>
                </a:solidFill>
              </a:rPr>
              <a:t>: </a:t>
            </a:r>
            <a:r>
              <a:rPr lang="en-US" sz="2400" dirty="0"/>
              <a:t>Formed by a </a:t>
            </a:r>
            <a:r>
              <a:rPr lang="en-US" sz="2400" b="1" dirty="0">
                <a:solidFill>
                  <a:schemeClr val="tx2">
                    <a:lumMod val="60000"/>
                    <a:lumOff val="40000"/>
                  </a:schemeClr>
                </a:solidFill>
              </a:rPr>
              <a:t>series of connected cells</a:t>
            </a:r>
            <a:r>
              <a:rPr lang="en-US" sz="2400" dirty="0"/>
              <a:t>, creating long tubes.</a:t>
            </a:r>
          </a:p>
          <a:p>
            <a:pPr lvl="1"/>
            <a:r>
              <a:rPr lang="en-US" sz="2400" b="1" dirty="0">
                <a:solidFill>
                  <a:srgbClr val="FF0000"/>
                </a:solidFill>
              </a:rPr>
              <a:t>Anastomosing</a:t>
            </a:r>
            <a:r>
              <a:rPr lang="en-US" sz="2400" dirty="0"/>
              <a:t>: These </a:t>
            </a:r>
            <a:r>
              <a:rPr lang="en-US" sz="2400" dirty="0" err="1"/>
              <a:t>laticifers</a:t>
            </a:r>
            <a:r>
              <a:rPr lang="en-US" sz="2400" dirty="0"/>
              <a:t> have cross-connections between cells.</a:t>
            </a:r>
            <a:br>
              <a:rPr lang="en-US" sz="2400" dirty="0"/>
            </a:br>
            <a:r>
              <a:rPr lang="en-US" sz="2400" i="1" dirty="0"/>
              <a:t>Example:</a:t>
            </a:r>
            <a:r>
              <a:rPr lang="en-US" sz="2400" dirty="0"/>
              <a:t> Found in </a:t>
            </a:r>
            <a:r>
              <a:rPr lang="en-US" sz="2400" i="1" dirty="0" err="1"/>
              <a:t>Hevea</a:t>
            </a:r>
            <a:r>
              <a:rPr lang="en-US" sz="2400" i="1" dirty="0"/>
              <a:t> </a:t>
            </a:r>
            <a:r>
              <a:rPr lang="en-US" sz="2400" i="1" dirty="0" err="1"/>
              <a:t>brasiliensis</a:t>
            </a:r>
            <a:r>
              <a:rPr lang="en-US" sz="2400" dirty="0"/>
              <a:t> (rubber tree).</a:t>
            </a:r>
          </a:p>
          <a:p>
            <a:pPr lvl="1"/>
            <a:r>
              <a:rPr lang="en-US" sz="2400" b="1" dirty="0">
                <a:solidFill>
                  <a:srgbClr val="FF0000"/>
                </a:solidFill>
              </a:rPr>
              <a:t>Non-anastomosing</a:t>
            </a:r>
            <a:r>
              <a:rPr lang="en-US" sz="2400" dirty="0"/>
              <a:t>: Do not form cross-connections.</a:t>
            </a:r>
            <a:br>
              <a:rPr lang="en-US" sz="2400" dirty="0"/>
            </a:br>
            <a:r>
              <a:rPr lang="en-US" sz="2400" i="1" dirty="0"/>
              <a:t>Example:</a:t>
            </a:r>
            <a:r>
              <a:rPr lang="en-US" sz="2400" dirty="0"/>
              <a:t> Found in </a:t>
            </a:r>
            <a:r>
              <a:rPr lang="en-US" sz="2400" i="1" dirty="0" err="1"/>
              <a:t>Papaver</a:t>
            </a:r>
            <a:r>
              <a:rPr lang="en-US" sz="2400" i="1" dirty="0"/>
              <a:t> </a:t>
            </a:r>
            <a:r>
              <a:rPr lang="en-US" sz="2400" i="1" dirty="0" err="1"/>
              <a:t>somniferum</a:t>
            </a:r>
            <a:r>
              <a:rPr lang="en-US" sz="2400" dirty="0"/>
              <a:t> (opium poppy).</a:t>
            </a:r>
          </a:p>
        </p:txBody>
      </p:sp>
    </p:spTree>
    <p:extLst>
      <p:ext uri="{BB962C8B-B14F-4D97-AF65-F5344CB8AC3E}">
        <p14:creationId xmlns:p14="http://schemas.microsoft.com/office/powerpoint/2010/main" val="137589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228609"/>
            <a:ext cx="8604448"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2400" b="1" dirty="0" smtClean="0"/>
              <a:t>Plant </a:t>
            </a:r>
            <a:r>
              <a:rPr lang="fr-FR" sz="2400" b="1" dirty="0" err="1" smtClean="0"/>
              <a:t>Metabolism</a:t>
            </a:r>
            <a:endParaRPr lang="fr-FR" sz="2400" b="1" dirty="0" smtClean="0"/>
          </a:p>
          <a:p>
            <a:pPr algn="ctr"/>
            <a:r>
              <a:rPr lang="fr-FR" sz="2400" b="1" dirty="0" smtClean="0"/>
              <a:t>🌱 </a:t>
            </a:r>
            <a:r>
              <a:rPr lang="fr-FR" sz="2400" b="1" dirty="0" err="1" smtClean="0">
                <a:solidFill>
                  <a:srgbClr val="FF0000"/>
                </a:solidFill>
              </a:rPr>
              <a:t>Primary</a:t>
            </a:r>
            <a:r>
              <a:rPr lang="fr-FR" sz="2400" b="1" dirty="0" smtClean="0">
                <a:solidFill>
                  <a:srgbClr val="FF0000"/>
                </a:solidFill>
              </a:rPr>
              <a:t> </a:t>
            </a:r>
            <a:r>
              <a:rPr lang="fr-FR" sz="2400" b="1" dirty="0" err="1" smtClean="0">
                <a:solidFill>
                  <a:srgbClr val="FF0000"/>
                </a:solidFill>
              </a:rPr>
              <a:t>Metabolism</a:t>
            </a:r>
            <a:r>
              <a:rPr lang="fr-FR" sz="2400" b="1" dirty="0" smtClean="0">
                <a:solidFill>
                  <a:srgbClr val="FF0000"/>
                </a:solidFill>
              </a:rPr>
              <a:t> (Vital)</a:t>
            </a:r>
          </a:p>
          <a:p>
            <a:pPr algn="ctr"/>
            <a:r>
              <a:rPr lang="fr-FR" sz="2400" i="1" dirty="0" smtClean="0"/>
              <a:t>(</a:t>
            </a:r>
            <a:r>
              <a:rPr lang="fr-FR" sz="2400" i="1" dirty="0" err="1" smtClean="0"/>
              <a:t>Growth</a:t>
            </a:r>
            <a:r>
              <a:rPr lang="fr-FR" sz="2400" i="1" dirty="0" smtClean="0"/>
              <a:t>, reproduction, etc.)</a:t>
            </a:r>
            <a:r>
              <a:rPr lang="fr-FR" sz="2400" dirty="0" smtClean="0"/>
              <a:t/>
            </a:r>
            <a:br>
              <a:rPr lang="fr-FR" sz="2400" dirty="0" smtClean="0"/>
            </a:br>
            <a:r>
              <a:rPr lang="fr-FR" sz="2400" dirty="0" err="1" smtClean="0"/>
              <a:t>Includes</a:t>
            </a:r>
            <a:r>
              <a:rPr lang="fr-FR" sz="2400" dirty="0" smtClean="0"/>
              <a:t>:</a:t>
            </a:r>
          </a:p>
          <a:p>
            <a:pPr algn="ctr"/>
            <a:r>
              <a:rPr lang="fr-FR" sz="2400" b="1" dirty="0" smtClean="0"/>
              <a:t>Carbohydrates (Glucides)</a:t>
            </a:r>
            <a:endParaRPr lang="fr-FR" sz="2400" dirty="0" smtClean="0"/>
          </a:p>
          <a:p>
            <a:pPr algn="ctr"/>
            <a:r>
              <a:rPr lang="fr-FR" sz="2400" b="1" dirty="0" err="1" smtClean="0"/>
              <a:t>Lipids</a:t>
            </a:r>
            <a:endParaRPr lang="fr-FR" sz="2400" dirty="0" smtClean="0"/>
          </a:p>
          <a:p>
            <a:pPr algn="ctr"/>
            <a:r>
              <a:rPr lang="fr-FR" sz="2400" b="1" dirty="0" err="1" smtClean="0"/>
              <a:t>Proteins</a:t>
            </a:r>
            <a:endParaRPr lang="fr-FR" sz="2400" dirty="0"/>
          </a:p>
        </p:txBody>
      </p:sp>
      <p:sp>
        <p:nvSpPr>
          <p:cNvPr id="5" name="Rectangle 4"/>
          <p:cNvSpPr/>
          <p:nvPr/>
        </p:nvSpPr>
        <p:spPr>
          <a:xfrm>
            <a:off x="341303" y="3429000"/>
            <a:ext cx="8496944"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400" b="1" dirty="0" smtClean="0">
                <a:solidFill>
                  <a:srgbClr val="FF0000"/>
                </a:solidFill>
              </a:rPr>
              <a:t>Secondary Metabolism (Non-vital)</a:t>
            </a:r>
          </a:p>
          <a:p>
            <a:pPr algn="ctr"/>
            <a:r>
              <a:rPr lang="en-US" sz="2400" i="1" dirty="0" smtClean="0"/>
              <a:t>(Adaptation of the plant to its environment)</a:t>
            </a:r>
            <a:r>
              <a:rPr lang="en-US" sz="2400" dirty="0" smtClean="0"/>
              <a:t/>
            </a:r>
            <a:br>
              <a:rPr lang="en-US" sz="2400" dirty="0" smtClean="0"/>
            </a:br>
            <a:r>
              <a:rPr lang="en-US" sz="2400" dirty="0" smtClean="0"/>
              <a:t>Includes:</a:t>
            </a:r>
          </a:p>
          <a:p>
            <a:pPr algn="ctr"/>
            <a:r>
              <a:rPr lang="en-US" sz="2400" b="1" dirty="0" smtClean="0"/>
              <a:t>Phenols (Phenolic compounds)</a:t>
            </a:r>
            <a:endParaRPr lang="en-US" sz="2400" dirty="0" smtClean="0"/>
          </a:p>
          <a:p>
            <a:pPr algn="ctr"/>
            <a:r>
              <a:rPr lang="en-US" sz="2400" b="1" dirty="0" err="1" smtClean="0"/>
              <a:t>Terpenes</a:t>
            </a:r>
            <a:endParaRPr lang="en-US" sz="2400" dirty="0" smtClean="0"/>
          </a:p>
          <a:p>
            <a:pPr algn="ctr"/>
            <a:r>
              <a:rPr lang="en-US" sz="2400" b="1" dirty="0" smtClean="0"/>
              <a:t>Nitrogen-containing compounds</a:t>
            </a:r>
            <a:endParaRPr lang="en-US" sz="2400" dirty="0"/>
          </a:p>
        </p:txBody>
      </p:sp>
      <p:sp>
        <p:nvSpPr>
          <p:cNvPr id="6" name="Flèche vers le bas 5"/>
          <p:cNvSpPr/>
          <p:nvPr/>
        </p:nvSpPr>
        <p:spPr>
          <a:xfrm>
            <a:off x="4427984" y="2906265"/>
            <a:ext cx="432048" cy="522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2280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2195737" y="2348880"/>
            <a:ext cx="5770338" cy="954107"/>
          </a:xfrm>
          <a:prstGeom prst="rect">
            <a:avLst/>
          </a:prstGeom>
          <a:solidFill>
            <a:schemeClr val="tx2">
              <a:lumMod val="40000"/>
              <a:lumOff val="60000"/>
            </a:schemeClr>
          </a:solidFill>
          <a:ln w="9525">
            <a:noFill/>
            <a:miter lim="800000"/>
            <a:headEnd/>
            <a:tailEnd/>
          </a:ln>
        </p:spPr>
        <p:txBody>
          <a:bodyPr wrap="square" anchor="ctr">
            <a:spAutoFit/>
          </a:bodyPr>
          <a:lstStyle/>
          <a:p>
            <a:pPr algn="ctr"/>
            <a:endParaRPr lang="en-US" sz="2800" b="1" dirty="0">
              <a:cs typeface="+mj-cs"/>
            </a:endParaRPr>
          </a:p>
          <a:p>
            <a:pPr algn="ctr" rtl="1" eaLnBrk="0" hangingPunct="0"/>
            <a:r>
              <a:rPr lang="ar-SA" sz="2800" b="1" dirty="0">
                <a:solidFill>
                  <a:srgbClr val="FF0000"/>
                </a:solidFill>
                <a:latin typeface="Arabic Transparent" pitchFamily="2" charset="-78"/>
                <a:ea typeface="Times New Roman" pitchFamily="18" charset="0"/>
                <a:cs typeface="+mj-cs"/>
              </a:rPr>
              <a:t>2- </a:t>
            </a:r>
            <a:r>
              <a:rPr lang="en-US" sz="2800" b="1" dirty="0">
                <a:solidFill>
                  <a:srgbClr val="FF0000"/>
                </a:solidFill>
                <a:ea typeface="Times New Roman" pitchFamily="18" charset="0"/>
                <a:cs typeface="+mj-cs"/>
              </a:rPr>
              <a:t>C</a:t>
            </a:r>
            <a:r>
              <a:rPr lang="en-US" sz="2800" b="1" dirty="0">
                <a:solidFill>
                  <a:srgbClr val="FF0000"/>
                </a:solidFill>
                <a:latin typeface="Arabic Transparent" pitchFamily="2" charset="-78"/>
                <a:ea typeface="Times New Roman" pitchFamily="18" charset="0"/>
                <a:cs typeface="+mj-cs"/>
              </a:rPr>
              <a:t> </a:t>
            </a:r>
            <a:r>
              <a:rPr lang="ar-SA" sz="2800" b="1" dirty="0">
                <a:solidFill>
                  <a:srgbClr val="FF0000"/>
                </a:solidFill>
                <a:latin typeface="Arabic Transparent" pitchFamily="2" charset="-78"/>
                <a:ea typeface="Times New Roman" pitchFamily="18" charset="0"/>
                <a:cs typeface="+mj-cs"/>
              </a:rPr>
              <a:t>القنوات </a:t>
            </a:r>
            <a:r>
              <a:rPr lang="ar-SA" sz="2800" b="1" dirty="0" smtClean="0">
                <a:solidFill>
                  <a:srgbClr val="FF0000"/>
                </a:solidFill>
                <a:latin typeface="Arabic Transparent" pitchFamily="2" charset="-78"/>
                <a:ea typeface="Times New Roman" pitchFamily="18" charset="0"/>
                <a:cs typeface="+mj-cs"/>
              </a:rPr>
              <a:t>الإفرازية</a:t>
            </a:r>
            <a:r>
              <a:rPr lang="fr-FR" sz="2800" b="1" dirty="0">
                <a:solidFill>
                  <a:srgbClr val="FF0000"/>
                </a:solidFill>
                <a:cs typeface="+mj-cs"/>
              </a:rPr>
              <a:t> </a:t>
            </a:r>
            <a:r>
              <a:rPr lang="fr-FR" sz="2800" b="1" dirty="0" err="1">
                <a:solidFill>
                  <a:srgbClr val="FF0000"/>
                </a:solidFill>
                <a:cs typeface="+mj-cs"/>
              </a:rPr>
              <a:t>secretory</a:t>
            </a:r>
            <a:r>
              <a:rPr lang="fr-FR" sz="2800" b="1" dirty="0">
                <a:solidFill>
                  <a:srgbClr val="FF0000"/>
                </a:solidFill>
                <a:cs typeface="+mj-cs"/>
              </a:rPr>
              <a:t> </a:t>
            </a:r>
            <a:r>
              <a:rPr lang="fr-FR" sz="2800" b="1" dirty="0" err="1" smtClean="0">
                <a:solidFill>
                  <a:srgbClr val="FF0000"/>
                </a:solidFill>
                <a:cs typeface="+mj-cs"/>
              </a:rPr>
              <a:t>ducts</a:t>
            </a:r>
            <a:r>
              <a:rPr lang="fr-FR" sz="2800" b="1" dirty="0" smtClean="0">
                <a:solidFill>
                  <a:srgbClr val="FF0000"/>
                </a:solidFill>
                <a:cs typeface="+mj-cs"/>
              </a:rPr>
              <a:t> </a:t>
            </a:r>
            <a:endParaRPr lang="en-US" sz="2800" b="1" dirty="0">
              <a:solidFill>
                <a:srgbClr val="FF0000"/>
              </a:solidFill>
              <a:cs typeface="+mj-cs"/>
            </a:endParaRPr>
          </a:p>
        </p:txBody>
      </p:sp>
    </p:spTree>
    <p:extLst>
      <p:ext uri="{BB962C8B-B14F-4D97-AF65-F5344CB8AC3E}">
        <p14:creationId xmlns:p14="http://schemas.microsoft.com/office/powerpoint/2010/main" val="382066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7" name="Rectangle 67"/>
          <p:cNvSpPr>
            <a:spLocks noChangeArrowheads="1"/>
          </p:cNvSpPr>
          <p:nvPr/>
        </p:nvSpPr>
        <p:spPr bwMode="auto">
          <a:xfrm>
            <a:off x="0" y="519896"/>
            <a:ext cx="9144000" cy="954107"/>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spAutoFit/>
          </a:bodyPr>
          <a:lstStyle/>
          <a:p>
            <a:pPr algn="ctr" fontAlgn="auto">
              <a:spcBef>
                <a:spcPts val="0"/>
              </a:spcBef>
              <a:spcAft>
                <a:spcPts val="0"/>
              </a:spcAft>
              <a:defRPr/>
            </a:pPr>
            <a:r>
              <a:rPr lang="en-US" sz="2800" b="1" dirty="0">
                <a:solidFill>
                  <a:schemeClr val="bg1"/>
                </a:solidFill>
              </a:rPr>
              <a:t>"</a:t>
            </a:r>
            <a:r>
              <a:rPr lang="en-US" sz="2800" b="1" dirty="0" err="1">
                <a:solidFill>
                  <a:schemeClr val="bg1"/>
                </a:solidFill>
              </a:rPr>
              <a:t>Laticiferous</a:t>
            </a:r>
            <a:r>
              <a:rPr lang="en-US" sz="2800" b="1" dirty="0">
                <a:solidFill>
                  <a:schemeClr val="bg1"/>
                </a:solidFill>
              </a:rPr>
              <a:t> cells follow the venous system of the leaves. They can have the following structures </a:t>
            </a:r>
            <a:r>
              <a:rPr lang="en-US" sz="2800" b="1" dirty="0" smtClean="0">
                <a:solidFill>
                  <a:schemeClr val="bg1"/>
                </a:solidFill>
              </a:rPr>
              <a:t>:</a:t>
            </a:r>
            <a:endParaRPr lang="en-US" sz="2800" b="1" dirty="0">
              <a:solidFill>
                <a:schemeClr val="bg1"/>
              </a:solidFill>
            </a:endParaRPr>
          </a:p>
        </p:txBody>
      </p:sp>
      <p:graphicFrame>
        <p:nvGraphicFramePr>
          <p:cNvPr id="20590" name="Group 110"/>
          <p:cNvGraphicFramePr>
            <a:graphicFrameLocks noGrp="1"/>
          </p:cNvGraphicFramePr>
          <p:nvPr/>
        </p:nvGraphicFramePr>
        <p:xfrm>
          <a:off x="4191000" y="1981201"/>
          <a:ext cx="4953000" cy="4842221"/>
        </p:xfrm>
        <a:graphic>
          <a:graphicData uri="http://schemas.openxmlformats.org/drawingml/2006/table">
            <a:tbl>
              <a:tblPr>
                <a:tableStyleId>{69C7853C-536D-4A76-A0AE-DD22124D55A5}</a:tableStyleId>
              </a:tblPr>
              <a:tblGrid>
                <a:gridCol w="2636441"/>
                <a:gridCol w="2316559"/>
              </a:tblGrid>
              <a:tr h="1702781">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u="none" strike="noStrike" cap="none" normalizeH="0" baseline="0" dirty="0" smtClean="0">
                        <a:ln>
                          <a:noFill/>
                        </a:ln>
                        <a:effectLst/>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sz="1000" u="none" strike="noStrike" cap="none" normalizeH="0" baseline="0" dirty="0" smtClean="0">
                          <a:ln>
                            <a:noFill/>
                          </a:ln>
                          <a:effectLst/>
                        </a:rPr>
                        <a:t>  </a:t>
                      </a:r>
                      <a:r>
                        <a:rPr kumimoji="0" lang="en-US" sz="9100" u="none" strike="noStrike" cap="none" normalizeH="0" baseline="0" dirty="0" smtClean="0">
                          <a:ln>
                            <a:noFill/>
                          </a:ln>
                          <a:effectLst/>
                        </a:rPr>
                        <a:t> </a:t>
                      </a:r>
                      <a:r>
                        <a:rPr kumimoji="0" lang="en-US" sz="1000" u="none" strike="noStrike" cap="none" normalizeH="0" baseline="0" dirty="0" smtClean="0">
                          <a:ln>
                            <a:noFill/>
                          </a:ln>
                          <a:effectLst/>
                        </a:rPr>
                        <a:t>                                                                                                      </a:t>
                      </a:r>
                      <a:endParaRPr kumimoji="0" lang="en-US" sz="1000" b="0" i="0" u="none" strike="noStrike" cap="none" normalizeH="0" baseline="0" dirty="0" smtClean="0">
                        <a:ln>
                          <a:noFill/>
                        </a:ln>
                        <a:solidFill>
                          <a:srgbClr val="000000"/>
                        </a:solidFill>
                        <a:effectLst/>
                        <a:latin typeface="Arial" pitchFamily="34" charset="0"/>
                        <a:cs typeface="Arial" pitchFamily="34" charset="0"/>
                      </a:endParaRPr>
                    </a:p>
                  </a:txBody>
                  <a:tcPr horzOverflow="overflow"/>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A- </a:t>
                      </a:r>
                      <a:r>
                        <a:rPr kumimoji="0" lang="en-US" sz="2000" b="1" u="none" strike="noStrike" cap="none" normalizeH="0" baseline="0" dirty="0" err="1" smtClean="0">
                          <a:ln>
                            <a:noFill/>
                          </a:ln>
                          <a:effectLst/>
                        </a:rPr>
                        <a:t>Laticifère</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articulée</a:t>
                      </a:r>
                      <a:r>
                        <a:rPr kumimoji="0" lang="en-US" sz="2000" b="1" u="none" strike="noStrike" cap="none" normalizeH="0" baseline="0" dirty="0" smtClean="0">
                          <a:ln>
                            <a:noFill/>
                          </a:ln>
                          <a:effectLst/>
                        </a:rPr>
                        <a:t> de </a:t>
                      </a:r>
                      <a:r>
                        <a:rPr kumimoji="0" lang="en-US" sz="2000" b="1" u="none" strike="noStrike" cap="none" normalizeH="0" baseline="0" dirty="0" err="1" smtClean="0">
                          <a:ln>
                            <a:noFill/>
                          </a:ln>
                          <a:effectLst/>
                        </a:rPr>
                        <a:t>Chélidoine</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Papavéracées</a:t>
                      </a:r>
                      <a:r>
                        <a:rPr kumimoji="0" lang="en-US" sz="2000" u="none" strike="noStrike" cap="none" normalizeH="0" baseline="0" dirty="0" smtClean="0">
                          <a:ln>
                            <a:noFill/>
                          </a:ln>
                          <a:effectLst/>
                        </a:rPr>
                        <a:t>)</a:t>
                      </a:r>
                      <a:endParaRPr kumimoji="0" lang="en-US" sz="2000" b="0" i="0" u="none" strike="noStrike" cap="none" normalizeH="0" baseline="0" dirty="0" smtClean="0">
                        <a:ln>
                          <a:noFill/>
                        </a:ln>
                        <a:solidFill>
                          <a:srgbClr val="FFFF00"/>
                        </a:solidFill>
                        <a:effectLst/>
                        <a:latin typeface="Arial" pitchFamily="34" charset="0"/>
                      </a:endParaRPr>
                    </a:p>
                  </a:txBody>
                  <a:tcPr horzOverflow="overflow"/>
                </a:tc>
              </a:tr>
              <a:tr h="1486207">
                <a:tc vMerge="1">
                  <a:txBody>
                    <a:bodyPr/>
                    <a:lstStyle/>
                    <a:p>
                      <a:endParaRPr lang="fr-FR"/>
                    </a:p>
                  </a:txBody>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B- </a:t>
                      </a:r>
                      <a:r>
                        <a:rPr kumimoji="0" lang="en-US" sz="2000" b="1" u="none" strike="noStrike" cap="none" normalizeH="0" baseline="0" dirty="0" err="1" smtClean="0">
                          <a:ln>
                            <a:noFill/>
                          </a:ln>
                          <a:effectLst/>
                        </a:rPr>
                        <a:t>Laticifères</a:t>
                      </a:r>
                      <a:r>
                        <a:rPr kumimoji="0" lang="en-US" sz="2000" b="1" u="none" strike="noStrike" cap="none" normalizeH="0" baseline="0" dirty="0" smtClean="0">
                          <a:ln>
                            <a:noFill/>
                          </a:ln>
                          <a:effectLst/>
                        </a:rPr>
                        <a:t> en </a:t>
                      </a:r>
                      <a:r>
                        <a:rPr kumimoji="0" lang="en-US" sz="2000" b="1" u="none" strike="noStrike" cap="none" normalizeH="0" baseline="0" dirty="0" err="1" smtClean="0">
                          <a:ln>
                            <a:noFill/>
                          </a:ln>
                          <a:effectLst/>
                        </a:rPr>
                        <a:t>réseau</a:t>
                      </a:r>
                      <a:r>
                        <a:rPr kumimoji="0" lang="en-US" sz="2000" b="1" u="none" strike="noStrike" cap="none" normalizeH="0" baseline="0" dirty="0" smtClean="0">
                          <a:ln>
                            <a:noFill/>
                          </a:ln>
                          <a:effectLst/>
                        </a:rPr>
                        <a:t> de </a:t>
                      </a:r>
                      <a:r>
                        <a:rPr kumimoji="0" lang="en-US" sz="2000" b="1" u="none" strike="noStrike" cap="none" normalizeH="0" baseline="0" dirty="0" err="1" smtClean="0">
                          <a:ln>
                            <a:noFill/>
                          </a:ln>
                          <a:effectLst/>
                        </a:rPr>
                        <a:t>Tragopogon</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pratense</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Composées</a:t>
                      </a:r>
                      <a:r>
                        <a:rPr kumimoji="0" lang="en-US" sz="1800" u="none" strike="noStrike" cap="none" normalizeH="0" baseline="0" dirty="0" smtClean="0">
                          <a:ln>
                            <a:noFill/>
                          </a:ln>
                          <a:effectLst/>
                        </a:rPr>
                        <a:t>)</a:t>
                      </a:r>
                      <a:endParaRPr kumimoji="0" lang="en-US" sz="1800" b="0" i="0" u="none" strike="noStrike" cap="none" normalizeH="0" baseline="0" dirty="0" smtClean="0">
                        <a:ln>
                          <a:noFill/>
                        </a:ln>
                        <a:solidFill>
                          <a:srgbClr val="FFFF00"/>
                        </a:solidFill>
                        <a:effectLst/>
                        <a:latin typeface="Arial" pitchFamily="34" charset="0"/>
                      </a:endParaRPr>
                    </a:p>
                  </a:txBody>
                  <a:tcPr horzOverflow="overflow"/>
                </a:tc>
              </a:tr>
              <a:tr h="925374">
                <a:tc vMerge="1">
                  <a:txBody>
                    <a:bodyPr/>
                    <a:lstStyle/>
                    <a:p>
                      <a:endParaRPr lang="fr-FR"/>
                    </a:p>
                  </a:txBody>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C- </a:t>
                      </a:r>
                      <a:r>
                        <a:rPr kumimoji="0" lang="en-US" sz="2000" b="1" u="none" strike="noStrike" cap="none" normalizeH="0" baseline="0" dirty="0" err="1" smtClean="0">
                          <a:ln>
                            <a:noFill/>
                          </a:ln>
                          <a:effectLst/>
                        </a:rPr>
                        <a:t>Laticifères</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vrais</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d'Euphorbia</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Euphorbiacées</a:t>
                      </a:r>
                      <a:r>
                        <a:rPr kumimoji="0" lang="en-US" sz="1800" u="none" strike="noStrike" cap="none" normalizeH="0" baseline="0" dirty="0" smtClean="0">
                          <a:ln>
                            <a:noFill/>
                          </a:ln>
                          <a:effectLst/>
                        </a:rPr>
                        <a:t>)</a:t>
                      </a:r>
                      <a:endParaRPr kumimoji="0" lang="en-US" sz="1800" b="0" i="0" u="none" strike="noStrike" cap="none" normalizeH="0" baseline="0" dirty="0" smtClean="0">
                        <a:ln>
                          <a:noFill/>
                        </a:ln>
                        <a:solidFill>
                          <a:srgbClr val="FFFF00"/>
                        </a:solidFill>
                        <a:effectLst/>
                        <a:latin typeface="Arial" pitchFamily="34" charset="0"/>
                      </a:endParaRPr>
                    </a:p>
                  </a:txBody>
                  <a:tcPr horzOverflow="overflow"/>
                </a:tc>
              </a:tr>
              <a:tr h="47670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u="none" strike="noStrike" cap="none" normalizeH="0" baseline="0" smtClean="0">
                          <a:ln>
                            <a:noFill/>
                          </a:ln>
                          <a:effectLst/>
                        </a:rPr>
                        <a:t>                                                             </a:t>
                      </a:r>
                      <a:endParaRPr kumimoji="0" lang="en-US" sz="1800" b="0" i="0" u="none" strike="noStrike" cap="none" normalizeH="0" baseline="0" smtClean="0">
                        <a:ln>
                          <a:noFill/>
                        </a:ln>
                        <a:solidFill>
                          <a:srgbClr val="FFFF00"/>
                        </a:solidFill>
                        <a:effectLst/>
                        <a:latin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fr-FR"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tc>
              </a:tr>
            </a:tbl>
          </a:graphicData>
        </a:graphic>
      </p:graphicFrame>
      <p:sp>
        <p:nvSpPr>
          <p:cNvPr id="118788" name="Rectangle 90"/>
          <p:cNvSpPr>
            <a:spLocks noChangeArrowheads="1"/>
          </p:cNvSpPr>
          <p:nvPr/>
        </p:nvSpPr>
        <p:spPr bwMode="auto">
          <a:xfrm>
            <a:off x="0" y="4503738"/>
            <a:ext cx="219075" cy="244475"/>
          </a:xfrm>
          <a:prstGeom prst="rect">
            <a:avLst/>
          </a:prstGeom>
          <a:noFill/>
          <a:ln w="9525">
            <a:noFill/>
            <a:miter lim="800000"/>
            <a:headEnd/>
            <a:tailEnd/>
          </a:ln>
        </p:spPr>
        <p:txBody>
          <a:bodyPr wrap="none" anchor="ctr">
            <a:spAutoFit/>
          </a:bodyPr>
          <a:lstStyle/>
          <a:p>
            <a:r>
              <a:rPr lang="en-US" sz="1000">
                <a:latin typeface="Calibri" pitchFamily="34" charset="0"/>
              </a:rPr>
              <a:t> </a:t>
            </a:r>
            <a:endParaRPr lang="en-US">
              <a:latin typeface="Calibri" pitchFamily="34" charset="0"/>
            </a:endParaRPr>
          </a:p>
        </p:txBody>
      </p:sp>
      <p:pic>
        <p:nvPicPr>
          <p:cNvPr id="20549" name="Picture 69" descr="cellules laticifères"/>
          <p:cNvPicPr>
            <a:picLocks noChangeAspect="1" noChangeArrowheads="1"/>
          </p:cNvPicPr>
          <p:nvPr/>
        </p:nvPicPr>
        <p:blipFill>
          <a:blip r:embed="rId2" cstate="print"/>
          <a:srcRect/>
          <a:stretch>
            <a:fillRect/>
          </a:stretch>
        </p:blipFill>
        <p:spPr bwMode="auto">
          <a:xfrm>
            <a:off x="0" y="2071688"/>
            <a:ext cx="6743700" cy="3786187"/>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2" name="ZoneTexte 1"/>
          <p:cNvSpPr txBox="1"/>
          <p:nvPr/>
        </p:nvSpPr>
        <p:spPr>
          <a:xfrm>
            <a:off x="347514" y="5821216"/>
            <a:ext cx="604867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7200" dirty="0" smtClean="0"/>
              <a:t>	c----b-----a</a:t>
            </a:r>
            <a:endParaRPr lang="fr-FR" sz="7200" dirty="0"/>
          </a:p>
        </p:txBody>
      </p:sp>
    </p:spTree>
    <p:extLst>
      <p:ext uri="{BB962C8B-B14F-4D97-AF65-F5344CB8AC3E}">
        <p14:creationId xmlns:p14="http://schemas.microsoft.com/office/powerpoint/2010/main" val="5790584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1763688" y="297051"/>
            <a:ext cx="6575006" cy="523220"/>
          </a:xfrm>
          <a:prstGeom prst="rect">
            <a:avLst/>
          </a:prstGeom>
          <a:solidFill>
            <a:schemeClr val="accent1">
              <a:lumMod val="60000"/>
              <a:lumOff val="40000"/>
            </a:schemeClr>
          </a:solidFill>
          <a:ln w="9525">
            <a:noFill/>
            <a:miter lim="800000"/>
            <a:headEnd/>
            <a:tailEnd/>
          </a:ln>
        </p:spPr>
        <p:txBody>
          <a:bodyPr wrap="none" anchor="ctr">
            <a:spAutoFit/>
          </a:bodyPr>
          <a:lstStyle/>
          <a:p>
            <a:pPr indent="55563" algn="justLow" rtl="1"/>
            <a:r>
              <a:rPr lang="ar-SA" sz="2800" b="1" dirty="0">
                <a:latin typeface="Arabic Transparent" pitchFamily="2" charset="-78"/>
                <a:ea typeface="Times New Roman" pitchFamily="18" charset="0"/>
                <a:cs typeface="+mj-cs"/>
              </a:rPr>
              <a:t>هناك نوعان من القنوات </a:t>
            </a:r>
            <a:r>
              <a:rPr lang="ar-SA" sz="2800" b="1" dirty="0" err="1">
                <a:latin typeface="Arabic Transparent" pitchFamily="2" charset="-78"/>
                <a:ea typeface="Times New Roman" pitchFamily="18" charset="0"/>
                <a:cs typeface="+mj-cs"/>
              </a:rPr>
              <a:t>الحليبيه</a:t>
            </a:r>
            <a:r>
              <a:rPr lang="ar-SA" sz="2800" b="1" dirty="0">
                <a:latin typeface="Arabic Transparent" pitchFamily="2" charset="-78"/>
                <a:ea typeface="Times New Roman" pitchFamily="18" charset="0"/>
                <a:cs typeface="+mj-cs"/>
              </a:rPr>
              <a:t> أو اللبنية  </a:t>
            </a:r>
            <a:r>
              <a:rPr lang="en-US" sz="2800" b="1" dirty="0" err="1">
                <a:ea typeface="Times New Roman" pitchFamily="18" charset="0"/>
                <a:cs typeface="+mj-cs"/>
              </a:rPr>
              <a:t>Laticifers</a:t>
            </a:r>
            <a:endParaRPr lang="en-US" sz="2800" dirty="0">
              <a:cs typeface="+mj-cs"/>
            </a:endParaRPr>
          </a:p>
        </p:txBody>
      </p:sp>
      <p:sp>
        <p:nvSpPr>
          <p:cNvPr id="14339" name="Rectangle 2"/>
          <p:cNvSpPr>
            <a:spLocks noChangeArrowheads="1"/>
          </p:cNvSpPr>
          <p:nvPr/>
        </p:nvSpPr>
        <p:spPr bwMode="auto">
          <a:xfrm>
            <a:off x="3500438" y="1285875"/>
            <a:ext cx="5067300" cy="523875"/>
          </a:xfrm>
          <a:prstGeom prst="rect">
            <a:avLst/>
          </a:prstGeom>
          <a:noFill/>
          <a:ln w="9525">
            <a:noFill/>
            <a:miter lim="800000"/>
            <a:headEnd/>
            <a:tailEnd/>
          </a:ln>
        </p:spPr>
        <p:txBody>
          <a:bodyPr wrap="none" anchor="ctr">
            <a:spAutoFit/>
          </a:bodyPr>
          <a:lstStyle/>
          <a:p>
            <a:pPr algn="justLow">
              <a:buFontTx/>
              <a:buChar char="•"/>
              <a:tabLst>
                <a:tab pos="146050" algn="l"/>
              </a:tabLst>
            </a:pPr>
            <a:r>
              <a:rPr lang="en-US" sz="2000" b="1" u="sng">
                <a:ea typeface="Times New Roman" pitchFamily="18" charset="0"/>
                <a:cs typeface="Arabic Transparent" pitchFamily="2" charset="-78"/>
              </a:rPr>
              <a:t>Non articulated laticifers  .a </a:t>
            </a:r>
            <a:r>
              <a:rPr lang="ar-SA" sz="2000" b="1">
                <a:latin typeface="Arabic Transparent" pitchFamily="2" charset="-78"/>
                <a:ea typeface="Times New Roman" pitchFamily="18" charset="0"/>
                <a:cs typeface="Traditional Arabic" pitchFamily="2" charset="-78"/>
              </a:rPr>
              <a:t> </a:t>
            </a:r>
            <a:r>
              <a:rPr lang="ar-SA" sz="2800" b="1">
                <a:latin typeface="Arabic Transparent" pitchFamily="2" charset="-78"/>
                <a:ea typeface="Times New Roman" pitchFamily="18" charset="0"/>
                <a:cs typeface="Traditional Arabic" pitchFamily="2" charset="-78"/>
              </a:rPr>
              <a:t>ويوجد نوعان</a:t>
            </a:r>
            <a:r>
              <a:rPr lang="en-US" sz="2000" b="1">
                <a:ea typeface="Times New Roman" pitchFamily="18" charset="0"/>
                <a:cs typeface="Arabic Transparent" pitchFamily="2" charset="-78"/>
              </a:rPr>
              <a:t>:</a:t>
            </a:r>
            <a:endParaRPr lang="en-US" sz="3600"/>
          </a:p>
        </p:txBody>
      </p:sp>
      <p:sp>
        <p:nvSpPr>
          <p:cNvPr id="14340" name="Rectangle 3"/>
          <p:cNvSpPr>
            <a:spLocks noChangeArrowheads="1"/>
          </p:cNvSpPr>
          <p:nvPr/>
        </p:nvSpPr>
        <p:spPr bwMode="auto">
          <a:xfrm>
            <a:off x="467544" y="1898323"/>
            <a:ext cx="8104956" cy="193899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justLow" rtl="1">
              <a:tabLst>
                <a:tab pos="146050" algn="r"/>
              </a:tabLst>
            </a:pPr>
            <a:r>
              <a:rPr lang="ar-SA" sz="2400" b="1" dirty="0">
                <a:latin typeface="Arabic Transparent" pitchFamily="2" charset="-78"/>
                <a:ea typeface="Times New Roman" pitchFamily="18" charset="0"/>
                <a:cs typeface="Traditional Arabic" pitchFamily="2" charset="-78"/>
              </a:rPr>
              <a:t> **  المتفرع:</a:t>
            </a:r>
          </a:p>
          <a:p>
            <a:pPr algn="justLow" rtl="1">
              <a:tabLst>
                <a:tab pos="146050" algn="r"/>
              </a:tabLst>
            </a:pPr>
            <a:r>
              <a:rPr lang="ar-SA" sz="2400" b="1" dirty="0">
                <a:latin typeface="Arabic Transparent" pitchFamily="2" charset="-78"/>
                <a:ea typeface="Times New Roman" pitchFamily="18" charset="0"/>
                <a:cs typeface="Traditional Arabic" pitchFamily="2" charset="-78"/>
              </a:rPr>
              <a:t>يوجد عند نباتات مثل:  </a:t>
            </a:r>
            <a:r>
              <a:rPr lang="en-US" sz="2400" b="1" dirty="0">
                <a:latin typeface="Arabic Transparent" pitchFamily="2" charset="-78"/>
                <a:ea typeface="Times New Roman" pitchFamily="18" charset="0"/>
                <a:cs typeface="Traditional Arabic" pitchFamily="2" charset="-78"/>
              </a:rPr>
              <a:t>,</a:t>
            </a:r>
            <a:r>
              <a:rPr lang="en-US" sz="2400" b="1" i="1" dirty="0">
                <a:ea typeface="Times New Roman" pitchFamily="18" charset="0"/>
                <a:cs typeface="Arabic Transparent" pitchFamily="2" charset="-78"/>
              </a:rPr>
              <a:t> </a:t>
            </a:r>
            <a:r>
              <a:rPr lang="en-US" sz="2400" b="1" i="1" dirty="0" err="1">
                <a:ea typeface="Times New Roman" pitchFamily="18" charset="0"/>
                <a:cs typeface="Arabic Transparent" pitchFamily="2" charset="-78"/>
              </a:rPr>
              <a:t>Moracea</a:t>
            </a:r>
            <a:r>
              <a:rPr lang="en-US" sz="2400" b="1" dirty="0">
                <a:ea typeface="Times New Roman" pitchFamily="18" charset="0"/>
                <a:cs typeface="Arabic Transparent" pitchFamily="2" charset="-78"/>
              </a:rPr>
              <a:t> </a:t>
            </a:r>
            <a:r>
              <a:rPr lang="ar-SA" sz="2400" b="1" dirty="0">
                <a:latin typeface="Arabic Transparent" pitchFamily="2" charset="-78"/>
                <a:ea typeface="Times New Roman" pitchFamily="18" charset="0"/>
                <a:cs typeface="Traditional Arabic" pitchFamily="2" charset="-78"/>
              </a:rPr>
              <a:t>  </a:t>
            </a:r>
            <a:r>
              <a:rPr lang="en-US" sz="2400" b="1" dirty="0">
                <a:ea typeface="Times New Roman" pitchFamily="18" charset="0"/>
                <a:cs typeface="Arabic Transparent" pitchFamily="2" charset="-78"/>
              </a:rPr>
              <a:t>   </a:t>
            </a:r>
            <a:r>
              <a:rPr lang="en-US" sz="2400" b="1" i="1" dirty="0" err="1">
                <a:ea typeface="Times New Roman" pitchFamily="18" charset="0"/>
                <a:cs typeface="Arabic Transparent" pitchFamily="2" charset="-78"/>
              </a:rPr>
              <a:t>Apocynaceae</a:t>
            </a:r>
            <a:r>
              <a:rPr lang="en-US" sz="2400" b="1" i="1" dirty="0">
                <a:latin typeface="Arabic Transparent" pitchFamily="2" charset="-78"/>
                <a:ea typeface="Times New Roman" pitchFamily="18" charset="0"/>
                <a:cs typeface="Traditional Arabic" pitchFamily="2" charset="-78"/>
              </a:rPr>
              <a:t> ,</a:t>
            </a:r>
            <a:r>
              <a:rPr lang="en-US" sz="2400" b="1" i="1" dirty="0" err="1">
                <a:ea typeface="Times New Roman" pitchFamily="18" charset="0"/>
                <a:cs typeface="Arabic Transparent" pitchFamily="2" charset="-78"/>
              </a:rPr>
              <a:t>Ephorbiaceae</a:t>
            </a:r>
            <a:endParaRPr lang="en-US" sz="2400" dirty="0"/>
          </a:p>
          <a:p>
            <a:pPr algn="justLow" rtl="1" eaLnBrk="0" hangingPunct="0">
              <a:tabLst>
                <a:tab pos="146050" algn="r"/>
              </a:tabLst>
            </a:pPr>
            <a:r>
              <a:rPr lang="en-US" sz="2400" b="1" dirty="0">
                <a:cs typeface="Arabic Transparent" pitchFamily="2" charset="-78"/>
              </a:rPr>
              <a:t> </a:t>
            </a:r>
          </a:p>
          <a:p>
            <a:pPr algn="justLow" rtl="1" eaLnBrk="0" hangingPunct="0">
              <a:tabLst>
                <a:tab pos="146050" algn="r"/>
              </a:tabLst>
            </a:pPr>
            <a:r>
              <a:rPr lang="en-US" sz="2400" b="1" dirty="0">
                <a:cs typeface="Arabic Transparent" pitchFamily="2" charset="-78"/>
              </a:rPr>
              <a:t> ** </a:t>
            </a:r>
            <a:r>
              <a:rPr lang="ar-SA" sz="2400" b="1" dirty="0">
                <a:latin typeface="Arabic Transparent" pitchFamily="2" charset="-78"/>
                <a:cs typeface="Traditional Arabic" pitchFamily="2" charset="-78"/>
              </a:rPr>
              <a:t>الغير متفرع:</a:t>
            </a:r>
          </a:p>
          <a:p>
            <a:pPr algn="justLow" rtl="1" eaLnBrk="0" hangingPunct="0">
              <a:tabLst>
                <a:tab pos="146050" algn="r"/>
              </a:tabLst>
            </a:pPr>
            <a:r>
              <a:rPr lang="ar-SA" sz="2400" b="1" dirty="0">
                <a:latin typeface="Arabic Transparent" pitchFamily="2" charset="-78"/>
                <a:cs typeface="Traditional Arabic" pitchFamily="2" charset="-78"/>
              </a:rPr>
              <a:t> ويوجد عند نباتات مثل: </a:t>
            </a:r>
            <a:r>
              <a:rPr lang="en-US" sz="2400" b="1" i="1" dirty="0" err="1">
                <a:cs typeface="Arabic Transparent" pitchFamily="2" charset="-78"/>
              </a:rPr>
              <a:t>Vinca</a:t>
            </a:r>
            <a:r>
              <a:rPr lang="en-US" sz="2400" b="1" dirty="0">
                <a:cs typeface="Arabic Transparent" pitchFamily="2" charset="-78"/>
              </a:rPr>
              <a:t>, </a:t>
            </a:r>
            <a:r>
              <a:rPr lang="en-US" sz="2400" b="1" i="1" dirty="0">
                <a:cs typeface="Arabic Transparent" pitchFamily="2" charset="-78"/>
              </a:rPr>
              <a:t>Cannabis</a:t>
            </a:r>
            <a:r>
              <a:rPr lang="en-US" sz="2400" b="1" dirty="0">
                <a:cs typeface="Arabic Transparent" pitchFamily="2" charset="-78"/>
              </a:rPr>
              <a:t>, </a:t>
            </a:r>
            <a:r>
              <a:rPr lang="en-US" sz="2400" b="1" i="1" dirty="0" err="1">
                <a:cs typeface="Arabic Transparent" pitchFamily="2" charset="-78"/>
              </a:rPr>
              <a:t>Eucommia</a:t>
            </a:r>
            <a:r>
              <a:rPr lang="ar-SA" sz="2400" b="1" dirty="0">
                <a:latin typeface="Arabic Transparent" pitchFamily="2" charset="-78"/>
                <a:cs typeface="Traditional Arabic" pitchFamily="2" charset="-78"/>
              </a:rPr>
              <a:t>.</a:t>
            </a:r>
            <a:endParaRPr lang="ar-SA" sz="2400" dirty="0"/>
          </a:p>
        </p:txBody>
      </p:sp>
      <p:sp>
        <p:nvSpPr>
          <p:cNvPr id="14341" name="Rectangle 4"/>
          <p:cNvSpPr>
            <a:spLocks noChangeArrowheads="1"/>
          </p:cNvSpPr>
          <p:nvPr/>
        </p:nvSpPr>
        <p:spPr bwMode="auto">
          <a:xfrm>
            <a:off x="467544" y="4153367"/>
            <a:ext cx="8247831" cy="193899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rtl="1">
              <a:buFontTx/>
              <a:buChar char="•"/>
              <a:tabLst>
                <a:tab pos="146050" algn="l"/>
              </a:tabLst>
            </a:pPr>
            <a:r>
              <a:rPr lang="en-US" sz="2400" b="1" u="sng" dirty="0">
                <a:ea typeface="Times New Roman" pitchFamily="18" charset="0"/>
                <a:cs typeface="Arabic Transparent" pitchFamily="2" charset="-78"/>
              </a:rPr>
              <a:t>Articulated </a:t>
            </a:r>
            <a:r>
              <a:rPr lang="en-US" sz="2400" b="1" u="sng" dirty="0" err="1">
                <a:ea typeface="Times New Roman" pitchFamily="18" charset="0"/>
                <a:cs typeface="Arabic Transparent" pitchFamily="2" charset="-78"/>
              </a:rPr>
              <a:t>laticifers</a:t>
            </a:r>
            <a:r>
              <a:rPr lang="en-US" sz="2400" b="1" u="sng" dirty="0">
                <a:ea typeface="Times New Roman" pitchFamily="18" charset="0"/>
                <a:cs typeface="Arabic Transparent" pitchFamily="2" charset="-78"/>
              </a:rPr>
              <a:t>  .b</a:t>
            </a:r>
            <a:r>
              <a:rPr lang="ar-SA" sz="2400" b="1" dirty="0">
                <a:latin typeface="Arabic Transparent" pitchFamily="2" charset="-78"/>
                <a:ea typeface="Times New Roman" pitchFamily="18" charset="0"/>
                <a:cs typeface="Traditional Arabic" pitchFamily="2" charset="-78"/>
              </a:rPr>
              <a:t> </a:t>
            </a:r>
            <a:r>
              <a:rPr lang="ar-SA" sz="2400" b="1" dirty="0">
                <a:cs typeface="Times New Roman" pitchFamily="18" charset="0"/>
              </a:rPr>
              <a:t>وهناك ثلاث انواع</a:t>
            </a:r>
            <a:r>
              <a:rPr lang="ar-SA" sz="2400" b="1" dirty="0">
                <a:latin typeface="Arabic Transparent" pitchFamily="2" charset="-78"/>
                <a:cs typeface="Traditional Arabic" pitchFamily="2" charset="-78"/>
              </a:rPr>
              <a:t>:</a:t>
            </a:r>
          </a:p>
          <a:p>
            <a:pPr algn="ctr" rtl="1">
              <a:tabLst>
                <a:tab pos="146050" algn="l"/>
              </a:tabLst>
            </a:pPr>
            <a:endParaRPr lang="ar-SA" sz="2400" b="1" dirty="0">
              <a:latin typeface="Arabic Transparent" pitchFamily="2" charset="-78"/>
              <a:cs typeface="Traditional Arabic" pitchFamily="2" charset="-78"/>
            </a:endParaRPr>
          </a:p>
          <a:p>
            <a:pPr algn="ctr" rtl="1">
              <a:buFontTx/>
              <a:buChar char="•"/>
              <a:tabLst>
                <a:tab pos="146050" algn="l"/>
              </a:tabLst>
            </a:pPr>
            <a:r>
              <a:rPr lang="ar-SA" sz="2400" b="1" dirty="0">
                <a:latin typeface="Arabic Transparent" pitchFamily="2" charset="-78"/>
                <a:cs typeface="Traditional Arabic" pitchFamily="2" charset="-78"/>
              </a:rPr>
              <a:t>بحواجز مثل نباتات </a:t>
            </a:r>
            <a:r>
              <a:rPr lang="en-US" sz="2400" b="1" i="1" dirty="0">
                <a:cs typeface="Arabic Transparent" pitchFamily="2" charset="-78"/>
              </a:rPr>
              <a:t>Allium</a:t>
            </a:r>
            <a:r>
              <a:rPr lang="en-US" sz="2400" b="1" i="1" dirty="0">
                <a:latin typeface="Arabic Transparent" pitchFamily="2" charset="-78"/>
                <a:cs typeface="Traditional Arabic" pitchFamily="2" charset="-78"/>
              </a:rPr>
              <a:t> </a:t>
            </a:r>
          </a:p>
          <a:p>
            <a:pPr algn="ctr" rtl="1">
              <a:buFontTx/>
              <a:buChar char="•"/>
              <a:tabLst>
                <a:tab pos="146050" algn="l"/>
              </a:tabLst>
            </a:pPr>
            <a:r>
              <a:rPr lang="ar-SA" sz="2400" b="1" dirty="0">
                <a:latin typeface="Arabic Transparent" pitchFamily="2" charset="-78"/>
                <a:cs typeface="Traditional Arabic" pitchFamily="2" charset="-78"/>
              </a:rPr>
              <a:t>بحواجز مثقوبة مثل نباتات </a:t>
            </a:r>
            <a:r>
              <a:rPr lang="en-US" sz="2400" b="1" i="1" dirty="0">
                <a:cs typeface="Arabic Transparent" pitchFamily="2" charset="-78"/>
              </a:rPr>
              <a:t> </a:t>
            </a:r>
            <a:r>
              <a:rPr lang="en-US" sz="2400" b="1" i="1" dirty="0" err="1">
                <a:cs typeface="Arabic Transparent" pitchFamily="2" charset="-78"/>
              </a:rPr>
              <a:t>Chelidonium</a:t>
            </a:r>
            <a:endParaRPr lang="en-US" sz="2400" b="1" i="1" dirty="0">
              <a:cs typeface="Arabic Transparent" pitchFamily="2" charset="-78"/>
            </a:endParaRPr>
          </a:p>
          <a:p>
            <a:pPr algn="ctr" rtl="1">
              <a:buFontTx/>
              <a:buChar char="•"/>
              <a:tabLst>
                <a:tab pos="146050" algn="l"/>
              </a:tabLst>
            </a:pPr>
            <a:r>
              <a:rPr lang="ar-SA" sz="2400" b="1" dirty="0">
                <a:latin typeface="Arabic Transparent" pitchFamily="2" charset="-78"/>
                <a:cs typeface="Traditional Arabic" pitchFamily="2" charset="-78"/>
              </a:rPr>
              <a:t>بدون حواجز مثل نباتات </a:t>
            </a:r>
            <a:r>
              <a:rPr lang="en-US" sz="2400" b="1" i="1" dirty="0">
                <a:cs typeface="Arabic Transparent" pitchFamily="2" charset="-78"/>
              </a:rPr>
              <a:t> </a:t>
            </a:r>
            <a:r>
              <a:rPr lang="en-US" sz="2400" b="1" i="1" dirty="0" err="1">
                <a:cs typeface="Arabic Transparent" pitchFamily="2" charset="-78"/>
              </a:rPr>
              <a:t>Papaveraceae</a:t>
            </a:r>
            <a:endParaRPr lang="en-US" sz="2400" dirty="0"/>
          </a:p>
        </p:txBody>
      </p:sp>
    </p:spTree>
    <p:extLst>
      <p:ext uri="{BB962C8B-B14F-4D97-AF65-F5344CB8AC3E}">
        <p14:creationId xmlns:p14="http://schemas.microsoft.com/office/powerpoint/2010/main" val="22814446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1617253" y="12234"/>
            <a:ext cx="6829627" cy="523220"/>
          </a:xfrm>
          <a:prstGeom prst="rect">
            <a:avLst/>
          </a:prstGeom>
          <a:solidFill>
            <a:schemeClr val="accent1"/>
          </a:solidFill>
          <a:ln w="9525">
            <a:noFill/>
            <a:miter lim="800000"/>
            <a:headEnd/>
            <a:tailEnd/>
          </a:ln>
        </p:spPr>
        <p:txBody>
          <a:bodyPr wrap="none" anchor="ctr">
            <a:spAutoFit/>
          </a:bodyPr>
          <a:lstStyle/>
          <a:p>
            <a:pPr algn="r" rtl="1"/>
            <a:r>
              <a:rPr lang="en-US" sz="2800" b="1" dirty="0">
                <a:ea typeface="Times New Roman" pitchFamily="18" charset="0"/>
                <a:cs typeface="+mj-cs"/>
              </a:rPr>
              <a:t>D</a:t>
            </a:r>
            <a:r>
              <a:rPr lang="ar-SA" sz="2800" b="1" dirty="0">
                <a:latin typeface="Arabic Transparent" pitchFamily="2" charset="-78"/>
                <a:ea typeface="Times New Roman" pitchFamily="18" charset="0"/>
                <a:cs typeface="+mj-cs"/>
              </a:rPr>
              <a:t>. </a:t>
            </a:r>
            <a:r>
              <a:rPr lang="ar-SA" sz="2800" b="1" dirty="0">
                <a:cs typeface="+mj-cs"/>
              </a:rPr>
              <a:t>القنوات اللبنية</a:t>
            </a:r>
            <a:r>
              <a:rPr lang="ar-SA" sz="2800" b="1" dirty="0">
                <a:latin typeface="Arabic Transparent" pitchFamily="2" charset="-78"/>
                <a:cs typeface="+mj-cs"/>
              </a:rPr>
              <a:t>	 </a:t>
            </a:r>
            <a:r>
              <a:rPr lang="en-US" sz="2800" b="1" dirty="0" err="1">
                <a:cs typeface="+mj-cs"/>
              </a:rPr>
              <a:t>Laticifer</a:t>
            </a:r>
            <a:r>
              <a:rPr lang="en-US" sz="2800" b="1" dirty="0">
                <a:cs typeface="+mj-cs"/>
              </a:rPr>
              <a:t> or </a:t>
            </a:r>
            <a:r>
              <a:rPr lang="en-US" sz="2800" b="1" dirty="0" err="1">
                <a:cs typeface="+mj-cs"/>
              </a:rPr>
              <a:t>Lactifa</a:t>
            </a:r>
            <a:r>
              <a:rPr lang="en-US" sz="2800" b="1" dirty="0">
                <a:cs typeface="+mj-cs"/>
              </a:rPr>
              <a:t> vessels</a:t>
            </a:r>
          </a:p>
        </p:txBody>
      </p:sp>
      <p:sp>
        <p:nvSpPr>
          <p:cNvPr id="12291" name="مستطيل 2"/>
          <p:cNvSpPr>
            <a:spLocks noChangeArrowheads="1"/>
          </p:cNvSpPr>
          <p:nvPr/>
        </p:nvSpPr>
        <p:spPr bwMode="auto">
          <a:xfrm>
            <a:off x="0" y="784046"/>
            <a:ext cx="9036496" cy="132343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r" rtl="1"/>
            <a:r>
              <a:rPr lang="ar-SA" sz="2000" b="1" dirty="0">
                <a:latin typeface="Calibri" pitchFamily="34" charset="0"/>
              </a:rPr>
              <a:t>القنوات اللبنية </a:t>
            </a:r>
            <a:r>
              <a:rPr lang="ar-SA" sz="2000" b="1" dirty="0" smtClean="0">
                <a:latin typeface="Calibri" pitchFamily="34" charset="0"/>
              </a:rPr>
              <a:t>:</a:t>
            </a:r>
            <a:endParaRPr lang="fr-FR" sz="2000" b="1" dirty="0" smtClean="0">
              <a:latin typeface="Calibri" pitchFamily="34" charset="0"/>
            </a:endParaRPr>
          </a:p>
          <a:p>
            <a:pPr algn="r" rtl="1"/>
            <a:r>
              <a:rPr lang="en-US" sz="2000" dirty="0"/>
              <a:t>They are isolated or grouped cells, or interconnected cells without barriers, forming a </a:t>
            </a:r>
            <a:r>
              <a:rPr lang="en-US" sz="2000" dirty="0" smtClean="0"/>
              <a:t> </a:t>
            </a:r>
            <a:r>
              <a:rPr lang="ar-DZ" sz="2000" dirty="0" smtClean="0"/>
              <a:t>مدمج </a:t>
            </a:r>
            <a:r>
              <a:rPr lang="en-US" sz="2000" dirty="0" smtClean="0"/>
              <a:t>syncytium</a:t>
            </a:r>
            <a:endParaRPr lang="ar-SA" sz="2000" b="1" dirty="0">
              <a:latin typeface="Calibri" pitchFamily="34" charset="0"/>
            </a:endParaRPr>
          </a:p>
          <a:p>
            <a:pPr algn="r" rtl="1"/>
            <a:r>
              <a:rPr lang="ar-SA" sz="2000" b="1" dirty="0">
                <a:latin typeface="Calibri" pitchFamily="34" charset="0"/>
              </a:rPr>
              <a:t>هم عبارة عن خلايا منعزلة أو متجمعة أو عبارة عن خلايا متصلة ببعضها البعض دون حواجز مشكلة مدمجاً</a:t>
            </a:r>
            <a:r>
              <a:rPr lang="en-US" sz="2000" b="1" dirty="0">
                <a:latin typeface="Calibri" pitchFamily="34" charset="0"/>
              </a:rPr>
              <a:t>. </a:t>
            </a:r>
            <a:endParaRPr lang="ar-SA" sz="2000" dirty="0">
              <a:latin typeface="Calibri" pitchFamily="34" charset="0"/>
            </a:endParaRPr>
          </a:p>
        </p:txBody>
      </p:sp>
      <p:sp>
        <p:nvSpPr>
          <p:cNvPr id="12292" name="مستطيل 3"/>
          <p:cNvSpPr>
            <a:spLocks noChangeArrowheads="1"/>
          </p:cNvSpPr>
          <p:nvPr/>
        </p:nvSpPr>
        <p:spPr bwMode="auto">
          <a:xfrm>
            <a:off x="4151313" y="2380473"/>
            <a:ext cx="4796249" cy="4616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r>
              <a:rPr lang="ar-SA" sz="2400" b="1" dirty="0">
                <a:latin typeface="Calibri" pitchFamily="34" charset="0"/>
              </a:rPr>
              <a:t>وتخزن فيها مادة تسمى (اللبن النباتي)</a:t>
            </a:r>
            <a:r>
              <a:rPr lang="en-US" sz="2400" b="1" dirty="0">
                <a:latin typeface="Calibri" pitchFamily="34" charset="0"/>
              </a:rPr>
              <a:t> Latex.</a:t>
            </a:r>
            <a:endParaRPr lang="ar-SA" sz="2400" dirty="0">
              <a:latin typeface="Calibri" pitchFamily="34" charset="0"/>
            </a:endParaRPr>
          </a:p>
        </p:txBody>
      </p:sp>
      <p:sp>
        <p:nvSpPr>
          <p:cNvPr id="12294" name="Rectangle 2"/>
          <p:cNvSpPr>
            <a:spLocks noChangeArrowheads="1"/>
          </p:cNvSpPr>
          <p:nvPr/>
        </p:nvSpPr>
        <p:spPr bwMode="auto">
          <a:xfrm>
            <a:off x="4518248" y="3313462"/>
            <a:ext cx="4518248" cy="353943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justLow" rtl="1"/>
            <a:r>
              <a:rPr lang="ar-SA" sz="2800" b="1" dirty="0">
                <a:latin typeface="Calibri" pitchFamily="34" charset="0"/>
                <a:ea typeface="Times New Roman" pitchFamily="18" charset="0"/>
                <a:cs typeface="+mj-cs"/>
              </a:rPr>
              <a:t>والتين  </a:t>
            </a:r>
            <a:r>
              <a:rPr lang="en-US" sz="2800" b="1" i="1" dirty="0" err="1">
                <a:latin typeface="Calibri" pitchFamily="34" charset="0"/>
                <a:ea typeface="Times New Roman" pitchFamily="18" charset="0"/>
                <a:cs typeface="+mj-cs"/>
              </a:rPr>
              <a:t>Ficus</a:t>
            </a:r>
            <a:r>
              <a:rPr lang="en-US" sz="2800" b="1" dirty="0">
                <a:latin typeface="Calibri" pitchFamily="34" charset="0"/>
                <a:ea typeface="Times New Roman" pitchFamily="18" charset="0"/>
                <a:cs typeface="+mj-cs"/>
              </a:rPr>
              <a:t> </a:t>
            </a:r>
            <a:r>
              <a:rPr lang="en-US" sz="2800" b="1" i="1" dirty="0" err="1" smtClean="0">
                <a:latin typeface="Calibri" pitchFamily="34" charset="0"/>
                <a:ea typeface="Times New Roman" pitchFamily="18" charset="0"/>
                <a:cs typeface="+mj-cs"/>
              </a:rPr>
              <a:t>carica</a:t>
            </a:r>
            <a:r>
              <a:rPr lang="en-US" sz="2800" dirty="0">
                <a:solidFill>
                  <a:srgbClr val="404040"/>
                </a:solidFill>
                <a:latin typeface="Inter"/>
              </a:rPr>
              <a:t> </a:t>
            </a:r>
            <a:r>
              <a:rPr lang="en-US" sz="2800" dirty="0" err="1">
                <a:solidFill>
                  <a:srgbClr val="FF0000"/>
                </a:solidFill>
                <a:latin typeface="Inter"/>
              </a:rPr>
              <a:t>Moraceae</a:t>
            </a:r>
            <a:endParaRPr lang="en-US" sz="2800" b="1" i="1" dirty="0">
              <a:solidFill>
                <a:srgbClr val="FF0000"/>
              </a:solidFill>
              <a:latin typeface="Calibri" pitchFamily="34" charset="0"/>
              <a:ea typeface="Times New Roman" pitchFamily="18" charset="0"/>
              <a:cs typeface="+mj-cs"/>
            </a:endParaRPr>
          </a:p>
          <a:p>
            <a:pPr algn="justLow" rtl="1"/>
            <a:endParaRPr lang="ar-SA" sz="2800" b="1" dirty="0">
              <a:latin typeface="Calibri" pitchFamily="34" charset="0"/>
              <a:ea typeface="Times New Roman" pitchFamily="18" charset="0"/>
              <a:cs typeface="Traditional Arabic" pitchFamily="2" charset="-78"/>
            </a:endParaRPr>
          </a:p>
          <a:p>
            <a:pPr algn="justLow" rtl="1"/>
            <a:r>
              <a:rPr lang="ar-DZ" sz="2800" b="1" dirty="0"/>
              <a:t>القنب</a:t>
            </a:r>
            <a:r>
              <a:rPr lang="en-US" sz="2800" b="1" i="1" dirty="0" smtClean="0"/>
              <a:t>Cannabis </a:t>
            </a:r>
            <a:r>
              <a:rPr lang="en-US" sz="2800" b="1" i="1" dirty="0"/>
              <a:t>sativa</a:t>
            </a:r>
            <a:r>
              <a:rPr lang="en-US" sz="2800" b="1" dirty="0"/>
              <a:t> plants</a:t>
            </a:r>
            <a:endParaRPr lang="ar-SA" sz="2800" b="1" dirty="0">
              <a:latin typeface="Calibri" pitchFamily="34" charset="0"/>
              <a:ea typeface="Times New Roman" pitchFamily="18" charset="0"/>
              <a:cs typeface="Traditional Arabic" pitchFamily="2" charset="-78"/>
            </a:endParaRPr>
          </a:p>
          <a:p>
            <a:pPr algn="justLow" rtl="1"/>
            <a:r>
              <a:rPr lang="en-US" sz="2800" dirty="0" err="1">
                <a:solidFill>
                  <a:srgbClr val="FF0000"/>
                </a:solidFill>
                <a:latin typeface="Inter"/>
              </a:rPr>
              <a:t>Cannabaceae</a:t>
            </a:r>
            <a:endParaRPr lang="fr-FR" sz="2800" b="1" dirty="0" smtClean="0">
              <a:solidFill>
                <a:srgbClr val="FF0000"/>
              </a:solidFill>
              <a:latin typeface="Calibri" pitchFamily="34" charset="0"/>
              <a:ea typeface="Times New Roman" pitchFamily="18" charset="0"/>
              <a:cs typeface="Traditional Arabic" pitchFamily="2" charset="-78"/>
            </a:endParaRPr>
          </a:p>
          <a:p>
            <a:pPr algn="justLow" rtl="1"/>
            <a:r>
              <a:rPr lang="ar-SA" sz="2800" b="1" dirty="0">
                <a:latin typeface="Calibri" pitchFamily="34" charset="0"/>
                <a:ea typeface="Times New Roman" pitchFamily="18" charset="0"/>
                <a:cs typeface="+mj-cs"/>
              </a:rPr>
              <a:t>الخشخاش </a:t>
            </a:r>
            <a:r>
              <a:rPr lang="en-US" sz="2800" b="1" i="1" dirty="0" err="1">
                <a:latin typeface="Calibri" pitchFamily="34" charset="0"/>
                <a:cs typeface="+mj-cs"/>
              </a:rPr>
              <a:t>Papaver</a:t>
            </a:r>
            <a:r>
              <a:rPr lang="en-US" sz="2800" b="1" dirty="0">
                <a:latin typeface="Calibri" pitchFamily="34" charset="0"/>
                <a:cs typeface="+mj-cs"/>
              </a:rPr>
              <a:t> </a:t>
            </a:r>
            <a:r>
              <a:rPr lang="en-US" sz="2800" b="1" i="1" dirty="0" err="1">
                <a:latin typeface="Calibri" pitchFamily="34" charset="0"/>
                <a:cs typeface="+mj-cs"/>
              </a:rPr>
              <a:t>rhoeas</a:t>
            </a:r>
            <a:r>
              <a:rPr lang="ar-SA" sz="2800" b="1" dirty="0">
                <a:latin typeface="Calibri" pitchFamily="34" charset="0"/>
                <a:cs typeface="+mj-cs"/>
              </a:rPr>
              <a:t>.</a:t>
            </a:r>
            <a:endParaRPr lang="fr-FR" sz="2800" b="1" dirty="0">
              <a:latin typeface="Calibri" pitchFamily="34" charset="0"/>
              <a:cs typeface="+mj-cs"/>
            </a:endParaRPr>
          </a:p>
          <a:p>
            <a:pPr algn="justLow" rtl="1"/>
            <a:r>
              <a:rPr lang="fr-FR" sz="2800" dirty="0" err="1">
                <a:solidFill>
                  <a:srgbClr val="FF0000"/>
                </a:solidFill>
              </a:rPr>
              <a:t>Papaveraceae</a:t>
            </a:r>
            <a:endParaRPr lang="fr-FR" sz="2800" b="1" dirty="0" smtClean="0">
              <a:solidFill>
                <a:srgbClr val="FF0000"/>
              </a:solidFill>
              <a:latin typeface="Calibri" pitchFamily="34" charset="0"/>
              <a:ea typeface="Times New Roman" pitchFamily="18" charset="0"/>
              <a:cs typeface="Traditional Arabic" pitchFamily="2" charset="-78"/>
            </a:endParaRPr>
          </a:p>
          <a:p>
            <a:pPr algn="justLow" rtl="1"/>
            <a:r>
              <a:rPr lang="ar-SA" sz="2800" b="1" dirty="0" smtClean="0">
                <a:latin typeface="Calibri" pitchFamily="34" charset="0"/>
              </a:rPr>
              <a:t>الخس </a:t>
            </a:r>
            <a:r>
              <a:rPr lang="en-US" sz="2800" b="1" i="1" dirty="0" err="1">
                <a:latin typeface="Calibri" pitchFamily="34" charset="0"/>
              </a:rPr>
              <a:t>Lactuca</a:t>
            </a:r>
            <a:r>
              <a:rPr lang="en-US" sz="2800" b="1" dirty="0">
                <a:latin typeface="Calibri" pitchFamily="34" charset="0"/>
              </a:rPr>
              <a:t> </a:t>
            </a:r>
            <a:r>
              <a:rPr lang="en-US" sz="2800" b="1" i="1" dirty="0">
                <a:latin typeface="Calibri" pitchFamily="34" charset="0"/>
              </a:rPr>
              <a:t>sativa</a:t>
            </a:r>
            <a:r>
              <a:rPr lang="en-US" sz="2800" b="1" dirty="0">
                <a:latin typeface="Calibri" pitchFamily="34" charset="0"/>
              </a:rPr>
              <a:t> </a:t>
            </a:r>
            <a:endParaRPr lang="ar-SA" sz="2800" dirty="0">
              <a:latin typeface="Calibri" pitchFamily="34" charset="0"/>
            </a:endParaRPr>
          </a:p>
          <a:p>
            <a:pPr algn="justLow" rtl="1"/>
            <a:r>
              <a:rPr lang="fr-FR" sz="2800" dirty="0" err="1">
                <a:solidFill>
                  <a:srgbClr val="FF0000"/>
                </a:solidFill>
              </a:rPr>
              <a:t>Asteraceae</a:t>
            </a:r>
            <a:endParaRPr lang="ar-SA" sz="2800" dirty="0">
              <a:solidFill>
                <a:srgbClr val="FF0000"/>
              </a:solidFill>
              <a:latin typeface="Calibri" pitchFamily="34" charset="0"/>
            </a:endParaRPr>
          </a:p>
        </p:txBody>
      </p:sp>
      <p:pic>
        <p:nvPicPr>
          <p:cNvPr id="12295" name="Picture 8"/>
          <p:cNvPicPr>
            <a:picLocks noChangeAspect="1" noChangeArrowheads="1"/>
          </p:cNvPicPr>
          <p:nvPr/>
        </p:nvPicPr>
        <p:blipFill>
          <a:blip r:embed="rId2">
            <a:lum bright="-28000"/>
          </a:blip>
          <a:srcRect/>
          <a:stretch>
            <a:fillRect/>
          </a:stretch>
        </p:blipFill>
        <p:spPr bwMode="auto">
          <a:xfrm>
            <a:off x="214313" y="2286000"/>
            <a:ext cx="2552700" cy="4455368"/>
          </a:xfrm>
          <a:prstGeom prst="rect">
            <a:avLst/>
          </a:prstGeom>
          <a:noFill/>
          <a:ln w="9525">
            <a:noFill/>
            <a:miter lim="800000"/>
            <a:headEnd/>
            <a:tailEnd/>
          </a:ln>
        </p:spPr>
      </p:pic>
      <p:sp>
        <p:nvSpPr>
          <p:cNvPr id="12296" name="Rectangle 9"/>
          <p:cNvSpPr>
            <a:spLocks noChangeArrowheads="1"/>
          </p:cNvSpPr>
          <p:nvPr/>
        </p:nvSpPr>
        <p:spPr bwMode="auto">
          <a:xfrm>
            <a:off x="2500313" y="3183702"/>
            <a:ext cx="2018822"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spAutoFit/>
          </a:bodyPr>
          <a:lstStyle/>
          <a:p>
            <a:pPr algn="l" rtl="0"/>
            <a:r>
              <a:rPr lang="en-US" sz="2000" b="1" dirty="0">
                <a:latin typeface="Calibri" pitchFamily="34" charset="0"/>
                <a:cs typeface="Times New Roman" pitchFamily="18" charset="0"/>
              </a:rPr>
              <a:t>Parenchyma cells</a:t>
            </a:r>
            <a:endParaRPr lang="en-US" sz="2000" dirty="0">
              <a:latin typeface="Calibri" pitchFamily="34" charset="0"/>
            </a:endParaRPr>
          </a:p>
        </p:txBody>
      </p:sp>
      <p:sp>
        <p:nvSpPr>
          <p:cNvPr id="12297" name="Rectangle 10"/>
          <p:cNvSpPr>
            <a:spLocks noChangeArrowheads="1"/>
          </p:cNvSpPr>
          <p:nvPr/>
        </p:nvSpPr>
        <p:spPr bwMode="auto">
          <a:xfrm>
            <a:off x="2500313" y="3867299"/>
            <a:ext cx="1818447"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spAutoFit/>
          </a:bodyPr>
          <a:lstStyle/>
          <a:p>
            <a:pPr algn="l" rtl="0"/>
            <a:r>
              <a:rPr lang="en-US" sz="2400" b="1" dirty="0">
                <a:latin typeface="Calibri" pitchFamily="34" charset="0"/>
                <a:cs typeface="Times New Roman" pitchFamily="18" charset="0"/>
              </a:rPr>
              <a:t>Starch grains</a:t>
            </a:r>
            <a:endParaRPr lang="en-US" sz="2400" dirty="0">
              <a:latin typeface="Calibri" pitchFamily="34" charset="0"/>
            </a:endParaRPr>
          </a:p>
        </p:txBody>
      </p:sp>
      <p:sp>
        <p:nvSpPr>
          <p:cNvPr id="12298" name="Rectangle 11"/>
          <p:cNvSpPr>
            <a:spLocks noChangeArrowheads="1"/>
          </p:cNvSpPr>
          <p:nvPr/>
        </p:nvSpPr>
        <p:spPr bwMode="auto">
          <a:xfrm>
            <a:off x="2795588" y="5748830"/>
            <a:ext cx="936475" cy="78483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bIns="0" anchor="ctr">
            <a:spAutoFit/>
          </a:bodyPr>
          <a:lstStyle/>
          <a:p>
            <a:pPr algn="l" rtl="0"/>
            <a:r>
              <a:rPr lang="en-US" sz="2400" b="1" dirty="0">
                <a:latin typeface="Times New Roman" pitchFamily="18" charset="0"/>
              </a:rPr>
              <a:t>Latex</a:t>
            </a:r>
          </a:p>
          <a:p>
            <a:pPr algn="l" rtl="0" eaLnBrk="0" hangingPunct="0"/>
            <a:endParaRPr lang="en-US" sz="2400" dirty="0">
              <a:latin typeface="Calibri" pitchFamily="34" charset="0"/>
            </a:endParaRPr>
          </a:p>
        </p:txBody>
      </p:sp>
    </p:spTree>
    <p:extLst>
      <p:ext uri="{BB962C8B-B14F-4D97-AF65-F5344CB8AC3E}">
        <p14:creationId xmlns:p14="http://schemas.microsoft.com/office/powerpoint/2010/main" val="3046703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5606" y="1061"/>
            <a:ext cx="9118394"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50000"/>
              </a:lnSpc>
              <a:spcBef>
                <a:spcPct val="0"/>
              </a:spcBef>
              <a:spcAft>
                <a:spcPct val="0"/>
              </a:spcAft>
              <a:buClrTx/>
              <a:buSzTx/>
              <a:buFontTx/>
              <a:buChar char="•"/>
              <a:tabLst/>
            </a:pPr>
            <a:r>
              <a:rPr kumimoji="0" lang="fr-FR" sz="2400" b="1" i="0" u="none" strike="noStrike" cap="none" normalizeH="0" baseline="0" dirty="0" err="1" smtClean="0">
                <a:ln>
                  <a:noFill/>
                </a:ln>
                <a:solidFill>
                  <a:schemeClr val="tx1"/>
                </a:solidFill>
                <a:effectLst/>
                <a:latin typeface="Arial" charset="0"/>
                <a:cs typeface="Arial" charset="0"/>
              </a:rPr>
              <a:t>Resin</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ducts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توجد في</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1" i="0" u="none" strike="noStrike" cap="none" normalizeH="0" baseline="0" dirty="0" smtClean="0">
                <a:ln>
                  <a:noFill/>
                </a:ln>
                <a:solidFill>
                  <a:schemeClr val="tx1"/>
                </a:solidFill>
                <a:effectLst/>
                <a:latin typeface="Arial" charset="0"/>
                <a:cs typeface="Arial" charset="0"/>
              </a:rPr>
              <a:t>عائلة</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Pinaceae</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مثل</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0" i="1" u="none" strike="noStrike" cap="none" normalizeH="0" baseline="0" dirty="0" err="1" smtClean="0">
                <a:ln>
                  <a:noFill/>
                </a:ln>
                <a:solidFill>
                  <a:schemeClr val="tx1"/>
                </a:solidFill>
                <a:effectLst/>
                <a:latin typeface="Arial" charset="0"/>
                <a:cs typeface="Arial" charset="0"/>
              </a:rPr>
              <a:t>Pinus</a:t>
            </a:r>
            <a:r>
              <a:rPr kumimoji="0" lang="fr-FR" sz="2400" b="0" i="1" u="none" strike="noStrike" cap="none" normalizeH="0" baseline="0" dirty="0" smtClean="0">
                <a:ln>
                  <a:noFill/>
                </a:ln>
                <a:solidFill>
                  <a:schemeClr val="tx1"/>
                </a:solidFill>
                <a:effectLst/>
                <a:latin typeface="Arial" charset="0"/>
                <a:cs typeface="Arial" charset="0"/>
              </a:rPr>
              <a:t> </a:t>
            </a:r>
            <a:r>
              <a:rPr kumimoji="0" lang="fr-FR" sz="2400" b="0" i="1" u="none" strike="noStrike" cap="none" normalizeH="0" baseline="0" dirty="0" err="1" smtClean="0">
                <a:ln>
                  <a:noFill/>
                </a:ln>
                <a:solidFill>
                  <a:schemeClr val="tx1"/>
                </a:solidFill>
                <a:effectLst/>
                <a:latin typeface="Arial" charset="0"/>
                <a:cs typeface="Arial" charset="0"/>
              </a:rPr>
              <a:t>sylvestris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الصنوبر </a:t>
            </a:r>
            <a:r>
              <a:rPr kumimoji="0" lang="ar-SA" sz="2400" b="0" i="0" u="none" strike="noStrike" cap="none" normalizeH="0" baseline="0" dirty="0" err="1" smtClean="0">
                <a:ln>
                  <a:noFill/>
                </a:ln>
                <a:solidFill>
                  <a:schemeClr val="tx1"/>
                </a:solidFill>
                <a:effectLst/>
                <a:latin typeface="Arial" charset="0"/>
                <a:cs typeface="Arial" charset="0"/>
              </a:rPr>
              <a:t>الأسكتلندي</a:t>
            </a:r>
            <a:r>
              <a:rPr kumimoji="0" lang="ar-DZ" sz="2400" b="0" i="0" u="none" strike="noStrike" cap="none" normalizeH="0" baseline="0" dirty="0" smtClean="0">
                <a:ln>
                  <a:noFill/>
                </a:ln>
                <a:solidFill>
                  <a:schemeClr val="tx1"/>
                </a:solidFill>
                <a:effectLst/>
                <a:latin typeface="Arial" charset="0"/>
                <a:cs typeface="Arial" charset="0"/>
              </a:rPr>
              <a:t>)</a:t>
            </a:r>
            <a:r>
              <a:rPr kumimoji="0" lang="ar-SA" sz="2400" b="0" i="0" u="none" strike="noStrike" cap="none" normalizeH="0" baseline="0" dirty="0" smtClean="0">
                <a:ln>
                  <a:noFill/>
                </a:ln>
                <a:solidFill>
                  <a:schemeClr val="tx1"/>
                </a:solidFill>
                <a:effectLst/>
                <a:latin typeface="Arial" charset="0"/>
                <a:cs typeface="Arial" charset="0"/>
              </a:rPr>
              <a:t>، حيث تخزن</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resin</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لحماية الشجرة من الحشرات والكائنات الضارة</a:t>
            </a:r>
            <a:r>
              <a:rPr kumimoji="0" lang="fr-FR" sz="2400" b="0" i="0" u="none" strike="noStrike" cap="none" normalizeH="0" baseline="0" dirty="0" smtClean="0">
                <a:ln>
                  <a:noFill/>
                </a:ln>
                <a:solidFill>
                  <a:schemeClr val="tx1"/>
                </a:solidFill>
                <a:effectLst/>
                <a:latin typeface="Arial" charset="0"/>
                <a:cs typeface="Arial" charset="0"/>
              </a:rPr>
              <a:t>.</a:t>
            </a:r>
          </a:p>
          <a:p>
            <a:pPr marL="0" marR="0" lvl="0" indent="0" algn="r" defTabSz="914400" rtl="1" eaLnBrk="0" fontAlgn="base" latinLnBrk="0" hangingPunct="0">
              <a:lnSpc>
                <a:spcPct val="150000"/>
              </a:lnSpc>
              <a:spcBef>
                <a:spcPct val="0"/>
              </a:spcBef>
              <a:spcAft>
                <a:spcPct val="0"/>
              </a:spcAft>
              <a:buClrTx/>
              <a:buSzTx/>
              <a:buFontTx/>
              <a:buChar char="•"/>
              <a:tabLst/>
            </a:pPr>
            <a:r>
              <a:rPr kumimoji="0" lang="fr-FR" sz="2400" b="1" i="0" u="none" strike="noStrike" cap="none" normalizeH="0" baseline="0" dirty="0" err="1" smtClean="0">
                <a:ln>
                  <a:noFill/>
                </a:ln>
                <a:solidFill>
                  <a:schemeClr val="tx1"/>
                </a:solidFill>
                <a:effectLst/>
                <a:latin typeface="Arial" charset="0"/>
                <a:cs typeface="Arial" charset="0"/>
              </a:rPr>
              <a:t>Laticifer</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ducts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تنتشر في</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1" i="0" u="none" strike="noStrike" cap="none" normalizeH="0" baseline="0" dirty="0" smtClean="0">
                <a:ln>
                  <a:noFill/>
                </a:ln>
                <a:solidFill>
                  <a:schemeClr val="tx1"/>
                </a:solidFill>
                <a:effectLst/>
                <a:latin typeface="Arial" charset="0"/>
                <a:cs typeface="Arial" charset="0"/>
              </a:rPr>
              <a:t>عائلة</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Euphorbiaceae</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مثل</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0" i="1" u="none" strike="noStrike" cap="none" normalizeH="0" baseline="0" dirty="0" err="1" smtClean="0">
                <a:ln>
                  <a:noFill/>
                </a:ln>
                <a:solidFill>
                  <a:schemeClr val="tx1"/>
                </a:solidFill>
                <a:effectLst/>
                <a:latin typeface="Arial" charset="0"/>
                <a:cs typeface="Arial" charset="0"/>
              </a:rPr>
              <a:t>Hevea</a:t>
            </a:r>
            <a:r>
              <a:rPr kumimoji="0" lang="fr-FR" sz="2400" b="0" i="1" u="none" strike="noStrike" cap="none" normalizeH="0" baseline="0" dirty="0" smtClean="0">
                <a:ln>
                  <a:noFill/>
                </a:ln>
                <a:solidFill>
                  <a:schemeClr val="tx1"/>
                </a:solidFill>
                <a:effectLst/>
                <a:latin typeface="Arial" charset="0"/>
                <a:cs typeface="Arial" charset="0"/>
              </a:rPr>
              <a:t> </a:t>
            </a:r>
            <a:r>
              <a:rPr kumimoji="0" lang="fr-FR" sz="2400" b="0" i="1" u="none" strike="noStrike" cap="none" normalizeH="0" baseline="0" dirty="0" err="1" smtClean="0">
                <a:ln>
                  <a:noFill/>
                </a:ln>
                <a:solidFill>
                  <a:schemeClr val="tx1"/>
                </a:solidFill>
                <a:effectLst/>
                <a:latin typeface="Arial" charset="0"/>
                <a:cs typeface="Arial" charset="0"/>
              </a:rPr>
              <a:t>brasiliensis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شجرة المطاط)، حيث تنتج</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smtClean="0">
                <a:ln>
                  <a:noFill/>
                </a:ln>
                <a:solidFill>
                  <a:schemeClr val="tx1"/>
                </a:solidFill>
                <a:effectLst/>
                <a:latin typeface="Arial" charset="0"/>
                <a:cs typeface="Arial" charset="0"/>
              </a:rPr>
              <a:t>latex</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الذي يستخدم في صناعة المطاط الطبيعي</a:t>
            </a:r>
            <a:r>
              <a:rPr kumimoji="0" lang="fr-FR" sz="2400" b="0" i="0" u="none" strike="noStrike" cap="none" normalizeH="0" baseline="0" dirty="0" smtClean="0">
                <a:ln>
                  <a:noFill/>
                </a:ln>
                <a:solidFill>
                  <a:schemeClr val="tx1"/>
                </a:solidFill>
                <a:effectLst/>
                <a:latin typeface="Arial" charset="0"/>
                <a:cs typeface="Arial" charset="0"/>
              </a:rPr>
              <a:t>.</a:t>
            </a:r>
          </a:p>
          <a:p>
            <a:pPr marL="0" marR="0" lvl="0" indent="0" algn="r" defTabSz="914400" rtl="1" eaLnBrk="0" fontAlgn="base" latinLnBrk="0" hangingPunct="0">
              <a:lnSpc>
                <a:spcPct val="150000"/>
              </a:lnSpc>
              <a:spcBef>
                <a:spcPct val="0"/>
              </a:spcBef>
              <a:spcAft>
                <a:spcPct val="0"/>
              </a:spcAft>
              <a:buClrTx/>
              <a:buSzTx/>
              <a:buFontTx/>
              <a:buChar char="•"/>
              <a:tabLst/>
            </a:pPr>
            <a:r>
              <a:rPr kumimoji="0" lang="fr-FR" sz="2400" b="1" i="0" u="none" strike="noStrike" cap="none" normalizeH="0" baseline="0" dirty="0" err="1" smtClean="0">
                <a:ln>
                  <a:noFill/>
                </a:ln>
                <a:solidFill>
                  <a:schemeClr val="tx1"/>
                </a:solidFill>
                <a:effectLst/>
                <a:latin typeface="Arial" charset="0"/>
                <a:cs typeface="Arial" charset="0"/>
              </a:rPr>
              <a:t>Oil</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ducts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موجودة في</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1" i="0" u="none" strike="noStrike" cap="none" normalizeH="0" baseline="0" dirty="0" smtClean="0">
                <a:ln>
                  <a:noFill/>
                </a:ln>
                <a:solidFill>
                  <a:schemeClr val="tx1"/>
                </a:solidFill>
                <a:effectLst/>
                <a:latin typeface="Arial" charset="0"/>
                <a:cs typeface="Arial" charset="0"/>
              </a:rPr>
              <a:t>عائلة</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Apiaceae</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مثل</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0" i="1" u="none" strike="noStrike" cap="none" normalizeH="0" baseline="0" dirty="0" err="1" smtClean="0">
                <a:ln>
                  <a:noFill/>
                </a:ln>
                <a:solidFill>
                  <a:schemeClr val="tx1"/>
                </a:solidFill>
                <a:effectLst/>
                <a:latin typeface="Arial" charset="0"/>
                <a:cs typeface="Arial" charset="0"/>
              </a:rPr>
              <a:t>Foeniculum</a:t>
            </a:r>
            <a:r>
              <a:rPr kumimoji="0" lang="fr-FR" sz="2400" b="0" i="1" u="none" strike="noStrike" cap="none" normalizeH="0" baseline="0" dirty="0" smtClean="0">
                <a:ln>
                  <a:noFill/>
                </a:ln>
                <a:solidFill>
                  <a:schemeClr val="tx1"/>
                </a:solidFill>
                <a:effectLst/>
                <a:latin typeface="Arial" charset="0"/>
                <a:cs typeface="Arial" charset="0"/>
              </a:rPr>
              <a:t> </a:t>
            </a:r>
            <a:r>
              <a:rPr kumimoji="0" lang="fr-FR" sz="2400" b="0" i="1" u="none" strike="noStrike" cap="none" normalizeH="0" baseline="0" dirty="0" err="1" smtClean="0">
                <a:ln>
                  <a:noFill/>
                </a:ln>
                <a:solidFill>
                  <a:schemeClr val="tx1"/>
                </a:solidFill>
                <a:effectLst/>
                <a:latin typeface="Arial" charset="0"/>
                <a:cs typeface="Arial" charset="0"/>
              </a:rPr>
              <a:t>vulgare</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الشمر</a:t>
            </a:r>
            <a:r>
              <a:rPr kumimoji="0" lang="ar-DZ" sz="2400" b="0" i="0" u="none" strike="noStrike" cap="none" normalizeH="0" baseline="0" dirty="0" smtClean="0">
                <a:ln>
                  <a:noFill/>
                </a:ln>
                <a:solidFill>
                  <a:schemeClr val="tx1"/>
                </a:solidFill>
                <a:effectLst/>
                <a:latin typeface="Arial" charset="0"/>
                <a:cs typeface="Arial" charset="0"/>
              </a:rPr>
              <a:t>)</a:t>
            </a:r>
            <a:r>
              <a:rPr kumimoji="0" lang="ar-SA" sz="2400" b="0" i="0" u="none" strike="noStrike" cap="none" normalizeH="0" baseline="0" dirty="0" smtClean="0">
                <a:ln>
                  <a:noFill/>
                </a:ln>
                <a:solidFill>
                  <a:schemeClr val="tx1"/>
                </a:solidFill>
                <a:effectLst/>
                <a:latin typeface="Arial" charset="0"/>
                <a:cs typeface="Arial" charset="0"/>
              </a:rPr>
              <a:t>، حيث تحتوي على</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smtClean="0">
                <a:ln>
                  <a:noFill/>
                </a:ln>
                <a:solidFill>
                  <a:schemeClr val="tx1"/>
                </a:solidFill>
                <a:effectLst/>
                <a:latin typeface="Arial" charset="0"/>
                <a:cs typeface="Arial" charset="0"/>
              </a:rPr>
              <a:t>essential </a:t>
            </a:r>
            <a:r>
              <a:rPr kumimoji="0" lang="fr-FR" sz="2400" b="1" i="0" u="none" strike="noStrike" cap="none" normalizeH="0" baseline="0" dirty="0" err="1" smtClean="0">
                <a:ln>
                  <a:noFill/>
                </a:ln>
                <a:solidFill>
                  <a:schemeClr val="tx1"/>
                </a:solidFill>
                <a:effectLst/>
                <a:latin typeface="Arial" charset="0"/>
                <a:cs typeface="Arial" charset="0"/>
              </a:rPr>
              <a:t>oils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التي تمنحها الرائحة العطرية المميزة</a:t>
            </a:r>
            <a:r>
              <a:rPr kumimoji="0" lang="fr-FR" sz="2400" b="0" i="0" u="none" strike="noStrike" cap="none" normalizeH="0" baseline="0" dirty="0" smtClean="0">
                <a:ln>
                  <a:noFill/>
                </a:ln>
                <a:solidFill>
                  <a:schemeClr val="tx1"/>
                </a:solidFill>
                <a:effectLst/>
                <a:latin typeface="Arial" charset="0"/>
                <a:cs typeface="Arial" charset="0"/>
              </a:rPr>
              <a:t>.</a:t>
            </a:r>
          </a:p>
          <a:p>
            <a:pPr marL="0" marR="0" lvl="0" indent="0" algn="r" defTabSz="914400" rtl="1" eaLnBrk="0" fontAlgn="base" latinLnBrk="0" hangingPunct="0">
              <a:lnSpc>
                <a:spcPct val="150000"/>
              </a:lnSpc>
              <a:spcBef>
                <a:spcPct val="0"/>
              </a:spcBef>
              <a:spcAft>
                <a:spcPct val="0"/>
              </a:spcAft>
              <a:buClrTx/>
              <a:buSzTx/>
              <a:buFontTx/>
              <a:buChar char="•"/>
              <a:tabLst/>
            </a:pPr>
            <a:r>
              <a:rPr kumimoji="0" lang="fr-FR" sz="2400" b="1" i="0" u="none" strike="noStrike" cap="none" normalizeH="0" baseline="0" dirty="0" smtClean="0">
                <a:ln>
                  <a:noFill/>
                </a:ln>
                <a:solidFill>
                  <a:schemeClr val="tx1"/>
                </a:solidFill>
                <a:effectLst/>
                <a:latin typeface="Arial" charset="0"/>
                <a:cs typeface="Arial" charset="0"/>
              </a:rPr>
              <a:t>Mucilage </a:t>
            </a:r>
            <a:r>
              <a:rPr kumimoji="0" lang="fr-FR" sz="2400" b="1" i="0" u="none" strike="noStrike" cap="none" normalizeH="0" baseline="0" dirty="0" err="1" smtClean="0">
                <a:ln>
                  <a:noFill/>
                </a:ln>
                <a:solidFill>
                  <a:schemeClr val="tx1"/>
                </a:solidFill>
                <a:effectLst/>
                <a:latin typeface="Arial" charset="0"/>
                <a:cs typeface="Arial" charset="0"/>
              </a:rPr>
              <a:t>ducts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توجد في</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1" i="0" u="none" strike="noStrike" cap="none" normalizeH="0" baseline="0" dirty="0" smtClean="0">
                <a:ln>
                  <a:noFill/>
                </a:ln>
                <a:solidFill>
                  <a:schemeClr val="tx1"/>
                </a:solidFill>
                <a:effectLst/>
                <a:latin typeface="Arial" charset="0"/>
                <a:cs typeface="Arial" charset="0"/>
              </a:rPr>
              <a:t>عائلة</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Malvaceae</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مثل</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0" i="1" u="none" strike="noStrike" cap="none" normalizeH="0" baseline="0" dirty="0" smtClean="0">
                <a:ln>
                  <a:noFill/>
                </a:ln>
                <a:solidFill>
                  <a:schemeClr val="tx1"/>
                </a:solidFill>
                <a:effectLst/>
                <a:latin typeface="Arial" charset="0"/>
                <a:cs typeface="Arial" charset="0"/>
              </a:rPr>
              <a:t>Hibiscus rosa-</a:t>
            </a:r>
            <a:r>
              <a:rPr kumimoji="0" lang="fr-FR" sz="2400" b="0" i="1" u="none" strike="noStrike" cap="none" normalizeH="0" baseline="0" dirty="0" err="1" smtClean="0">
                <a:ln>
                  <a:noFill/>
                </a:ln>
                <a:solidFill>
                  <a:schemeClr val="tx1"/>
                </a:solidFill>
                <a:effectLst/>
                <a:latin typeface="Arial" charset="0"/>
                <a:cs typeface="Arial" charset="0"/>
              </a:rPr>
              <a:t>sinensis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err="1" smtClean="0">
                <a:ln>
                  <a:noFill/>
                </a:ln>
                <a:solidFill>
                  <a:schemeClr val="tx1"/>
                </a:solidFill>
                <a:effectLst/>
                <a:latin typeface="Arial" charset="0"/>
                <a:cs typeface="Arial" charset="0"/>
              </a:rPr>
              <a:t>الكركديه</a:t>
            </a:r>
            <a:r>
              <a:rPr kumimoji="0" lang="ar-DZ" sz="2400" b="0" i="0" u="none" strike="noStrike" cap="none" normalizeH="0" baseline="0" dirty="0" smtClean="0">
                <a:ln>
                  <a:noFill/>
                </a:ln>
                <a:solidFill>
                  <a:schemeClr val="tx1"/>
                </a:solidFill>
                <a:effectLst/>
                <a:latin typeface="Arial" charset="0"/>
                <a:cs typeface="Arial" charset="0"/>
              </a:rPr>
              <a:t>)</a:t>
            </a:r>
            <a:r>
              <a:rPr kumimoji="0" lang="ar-SA" sz="2400" b="0" i="0" u="none" strike="noStrike" cap="none" normalizeH="0" baseline="0" dirty="0" smtClean="0">
                <a:ln>
                  <a:noFill/>
                </a:ln>
                <a:solidFill>
                  <a:schemeClr val="tx1"/>
                </a:solidFill>
                <a:effectLst/>
                <a:latin typeface="Arial" charset="0"/>
                <a:cs typeface="Arial" charset="0"/>
              </a:rPr>
              <a:t>، حيث تفرز</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smtClean="0">
                <a:ln>
                  <a:noFill/>
                </a:ln>
                <a:solidFill>
                  <a:schemeClr val="tx1"/>
                </a:solidFill>
                <a:effectLst/>
                <a:latin typeface="Arial" charset="0"/>
                <a:cs typeface="Arial" charset="0"/>
              </a:rPr>
              <a:t>mucilage</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الذي يساعد في تخزين الماء وحماية النبات</a:t>
            </a:r>
            <a:r>
              <a:rPr kumimoji="0" lang="fr-FR" sz="2400" b="0" i="0" u="none" strike="noStrike" cap="none" normalizeH="0" baseline="0" dirty="0" smtClean="0">
                <a:ln>
                  <a:noFill/>
                </a:ln>
                <a:solidFill>
                  <a:schemeClr val="tx1"/>
                </a:solidFill>
                <a:effectLst/>
                <a:latin typeface="Arial" charset="0"/>
                <a:cs typeface="Arial" charset="0"/>
              </a:rPr>
              <a:t>.</a:t>
            </a:r>
          </a:p>
          <a:p>
            <a:pPr marL="0" marR="0" lvl="0" indent="0" algn="r" defTabSz="914400" rtl="1" eaLnBrk="0" fontAlgn="base" latinLnBrk="0" hangingPunct="0">
              <a:lnSpc>
                <a:spcPct val="150000"/>
              </a:lnSpc>
              <a:spcBef>
                <a:spcPct val="0"/>
              </a:spcBef>
              <a:spcAft>
                <a:spcPct val="0"/>
              </a:spcAft>
              <a:buClrTx/>
              <a:buSzTx/>
              <a:buFontTx/>
              <a:buChar char="•"/>
              <a:tabLst/>
            </a:pPr>
            <a:r>
              <a:rPr kumimoji="0" lang="fr-FR" sz="2400" b="1" i="0" u="none" strike="noStrike" cap="none" normalizeH="0" baseline="0" dirty="0" err="1" smtClean="0">
                <a:ln>
                  <a:noFill/>
                </a:ln>
                <a:solidFill>
                  <a:schemeClr val="tx1"/>
                </a:solidFill>
                <a:effectLst/>
                <a:latin typeface="Arial" charset="0"/>
                <a:cs typeface="Arial" charset="0"/>
              </a:rPr>
              <a:t>Gum</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ducts</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يمكن العثور عليها في</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1" i="0" u="none" strike="noStrike" cap="none" normalizeH="0" baseline="0" dirty="0" smtClean="0">
                <a:ln>
                  <a:noFill/>
                </a:ln>
                <a:solidFill>
                  <a:schemeClr val="tx1"/>
                </a:solidFill>
                <a:effectLst/>
                <a:latin typeface="Arial" charset="0"/>
                <a:cs typeface="Arial" charset="0"/>
              </a:rPr>
              <a:t>عائلة</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Fabaceae</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مثل</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0" i="1" u="none" strike="noStrike" cap="none" normalizeH="0" baseline="0" dirty="0" smtClean="0">
                <a:ln>
                  <a:noFill/>
                </a:ln>
                <a:solidFill>
                  <a:schemeClr val="tx1"/>
                </a:solidFill>
                <a:effectLst/>
                <a:latin typeface="Arial" charset="0"/>
                <a:cs typeface="Arial" charset="0"/>
              </a:rPr>
              <a:t>Acacia </a:t>
            </a:r>
            <a:r>
              <a:rPr kumimoji="0" lang="fr-FR" sz="2400" b="0" i="1" u="none" strike="noStrike" cap="none" normalizeH="0" baseline="0" dirty="0" err="1" smtClean="0">
                <a:ln>
                  <a:noFill/>
                </a:ln>
                <a:solidFill>
                  <a:schemeClr val="tx1"/>
                </a:solidFill>
                <a:effectLst/>
                <a:latin typeface="Arial" charset="0"/>
                <a:cs typeface="Arial" charset="0"/>
              </a:rPr>
              <a:t>senegal</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شجرة </a:t>
            </a:r>
            <a:r>
              <a:rPr kumimoji="0" lang="ar-SA" sz="2400" b="0" i="0" u="none" strike="noStrike" cap="none" normalizeH="0" baseline="0" dirty="0" err="1" smtClean="0">
                <a:ln>
                  <a:noFill/>
                </a:ln>
                <a:solidFill>
                  <a:schemeClr val="tx1"/>
                </a:solidFill>
                <a:effectLst/>
                <a:latin typeface="Arial" charset="0"/>
                <a:cs typeface="Arial" charset="0"/>
              </a:rPr>
              <a:t>الأكاسيا</a:t>
            </a:r>
            <a:r>
              <a:rPr kumimoji="0" lang="ar-SA" sz="2400" b="0" i="0" u="none" strike="noStrike" cap="none" normalizeH="0" baseline="0" dirty="0" smtClean="0">
                <a:ln>
                  <a:noFill/>
                </a:ln>
                <a:solidFill>
                  <a:schemeClr val="tx1"/>
                </a:solidFill>
                <a:effectLst/>
                <a:latin typeface="Arial" charset="0"/>
                <a:cs typeface="Arial" charset="0"/>
              </a:rPr>
              <a:t>)، حيث تنتج</a:t>
            </a: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gum</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arabic</a:t>
            </a: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المستخدم في الصناعات الغذائية والدوائية</a:t>
            </a:r>
            <a:endParaRPr kumimoji="0" lang="fr-FR" sz="2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4506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ar-SA">
              <a:latin typeface="Calibri" pitchFamily="34" charset="0"/>
            </a:endParaRPr>
          </a:p>
        </p:txBody>
      </p:sp>
      <p:sp>
        <p:nvSpPr>
          <p:cNvPr id="8195" name="Rectangle 5"/>
          <p:cNvSpPr>
            <a:spLocks noChangeArrowheads="1"/>
          </p:cNvSpPr>
          <p:nvPr/>
        </p:nvSpPr>
        <p:spPr bwMode="auto">
          <a:xfrm>
            <a:off x="2195737" y="197633"/>
            <a:ext cx="5770338" cy="954107"/>
          </a:xfrm>
          <a:prstGeom prst="rect">
            <a:avLst/>
          </a:prstGeom>
          <a:solidFill>
            <a:schemeClr val="tx2">
              <a:lumMod val="40000"/>
              <a:lumOff val="60000"/>
            </a:schemeClr>
          </a:solidFill>
          <a:ln w="9525">
            <a:noFill/>
            <a:miter lim="800000"/>
            <a:headEnd/>
            <a:tailEnd/>
          </a:ln>
        </p:spPr>
        <p:txBody>
          <a:bodyPr wrap="square" anchor="ctr">
            <a:spAutoFit/>
          </a:bodyPr>
          <a:lstStyle/>
          <a:p>
            <a:pPr algn="ctr"/>
            <a:endParaRPr lang="en-US" sz="2800" b="1" dirty="0">
              <a:cs typeface="+mj-cs"/>
            </a:endParaRPr>
          </a:p>
          <a:p>
            <a:pPr algn="ctr" rtl="1" eaLnBrk="0" hangingPunct="0"/>
            <a:r>
              <a:rPr lang="ar-SA" sz="2800" b="1" dirty="0">
                <a:solidFill>
                  <a:srgbClr val="FF0000"/>
                </a:solidFill>
                <a:latin typeface="Arabic Transparent" pitchFamily="2" charset="-78"/>
                <a:ea typeface="Times New Roman" pitchFamily="18" charset="0"/>
                <a:cs typeface="+mj-cs"/>
              </a:rPr>
              <a:t>2- </a:t>
            </a:r>
            <a:r>
              <a:rPr lang="en-US" sz="2800" b="1" dirty="0">
                <a:solidFill>
                  <a:srgbClr val="FF0000"/>
                </a:solidFill>
                <a:ea typeface="Times New Roman" pitchFamily="18" charset="0"/>
                <a:cs typeface="+mj-cs"/>
              </a:rPr>
              <a:t>C</a:t>
            </a:r>
            <a:r>
              <a:rPr lang="en-US" sz="2800" b="1" dirty="0">
                <a:solidFill>
                  <a:srgbClr val="FF0000"/>
                </a:solidFill>
                <a:latin typeface="Arabic Transparent" pitchFamily="2" charset="-78"/>
                <a:ea typeface="Times New Roman" pitchFamily="18" charset="0"/>
                <a:cs typeface="+mj-cs"/>
              </a:rPr>
              <a:t> </a:t>
            </a:r>
            <a:r>
              <a:rPr lang="ar-SA" sz="2800" b="1" dirty="0">
                <a:solidFill>
                  <a:srgbClr val="FF0000"/>
                </a:solidFill>
                <a:latin typeface="Arabic Transparent" pitchFamily="2" charset="-78"/>
                <a:ea typeface="Times New Roman" pitchFamily="18" charset="0"/>
                <a:cs typeface="+mj-cs"/>
              </a:rPr>
              <a:t>القنوات </a:t>
            </a:r>
            <a:r>
              <a:rPr lang="ar-SA" sz="2800" b="1" dirty="0" smtClean="0">
                <a:solidFill>
                  <a:srgbClr val="FF0000"/>
                </a:solidFill>
                <a:latin typeface="Arabic Transparent" pitchFamily="2" charset="-78"/>
                <a:ea typeface="Times New Roman" pitchFamily="18" charset="0"/>
                <a:cs typeface="+mj-cs"/>
              </a:rPr>
              <a:t>الإفرازية</a:t>
            </a:r>
            <a:r>
              <a:rPr lang="fr-FR" sz="2800" b="1" dirty="0">
                <a:solidFill>
                  <a:srgbClr val="FF0000"/>
                </a:solidFill>
                <a:cs typeface="+mj-cs"/>
              </a:rPr>
              <a:t> </a:t>
            </a:r>
            <a:r>
              <a:rPr lang="fr-FR" sz="2800" b="1" dirty="0" err="1">
                <a:solidFill>
                  <a:srgbClr val="FF0000"/>
                </a:solidFill>
                <a:cs typeface="+mj-cs"/>
              </a:rPr>
              <a:t>secretory</a:t>
            </a:r>
            <a:r>
              <a:rPr lang="fr-FR" sz="2800" b="1" dirty="0">
                <a:solidFill>
                  <a:srgbClr val="FF0000"/>
                </a:solidFill>
                <a:cs typeface="+mj-cs"/>
              </a:rPr>
              <a:t> </a:t>
            </a:r>
            <a:r>
              <a:rPr lang="fr-FR" sz="2800" b="1" dirty="0" err="1" smtClean="0">
                <a:solidFill>
                  <a:srgbClr val="FF0000"/>
                </a:solidFill>
                <a:cs typeface="+mj-cs"/>
              </a:rPr>
              <a:t>ducts</a:t>
            </a:r>
            <a:r>
              <a:rPr lang="fr-FR" sz="2800" b="1" dirty="0" smtClean="0">
                <a:solidFill>
                  <a:srgbClr val="FF0000"/>
                </a:solidFill>
                <a:cs typeface="+mj-cs"/>
              </a:rPr>
              <a:t> </a:t>
            </a:r>
            <a:endParaRPr lang="en-US" sz="2800" b="1" dirty="0">
              <a:solidFill>
                <a:srgbClr val="FF0000"/>
              </a:solidFill>
              <a:cs typeface="+mj-cs"/>
            </a:endParaRPr>
          </a:p>
        </p:txBody>
      </p:sp>
      <p:sp>
        <p:nvSpPr>
          <p:cNvPr id="8196" name="Rectangle 6"/>
          <p:cNvSpPr>
            <a:spLocks noChangeArrowheads="1"/>
          </p:cNvSpPr>
          <p:nvPr/>
        </p:nvSpPr>
        <p:spPr bwMode="auto">
          <a:xfrm>
            <a:off x="523074" y="1633415"/>
            <a:ext cx="8280920" cy="523220"/>
          </a:xfrm>
          <a:prstGeom prst="rect">
            <a:avLst/>
          </a:prstGeom>
          <a:noFill/>
          <a:ln w="9525">
            <a:noFill/>
            <a:miter lim="800000"/>
            <a:headEnd/>
            <a:tailEnd/>
          </a:ln>
        </p:spPr>
        <p:txBody>
          <a:bodyPr wrap="square" anchor="ctr">
            <a:spAutoFit/>
          </a:bodyPr>
          <a:lstStyle/>
          <a:p>
            <a:pPr eaLnBrk="0" hangingPunct="0"/>
            <a:r>
              <a:rPr lang="en-US" sz="2800" dirty="0" smtClean="0"/>
              <a:t>They </a:t>
            </a:r>
            <a:r>
              <a:rPr lang="en-US" sz="2800" dirty="0"/>
              <a:t>are abundant in leaves, petals, and stems</a:t>
            </a:r>
            <a:endParaRPr lang="ar-SA" sz="2800" dirty="0"/>
          </a:p>
        </p:txBody>
      </p:sp>
      <p:sp>
        <p:nvSpPr>
          <p:cNvPr id="8197" name="Rectangle 7"/>
          <p:cNvSpPr>
            <a:spLocks noChangeArrowheads="1"/>
          </p:cNvSpPr>
          <p:nvPr/>
        </p:nvSpPr>
        <p:spPr bwMode="auto">
          <a:xfrm>
            <a:off x="539552" y="2205445"/>
            <a:ext cx="8424936" cy="353943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justLow" rtl="1"/>
            <a:r>
              <a:rPr lang="ar-SA" sz="2800" b="1" dirty="0">
                <a:latin typeface="Arabic Transparent" pitchFamily="2" charset="-78"/>
                <a:ea typeface="Times New Roman" pitchFamily="18" charset="0"/>
                <a:cs typeface="+mj-cs"/>
              </a:rPr>
              <a:t>نباتات من عائله </a:t>
            </a:r>
            <a:r>
              <a:rPr lang="en-US" sz="2800" b="1" i="1" dirty="0" err="1">
                <a:ea typeface="Times New Roman" pitchFamily="18" charset="0"/>
                <a:cs typeface="+mj-cs"/>
              </a:rPr>
              <a:t>Ombelliferae</a:t>
            </a:r>
            <a:r>
              <a:rPr lang="ar-SA" sz="2800" b="1" dirty="0">
                <a:latin typeface="Arabic Transparent" pitchFamily="2" charset="-78"/>
                <a:ea typeface="Times New Roman" pitchFamily="18" charset="0"/>
                <a:cs typeface="+mj-cs"/>
              </a:rPr>
              <a:t> مثل: </a:t>
            </a:r>
          </a:p>
          <a:p>
            <a:pPr algn="justLow" rtl="1"/>
            <a:endParaRPr lang="ar-SA" sz="2800" b="1" dirty="0">
              <a:latin typeface="Arabic Transparent" pitchFamily="2" charset="-78"/>
              <a:ea typeface="Times New Roman" pitchFamily="18" charset="0"/>
              <a:cs typeface="+mj-cs"/>
            </a:endParaRPr>
          </a:p>
          <a:p>
            <a:pPr algn="justLow" rtl="1"/>
            <a:r>
              <a:rPr lang="ar-SA" sz="2800" b="1" dirty="0">
                <a:solidFill>
                  <a:srgbClr val="FF0000"/>
                </a:solidFill>
                <a:latin typeface="Arabic Transparent" pitchFamily="2" charset="-78"/>
                <a:ea typeface="Times New Roman" pitchFamily="18" charset="0"/>
                <a:cs typeface="+mj-cs"/>
              </a:rPr>
              <a:t>الجزر  </a:t>
            </a:r>
            <a:r>
              <a:rPr lang="en-US" sz="2800" b="1" i="1" dirty="0" err="1">
                <a:solidFill>
                  <a:srgbClr val="FF0000"/>
                </a:solidFill>
                <a:ea typeface="Times New Roman" pitchFamily="18" charset="0"/>
                <a:cs typeface="+mj-cs"/>
              </a:rPr>
              <a:t>Daucus</a:t>
            </a:r>
            <a:r>
              <a:rPr lang="en-US" sz="2800" b="1" dirty="0">
                <a:solidFill>
                  <a:srgbClr val="FF0000"/>
                </a:solidFill>
                <a:ea typeface="Times New Roman" pitchFamily="18" charset="0"/>
                <a:cs typeface="+mj-cs"/>
              </a:rPr>
              <a:t> </a:t>
            </a:r>
            <a:r>
              <a:rPr lang="en-US" sz="2800" b="1" i="1" dirty="0" err="1">
                <a:solidFill>
                  <a:srgbClr val="FF0000"/>
                </a:solidFill>
                <a:ea typeface="Times New Roman" pitchFamily="18" charset="0"/>
                <a:cs typeface="+mj-cs"/>
              </a:rPr>
              <a:t>carota</a:t>
            </a:r>
            <a:r>
              <a:rPr lang="ar-SA" sz="2800" b="1" dirty="0">
                <a:solidFill>
                  <a:srgbClr val="FF0000"/>
                </a:solidFill>
                <a:latin typeface="Arabic Transparent" pitchFamily="2" charset="-78"/>
                <a:ea typeface="Times New Roman" pitchFamily="18" charset="0"/>
                <a:cs typeface="+mj-cs"/>
              </a:rPr>
              <a:t> </a:t>
            </a:r>
          </a:p>
          <a:p>
            <a:pPr algn="justLow" rtl="1"/>
            <a:endParaRPr lang="ar-SA" sz="2800" b="1" dirty="0">
              <a:latin typeface="Arabic Transparent" pitchFamily="2" charset="-78"/>
              <a:ea typeface="Times New Roman" pitchFamily="18" charset="0"/>
              <a:cs typeface="+mj-cs"/>
            </a:endParaRPr>
          </a:p>
          <a:p>
            <a:pPr algn="justLow" rtl="1"/>
            <a:r>
              <a:rPr lang="ar-SA" sz="2800" b="1" dirty="0">
                <a:solidFill>
                  <a:srgbClr val="FF0000"/>
                </a:solidFill>
                <a:latin typeface="Arabic Transparent" pitchFamily="2" charset="-78"/>
                <a:ea typeface="Times New Roman" pitchFamily="18" charset="0"/>
                <a:cs typeface="+mj-cs"/>
              </a:rPr>
              <a:t>أو البقدونس </a:t>
            </a:r>
            <a:r>
              <a:rPr lang="en-US" sz="2800" b="1" i="1" dirty="0" err="1">
                <a:solidFill>
                  <a:srgbClr val="FF0000"/>
                </a:solidFill>
                <a:ea typeface="Times New Roman" pitchFamily="18" charset="0"/>
                <a:cs typeface="+mj-cs"/>
              </a:rPr>
              <a:t>Carum</a:t>
            </a:r>
            <a:r>
              <a:rPr lang="en-US" sz="2800" b="1" dirty="0">
                <a:solidFill>
                  <a:srgbClr val="FF0000"/>
                </a:solidFill>
                <a:ea typeface="Times New Roman" pitchFamily="18" charset="0"/>
                <a:cs typeface="+mj-cs"/>
              </a:rPr>
              <a:t> </a:t>
            </a:r>
            <a:r>
              <a:rPr lang="en-US" sz="2800" b="1" i="1" dirty="0" err="1">
                <a:solidFill>
                  <a:srgbClr val="FF0000"/>
                </a:solidFill>
                <a:ea typeface="Times New Roman" pitchFamily="18" charset="0"/>
                <a:cs typeface="+mj-cs"/>
              </a:rPr>
              <a:t>petroselinum</a:t>
            </a:r>
            <a:r>
              <a:rPr lang="en-US" sz="2800" b="1" dirty="0">
                <a:solidFill>
                  <a:srgbClr val="FF0000"/>
                </a:solidFill>
                <a:latin typeface="Arabic Transparent" pitchFamily="2" charset="-78"/>
                <a:ea typeface="Times New Roman" pitchFamily="18" charset="0"/>
                <a:cs typeface="+mj-cs"/>
              </a:rPr>
              <a:t> </a:t>
            </a:r>
            <a:r>
              <a:rPr lang="ar-SA" sz="2800" b="1" dirty="0">
                <a:solidFill>
                  <a:srgbClr val="FF0000"/>
                </a:solidFill>
                <a:latin typeface="Arabic Transparent" pitchFamily="2" charset="-78"/>
                <a:ea typeface="Times New Roman" pitchFamily="18" charset="0"/>
                <a:cs typeface="+mj-cs"/>
              </a:rPr>
              <a:t> </a:t>
            </a:r>
          </a:p>
          <a:p>
            <a:pPr algn="justLow" rtl="1"/>
            <a:endParaRPr lang="ar-SA" sz="2800" b="1" dirty="0">
              <a:latin typeface="Arabic Transparent" pitchFamily="2" charset="-78"/>
              <a:ea typeface="Times New Roman" pitchFamily="18" charset="0"/>
              <a:cs typeface="+mj-cs"/>
            </a:endParaRPr>
          </a:p>
          <a:p>
            <a:pPr algn="justLow"/>
            <a:r>
              <a:rPr lang="en-US" sz="2800" dirty="0">
                <a:cs typeface="+mj-cs"/>
              </a:rPr>
              <a:t>They are also found in coniferous trees, where </a:t>
            </a:r>
            <a:r>
              <a:rPr lang="en-US" sz="2800" b="1" dirty="0">
                <a:solidFill>
                  <a:srgbClr val="FF0000"/>
                </a:solidFill>
                <a:cs typeface="+mj-cs"/>
              </a:rPr>
              <a:t>resin</a:t>
            </a:r>
            <a:r>
              <a:rPr lang="en-US" sz="2800" dirty="0">
                <a:cs typeface="+mj-cs"/>
              </a:rPr>
              <a:t> is stored.</a:t>
            </a:r>
            <a:endParaRPr lang="en-US" sz="2800" b="1" dirty="0">
              <a:solidFill>
                <a:srgbClr val="FF0000"/>
              </a:solidFill>
              <a:cs typeface="+mj-cs"/>
            </a:endParaRPr>
          </a:p>
        </p:txBody>
      </p:sp>
    </p:spTree>
    <p:extLst>
      <p:ext uri="{BB962C8B-B14F-4D97-AF65-F5344CB8AC3E}">
        <p14:creationId xmlns:p14="http://schemas.microsoft.com/office/powerpoint/2010/main" val="34640755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0629" y="1096581"/>
            <a:ext cx="4572000" cy="181588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fr-FR" sz="2800" b="1" dirty="0" err="1"/>
              <a:t>Cavities</a:t>
            </a:r>
            <a:r>
              <a:rPr lang="fr-FR" sz="2800" b="1" dirty="0"/>
              <a:t> &amp; </a:t>
            </a:r>
            <a:r>
              <a:rPr lang="fr-FR" sz="2800" b="1" dirty="0" err="1"/>
              <a:t>Ducts</a:t>
            </a:r>
            <a:endParaRPr lang="fr-FR" sz="2800" dirty="0"/>
          </a:p>
          <a:p>
            <a:r>
              <a:rPr lang="fr-FR" sz="2800" b="1" dirty="0" err="1" smtClean="0"/>
              <a:t>Schizogenous</a:t>
            </a:r>
            <a:r>
              <a:rPr lang="fr-FR" sz="2800" b="1" dirty="0"/>
              <a:t>:</a:t>
            </a:r>
            <a:r>
              <a:rPr lang="fr-FR" sz="2800" dirty="0"/>
              <a:t> </a:t>
            </a:r>
            <a:r>
              <a:rPr lang="fr-FR" sz="2800" dirty="0" err="1"/>
              <a:t>Formed</a:t>
            </a:r>
            <a:r>
              <a:rPr lang="fr-FR" sz="2800" dirty="0"/>
              <a:t> by </a:t>
            </a:r>
            <a:r>
              <a:rPr lang="fr-FR" sz="2800" dirty="0" err="1"/>
              <a:t>cell</a:t>
            </a:r>
            <a:r>
              <a:rPr lang="fr-FR" sz="2800" dirty="0"/>
              <a:t> </a:t>
            </a:r>
            <a:r>
              <a:rPr lang="fr-FR" sz="2800" dirty="0" err="1"/>
              <a:t>separation</a:t>
            </a:r>
            <a:r>
              <a:rPr lang="fr-FR" sz="2800" dirty="0"/>
              <a:t> (</a:t>
            </a:r>
            <a:r>
              <a:rPr lang="fr-FR" sz="2800" dirty="0" err="1"/>
              <a:t>e.g</a:t>
            </a:r>
            <a:r>
              <a:rPr lang="fr-FR" sz="2800" dirty="0"/>
              <a:t>., </a:t>
            </a:r>
            <a:r>
              <a:rPr lang="fr-FR" sz="2800" dirty="0" err="1"/>
              <a:t>conifer</a:t>
            </a:r>
            <a:r>
              <a:rPr lang="fr-FR" sz="2800" dirty="0"/>
              <a:t> </a:t>
            </a:r>
            <a:r>
              <a:rPr lang="fr-FR" sz="2800" dirty="0" err="1"/>
              <a:t>resin</a:t>
            </a:r>
            <a:r>
              <a:rPr lang="fr-FR" sz="2800" dirty="0"/>
              <a:t> </a:t>
            </a:r>
            <a:r>
              <a:rPr lang="fr-FR" sz="2800" dirty="0" err="1"/>
              <a:t>ducts</a:t>
            </a:r>
            <a:r>
              <a:rPr lang="fr-FR" sz="2800" dirty="0"/>
              <a:t>).</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18" t="33640" r="41813" b="29595"/>
          <a:stretch/>
        </p:blipFill>
        <p:spPr bwMode="auto">
          <a:xfrm>
            <a:off x="107504" y="0"/>
            <a:ext cx="4246240"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8656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أسماء الله الحسني\معيد(2012)2\مورفولوجيا وتشريح نبات\lab5\الأنسجة الإفرازية\daucus-carota.jpg"/>
          <p:cNvPicPr>
            <a:picLocks noChangeAspect="1" noChangeArrowheads="1"/>
          </p:cNvPicPr>
          <p:nvPr/>
        </p:nvPicPr>
        <p:blipFill>
          <a:blip r:embed="rId2" cstate="print"/>
          <a:srcRect/>
          <a:stretch>
            <a:fillRect/>
          </a:stretch>
        </p:blipFill>
        <p:spPr bwMode="auto">
          <a:xfrm>
            <a:off x="214282" y="214290"/>
            <a:ext cx="4000528" cy="3340912"/>
          </a:xfrm>
          <a:prstGeom prst="rect">
            <a:avLst/>
          </a:prstGeom>
          <a:ln>
            <a:noFill/>
          </a:ln>
          <a:effectLst>
            <a:softEdge rad="112500"/>
          </a:effectLst>
        </p:spPr>
      </p:pic>
      <p:pic>
        <p:nvPicPr>
          <p:cNvPr id="9219" name="Picture 3" descr="E:\أسماء الله الحسني\معيد(2012)2\مورفولوجيا وتشريح نبات\lab5\الأنسجة الإفرازية\72bfea288dd4436b9394f2eefaf97db2.jpg"/>
          <p:cNvPicPr>
            <a:picLocks noChangeAspect="1" noChangeArrowheads="1"/>
          </p:cNvPicPr>
          <p:nvPr/>
        </p:nvPicPr>
        <p:blipFill>
          <a:blip r:embed="rId3"/>
          <a:srcRect/>
          <a:stretch>
            <a:fillRect/>
          </a:stretch>
        </p:blipFill>
        <p:spPr bwMode="auto">
          <a:xfrm>
            <a:off x="4286250" y="214313"/>
            <a:ext cx="4619625" cy="3455987"/>
          </a:xfrm>
          <a:prstGeom prst="rect">
            <a:avLst/>
          </a:prstGeom>
          <a:noFill/>
          <a:ln w="9525">
            <a:noFill/>
            <a:miter lim="800000"/>
            <a:headEnd/>
            <a:tailEnd/>
          </a:ln>
        </p:spPr>
      </p:pic>
      <p:pic>
        <p:nvPicPr>
          <p:cNvPr id="4" name="Picture 2" descr="E:\أسماء الله الحسني\معيد(2012)2\مورفولوجيا وتشريح نبات\lab5\الأنسجة الإفرازية\resin duct.jpg"/>
          <p:cNvPicPr>
            <a:picLocks noChangeAspect="1" noChangeArrowheads="1"/>
          </p:cNvPicPr>
          <p:nvPr/>
        </p:nvPicPr>
        <p:blipFill>
          <a:blip r:embed="rId4" cstate="print"/>
          <a:srcRect/>
          <a:stretch>
            <a:fillRect/>
          </a:stretch>
        </p:blipFill>
        <p:spPr bwMode="auto">
          <a:xfrm>
            <a:off x="2214546" y="3786166"/>
            <a:ext cx="4691818" cy="3071834"/>
          </a:xfrm>
          <a:prstGeom prst="rect">
            <a:avLst/>
          </a:prstGeom>
          <a:ln>
            <a:noFill/>
          </a:ln>
          <a:effectLst>
            <a:softEdge rad="112500"/>
          </a:effectLst>
        </p:spPr>
      </p:pic>
    </p:spTree>
    <p:extLst>
      <p:ext uri="{BB962C8B-B14F-4D97-AF65-F5344CB8AC3E}">
        <p14:creationId xmlns:p14="http://schemas.microsoft.com/office/powerpoint/2010/main" val="16607142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E:\أسماء الله الحسني\معيد(2012)2\مورفولوجيا وتشريح نبات\lab5\الأنسجة الإفرازية\rsine.jpg"/>
          <p:cNvPicPr>
            <a:picLocks noChangeAspect="1" noChangeArrowheads="1"/>
          </p:cNvPicPr>
          <p:nvPr/>
        </p:nvPicPr>
        <p:blipFill>
          <a:blip r:embed="rId2"/>
          <a:srcRect/>
          <a:stretch>
            <a:fillRect/>
          </a:stretch>
        </p:blipFill>
        <p:spPr bwMode="auto">
          <a:xfrm>
            <a:off x="5357813" y="142875"/>
            <a:ext cx="3571875" cy="3357563"/>
          </a:xfrm>
          <a:prstGeom prst="rect">
            <a:avLst/>
          </a:prstGeom>
          <a:noFill/>
          <a:ln w="9525">
            <a:noFill/>
            <a:miter lim="800000"/>
            <a:headEnd/>
            <a:tailEnd/>
          </a:ln>
        </p:spPr>
      </p:pic>
      <p:pic>
        <p:nvPicPr>
          <p:cNvPr id="11267" name="Picture 4" descr="E:\أسماء الله الحسني\معيد(2012)2\مورفولوجيا وتشريح نبات\lab5\الأنسجة الإفرازية\resin_with_insect_(aka).jpg"/>
          <p:cNvPicPr>
            <a:picLocks noChangeAspect="1" noChangeArrowheads="1"/>
          </p:cNvPicPr>
          <p:nvPr/>
        </p:nvPicPr>
        <p:blipFill>
          <a:blip r:embed="rId3"/>
          <a:srcRect/>
          <a:stretch>
            <a:fillRect/>
          </a:stretch>
        </p:blipFill>
        <p:spPr bwMode="auto">
          <a:xfrm>
            <a:off x="7143750" y="3857625"/>
            <a:ext cx="1785938" cy="2571750"/>
          </a:xfrm>
          <a:prstGeom prst="rect">
            <a:avLst/>
          </a:prstGeom>
          <a:noFill/>
          <a:ln w="9525">
            <a:noFill/>
            <a:miter lim="800000"/>
            <a:headEnd/>
            <a:tailEnd/>
          </a:ln>
        </p:spPr>
      </p:pic>
      <p:pic>
        <p:nvPicPr>
          <p:cNvPr id="11268" name="Picture 5" descr="E:\أسماء الله الحسني\معيد(2012)2\مورفولوجيا وتشريح نبات\lab5\الأنسجة الإفرازية\resin%20duct.jpg"/>
          <p:cNvPicPr>
            <a:picLocks noChangeAspect="1" noChangeArrowheads="1"/>
          </p:cNvPicPr>
          <p:nvPr/>
        </p:nvPicPr>
        <p:blipFill>
          <a:blip r:embed="rId4"/>
          <a:srcRect/>
          <a:stretch>
            <a:fillRect/>
          </a:stretch>
        </p:blipFill>
        <p:spPr bwMode="auto">
          <a:xfrm>
            <a:off x="214313" y="3643313"/>
            <a:ext cx="4714875" cy="3074987"/>
          </a:xfrm>
          <a:prstGeom prst="rect">
            <a:avLst/>
          </a:prstGeom>
          <a:noFill/>
          <a:ln w="9525">
            <a:noFill/>
            <a:miter lim="800000"/>
            <a:headEnd/>
            <a:tailEnd/>
          </a:ln>
        </p:spPr>
      </p:pic>
      <p:pic>
        <p:nvPicPr>
          <p:cNvPr id="11269" name="Picture 6" descr="E:\أسماء الله الحسني\معيد(2012)2\مورفولوجيا وتشريح نبات\lab5\الأنسجة الإفرازية\resin duct2.jpg"/>
          <p:cNvPicPr>
            <a:picLocks noChangeAspect="1" noChangeArrowheads="1"/>
          </p:cNvPicPr>
          <p:nvPr/>
        </p:nvPicPr>
        <p:blipFill>
          <a:blip r:embed="rId5"/>
          <a:srcRect/>
          <a:stretch>
            <a:fillRect/>
          </a:stretch>
        </p:blipFill>
        <p:spPr bwMode="auto">
          <a:xfrm>
            <a:off x="214313" y="149225"/>
            <a:ext cx="4714875" cy="3351213"/>
          </a:xfrm>
          <a:prstGeom prst="rect">
            <a:avLst/>
          </a:prstGeom>
          <a:noFill/>
          <a:ln w="9525">
            <a:noFill/>
            <a:miter lim="800000"/>
            <a:headEnd/>
            <a:tailEnd/>
          </a:ln>
        </p:spPr>
      </p:pic>
      <p:sp>
        <p:nvSpPr>
          <p:cNvPr id="11270" name="مستطيل 6"/>
          <p:cNvSpPr>
            <a:spLocks noChangeArrowheads="1"/>
          </p:cNvSpPr>
          <p:nvPr/>
        </p:nvSpPr>
        <p:spPr bwMode="auto">
          <a:xfrm>
            <a:off x="4857750" y="4357688"/>
            <a:ext cx="2447925" cy="400050"/>
          </a:xfrm>
          <a:prstGeom prst="rect">
            <a:avLst/>
          </a:prstGeom>
          <a:noFill/>
          <a:ln w="9525">
            <a:noFill/>
            <a:miter lim="800000"/>
            <a:headEnd/>
            <a:tailEnd/>
          </a:ln>
        </p:spPr>
        <p:txBody>
          <a:bodyPr wrap="none">
            <a:spAutoFit/>
          </a:bodyPr>
          <a:lstStyle/>
          <a:p>
            <a:r>
              <a:rPr lang="ar-SA" sz="2000" b="1"/>
              <a:t>   </a:t>
            </a:r>
            <a:r>
              <a:rPr lang="en-US" sz="2000" b="1"/>
              <a:t>Resin secretions</a:t>
            </a:r>
            <a:endParaRPr lang="ar-SA" sz="2000"/>
          </a:p>
        </p:txBody>
      </p:sp>
    </p:spTree>
    <p:extLst>
      <p:ext uri="{BB962C8B-B14F-4D97-AF65-F5344CB8AC3E}">
        <p14:creationId xmlns:p14="http://schemas.microsoft.com/office/powerpoint/2010/main" val="29208145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أسماء الله الحسني\معيد(2012)2\مورفولوجيا وتشريح نبات\lab5\الأنسجة الإفرازية\morus_nigra.jpg"/>
          <p:cNvPicPr>
            <a:picLocks noChangeAspect="1" noChangeArrowheads="1"/>
          </p:cNvPicPr>
          <p:nvPr/>
        </p:nvPicPr>
        <p:blipFill>
          <a:blip r:embed="rId2"/>
          <a:srcRect/>
          <a:stretch>
            <a:fillRect/>
          </a:stretch>
        </p:blipFill>
        <p:spPr bwMode="auto">
          <a:xfrm>
            <a:off x="4714875" y="214313"/>
            <a:ext cx="4168775" cy="3143250"/>
          </a:xfrm>
          <a:prstGeom prst="rect">
            <a:avLst/>
          </a:prstGeom>
          <a:noFill/>
          <a:ln w="9525">
            <a:noFill/>
            <a:miter lim="800000"/>
            <a:headEnd/>
            <a:tailEnd/>
          </a:ln>
        </p:spPr>
      </p:pic>
      <p:sp>
        <p:nvSpPr>
          <p:cNvPr id="17411" name="مستطيل 2"/>
          <p:cNvSpPr>
            <a:spLocks noChangeArrowheads="1"/>
          </p:cNvSpPr>
          <p:nvPr/>
        </p:nvSpPr>
        <p:spPr bwMode="auto">
          <a:xfrm>
            <a:off x="5929313" y="3286125"/>
            <a:ext cx="2049462" cy="461963"/>
          </a:xfrm>
          <a:prstGeom prst="rect">
            <a:avLst/>
          </a:prstGeom>
          <a:noFill/>
          <a:ln w="9525">
            <a:noFill/>
            <a:miter lim="800000"/>
            <a:headEnd/>
            <a:tailEnd/>
          </a:ln>
        </p:spPr>
        <p:txBody>
          <a:bodyPr wrap="none">
            <a:spAutoFit/>
          </a:bodyPr>
          <a:lstStyle/>
          <a:p>
            <a:r>
              <a:rPr lang="en-US" sz="2400" b="1"/>
              <a:t>morus_nigra</a:t>
            </a:r>
            <a:endParaRPr lang="ar-SA" sz="1600" b="1"/>
          </a:p>
        </p:txBody>
      </p:sp>
      <p:sp>
        <p:nvSpPr>
          <p:cNvPr id="17412" name="مستطيل 4"/>
          <p:cNvSpPr>
            <a:spLocks noChangeArrowheads="1"/>
          </p:cNvSpPr>
          <p:nvPr/>
        </p:nvSpPr>
        <p:spPr bwMode="auto">
          <a:xfrm>
            <a:off x="1143000" y="3286125"/>
            <a:ext cx="1998663" cy="461963"/>
          </a:xfrm>
          <a:prstGeom prst="rect">
            <a:avLst/>
          </a:prstGeom>
          <a:noFill/>
          <a:ln w="9525">
            <a:noFill/>
            <a:miter lim="800000"/>
            <a:headEnd/>
            <a:tailEnd/>
          </a:ln>
        </p:spPr>
        <p:txBody>
          <a:bodyPr wrap="none">
            <a:spAutoFit/>
          </a:bodyPr>
          <a:lstStyle/>
          <a:p>
            <a:r>
              <a:rPr lang="en-US" sz="2400" b="1"/>
              <a:t>Apocynacea</a:t>
            </a:r>
            <a:endParaRPr lang="ar-SA" b="1"/>
          </a:p>
        </p:txBody>
      </p:sp>
      <p:pic>
        <p:nvPicPr>
          <p:cNvPr id="17413" name="Picture 4" descr="E:\أسماء الله الحسني\معيد(2012)2\مورفولوجيا وتشريح نبات\lab5\الأنسجة الإفرازية\Frangipani_Tree.jpg"/>
          <p:cNvPicPr>
            <a:picLocks noChangeAspect="1" noChangeArrowheads="1"/>
          </p:cNvPicPr>
          <p:nvPr/>
        </p:nvPicPr>
        <p:blipFill>
          <a:blip r:embed="rId3"/>
          <a:srcRect/>
          <a:stretch>
            <a:fillRect/>
          </a:stretch>
        </p:blipFill>
        <p:spPr bwMode="auto">
          <a:xfrm>
            <a:off x="214313" y="214313"/>
            <a:ext cx="3929062" cy="3143250"/>
          </a:xfrm>
          <a:prstGeom prst="rect">
            <a:avLst/>
          </a:prstGeom>
          <a:noFill/>
          <a:ln w="9525">
            <a:noFill/>
            <a:miter lim="800000"/>
            <a:headEnd/>
            <a:tailEnd/>
          </a:ln>
        </p:spPr>
      </p:pic>
      <p:sp>
        <p:nvSpPr>
          <p:cNvPr id="17414" name="مستطيل 6"/>
          <p:cNvSpPr>
            <a:spLocks noChangeArrowheads="1"/>
          </p:cNvSpPr>
          <p:nvPr/>
        </p:nvSpPr>
        <p:spPr bwMode="auto">
          <a:xfrm>
            <a:off x="1989138" y="214313"/>
            <a:ext cx="2165350" cy="400050"/>
          </a:xfrm>
          <a:prstGeom prst="rect">
            <a:avLst/>
          </a:prstGeom>
          <a:noFill/>
          <a:ln w="9525">
            <a:noFill/>
            <a:miter lim="800000"/>
            <a:headEnd/>
            <a:tailEnd/>
          </a:ln>
        </p:spPr>
        <p:txBody>
          <a:bodyPr wrap="none">
            <a:spAutoFit/>
          </a:bodyPr>
          <a:lstStyle/>
          <a:p>
            <a:r>
              <a:rPr lang="en-US" sz="2000" b="1"/>
              <a:t>Frangipani_Tree</a:t>
            </a:r>
            <a:endParaRPr lang="ar-SA" b="1"/>
          </a:p>
        </p:txBody>
      </p:sp>
      <p:pic>
        <p:nvPicPr>
          <p:cNvPr id="17415" name="Picture 5" descr="E:\أسماء الله الحسني\معيد(2012)2\مورفولوجيا وتشريح نبات\lab5\الأنسجة الإفرازية\3315215_com_vinca_garden.jpg"/>
          <p:cNvPicPr>
            <a:picLocks noChangeAspect="1" noChangeArrowheads="1"/>
          </p:cNvPicPr>
          <p:nvPr/>
        </p:nvPicPr>
        <p:blipFill>
          <a:blip r:embed="rId4"/>
          <a:srcRect/>
          <a:stretch>
            <a:fillRect/>
          </a:stretch>
        </p:blipFill>
        <p:spPr bwMode="auto">
          <a:xfrm>
            <a:off x="4714875" y="3714750"/>
            <a:ext cx="4191000" cy="3143250"/>
          </a:xfrm>
          <a:prstGeom prst="rect">
            <a:avLst/>
          </a:prstGeom>
          <a:noFill/>
          <a:ln w="9525">
            <a:noFill/>
            <a:miter lim="800000"/>
            <a:headEnd/>
            <a:tailEnd/>
          </a:ln>
        </p:spPr>
      </p:pic>
      <p:pic>
        <p:nvPicPr>
          <p:cNvPr id="17416" name="Picture 6" descr="E:\أسماء الله الحسني\معيد(2012)2\مورفولوجيا وتشريح نبات\lab5\الأنسجة الإفرازية\Periwinkle, Vinca, Catharanthus Roseus, Vinca rosea.JPG"/>
          <p:cNvPicPr>
            <a:picLocks noChangeAspect="1" noChangeArrowheads="1"/>
          </p:cNvPicPr>
          <p:nvPr/>
        </p:nvPicPr>
        <p:blipFill>
          <a:blip r:embed="rId5"/>
          <a:srcRect/>
          <a:stretch>
            <a:fillRect/>
          </a:stretch>
        </p:blipFill>
        <p:spPr bwMode="auto">
          <a:xfrm>
            <a:off x="6858000" y="3714750"/>
            <a:ext cx="2071688" cy="1450975"/>
          </a:xfrm>
          <a:prstGeom prst="rect">
            <a:avLst/>
          </a:prstGeom>
          <a:noFill/>
          <a:ln w="9525">
            <a:noFill/>
            <a:miter lim="800000"/>
            <a:headEnd/>
            <a:tailEnd/>
          </a:ln>
        </p:spPr>
      </p:pic>
      <p:sp>
        <p:nvSpPr>
          <p:cNvPr id="17417" name="مستطيل 10"/>
          <p:cNvSpPr>
            <a:spLocks noChangeArrowheads="1"/>
          </p:cNvSpPr>
          <p:nvPr/>
        </p:nvSpPr>
        <p:spPr bwMode="auto">
          <a:xfrm>
            <a:off x="4643438" y="6396038"/>
            <a:ext cx="1000125" cy="461962"/>
          </a:xfrm>
          <a:prstGeom prst="rect">
            <a:avLst/>
          </a:prstGeom>
          <a:noFill/>
          <a:ln w="9525">
            <a:noFill/>
            <a:miter lim="800000"/>
            <a:headEnd/>
            <a:tailEnd/>
          </a:ln>
        </p:spPr>
        <p:txBody>
          <a:bodyPr wrap="none">
            <a:spAutoFit/>
          </a:bodyPr>
          <a:lstStyle/>
          <a:p>
            <a:r>
              <a:rPr lang="en-US" sz="2400" b="1"/>
              <a:t>Vinca</a:t>
            </a:r>
            <a:endParaRPr lang="ar-SA" b="1"/>
          </a:p>
        </p:txBody>
      </p:sp>
      <p:pic>
        <p:nvPicPr>
          <p:cNvPr id="17418" name="Picture 9" descr="E:\أسماء الله الحسني\معيد(2012)2\مورفولوجيا وتشريح نبات\lab5\الأنسجة الإفرازية\cannabis-sativa.jpg"/>
          <p:cNvPicPr>
            <a:picLocks noChangeAspect="1" noChangeArrowheads="1"/>
          </p:cNvPicPr>
          <p:nvPr/>
        </p:nvPicPr>
        <p:blipFill>
          <a:blip r:embed="rId6"/>
          <a:srcRect/>
          <a:stretch>
            <a:fillRect/>
          </a:stretch>
        </p:blipFill>
        <p:spPr bwMode="auto">
          <a:xfrm>
            <a:off x="214313" y="3714750"/>
            <a:ext cx="3971925" cy="3143250"/>
          </a:xfrm>
          <a:prstGeom prst="rect">
            <a:avLst/>
          </a:prstGeom>
          <a:noFill/>
          <a:ln w="9525">
            <a:noFill/>
            <a:miter lim="800000"/>
            <a:headEnd/>
            <a:tailEnd/>
          </a:ln>
        </p:spPr>
      </p:pic>
      <p:sp>
        <p:nvSpPr>
          <p:cNvPr id="17419" name="مستطيل 13"/>
          <p:cNvSpPr>
            <a:spLocks noChangeArrowheads="1"/>
          </p:cNvSpPr>
          <p:nvPr/>
        </p:nvSpPr>
        <p:spPr bwMode="auto">
          <a:xfrm>
            <a:off x="214313" y="6396038"/>
            <a:ext cx="1570037" cy="461962"/>
          </a:xfrm>
          <a:prstGeom prst="rect">
            <a:avLst/>
          </a:prstGeom>
          <a:noFill/>
          <a:ln w="9525">
            <a:noFill/>
            <a:miter lim="800000"/>
            <a:headEnd/>
            <a:tailEnd/>
          </a:ln>
        </p:spPr>
        <p:txBody>
          <a:bodyPr wrap="none">
            <a:spAutoFit/>
          </a:bodyPr>
          <a:lstStyle/>
          <a:p>
            <a:r>
              <a:rPr lang="en-US" sz="2400" b="1"/>
              <a:t>Cannabis</a:t>
            </a:r>
            <a:endParaRPr lang="ar-SA" b="1"/>
          </a:p>
        </p:txBody>
      </p:sp>
      <p:sp>
        <p:nvSpPr>
          <p:cNvPr id="12" name="Rectangle 11"/>
          <p:cNvSpPr/>
          <p:nvPr/>
        </p:nvSpPr>
        <p:spPr>
          <a:xfrm>
            <a:off x="3015962" y="3083339"/>
            <a:ext cx="5742384"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Low" rtl="1">
              <a:tabLst>
                <a:tab pos="146050" algn="r"/>
              </a:tabLst>
            </a:pPr>
            <a:r>
              <a:rPr lang="ar-SA" sz="2000" b="1" dirty="0">
                <a:latin typeface="Arabic Transparent" pitchFamily="2" charset="-78"/>
                <a:ea typeface="Times New Roman" pitchFamily="18" charset="0"/>
                <a:cs typeface="+mj-cs"/>
              </a:rPr>
              <a:t>المتفرع:</a:t>
            </a:r>
          </a:p>
          <a:p>
            <a:pPr algn="justLow" rtl="1">
              <a:tabLst>
                <a:tab pos="146050" algn="r"/>
              </a:tabLst>
            </a:pPr>
            <a:r>
              <a:rPr lang="ar-SA" sz="2000" b="1" dirty="0">
                <a:latin typeface="Arabic Transparent" pitchFamily="2" charset="-78"/>
                <a:ea typeface="Times New Roman" pitchFamily="18" charset="0"/>
                <a:cs typeface="+mj-cs"/>
              </a:rPr>
              <a:t>يوجد عند نباتات مثل:  </a:t>
            </a:r>
            <a:r>
              <a:rPr lang="en-US" sz="2000" b="1" dirty="0">
                <a:latin typeface="Arabic Transparent" pitchFamily="2" charset="-78"/>
                <a:ea typeface="Times New Roman" pitchFamily="18" charset="0"/>
                <a:cs typeface="+mj-cs"/>
              </a:rPr>
              <a:t>,</a:t>
            </a:r>
            <a:r>
              <a:rPr lang="en-US" sz="2000" b="1" i="1" dirty="0">
                <a:ea typeface="Times New Roman" pitchFamily="18" charset="0"/>
                <a:cs typeface="+mj-cs"/>
              </a:rPr>
              <a:t> </a:t>
            </a:r>
            <a:r>
              <a:rPr lang="en-US" sz="2000" b="1" i="1" dirty="0" err="1">
                <a:ea typeface="Times New Roman" pitchFamily="18" charset="0"/>
                <a:cs typeface="+mj-cs"/>
              </a:rPr>
              <a:t>Moracea</a:t>
            </a:r>
            <a:r>
              <a:rPr lang="en-US" sz="2000" b="1" dirty="0">
                <a:ea typeface="Times New Roman" pitchFamily="18" charset="0"/>
                <a:cs typeface="+mj-cs"/>
              </a:rPr>
              <a:t> </a:t>
            </a:r>
            <a:r>
              <a:rPr lang="ar-SA" sz="2000" b="1" dirty="0">
                <a:latin typeface="Arabic Transparent" pitchFamily="2" charset="-78"/>
                <a:ea typeface="Times New Roman" pitchFamily="18" charset="0"/>
                <a:cs typeface="+mj-cs"/>
              </a:rPr>
              <a:t>  </a:t>
            </a:r>
            <a:r>
              <a:rPr lang="en-US" sz="2000" b="1" dirty="0">
                <a:ea typeface="Times New Roman" pitchFamily="18" charset="0"/>
                <a:cs typeface="+mj-cs"/>
              </a:rPr>
              <a:t>   </a:t>
            </a:r>
            <a:r>
              <a:rPr lang="en-US" sz="2000" b="1" i="1" dirty="0" err="1">
                <a:ea typeface="Times New Roman" pitchFamily="18" charset="0"/>
                <a:cs typeface="+mj-cs"/>
              </a:rPr>
              <a:t>Apocynaceae</a:t>
            </a:r>
            <a:r>
              <a:rPr lang="en-US" sz="2000" b="1" i="1" dirty="0">
                <a:latin typeface="Arabic Transparent" pitchFamily="2" charset="-78"/>
                <a:ea typeface="Times New Roman" pitchFamily="18" charset="0"/>
                <a:cs typeface="+mj-cs"/>
              </a:rPr>
              <a:t> ,</a:t>
            </a:r>
            <a:r>
              <a:rPr lang="en-US" sz="2000" b="1" i="1" dirty="0" err="1">
                <a:ea typeface="Times New Roman" pitchFamily="18" charset="0"/>
                <a:cs typeface="+mj-cs"/>
              </a:rPr>
              <a:t>Ephorbiaceae</a:t>
            </a:r>
            <a:endParaRPr lang="fr-FR" sz="2000" dirty="0">
              <a:cs typeface="+mj-cs"/>
            </a:endParaRPr>
          </a:p>
        </p:txBody>
      </p:sp>
    </p:spTree>
    <p:extLst>
      <p:ext uri="{BB962C8B-B14F-4D97-AF65-F5344CB8AC3E}">
        <p14:creationId xmlns:p14="http://schemas.microsoft.com/office/powerpoint/2010/main" val="1099222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48717" y="3040968"/>
            <a:ext cx="6495283"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fr-FR" sz="2800" b="1" u="sng" dirty="0" err="1">
                <a:solidFill>
                  <a:srgbClr val="006400"/>
                </a:solidFill>
                <a:latin typeface="Helvetica" panose="020B0604020202020204" pitchFamily="34" charset="0"/>
              </a:rPr>
              <a:t>Carotenoids:</a:t>
            </a:r>
            <a:r>
              <a:rPr lang="fr-FR" sz="2800" b="1" dirty="0" err="1">
                <a:solidFill>
                  <a:srgbClr val="006400"/>
                </a:solidFill>
                <a:latin typeface="Helvetica" panose="020B0604020202020204" pitchFamily="34" charset="0"/>
              </a:rPr>
              <a:t>Carotenes</a:t>
            </a:r>
            <a:r>
              <a:rPr lang="fr-FR" sz="2800" b="1" dirty="0">
                <a:solidFill>
                  <a:srgbClr val="006400"/>
                </a:solidFill>
                <a:latin typeface="Helvetica" panose="020B0604020202020204" pitchFamily="34" charset="0"/>
              </a:rPr>
              <a:t>, </a:t>
            </a:r>
            <a:r>
              <a:rPr lang="fr-FR" sz="2800" b="1" dirty="0" smtClean="0">
                <a:solidFill>
                  <a:srgbClr val="006400"/>
                </a:solidFill>
                <a:latin typeface="Helvetica" panose="020B0604020202020204" pitchFamily="34" charset="0"/>
              </a:rPr>
              <a:t>Xanthophylles</a:t>
            </a:r>
            <a:endParaRPr lang="fr-FR" sz="2800" dirty="0"/>
          </a:p>
        </p:txBody>
      </p:sp>
      <p:sp>
        <p:nvSpPr>
          <p:cNvPr id="4" name="Rectangle 3"/>
          <p:cNvSpPr/>
          <p:nvPr/>
        </p:nvSpPr>
        <p:spPr>
          <a:xfrm>
            <a:off x="2915816" y="1772816"/>
            <a:ext cx="6228184" cy="46166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fr-FR" sz="2400" b="1" dirty="0" err="1">
                <a:solidFill>
                  <a:srgbClr val="006400"/>
                </a:solidFill>
                <a:latin typeface="Helvetica" panose="020B0604020202020204" pitchFamily="34" charset="0"/>
              </a:rPr>
              <a:t>Gibberellins</a:t>
            </a:r>
            <a:r>
              <a:rPr lang="fr-FR" sz="2400" b="1" dirty="0">
                <a:solidFill>
                  <a:srgbClr val="006400"/>
                </a:solidFill>
                <a:latin typeface="Helvetica" panose="020B0604020202020204" pitchFamily="34" charset="0"/>
              </a:rPr>
              <a:t>, </a:t>
            </a:r>
            <a:r>
              <a:rPr lang="fr-FR" sz="2400" b="1" dirty="0" err="1">
                <a:solidFill>
                  <a:srgbClr val="006400"/>
                </a:solidFill>
                <a:latin typeface="Helvetica" panose="020B0604020202020204" pitchFamily="34" charset="0"/>
              </a:rPr>
              <a:t>resin</a:t>
            </a:r>
            <a:r>
              <a:rPr lang="fr-FR" sz="2400" b="1" dirty="0">
                <a:solidFill>
                  <a:srgbClr val="006400"/>
                </a:solidFill>
                <a:latin typeface="Helvetica" panose="020B0604020202020204" pitchFamily="34" charset="0"/>
              </a:rPr>
              <a:t> </a:t>
            </a:r>
            <a:r>
              <a:rPr lang="fr-FR" sz="2400" b="1" dirty="0" err="1">
                <a:solidFill>
                  <a:srgbClr val="006400"/>
                </a:solidFill>
                <a:latin typeface="Helvetica" panose="020B0604020202020204" pitchFamily="34" charset="0"/>
              </a:rPr>
              <a:t>acids</a:t>
            </a:r>
            <a:endParaRPr lang="fr-FR" sz="2400" dirty="0"/>
          </a:p>
        </p:txBody>
      </p:sp>
      <p:sp>
        <p:nvSpPr>
          <p:cNvPr id="5" name="Rectangle 4"/>
          <p:cNvSpPr/>
          <p:nvPr/>
        </p:nvSpPr>
        <p:spPr>
          <a:xfrm>
            <a:off x="3449278" y="4869160"/>
            <a:ext cx="2447080" cy="52322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ar-DZ" sz="2800" b="1" dirty="0">
                <a:solidFill>
                  <a:srgbClr val="3366FF"/>
                </a:solidFill>
                <a:latin typeface="arial black" panose="020B0A04020102020204" pitchFamily="34" charset="0"/>
              </a:rPr>
              <a:t>المطاط </a:t>
            </a:r>
            <a:r>
              <a:rPr lang="fr-FR" sz="2800" b="1" dirty="0" err="1">
                <a:solidFill>
                  <a:srgbClr val="3366FF"/>
                </a:solidFill>
                <a:latin typeface="arial black" panose="020B0A04020102020204" pitchFamily="34" charset="0"/>
              </a:rPr>
              <a:t>Rubber</a:t>
            </a:r>
            <a:endParaRPr lang="fr-FR" sz="2800" dirty="0"/>
          </a:p>
        </p:txBody>
      </p:sp>
      <p:sp>
        <p:nvSpPr>
          <p:cNvPr id="6" name="Rectangle 5"/>
          <p:cNvSpPr/>
          <p:nvPr/>
        </p:nvSpPr>
        <p:spPr>
          <a:xfrm>
            <a:off x="684769" y="5689036"/>
            <a:ext cx="2282997"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2800" b="1" dirty="0" smtClean="0">
                <a:solidFill>
                  <a:srgbClr val="006400"/>
                </a:solidFill>
                <a:latin typeface="Helvetica" panose="020B0604020202020204" pitchFamily="34" charset="0"/>
              </a:rPr>
              <a:t>Les phénols</a:t>
            </a:r>
            <a:endParaRPr lang="fr-FR" sz="2800" dirty="0"/>
          </a:p>
        </p:txBody>
      </p:sp>
      <p:sp>
        <p:nvSpPr>
          <p:cNvPr id="11" name="Rectangle 10"/>
          <p:cNvSpPr/>
          <p:nvPr/>
        </p:nvSpPr>
        <p:spPr>
          <a:xfrm>
            <a:off x="358948" y="3013122"/>
            <a:ext cx="2289769"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2800" b="1" dirty="0" err="1">
                <a:solidFill>
                  <a:srgbClr val="00B050"/>
                </a:solidFill>
              </a:rPr>
              <a:t>Tetraterpenes</a:t>
            </a:r>
            <a:endParaRPr lang="fr-FR" sz="2800" b="1" dirty="0">
              <a:solidFill>
                <a:srgbClr val="00B050"/>
              </a:solidFill>
            </a:endParaRPr>
          </a:p>
          <a:p>
            <a:endParaRPr lang="fr-FR" sz="2800" b="1" dirty="0">
              <a:solidFill>
                <a:srgbClr val="00B050"/>
              </a:solidFill>
            </a:endParaRPr>
          </a:p>
        </p:txBody>
      </p:sp>
      <p:sp>
        <p:nvSpPr>
          <p:cNvPr id="12" name="Rectangle 11"/>
          <p:cNvSpPr/>
          <p:nvPr/>
        </p:nvSpPr>
        <p:spPr>
          <a:xfrm>
            <a:off x="971600" y="1744970"/>
            <a:ext cx="1776448"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2400" b="1" dirty="0" err="1">
                <a:solidFill>
                  <a:srgbClr val="006400"/>
                </a:solidFill>
                <a:latin typeface="Helvetica" panose="020B0604020202020204" pitchFamily="34" charset="0"/>
              </a:rPr>
              <a:t>Diterpenes</a:t>
            </a:r>
            <a:endParaRPr lang="fr-FR" sz="2400" dirty="0"/>
          </a:p>
        </p:txBody>
      </p:sp>
      <p:sp>
        <p:nvSpPr>
          <p:cNvPr id="14" name="Rectangle 13"/>
          <p:cNvSpPr/>
          <p:nvPr/>
        </p:nvSpPr>
        <p:spPr>
          <a:xfrm>
            <a:off x="535450" y="506485"/>
            <a:ext cx="2643672"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rtl="1"/>
            <a:r>
              <a:rPr lang="fr-FR" sz="2800" b="1" dirty="0" err="1">
                <a:solidFill>
                  <a:srgbClr val="006400"/>
                </a:solidFill>
                <a:latin typeface="Helvetica" panose="020B0604020202020204" pitchFamily="34" charset="0"/>
              </a:rPr>
              <a:t>Monoterpenes</a:t>
            </a:r>
            <a:endParaRPr lang="fr-FR" sz="2800" b="1" i="0" dirty="0">
              <a:solidFill>
                <a:srgbClr val="006400"/>
              </a:solidFill>
              <a:effectLst/>
              <a:latin typeface="Helvetica" panose="020B0604020202020204" pitchFamily="34" charset="0"/>
            </a:endParaRPr>
          </a:p>
        </p:txBody>
      </p:sp>
      <p:sp>
        <p:nvSpPr>
          <p:cNvPr id="15" name="Rectangle 14"/>
          <p:cNvSpPr/>
          <p:nvPr/>
        </p:nvSpPr>
        <p:spPr>
          <a:xfrm>
            <a:off x="3278514" y="506485"/>
            <a:ext cx="5502788" cy="52322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ar-DZ" sz="2800" b="1" dirty="0"/>
              <a:t>الزيوت الطيارة </a:t>
            </a:r>
            <a:r>
              <a:rPr lang="fr-FR" sz="2800" b="1" dirty="0" smtClean="0">
                <a:solidFill>
                  <a:srgbClr val="006400"/>
                </a:solidFill>
                <a:latin typeface="Helvetica" panose="020B0604020202020204" pitchFamily="34" charset="0"/>
              </a:rPr>
              <a:t>Menthol,</a:t>
            </a:r>
            <a:r>
              <a:rPr lang="ar-DZ" sz="2800" b="1" dirty="0"/>
              <a:t> </a:t>
            </a:r>
            <a:r>
              <a:rPr lang="fr-FR" sz="2800" b="1" dirty="0" smtClean="0"/>
              <a:t>l'eucalyptol</a:t>
            </a:r>
            <a:r>
              <a:rPr lang="fr-FR" sz="2800" b="1" dirty="0"/>
              <a:t>.</a:t>
            </a:r>
            <a:r>
              <a:rPr lang="ar-DZ" sz="2800" b="1" dirty="0"/>
              <a:t> </a:t>
            </a:r>
            <a:endParaRPr lang="fr-FR" sz="2800" dirty="0"/>
          </a:p>
        </p:txBody>
      </p:sp>
      <p:sp>
        <p:nvSpPr>
          <p:cNvPr id="10" name="Rectangle 9"/>
          <p:cNvSpPr/>
          <p:nvPr/>
        </p:nvSpPr>
        <p:spPr>
          <a:xfrm>
            <a:off x="687850" y="4980910"/>
            <a:ext cx="2443298" cy="52322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2800" b="1" dirty="0" err="1">
                <a:solidFill>
                  <a:srgbClr val="006400"/>
                </a:solidFill>
                <a:latin typeface="Helvetica" panose="020B0604020202020204" pitchFamily="34" charset="0"/>
              </a:rPr>
              <a:t>Polyterpenes</a:t>
            </a:r>
            <a:endParaRPr lang="fr-FR" sz="2800" dirty="0"/>
          </a:p>
        </p:txBody>
      </p:sp>
      <p:sp>
        <p:nvSpPr>
          <p:cNvPr id="13" name="Rectangle 12"/>
          <p:cNvSpPr/>
          <p:nvPr/>
        </p:nvSpPr>
        <p:spPr>
          <a:xfrm>
            <a:off x="3443600" y="5697708"/>
            <a:ext cx="2820003" cy="52322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fr-FR" sz="2800" b="1" dirty="0" smtClean="0">
                <a:solidFill>
                  <a:srgbClr val="006400"/>
                </a:solidFill>
                <a:latin typeface="Helvetica" panose="020B0604020202020204" pitchFamily="34" charset="0"/>
              </a:rPr>
              <a:t>Lignine , tanins</a:t>
            </a:r>
            <a:endParaRPr lang="fr-FR" sz="2800" dirty="0"/>
          </a:p>
        </p:txBody>
      </p:sp>
    </p:spTree>
    <p:extLst>
      <p:ext uri="{BB962C8B-B14F-4D97-AF65-F5344CB8AC3E}">
        <p14:creationId xmlns:p14="http://schemas.microsoft.com/office/powerpoint/2010/main" val="24649249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أسماء الله الحسني\معيد(2012)2\مورفولوجيا وتشريح نبات\lab5\الأنسجة الإفرازية\jiqhtk1r3lycwhtfokddEphorbiaceae.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6387" name="Picture 3" descr="E:\أسماء الله الحسني\معيد(2012)2\مورفولوجيا وتشريح نبات\lab5\الأنسجة الإفرازية\3j4ei25gez22b9qh5aaEphorbiaceae.jpg"/>
          <p:cNvPicPr>
            <a:picLocks noChangeAspect="1" noChangeArrowheads="1"/>
          </p:cNvPicPr>
          <p:nvPr/>
        </p:nvPicPr>
        <p:blipFill>
          <a:blip r:embed="rId3"/>
          <a:srcRect/>
          <a:stretch>
            <a:fillRect/>
          </a:stretch>
        </p:blipFill>
        <p:spPr bwMode="auto">
          <a:xfrm>
            <a:off x="0" y="3529013"/>
            <a:ext cx="4071938" cy="3328987"/>
          </a:xfrm>
          <a:prstGeom prst="rect">
            <a:avLst/>
          </a:prstGeom>
          <a:noFill/>
          <a:ln w="9525">
            <a:noFill/>
            <a:miter lim="800000"/>
            <a:headEnd/>
            <a:tailEnd/>
          </a:ln>
        </p:spPr>
      </p:pic>
      <p:sp>
        <p:nvSpPr>
          <p:cNvPr id="16388" name="مستطيل 3"/>
          <p:cNvSpPr>
            <a:spLocks noChangeArrowheads="1"/>
          </p:cNvSpPr>
          <p:nvPr/>
        </p:nvSpPr>
        <p:spPr bwMode="auto">
          <a:xfrm>
            <a:off x="571500" y="0"/>
            <a:ext cx="3589338" cy="708025"/>
          </a:xfrm>
          <a:prstGeom prst="rect">
            <a:avLst/>
          </a:prstGeom>
          <a:noFill/>
          <a:ln w="9525">
            <a:noFill/>
            <a:miter lim="800000"/>
            <a:headEnd/>
            <a:tailEnd/>
          </a:ln>
        </p:spPr>
        <p:txBody>
          <a:bodyPr>
            <a:spAutoFit/>
          </a:bodyPr>
          <a:lstStyle/>
          <a:p>
            <a:r>
              <a:rPr lang="en-US" sz="4000" b="1"/>
              <a:t>Ephorbiaceae</a:t>
            </a:r>
            <a:endParaRPr lang="ar-SA" sz="4000" b="1"/>
          </a:p>
        </p:txBody>
      </p:sp>
    </p:spTree>
    <p:extLst>
      <p:ext uri="{BB962C8B-B14F-4D97-AF65-F5344CB8AC3E}">
        <p14:creationId xmlns:p14="http://schemas.microsoft.com/office/powerpoint/2010/main" val="2781339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أسماء الله الحسني\معيد(2012)2\مورفولوجيا وتشريح نبات\lab5\الأنسجة الإفرازية\Chelidonium%20majus.jpg"/>
          <p:cNvPicPr>
            <a:picLocks noChangeAspect="1" noChangeArrowheads="1"/>
          </p:cNvPicPr>
          <p:nvPr/>
        </p:nvPicPr>
        <p:blipFill>
          <a:blip r:embed="rId2"/>
          <a:srcRect/>
          <a:stretch>
            <a:fillRect/>
          </a:stretch>
        </p:blipFill>
        <p:spPr bwMode="auto">
          <a:xfrm>
            <a:off x="214313" y="214313"/>
            <a:ext cx="4429125" cy="3214687"/>
          </a:xfrm>
          <a:prstGeom prst="rect">
            <a:avLst/>
          </a:prstGeom>
          <a:noFill/>
          <a:ln w="9525">
            <a:noFill/>
            <a:miter lim="800000"/>
            <a:headEnd/>
            <a:tailEnd/>
          </a:ln>
        </p:spPr>
      </p:pic>
      <p:pic>
        <p:nvPicPr>
          <p:cNvPr id="18435" name="Picture 4"/>
          <p:cNvPicPr>
            <a:picLocks noChangeAspect="1" noChangeArrowheads="1"/>
          </p:cNvPicPr>
          <p:nvPr/>
        </p:nvPicPr>
        <p:blipFill>
          <a:blip r:embed="rId3"/>
          <a:srcRect/>
          <a:stretch>
            <a:fillRect/>
          </a:stretch>
        </p:blipFill>
        <p:spPr bwMode="auto">
          <a:xfrm>
            <a:off x="1643063" y="214313"/>
            <a:ext cx="3000375" cy="1071562"/>
          </a:xfrm>
          <a:prstGeom prst="rect">
            <a:avLst/>
          </a:prstGeom>
          <a:noFill/>
          <a:ln w="9525">
            <a:noFill/>
            <a:miter lim="800000"/>
            <a:headEnd/>
            <a:tailEnd/>
          </a:ln>
        </p:spPr>
      </p:pic>
      <p:sp>
        <p:nvSpPr>
          <p:cNvPr id="18436" name="مستطيل 4"/>
          <p:cNvSpPr>
            <a:spLocks noChangeArrowheads="1"/>
          </p:cNvSpPr>
          <p:nvPr/>
        </p:nvSpPr>
        <p:spPr bwMode="auto">
          <a:xfrm>
            <a:off x="1428750" y="857250"/>
            <a:ext cx="2836863" cy="523875"/>
          </a:xfrm>
          <a:prstGeom prst="rect">
            <a:avLst/>
          </a:prstGeom>
          <a:noFill/>
          <a:ln w="9525">
            <a:noFill/>
            <a:miter lim="800000"/>
            <a:headEnd/>
            <a:tailEnd/>
          </a:ln>
        </p:spPr>
        <p:txBody>
          <a:bodyPr wrap="none">
            <a:spAutoFit/>
          </a:bodyPr>
          <a:lstStyle/>
          <a:p>
            <a:r>
              <a:rPr lang="ar-SA" sz="2800" b="1">
                <a:latin typeface="Arabic Transparent" pitchFamily="2" charset="-78"/>
                <a:cs typeface="Traditional Arabic" pitchFamily="2" charset="-78"/>
              </a:rPr>
              <a:t>نباتات </a:t>
            </a:r>
            <a:r>
              <a:rPr lang="en-US" sz="2800" b="1" i="1">
                <a:cs typeface="Arabic Transparent" pitchFamily="2" charset="-78"/>
              </a:rPr>
              <a:t> </a:t>
            </a:r>
            <a:r>
              <a:rPr lang="en-US" sz="2400" b="1" i="1">
                <a:cs typeface="Arabic Transparent" pitchFamily="2" charset="-78"/>
              </a:rPr>
              <a:t>Chelidonium</a:t>
            </a:r>
            <a:endParaRPr lang="ar-SA" sz="2400"/>
          </a:p>
        </p:txBody>
      </p:sp>
      <p:pic>
        <p:nvPicPr>
          <p:cNvPr id="18437" name="Picture 5" descr="E:\أسماء الله الحسني\معيد(2012)2\مورفولوجيا وتشريح نبات\lab5\الأنسجة الإفرازية\ecc27e5bc89c79ce93b57aeb075d0fd0.jpg"/>
          <p:cNvPicPr>
            <a:picLocks noChangeAspect="1" noChangeArrowheads="1"/>
          </p:cNvPicPr>
          <p:nvPr/>
        </p:nvPicPr>
        <p:blipFill>
          <a:blip r:embed="rId4"/>
          <a:srcRect/>
          <a:stretch>
            <a:fillRect/>
          </a:stretch>
        </p:blipFill>
        <p:spPr bwMode="auto">
          <a:xfrm>
            <a:off x="4857750" y="214313"/>
            <a:ext cx="4000500" cy="3214687"/>
          </a:xfrm>
          <a:prstGeom prst="rect">
            <a:avLst/>
          </a:prstGeom>
          <a:noFill/>
          <a:ln w="9525">
            <a:noFill/>
            <a:miter lim="800000"/>
            <a:headEnd/>
            <a:tailEnd/>
          </a:ln>
        </p:spPr>
      </p:pic>
      <p:sp>
        <p:nvSpPr>
          <p:cNvPr id="18438" name="مستطيل 6"/>
          <p:cNvSpPr>
            <a:spLocks noChangeArrowheads="1"/>
          </p:cNvSpPr>
          <p:nvPr/>
        </p:nvSpPr>
        <p:spPr bwMode="auto">
          <a:xfrm>
            <a:off x="6500813" y="214313"/>
            <a:ext cx="2311400" cy="461962"/>
          </a:xfrm>
          <a:prstGeom prst="rect">
            <a:avLst/>
          </a:prstGeom>
          <a:noFill/>
          <a:ln w="9525">
            <a:noFill/>
            <a:miter lim="800000"/>
            <a:headEnd/>
            <a:tailEnd/>
          </a:ln>
        </p:spPr>
        <p:txBody>
          <a:bodyPr wrap="none">
            <a:spAutoFit/>
          </a:bodyPr>
          <a:lstStyle/>
          <a:p>
            <a:r>
              <a:rPr lang="en-US" sz="2000" b="1" i="1">
                <a:cs typeface="Arabic Transparent" pitchFamily="2" charset="-78"/>
              </a:rPr>
              <a:t> </a:t>
            </a:r>
            <a:r>
              <a:rPr lang="en-US" sz="2400" b="1" i="1">
                <a:cs typeface="Arabic Transparent" pitchFamily="2" charset="-78"/>
              </a:rPr>
              <a:t>Papaveraceae</a:t>
            </a:r>
            <a:endParaRPr lang="ar-SA" b="1"/>
          </a:p>
        </p:txBody>
      </p:sp>
      <p:pic>
        <p:nvPicPr>
          <p:cNvPr id="18439" name="Picture 8" descr="E:\أسماء الله الحسني\معيد(2012)2\مورفولوجيا وتشريح نبات\lab5\الأنسجة الإفرازية\allium_giganteum__3_.jpg"/>
          <p:cNvPicPr>
            <a:picLocks noChangeAspect="1" noChangeArrowheads="1"/>
          </p:cNvPicPr>
          <p:nvPr/>
        </p:nvPicPr>
        <p:blipFill>
          <a:blip r:embed="rId5"/>
          <a:srcRect/>
          <a:stretch>
            <a:fillRect/>
          </a:stretch>
        </p:blipFill>
        <p:spPr bwMode="auto">
          <a:xfrm>
            <a:off x="214313" y="3500438"/>
            <a:ext cx="4429125" cy="3357562"/>
          </a:xfrm>
          <a:prstGeom prst="rect">
            <a:avLst/>
          </a:prstGeom>
          <a:noFill/>
          <a:ln w="9525">
            <a:noFill/>
            <a:miter lim="800000"/>
            <a:headEnd/>
            <a:tailEnd/>
          </a:ln>
        </p:spPr>
      </p:pic>
      <p:pic>
        <p:nvPicPr>
          <p:cNvPr id="18440" name="Picture 6" descr="E:\أسماء الله الحسني\معيد(2012)2\مورفولوجيا وتشريح نبات\lab5\الأنسجة الإفرازية\allium-cepa.jpg"/>
          <p:cNvPicPr>
            <a:picLocks noChangeAspect="1" noChangeArrowheads="1"/>
          </p:cNvPicPr>
          <p:nvPr/>
        </p:nvPicPr>
        <p:blipFill>
          <a:blip r:embed="rId6"/>
          <a:srcRect/>
          <a:stretch>
            <a:fillRect/>
          </a:stretch>
        </p:blipFill>
        <p:spPr bwMode="auto">
          <a:xfrm>
            <a:off x="6429375" y="3500438"/>
            <a:ext cx="2428875" cy="3357562"/>
          </a:xfrm>
          <a:prstGeom prst="rect">
            <a:avLst/>
          </a:prstGeom>
          <a:noFill/>
          <a:ln w="9525">
            <a:noFill/>
            <a:miter lim="800000"/>
            <a:headEnd/>
            <a:tailEnd/>
          </a:ln>
        </p:spPr>
      </p:pic>
      <p:pic>
        <p:nvPicPr>
          <p:cNvPr id="18441" name="Picture 7" descr="E:\أسماء الله الحسني\معيد(2012)2\مورفولوجيا وتشريح نبات\lab5\الأنسجة الإفرازية\allium-lucy-ball-21362015.jpg"/>
          <p:cNvPicPr>
            <a:picLocks noChangeAspect="1" noChangeArrowheads="1"/>
          </p:cNvPicPr>
          <p:nvPr/>
        </p:nvPicPr>
        <p:blipFill>
          <a:blip r:embed="rId7"/>
          <a:srcRect/>
          <a:stretch>
            <a:fillRect/>
          </a:stretch>
        </p:blipFill>
        <p:spPr bwMode="auto">
          <a:xfrm>
            <a:off x="214313" y="4786313"/>
            <a:ext cx="2316162" cy="2071687"/>
          </a:xfrm>
          <a:prstGeom prst="rect">
            <a:avLst/>
          </a:prstGeom>
          <a:noFill/>
          <a:ln w="9525">
            <a:noFill/>
            <a:miter lim="800000"/>
            <a:headEnd/>
            <a:tailEnd/>
          </a:ln>
        </p:spPr>
      </p:pic>
      <p:sp>
        <p:nvSpPr>
          <p:cNvPr id="18442" name="مستطيل 12"/>
          <p:cNvSpPr>
            <a:spLocks noChangeArrowheads="1"/>
          </p:cNvSpPr>
          <p:nvPr/>
        </p:nvSpPr>
        <p:spPr bwMode="auto">
          <a:xfrm>
            <a:off x="4714875" y="4714875"/>
            <a:ext cx="1590675" cy="584200"/>
          </a:xfrm>
          <a:prstGeom prst="rect">
            <a:avLst/>
          </a:prstGeom>
          <a:noFill/>
          <a:ln w="9525">
            <a:noFill/>
            <a:miter lim="800000"/>
            <a:headEnd/>
            <a:tailEnd/>
          </a:ln>
        </p:spPr>
        <p:txBody>
          <a:bodyPr>
            <a:spAutoFit/>
          </a:bodyPr>
          <a:lstStyle/>
          <a:p>
            <a:pPr algn="ctr"/>
            <a:r>
              <a:rPr lang="en-US" sz="3200" b="1">
                <a:cs typeface="Arabic Transparent" pitchFamily="2" charset="-78"/>
              </a:rPr>
              <a:t>Allium</a:t>
            </a:r>
            <a:endParaRPr lang="ar-SA" b="1"/>
          </a:p>
        </p:txBody>
      </p:sp>
      <p:sp>
        <p:nvSpPr>
          <p:cNvPr id="2" name="Rectangle 1"/>
          <p:cNvSpPr/>
          <p:nvPr/>
        </p:nvSpPr>
        <p:spPr>
          <a:xfrm>
            <a:off x="2286000" y="2690336"/>
            <a:ext cx="4572000" cy="1692771"/>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rtl="1">
              <a:buFontTx/>
              <a:buChar char="•"/>
              <a:tabLst>
                <a:tab pos="146050" algn="l"/>
              </a:tabLst>
            </a:pPr>
            <a:r>
              <a:rPr lang="en-US" sz="2000" b="1" u="sng" dirty="0">
                <a:ea typeface="Times New Roman" pitchFamily="18" charset="0"/>
                <a:cs typeface="Arabic Transparent" pitchFamily="2" charset="-78"/>
              </a:rPr>
              <a:t>Articulated </a:t>
            </a:r>
            <a:r>
              <a:rPr lang="en-US" sz="2000" b="1" u="sng" dirty="0" err="1">
                <a:ea typeface="Times New Roman" pitchFamily="18" charset="0"/>
                <a:cs typeface="Arabic Transparent" pitchFamily="2" charset="-78"/>
              </a:rPr>
              <a:t>laticifers</a:t>
            </a:r>
            <a:r>
              <a:rPr lang="en-US" sz="2000" b="1" u="sng" dirty="0">
                <a:ea typeface="Times New Roman" pitchFamily="18" charset="0"/>
                <a:cs typeface="Arabic Transparent" pitchFamily="2" charset="-78"/>
              </a:rPr>
              <a:t> </a:t>
            </a:r>
            <a:r>
              <a:rPr lang="ar-SA" sz="2000" b="1" dirty="0" smtClean="0">
                <a:cs typeface="+mj-cs"/>
              </a:rPr>
              <a:t>وهناك </a:t>
            </a:r>
            <a:r>
              <a:rPr lang="ar-SA" sz="2000" b="1" dirty="0">
                <a:cs typeface="+mj-cs"/>
              </a:rPr>
              <a:t>ثلاث انواع</a:t>
            </a:r>
            <a:r>
              <a:rPr lang="ar-SA" sz="2000" b="1" dirty="0">
                <a:latin typeface="Arabic Transparent" pitchFamily="2" charset="-78"/>
                <a:cs typeface="+mj-cs"/>
              </a:rPr>
              <a:t>:</a:t>
            </a:r>
          </a:p>
          <a:p>
            <a:pPr algn="ctr" rtl="1">
              <a:tabLst>
                <a:tab pos="146050" algn="l"/>
              </a:tabLst>
            </a:pPr>
            <a:endParaRPr lang="ar-SA" sz="2000" b="1" dirty="0">
              <a:latin typeface="Arabic Transparent" pitchFamily="2" charset="-78"/>
              <a:cs typeface="+mj-cs"/>
            </a:endParaRPr>
          </a:p>
          <a:p>
            <a:pPr algn="ctr" rtl="1">
              <a:buFontTx/>
              <a:buChar char="•"/>
              <a:tabLst>
                <a:tab pos="146050" algn="l"/>
              </a:tabLst>
            </a:pPr>
            <a:r>
              <a:rPr lang="ar-SA" sz="2000" b="1" dirty="0">
                <a:latin typeface="Arabic Transparent" pitchFamily="2" charset="-78"/>
                <a:cs typeface="+mj-cs"/>
              </a:rPr>
              <a:t>بحواجز مثل نباتات </a:t>
            </a:r>
            <a:r>
              <a:rPr lang="en-US" sz="2000" b="1" i="1" dirty="0">
                <a:cs typeface="+mj-cs"/>
              </a:rPr>
              <a:t>Allium</a:t>
            </a:r>
            <a:r>
              <a:rPr lang="en-US" sz="2000" b="1" i="1" dirty="0">
                <a:latin typeface="Arabic Transparent" pitchFamily="2" charset="-78"/>
                <a:cs typeface="+mj-cs"/>
              </a:rPr>
              <a:t> </a:t>
            </a:r>
          </a:p>
          <a:p>
            <a:pPr algn="ctr" rtl="1">
              <a:buFontTx/>
              <a:buChar char="•"/>
              <a:tabLst>
                <a:tab pos="146050" algn="l"/>
              </a:tabLst>
            </a:pPr>
            <a:r>
              <a:rPr lang="ar-SA" sz="2000" b="1" dirty="0">
                <a:latin typeface="Arabic Transparent" pitchFamily="2" charset="-78"/>
                <a:cs typeface="+mj-cs"/>
              </a:rPr>
              <a:t>بحواجز مثقوبة مثل نباتات </a:t>
            </a:r>
            <a:r>
              <a:rPr lang="en-US" sz="2000" b="1" i="1" dirty="0">
                <a:cs typeface="+mj-cs"/>
              </a:rPr>
              <a:t> </a:t>
            </a:r>
            <a:r>
              <a:rPr lang="en-US" sz="2000" b="1" i="1" dirty="0" err="1">
                <a:cs typeface="+mj-cs"/>
              </a:rPr>
              <a:t>Chelidonium</a:t>
            </a:r>
            <a:endParaRPr lang="en-US" sz="2000" b="1" i="1" dirty="0">
              <a:cs typeface="+mj-cs"/>
            </a:endParaRPr>
          </a:p>
          <a:p>
            <a:pPr algn="ctr" rtl="1">
              <a:buFontTx/>
              <a:buChar char="•"/>
              <a:tabLst>
                <a:tab pos="146050" algn="l"/>
              </a:tabLst>
            </a:pPr>
            <a:r>
              <a:rPr lang="ar-SA" sz="2000" b="1" dirty="0">
                <a:latin typeface="Arabic Transparent" pitchFamily="2" charset="-78"/>
                <a:cs typeface="+mj-cs"/>
              </a:rPr>
              <a:t>بدون حواجز مثل نباتات </a:t>
            </a:r>
            <a:r>
              <a:rPr lang="en-US" sz="2000" b="1" i="1" dirty="0">
                <a:cs typeface="+mj-cs"/>
              </a:rPr>
              <a:t> </a:t>
            </a:r>
            <a:r>
              <a:rPr lang="en-US" sz="2000" b="1" i="1" dirty="0" err="1">
                <a:cs typeface="+mj-cs"/>
              </a:rPr>
              <a:t>Papaveraceae</a:t>
            </a:r>
            <a:endParaRPr lang="fr-FR" sz="2000" dirty="0">
              <a:cs typeface="+mj-cs"/>
            </a:endParaRPr>
          </a:p>
        </p:txBody>
      </p:sp>
    </p:spTree>
    <p:extLst>
      <p:ext uri="{BB962C8B-B14F-4D97-AF65-F5344CB8AC3E}">
        <p14:creationId xmlns:p14="http://schemas.microsoft.com/office/powerpoint/2010/main" val="18846970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179512" y="0"/>
            <a:ext cx="8784976" cy="6669359"/>
          </a:xfrm>
          <a:prstGeom prst="rect">
            <a:avLst/>
          </a:prstGeom>
          <a:noFill/>
          <a:ln w="9525">
            <a:noFill/>
            <a:miter lim="800000"/>
            <a:headEnd/>
            <a:tailEnd/>
          </a:ln>
          <a:effectLst>
            <a:prstShdw prst="shdw13" dist="53882" dir="13500000">
              <a:schemeClr val="bg2">
                <a:alpha val="50000"/>
              </a:schemeClr>
            </a:prstShdw>
          </a:effectLst>
        </p:spPr>
      </p:pic>
    </p:spTree>
    <p:extLst>
      <p:ext uri="{BB962C8B-B14F-4D97-AF65-F5344CB8AC3E}">
        <p14:creationId xmlns:p14="http://schemas.microsoft.com/office/powerpoint/2010/main" val="11904347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6895" t="63705" r="36895" b="21371"/>
          <a:stretch/>
        </p:blipFill>
        <p:spPr>
          <a:xfrm>
            <a:off x="0" y="692696"/>
            <a:ext cx="9036495" cy="5976664"/>
          </a:xfrm>
          <a:prstGeom prst="rect">
            <a:avLst/>
          </a:prstGeom>
        </p:spPr>
      </p:pic>
    </p:spTree>
    <p:extLst>
      <p:ext uri="{BB962C8B-B14F-4D97-AF65-F5344CB8AC3E}">
        <p14:creationId xmlns:p14="http://schemas.microsoft.com/office/powerpoint/2010/main" val="4248722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964488"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sz="2400" b="1" dirty="0" err="1" smtClean="0"/>
              <a:t>Chlorophyll</a:t>
            </a:r>
            <a:r>
              <a:rPr lang="fr-FR" sz="2400" b="1" dirty="0" smtClean="0"/>
              <a:t> </a:t>
            </a:r>
            <a:r>
              <a:rPr lang="fr-FR" sz="2400" b="1" dirty="0" err="1" smtClean="0"/>
              <a:t>is</a:t>
            </a:r>
            <a:r>
              <a:rPr lang="fr-FR" sz="2400" b="1" dirty="0" smtClean="0"/>
              <a:t> </a:t>
            </a:r>
            <a:r>
              <a:rPr lang="fr-FR" sz="2400" b="1" dirty="0" err="1" smtClean="0"/>
              <a:t>formed</a:t>
            </a:r>
            <a:r>
              <a:rPr lang="fr-FR" sz="2400" b="1" dirty="0" smtClean="0"/>
              <a:t> </a:t>
            </a:r>
            <a:r>
              <a:rPr lang="fr-FR" sz="2400" b="1" dirty="0" err="1" smtClean="0"/>
              <a:t>from</a:t>
            </a:r>
            <a:r>
              <a:rPr lang="fr-FR" sz="2400" b="1" dirty="0" smtClean="0"/>
              <a:t> the </a:t>
            </a:r>
            <a:r>
              <a:rPr lang="fr-FR" sz="2400" b="1" dirty="0" err="1" smtClean="0"/>
              <a:t>amino</a:t>
            </a:r>
            <a:r>
              <a:rPr lang="fr-FR" sz="2400" b="1" dirty="0" smtClean="0"/>
              <a:t> </a:t>
            </a:r>
            <a:r>
              <a:rPr lang="fr-FR" sz="2400" b="1" dirty="0" err="1" smtClean="0"/>
              <a:t>acid</a:t>
            </a:r>
            <a:r>
              <a:rPr lang="fr-FR" sz="2400" b="1" dirty="0" smtClean="0"/>
              <a:t> glycine (and glutamate) </a:t>
            </a:r>
            <a:r>
              <a:rPr lang="fr-FR" sz="2400" b="1" dirty="0" err="1" smtClean="0"/>
              <a:t>through</a:t>
            </a:r>
            <a:r>
              <a:rPr lang="fr-FR" sz="2400" b="1" dirty="0" smtClean="0"/>
              <a:t> a </a:t>
            </a:r>
            <a:r>
              <a:rPr lang="fr-FR" sz="2400" b="1" dirty="0" err="1" smtClean="0"/>
              <a:t>series</a:t>
            </a:r>
            <a:r>
              <a:rPr lang="fr-FR" sz="2400" b="1" dirty="0" smtClean="0"/>
              <a:t> of </a:t>
            </a:r>
            <a:r>
              <a:rPr lang="fr-FR" sz="2400" b="1" dirty="0" err="1" smtClean="0"/>
              <a:t>biosynthetic</a:t>
            </a:r>
            <a:r>
              <a:rPr lang="fr-FR" sz="2400" b="1" dirty="0" smtClean="0"/>
              <a:t> </a:t>
            </a:r>
            <a:r>
              <a:rPr lang="fr-FR" sz="2400" b="1" dirty="0" err="1" smtClean="0"/>
              <a:t>steps</a:t>
            </a:r>
            <a:r>
              <a:rPr lang="fr-FR" sz="2400" b="1" dirty="0" smtClean="0"/>
              <a:t> </a:t>
            </a:r>
            <a:r>
              <a:rPr lang="fr-FR" sz="2400" b="1" dirty="0" err="1" smtClean="0"/>
              <a:t>that</a:t>
            </a:r>
            <a:r>
              <a:rPr lang="fr-FR" sz="2400" b="1" dirty="0" smtClean="0"/>
              <a:t> </a:t>
            </a:r>
            <a:r>
              <a:rPr lang="fr-FR" sz="2400" b="1" dirty="0" err="1" smtClean="0"/>
              <a:t>produce</a:t>
            </a:r>
            <a:r>
              <a:rPr lang="fr-FR" sz="2400" b="1" dirty="0" smtClean="0"/>
              <a:t> </a:t>
            </a:r>
            <a:r>
              <a:rPr lang="fr-FR" sz="2400" b="1" dirty="0" err="1" smtClean="0"/>
              <a:t>tetrapyrrole</a:t>
            </a:r>
            <a:r>
              <a:rPr lang="fr-FR" sz="2400" b="1" dirty="0" smtClean="0"/>
              <a:t> </a:t>
            </a:r>
            <a:r>
              <a:rPr lang="fr-FR" sz="2400" b="1" dirty="0" err="1" smtClean="0"/>
              <a:t>intermediates</a:t>
            </a:r>
            <a:r>
              <a:rPr lang="fr-FR" sz="2400" b="1" dirty="0" smtClean="0"/>
              <a:t>, </a:t>
            </a:r>
            <a:r>
              <a:rPr lang="fr-FR" sz="2400" b="1" dirty="0" err="1" smtClean="0"/>
              <a:t>finally</a:t>
            </a:r>
            <a:r>
              <a:rPr lang="fr-FR" sz="2400" b="1" dirty="0" smtClean="0"/>
              <a:t> </a:t>
            </a:r>
            <a:r>
              <a:rPr lang="fr-FR" sz="2400" b="1" dirty="0" err="1" smtClean="0"/>
              <a:t>yielding</a:t>
            </a:r>
            <a:r>
              <a:rPr lang="fr-FR" sz="2400" b="1" dirty="0" smtClean="0"/>
              <a:t> </a:t>
            </a:r>
            <a:r>
              <a:rPr lang="fr-FR" sz="2400" b="1" dirty="0" err="1" smtClean="0"/>
              <a:t>chlorophyll</a:t>
            </a:r>
            <a:r>
              <a:rPr lang="fr-FR" sz="2400" b="1" dirty="0" smtClean="0"/>
              <a:t> a and b in the </a:t>
            </a:r>
            <a:r>
              <a:rPr lang="fr-FR" sz="2400" b="1" dirty="0" err="1" smtClean="0"/>
              <a:t>chloroplast</a:t>
            </a:r>
            <a:r>
              <a:rPr lang="fr-FR" sz="2400" b="1" dirty="0" smtClean="0"/>
              <a:t>.</a:t>
            </a:r>
            <a:r>
              <a:rPr lang="fr-FR" sz="2400" dirty="0" smtClean="0"/>
              <a:t/>
            </a:r>
            <a:br>
              <a:rPr lang="fr-FR" sz="2400" dirty="0" smtClean="0"/>
            </a:br>
            <a:r>
              <a:rPr lang="fr-FR" sz="2400" dirty="0" smtClean="0"/>
              <a:t>👉 </a:t>
            </a:r>
            <a:r>
              <a:rPr lang="ar-DZ" sz="2400" b="1" dirty="0" smtClean="0"/>
              <a:t>الكلوروفيل يتكوّن انطلاقًا من الأحماض الأمينية (خاصة الغليسين </a:t>
            </a:r>
            <a:r>
              <a:rPr lang="ar-DZ" sz="2400" b="1" dirty="0" err="1" smtClean="0"/>
              <a:t>والغلوتامات</a:t>
            </a:r>
            <a:r>
              <a:rPr lang="ar-DZ" sz="2400" b="1" dirty="0" smtClean="0"/>
              <a:t>)</a:t>
            </a:r>
            <a:r>
              <a:rPr lang="ar-DZ" sz="2400" dirty="0" smtClean="0"/>
              <a:t> عبر مسار حيوي يُنتج مركبات رباعية </a:t>
            </a:r>
            <a:r>
              <a:rPr lang="ar-DZ" sz="2400" dirty="0" err="1" smtClean="0"/>
              <a:t>البيرول</a:t>
            </a:r>
            <a:r>
              <a:rPr lang="ar-DZ" sz="2400" dirty="0" smtClean="0"/>
              <a:t>، ثم يتكوّن الكلوروفيل داخل </a:t>
            </a:r>
            <a:r>
              <a:rPr lang="ar-DZ" sz="2400" dirty="0" err="1" smtClean="0"/>
              <a:t>البلاستيدات</a:t>
            </a:r>
            <a:r>
              <a:rPr lang="ar-DZ" sz="2400" dirty="0" smtClean="0"/>
              <a:t> الخضراء.</a:t>
            </a:r>
            <a:endParaRPr lang="fr-FR" sz="2400" dirty="0"/>
          </a:p>
        </p:txBody>
      </p:sp>
      <p:pic>
        <p:nvPicPr>
          <p:cNvPr id="3" name="Image 2"/>
          <p:cNvPicPr>
            <a:picLocks noChangeAspect="1"/>
          </p:cNvPicPr>
          <p:nvPr/>
        </p:nvPicPr>
        <p:blipFill>
          <a:blip r:embed="rId2"/>
          <a:stretch>
            <a:fillRect/>
          </a:stretch>
        </p:blipFill>
        <p:spPr>
          <a:xfrm>
            <a:off x="0" y="2708920"/>
            <a:ext cx="9144000" cy="4032448"/>
          </a:xfrm>
          <a:prstGeom prst="rect">
            <a:avLst/>
          </a:prstGeom>
        </p:spPr>
        <p:style>
          <a:lnRef idx="1">
            <a:schemeClr val="accent5"/>
          </a:lnRef>
          <a:fillRef idx="2">
            <a:schemeClr val="accent5"/>
          </a:fillRef>
          <a:effectRef idx="1">
            <a:schemeClr val="accent5"/>
          </a:effectRef>
          <a:fontRef idx="minor">
            <a:schemeClr val="dk1"/>
          </a:fontRef>
        </p:style>
      </p:pic>
    </p:spTree>
    <p:extLst>
      <p:ext uri="{BB962C8B-B14F-4D97-AF65-F5344CB8AC3E}">
        <p14:creationId xmlns:p14="http://schemas.microsoft.com/office/powerpoint/2010/main" val="875970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852936"/>
            <a:ext cx="8229600" cy="1143000"/>
          </a:xfrm>
        </p:spPr>
        <p:style>
          <a:lnRef idx="2">
            <a:schemeClr val="accent1">
              <a:shade val="50000"/>
            </a:schemeClr>
          </a:lnRef>
          <a:fillRef idx="1">
            <a:schemeClr val="accent1"/>
          </a:fillRef>
          <a:effectRef idx="0">
            <a:schemeClr val="accent1"/>
          </a:effectRef>
          <a:fontRef idx="minor">
            <a:schemeClr val="lt1"/>
          </a:fontRef>
        </p:style>
        <p:txBody>
          <a:bodyPr/>
          <a:lstStyle/>
          <a:p>
            <a:r>
              <a:rPr lang="fr-FR" dirty="0" err="1" smtClean="0"/>
              <a:t>Function</a:t>
            </a:r>
            <a:endParaRPr lang="fr-FR" dirty="0"/>
          </a:p>
        </p:txBody>
      </p:sp>
    </p:spTree>
    <p:extLst>
      <p:ext uri="{BB962C8B-B14F-4D97-AF65-F5344CB8AC3E}">
        <p14:creationId xmlns:p14="http://schemas.microsoft.com/office/powerpoint/2010/main" val="794478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3526" y="692696"/>
            <a:ext cx="8467569" cy="1569660"/>
          </a:xfrm>
          <a:prstGeom prst="rect">
            <a:avLst/>
          </a:prstGeom>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الدفاع ضد الحشرات والكائنات الممرِضة</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جذب الملقِّحات (الرحيق</a:t>
            </a:r>
            <a:r>
              <a:rPr kumimoji="0" lang="fr-FR" sz="2400" b="0"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تخزين مواد كيميائية ثانوية</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التئام الجروح (</a:t>
            </a:r>
            <a:r>
              <a:rPr kumimoji="0" lang="ar-SA" sz="2400" b="0" i="0" u="none" strike="noStrike" cap="none" normalizeH="0" baseline="0" dirty="0" err="1" smtClean="0">
                <a:ln>
                  <a:noFill/>
                </a:ln>
                <a:solidFill>
                  <a:schemeClr val="tx1"/>
                </a:solidFill>
                <a:effectLst/>
                <a:latin typeface="Arial" charset="0"/>
                <a:cs typeface="Arial" charset="0"/>
              </a:rPr>
              <a:t>راتنج</a:t>
            </a:r>
            <a:r>
              <a:rPr kumimoji="0" lang="ar-SA"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err="1" smtClean="0">
                <a:ln>
                  <a:noFill/>
                </a:ln>
                <a:solidFill>
                  <a:schemeClr val="tx1"/>
                </a:solidFill>
                <a:effectLst/>
                <a:latin typeface="Arial" charset="0"/>
                <a:cs typeface="Arial" charset="0"/>
              </a:rPr>
              <a:t>لاتكس</a:t>
            </a:r>
            <a:r>
              <a:rPr kumimoji="0" lang="fr-FR" sz="2400" b="0" i="0" u="none" strike="noStrike" cap="none" normalizeH="0" baseline="0" dirty="0" smtClean="0">
                <a:ln>
                  <a:noFill/>
                </a:ln>
                <a:solidFill>
                  <a:schemeClr val="tx1"/>
                </a:solidFill>
                <a:effectLst/>
                <a:latin typeface="Arial" charset="0"/>
                <a:cs typeface="Arial" charset="0"/>
              </a:rPr>
              <a:t>)</a:t>
            </a:r>
          </a:p>
        </p:txBody>
      </p:sp>
      <p:sp>
        <p:nvSpPr>
          <p:cNvPr id="6" name="Rectangle 2"/>
          <p:cNvSpPr>
            <a:spLocks noChangeArrowheads="1"/>
          </p:cNvSpPr>
          <p:nvPr/>
        </p:nvSpPr>
        <p:spPr bwMode="auto">
          <a:xfrm>
            <a:off x="323527" y="2780928"/>
            <a:ext cx="8467570" cy="1569660"/>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Defense</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against</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insects</a:t>
            </a:r>
            <a:r>
              <a:rPr kumimoji="0" lang="fr-FR" sz="2400" b="1" i="0" u="none" strike="noStrike" cap="none" normalizeH="0" baseline="0" dirty="0" smtClean="0">
                <a:ln>
                  <a:noFill/>
                </a:ln>
                <a:solidFill>
                  <a:schemeClr val="tx1"/>
                </a:solidFill>
                <a:effectLst/>
                <a:latin typeface="Arial" charset="0"/>
                <a:cs typeface="Arial" charset="0"/>
              </a:rPr>
              <a:t> and </a:t>
            </a:r>
            <a:r>
              <a:rPr kumimoji="0" lang="fr-FR" sz="2400" b="1" i="0" u="none" strike="noStrike" cap="none" normalizeH="0" baseline="0" dirty="0" err="1" smtClean="0">
                <a:ln>
                  <a:noFill/>
                </a:ln>
                <a:solidFill>
                  <a:schemeClr val="tx1"/>
                </a:solidFill>
                <a:effectLst/>
                <a:latin typeface="Arial" charset="0"/>
                <a:cs typeface="Arial" charset="0"/>
              </a:rPr>
              <a:t>pathogens</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smtClean="0">
                <a:ln>
                  <a:noFill/>
                </a:ln>
                <a:solidFill>
                  <a:schemeClr val="tx1"/>
                </a:solidFill>
                <a:effectLst/>
                <a:latin typeface="Arial" charset="0"/>
                <a:cs typeface="Arial" charset="0"/>
              </a:rPr>
              <a:t>Attraction of </a:t>
            </a:r>
            <a:r>
              <a:rPr kumimoji="0" lang="fr-FR" sz="2400" b="1" i="0" u="none" strike="noStrike" cap="none" normalizeH="0" baseline="0" dirty="0" err="1" smtClean="0">
                <a:ln>
                  <a:noFill/>
                </a:ln>
                <a:solidFill>
                  <a:schemeClr val="tx1"/>
                </a:solidFill>
                <a:effectLst/>
                <a:latin typeface="Arial" charset="0"/>
                <a:cs typeface="Arial" charset="0"/>
              </a:rPr>
              <a:t>pollinators</a:t>
            </a:r>
            <a:r>
              <a:rPr kumimoji="0" lang="fr-FR" sz="2400" b="1" i="0" u="none" strike="noStrike" cap="none" normalizeH="0" baseline="0" dirty="0" smtClean="0">
                <a:ln>
                  <a:noFill/>
                </a:ln>
                <a:solidFill>
                  <a:schemeClr val="tx1"/>
                </a:solidFill>
                <a:effectLst/>
                <a:latin typeface="Arial" charset="0"/>
                <a:cs typeface="Arial" charset="0"/>
              </a:rPr>
              <a:t> (nectar)</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smtClean="0">
                <a:ln>
                  <a:noFill/>
                </a:ln>
                <a:solidFill>
                  <a:schemeClr val="tx1"/>
                </a:solidFill>
                <a:effectLst/>
                <a:latin typeface="Arial" charset="0"/>
                <a:cs typeface="Arial" charset="0"/>
              </a:rPr>
              <a:t>Storage of </a:t>
            </a:r>
            <a:r>
              <a:rPr kumimoji="0" lang="fr-FR" sz="2400" b="1" i="0" u="none" strike="noStrike" cap="none" normalizeH="0" baseline="0" dirty="0" err="1" smtClean="0">
                <a:ln>
                  <a:noFill/>
                </a:ln>
                <a:solidFill>
                  <a:schemeClr val="tx1"/>
                </a:solidFill>
                <a:effectLst/>
                <a:latin typeface="Arial" charset="0"/>
                <a:cs typeface="Arial" charset="0"/>
              </a:rPr>
              <a:t>secondary</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chemical</a:t>
            </a:r>
            <a:r>
              <a:rPr kumimoji="0" lang="fr-FR" sz="2400" b="1" i="0" u="none" strike="noStrike" cap="none" normalizeH="0" baseline="0" dirty="0" smtClean="0">
                <a:ln>
                  <a:noFill/>
                </a:ln>
                <a:solidFill>
                  <a:schemeClr val="tx1"/>
                </a:solidFill>
                <a:effectLst/>
                <a:latin typeface="Arial" charset="0"/>
                <a:cs typeface="Arial" charset="0"/>
              </a:rPr>
              <a:t> compounds</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Wound</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healing</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resin</a:t>
            </a:r>
            <a:r>
              <a:rPr kumimoji="0" lang="fr-FR" sz="2400" b="1" i="0" u="none" strike="noStrike" cap="none" normalizeH="0" baseline="0" dirty="0" smtClean="0">
                <a:ln>
                  <a:noFill/>
                </a:ln>
                <a:solidFill>
                  <a:schemeClr val="tx1"/>
                </a:solidFill>
                <a:effectLst/>
                <a:latin typeface="Arial" charset="0"/>
                <a:cs typeface="Arial" charset="0"/>
              </a:rPr>
              <a:t>, latex)</a:t>
            </a:r>
            <a:endParaRPr kumimoji="0" lang="fr-FR" sz="2400" b="0" i="0" u="none" strike="noStrike" cap="none" normalizeH="0" baseline="0" dirty="0" smtClean="0">
              <a:ln>
                <a:noFill/>
              </a:ln>
              <a:solidFill>
                <a:schemeClr val="tx1"/>
              </a:solidFill>
              <a:effectLst/>
              <a:latin typeface="Arial" charset="0"/>
              <a:cs typeface="Arial" charset="0"/>
            </a:endParaRPr>
          </a:p>
        </p:txBody>
      </p:sp>
      <p:sp>
        <p:nvSpPr>
          <p:cNvPr id="7" name="Rectangle 6"/>
          <p:cNvSpPr/>
          <p:nvPr/>
        </p:nvSpPr>
        <p:spPr>
          <a:xfrm>
            <a:off x="2267744" y="0"/>
            <a:ext cx="475252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2800" b="1" dirty="0" err="1" smtClean="0"/>
              <a:t>Functions</a:t>
            </a:r>
            <a:r>
              <a:rPr lang="fr-FR" sz="2800" b="1" dirty="0" smtClean="0"/>
              <a:t> :</a:t>
            </a:r>
            <a:r>
              <a:rPr lang="ar-DZ" sz="2800" b="1" dirty="0" smtClean="0"/>
              <a:t>الوظائف</a:t>
            </a:r>
            <a:endParaRPr lang="fr-FR" sz="2800" b="1" dirty="0"/>
          </a:p>
        </p:txBody>
      </p:sp>
    </p:spTree>
    <p:extLst>
      <p:ext uri="{BB962C8B-B14F-4D97-AF65-F5344CB8AC3E}">
        <p14:creationId xmlns:p14="http://schemas.microsoft.com/office/powerpoint/2010/main" val="384866690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2006</Words>
  <Application>Microsoft Office PowerPoint</Application>
  <PresentationFormat>Affichage à l'écran (4:3)</PresentationFormat>
  <Paragraphs>282</Paragraphs>
  <Slides>63</Slides>
  <Notes>3</Notes>
  <HiddenSlides>0</HiddenSlides>
  <MMClips>0</MMClips>
  <ScaleCrop>false</ScaleCrop>
  <HeadingPairs>
    <vt:vector size="4" baseType="variant">
      <vt:variant>
        <vt:lpstr>Thème</vt:lpstr>
      </vt:variant>
      <vt:variant>
        <vt:i4>1</vt:i4>
      </vt:variant>
      <vt:variant>
        <vt:lpstr>Titres des diapositives</vt:lpstr>
      </vt:variant>
      <vt:variant>
        <vt:i4>63</vt:i4>
      </vt:variant>
    </vt:vector>
  </HeadingPairs>
  <TitlesOfParts>
    <vt:vector size="6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Function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Cavities التجاويف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lenovo</dc:creator>
  <cp:lastModifiedBy>lenovo</cp:lastModifiedBy>
  <cp:revision>1</cp:revision>
  <dcterms:created xsi:type="dcterms:W3CDTF">2026-03-14T16:38:19Z</dcterms:created>
  <dcterms:modified xsi:type="dcterms:W3CDTF">2026-03-14T16:38:59Z</dcterms:modified>
</cp:coreProperties>
</file>