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C72F6-13CF-43D6-8DC3-7A5C4917EB84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0B7C-21CC-4B54-8690-D35A7ED120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3134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B691120-243A-49C1-90AD-0741BCACAF45}" type="slidenum">
              <a:rPr lang="en-US" altLang="fr-FR">
                <a:latin typeface="Arial" panose="020B0604020202020204" pitchFamily="34" charset="0"/>
                <a:ea typeface="ヒラギノ角ゴ Pro W3"/>
                <a:cs typeface="ヒラギノ角ゴ Pro W3"/>
              </a:rPr>
              <a:pPr/>
              <a:t>4</a:t>
            </a:fld>
            <a:endParaRPr lang="en-US" altLang="fr-FR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fr-FR" smtClean="0">
                <a:latin typeface="Times New Roman" panose="02020603050405020304" pitchFamily="18" charset="0"/>
              </a:rPr>
              <a:t>Figure 35.18 Leaf anatomy.</a:t>
            </a:r>
          </a:p>
        </p:txBody>
      </p:sp>
    </p:spTree>
    <p:extLst>
      <p:ext uri="{BB962C8B-B14F-4D97-AF65-F5344CB8AC3E}">
        <p14:creationId xmlns:p14="http://schemas.microsoft.com/office/powerpoint/2010/main" val="1544555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13972-C609-4214-B2DA-20E7C26C3652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8663-2985-424E-92D8-81832585F0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61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13972-C609-4214-B2DA-20E7C26C3652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8663-2985-424E-92D8-81832585F0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850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13972-C609-4214-B2DA-20E7C26C3652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8663-2985-424E-92D8-81832585F0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180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13972-C609-4214-B2DA-20E7C26C3652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8663-2985-424E-92D8-81832585F0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4785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13972-C609-4214-B2DA-20E7C26C3652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8663-2985-424E-92D8-81832585F0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0589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13972-C609-4214-B2DA-20E7C26C3652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8663-2985-424E-92D8-81832585F0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082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13972-C609-4214-B2DA-20E7C26C3652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8663-2985-424E-92D8-81832585F0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788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13972-C609-4214-B2DA-20E7C26C3652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8663-2985-424E-92D8-81832585F0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9352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13972-C609-4214-B2DA-20E7C26C3652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8663-2985-424E-92D8-81832585F0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702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13972-C609-4214-B2DA-20E7C26C3652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8663-2985-424E-92D8-81832585F0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327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13972-C609-4214-B2DA-20E7C26C3652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8663-2985-424E-92D8-81832585F0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928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13972-C609-4214-B2DA-20E7C26C3652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88663-2985-424E-92D8-81832585F0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809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96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sz="6000" b="1" dirty="0" err="1" smtClean="0">
                <a:solidFill>
                  <a:srgbClr val="FF0000"/>
                </a:solidFill>
              </a:rPr>
              <a:t>Leaf</a:t>
            </a:r>
            <a:r>
              <a:rPr lang="fr-FR" sz="6000" b="1" dirty="0" smtClean="0">
                <a:solidFill>
                  <a:srgbClr val="FF0000"/>
                </a:solidFill>
              </a:rPr>
              <a:t> </a:t>
            </a:r>
            <a:r>
              <a:rPr lang="fr-FR" sz="6000" b="1" dirty="0" err="1" smtClean="0">
                <a:solidFill>
                  <a:srgbClr val="FF0000"/>
                </a:solidFill>
              </a:rPr>
              <a:t>anatomy</a:t>
            </a:r>
            <a:endParaRPr lang="fr-FR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563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r="4326" b="21200"/>
          <a:stretch/>
        </p:blipFill>
        <p:spPr>
          <a:xfrm>
            <a:off x="0" y="116632"/>
            <a:ext cx="9036496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71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5" descr="Résultat de recherche d'images pour &quot;metaxylem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7" cy="659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6735" t="16894"/>
          <a:stretch/>
        </p:blipFill>
        <p:spPr>
          <a:xfrm>
            <a:off x="4283968" y="0"/>
            <a:ext cx="4860032" cy="680038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51720" y="5517232"/>
            <a:ext cx="2160239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Bulliform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cell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76771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r="3538" b="17450"/>
          <a:stretch/>
        </p:blipFill>
        <p:spPr>
          <a:xfrm>
            <a:off x="107504" y="0"/>
            <a:ext cx="8820472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52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959" t="29329" r="33950" b="11610"/>
          <a:stretch/>
        </p:blipFill>
        <p:spPr>
          <a:xfrm>
            <a:off x="0" y="188640"/>
            <a:ext cx="914400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44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6" t="23292" r="4681" b="1743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56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Leaf structure</a:t>
            </a:r>
          </a:p>
        </p:txBody>
      </p:sp>
      <p:pic>
        <p:nvPicPr>
          <p:cNvPr id="197635" name="Picture 5" descr="f25-20_leaf_structure_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6632"/>
            <a:ext cx="9144000" cy="6708031"/>
          </a:xfrm>
        </p:spPr>
      </p:pic>
    </p:spTree>
    <p:extLst>
      <p:ext uri="{BB962C8B-B14F-4D97-AF65-F5344CB8AC3E}">
        <p14:creationId xmlns:p14="http://schemas.microsoft.com/office/powerpoint/2010/main" val="293556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77" descr="35_18aLeafAnatomy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2"/>
          <a:stretch>
            <a:fillRect/>
          </a:stretch>
        </p:blipFill>
        <p:spPr bwMode="auto">
          <a:xfrm>
            <a:off x="29642" y="563046"/>
            <a:ext cx="9086850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Line 78"/>
          <p:cNvSpPr>
            <a:spLocks noChangeShapeType="1"/>
          </p:cNvSpPr>
          <p:nvPr/>
        </p:nvSpPr>
        <p:spPr bwMode="auto">
          <a:xfrm>
            <a:off x="2959100" y="2001838"/>
            <a:ext cx="396875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444" name="Text Box 79"/>
          <p:cNvSpPr txBox="1">
            <a:spLocks noChangeArrowheads="1"/>
          </p:cNvSpPr>
          <p:nvPr/>
        </p:nvSpPr>
        <p:spPr bwMode="auto">
          <a:xfrm>
            <a:off x="74613" y="915988"/>
            <a:ext cx="1022350" cy="52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Key</a:t>
            </a:r>
            <a:b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</a:b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to labels</a:t>
            </a:r>
          </a:p>
        </p:txBody>
      </p:sp>
      <p:sp>
        <p:nvSpPr>
          <p:cNvPr id="61445" name="Text Box 80"/>
          <p:cNvSpPr txBox="1">
            <a:spLocks noChangeArrowheads="1"/>
          </p:cNvSpPr>
          <p:nvPr/>
        </p:nvSpPr>
        <p:spPr bwMode="auto">
          <a:xfrm>
            <a:off x="433388" y="1595438"/>
            <a:ext cx="839787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Dermal</a:t>
            </a:r>
          </a:p>
        </p:txBody>
      </p:sp>
      <p:sp>
        <p:nvSpPr>
          <p:cNvPr id="61446" name="Text Box 81"/>
          <p:cNvSpPr txBox="1">
            <a:spLocks noChangeArrowheads="1"/>
          </p:cNvSpPr>
          <p:nvPr/>
        </p:nvSpPr>
        <p:spPr bwMode="auto">
          <a:xfrm>
            <a:off x="438150" y="1973263"/>
            <a:ext cx="839788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Ground</a:t>
            </a:r>
          </a:p>
        </p:txBody>
      </p:sp>
      <p:sp>
        <p:nvSpPr>
          <p:cNvPr id="61447" name="Text Box 82"/>
          <p:cNvSpPr txBox="1">
            <a:spLocks noChangeArrowheads="1"/>
          </p:cNvSpPr>
          <p:nvPr/>
        </p:nvSpPr>
        <p:spPr bwMode="auto">
          <a:xfrm>
            <a:off x="447675" y="2341563"/>
            <a:ext cx="1047750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Vascular</a:t>
            </a:r>
          </a:p>
        </p:txBody>
      </p:sp>
      <p:sp>
        <p:nvSpPr>
          <p:cNvPr id="61448" name="Text Box 83"/>
          <p:cNvSpPr txBox="1">
            <a:spLocks noChangeArrowheads="1"/>
          </p:cNvSpPr>
          <p:nvPr/>
        </p:nvSpPr>
        <p:spPr bwMode="auto">
          <a:xfrm>
            <a:off x="3236913" y="1549400"/>
            <a:ext cx="839787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Cuticle</a:t>
            </a:r>
          </a:p>
        </p:txBody>
      </p:sp>
      <p:sp>
        <p:nvSpPr>
          <p:cNvPr id="61449" name="Text Box 84"/>
          <p:cNvSpPr txBox="1">
            <a:spLocks noChangeArrowheads="1"/>
          </p:cNvSpPr>
          <p:nvPr/>
        </p:nvSpPr>
        <p:spPr bwMode="auto">
          <a:xfrm>
            <a:off x="573088" y="4292600"/>
            <a:ext cx="909637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Bundle-</a:t>
            </a:r>
            <a:b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</a:b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sheath</a:t>
            </a:r>
            <a:b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</a:b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cell</a:t>
            </a:r>
          </a:p>
        </p:txBody>
      </p:sp>
      <p:sp>
        <p:nvSpPr>
          <p:cNvPr id="61450" name="Text Box 85"/>
          <p:cNvSpPr txBox="1">
            <a:spLocks noChangeArrowheads="1"/>
          </p:cNvSpPr>
          <p:nvPr/>
        </p:nvSpPr>
        <p:spPr bwMode="auto">
          <a:xfrm>
            <a:off x="1354138" y="5472113"/>
            <a:ext cx="741362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Xylem</a:t>
            </a:r>
          </a:p>
        </p:txBody>
      </p:sp>
      <p:sp>
        <p:nvSpPr>
          <p:cNvPr id="61451" name="Text Box 86"/>
          <p:cNvSpPr txBox="1">
            <a:spLocks noChangeArrowheads="1"/>
          </p:cNvSpPr>
          <p:nvPr/>
        </p:nvSpPr>
        <p:spPr bwMode="auto">
          <a:xfrm>
            <a:off x="2074863" y="6018213"/>
            <a:ext cx="839787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Phloem</a:t>
            </a:r>
          </a:p>
        </p:txBody>
      </p:sp>
      <p:sp>
        <p:nvSpPr>
          <p:cNvPr id="61452" name="Text Box 87"/>
          <p:cNvSpPr txBox="1">
            <a:spLocks noChangeArrowheads="1"/>
          </p:cNvSpPr>
          <p:nvPr/>
        </p:nvSpPr>
        <p:spPr bwMode="auto">
          <a:xfrm>
            <a:off x="4502150" y="962025"/>
            <a:ext cx="1785938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Sclerenchyma</a:t>
            </a:r>
            <a:b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</a:b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fibers</a:t>
            </a:r>
          </a:p>
        </p:txBody>
      </p:sp>
      <p:sp>
        <p:nvSpPr>
          <p:cNvPr id="61453" name="Text Box 88"/>
          <p:cNvSpPr txBox="1">
            <a:spLocks noChangeArrowheads="1"/>
          </p:cNvSpPr>
          <p:nvPr/>
        </p:nvSpPr>
        <p:spPr bwMode="auto">
          <a:xfrm>
            <a:off x="5637213" y="1714500"/>
            <a:ext cx="839787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Stoma</a:t>
            </a:r>
          </a:p>
        </p:txBody>
      </p:sp>
      <p:sp>
        <p:nvSpPr>
          <p:cNvPr id="61454" name="Text Box 89"/>
          <p:cNvSpPr txBox="1">
            <a:spLocks noChangeArrowheads="1"/>
          </p:cNvSpPr>
          <p:nvPr/>
        </p:nvSpPr>
        <p:spPr bwMode="auto">
          <a:xfrm>
            <a:off x="7677150" y="2409825"/>
            <a:ext cx="122555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Upper</a:t>
            </a:r>
            <a:b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</a:b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epidermis</a:t>
            </a:r>
          </a:p>
        </p:txBody>
      </p:sp>
      <p:sp>
        <p:nvSpPr>
          <p:cNvPr id="61455" name="Text Box 90"/>
          <p:cNvSpPr txBox="1">
            <a:spLocks noChangeArrowheads="1"/>
          </p:cNvSpPr>
          <p:nvPr/>
        </p:nvSpPr>
        <p:spPr bwMode="auto">
          <a:xfrm>
            <a:off x="7651821" y="3195121"/>
            <a:ext cx="117475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1900" b="1" dirty="0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Palisade</a:t>
            </a:r>
            <a:br>
              <a:rPr lang="en-US" altLang="fr-FR" sz="1900" b="1" dirty="0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</a:br>
            <a:r>
              <a:rPr lang="en-US" altLang="fr-FR" sz="1900" b="1" dirty="0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mesophyll</a:t>
            </a:r>
          </a:p>
        </p:txBody>
      </p:sp>
      <p:sp>
        <p:nvSpPr>
          <p:cNvPr id="61456" name="Text Box 91"/>
          <p:cNvSpPr txBox="1">
            <a:spLocks noChangeArrowheads="1"/>
          </p:cNvSpPr>
          <p:nvPr/>
        </p:nvSpPr>
        <p:spPr bwMode="auto">
          <a:xfrm>
            <a:off x="7630502" y="4172743"/>
            <a:ext cx="1268412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1900" b="1" dirty="0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Spongy</a:t>
            </a:r>
            <a:br>
              <a:rPr lang="en-US" altLang="fr-FR" sz="1900" b="1" dirty="0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</a:br>
            <a:r>
              <a:rPr lang="en-US" altLang="fr-FR" sz="1900" b="1" dirty="0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mesophyll</a:t>
            </a:r>
          </a:p>
        </p:txBody>
      </p:sp>
      <p:sp>
        <p:nvSpPr>
          <p:cNvPr id="61457" name="Text Box 92"/>
          <p:cNvSpPr txBox="1">
            <a:spLocks noChangeArrowheads="1"/>
          </p:cNvSpPr>
          <p:nvPr/>
        </p:nvSpPr>
        <p:spPr bwMode="auto">
          <a:xfrm>
            <a:off x="7694352" y="4880555"/>
            <a:ext cx="117157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1900" b="1" dirty="0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Lower</a:t>
            </a:r>
            <a:br>
              <a:rPr lang="en-US" altLang="fr-FR" sz="1900" b="1" dirty="0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</a:br>
            <a:r>
              <a:rPr lang="en-US" altLang="fr-FR" sz="1900" b="1" dirty="0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epidermis</a:t>
            </a:r>
          </a:p>
        </p:txBody>
      </p:sp>
      <p:sp>
        <p:nvSpPr>
          <p:cNvPr id="61458" name="Text Box 93"/>
          <p:cNvSpPr txBox="1">
            <a:spLocks noChangeArrowheads="1"/>
          </p:cNvSpPr>
          <p:nvPr/>
        </p:nvSpPr>
        <p:spPr bwMode="auto">
          <a:xfrm>
            <a:off x="6463542" y="5756275"/>
            <a:ext cx="8413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fr-FR" sz="1900" b="1" dirty="0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Cuticle</a:t>
            </a:r>
          </a:p>
        </p:txBody>
      </p:sp>
      <p:sp>
        <p:nvSpPr>
          <p:cNvPr id="61459" name="Text Box 94"/>
          <p:cNvSpPr txBox="1">
            <a:spLocks noChangeArrowheads="1"/>
          </p:cNvSpPr>
          <p:nvPr/>
        </p:nvSpPr>
        <p:spPr bwMode="auto">
          <a:xfrm>
            <a:off x="5822950" y="5738813"/>
            <a:ext cx="5222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Vein</a:t>
            </a:r>
          </a:p>
        </p:txBody>
      </p:sp>
      <p:sp>
        <p:nvSpPr>
          <p:cNvPr id="61460" name="Text Box 95"/>
          <p:cNvSpPr txBox="1">
            <a:spLocks noChangeArrowheads="1"/>
          </p:cNvSpPr>
          <p:nvPr/>
        </p:nvSpPr>
        <p:spPr bwMode="auto">
          <a:xfrm>
            <a:off x="5299869" y="6177994"/>
            <a:ext cx="75723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1900" b="1" dirty="0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Guard</a:t>
            </a:r>
            <a:br>
              <a:rPr lang="en-US" altLang="fr-FR" sz="1900" b="1" dirty="0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</a:br>
            <a:r>
              <a:rPr lang="en-US" altLang="fr-FR" sz="1900" b="1" dirty="0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cells</a:t>
            </a:r>
          </a:p>
        </p:txBody>
      </p:sp>
      <p:sp>
        <p:nvSpPr>
          <p:cNvPr id="61461" name="AutoShape 97"/>
          <p:cNvSpPr>
            <a:spLocks/>
          </p:cNvSpPr>
          <p:nvPr/>
        </p:nvSpPr>
        <p:spPr bwMode="auto">
          <a:xfrm>
            <a:off x="6723063" y="2659063"/>
            <a:ext cx="160337" cy="200025"/>
          </a:xfrm>
          <a:prstGeom prst="rightBrace">
            <a:avLst>
              <a:gd name="adj1" fmla="val 10396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fr-FR" alt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62" name="AutoShape 98"/>
          <p:cNvSpPr>
            <a:spLocks/>
          </p:cNvSpPr>
          <p:nvPr/>
        </p:nvSpPr>
        <p:spPr bwMode="auto">
          <a:xfrm>
            <a:off x="6710363" y="2878138"/>
            <a:ext cx="187325" cy="1098550"/>
          </a:xfrm>
          <a:prstGeom prst="rightBrace">
            <a:avLst>
              <a:gd name="adj1" fmla="val 48870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fr-FR" alt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63" name="AutoShape 99"/>
          <p:cNvSpPr>
            <a:spLocks/>
          </p:cNvSpPr>
          <p:nvPr/>
        </p:nvSpPr>
        <p:spPr bwMode="auto">
          <a:xfrm>
            <a:off x="6724650" y="4029075"/>
            <a:ext cx="174625" cy="931863"/>
          </a:xfrm>
          <a:prstGeom prst="rightBrace">
            <a:avLst>
              <a:gd name="adj1" fmla="val 44470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fr-FR" alt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64" name="AutoShape 100"/>
          <p:cNvSpPr>
            <a:spLocks/>
          </p:cNvSpPr>
          <p:nvPr/>
        </p:nvSpPr>
        <p:spPr bwMode="auto">
          <a:xfrm>
            <a:off x="6702425" y="4979988"/>
            <a:ext cx="160338" cy="200025"/>
          </a:xfrm>
          <a:prstGeom prst="rightBrace">
            <a:avLst>
              <a:gd name="adj1" fmla="val 10396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fr-FR" alt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65" name="Oval 101"/>
          <p:cNvSpPr>
            <a:spLocks noChangeArrowheads="1"/>
          </p:cNvSpPr>
          <p:nvPr/>
        </p:nvSpPr>
        <p:spPr bwMode="auto">
          <a:xfrm>
            <a:off x="4824413" y="4494213"/>
            <a:ext cx="436562" cy="43656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fr-FR" alt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66" name="Line 102"/>
          <p:cNvSpPr>
            <a:spLocks noChangeShapeType="1"/>
          </p:cNvSpPr>
          <p:nvPr/>
        </p:nvSpPr>
        <p:spPr bwMode="auto">
          <a:xfrm>
            <a:off x="3805238" y="1770063"/>
            <a:ext cx="225425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467" name="Line 103"/>
          <p:cNvSpPr>
            <a:spLocks noChangeShapeType="1"/>
          </p:cNvSpPr>
          <p:nvPr/>
        </p:nvSpPr>
        <p:spPr bwMode="auto">
          <a:xfrm flipH="1">
            <a:off x="4452938" y="1465263"/>
            <a:ext cx="411162" cy="17986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468" name="Line 104"/>
          <p:cNvSpPr>
            <a:spLocks noChangeShapeType="1"/>
          </p:cNvSpPr>
          <p:nvPr/>
        </p:nvSpPr>
        <p:spPr bwMode="auto">
          <a:xfrm flipH="1">
            <a:off x="5868988" y="1941513"/>
            <a:ext cx="12700" cy="965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469" name="Line 105"/>
          <p:cNvSpPr>
            <a:spLocks noChangeShapeType="1"/>
          </p:cNvSpPr>
          <p:nvPr/>
        </p:nvSpPr>
        <p:spPr bwMode="auto">
          <a:xfrm>
            <a:off x="5127625" y="4905375"/>
            <a:ext cx="542925" cy="9255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470" name="Line 106"/>
          <p:cNvSpPr>
            <a:spLocks noChangeShapeType="1"/>
          </p:cNvSpPr>
          <p:nvPr/>
        </p:nvSpPr>
        <p:spPr bwMode="auto">
          <a:xfrm>
            <a:off x="6345238" y="5341938"/>
            <a:ext cx="250825" cy="409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471" name="Line 107"/>
          <p:cNvSpPr>
            <a:spLocks noChangeShapeType="1"/>
          </p:cNvSpPr>
          <p:nvPr/>
        </p:nvSpPr>
        <p:spPr bwMode="auto">
          <a:xfrm>
            <a:off x="4849813" y="5910263"/>
            <a:ext cx="0" cy="1857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472" name="Line 108"/>
          <p:cNvSpPr>
            <a:spLocks noChangeShapeType="1"/>
          </p:cNvSpPr>
          <p:nvPr/>
        </p:nvSpPr>
        <p:spPr bwMode="auto">
          <a:xfrm>
            <a:off x="4638675" y="6003925"/>
            <a:ext cx="217488" cy="85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473" name="Line 109"/>
          <p:cNvSpPr>
            <a:spLocks noChangeShapeType="1"/>
          </p:cNvSpPr>
          <p:nvPr/>
        </p:nvSpPr>
        <p:spPr bwMode="auto">
          <a:xfrm flipH="1">
            <a:off x="2601913" y="4851400"/>
            <a:ext cx="476250" cy="1073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474" name="Line 110"/>
          <p:cNvSpPr>
            <a:spLocks noChangeShapeType="1"/>
          </p:cNvSpPr>
          <p:nvPr/>
        </p:nvSpPr>
        <p:spPr bwMode="auto">
          <a:xfrm flipH="1">
            <a:off x="2232025" y="4441825"/>
            <a:ext cx="846138" cy="952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475" name="Line 111"/>
          <p:cNvSpPr>
            <a:spLocks noChangeShapeType="1"/>
          </p:cNvSpPr>
          <p:nvPr/>
        </p:nvSpPr>
        <p:spPr bwMode="auto">
          <a:xfrm>
            <a:off x="1517650" y="4600575"/>
            <a:ext cx="1216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476" name="Line 112"/>
          <p:cNvSpPr>
            <a:spLocks noChangeShapeType="1"/>
          </p:cNvSpPr>
          <p:nvPr/>
        </p:nvSpPr>
        <p:spPr bwMode="auto">
          <a:xfrm>
            <a:off x="6873875" y="2755900"/>
            <a:ext cx="1587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477" name="Line 113"/>
          <p:cNvSpPr>
            <a:spLocks noChangeShapeType="1"/>
          </p:cNvSpPr>
          <p:nvPr/>
        </p:nvSpPr>
        <p:spPr bwMode="auto">
          <a:xfrm>
            <a:off x="6869113" y="3422650"/>
            <a:ext cx="1508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478" name="Line 114"/>
          <p:cNvSpPr>
            <a:spLocks noChangeShapeType="1"/>
          </p:cNvSpPr>
          <p:nvPr/>
        </p:nvSpPr>
        <p:spPr bwMode="auto">
          <a:xfrm>
            <a:off x="6873875" y="4494213"/>
            <a:ext cx="1333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479" name="Line 115"/>
          <p:cNvSpPr>
            <a:spLocks noChangeShapeType="1"/>
          </p:cNvSpPr>
          <p:nvPr/>
        </p:nvSpPr>
        <p:spPr bwMode="auto">
          <a:xfrm>
            <a:off x="6821488" y="5083175"/>
            <a:ext cx="1984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480" name="Прямоугольник 43"/>
          <p:cNvSpPr>
            <a:spLocks noChangeArrowheads="1"/>
          </p:cNvSpPr>
          <p:nvPr/>
        </p:nvSpPr>
        <p:spPr bwMode="auto">
          <a:xfrm>
            <a:off x="0" y="-6350"/>
            <a:ext cx="9161463" cy="64611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Leaf Structure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630502" y="1912908"/>
            <a:ext cx="1406662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ar-SA" sz="2000" b="1" dirty="0" smtClean="0"/>
              <a:t>البشرة العليا</a:t>
            </a:r>
            <a:endParaRPr lang="fr-FR" sz="2000" b="1" dirty="0"/>
          </a:p>
        </p:txBody>
      </p:sp>
      <p:sp>
        <p:nvSpPr>
          <p:cNvPr id="42" name="ZoneTexte 41"/>
          <p:cNvSpPr txBox="1"/>
          <p:nvPr/>
        </p:nvSpPr>
        <p:spPr>
          <a:xfrm>
            <a:off x="7634119" y="5376941"/>
            <a:ext cx="1406662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ar-SA" sz="2000" b="1" dirty="0" smtClean="0"/>
              <a:t>البشرة السفلى</a:t>
            </a:r>
            <a:endParaRPr lang="fr-FR" sz="2000" b="1" dirty="0"/>
          </a:p>
        </p:txBody>
      </p:sp>
      <p:sp>
        <p:nvSpPr>
          <p:cNvPr id="43" name="ZoneTexte 42"/>
          <p:cNvSpPr txBox="1"/>
          <p:nvPr/>
        </p:nvSpPr>
        <p:spPr>
          <a:xfrm>
            <a:off x="7437303" y="2878138"/>
            <a:ext cx="1709142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ar-SA" sz="2000" b="1" dirty="0" smtClean="0"/>
              <a:t>النسيج العمادي</a:t>
            </a:r>
            <a:endParaRPr lang="fr-FR" sz="2000" b="1" dirty="0"/>
          </a:p>
        </p:txBody>
      </p:sp>
      <p:sp>
        <p:nvSpPr>
          <p:cNvPr id="44" name="ZoneTexte 43"/>
          <p:cNvSpPr txBox="1"/>
          <p:nvPr/>
        </p:nvSpPr>
        <p:spPr>
          <a:xfrm>
            <a:off x="7438478" y="3820049"/>
            <a:ext cx="1709142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ar-SA" sz="2000" b="1" dirty="0" smtClean="0"/>
              <a:t>النسيج الاسفنجي</a:t>
            </a:r>
            <a:endParaRPr lang="fr-FR" sz="2000" b="1" dirty="0"/>
          </a:p>
        </p:txBody>
      </p:sp>
      <p:sp>
        <p:nvSpPr>
          <p:cNvPr id="45" name="ZoneTexte 44"/>
          <p:cNvSpPr txBox="1"/>
          <p:nvPr/>
        </p:nvSpPr>
        <p:spPr>
          <a:xfrm>
            <a:off x="242392" y="3764697"/>
            <a:ext cx="1709142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ar-SA" sz="2000" b="1" dirty="0" smtClean="0"/>
              <a:t>الحزم الوعائية</a:t>
            </a:r>
            <a:endParaRPr lang="fr-FR" sz="2000" b="1" dirty="0"/>
          </a:p>
        </p:txBody>
      </p:sp>
      <p:sp>
        <p:nvSpPr>
          <p:cNvPr id="46" name="ZoneTexte 45"/>
          <p:cNvSpPr txBox="1"/>
          <p:nvPr/>
        </p:nvSpPr>
        <p:spPr>
          <a:xfrm>
            <a:off x="490567" y="5382747"/>
            <a:ext cx="787371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ar-SA" sz="2000" b="1" dirty="0" smtClean="0"/>
              <a:t>الخشب</a:t>
            </a:r>
            <a:endParaRPr lang="fr-FR" sz="2000" b="1" dirty="0"/>
          </a:p>
        </p:txBody>
      </p:sp>
      <p:sp>
        <p:nvSpPr>
          <p:cNvPr id="47" name="ZoneTexte 46"/>
          <p:cNvSpPr txBox="1"/>
          <p:nvPr/>
        </p:nvSpPr>
        <p:spPr>
          <a:xfrm>
            <a:off x="1288058" y="5977939"/>
            <a:ext cx="710605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ar-SA" sz="2000" b="1" dirty="0" err="1" smtClean="0"/>
              <a:t>اللحا</a:t>
            </a:r>
            <a:endParaRPr lang="fr-FR" sz="2000" b="1" dirty="0"/>
          </a:p>
        </p:txBody>
      </p:sp>
      <p:sp>
        <p:nvSpPr>
          <p:cNvPr id="48" name="ZoneTexte 47"/>
          <p:cNvSpPr txBox="1"/>
          <p:nvPr/>
        </p:nvSpPr>
        <p:spPr>
          <a:xfrm>
            <a:off x="6152654" y="902157"/>
            <a:ext cx="223577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ar-SA" sz="2000" b="1" dirty="0" smtClean="0"/>
              <a:t>الياف </a:t>
            </a:r>
            <a:r>
              <a:rPr lang="ar-SA" sz="2000" b="1" dirty="0" err="1" smtClean="0"/>
              <a:t>السكليرونشيم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20565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20998" r="13376" b="29502"/>
          <a:stretch/>
        </p:blipFill>
        <p:spPr>
          <a:xfrm>
            <a:off x="1822" y="0"/>
            <a:ext cx="9142178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80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r="9051" b="19550"/>
          <a:stretch/>
        </p:blipFill>
        <p:spPr>
          <a:xfrm>
            <a:off x="0" y="116632"/>
            <a:ext cx="9036496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75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2201" r="2750" b="17451"/>
          <a:stretch/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11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4802" t="6124" r="9748" b="11828"/>
          <a:stretch/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21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204864"/>
            <a:ext cx="8229600" cy="2304256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fr-FR" sz="5400" b="1" dirty="0" err="1" smtClean="0"/>
              <a:t>Anatmoy</a:t>
            </a:r>
            <a:r>
              <a:rPr lang="fr-FR" sz="5400" b="1" dirty="0" smtClean="0"/>
              <a:t> of </a:t>
            </a:r>
            <a:r>
              <a:rPr lang="fr-FR" sz="5400" b="1" dirty="0" err="1" smtClean="0"/>
              <a:t>monocotyledonous</a:t>
            </a:r>
            <a:r>
              <a:rPr lang="fr-FR" sz="5400" b="1" dirty="0" smtClean="0"/>
              <a:t> </a:t>
            </a:r>
            <a:r>
              <a:rPr lang="fr-FR" sz="5400" b="1" dirty="0" err="1" smtClean="0"/>
              <a:t>leaf</a:t>
            </a:r>
            <a:endParaRPr lang="fr-FR" sz="5400" b="1" dirty="0"/>
          </a:p>
        </p:txBody>
      </p:sp>
    </p:spTree>
    <p:extLst>
      <p:ext uri="{BB962C8B-B14F-4D97-AF65-F5344CB8AC3E}">
        <p14:creationId xmlns:p14="http://schemas.microsoft.com/office/powerpoint/2010/main" val="416286601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</Words>
  <Application>Microsoft Office PowerPoint</Application>
  <PresentationFormat>Affichage à l'écran (4:3)</PresentationFormat>
  <Paragraphs>32</Paragraphs>
  <Slides>13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Thème Office</vt:lpstr>
      <vt:lpstr>Leaf anatomy</vt:lpstr>
      <vt:lpstr>Présentation PowerPoint</vt:lpstr>
      <vt:lpstr>Leaf structure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Anatmoy of monocotyledonous leaf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Leaf anatomy</dc:title>
  <dc:creator>lenovo</dc:creator>
  <cp:lastModifiedBy>lenovo</cp:lastModifiedBy>
  <cp:revision>1</cp:revision>
  <dcterms:created xsi:type="dcterms:W3CDTF">2026-03-14T16:55:48Z</dcterms:created>
  <dcterms:modified xsi:type="dcterms:W3CDTF">2026-03-14T16:56:18Z</dcterms:modified>
</cp:coreProperties>
</file>