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31" r:id="rId3"/>
    <p:sldId id="312" r:id="rId4"/>
    <p:sldId id="257" r:id="rId5"/>
    <p:sldId id="335" r:id="rId6"/>
    <p:sldId id="258" r:id="rId7"/>
    <p:sldId id="314" r:id="rId8"/>
    <p:sldId id="259" r:id="rId9"/>
    <p:sldId id="264" r:id="rId10"/>
    <p:sldId id="266" r:id="rId11"/>
    <p:sldId id="31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3B16-406A-4179-B08C-B1543739F7D2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FBEAD-FF1C-4C28-94C0-2F3704C1DD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02/04/2026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4041648" cy="56082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sz="3000" b="1" dirty="0" smtClean="0"/>
              <a:t>Formes urbaines</a:t>
            </a:r>
            <a:br>
              <a:rPr lang="fr-FR" sz="3000" b="1" dirty="0" smtClean="0"/>
            </a:br>
            <a:r>
              <a:rPr lang="fr-FR" sz="3000" b="1" dirty="0" smtClean="0"/>
              <a:t>« alternatives de l’habitat de masse »</a:t>
            </a:r>
          </a:p>
          <a:p>
            <a:pPr algn="ctr">
              <a:buNone/>
            </a:pPr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année architecture </a:t>
            </a:r>
          </a:p>
          <a:p>
            <a:pPr algn="ctr">
              <a:buNone/>
            </a:pPr>
            <a:r>
              <a:rPr lang="fr-FR" u="sng" dirty="0" smtClean="0"/>
              <a:t>Module: théorie du projet</a:t>
            </a:r>
          </a:p>
          <a:p>
            <a:pPr algn="ctr">
              <a:buNone/>
            </a:pPr>
            <a:r>
              <a:rPr lang="fr-FR" u="sng" dirty="0" smtClean="0"/>
              <a:t>Semestre:2</a:t>
            </a:r>
          </a:p>
          <a:p>
            <a:pPr algn="ctr"/>
            <a:endParaRPr lang="fr-FR" dirty="0" smtClean="0"/>
          </a:p>
          <a:p>
            <a:pPr algn="ctr">
              <a:buNone/>
            </a:pPr>
            <a:r>
              <a:rPr lang="fr-FR" dirty="0" smtClean="0"/>
              <a:t>Mme M. OUARI </a:t>
            </a:r>
          </a:p>
          <a:p>
            <a:pPr algn="ctr">
              <a:buNone/>
            </a:pPr>
            <a:r>
              <a:rPr lang="fr-FR" dirty="0" smtClean="0"/>
              <a:t>Maitre assistante</a:t>
            </a:r>
          </a:p>
          <a:p>
            <a:pPr algn="ctr">
              <a:buNone/>
            </a:pPr>
            <a:r>
              <a:rPr lang="fr-FR" dirty="0" smtClean="0"/>
              <a:t>Département d’architecture, faculté des sciences et de la technologie</a:t>
            </a:r>
          </a:p>
          <a:p>
            <a:pPr algn="ctr">
              <a:buNone/>
            </a:pPr>
            <a:r>
              <a:rPr lang="fr-FR" dirty="0" smtClean="0"/>
              <a:t>Université Mohammed </a:t>
            </a:r>
            <a:r>
              <a:rPr lang="fr-FR" dirty="0" err="1" smtClean="0"/>
              <a:t>Seddik</a:t>
            </a:r>
            <a:r>
              <a:rPr lang="fr-FR" dirty="0" smtClean="0"/>
              <a:t> BENYAHIA de JIJEL</a:t>
            </a:r>
          </a:p>
          <a:p>
            <a:pPr algn="ctr">
              <a:buNone/>
            </a:pPr>
            <a:r>
              <a:rPr lang="fr-FR" dirty="0" smtClean="0"/>
              <a:t>2025-2024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2198" y="692696"/>
            <a:ext cx="4041648" cy="54612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pPr algn="ctr"/>
            <a:r>
              <a:rPr lang="fr-FR" sz="3100" b="1" dirty="0" err="1" smtClean="0"/>
              <a:t>Urban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Forms</a:t>
            </a:r>
            <a:r>
              <a:rPr lang="fr-FR" sz="3100" b="1" dirty="0" smtClean="0"/>
              <a:t>: "Alternatives for Mass </a:t>
            </a:r>
            <a:r>
              <a:rPr lang="fr-FR" sz="3100" b="1" dirty="0" err="1" smtClean="0"/>
              <a:t>Housing</a:t>
            </a:r>
            <a:r>
              <a:rPr lang="fr-FR" sz="3100" b="1" dirty="0" smtClean="0"/>
              <a:t>" </a:t>
            </a:r>
          </a:p>
          <a:p>
            <a:pPr algn="ctr"/>
            <a:r>
              <a:rPr lang="fr-FR" dirty="0" smtClean="0"/>
              <a:t>2nd </a:t>
            </a:r>
            <a:r>
              <a:rPr lang="fr-FR" dirty="0" err="1" smtClean="0"/>
              <a:t>Year</a:t>
            </a:r>
            <a:r>
              <a:rPr lang="fr-FR" dirty="0" smtClean="0"/>
              <a:t> Architecture  </a:t>
            </a:r>
          </a:p>
          <a:p>
            <a:pPr algn="ctr"/>
            <a:r>
              <a:rPr lang="fr-FR" dirty="0" smtClean="0"/>
              <a:t>Module: Project </a:t>
            </a:r>
            <a:r>
              <a:rPr lang="fr-FR" dirty="0" err="1" smtClean="0"/>
              <a:t>Theory</a:t>
            </a:r>
            <a:r>
              <a:rPr lang="fr-FR" dirty="0" smtClean="0"/>
              <a:t>  </a:t>
            </a:r>
          </a:p>
          <a:p>
            <a:pPr algn="ctr"/>
            <a:r>
              <a:rPr lang="fr-FR" dirty="0" err="1" smtClean="0"/>
              <a:t>Semester</a:t>
            </a:r>
            <a:r>
              <a:rPr lang="fr-FR" dirty="0" smtClean="0"/>
              <a:t>: 2 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Mrs. M. OUARI  </a:t>
            </a:r>
          </a:p>
          <a:p>
            <a:pPr algn="ctr"/>
            <a:r>
              <a:rPr lang="fr-FR" dirty="0" smtClean="0"/>
              <a:t>Assistant </a:t>
            </a:r>
            <a:r>
              <a:rPr lang="fr-FR" dirty="0" err="1" smtClean="0"/>
              <a:t>Professor</a:t>
            </a:r>
            <a:r>
              <a:rPr lang="fr-FR" dirty="0" smtClean="0"/>
              <a:t>  </a:t>
            </a:r>
          </a:p>
          <a:p>
            <a:pPr algn="ctr"/>
            <a:r>
              <a:rPr lang="fr-FR" dirty="0" err="1" smtClean="0"/>
              <a:t>Department</a:t>
            </a:r>
            <a:r>
              <a:rPr lang="fr-FR" dirty="0" smtClean="0"/>
              <a:t> of Architecture, </a:t>
            </a:r>
            <a:r>
              <a:rPr lang="fr-FR" dirty="0" err="1" smtClean="0"/>
              <a:t>Faculty</a:t>
            </a:r>
            <a:r>
              <a:rPr lang="fr-FR" dirty="0" smtClean="0"/>
              <a:t> of Science and </a:t>
            </a:r>
            <a:r>
              <a:rPr lang="fr-FR" dirty="0" err="1" smtClean="0"/>
              <a:t>Technology</a:t>
            </a:r>
            <a:r>
              <a:rPr lang="fr-FR" dirty="0" smtClean="0"/>
              <a:t>  </a:t>
            </a:r>
          </a:p>
          <a:p>
            <a:pPr algn="ctr"/>
            <a:r>
              <a:rPr lang="fr-FR" dirty="0" smtClean="0"/>
              <a:t>Mohammed </a:t>
            </a:r>
            <a:r>
              <a:rPr lang="fr-FR" dirty="0" err="1" smtClean="0"/>
              <a:t>Seddik</a:t>
            </a:r>
            <a:r>
              <a:rPr lang="fr-FR" dirty="0" smtClean="0"/>
              <a:t> BENYAHIA </a:t>
            </a:r>
            <a:r>
              <a:rPr lang="fr-FR" dirty="0" err="1" smtClean="0"/>
              <a:t>University</a:t>
            </a:r>
            <a:r>
              <a:rPr lang="fr-FR" dirty="0" smtClean="0"/>
              <a:t>, Jijel  </a:t>
            </a:r>
          </a:p>
          <a:p>
            <a:pPr algn="ctr"/>
            <a:r>
              <a:rPr lang="fr-FR" dirty="0" smtClean="0"/>
              <a:t>2024-2025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5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30000" contrast="40000"/>
          </a:blip>
          <a:srcRect l="10625" t="36329" r="17785" b="11172"/>
          <a:stretch>
            <a:fillRect/>
          </a:stretch>
        </p:blipFill>
        <p:spPr>
          <a:xfrm>
            <a:off x="683568" y="1916832"/>
            <a:ext cx="7331724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1- Chaque parcelle est tracée rigoureusement à la perpendiculaire de la rue.</a:t>
            </a:r>
            <a:br>
              <a:rPr lang="fr-FR" dirty="0" smtClean="0"/>
            </a:br>
            <a:r>
              <a:rPr lang="fr-FR" dirty="0" smtClean="0"/>
              <a:t>2- Chaque parcelle a une proportion moyenne qui exclut les parcelles en profondeur comme les parcelles étirées en façade le long de la voie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1- Each plot is meticulously laid out perpendicular to the street.</a:t>
            </a:r>
            <a:br>
              <a:rPr lang="en-US" dirty="0" smtClean="0"/>
            </a:br>
            <a:r>
              <a:rPr lang="en-US" dirty="0" smtClean="0"/>
              <a:t>2- Each plot has an average proportion, excluding deep plots and those stretched along the street façade.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ILOT TRIANGULAIRE </a:t>
            </a:r>
            <a:br>
              <a:rPr lang="fr-FR" dirty="0" smtClean="0"/>
            </a:br>
            <a:r>
              <a:rPr lang="fr-FR" dirty="0" smtClean="0"/>
              <a:t>TRIANGULAR BLOCK</a:t>
            </a:r>
            <a:endParaRPr lang="fr-FR" dirty="0"/>
          </a:p>
        </p:txBody>
      </p:sp>
      <p:pic>
        <p:nvPicPr>
          <p:cNvPr id="4" name="Espace réservé du contenu 3" descr="SDC1857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lum bright="30000" contrast="40000"/>
          </a:blip>
          <a:srcRect t="16896" b="12704"/>
          <a:stretch>
            <a:fillRect/>
          </a:stretch>
        </p:blipFill>
        <p:spPr>
          <a:xfrm>
            <a:off x="0" y="1196975"/>
            <a:ext cx="9001125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Typologies de parcelles dans l’ilot triangulaire</a:t>
            </a:r>
            <a:br>
              <a:rPr lang="fr-FR" dirty="0" smtClean="0"/>
            </a:br>
            <a:r>
              <a:rPr lang="en-US" dirty="0" smtClean="0"/>
              <a:t>Plot Typologies in the Triangular Block</a:t>
            </a:r>
            <a:endParaRPr lang="fr-FR" dirty="0"/>
          </a:p>
        </p:txBody>
      </p:sp>
      <p:pic>
        <p:nvPicPr>
          <p:cNvPr id="4" name="Espace réservé du contenu 3" descr="SDC1857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lum bright="30000" contrast="40000"/>
          </a:blip>
          <a:srcRect t="17238" b="19126"/>
          <a:stretch>
            <a:fillRect/>
          </a:stretch>
        </p:blipFill>
        <p:spPr>
          <a:xfrm>
            <a:off x="0" y="1484784"/>
            <a:ext cx="8448675" cy="4608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5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30000" contrast="40000"/>
          </a:blip>
          <a:srcRect t="17238" b="9581"/>
          <a:stretch>
            <a:fillRect/>
          </a:stretch>
        </p:blipFill>
        <p:spPr>
          <a:xfrm>
            <a:off x="539552" y="908720"/>
            <a:ext cx="8134184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Alignement des façades et absence des cours (</a:t>
            </a:r>
            <a:r>
              <a:rPr lang="en-US" dirty="0" smtClean="0"/>
              <a:t>Facade Alignment and Absence of Courtyards)</a:t>
            </a:r>
            <a:endParaRPr lang="fr-FR" dirty="0"/>
          </a:p>
        </p:txBody>
      </p:sp>
      <p:pic>
        <p:nvPicPr>
          <p:cNvPr id="6" name="Espace réservé du contenu 5" descr="SDC185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280920" cy="4682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4000" cy="68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L’ilot haussmanniens Paris (1853-1882) </a:t>
            </a:r>
            <a:br>
              <a:rPr lang="fr-FR" dirty="0" smtClean="0"/>
            </a:br>
            <a:r>
              <a:rPr lang="en-US" dirty="0" smtClean="0"/>
              <a:t> The </a:t>
            </a:r>
            <a:r>
              <a:rPr lang="en-US" dirty="0" err="1" smtClean="0"/>
              <a:t>Haussmannian</a:t>
            </a:r>
            <a:r>
              <a:rPr lang="en-US" dirty="0" smtClean="0"/>
              <a:t> Block in Paris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86" y="1094096"/>
            <a:ext cx="8492678" cy="550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Picture 57" descr="C:\Users\OUARI MOUNIA\Pictures\Desktop\photos HIBA\SDC185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0000" contrast="40000"/>
          </a:blip>
          <a:srcRect l="3126" t="2830" r="7254"/>
          <a:stretch>
            <a:fillRect/>
          </a:stretch>
        </p:blipFill>
        <p:spPr bwMode="auto">
          <a:xfrm>
            <a:off x="899592" y="548680"/>
            <a:ext cx="7255294" cy="5899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Haussmannian</a:t>
            </a:r>
            <a:r>
              <a:rPr lang="en-US" dirty="0" smtClean="0"/>
              <a:t> Block in Paris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formé par un découpage de rues qui se croisent en étoile, est triangulaire et tranche avec l’îlot classique parisien, plutôt rectangulaire. ses immeubles s’édifient totalement à l’alignement des rues, sans aucune cour en façade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Formed by a layout of streets intersecting in a star shape, it is triangular and contrasts with the traditional Parisian block, which is more rectangular. Its buildings are entirely aligned with the streets, without any courtyards on the façade.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28860" y="285728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L’îlot haussmannien, 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DC185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30000" contrast="40000"/>
          </a:blip>
          <a:srcRect l="14133" r="11885"/>
          <a:stretch>
            <a:fillRect/>
          </a:stretch>
        </p:blipFill>
        <p:spPr>
          <a:xfrm>
            <a:off x="1187624" y="361055"/>
            <a:ext cx="6408712" cy="6496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est divisé en une bordure et un intérieur. La bordure, dense, est liée à la rue, comme lieu d’ échanges et comme espace de présentation régi par des codes. L'intérieur est une zone éloignée de la rue, un lieu caché; il est offert à l'appropriation.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divided into an edge and an interior. The dense edge is connected to the street, serving as a place for exchanges and as a display space governed by codes. The interior is an area set back from the street, a hidden place; it is offered for appropriation.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5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30000" contrast="40000"/>
          </a:blip>
          <a:stretch>
            <a:fillRect/>
          </a:stretch>
        </p:blipFill>
        <p:spPr>
          <a:xfrm>
            <a:off x="611561" y="764703"/>
            <a:ext cx="7857850" cy="589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5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971600" y="620688"/>
            <a:ext cx="7689832" cy="5767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10714</TotalTime>
  <Words>243</Words>
  <Application>Microsoft Office PowerPoint</Application>
  <PresentationFormat>Affichage à l'écran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Bookman Old Style</vt:lpstr>
      <vt:lpstr>Calibri</vt:lpstr>
      <vt:lpstr>Gill Sans MT</vt:lpstr>
      <vt:lpstr>Wingdings</vt:lpstr>
      <vt:lpstr>Wingdings 3</vt:lpstr>
      <vt:lpstr>Origine</vt:lpstr>
      <vt:lpstr>Présentation PowerPoint</vt:lpstr>
      <vt:lpstr>Présentation PowerPoint</vt:lpstr>
      <vt:lpstr>L’ilot haussmanniens Paris (1853-1882)   The Haussmannian Block in Paris </vt:lpstr>
      <vt:lpstr>Présentation PowerPoint</vt:lpstr>
      <vt:lpstr>The Haussmannian Block in Paris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ILOT TRIANGULAIRE  TRIANGULAR BLOCK</vt:lpstr>
      <vt:lpstr>Typologies de parcelles dans l’ilot triangulaire Plot Typologies in the Triangular Block</vt:lpstr>
      <vt:lpstr>Présentation PowerPoint</vt:lpstr>
      <vt:lpstr>Alignement des façades et absence des cours (Facade Alignment and Absence of Courtyards)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OUARI MOUNIA</dc:creator>
  <cp:lastModifiedBy>Moi</cp:lastModifiedBy>
  <cp:revision>60</cp:revision>
  <dcterms:created xsi:type="dcterms:W3CDTF">2013-05-10T17:19:05Z</dcterms:created>
  <dcterms:modified xsi:type="dcterms:W3CDTF">2026-04-02T13:18:31Z</dcterms:modified>
</cp:coreProperties>
</file>