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256" r:id="rId2"/>
    <p:sldId id="257" r:id="rId3"/>
    <p:sldId id="258" r:id="rId4"/>
    <p:sldId id="259" r:id="rId5"/>
    <p:sldId id="318" r:id="rId6"/>
    <p:sldId id="321" r:id="rId7"/>
    <p:sldId id="319" r:id="rId8"/>
    <p:sldId id="320" r:id="rId9"/>
    <p:sldId id="336" r:id="rId10"/>
    <p:sldId id="337" r:id="rId11"/>
    <p:sldId id="338" r:id="rId12"/>
    <p:sldId id="339" r:id="rId13"/>
    <p:sldId id="341" r:id="rId14"/>
    <p:sldId id="342" r:id="rId15"/>
    <p:sldId id="343" r:id="rId16"/>
    <p:sldId id="344" r:id="rId17"/>
    <p:sldId id="345" r:id="rId18"/>
    <p:sldId id="372" r:id="rId19"/>
    <p:sldId id="346" r:id="rId20"/>
    <p:sldId id="347" r:id="rId21"/>
    <p:sldId id="348" r:id="rId22"/>
    <p:sldId id="349" r:id="rId23"/>
    <p:sldId id="350" r:id="rId24"/>
    <p:sldId id="365" r:id="rId25"/>
    <p:sldId id="351" r:id="rId26"/>
    <p:sldId id="352" r:id="rId27"/>
    <p:sldId id="366" r:id="rId28"/>
    <p:sldId id="353" r:id="rId29"/>
    <p:sldId id="354" r:id="rId30"/>
    <p:sldId id="368" r:id="rId31"/>
    <p:sldId id="367" r:id="rId32"/>
    <p:sldId id="356" r:id="rId33"/>
    <p:sldId id="357" r:id="rId34"/>
    <p:sldId id="358" r:id="rId35"/>
    <p:sldId id="369" r:id="rId36"/>
    <p:sldId id="359" r:id="rId37"/>
    <p:sldId id="370" r:id="rId38"/>
    <p:sldId id="360" r:id="rId39"/>
    <p:sldId id="361" r:id="rId40"/>
    <p:sldId id="362" r:id="rId41"/>
    <p:sldId id="363" r:id="rId42"/>
    <p:sldId id="364" r:id="rId43"/>
    <p:sldId id="371" r:id="rId44"/>
    <p:sldId id="260" r:id="rId45"/>
    <p:sldId id="261" r:id="rId46"/>
    <p:sldId id="262" r:id="rId47"/>
    <p:sldId id="263" r:id="rId48"/>
    <p:sldId id="264" r:id="rId49"/>
    <p:sldId id="265" r:id="rId50"/>
    <p:sldId id="266" r:id="rId51"/>
    <p:sldId id="267" r:id="rId52"/>
    <p:sldId id="335"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70" d="100"/>
          <a:sy n="70" d="100"/>
        </p:scale>
        <p:origin x="1788" y="78"/>
      </p:cViewPr>
      <p:guideLst>
        <p:guide orient="horz" pos="2795"/>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6B73E-3153-4B17-9E15-212CD52BD60E}" type="datetimeFigureOut">
              <a:rPr lang="fr-FR" smtClean="0"/>
              <a:pPr/>
              <a:t>15/03/2026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80AEA-2D54-4C00-A5A9-72D378E15E23}" type="slidenum">
              <a:rPr lang="fr-FR" smtClean="0"/>
              <a:pPr/>
              <a:t>‹N°›</a:t>
            </a:fld>
            <a:endParaRPr lang="fr-FR"/>
          </a:p>
        </p:txBody>
      </p:sp>
    </p:spTree>
    <p:extLst>
      <p:ext uri="{BB962C8B-B14F-4D97-AF65-F5344CB8AC3E}">
        <p14:creationId xmlns:p14="http://schemas.microsoft.com/office/powerpoint/2010/main" val="230538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200" dirty="0" smtClean="0"/>
              <a:t>Le nomadisme des chasseurs-cueilleurs, mode de vie caractérisant l’humanité jusqu’alors, cède le pas à la sédentarisation.</a:t>
            </a:r>
            <a:endParaRPr lang="fr-FR" sz="1200" dirty="0" smtClean="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17</a:t>
            </a:fld>
            <a:endParaRPr lang="fr-FR"/>
          </a:p>
        </p:txBody>
      </p:sp>
    </p:spTree>
    <p:extLst>
      <p:ext uri="{BB962C8B-B14F-4D97-AF65-F5344CB8AC3E}">
        <p14:creationId xmlns:p14="http://schemas.microsoft.com/office/powerpoint/2010/main" val="249522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des pommes, des amandes et des pistaches aux œufs d’oiseaux aquatiques</a:t>
            </a:r>
            <a:endParaRPr lang="ar-D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tels que bisons, cerfs, élans, sangliers ou oiseaux. </a:t>
            </a:r>
          </a:p>
          <a:p>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18</a:t>
            </a:fld>
            <a:endParaRPr lang="fr-FR"/>
          </a:p>
        </p:txBody>
      </p:sp>
    </p:spTree>
    <p:extLst>
      <p:ext uri="{BB962C8B-B14F-4D97-AF65-F5344CB8AC3E}">
        <p14:creationId xmlns:p14="http://schemas.microsoft.com/office/powerpoint/2010/main" val="399932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err="1" smtClean="0"/>
              <a:t>Christien</a:t>
            </a:r>
            <a:r>
              <a:rPr lang="fr-FR" b="1" dirty="0" smtClean="0"/>
              <a:t> </a:t>
            </a:r>
            <a:r>
              <a:rPr lang="fr-FR" b="1" dirty="0" err="1" smtClean="0"/>
              <a:t>Norberg</a:t>
            </a:r>
            <a:r>
              <a:rPr lang="fr-FR" b="1" dirty="0" smtClean="0"/>
              <a:t>-Schulz</a:t>
            </a:r>
            <a:r>
              <a:rPr lang="fr-FR" dirty="0" smtClean="0"/>
              <a:t> , Habiter vers une architecture figurative, édition </a:t>
            </a:r>
            <a:r>
              <a:rPr lang="fr-FR" dirty="0" err="1" smtClean="0"/>
              <a:t>Electa</a:t>
            </a:r>
            <a:r>
              <a:rPr lang="fr-FR" dirty="0" smtClean="0"/>
              <a:t> Moniteur, paris, 1985</a:t>
            </a:r>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45</a:t>
            </a:fld>
            <a:endParaRPr lang="fr-FR"/>
          </a:p>
        </p:txBody>
      </p:sp>
    </p:spTree>
    <p:extLst>
      <p:ext uri="{BB962C8B-B14F-4D97-AF65-F5344CB8AC3E}">
        <p14:creationId xmlns:p14="http://schemas.microsoft.com/office/powerpoint/2010/main" val="233435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ensemble des sciences qui étudient l'homme sous l'angle soit physique, soit social et culturel</a:t>
            </a:r>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47</a:t>
            </a:fld>
            <a:endParaRPr lang="fr-FR"/>
          </a:p>
        </p:txBody>
      </p:sp>
    </p:spTree>
    <p:extLst>
      <p:ext uri="{BB962C8B-B14F-4D97-AF65-F5344CB8AC3E}">
        <p14:creationId xmlns:p14="http://schemas.microsoft.com/office/powerpoint/2010/main" val="27171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err="1" smtClean="0"/>
              <a:t>Duplay</a:t>
            </a:r>
            <a:r>
              <a:rPr lang="fr-FR" b="1" dirty="0" smtClean="0"/>
              <a:t> Claire et Michel</a:t>
            </a:r>
            <a:r>
              <a:rPr lang="fr-FR" dirty="0" smtClean="0"/>
              <a:t> « méthode illustrée de création architecturale ». Edition du   Moniteur, Paris, 1982.</a:t>
            </a:r>
          </a:p>
          <a:p>
            <a:r>
              <a:rPr lang="fr-FR" b="1" dirty="0" err="1" smtClean="0"/>
              <a:t>Benmaatti</a:t>
            </a:r>
            <a:r>
              <a:rPr lang="fr-FR" b="1" dirty="0" smtClean="0"/>
              <a:t>. N. Abdullah.</a:t>
            </a:r>
            <a:r>
              <a:rPr lang="fr-FR" dirty="0" smtClean="0"/>
              <a:t> L'habitat du tiers monde : cas de l'Algérie, édition SNED, Alger 1982</a:t>
            </a:r>
          </a:p>
          <a:p>
            <a:r>
              <a:rPr lang="fr-FR" dirty="0" smtClean="0"/>
              <a:t>et</a:t>
            </a:r>
            <a:r>
              <a:rPr lang="fr-FR" b="1" dirty="0" smtClean="0"/>
              <a:t> Michel </a:t>
            </a:r>
            <a:r>
              <a:rPr lang="fr-FR" b="1" dirty="0" err="1" smtClean="0"/>
              <a:t>Duplay</a:t>
            </a:r>
            <a:r>
              <a:rPr lang="fr-FR" dirty="0" smtClean="0"/>
              <a:t> : </a:t>
            </a:r>
            <a:r>
              <a:rPr lang="fr-FR" i="1" dirty="0" smtClean="0"/>
              <a:t>« l’objet de l’architecture est de concevoir le cadre de vie quotidienne, c’est-à-dire l’habitat. D’un point de vue fonctionnel, l’habitat est l’ensemble formé par le logement, ses prolongements extérieurs, les équipements et leur prolongement extérieurs, les lieux de travail secondaires ou tertiaires. D’un point de vue morphologique, l’habitat est l’ensemble des systèmes en évolution qui créent le lieu de ces différentes activités</a:t>
            </a:r>
            <a:r>
              <a:rPr lang="fr-FR" dirty="0" smtClean="0"/>
              <a:t> » (</a:t>
            </a:r>
            <a:r>
              <a:rPr lang="fr-FR" dirty="0" err="1" smtClean="0"/>
              <a:t>Duplay</a:t>
            </a:r>
            <a:r>
              <a:rPr lang="fr-FR" dirty="0" smtClean="0"/>
              <a:t>. M et C, 1982).</a:t>
            </a:r>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49</a:t>
            </a:fld>
            <a:endParaRPr lang="fr-FR"/>
          </a:p>
        </p:txBody>
      </p:sp>
    </p:spTree>
    <p:extLst>
      <p:ext uri="{BB962C8B-B14F-4D97-AF65-F5344CB8AC3E}">
        <p14:creationId xmlns:p14="http://schemas.microsoft.com/office/powerpoint/2010/main" val="362577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ONU : Organisation des Nations Unies</a:t>
            </a:r>
          </a:p>
          <a:p>
            <a:r>
              <a:rPr lang="fr-FR" dirty="0" smtClean="0"/>
              <a:t>Ville canadienne, siège de la conférence internationale sur l’habitat en 1976.</a:t>
            </a:r>
          </a:p>
          <a:p>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51</a:t>
            </a:fld>
            <a:endParaRPr lang="fr-FR"/>
          </a:p>
        </p:txBody>
      </p:sp>
    </p:spTree>
    <p:extLst>
      <p:ext uri="{BB962C8B-B14F-4D97-AF65-F5344CB8AC3E}">
        <p14:creationId xmlns:p14="http://schemas.microsoft.com/office/powerpoint/2010/main" val="311326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15/03/2026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hominides.com/"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rcheorient.hypotheses.org/390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www.museedestempsbarbares.fr/fr/archeologie-experimentale/construction-village-franc.ht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829761"/>
          </a:xfrm>
        </p:spPr>
        <p:txBody>
          <a:bodyPr/>
          <a:lstStyle/>
          <a:p>
            <a:pPr algn="ctr"/>
            <a:r>
              <a:rPr lang="fr-FR" dirty="0" smtClean="0"/>
              <a:t>Habitat : concept et historique </a:t>
            </a:r>
            <a:endParaRPr lang="fr-FR" dirty="0"/>
          </a:p>
        </p:txBody>
      </p:sp>
      <p:sp>
        <p:nvSpPr>
          <p:cNvPr id="3" name="Sous-titre 2"/>
          <p:cNvSpPr>
            <a:spLocks noGrp="1"/>
          </p:cNvSpPr>
          <p:nvPr>
            <p:ph type="subTitle" idx="1"/>
          </p:nvPr>
        </p:nvSpPr>
        <p:spPr>
          <a:xfrm>
            <a:off x="755576" y="2348880"/>
            <a:ext cx="7772400" cy="2880319"/>
          </a:xfrm>
        </p:spPr>
        <p:txBody>
          <a:bodyPr>
            <a:normAutofit fontScale="62500" lnSpcReduction="20000"/>
          </a:bodyPr>
          <a:lstStyle/>
          <a:p>
            <a:pPr algn="ctr"/>
            <a:r>
              <a:rPr lang="fr-FR" b="1" dirty="0" smtClean="0"/>
              <a:t>2</a:t>
            </a:r>
            <a:r>
              <a:rPr lang="fr-FR" b="1" baseline="30000" dirty="0" smtClean="0"/>
              <a:t>ème</a:t>
            </a:r>
            <a:r>
              <a:rPr lang="fr-FR" b="1" dirty="0" smtClean="0"/>
              <a:t> année architecture LMD</a:t>
            </a:r>
          </a:p>
          <a:p>
            <a:pPr algn="ctr"/>
            <a:r>
              <a:rPr lang="fr-FR" u="sng" dirty="0" smtClean="0"/>
              <a:t>Module: théorie du projet</a:t>
            </a:r>
          </a:p>
          <a:p>
            <a:pPr algn="ctr"/>
            <a:r>
              <a:rPr lang="fr-FR" u="sng" dirty="0" smtClean="0"/>
              <a:t>Semestre:1</a:t>
            </a:r>
          </a:p>
          <a:p>
            <a:pPr algn="ctr"/>
            <a:endParaRPr lang="fr-FR" dirty="0" smtClean="0"/>
          </a:p>
          <a:p>
            <a:pPr algn="ctr"/>
            <a:r>
              <a:rPr lang="fr-FR" sz="2800" dirty="0" smtClean="0"/>
              <a:t>Mme M.OUARI </a:t>
            </a:r>
          </a:p>
          <a:p>
            <a:pPr algn="ctr"/>
            <a:r>
              <a:rPr lang="fr-FR" sz="2800" dirty="0" smtClean="0"/>
              <a:t>Maitre assistante</a:t>
            </a:r>
          </a:p>
          <a:p>
            <a:pPr algn="ctr"/>
            <a:r>
              <a:rPr lang="fr-FR" sz="2800" dirty="0" smtClean="0"/>
              <a:t>Département d’architecture, faculté des sciences et de la technologie</a:t>
            </a:r>
          </a:p>
          <a:p>
            <a:pPr algn="ctr"/>
            <a:r>
              <a:rPr lang="fr-FR" sz="2800" dirty="0" smtClean="0"/>
              <a:t>Université Mohammed </a:t>
            </a:r>
            <a:r>
              <a:rPr lang="fr-FR" sz="2800" dirty="0" err="1" smtClean="0"/>
              <a:t>Seddik</a:t>
            </a:r>
            <a:r>
              <a:rPr lang="fr-FR" sz="2800" dirty="0" smtClean="0"/>
              <a:t> BENYAHIA de JIJEL</a:t>
            </a:r>
          </a:p>
          <a:p>
            <a:pPr algn="ctr"/>
            <a:r>
              <a:rPr lang="fr-FR" sz="2800" dirty="0" smtClean="0"/>
              <a:t>2023-2024</a:t>
            </a: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Le site mégalithique de Stonehenge, Angleterre Wiltshire, vers 2000 av J.C </a:t>
            </a:r>
            <a:endParaRPr lang="fr-FR" dirty="0"/>
          </a:p>
        </p:txBody>
      </p:sp>
      <p:pic>
        <p:nvPicPr>
          <p:cNvPr id="4" name="Espace réservé du contenu 3"/>
          <p:cNvPicPr>
            <a:picLocks noGrp="1"/>
          </p:cNvPicPr>
          <p:nvPr>
            <p:ph idx="1"/>
          </p:nvPr>
        </p:nvPicPr>
        <p:blipFill>
          <a:blip r:embed="rId2" cstate="print"/>
          <a:srcRect/>
          <a:stretch>
            <a:fillRect/>
          </a:stretch>
        </p:blipFill>
        <p:spPr bwMode="auto">
          <a:xfrm>
            <a:off x="539552" y="1628800"/>
            <a:ext cx="7560840" cy="4824536"/>
          </a:xfrm>
          <a:prstGeom prst="rect">
            <a:avLst/>
          </a:prstGeom>
          <a:ln>
            <a:noFill/>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780" y="1590595"/>
            <a:ext cx="4698259" cy="1272349"/>
          </a:xfrm>
          <a:prstGeom prst="rect">
            <a:avLst/>
          </a:prstGeom>
        </p:spPr>
        <p:txBody>
          <a:bodyPr vert="horz" wrap="square" lIns="0" tIns="1728" rIns="0" bIns="0" rtlCol="0">
            <a:spAutoFit/>
          </a:bodyPr>
          <a:lstStyle/>
          <a:p>
            <a:pPr marL="11520" marR="4608">
              <a:lnSpc>
                <a:spcPct val="103899"/>
              </a:lnSpc>
              <a:spcBef>
                <a:spcPts val="14"/>
              </a:spcBef>
            </a:pPr>
            <a:r>
              <a:rPr sz="1600" spc="-9" dirty="0">
                <a:latin typeface="+mj-lt"/>
                <a:cs typeface="Trebuchet MS"/>
              </a:rPr>
              <a:t>Au </a:t>
            </a:r>
            <a:r>
              <a:rPr sz="1600" dirty="0">
                <a:latin typeface="+mj-lt"/>
                <a:cs typeface="Trebuchet MS"/>
              </a:rPr>
              <a:t>début de </a:t>
            </a:r>
            <a:r>
              <a:rPr sz="1600" spc="-5" dirty="0">
                <a:latin typeface="+mj-lt"/>
                <a:cs typeface="Trebuchet MS"/>
              </a:rPr>
              <a:t>la préhistoire, les hommes étaient </a:t>
            </a:r>
            <a:r>
              <a:rPr sz="1600" spc="-481" dirty="0">
                <a:latin typeface="+mj-lt"/>
                <a:cs typeface="Trebuchet MS"/>
              </a:rPr>
              <a:t> </a:t>
            </a:r>
            <a:r>
              <a:rPr sz="1600" b="1" spc="-5" dirty="0">
                <a:latin typeface="+mj-lt"/>
                <a:cs typeface="Trebuchet MS"/>
              </a:rPr>
              <a:t>nomades</a:t>
            </a:r>
            <a:r>
              <a:rPr sz="1600" spc="-5" dirty="0">
                <a:latin typeface="+mj-lt"/>
                <a:cs typeface="Trebuchet MS"/>
              </a:rPr>
              <a:t>. Ils </a:t>
            </a:r>
            <a:r>
              <a:rPr sz="1600" dirty="0">
                <a:latin typeface="+mj-lt"/>
                <a:cs typeface="Trebuchet MS"/>
              </a:rPr>
              <a:t>se </a:t>
            </a:r>
            <a:r>
              <a:rPr sz="1600" b="1" spc="-5" dirty="0">
                <a:latin typeface="+mj-lt"/>
                <a:cs typeface="Trebuchet MS"/>
              </a:rPr>
              <a:t>déplaçaient </a:t>
            </a:r>
            <a:r>
              <a:rPr sz="1600" spc="-5" dirty="0">
                <a:latin typeface="+mj-lt"/>
                <a:cs typeface="Trebuchet MS"/>
              </a:rPr>
              <a:t>en fonction </a:t>
            </a:r>
            <a:r>
              <a:rPr sz="1600" dirty="0">
                <a:latin typeface="+mj-lt"/>
                <a:cs typeface="Trebuchet MS"/>
              </a:rPr>
              <a:t>des </a:t>
            </a:r>
            <a:r>
              <a:rPr sz="1600" spc="5" dirty="0">
                <a:latin typeface="+mj-lt"/>
                <a:cs typeface="Trebuchet MS"/>
              </a:rPr>
              <a:t> </a:t>
            </a:r>
            <a:r>
              <a:rPr sz="1600" spc="-5" dirty="0">
                <a:latin typeface="+mj-lt"/>
                <a:cs typeface="Trebuchet MS"/>
              </a:rPr>
              <a:t>saisons,</a:t>
            </a:r>
            <a:r>
              <a:rPr sz="1600" spc="-9" dirty="0">
                <a:latin typeface="+mj-lt"/>
                <a:cs typeface="Trebuchet MS"/>
              </a:rPr>
              <a:t> </a:t>
            </a:r>
            <a:r>
              <a:rPr sz="1600" dirty="0">
                <a:latin typeface="+mj-lt"/>
                <a:cs typeface="Trebuchet MS"/>
              </a:rPr>
              <a:t>des</a:t>
            </a:r>
            <a:r>
              <a:rPr sz="1600" spc="5" dirty="0">
                <a:latin typeface="+mj-lt"/>
                <a:cs typeface="Trebuchet MS"/>
              </a:rPr>
              <a:t> </a:t>
            </a:r>
            <a:r>
              <a:rPr sz="1600" spc="-5" dirty="0">
                <a:latin typeface="+mj-lt"/>
                <a:cs typeface="Trebuchet MS"/>
              </a:rPr>
              <a:t>migrations</a:t>
            </a:r>
            <a:r>
              <a:rPr sz="1600" spc="14" dirty="0">
                <a:latin typeface="+mj-lt"/>
                <a:cs typeface="Trebuchet MS"/>
              </a:rPr>
              <a:t> </a:t>
            </a:r>
            <a:r>
              <a:rPr sz="1600" spc="-5" dirty="0">
                <a:latin typeface="+mj-lt"/>
                <a:cs typeface="Trebuchet MS"/>
              </a:rPr>
              <a:t>du</a:t>
            </a:r>
            <a:r>
              <a:rPr sz="1600" dirty="0">
                <a:latin typeface="+mj-lt"/>
                <a:cs typeface="Trebuchet MS"/>
              </a:rPr>
              <a:t> </a:t>
            </a:r>
            <a:r>
              <a:rPr sz="1600" spc="-32" dirty="0">
                <a:latin typeface="+mj-lt"/>
                <a:cs typeface="Trebuchet MS"/>
              </a:rPr>
              <a:t>gibier.</a:t>
            </a:r>
            <a:r>
              <a:rPr sz="1600" spc="-5" dirty="0">
                <a:latin typeface="+mj-lt"/>
                <a:cs typeface="Trebuchet MS"/>
              </a:rPr>
              <a:t> </a:t>
            </a:r>
            <a:endParaRPr lang="ar-DZ" sz="1600" spc="-5" dirty="0" smtClean="0">
              <a:latin typeface="+mj-lt"/>
              <a:cs typeface="Trebuchet MS"/>
            </a:endParaRPr>
          </a:p>
          <a:p>
            <a:pPr marL="11520" marR="4608">
              <a:lnSpc>
                <a:spcPct val="103899"/>
              </a:lnSpc>
              <a:spcBef>
                <a:spcPts val="14"/>
              </a:spcBef>
            </a:pPr>
            <a:r>
              <a:rPr sz="1600" spc="-5" dirty="0" smtClean="0">
                <a:latin typeface="+mj-lt"/>
                <a:cs typeface="Trebuchet MS"/>
              </a:rPr>
              <a:t>Il</a:t>
            </a:r>
            <a:r>
              <a:rPr sz="1600" spc="-9" dirty="0" smtClean="0">
                <a:latin typeface="+mj-lt"/>
                <a:cs typeface="Trebuchet MS"/>
              </a:rPr>
              <a:t> </a:t>
            </a:r>
            <a:r>
              <a:rPr sz="1600" spc="-5" dirty="0">
                <a:latin typeface="+mj-lt"/>
                <a:cs typeface="Trebuchet MS"/>
              </a:rPr>
              <a:t>s'abrite </a:t>
            </a:r>
            <a:r>
              <a:rPr sz="1600" b="1" dirty="0">
                <a:latin typeface="+mj-lt"/>
                <a:cs typeface="Trebuchet MS"/>
              </a:rPr>
              <a:t>à </a:t>
            </a:r>
            <a:r>
              <a:rPr sz="1600" b="1" spc="5" dirty="0">
                <a:latin typeface="+mj-lt"/>
                <a:cs typeface="Trebuchet MS"/>
              </a:rPr>
              <a:t> </a:t>
            </a:r>
            <a:r>
              <a:rPr sz="1600" b="1" spc="-5" dirty="0">
                <a:latin typeface="+mj-lt"/>
                <a:cs typeface="Trebuchet MS"/>
              </a:rPr>
              <a:t>l'entrée</a:t>
            </a:r>
            <a:r>
              <a:rPr sz="1600" b="1" spc="-9" dirty="0">
                <a:latin typeface="+mj-lt"/>
                <a:cs typeface="Trebuchet MS"/>
              </a:rPr>
              <a:t> </a:t>
            </a:r>
            <a:r>
              <a:rPr sz="1600" b="1" dirty="0">
                <a:latin typeface="+mj-lt"/>
                <a:cs typeface="Trebuchet MS"/>
              </a:rPr>
              <a:t>des</a:t>
            </a:r>
            <a:r>
              <a:rPr sz="1600" b="1" spc="5" dirty="0">
                <a:latin typeface="+mj-lt"/>
                <a:cs typeface="Trebuchet MS"/>
              </a:rPr>
              <a:t> </a:t>
            </a:r>
            <a:r>
              <a:rPr sz="1600" b="1" spc="-9" dirty="0">
                <a:latin typeface="+mj-lt"/>
                <a:cs typeface="Trebuchet MS"/>
              </a:rPr>
              <a:t>grottes </a:t>
            </a:r>
            <a:r>
              <a:rPr sz="1600" b="1" spc="-5" dirty="0">
                <a:latin typeface="+mj-lt"/>
                <a:cs typeface="Trebuchet MS"/>
              </a:rPr>
              <a:t>ou</a:t>
            </a:r>
            <a:r>
              <a:rPr sz="1600" b="1" spc="18" dirty="0">
                <a:latin typeface="+mj-lt"/>
                <a:cs typeface="Trebuchet MS"/>
              </a:rPr>
              <a:t> </a:t>
            </a:r>
            <a:r>
              <a:rPr sz="1600" b="1" spc="-5" dirty="0">
                <a:latin typeface="+mj-lt"/>
                <a:cs typeface="Trebuchet MS"/>
              </a:rPr>
              <a:t>habite</a:t>
            </a:r>
            <a:r>
              <a:rPr sz="1600" b="1" dirty="0">
                <a:latin typeface="+mj-lt"/>
                <a:cs typeface="Trebuchet MS"/>
              </a:rPr>
              <a:t> des</a:t>
            </a:r>
            <a:r>
              <a:rPr sz="1600" b="1" spc="-9" dirty="0">
                <a:latin typeface="+mj-lt"/>
                <a:cs typeface="Trebuchet MS"/>
              </a:rPr>
              <a:t> </a:t>
            </a:r>
            <a:r>
              <a:rPr sz="1600" b="1" spc="-5" dirty="0" err="1">
                <a:latin typeface="+mj-lt"/>
                <a:cs typeface="Trebuchet MS"/>
              </a:rPr>
              <a:t>huttes</a:t>
            </a:r>
            <a:r>
              <a:rPr sz="1600" b="1" spc="-5" dirty="0">
                <a:latin typeface="+mj-lt"/>
                <a:cs typeface="Trebuchet MS"/>
              </a:rPr>
              <a:t> </a:t>
            </a:r>
            <a:r>
              <a:rPr sz="1600" spc="-5" dirty="0" err="1" smtClean="0">
                <a:latin typeface="+mj-lt"/>
                <a:cs typeface="Trebuchet MS"/>
              </a:rPr>
              <a:t>faites</a:t>
            </a:r>
            <a:r>
              <a:rPr lang="ar-DZ" sz="1600" dirty="0">
                <a:latin typeface="+mj-lt"/>
                <a:cs typeface="Trebuchet MS"/>
              </a:rPr>
              <a:t> </a:t>
            </a:r>
            <a:r>
              <a:rPr sz="1600" dirty="0" smtClean="0">
                <a:latin typeface="+mj-lt"/>
                <a:cs typeface="Trebuchet MS"/>
              </a:rPr>
              <a:t>de</a:t>
            </a:r>
            <a:r>
              <a:rPr sz="1600" spc="-14" dirty="0" smtClean="0">
                <a:latin typeface="+mj-lt"/>
                <a:cs typeface="Trebuchet MS"/>
              </a:rPr>
              <a:t> </a:t>
            </a:r>
            <a:r>
              <a:rPr sz="1600" spc="-5" dirty="0">
                <a:latin typeface="+mj-lt"/>
                <a:cs typeface="Trebuchet MS"/>
              </a:rPr>
              <a:t>branchages,</a:t>
            </a:r>
            <a:r>
              <a:rPr sz="1600" spc="-9" dirty="0">
                <a:latin typeface="+mj-lt"/>
                <a:cs typeface="Trebuchet MS"/>
              </a:rPr>
              <a:t> </a:t>
            </a:r>
            <a:r>
              <a:rPr sz="1600" spc="-5" dirty="0">
                <a:latin typeface="+mj-lt"/>
                <a:cs typeface="Trebuchet MS"/>
              </a:rPr>
              <a:t>ossements</a:t>
            </a:r>
            <a:r>
              <a:rPr sz="1600" dirty="0">
                <a:latin typeface="+mj-lt"/>
                <a:cs typeface="Trebuchet MS"/>
              </a:rPr>
              <a:t> </a:t>
            </a:r>
            <a:r>
              <a:rPr sz="1600" spc="-5" dirty="0">
                <a:latin typeface="+mj-lt"/>
                <a:cs typeface="Trebuchet MS"/>
              </a:rPr>
              <a:t>et</a:t>
            </a:r>
            <a:r>
              <a:rPr sz="1600" spc="-14" dirty="0">
                <a:latin typeface="+mj-lt"/>
                <a:cs typeface="Trebuchet MS"/>
              </a:rPr>
              <a:t> </a:t>
            </a:r>
            <a:r>
              <a:rPr sz="1600" spc="-5" dirty="0">
                <a:latin typeface="+mj-lt"/>
                <a:cs typeface="Trebuchet MS"/>
              </a:rPr>
              <a:t>peaux.</a:t>
            </a:r>
            <a:endParaRPr sz="1600" dirty="0">
              <a:latin typeface="+mj-lt"/>
              <a:cs typeface="Trebuchet MS"/>
            </a:endParaRPr>
          </a:p>
        </p:txBody>
      </p:sp>
      <p:pic>
        <p:nvPicPr>
          <p:cNvPr id="3" name="object 3"/>
          <p:cNvPicPr/>
          <p:nvPr/>
        </p:nvPicPr>
        <p:blipFill>
          <a:blip r:embed="rId2" cstate="print"/>
          <a:stretch>
            <a:fillRect/>
          </a:stretch>
        </p:blipFill>
        <p:spPr>
          <a:xfrm>
            <a:off x="130135" y="3593822"/>
            <a:ext cx="4440713" cy="2940295"/>
          </a:xfrm>
          <a:prstGeom prst="rect">
            <a:avLst/>
          </a:prstGeom>
        </p:spPr>
      </p:pic>
      <p:pic>
        <p:nvPicPr>
          <p:cNvPr id="4" name="object 4"/>
          <p:cNvPicPr/>
          <p:nvPr/>
        </p:nvPicPr>
        <p:blipFill>
          <a:blip r:embed="rId3" cstate="print"/>
          <a:stretch>
            <a:fillRect/>
          </a:stretch>
        </p:blipFill>
        <p:spPr>
          <a:xfrm>
            <a:off x="0" y="0"/>
            <a:ext cx="9139393" cy="489857"/>
          </a:xfrm>
          <a:prstGeom prst="rect">
            <a:avLst/>
          </a:prstGeom>
        </p:spPr>
      </p:pic>
      <p:sp>
        <p:nvSpPr>
          <p:cNvPr id="5" name="object 5"/>
          <p:cNvSpPr txBox="1">
            <a:spLocks noGrp="1"/>
          </p:cNvSpPr>
          <p:nvPr>
            <p:ph type="title"/>
          </p:nvPr>
        </p:nvSpPr>
        <p:spPr>
          <a:xfrm>
            <a:off x="233782" y="57264"/>
            <a:ext cx="8910218" cy="1042684"/>
          </a:xfrm>
          <a:prstGeom prst="rect">
            <a:avLst/>
          </a:prstGeom>
        </p:spPr>
        <p:txBody>
          <a:bodyPr vert="horz" wrap="square" lIns="0" tIns="11520" rIns="0" bIns="0" rtlCol="0">
            <a:spAutoFit/>
          </a:bodyPr>
          <a:lstStyle/>
          <a:p>
            <a:pPr marL="268420">
              <a:spcBef>
                <a:spcPts val="91"/>
              </a:spcBef>
            </a:pPr>
            <a:r>
              <a:rPr sz="2200" spc="-5" dirty="0">
                <a:solidFill>
                  <a:srgbClr val="FFFF00"/>
                </a:solidFill>
              </a:rPr>
              <a:t>Préhistoire</a:t>
            </a:r>
            <a:r>
              <a:rPr sz="2200" spc="-100" dirty="0">
                <a:solidFill>
                  <a:srgbClr val="FFFF00"/>
                </a:solidFill>
              </a:rPr>
              <a:t> </a:t>
            </a:r>
            <a:r>
              <a:rPr sz="1600" dirty="0"/>
              <a:t>–</a:t>
            </a:r>
            <a:r>
              <a:rPr sz="1600" spc="-68" dirty="0"/>
              <a:t> </a:t>
            </a:r>
            <a:r>
              <a:rPr sz="1600" spc="-9" dirty="0"/>
              <a:t>Antiquité</a:t>
            </a:r>
            <a:r>
              <a:rPr sz="1600" spc="-5" dirty="0"/>
              <a:t> </a:t>
            </a:r>
            <a:r>
              <a:rPr sz="1600" dirty="0"/>
              <a:t>- </a:t>
            </a:r>
            <a:r>
              <a:rPr sz="1600" spc="-9" dirty="0"/>
              <a:t>Moyen</a:t>
            </a:r>
            <a:r>
              <a:rPr sz="1600" spc="-59" dirty="0"/>
              <a:t> </a:t>
            </a:r>
            <a:r>
              <a:rPr sz="1600" spc="-18" dirty="0"/>
              <a:t>Age</a:t>
            </a:r>
            <a:r>
              <a:rPr sz="1600" spc="-5" dirty="0"/>
              <a:t> </a:t>
            </a:r>
            <a:r>
              <a:rPr sz="1600" dirty="0"/>
              <a:t>-</a:t>
            </a:r>
            <a:r>
              <a:rPr sz="1600" spc="9" dirty="0"/>
              <a:t> </a:t>
            </a:r>
            <a:r>
              <a:rPr sz="1600" spc="-32" dirty="0"/>
              <a:t>Temps</a:t>
            </a:r>
            <a:r>
              <a:rPr sz="1600" spc="-5" dirty="0"/>
              <a:t> modernes </a:t>
            </a:r>
            <a:r>
              <a:rPr sz="1600" dirty="0"/>
              <a:t>-</a:t>
            </a:r>
            <a:r>
              <a:rPr sz="1600" spc="9" dirty="0"/>
              <a:t> </a:t>
            </a:r>
            <a:r>
              <a:rPr sz="1600" spc="-5" dirty="0"/>
              <a:t>Monde contemporain</a:t>
            </a:r>
            <a:r>
              <a:rPr sz="1600" dirty="0"/>
              <a:t> -</a:t>
            </a:r>
          </a:p>
          <a:p>
            <a:pPr marL="11520">
              <a:lnSpc>
                <a:spcPts val="1923"/>
              </a:lnSpc>
              <a:spcBef>
                <a:spcPts val="1596"/>
              </a:spcBef>
            </a:pPr>
            <a:r>
              <a:rPr sz="1600" spc="-5" dirty="0">
                <a:solidFill>
                  <a:srgbClr val="FF0000"/>
                </a:solidFill>
              </a:rPr>
              <a:t>Habitat</a:t>
            </a:r>
            <a:r>
              <a:rPr sz="1600" spc="-27" dirty="0">
                <a:solidFill>
                  <a:srgbClr val="FF0000"/>
                </a:solidFill>
              </a:rPr>
              <a:t> </a:t>
            </a:r>
            <a:r>
              <a:rPr sz="1600" spc="-5" dirty="0">
                <a:solidFill>
                  <a:srgbClr val="FF0000"/>
                </a:solidFill>
              </a:rPr>
              <a:t>nomade</a:t>
            </a:r>
            <a:r>
              <a:rPr sz="1600" b="0" spc="-5" dirty="0">
                <a:solidFill>
                  <a:srgbClr val="FF0000"/>
                </a:solidFill>
                <a:latin typeface="Arial MT"/>
                <a:cs typeface="Arial MT"/>
              </a:rPr>
              <a:t>.</a:t>
            </a:r>
            <a:endParaRPr sz="1600" dirty="0">
              <a:latin typeface="Arial MT"/>
              <a:cs typeface="Arial MT"/>
            </a:endParaRPr>
          </a:p>
          <a:p>
            <a:pPr marL="11520">
              <a:lnSpc>
                <a:spcPts val="1923"/>
              </a:lnSpc>
            </a:pPr>
            <a:r>
              <a:rPr sz="1600" u="sng" spc="-5" dirty="0">
                <a:solidFill>
                  <a:srgbClr val="FF0000"/>
                </a:solidFill>
                <a:uFill>
                  <a:solidFill>
                    <a:srgbClr val="FF0000"/>
                  </a:solidFill>
                </a:uFill>
              </a:rPr>
              <a:t>Besoin</a:t>
            </a:r>
            <a:r>
              <a:rPr sz="1600" dirty="0">
                <a:solidFill>
                  <a:srgbClr val="FF0000"/>
                </a:solidFill>
              </a:rPr>
              <a:t> </a:t>
            </a:r>
            <a:r>
              <a:rPr sz="1600" u="sng" dirty="0">
                <a:solidFill>
                  <a:srgbClr val="FF0000"/>
                </a:solidFill>
                <a:uFill>
                  <a:solidFill>
                    <a:srgbClr val="FF0000"/>
                  </a:solidFill>
                </a:uFill>
              </a:rPr>
              <a:t>:</a:t>
            </a:r>
            <a:r>
              <a:rPr sz="1600" dirty="0">
                <a:solidFill>
                  <a:srgbClr val="FF0000"/>
                </a:solidFill>
              </a:rPr>
              <a:t> </a:t>
            </a:r>
            <a:r>
              <a:rPr sz="1600" b="0" spc="-5" dirty="0">
                <a:solidFill>
                  <a:srgbClr val="000000"/>
                </a:solidFill>
                <a:latin typeface="Arial MT"/>
                <a:cs typeface="Arial MT"/>
              </a:rPr>
              <a:t>un abri</a:t>
            </a:r>
            <a:r>
              <a:rPr sz="1600" b="0" spc="-9" dirty="0">
                <a:solidFill>
                  <a:srgbClr val="000000"/>
                </a:solidFill>
                <a:latin typeface="Arial MT"/>
                <a:cs typeface="Arial MT"/>
              </a:rPr>
              <a:t> </a:t>
            </a:r>
            <a:r>
              <a:rPr sz="1600" b="0" dirty="0">
                <a:solidFill>
                  <a:srgbClr val="000000"/>
                </a:solidFill>
                <a:latin typeface="Arial MT"/>
                <a:cs typeface="Arial MT"/>
              </a:rPr>
              <a:t>vite</a:t>
            </a:r>
            <a:r>
              <a:rPr sz="1600" b="0" spc="-5" dirty="0">
                <a:solidFill>
                  <a:srgbClr val="000000"/>
                </a:solidFill>
                <a:latin typeface="Arial MT"/>
                <a:cs typeface="Arial MT"/>
              </a:rPr>
              <a:t> installé </a:t>
            </a:r>
            <a:r>
              <a:rPr sz="1600" b="0" spc="-9" dirty="0">
                <a:solidFill>
                  <a:srgbClr val="000000"/>
                </a:solidFill>
                <a:latin typeface="Arial MT"/>
                <a:cs typeface="Arial MT"/>
              </a:rPr>
              <a:t>pour</a:t>
            </a:r>
            <a:r>
              <a:rPr sz="1600" b="0" spc="5" dirty="0">
                <a:solidFill>
                  <a:srgbClr val="000000"/>
                </a:solidFill>
                <a:latin typeface="Arial MT"/>
                <a:cs typeface="Arial MT"/>
              </a:rPr>
              <a:t> </a:t>
            </a:r>
            <a:r>
              <a:rPr sz="1600" b="0" dirty="0">
                <a:solidFill>
                  <a:srgbClr val="000000"/>
                </a:solidFill>
                <a:latin typeface="Arial MT"/>
                <a:cs typeface="Arial MT"/>
              </a:rPr>
              <a:t>se</a:t>
            </a:r>
            <a:r>
              <a:rPr sz="1600" b="0" spc="-9" dirty="0">
                <a:solidFill>
                  <a:srgbClr val="000000"/>
                </a:solidFill>
                <a:latin typeface="Arial MT"/>
                <a:cs typeface="Arial MT"/>
              </a:rPr>
              <a:t> </a:t>
            </a:r>
            <a:r>
              <a:rPr sz="1600" b="0" spc="-5" dirty="0">
                <a:solidFill>
                  <a:srgbClr val="000000"/>
                </a:solidFill>
                <a:latin typeface="Arial MT"/>
                <a:cs typeface="Arial MT"/>
              </a:rPr>
              <a:t>protéger</a:t>
            </a:r>
            <a:r>
              <a:rPr sz="1600" b="0" spc="5" dirty="0">
                <a:solidFill>
                  <a:srgbClr val="000000"/>
                </a:solidFill>
                <a:latin typeface="Arial MT"/>
                <a:cs typeface="Arial MT"/>
              </a:rPr>
              <a:t> </a:t>
            </a:r>
            <a:r>
              <a:rPr sz="1600" b="0" spc="-9" dirty="0">
                <a:solidFill>
                  <a:srgbClr val="000000"/>
                </a:solidFill>
                <a:latin typeface="Arial MT"/>
                <a:cs typeface="Arial MT"/>
              </a:rPr>
              <a:t>des</a:t>
            </a:r>
            <a:r>
              <a:rPr sz="1600" b="0" spc="-5" dirty="0">
                <a:solidFill>
                  <a:srgbClr val="000000"/>
                </a:solidFill>
                <a:latin typeface="Arial MT"/>
                <a:cs typeface="Arial MT"/>
              </a:rPr>
              <a:t> intempéries et</a:t>
            </a:r>
            <a:r>
              <a:rPr sz="1600" b="0" dirty="0">
                <a:solidFill>
                  <a:srgbClr val="000000"/>
                </a:solidFill>
                <a:latin typeface="Arial MT"/>
                <a:cs typeface="Arial MT"/>
              </a:rPr>
              <a:t> </a:t>
            </a:r>
            <a:r>
              <a:rPr sz="1600" b="0" spc="-9" dirty="0">
                <a:solidFill>
                  <a:srgbClr val="000000"/>
                </a:solidFill>
                <a:latin typeface="Arial MT"/>
                <a:cs typeface="Arial MT"/>
              </a:rPr>
              <a:t>des</a:t>
            </a:r>
            <a:r>
              <a:rPr sz="1600" b="0" spc="-5" dirty="0">
                <a:solidFill>
                  <a:srgbClr val="000000"/>
                </a:solidFill>
                <a:latin typeface="Arial MT"/>
                <a:cs typeface="Arial MT"/>
              </a:rPr>
              <a:t> </a:t>
            </a:r>
            <a:r>
              <a:rPr sz="1600" b="0" spc="-9" dirty="0">
                <a:solidFill>
                  <a:srgbClr val="000000"/>
                </a:solidFill>
                <a:latin typeface="Arial MT"/>
                <a:cs typeface="Arial MT"/>
              </a:rPr>
              <a:t>animaux</a:t>
            </a:r>
            <a:r>
              <a:rPr sz="1600" b="0" spc="-14" dirty="0">
                <a:solidFill>
                  <a:srgbClr val="000000"/>
                </a:solidFill>
                <a:latin typeface="Arial MT"/>
                <a:cs typeface="Arial MT"/>
              </a:rPr>
              <a:t> </a:t>
            </a:r>
            <a:r>
              <a:rPr sz="1600" b="0" spc="-5" dirty="0">
                <a:solidFill>
                  <a:srgbClr val="000000"/>
                </a:solidFill>
                <a:latin typeface="Arial MT"/>
                <a:cs typeface="Arial MT"/>
              </a:rPr>
              <a:t>sauvages</a:t>
            </a:r>
            <a:endParaRPr sz="1600" dirty="0">
              <a:latin typeface="Arial MT"/>
              <a:cs typeface="Arial MT"/>
            </a:endParaRPr>
          </a:p>
        </p:txBody>
      </p:sp>
      <p:pic>
        <p:nvPicPr>
          <p:cNvPr id="6" name="object 6"/>
          <p:cNvPicPr/>
          <p:nvPr/>
        </p:nvPicPr>
        <p:blipFill>
          <a:blip r:embed="rId4" cstate="print"/>
          <a:stretch>
            <a:fillRect/>
          </a:stretch>
        </p:blipFill>
        <p:spPr>
          <a:xfrm>
            <a:off x="4753958" y="3592670"/>
            <a:ext cx="4223054" cy="2874597"/>
          </a:xfrm>
          <a:prstGeom prst="rect">
            <a:avLst/>
          </a:prstGeom>
        </p:spPr>
      </p:pic>
      <p:sp>
        <p:nvSpPr>
          <p:cNvPr id="7" name="object 7"/>
          <p:cNvSpPr txBox="1"/>
          <p:nvPr/>
        </p:nvSpPr>
        <p:spPr>
          <a:xfrm>
            <a:off x="4803480" y="6550254"/>
            <a:ext cx="1281196" cy="180910"/>
          </a:xfrm>
          <a:prstGeom prst="rect">
            <a:avLst/>
          </a:prstGeom>
        </p:spPr>
        <p:txBody>
          <a:bodyPr vert="horz" wrap="square" lIns="0" tIns="11520" rIns="0" bIns="0" rtlCol="0">
            <a:spAutoFit/>
          </a:bodyPr>
          <a:lstStyle/>
          <a:p>
            <a:pPr marL="11520">
              <a:spcBef>
                <a:spcPts val="91"/>
              </a:spcBef>
            </a:pPr>
            <a:r>
              <a:rPr sz="1100" spc="-9" dirty="0">
                <a:latin typeface="Arial MT"/>
                <a:cs typeface="Arial MT"/>
                <a:hlinkClick r:id="rId5"/>
              </a:rPr>
              <a:t>www.hominides.com</a:t>
            </a:r>
            <a:endParaRPr sz="1100" dirty="0">
              <a:latin typeface="Arial MT"/>
              <a:cs typeface="Arial MT"/>
            </a:endParaRPr>
          </a:p>
        </p:txBody>
      </p:sp>
      <p:pic>
        <p:nvPicPr>
          <p:cNvPr id="8" name="object 8"/>
          <p:cNvPicPr/>
          <p:nvPr/>
        </p:nvPicPr>
        <p:blipFill>
          <a:blip r:embed="rId6" cstate="print"/>
          <a:stretch>
            <a:fillRect/>
          </a:stretch>
        </p:blipFill>
        <p:spPr>
          <a:xfrm>
            <a:off x="5060294" y="1142231"/>
            <a:ext cx="3428423" cy="228792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781" y="667359"/>
            <a:ext cx="8442653" cy="729778"/>
          </a:xfrm>
          <a:prstGeom prst="rect">
            <a:avLst/>
          </a:prstGeom>
        </p:spPr>
        <p:txBody>
          <a:bodyPr vert="horz" wrap="square" lIns="0" tIns="11520" rIns="0" bIns="0" rtlCol="0">
            <a:spAutoFit/>
          </a:bodyPr>
          <a:lstStyle/>
          <a:p>
            <a:pPr marL="11520">
              <a:lnSpc>
                <a:spcPts val="1923"/>
              </a:lnSpc>
              <a:spcBef>
                <a:spcPts val="91"/>
              </a:spcBef>
            </a:pPr>
            <a:r>
              <a:rPr sz="1600" b="1" spc="-5" dirty="0">
                <a:solidFill>
                  <a:srgbClr val="FF0000"/>
                </a:solidFill>
                <a:latin typeface="Arial"/>
                <a:cs typeface="Arial"/>
              </a:rPr>
              <a:t>Habitat</a:t>
            </a:r>
            <a:r>
              <a:rPr sz="1600" b="1" spc="-45" dirty="0">
                <a:solidFill>
                  <a:srgbClr val="FF0000"/>
                </a:solidFill>
                <a:latin typeface="Arial"/>
                <a:cs typeface="Arial"/>
              </a:rPr>
              <a:t> </a:t>
            </a:r>
            <a:r>
              <a:rPr sz="1600" b="1" spc="-9" dirty="0" err="1">
                <a:solidFill>
                  <a:srgbClr val="FF0000"/>
                </a:solidFill>
                <a:latin typeface="Arial"/>
                <a:cs typeface="Arial"/>
              </a:rPr>
              <a:t>sédentaire</a:t>
            </a:r>
            <a:r>
              <a:rPr sz="1600" b="1" spc="-9" dirty="0" smtClean="0">
                <a:solidFill>
                  <a:srgbClr val="FF0000"/>
                </a:solidFill>
                <a:latin typeface="Arial"/>
                <a:cs typeface="Arial"/>
              </a:rPr>
              <a:t>.</a:t>
            </a:r>
            <a:r>
              <a:rPr lang="fr-FR" sz="1600" dirty="0" smtClean="0"/>
              <a:t> (10 000 av. J.-C. - 3 000 av. J.-C.)</a:t>
            </a:r>
            <a:endParaRPr sz="1600" dirty="0">
              <a:latin typeface="Arial"/>
              <a:cs typeface="Arial"/>
            </a:endParaRPr>
          </a:p>
          <a:p>
            <a:pPr marL="11520" marR="4608">
              <a:lnSpc>
                <a:spcPts val="1832"/>
              </a:lnSpc>
              <a:spcBef>
                <a:spcPts val="127"/>
              </a:spcBef>
            </a:pPr>
            <a:r>
              <a:rPr sz="1600" b="1" spc="-5" dirty="0">
                <a:solidFill>
                  <a:srgbClr val="FF0000"/>
                </a:solidFill>
                <a:latin typeface="Arial"/>
                <a:cs typeface="Arial"/>
              </a:rPr>
              <a:t>Besoin</a:t>
            </a:r>
            <a:r>
              <a:rPr sz="1600" b="1" spc="9" dirty="0">
                <a:solidFill>
                  <a:srgbClr val="FF0000"/>
                </a:solidFill>
                <a:latin typeface="Arial"/>
                <a:cs typeface="Arial"/>
              </a:rPr>
              <a:t> </a:t>
            </a:r>
            <a:r>
              <a:rPr sz="1600" dirty="0">
                <a:latin typeface="Arial MT"/>
                <a:cs typeface="Arial MT"/>
              </a:rPr>
              <a:t>:</a:t>
            </a:r>
            <a:r>
              <a:rPr sz="1600" spc="9" dirty="0">
                <a:latin typeface="Arial MT"/>
                <a:cs typeface="Arial MT"/>
              </a:rPr>
              <a:t> </a:t>
            </a:r>
            <a:r>
              <a:rPr sz="1600" spc="-9" dirty="0">
                <a:latin typeface="Arial MT"/>
                <a:cs typeface="Arial MT"/>
              </a:rPr>
              <a:t>avoir</a:t>
            </a:r>
            <a:r>
              <a:rPr sz="1600" dirty="0">
                <a:latin typeface="Arial MT"/>
                <a:cs typeface="Arial MT"/>
              </a:rPr>
              <a:t> </a:t>
            </a:r>
            <a:r>
              <a:rPr sz="1600" spc="-5" dirty="0">
                <a:latin typeface="Arial MT"/>
                <a:cs typeface="Arial MT"/>
              </a:rPr>
              <a:t>un</a:t>
            </a:r>
            <a:r>
              <a:rPr sz="1600" dirty="0">
                <a:latin typeface="Arial MT"/>
                <a:cs typeface="Arial MT"/>
              </a:rPr>
              <a:t> </a:t>
            </a:r>
            <a:r>
              <a:rPr sz="1600" spc="-9" dirty="0">
                <a:latin typeface="Arial MT"/>
                <a:cs typeface="Arial MT"/>
              </a:rPr>
              <a:t>abri</a:t>
            </a:r>
            <a:r>
              <a:rPr sz="1600" spc="9" dirty="0">
                <a:latin typeface="Arial MT"/>
                <a:cs typeface="Arial MT"/>
              </a:rPr>
              <a:t> </a:t>
            </a:r>
            <a:r>
              <a:rPr sz="1600" b="1" u="sng" spc="-5" dirty="0">
                <a:uFill>
                  <a:solidFill>
                    <a:srgbClr val="000000"/>
                  </a:solidFill>
                </a:uFill>
                <a:latin typeface="Arial"/>
                <a:cs typeface="Arial"/>
              </a:rPr>
              <a:t>durable</a:t>
            </a:r>
            <a:r>
              <a:rPr sz="1600" b="1" spc="5" dirty="0">
                <a:latin typeface="Arial"/>
                <a:cs typeface="Arial"/>
              </a:rPr>
              <a:t> </a:t>
            </a:r>
            <a:r>
              <a:rPr sz="1600" spc="-5" dirty="0">
                <a:latin typeface="Arial MT"/>
                <a:cs typeface="Arial MT"/>
              </a:rPr>
              <a:t>(qui</a:t>
            </a:r>
            <a:r>
              <a:rPr sz="1600" dirty="0">
                <a:latin typeface="Arial MT"/>
                <a:cs typeface="Arial MT"/>
              </a:rPr>
              <a:t> </a:t>
            </a:r>
            <a:r>
              <a:rPr sz="1600" spc="-9" dirty="0">
                <a:latin typeface="Arial MT"/>
                <a:cs typeface="Arial MT"/>
              </a:rPr>
              <a:t>dure</a:t>
            </a:r>
            <a:r>
              <a:rPr sz="1600" dirty="0">
                <a:latin typeface="Arial MT"/>
                <a:cs typeface="Arial MT"/>
              </a:rPr>
              <a:t> </a:t>
            </a:r>
            <a:r>
              <a:rPr sz="1600" spc="-9" dirty="0">
                <a:latin typeface="Arial MT"/>
                <a:cs typeface="Arial MT"/>
              </a:rPr>
              <a:t>dans</a:t>
            </a:r>
            <a:r>
              <a:rPr sz="1600" dirty="0">
                <a:latin typeface="Arial MT"/>
                <a:cs typeface="Arial MT"/>
              </a:rPr>
              <a:t> </a:t>
            </a:r>
            <a:r>
              <a:rPr sz="1600" spc="-5" dirty="0">
                <a:latin typeface="Arial MT"/>
                <a:cs typeface="Arial MT"/>
              </a:rPr>
              <a:t>le</a:t>
            </a:r>
            <a:r>
              <a:rPr sz="1600" dirty="0">
                <a:latin typeface="Arial MT"/>
                <a:cs typeface="Arial MT"/>
              </a:rPr>
              <a:t> </a:t>
            </a:r>
            <a:r>
              <a:rPr sz="1600" spc="-5" dirty="0">
                <a:latin typeface="Arial MT"/>
                <a:cs typeface="Arial MT"/>
              </a:rPr>
              <a:t>temps)</a:t>
            </a:r>
            <a:r>
              <a:rPr sz="1600" spc="18" dirty="0">
                <a:latin typeface="Arial MT"/>
                <a:cs typeface="Arial MT"/>
              </a:rPr>
              <a:t> </a:t>
            </a:r>
            <a:r>
              <a:rPr sz="1600" spc="-9" dirty="0">
                <a:latin typeface="Arial MT"/>
                <a:cs typeface="Arial MT"/>
              </a:rPr>
              <a:t>pour</a:t>
            </a:r>
            <a:r>
              <a:rPr sz="1600" dirty="0">
                <a:latin typeface="Arial MT"/>
                <a:cs typeface="Arial MT"/>
              </a:rPr>
              <a:t> se </a:t>
            </a:r>
            <a:r>
              <a:rPr sz="1600" spc="-9" dirty="0">
                <a:latin typeface="Arial MT"/>
                <a:cs typeface="Arial MT"/>
              </a:rPr>
              <a:t>protéger</a:t>
            </a:r>
            <a:r>
              <a:rPr sz="1600" spc="9" dirty="0">
                <a:latin typeface="Arial MT"/>
                <a:cs typeface="Arial MT"/>
              </a:rPr>
              <a:t> </a:t>
            </a:r>
            <a:r>
              <a:rPr sz="1600" spc="-9" dirty="0">
                <a:latin typeface="Arial MT"/>
                <a:cs typeface="Arial MT"/>
              </a:rPr>
              <a:t>des</a:t>
            </a:r>
            <a:r>
              <a:rPr sz="1600" spc="9" dirty="0">
                <a:latin typeface="Arial MT"/>
                <a:cs typeface="Arial MT"/>
              </a:rPr>
              <a:t> </a:t>
            </a:r>
            <a:r>
              <a:rPr sz="1600" spc="-9" dirty="0">
                <a:latin typeface="Arial MT"/>
                <a:cs typeface="Arial MT"/>
              </a:rPr>
              <a:t>intempéries</a:t>
            </a:r>
            <a:r>
              <a:rPr sz="1600" dirty="0">
                <a:latin typeface="Arial MT"/>
                <a:cs typeface="Arial MT"/>
              </a:rPr>
              <a:t> </a:t>
            </a:r>
            <a:r>
              <a:rPr sz="1600" spc="-5" dirty="0">
                <a:latin typeface="Arial MT"/>
                <a:cs typeface="Arial MT"/>
              </a:rPr>
              <a:t>et </a:t>
            </a:r>
            <a:r>
              <a:rPr sz="1600" spc="-439" dirty="0">
                <a:latin typeface="Arial MT"/>
                <a:cs typeface="Arial MT"/>
              </a:rPr>
              <a:t> </a:t>
            </a:r>
            <a:r>
              <a:rPr sz="1600" spc="-9" dirty="0">
                <a:latin typeface="Arial MT"/>
                <a:cs typeface="Arial MT"/>
              </a:rPr>
              <a:t>des animaux</a:t>
            </a:r>
            <a:r>
              <a:rPr sz="1600" spc="-14" dirty="0">
                <a:latin typeface="Arial MT"/>
                <a:cs typeface="Arial MT"/>
              </a:rPr>
              <a:t> </a:t>
            </a:r>
            <a:r>
              <a:rPr sz="1600" spc="-5" dirty="0">
                <a:latin typeface="Arial MT"/>
                <a:cs typeface="Arial MT"/>
              </a:rPr>
              <a:t>sauvages.</a:t>
            </a:r>
            <a:r>
              <a:rPr sz="1600" spc="5" dirty="0">
                <a:latin typeface="Arial MT"/>
                <a:cs typeface="Arial MT"/>
              </a:rPr>
              <a:t> </a:t>
            </a:r>
            <a:r>
              <a:rPr sz="1600" b="1" spc="-5" dirty="0">
                <a:latin typeface="Arial MT"/>
                <a:cs typeface="Arial MT"/>
              </a:rPr>
              <a:t>Se</a:t>
            </a:r>
            <a:r>
              <a:rPr sz="1600" b="1" spc="-9" dirty="0">
                <a:latin typeface="Arial MT"/>
                <a:cs typeface="Arial MT"/>
              </a:rPr>
              <a:t> </a:t>
            </a:r>
            <a:r>
              <a:rPr sz="1600" b="1" spc="-5" dirty="0">
                <a:latin typeface="Arial MT"/>
                <a:cs typeface="Arial MT"/>
              </a:rPr>
              <a:t>regrouper (village).</a:t>
            </a:r>
            <a:endParaRPr sz="1600" b="1" dirty="0">
              <a:latin typeface="Arial MT"/>
              <a:cs typeface="Arial MT"/>
            </a:endParaRPr>
          </a:p>
        </p:txBody>
      </p:sp>
      <p:sp>
        <p:nvSpPr>
          <p:cNvPr id="3" name="object 3"/>
          <p:cNvSpPr txBox="1"/>
          <p:nvPr/>
        </p:nvSpPr>
        <p:spPr>
          <a:xfrm>
            <a:off x="233782" y="2459658"/>
            <a:ext cx="4403285" cy="2898577"/>
          </a:xfrm>
          <a:prstGeom prst="rect">
            <a:avLst/>
          </a:prstGeom>
        </p:spPr>
        <p:txBody>
          <a:bodyPr vert="horz" wrap="square" lIns="0" tIns="11520" rIns="0" bIns="0" rtlCol="0">
            <a:spAutoFit/>
          </a:bodyPr>
          <a:lstStyle/>
          <a:p>
            <a:pPr marL="11520">
              <a:lnSpc>
                <a:spcPts val="1914"/>
              </a:lnSpc>
              <a:spcBef>
                <a:spcPts val="91"/>
              </a:spcBef>
            </a:pPr>
            <a:r>
              <a:rPr sz="1600" spc="-5" dirty="0">
                <a:latin typeface="Arial MT"/>
                <a:cs typeface="Arial MT"/>
              </a:rPr>
              <a:t>Il</a:t>
            </a:r>
            <a:r>
              <a:rPr sz="1600" spc="-9" dirty="0">
                <a:latin typeface="Arial MT"/>
                <a:cs typeface="Arial MT"/>
              </a:rPr>
              <a:t> </a:t>
            </a:r>
            <a:r>
              <a:rPr sz="1600" dirty="0">
                <a:latin typeface="Arial MT"/>
                <a:cs typeface="Arial MT"/>
              </a:rPr>
              <a:t>y</a:t>
            </a:r>
            <a:r>
              <a:rPr sz="1600" spc="-27" dirty="0">
                <a:latin typeface="Arial MT"/>
                <a:cs typeface="Arial MT"/>
              </a:rPr>
              <a:t> </a:t>
            </a:r>
            <a:r>
              <a:rPr sz="1600" dirty="0">
                <a:latin typeface="Arial MT"/>
                <a:cs typeface="Arial MT"/>
              </a:rPr>
              <a:t>a</a:t>
            </a:r>
            <a:r>
              <a:rPr sz="1600" spc="-5" dirty="0">
                <a:latin typeface="Arial MT"/>
                <a:cs typeface="Arial MT"/>
              </a:rPr>
              <a:t> environ</a:t>
            </a:r>
            <a:r>
              <a:rPr sz="1600" spc="-9" dirty="0">
                <a:latin typeface="Arial MT"/>
                <a:cs typeface="Arial MT"/>
              </a:rPr>
              <a:t> </a:t>
            </a:r>
            <a:r>
              <a:rPr sz="1600" spc="-5" dirty="0">
                <a:latin typeface="Arial MT"/>
                <a:cs typeface="Arial MT"/>
              </a:rPr>
              <a:t>12</a:t>
            </a:r>
            <a:r>
              <a:rPr sz="1600" spc="-9" dirty="0">
                <a:latin typeface="Arial MT"/>
                <a:cs typeface="Arial MT"/>
              </a:rPr>
              <a:t> 000</a:t>
            </a:r>
            <a:r>
              <a:rPr sz="1600" spc="-5" dirty="0">
                <a:latin typeface="Arial MT"/>
                <a:cs typeface="Arial MT"/>
              </a:rPr>
              <a:t> </a:t>
            </a:r>
            <a:r>
              <a:rPr sz="1600" spc="-9" dirty="0">
                <a:latin typeface="Arial MT"/>
                <a:cs typeface="Arial MT"/>
              </a:rPr>
              <a:t>ans,</a:t>
            </a:r>
            <a:r>
              <a:rPr sz="1600" dirty="0">
                <a:latin typeface="Arial MT"/>
                <a:cs typeface="Arial MT"/>
              </a:rPr>
              <a:t> </a:t>
            </a:r>
            <a:r>
              <a:rPr sz="1600" spc="-5" dirty="0">
                <a:latin typeface="Arial MT"/>
                <a:cs typeface="Arial MT"/>
              </a:rPr>
              <a:t>l'Homme</a:t>
            </a:r>
            <a:r>
              <a:rPr sz="1600" spc="-9" dirty="0">
                <a:latin typeface="Arial MT"/>
                <a:cs typeface="Arial MT"/>
              </a:rPr>
              <a:t> devient</a:t>
            </a:r>
            <a:endParaRPr sz="1600" dirty="0">
              <a:latin typeface="Arial MT"/>
              <a:cs typeface="Arial MT"/>
            </a:endParaRPr>
          </a:p>
          <a:p>
            <a:pPr marL="11520">
              <a:lnSpc>
                <a:spcPts val="1914"/>
              </a:lnSpc>
            </a:pPr>
            <a:r>
              <a:rPr sz="1600" b="1" spc="-9" dirty="0">
                <a:latin typeface="Arial"/>
                <a:cs typeface="Arial"/>
              </a:rPr>
              <a:t>sédentaire</a:t>
            </a:r>
            <a:r>
              <a:rPr sz="1600" b="1" dirty="0">
                <a:latin typeface="Arial"/>
                <a:cs typeface="Arial"/>
              </a:rPr>
              <a:t> </a:t>
            </a:r>
            <a:r>
              <a:rPr sz="1600" dirty="0">
                <a:latin typeface="Arial MT"/>
                <a:cs typeface="Arial MT"/>
              </a:rPr>
              <a:t>;</a:t>
            </a:r>
            <a:r>
              <a:rPr sz="1600" spc="5" dirty="0">
                <a:latin typeface="Arial MT"/>
                <a:cs typeface="Arial MT"/>
              </a:rPr>
              <a:t> </a:t>
            </a:r>
            <a:r>
              <a:rPr sz="1600" spc="-5" dirty="0">
                <a:latin typeface="Arial MT"/>
                <a:cs typeface="Arial MT"/>
              </a:rPr>
              <a:t>il</a:t>
            </a:r>
            <a:r>
              <a:rPr sz="1600" dirty="0">
                <a:latin typeface="Arial MT"/>
                <a:cs typeface="Arial MT"/>
              </a:rPr>
              <a:t> </a:t>
            </a:r>
            <a:r>
              <a:rPr sz="1600" spc="-9" dirty="0">
                <a:latin typeface="Arial MT"/>
                <a:cs typeface="Arial MT"/>
              </a:rPr>
              <a:t>invente</a:t>
            </a:r>
            <a:r>
              <a:rPr sz="1600" dirty="0">
                <a:latin typeface="Arial MT"/>
                <a:cs typeface="Arial MT"/>
              </a:rPr>
              <a:t> </a:t>
            </a:r>
            <a:r>
              <a:rPr sz="1600" spc="-9" dirty="0">
                <a:latin typeface="Arial MT"/>
                <a:cs typeface="Arial MT"/>
              </a:rPr>
              <a:t>l'élevage</a:t>
            </a:r>
            <a:r>
              <a:rPr sz="1600" dirty="0">
                <a:latin typeface="Arial MT"/>
                <a:cs typeface="Arial MT"/>
              </a:rPr>
              <a:t> </a:t>
            </a:r>
            <a:r>
              <a:rPr sz="1600" spc="-5" dirty="0">
                <a:latin typeface="Arial MT"/>
                <a:cs typeface="Arial MT"/>
              </a:rPr>
              <a:t>et</a:t>
            </a:r>
            <a:r>
              <a:rPr sz="1600" spc="9" dirty="0">
                <a:latin typeface="Arial MT"/>
                <a:cs typeface="Arial MT"/>
              </a:rPr>
              <a:t> </a:t>
            </a:r>
            <a:r>
              <a:rPr sz="1600" spc="-5" dirty="0">
                <a:latin typeface="Arial MT"/>
                <a:cs typeface="Arial MT"/>
              </a:rPr>
              <a:t>l'agriculture.</a:t>
            </a:r>
            <a:endParaRPr sz="1600" dirty="0">
              <a:latin typeface="Arial MT"/>
              <a:cs typeface="Arial MT"/>
            </a:endParaRPr>
          </a:p>
          <a:p>
            <a:pPr>
              <a:spcBef>
                <a:spcPts val="23"/>
              </a:spcBef>
            </a:pPr>
            <a:endParaRPr sz="1500" dirty="0">
              <a:latin typeface="Arial MT"/>
              <a:cs typeface="Arial MT"/>
            </a:endParaRPr>
          </a:p>
          <a:p>
            <a:pPr marL="11520" marR="4608">
              <a:lnSpc>
                <a:spcPct val="95200"/>
              </a:lnSpc>
            </a:pPr>
            <a:r>
              <a:rPr sz="1600" spc="-9" dirty="0">
                <a:latin typeface="Arial MT"/>
                <a:cs typeface="Arial MT"/>
              </a:rPr>
              <a:t>N'ayant</a:t>
            </a:r>
            <a:r>
              <a:rPr sz="1600" dirty="0">
                <a:latin typeface="Arial MT"/>
                <a:cs typeface="Arial MT"/>
              </a:rPr>
              <a:t> </a:t>
            </a:r>
            <a:r>
              <a:rPr sz="1600" spc="-5" dirty="0">
                <a:latin typeface="Arial MT"/>
                <a:cs typeface="Arial MT"/>
              </a:rPr>
              <a:t>plus</a:t>
            </a:r>
            <a:r>
              <a:rPr sz="1600" spc="-9" dirty="0">
                <a:latin typeface="Arial MT"/>
                <a:cs typeface="Arial MT"/>
              </a:rPr>
              <a:t> besoin de</a:t>
            </a:r>
            <a:r>
              <a:rPr sz="1600" spc="-5" dirty="0">
                <a:latin typeface="Arial MT"/>
                <a:cs typeface="Arial MT"/>
              </a:rPr>
              <a:t> </a:t>
            </a:r>
            <a:r>
              <a:rPr sz="1600" dirty="0">
                <a:latin typeface="Arial MT"/>
                <a:cs typeface="Arial MT"/>
              </a:rPr>
              <a:t>se</a:t>
            </a:r>
            <a:r>
              <a:rPr sz="1600" spc="-9" dirty="0">
                <a:latin typeface="Arial MT"/>
                <a:cs typeface="Arial MT"/>
              </a:rPr>
              <a:t> déplacer</a:t>
            </a:r>
            <a:r>
              <a:rPr sz="1600" dirty="0">
                <a:latin typeface="Arial MT"/>
                <a:cs typeface="Arial MT"/>
              </a:rPr>
              <a:t> </a:t>
            </a:r>
            <a:r>
              <a:rPr sz="1600" spc="-9" dirty="0">
                <a:latin typeface="Arial MT"/>
                <a:cs typeface="Arial MT"/>
              </a:rPr>
              <a:t>pour</a:t>
            </a:r>
            <a:r>
              <a:rPr sz="1600" spc="5" dirty="0">
                <a:latin typeface="Arial MT"/>
                <a:cs typeface="Arial MT"/>
              </a:rPr>
              <a:t> </a:t>
            </a:r>
            <a:r>
              <a:rPr sz="1600" spc="-5" dirty="0">
                <a:latin typeface="Arial MT"/>
                <a:cs typeface="Arial MT"/>
              </a:rPr>
              <a:t>trouver </a:t>
            </a:r>
            <a:r>
              <a:rPr sz="1600" spc="-439" dirty="0">
                <a:latin typeface="Arial MT"/>
                <a:cs typeface="Arial MT"/>
              </a:rPr>
              <a:t> </a:t>
            </a:r>
            <a:r>
              <a:rPr sz="1600" dirty="0">
                <a:latin typeface="Arial MT"/>
                <a:cs typeface="Arial MT"/>
              </a:rPr>
              <a:t>sa</a:t>
            </a:r>
            <a:r>
              <a:rPr sz="1600" spc="-9" dirty="0">
                <a:latin typeface="Arial MT"/>
                <a:cs typeface="Arial MT"/>
              </a:rPr>
              <a:t> </a:t>
            </a:r>
            <a:r>
              <a:rPr sz="1600" spc="-5" dirty="0">
                <a:latin typeface="Arial MT"/>
                <a:cs typeface="Arial MT"/>
              </a:rPr>
              <a:t>nourriture</a:t>
            </a:r>
            <a:r>
              <a:rPr sz="1600" spc="-9" dirty="0">
                <a:latin typeface="Arial MT"/>
                <a:cs typeface="Arial MT"/>
              </a:rPr>
              <a:t> </a:t>
            </a:r>
            <a:r>
              <a:rPr sz="1600" spc="-5" dirty="0">
                <a:latin typeface="Arial MT"/>
                <a:cs typeface="Arial MT"/>
              </a:rPr>
              <a:t>il </a:t>
            </a:r>
            <a:r>
              <a:rPr sz="1600" dirty="0">
                <a:latin typeface="Arial MT"/>
                <a:cs typeface="Arial MT"/>
              </a:rPr>
              <a:t>se </a:t>
            </a:r>
            <a:r>
              <a:rPr sz="1600" b="1" spc="-5" dirty="0">
                <a:latin typeface="Arial"/>
                <a:cs typeface="Arial"/>
              </a:rPr>
              <a:t>regroupe </a:t>
            </a:r>
            <a:r>
              <a:rPr sz="1600" spc="-5" dirty="0">
                <a:latin typeface="Arial MT"/>
                <a:cs typeface="Arial MT"/>
              </a:rPr>
              <a:t>et</a:t>
            </a:r>
            <a:r>
              <a:rPr sz="1600" spc="5" dirty="0">
                <a:latin typeface="Arial MT"/>
                <a:cs typeface="Arial MT"/>
              </a:rPr>
              <a:t> </a:t>
            </a:r>
            <a:r>
              <a:rPr sz="1600" spc="-9" dirty="0">
                <a:latin typeface="Arial MT"/>
                <a:cs typeface="Arial MT"/>
              </a:rPr>
              <a:t>habite</a:t>
            </a:r>
            <a:r>
              <a:rPr sz="1600" dirty="0">
                <a:latin typeface="Arial MT"/>
                <a:cs typeface="Arial MT"/>
              </a:rPr>
              <a:t> </a:t>
            </a:r>
            <a:r>
              <a:rPr sz="1600" spc="-9" dirty="0">
                <a:latin typeface="Arial MT"/>
                <a:cs typeface="Arial MT"/>
              </a:rPr>
              <a:t>des </a:t>
            </a:r>
            <a:r>
              <a:rPr sz="1600" spc="-5" dirty="0">
                <a:latin typeface="Arial MT"/>
                <a:cs typeface="Arial MT"/>
              </a:rPr>
              <a:t> </a:t>
            </a:r>
            <a:r>
              <a:rPr sz="1600" b="1" spc="-9" dirty="0">
                <a:latin typeface="Arial"/>
                <a:cs typeface="Arial"/>
              </a:rPr>
              <a:t>villages</a:t>
            </a:r>
            <a:r>
              <a:rPr sz="1600" b="1" spc="5" dirty="0">
                <a:latin typeface="Arial"/>
                <a:cs typeface="Arial"/>
              </a:rPr>
              <a:t> </a:t>
            </a:r>
            <a:r>
              <a:rPr sz="1600" spc="-9" dirty="0">
                <a:latin typeface="Arial MT"/>
                <a:cs typeface="Arial MT"/>
              </a:rPr>
              <a:t>aux </a:t>
            </a:r>
            <a:r>
              <a:rPr sz="1600" spc="-5" dirty="0">
                <a:latin typeface="Arial MT"/>
                <a:cs typeface="Arial MT"/>
              </a:rPr>
              <a:t>maisons</a:t>
            </a:r>
            <a:r>
              <a:rPr sz="1600" spc="5" dirty="0">
                <a:latin typeface="Arial MT"/>
                <a:cs typeface="Arial MT"/>
              </a:rPr>
              <a:t> </a:t>
            </a:r>
            <a:r>
              <a:rPr sz="1600" spc="-9" dirty="0">
                <a:latin typeface="Arial MT"/>
                <a:cs typeface="Arial MT"/>
              </a:rPr>
              <a:t>rondes</a:t>
            </a:r>
            <a:r>
              <a:rPr sz="1600" spc="5" dirty="0">
                <a:latin typeface="Arial MT"/>
                <a:cs typeface="Arial MT"/>
              </a:rPr>
              <a:t> </a:t>
            </a:r>
            <a:r>
              <a:rPr sz="1600" spc="-9" dirty="0">
                <a:latin typeface="Arial MT"/>
                <a:cs typeface="Arial MT"/>
              </a:rPr>
              <a:t>faites</a:t>
            </a:r>
            <a:r>
              <a:rPr sz="1600" spc="5"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bois, </a:t>
            </a:r>
            <a:r>
              <a:rPr sz="1600" spc="-5" dirty="0">
                <a:latin typeface="Arial MT"/>
                <a:cs typeface="Arial MT"/>
              </a:rPr>
              <a:t> </a:t>
            </a:r>
            <a:r>
              <a:rPr sz="1600" spc="-9" dirty="0">
                <a:latin typeface="Arial MT"/>
                <a:cs typeface="Arial MT"/>
              </a:rPr>
              <a:t>terre,</a:t>
            </a:r>
            <a:r>
              <a:rPr sz="1600" dirty="0">
                <a:latin typeface="Arial MT"/>
                <a:cs typeface="Arial MT"/>
              </a:rPr>
              <a:t> </a:t>
            </a:r>
            <a:r>
              <a:rPr sz="1600" spc="-9" dirty="0">
                <a:latin typeface="Arial MT"/>
                <a:cs typeface="Arial MT"/>
              </a:rPr>
              <a:t>feuillage.</a:t>
            </a:r>
            <a:endParaRPr sz="1600" dirty="0">
              <a:latin typeface="Arial MT"/>
              <a:cs typeface="Arial MT"/>
            </a:endParaRPr>
          </a:p>
          <a:p>
            <a:pPr>
              <a:spcBef>
                <a:spcPts val="9"/>
              </a:spcBef>
            </a:pPr>
            <a:endParaRPr sz="1600" dirty="0">
              <a:latin typeface="Arial MT"/>
              <a:cs typeface="Arial MT"/>
            </a:endParaRPr>
          </a:p>
          <a:p>
            <a:pPr marL="11520" marR="27072">
              <a:lnSpc>
                <a:spcPct val="95400"/>
              </a:lnSpc>
            </a:pPr>
            <a:r>
              <a:rPr sz="1600" spc="-9" dirty="0">
                <a:latin typeface="Arial MT"/>
                <a:cs typeface="Arial MT"/>
              </a:rPr>
              <a:t>L'intérieur </a:t>
            </a:r>
            <a:r>
              <a:rPr sz="1600" spc="-5" dirty="0">
                <a:latin typeface="Arial MT"/>
                <a:cs typeface="Arial MT"/>
              </a:rPr>
              <a:t>de la </a:t>
            </a:r>
            <a:r>
              <a:rPr sz="1600" spc="-9" dirty="0">
                <a:latin typeface="Arial MT"/>
                <a:cs typeface="Arial MT"/>
              </a:rPr>
              <a:t>maison</a:t>
            </a:r>
            <a:r>
              <a:rPr sz="1600" dirty="0">
                <a:latin typeface="Arial MT"/>
                <a:cs typeface="Arial MT"/>
              </a:rPr>
              <a:t> </a:t>
            </a:r>
            <a:r>
              <a:rPr sz="1600" spc="-5" dirty="0">
                <a:latin typeface="Arial MT"/>
                <a:cs typeface="Arial MT"/>
              </a:rPr>
              <a:t>est</a:t>
            </a:r>
            <a:r>
              <a:rPr sz="1600" spc="5" dirty="0">
                <a:latin typeface="Arial MT"/>
                <a:cs typeface="Arial MT"/>
              </a:rPr>
              <a:t> </a:t>
            </a:r>
            <a:r>
              <a:rPr sz="1600" spc="-5" dirty="0">
                <a:latin typeface="Arial MT"/>
                <a:cs typeface="Arial MT"/>
              </a:rPr>
              <a:t>très</a:t>
            </a:r>
            <a:r>
              <a:rPr sz="1600" spc="18" dirty="0">
                <a:latin typeface="Arial MT"/>
                <a:cs typeface="Arial MT"/>
              </a:rPr>
              <a:t> </a:t>
            </a:r>
            <a:r>
              <a:rPr sz="1600" b="1" spc="-5" dirty="0">
                <a:latin typeface="Arial"/>
                <a:cs typeface="Arial"/>
              </a:rPr>
              <a:t>sombre </a:t>
            </a:r>
            <a:r>
              <a:rPr sz="1600" spc="-5" dirty="0">
                <a:latin typeface="Arial MT"/>
                <a:cs typeface="Arial MT"/>
              </a:rPr>
              <a:t>car</a:t>
            </a:r>
            <a:r>
              <a:rPr sz="1600" dirty="0">
                <a:latin typeface="Arial MT"/>
                <a:cs typeface="Arial MT"/>
              </a:rPr>
              <a:t> </a:t>
            </a:r>
            <a:r>
              <a:rPr sz="1600" spc="-5" dirty="0">
                <a:latin typeface="Arial MT"/>
                <a:cs typeface="Arial MT"/>
              </a:rPr>
              <a:t>il </a:t>
            </a:r>
            <a:r>
              <a:rPr sz="1600" dirty="0">
                <a:latin typeface="Arial MT"/>
                <a:cs typeface="Arial MT"/>
              </a:rPr>
              <a:t> </a:t>
            </a:r>
            <a:r>
              <a:rPr sz="1600" spc="-5" dirty="0">
                <a:latin typeface="Arial MT"/>
                <a:cs typeface="Arial MT"/>
              </a:rPr>
              <a:t>n'y</a:t>
            </a:r>
            <a:r>
              <a:rPr sz="1600" spc="-9" dirty="0">
                <a:latin typeface="Arial MT"/>
                <a:cs typeface="Arial MT"/>
              </a:rPr>
              <a:t> </a:t>
            </a:r>
            <a:r>
              <a:rPr sz="1600" dirty="0">
                <a:latin typeface="Arial MT"/>
                <a:cs typeface="Arial MT"/>
              </a:rPr>
              <a:t>a</a:t>
            </a:r>
            <a:r>
              <a:rPr sz="1600" spc="14" dirty="0">
                <a:latin typeface="Arial MT"/>
                <a:cs typeface="Arial MT"/>
              </a:rPr>
              <a:t> </a:t>
            </a:r>
            <a:r>
              <a:rPr sz="1600" spc="-9" dirty="0">
                <a:latin typeface="Arial MT"/>
                <a:cs typeface="Arial MT"/>
              </a:rPr>
              <a:t>pas</a:t>
            </a:r>
            <a:r>
              <a:rPr sz="1600" spc="18" dirty="0">
                <a:latin typeface="Arial MT"/>
                <a:cs typeface="Arial MT"/>
              </a:rPr>
              <a:t> </a:t>
            </a:r>
            <a:r>
              <a:rPr sz="1600" spc="-9" dirty="0">
                <a:latin typeface="Arial MT"/>
                <a:cs typeface="Arial MT"/>
              </a:rPr>
              <a:t>de</a:t>
            </a:r>
            <a:r>
              <a:rPr sz="1600" spc="14" dirty="0">
                <a:latin typeface="Arial MT"/>
                <a:cs typeface="Arial MT"/>
              </a:rPr>
              <a:t> </a:t>
            </a:r>
            <a:r>
              <a:rPr sz="1600" spc="-5" dirty="0">
                <a:latin typeface="Arial MT"/>
                <a:cs typeface="Arial MT"/>
              </a:rPr>
              <a:t>fenêtres.</a:t>
            </a:r>
            <a:r>
              <a:rPr sz="1600" spc="32" dirty="0">
                <a:latin typeface="Arial MT"/>
                <a:cs typeface="Arial MT"/>
              </a:rPr>
              <a:t> </a:t>
            </a:r>
            <a:r>
              <a:rPr sz="1600" b="1" spc="-5" dirty="0">
                <a:latin typeface="Arial"/>
                <a:cs typeface="Arial"/>
              </a:rPr>
              <a:t>Un</a:t>
            </a:r>
            <a:r>
              <a:rPr sz="1600" b="1" spc="18" dirty="0">
                <a:latin typeface="Arial"/>
                <a:cs typeface="Arial"/>
              </a:rPr>
              <a:t> </a:t>
            </a:r>
            <a:r>
              <a:rPr sz="1600" b="1" spc="-5" dirty="0">
                <a:latin typeface="Arial"/>
                <a:cs typeface="Arial"/>
              </a:rPr>
              <a:t>feu</a:t>
            </a:r>
            <a:r>
              <a:rPr sz="1600" b="1" spc="23" dirty="0">
                <a:latin typeface="Arial"/>
                <a:cs typeface="Arial"/>
              </a:rPr>
              <a:t> </a:t>
            </a:r>
            <a:r>
              <a:rPr sz="1600" b="1" spc="-5" dirty="0">
                <a:latin typeface="Arial"/>
                <a:cs typeface="Arial"/>
              </a:rPr>
              <a:t>installé</a:t>
            </a:r>
            <a:r>
              <a:rPr sz="1600" b="1" spc="14" dirty="0">
                <a:latin typeface="Arial"/>
                <a:cs typeface="Arial"/>
              </a:rPr>
              <a:t> </a:t>
            </a:r>
            <a:r>
              <a:rPr sz="1600" b="1" spc="-5" dirty="0">
                <a:latin typeface="Arial"/>
                <a:cs typeface="Arial"/>
              </a:rPr>
              <a:t>au </a:t>
            </a:r>
            <a:r>
              <a:rPr sz="1600" b="1" dirty="0">
                <a:latin typeface="Arial"/>
                <a:cs typeface="Arial"/>
              </a:rPr>
              <a:t> </a:t>
            </a:r>
            <a:r>
              <a:rPr sz="1600" b="1" spc="-9" dirty="0">
                <a:latin typeface="Arial"/>
                <a:cs typeface="Arial"/>
              </a:rPr>
              <a:t>centre</a:t>
            </a:r>
            <a:r>
              <a:rPr sz="1600" b="1" spc="-5" dirty="0">
                <a:latin typeface="Arial"/>
                <a:cs typeface="Arial"/>
              </a:rPr>
              <a:t> de</a:t>
            </a:r>
            <a:r>
              <a:rPr sz="1600" b="1" dirty="0">
                <a:latin typeface="Arial"/>
                <a:cs typeface="Arial"/>
              </a:rPr>
              <a:t> la </a:t>
            </a:r>
            <a:r>
              <a:rPr sz="1600" b="1" spc="-5" dirty="0">
                <a:latin typeface="Arial"/>
                <a:cs typeface="Arial"/>
              </a:rPr>
              <a:t>pièce</a:t>
            </a:r>
            <a:r>
              <a:rPr sz="1600" b="1" spc="18" dirty="0">
                <a:latin typeface="Arial"/>
                <a:cs typeface="Arial"/>
              </a:rPr>
              <a:t> </a:t>
            </a:r>
            <a:r>
              <a:rPr sz="1600" spc="-5" dirty="0">
                <a:latin typeface="Arial MT"/>
                <a:cs typeface="Arial MT"/>
              </a:rPr>
              <a:t>éclaire</a:t>
            </a:r>
            <a:r>
              <a:rPr sz="1600" dirty="0">
                <a:latin typeface="Arial MT"/>
                <a:cs typeface="Arial MT"/>
              </a:rPr>
              <a:t> </a:t>
            </a:r>
            <a:r>
              <a:rPr sz="1600" spc="-9" dirty="0">
                <a:latin typeface="Arial MT"/>
                <a:cs typeface="Arial MT"/>
              </a:rPr>
              <a:t>l’intérieur</a:t>
            </a:r>
            <a:r>
              <a:rPr sz="1600" spc="9" dirty="0">
                <a:latin typeface="Arial MT"/>
                <a:cs typeface="Arial MT"/>
              </a:rPr>
              <a:t> </a:t>
            </a:r>
            <a:r>
              <a:rPr sz="1600" spc="-9" dirty="0">
                <a:latin typeface="Arial MT"/>
                <a:cs typeface="Arial MT"/>
              </a:rPr>
              <a:t>autant</a:t>
            </a:r>
            <a:r>
              <a:rPr sz="1600" dirty="0">
                <a:latin typeface="Arial MT"/>
                <a:cs typeface="Arial MT"/>
              </a:rPr>
              <a:t> </a:t>
            </a:r>
            <a:r>
              <a:rPr sz="1600" spc="-9" dirty="0">
                <a:latin typeface="Arial MT"/>
                <a:cs typeface="Arial MT"/>
              </a:rPr>
              <a:t>qu’il </a:t>
            </a:r>
            <a:r>
              <a:rPr sz="1600" spc="-439" dirty="0">
                <a:latin typeface="Arial MT"/>
                <a:cs typeface="Arial MT"/>
              </a:rPr>
              <a:t> </a:t>
            </a:r>
            <a:r>
              <a:rPr sz="1600" spc="-5" dirty="0">
                <a:latin typeface="Arial MT"/>
                <a:cs typeface="Arial MT"/>
              </a:rPr>
              <a:t>la</a:t>
            </a:r>
            <a:r>
              <a:rPr sz="1600" spc="-9" dirty="0">
                <a:latin typeface="Arial MT"/>
                <a:cs typeface="Arial MT"/>
              </a:rPr>
              <a:t> réchauffe.</a:t>
            </a:r>
            <a:endParaRPr sz="1600" dirty="0">
              <a:latin typeface="Arial MT"/>
              <a:cs typeface="Arial MT"/>
            </a:endParaRPr>
          </a:p>
        </p:txBody>
      </p:sp>
      <p:sp>
        <p:nvSpPr>
          <p:cNvPr id="4" name="object 4"/>
          <p:cNvSpPr txBox="1">
            <a:spLocks noGrp="1"/>
          </p:cNvSpPr>
          <p:nvPr>
            <p:ph type="title"/>
          </p:nvPr>
        </p:nvSpPr>
        <p:spPr>
          <a:xfrm>
            <a:off x="0" y="57731"/>
            <a:ext cx="8643613" cy="350187"/>
          </a:xfrm>
          <a:prstGeom prst="rect">
            <a:avLst/>
          </a:prstGeom>
        </p:spPr>
        <p:txBody>
          <a:bodyPr vert="horz" wrap="square" lIns="0" tIns="11520" rIns="0" bIns="0" rtlCol="0">
            <a:spAutoFit/>
          </a:bodyPr>
          <a:lstStyle/>
          <a:p>
            <a:pPr marL="11520">
              <a:spcBef>
                <a:spcPts val="91"/>
              </a:spcBef>
            </a:pPr>
            <a:r>
              <a:rPr sz="2200" spc="-5" dirty="0">
                <a:solidFill>
                  <a:srgbClr val="FFFF00"/>
                </a:solidFill>
              </a:rPr>
              <a:t>Préhistoire</a:t>
            </a:r>
            <a:r>
              <a:rPr sz="2200" spc="-100" dirty="0">
                <a:solidFill>
                  <a:srgbClr val="FFFF00"/>
                </a:solidFill>
              </a:rPr>
              <a:t> </a:t>
            </a:r>
            <a:r>
              <a:rPr sz="1600" dirty="0"/>
              <a:t>–</a:t>
            </a:r>
            <a:r>
              <a:rPr sz="1600" spc="-68" dirty="0"/>
              <a:t> </a:t>
            </a:r>
            <a:r>
              <a:rPr sz="1600" spc="-9" dirty="0"/>
              <a:t>Antiquité</a:t>
            </a:r>
            <a:r>
              <a:rPr sz="1600" spc="-5" dirty="0"/>
              <a:t> </a:t>
            </a:r>
            <a:r>
              <a:rPr sz="1600" dirty="0"/>
              <a:t>- </a:t>
            </a:r>
            <a:r>
              <a:rPr sz="1600" spc="-9" dirty="0"/>
              <a:t>Moyen</a:t>
            </a:r>
            <a:r>
              <a:rPr sz="1600" spc="-59" dirty="0"/>
              <a:t> </a:t>
            </a:r>
            <a:r>
              <a:rPr sz="1600" spc="-18" dirty="0"/>
              <a:t>Age</a:t>
            </a:r>
            <a:r>
              <a:rPr sz="1600" spc="-5" dirty="0"/>
              <a:t> </a:t>
            </a:r>
            <a:r>
              <a:rPr sz="1600" dirty="0"/>
              <a:t>-</a:t>
            </a:r>
            <a:r>
              <a:rPr sz="1600" spc="9" dirty="0"/>
              <a:t> </a:t>
            </a:r>
            <a:r>
              <a:rPr sz="1600" spc="-32" dirty="0"/>
              <a:t>Temps</a:t>
            </a:r>
            <a:r>
              <a:rPr sz="1600" spc="-5" dirty="0"/>
              <a:t> modernes </a:t>
            </a:r>
            <a:r>
              <a:rPr sz="1600" dirty="0"/>
              <a:t>-</a:t>
            </a:r>
            <a:r>
              <a:rPr sz="1600" spc="9" dirty="0"/>
              <a:t> </a:t>
            </a:r>
            <a:r>
              <a:rPr sz="1600" spc="-5" dirty="0"/>
              <a:t>Monde contemporain</a:t>
            </a:r>
            <a:r>
              <a:rPr sz="1600" dirty="0"/>
              <a:t> -</a:t>
            </a:r>
          </a:p>
        </p:txBody>
      </p:sp>
      <p:pic>
        <p:nvPicPr>
          <p:cNvPr id="5" name="object 5"/>
          <p:cNvPicPr/>
          <p:nvPr/>
        </p:nvPicPr>
        <p:blipFill>
          <a:blip r:embed="rId2" cstate="print"/>
          <a:stretch>
            <a:fillRect/>
          </a:stretch>
        </p:blipFill>
        <p:spPr>
          <a:xfrm>
            <a:off x="4896762" y="2553020"/>
            <a:ext cx="3997333" cy="300138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hlinkClick r:id="rId2"/>
              </a:rPr>
              <a:t/>
            </a:r>
            <a:br>
              <a:rPr lang="fr-FR" dirty="0" smtClean="0">
                <a:hlinkClick r:id="rId2"/>
              </a:rPr>
            </a:br>
            <a:r>
              <a:rPr lang="fr-FR" sz="1100" dirty="0" err="1" smtClean="0">
                <a:hlinkClick r:id="rId2"/>
              </a:rPr>
              <a:t>ArchéOrient</a:t>
            </a:r>
            <a:r>
              <a:rPr lang="fr-FR" sz="1100" dirty="0" smtClean="0">
                <a:hlinkClick r:id="rId2"/>
              </a:rPr>
              <a:t> –Hypotheses.org</a:t>
            </a:r>
            <a:r>
              <a:rPr lang="fr-FR" sz="2700" dirty="0" smtClean="0"/>
              <a:t/>
            </a:r>
            <a:br>
              <a:rPr lang="fr-FR" sz="2700" dirty="0" smtClean="0"/>
            </a:br>
            <a:r>
              <a:rPr lang="fr-FR" sz="2700" u="sng" dirty="0" smtClean="0">
                <a:hlinkClick r:id="rId2" tooltip="Le village de Jerf el Ahmar (Syrie, 9500-8700 CAL BC). Ou comment  interroger l'architecture pour comprendre la société qui l'engendre –  ArchéOrient – Le Blog"/>
              </a:rPr>
              <a:t>Le village de </a:t>
            </a:r>
            <a:r>
              <a:rPr lang="fr-FR" sz="2700" u="sng" dirty="0" err="1" smtClean="0">
                <a:hlinkClick r:id="rId2" tooltip="Le village de Jerf el Ahmar (Syrie, 9500-8700 CAL BC). Ou comment  interroger l'architecture pour comprendre la société qui l'engendre –  ArchéOrient – Le Blog"/>
              </a:rPr>
              <a:t>Jerf</a:t>
            </a:r>
            <a:r>
              <a:rPr lang="fr-FR" sz="2700" u="sng" dirty="0" smtClean="0">
                <a:hlinkClick r:id="rId2" tooltip="Le village de Jerf el Ahmar (Syrie, 9500-8700 CAL BC). Ou comment  interroger l'architecture pour comprendre la société qui l'engendre –  ArchéOrient – Le Blog"/>
              </a:rPr>
              <a:t> el Ahmar (Syrie, </a:t>
            </a:r>
            <a:r>
              <a:rPr lang="fr-FR" dirty="0" smtClean="0"/>
              <a:t/>
            </a:r>
            <a:br>
              <a:rPr lang="fr-FR" dirty="0" smtClean="0"/>
            </a:br>
            <a:endParaRPr lang="fr-FR" dirty="0"/>
          </a:p>
        </p:txBody>
      </p:sp>
      <p:pic>
        <p:nvPicPr>
          <p:cNvPr id="3074" name="Picture 2"/>
          <p:cNvPicPr>
            <a:picLocks noGrp="1" noChangeAspect="1" noChangeArrowheads="1"/>
          </p:cNvPicPr>
          <p:nvPr>
            <p:ph idx="1"/>
          </p:nvPr>
        </p:nvPicPr>
        <p:blipFill>
          <a:blip r:embed="rId3" cstate="print"/>
          <a:stretch>
            <a:fillRect/>
          </a:stretch>
        </p:blipFill>
        <p:spPr bwMode="auto">
          <a:xfrm>
            <a:off x="579443" y="1153720"/>
            <a:ext cx="8169021" cy="5299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260648"/>
            <a:ext cx="8424936" cy="640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cstate="print"/>
          <a:srcRect/>
          <a:stretch>
            <a:fillRect/>
          </a:stretch>
        </p:blipFill>
        <p:spPr bwMode="auto">
          <a:xfrm>
            <a:off x="323528" y="260648"/>
            <a:ext cx="8568952" cy="640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2" cstate="print"/>
          <a:srcRect/>
          <a:stretch>
            <a:fillRect/>
          </a:stretch>
        </p:blipFill>
        <p:spPr bwMode="auto">
          <a:xfrm>
            <a:off x="323528" y="260648"/>
            <a:ext cx="8568952"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err="1" smtClean="0"/>
              <a:t>Çatal</a:t>
            </a:r>
            <a:r>
              <a:rPr lang="fr-FR" sz="3600" dirty="0" smtClean="0"/>
              <a:t> </a:t>
            </a:r>
            <a:r>
              <a:rPr lang="fr-FR" sz="3600" dirty="0" err="1" smtClean="0"/>
              <a:t>Höyük</a:t>
            </a:r>
            <a:r>
              <a:rPr lang="fr-FR" sz="3600" dirty="0" smtClean="0"/>
              <a:t>, première ville de l’histoire</a:t>
            </a:r>
            <a:r>
              <a:rPr lang="fr-FR" dirty="0" smtClean="0"/>
              <a:t/>
            </a:r>
            <a:br>
              <a:rPr lang="fr-FR" dirty="0" smtClean="0"/>
            </a:br>
            <a:endParaRPr lang="fr-FR" dirty="0"/>
          </a:p>
        </p:txBody>
      </p:sp>
      <p:sp>
        <p:nvSpPr>
          <p:cNvPr id="3" name="Espace réservé du contenu 2"/>
          <p:cNvSpPr>
            <a:spLocks noGrp="1"/>
          </p:cNvSpPr>
          <p:nvPr>
            <p:ph sz="half" idx="1"/>
          </p:nvPr>
        </p:nvSpPr>
        <p:spPr>
          <a:xfrm>
            <a:off x="457200" y="836712"/>
            <a:ext cx="4038600" cy="5289451"/>
          </a:xfrm>
        </p:spPr>
        <p:txBody>
          <a:bodyPr>
            <a:normAutofit fontScale="70000" lnSpcReduction="20000"/>
          </a:bodyPr>
          <a:lstStyle/>
          <a:p>
            <a:pPr fontAlgn="base"/>
            <a:r>
              <a:rPr lang="fr-FR" sz="3400" i="1" dirty="0" smtClean="0"/>
              <a:t>Le site, à peine exploré, révèle la vie des premières sociétés urbaines.</a:t>
            </a:r>
            <a:endParaRPr lang="fr-FR" sz="3400" dirty="0" smtClean="0"/>
          </a:p>
          <a:p>
            <a:pPr fontAlgn="base"/>
            <a:r>
              <a:rPr lang="fr-FR" sz="3400" dirty="0" err="1" smtClean="0"/>
              <a:t>Çatal</a:t>
            </a:r>
            <a:r>
              <a:rPr lang="fr-FR" sz="3400" dirty="0" smtClean="0"/>
              <a:t> </a:t>
            </a:r>
            <a:r>
              <a:rPr lang="fr-FR" sz="3400" dirty="0" err="1" smtClean="0"/>
              <a:t>Höyük</a:t>
            </a:r>
            <a:r>
              <a:rPr lang="fr-FR" sz="3400" dirty="0" smtClean="0"/>
              <a:t> (« colline de la fourchette » en turc).</a:t>
            </a:r>
          </a:p>
          <a:p>
            <a:pPr fontAlgn="base"/>
            <a:r>
              <a:rPr lang="fr-FR" sz="3400" dirty="0" smtClean="0"/>
              <a:t> En 1961, les archéologues commencent à fouiller le site, qui se révèle crucial pour l’étude du néolithique, la période qui voit naître les premières sociétés sédentaires pratiquant l’agriculture et l’élevage. </a:t>
            </a:r>
            <a:endParaRPr lang="fr-FR" dirty="0"/>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4648200" y="1340768"/>
            <a:ext cx="4038600" cy="4752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FR" sz="3600" dirty="0" err="1" smtClean="0"/>
              <a:t>Çatal</a:t>
            </a:r>
            <a:r>
              <a:rPr lang="fr-FR" sz="3600" dirty="0" smtClean="0"/>
              <a:t> </a:t>
            </a:r>
            <a:r>
              <a:rPr lang="fr-FR" sz="3600" dirty="0" err="1" smtClean="0"/>
              <a:t>Höyük</a:t>
            </a:r>
            <a:r>
              <a:rPr lang="fr-FR" sz="3600" dirty="0" smtClean="0"/>
              <a:t>, première ville de l’histoire</a:t>
            </a:r>
            <a:r>
              <a:rPr lang="fr-FR" dirty="0" smtClean="0"/>
              <a:t/>
            </a:r>
            <a:br>
              <a:rPr lang="fr-FR" dirty="0" smtClean="0"/>
            </a:br>
            <a:endParaRPr lang="fr-FR" dirty="0"/>
          </a:p>
        </p:txBody>
      </p:sp>
      <p:sp>
        <p:nvSpPr>
          <p:cNvPr id="3" name="Espace réservé du contenu 2"/>
          <p:cNvSpPr>
            <a:spLocks noGrp="1"/>
          </p:cNvSpPr>
          <p:nvPr>
            <p:ph idx="1"/>
          </p:nvPr>
        </p:nvSpPr>
        <p:spPr>
          <a:xfrm>
            <a:off x="0" y="980728"/>
            <a:ext cx="8686800" cy="5877272"/>
          </a:xfrm>
        </p:spPr>
        <p:txBody>
          <a:bodyPr>
            <a:normAutofit fontScale="77500" lnSpcReduction="20000"/>
          </a:bodyPr>
          <a:lstStyle/>
          <a:p>
            <a:pPr fontAlgn="base"/>
            <a:r>
              <a:rPr lang="fr-FR" sz="3400" dirty="0" smtClean="0"/>
              <a:t>Plus de 8 000 personnes vivaient sur les 13 hectares </a:t>
            </a:r>
            <a:r>
              <a:rPr lang="ar-DZ" sz="3400" dirty="0"/>
              <a:t>,</a:t>
            </a:r>
            <a:endParaRPr lang="fr-FR" sz="3400" dirty="0" smtClean="0"/>
          </a:p>
          <a:p>
            <a:pPr fontAlgn="base"/>
            <a:r>
              <a:rPr lang="fr-FR" sz="3400" dirty="0" smtClean="0"/>
              <a:t>Cette civilisation de structure égalitaire a laissé les témoignages de ses coutumes sur des peintures </a:t>
            </a:r>
            <a:r>
              <a:rPr lang="fr-FR" sz="3400" dirty="0" smtClean="0"/>
              <a:t>murales.</a:t>
            </a:r>
            <a:endParaRPr lang="fr-FR" sz="3400" dirty="0" smtClean="0"/>
          </a:p>
          <a:p>
            <a:pPr fontAlgn="base"/>
            <a:r>
              <a:rPr lang="fr-FR" sz="3400" dirty="0" smtClean="0"/>
              <a:t> Elle s’est développée dans des maisons accolées les unes aux autres, dans lesquelles les morts étaient inhumés auprès des vivants</a:t>
            </a:r>
          </a:p>
          <a:p>
            <a:pPr fontAlgn="base"/>
            <a:r>
              <a:rPr lang="fr-FR" sz="3400" dirty="0" err="1" smtClean="0"/>
              <a:t>Çatal</a:t>
            </a:r>
            <a:r>
              <a:rPr lang="fr-FR" sz="3400" dirty="0" smtClean="0"/>
              <a:t> </a:t>
            </a:r>
            <a:r>
              <a:rPr lang="fr-FR" sz="3400" dirty="0" err="1" smtClean="0"/>
              <a:t>Höyu</a:t>
            </a:r>
            <a:r>
              <a:rPr lang="fr-FR" sz="3400" dirty="0" smtClean="0"/>
              <a:t>̈k est occupé au néolithique, de 9400 à 8000 av. J.-C. Les populations </a:t>
            </a:r>
            <a:r>
              <a:rPr lang="fr-FR" sz="3400" b="1" dirty="0" smtClean="0"/>
              <a:t>cultivaient </a:t>
            </a:r>
            <a:r>
              <a:rPr lang="fr-FR" sz="3400" b="1" dirty="0" smtClean="0"/>
              <a:t>céréales et légumes</a:t>
            </a:r>
            <a:r>
              <a:rPr lang="fr-FR" sz="3400" dirty="0" smtClean="0"/>
              <a:t>, élevaient </a:t>
            </a:r>
            <a:r>
              <a:rPr lang="fr-FR" sz="3400" b="1" dirty="0" smtClean="0"/>
              <a:t>moutons et chèvres, chassaient des animaux sauvages </a:t>
            </a:r>
            <a:r>
              <a:rPr lang="fr-FR" sz="3400" dirty="0" err="1" smtClean="0"/>
              <a:t>Çatal</a:t>
            </a:r>
            <a:r>
              <a:rPr lang="fr-FR" sz="3400" dirty="0" smtClean="0"/>
              <a:t> </a:t>
            </a:r>
            <a:r>
              <a:rPr lang="fr-FR" sz="3400" dirty="0" err="1" smtClean="0"/>
              <a:t>Höyük</a:t>
            </a:r>
            <a:r>
              <a:rPr lang="fr-FR" sz="3400" dirty="0" smtClean="0"/>
              <a:t> se dressait sur un tertre de la rive droite du fleuve </a:t>
            </a:r>
            <a:r>
              <a:rPr lang="fr-FR" sz="3400" dirty="0" err="1" smtClean="0"/>
              <a:t>Çarsamba</a:t>
            </a:r>
            <a:r>
              <a:rPr lang="fr-FR" sz="3400" dirty="0" smtClean="0"/>
              <a:t> (canalisé de nos jours, il ne coule plus à cet endroit.</a:t>
            </a:r>
          </a:p>
          <a:p>
            <a:pPr fontAlgn="base"/>
            <a:r>
              <a:rPr lang="fr-FR" sz="3400" dirty="0" smtClean="0"/>
              <a:t> Le site offrait à ses habitants un large éventail de ressources </a:t>
            </a:r>
            <a:r>
              <a:rPr lang="fr-FR" sz="3400" dirty="0" smtClean="0"/>
              <a:t>alimentaires</a:t>
            </a:r>
            <a:r>
              <a:rPr lang="ar-DZ" sz="3400" dirty="0"/>
              <a:t> </a:t>
            </a:r>
            <a:r>
              <a:rPr lang="fr-FR" sz="3400" dirty="0" smtClean="0"/>
              <a:t>, </a:t>
            </a:r>
            <a:r>
              <a:rPr lang="fr-FR" sz="3400" dirty="0" smtClean="0"/>
              <a:t>ainsi que des </a:t>
            </a:r>
            <a:r>
              <a:rPr lang="fr-FR" sz="3400" b="1" dirty="0" smtClean="0"/>
              <a:t>matériaux de construction comme le roseau, le gypse ou l’argile.</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51520" y="548680"/>
            <a:ext cx="8892480" cy="5531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Introduction :</a:t>
            </a:r>
            <a:endParaRPr lang="fr-FR" dirty="0"/>
          </a:p>
        </p:txBody>
      </p:sp>
      <p:sp>
        <p:nvSpPr>
          <p:cNvPr id="2" name="Espace réservé du contenu 1"/>
          <p:cNvSpPr>
            <a:spLocks noGrp="1"/>
          </p:cNvSpPr>
          <p:nvPr>
            <p:ph idx="1"/>
          </p:nvPr>
        </p:nvSpPr>
        <p:spPr/>
        <p:txBody>
          <a:bodyPr/>
          <a:lstStyle/>
          <a:p>
            <a:r>
              <a:rPr lang="fr-FR" b="1" dirty="0" smtClean="0"/>
              <a:t>L'habitat</a:t>
            </a:r>
            <a:r>
              <a:rPr lang="fr-FR" dirty="0" smtClean="0"/>
              <a:t>, le concept le plus </a:t>
            </a:r>
            <a:r>
              <a:rPr lang="fr-FR" b="1" dirty="0" smtClean="0"/>
              <a:t>ancien</a:t>
            </a:r>
            <a:r>
              <a:rPr lang="fr-FR" dirty="0" smtClean="0"/>
              <a:t> de </a:t>
            </a:r>
            <a:r>
              <a:rPr lang="fr-FR" b="1" dirty="0" smtClean="0"/>
              <a:t>l'histoire de l'humanité</a:t>
            </a:r>
            <a:r>
              <a:rPr lang="fr-FR" dirty="0" smtClean="0"/>
              <a:t>, a accompagné cette dernière à travers </a:t>
            </a:r>
            <a:r>
              <a:rPr lang="fr-FR" b="1" dirty="0" smtClean="0"/>
              <a:t>les lieux</a:t>
            </a:r>
            <a:r>
              <a:rPr lang="fr-FR" dirty="0" smtClean="0"/>
              <a:t> et </a:t>
            </a:r>
            <a:r>
              <a:rPr lang="fr-FR" b="1" dirty="0" smtClean="0"/>
              <a:t>les temps</a:t>
            </a:r>
            <a:r>
              <a:rPr lang="fr-FR" dirty="0" smtClean="0"/>
              <a:t>, en occupant des espaces et prenant des </a:t>
            </a:r>
            <a:r>
              <a:rPr lang="fr-FR" b="1" dirty="0" smtClean="0"/>
              <a:t>formes</a:t>
            </a:r>
            <a:r>
              <a:rPr lang="fr-FR" dirty="0" smtClean="0"/>
              <a:t>, aussi </a:t>
            </a:r>
            <a:r>
              <a:rPr lang="fr-FR" b="1" dirty="0" smtClean="0"/>
              <a:t>variées</a:t>
            </a:r>
            <a:r>
              <a:rPr lang="fr-FR" dirty="0" smtClean="0"/>
              <a:t>, que </a:t>
            </a:r>
            <a:r>
              <a:rPr lang="fr-FR" b="1" dirty="0" smtClean="0"/>
              <a:t>la variété des repères</a:t>
            </a:r>
            <a:r>
              <a:rPr lang="fr-FR" dirty="0" smtClean="0"/>
              <a:t> qu'il se définit sous l'influence de </a:t>
            </a:r>
            <a:r>
              <a:rPr lang="fr-FR" b="1" dirty="0" smtClean="0"/>
              <a:t>facteurs naturels</a:t>
            </a:r>
            <a:r>
              <a:rPr lang="fr-FR" dirty="0" smtClean="0"/>
              <a:t>, </a:t>
            </a:r>
            <a:r>
              <a:rPr lang="fr-FR" b="1" dirty="0" smtClean="0"/>
              <a:t>sociaux</a:t>
            </a:r>
            <a:r>
              <a:rPr lang="fr-FR" dirty="0" smtClean="0"/>
              <a:t>, </a:t>
            </a:r>
            <a:r>
              <a:rPr lang="fr-FR" b="1" dirty="0" smtClean="0"/>
              <a:t>économiques</a:t>
            </a:r>
            <a:r>
              <a:rPr lang="fr-FR" dirty="0" smtClean="0"/>
              <a:t>, </a:t>
            </a:r>
            <a:r>
              <a:rPr lang="fr-FR" b="1" dirty="0" smtClean="0"/>
              <a:t>culturels</a:t>
            </a:r>
            <a:r>
              <a:rPr lang="fr-FR" dirty="0" smtClean="0"/>
              <a:t>….</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60649"/>
            <a:ext cx="8795320" cy="2664296"/>
          </a:xfrm>
        </p:spPr>
        <p:txBody>
          <a:bodyPr>
            <a:normAutofit fontScale="55000" lnSpcReduction="20000"/>
          </a:bodyPr>
          <a:lstStyle/>
          <a:p>
            <a:pPr fontAlgn="base">
              <a:buNone/>
            </a:pPr>
            <a:endParaRPr lang="fr-FR" dirty="0" smtClean="0"/>
          </a:p>
          <a:p>
            <a:pPr fontAlgn="base"/>
            <a:r>
              <a:rPr lang="fr-FR" dirty="0" smtClean="0"/>
              <a:t>Une bonne </a:t>
            </a:r>
            <a:r>
              <a:rPr lang="fr-FR" dirty="0" smtClean="0"/>
              <a:t>partie de la vie économique, sociale et rituelle de </a:t>
            </a:r>
            <a:r>
              <a:rPr lang="fr-FR" dirty="0" err="1" smtClean="0"/>
              <a:t>Çatal</a:t>
            </a:r>
            <a:r>
              <a:rPr lang="fr-FR" dirty="0" smtClean="0"/>
              <a:t> </a:t>
            </a:r>
            <a:r>
              <a:rPr lang="fr-FR" dirty="0" err="1" smtClean="0"/>
              <a:t>Höyük</a:t>
            </a:r>
            <a:r>
              <a:rPr lang="fr-FR" dirty="0" smtClean="0"/>
              <a:t> s’organisait </a:t>
            </a:r>
            <a:r>
              <a:rPr lang="fr-FR" dirty="0" smtClean="0"/>
              <a:t>autour de la maison</a:t>
            </a:r>
            <a:r>
              <a:rPr lang="fr-FR" dirty="0" smtClean="0"/>
              <a:t>.</a:t>
            </a:r>
            <a:endParaRPr lang="fr-FR" dirty="0" smtClean="0"/>
          </a:p>
          <a:p>
            <a:pPr fontAlgn="base"/>
            <a:r>
              <a:rPr lang="fr-FR" dirty="0" smtClean="0"/>
              <a:t> Les habitations, quasi identiques, accueillaient des familles de 5 à 10 personnes, et leur utilisation variaient de 50 à 100 ans. </a:t>
            </a:r>
          </a:p>
          <a:p>
            <a:pPr fontAlgn="base"/>
            <a:r>
              <a:rPr lang="fr-FR" dirty="0" smtClean="0"/>
              <a:t>Ces habitations étaient en général -constituées d’une pièce de vie principale et d’une ou deux autres pièces latérales, qui constituaient des espaces de stockage ou servaient à d’autres tâches domestiques.</a:t>
            </a:r>
          </a:p>
          <a:p>
            <a:pPr fontAlgn="base"/>
            <a:r>
              <a:rPr lang="fr-FR" dirty="0" smtClean="0"/>
              <a:t> Les murs n’avaient pas de fenêtres, mesuraient 50 cm d’épaisseur et 2,50 m de hauteur.</a:t>
            </a:r>
          </a:p>
          <a:p>
            <a:pPr fontAlgn="base"/>
            <a:r>
              <a:rPr lang="fr-FR" sz="1900" i="1" dirty="0" smtClean="0"/>
              <a:t>Cristina </a:t>
            </a:r>
            <a:r>
              <a:rPr lang="fr-FR" sz="1900" i="1" dirty="0" err="1" smtClean="0"/>
              <a:t>Belmonte</a:t>
            </a:r>
            <a:r>
              <a:rPr lang="fr-FR" sz="1900" i="1" dirty="0" smtClean="0"/>
              <a:t/>
            </a:r>
            <a:br>
              <a:rPr lang="fr-FR" sz="1900" i="1" dirty="0" smtClean="0"/>
            </a:br>
            <a:r>
              <a:rPr lang="fr-FR" sz="1900" i="1" dirty="0" smtClean="0"/>
              <a:t>Archéologue, membre du </a:t>
            </a:r>
            <a:r>
              <a:rPr lang="fr-FR" sz="1900" i="1" dirty="0" err="1" smtClean="0"/>
              <a:t>Çatalhöyük</a:t>
            </a:r>
            <a:r>
              <a:rPr lang="fr-FR" sz="1900" i="1" dirty="0" smtClean="0"/>
              <a:t> </a:t>
            </a:r>
            <a:r>
              <a:rPr lang="fr-FR" sz="1900" i="1" dirty="0" err="1" smtClean="0"/>
              <a:t>research</a:t>
            </a:r>
            <a:r>
              <a:rPr lang="fr-FR" sz="1900" i="1" dirty="0" smtClean="0"/>
              <a:t> </a:t>
            </a:r>
            <a:r>
              <a:rPr lang="fr-FR" sz="1900" i="1" dirty="0" err="1" smtClean="0"/>
              <a:t>project</a:t>
            </a:r>
            <a:endParaRPr lang="fr-FR" sz="1900" dirty="0" smtClean="0"/>
          </a:p>
          <a:p>
            <a:endParaRPr lang="fr-FR" dirty="0"/>
          </a:p>
        </p:txBody>
      </p:sp>
      <p:pic>
        <p:nvPicPr>
          <p:cNvPr id="3" name="Image 2"/>
          <p:cNvPicPr>
            <a:picLocks noChangeAspect="1"/>
          </p:cNvPicPr>
          <p:nvPr/>
        </p:nvPicPr>
        <p:blipFill>
          <a:blip r:embed="rId2"/>
          <a:stretch>
            <a:fillRect/>
          </a:stretch>
        </p:blipFill>
        <p:spPr>
          <a:xfrm>
            <a:off x="1619672" y="2906777"/>
            <a:ext cx="6084168" cy="38064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0688"/>
            <a:ext cx="8229600" cy="706090"/>
          </a:xfrm>
        </p:spPr>
        <p:txBody>
          <a:bodyPr>
            <a:normAutofit fontScale="90000"/>
          </a:bodyPr>
          <a:lstStyle/>
          <a:p>
            <a:r>
              <a:rPr lang="fr-FR" cap="all" dirty="0" smtClean="0"/>
              <a:t>LA PREMIÈRE VILLE DU MONDE ÉTAIT ÉGALITAIRE</a:t>
            </a:r>
            <a:br>
              <a:rPr lang="fr-FR" cap="all" dirty="0" smtClean="0"/>
            </a:br>
            <a:endParaRPr lang="fr-FR" dirty="0"/>
          </a:p>
        </p:txBody>
      </p:sp>
      <p:sp>
        <p:nvSpPr>
          <p:cNvPr id="3" name="Espace réservé du contenu 2"/>
          <p:cNvSpPr>
            <a:spLocks noGrp="1"/>
          </p:cNvSpPr>
          <p:nvPr>
            <p:ph idx="1"/>
          </p:nvPr>
        </p:nvSpPr>
        <p:spPr>
          <a:xfrm>
            <a:off x="457200" y="1124744"/>
            <a:ext cx="8229600" cy="5472608"/>
          </a:xfrm>
        </p:spPr>
        <p:txBody>
          <a:bodyPr>
            <a:normAutofit fontScale="77500" lnSpcReduction="20000"/>
          </a:bodyPr>
          <a:lstStyle/>
          <a:p>
            <a:r>
              <a:rPr lang="fr-FR" dirty="0" smtClean="0"/>
              <a:t>Depuis les années 1960, le travail des archéologues sur le site de </a:t>
            </a:r>
            <a:r>
              <a:rPr lang="fr-FR" dirty="0" err="1" smtClean="0"/>
              <a:t>Çatal</a:t>
            </a:r>
            <a:r>
              <a:rPr lang="fr-FR" dirty="0" smtClean="0"/>
              <a:t> </a:t>
            </a:r>
            <a:r>
              <a:rPr lang="fr-FR" dirty="0" err="1" smtClean="0"/>
              <a:t>Höyük</a:t>
            </a:r>
            <a:r>
              <a:rPr lang="fr-FR" dirty="0" smtClean="0"/>
              <a:t> a permis de révéler de nombreux niveaux d'habitations collées les unes aux autres, habitées par une large communauté vivant à l'Âge de pierre, à l'époque où l'Homme commençait à abandonner son mode de vie nomade.</a:t>
            </a:r>
          </a:p>
          <a:p>
            <a:r>
              <a:rPr lang="fr-FR" dirty="0" smtClean="0"/>
              <a:t>Il y a environ 9 000 ans, alors que l’art, l’agriculture et l’architecture en étaient à leurs balbutiements, l’une des premières villes de chasseurs-cueilleurs de notre histoire, </a:t>
            </a:r>
            <a:r>
              <a:rPr lang="fr-FR" dirty="0" err="1" smtClean="0"/>
              <a:t>Çatal</a:t>
            </a:r>
            <a:r>
              <a:rPr lang="fr-FR" dirty="0" smtClean="0"/>
              <a:t> </a:t>
            </a:r>
            <a:r>
              <a:rPr lang="fr-FR" dirty="0" err="1" smtClean="0"/>
              <a:t>Hüyük</a:t>
            </a:r>
            <a:r>
              <a:rPr lang="fr-FR" dirty="0" smtClean="0"/>
              <a:t>, a émergé au cœur de l’Anatolie centrale, dans l'actuelle Turquie actuelle. </a:t>
            </a:r>
            <a:endParaRPr lang="ar-DZ" dirty="0" smtClean="0"/>
          </a:p>
          <a:p>
            <a:r>
              <a:rPr lang="fr-FR" dirty="0" smtClean="0"/>
              <a:t>Façonnée </a:t>
            </a:r>
            <a:r>
              <a:rPr lang="fr-FR" dirty="0" smtClean="0"/>
              <a:t>à la fin du 8</a:t>
            </a:r>
            <a:r>
              <a:rPr lang="fr-FR" baseline="30000" dirty="0" smtClean="0"/>
              <a:t>e</a:t>
            </a:r>
            <a:r>
              <a:rPr lang="fr-FR" dirty="0" smtClean="0"/>
              <a:t> millénaire av. J.-C., cette agglomération a atteint son apogée au début du 6</a:t>
            </a:r>
            <a:r>
              <a:rPr lang="fr-FR" baseline="30000" dirty="0" smtClean="0"/>
              <a:t>e</a:t>
            </a:r>
            <a:r>
              <a:rPr lang="fr-FR" dirty="0" smtClean="0"/>
              <a:t> millénaire av. J.-C., s’étendant sur près de 13 hectares. Près de 8 000 habitants y étaient répartis au sein de 2 000 foyers.</a:t>
            </a:r>
          </a:p>
          <a:p>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779912" y="0"/>
            <a:ext cx="5161800" cy="6158311"/>
          </a:xfrm>
          <a:prstGeom prst="rect">
            <a:avLst/>
          </a:prstGeom>
          <a:noFill/>
          <a:ln w="9525">
            <a:noFill/>
            <a:miter lim="800000"/>
            <a:headEnd/>
            <a:tailEnd/>
          </a:ln>
        </p:spPr>
      </p:pic>
      <p:sp>
        <p:nvSpPr>
          <p:cNvPr id="4" name="Rectangle 3"/>
          <p:cNvSpPr/>
          <p:nvPr/>
        </p:nvSpPr>
        <p:spPr>
          <a:xfrm>
            <a:off x="179512" y="483989"/>
            <a:ext cx="3168352" cy="3693319"/>
          </a:xfrm>
          <a:prstGeom prst="rect">
            <a:avLst/>
          </a:prstGeom>
        </p:spPr>
        <p:txBody>
          <a:bodyPr wrap="square">
            <a:spAutoFit/>
          </a:bodyPr>
          <a:lstStyle/>
          <a:p>
            <a:pPr lvl="0" eaLnBrk="0" fontAlgn="base" hangingPunct="0">
              <a:spcBef>
                <a:spcPct val="0"/>
              </a:spcBef>
              <a:spcAft>
                <a:spcPct val="0"/>
              </a:spcAft>
              <a:buFontTx/>
              <a:buChar char="•"/>
            </a:pPr>
            <a:r>
              <a:rPr lang="fr-FR" dirty="0">
                <a:latin typeface="Arial" panose="020B0604020202020204" pitchFamily="34" charset="0"/>
              </a:rPr>
              <a:t>L’art était </a:t>
            </a:r>
            <a:r>
              <a:rPr lang="fr-FR" b="1" dirty="0">
                <a:latin typeface="Arial" panose="020B0604020202020204" pitchFamily="34" charset="0"/>
              </a:rPr>
              <a:t>très important à </a:t>
            </a:r>
            <a:r>
              <a:rPr lang="fr-FR" b="1" dirty="0" err="1">
                <a:latin typeface="Arial" panose="020B0604020202020204" pitchFamily="34" charset="0"/>
              </a:rPr>
              <a:t>Çatal</a:t>
            </a:r>
            <a:r>
              <a:rPr lang="fr-FR" b="1" dirty="0">
                <a:latin typeface="Arial" panose="020B0604020202020204" pitchFamily="34" charset="0"/>
              </a:rPr>
              <a:t> </a:t>
            </a:r>
            <a:r>
              <a:rPr lang="fr-FR" b="1" dirty="0" err="1">
                <a:latin typeface="Arial" panose="020B0604020202020204" pitchFamily="34" charset="0"/>
              </a:rPr>
              <a:t>Hüyük</a:t>
            </a:r>
            <a:r>
              <a:rPr lang="fr-FR" dirty="0">
                <a:latin typeface="Arial" panose="020B0604020202020204" pitchFamily="34" charset="0"/>
              </a:rPr>
              <a:t>.</a:t>
            </a:r>
          </a:p>
          <a:p>
            <a:pPr lvl="0" eaLnBrk="0" fontAlgn="base" hangingPunct="0">
              <a:spcBef>
                <a:spcPct val="0"/>
              </a:spcBef>
              <a:spcAft>
                <a:spcPct val="0"/>
              </a:spcAft>
              <a:buFontTx/>
              <a:buChar char="•"/>
            </a:pPr>
            <a:r>
              <a:rPr lang="fr-FR" dirty="0">
                <a:latin typeface="Arial" panose="020B0604020202020204" pitchFamily="34" charset="0"/>
              </a:rPr>
              <a:t>Les peintures représentaient surtout </a:t>
            </a:r>
            <a:r>
              <a:rPr lang="fr-FR" b="1" dirty="0">
                <a:latin typeface="Arial" panose="020B0604020202020204" pitchFamily="34" charset="0"/>
              </a:rPr>
              <a:t>des hommes chassant</a:t>
            </a:r>
            <a:r>
              <a:rPr lang="fr-FR" dirty="0">
                <a:latin typeface="Arial" panose="020B0604020202020204" pitchFamily="34" charset="0"/>
              </a:rPr>
              <a:t>.</a:t>
            </a:r>
          </a:p>
          <a:p>
            <a:pPr lvl="0" eaLnBrk="0" fontAlgn="base" hangingPunct="0">
              <a:spcBef>
                <a:spcPct val="0"/>
              </a:spcBef>
              <a:spcAft>
                <a:spcPct val="0"/>
              </a:spcAft>
              <a:buFontTx/>
              <a:buChar char="•"/>
            </a:pPr>
            <a:r>
              <a:rPr lang="fr-FR" b="1" dirty="0">
                <a:latin typeface="Arial" panose="020B0604020202020204" pitchFamily="34" charset="0"/>
              </a:rPr>
              <a:t>Hommes et femmes avaient un statut social similaire</a:t>
            </a:r>
            <a:r>
              <a:rPr lang="fr-FR" dirty="0">
                <a:latin typeface="Arial" panose="020B0604020202020204" pitchFamily="34" charset="0"/>
              </a:rPr>
              <a:t>.</a:t>
            </a:r>
          </a:p>
          <a:p>
            <a:pPr lvl="0" eaLnBrk="0" fontAlgn="base" hangingPunct="0">
              <a:spcBef>
                <a:spcPct val="0"/>
              </a:spcBef>
              <a:spcAft>
                <a:spcPct val="0"/>
              </a:spcAft>
              <a:buFontTx/>
              <a:buChar char="•"/>
            </a:pPr>
            <a:r>
              <a:rPr lang="fr-FR" dirty="0">
                <a:latin typeface="Arial" panose="020B0604020202020204" pitchFamily="34" charset="0"/>
              </a:rPr>
              <a:t>Les </a:t>
            </a:r>
            <a:r>
              <a:rPr lang="fr-FR" b="1" dirty="0">
                <a:latin typeface="Arial" panose="020B0604020202020204" pitchFamily="34" charset="0"/>
              </a:rPr>
              <a:t>crânes de certains morts étaient utilisés dans des rituels</a:t>
            </a:r>
            <a:r>
              <a:rPr lang="fr-FR" dirty="0">
                <a:latin typeface="Arial" panose="020B0604020202020204" pitchFamily="34" charset="0"/>
              </a:rPr>
              <a:t>.</a:t>
            </a:r>
          </a:p>
          <a:p>
            <a:pPr lvl="0" eaLnBrk="0" fontAlgn="base" hangingPunct="0">
              <a:spcBef>
                <a:spcPct val="0"/>
              </a:spcBef>
              <a:spcAft>
                <a:spcPct val="0"/>
              </a:spcAft>
              <a:buFontTx/>
              <a:buChar char="•"/>
            </a:pPr>
            <a:r>
              <a:rPr lang="fr-FR" dirty="0">
                <a:latin typeface="Arial" panose="020B0604020202020204" pitchFamily="34" charset="0"/>
              </a:rPr>
              <a:t>La </a:t>
            </a:r>
            <a:r>
              <a:rPr lang="fr-FR" b="1" dirty="0">
                <a:latin typeface="Arial" panose="020B0604020202020204" pitchFamily="34" charset="0"/>
              </a:rPr>
              <a:t>hiérarchie sociale ne dépendait pas du sexe</a:t>
            </a:r>
            <a:r>
              <a:rPr lang="fr-FR" dirty="0">
                <a:latin typeface="Arial" panose="020B0604020202020204" pitchFamily="34" charset="0"/>
              </a:rPr>
              <a:t>.</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520" rIns="0" bIns="0" rtlCol="0">
            <a:spAutoFit/>
          </a:bodyPr>
          <a:lstStyle/>
          <a:p>
            <a:pPr marL="11520">
              <a:spcBef>
                <a:spcPts val="91"/>
              </a:spcBef>
            </a:pPr>
            <a:r>
              <a:rPr sz="1600" spc="-5" dirty="0"/>
              <a:t>Préhistoire</a:t>
            </a:r>
            <a:r>
              <a:rPr sz="1600" spc="54" dirty="0"/>
              <a:t> </a:t>
            </a:r>
            <a:r>
              <a:rPr sz="1600" dirty="0"/>
              <a:t>–</a:t>
            </a:r>
            <a:r>
              <a:rPr sz="1600" spc="-68" dirty="0"/>
              <a:t> </a:t>
            </a:r>
            <a:r>
              <a:rPr sz="2200" spc="-5" dirty="0">
                <a:solidFill>
                  <a:srgbClr val="FFFF00"/>
                </a:solidFill>
              </a:rPr>
              <a:t>Antiquité</a:t>
            </a:r>
            <a:r>
              <a:rPr sz="2200" spc="-145" dirty="0">
                <a:solidFill>
                  <a:srgbClr val="FFFF00"/>
                </a:solidFill>
              </a:rPr>
              <a:t> </a:t>
            </a:r>
            <a:r>
              <a:rPr sz="1600" dirty="0"/>
              <a:t>-</a:t>
            </a:r>
            <a:r>
              <a:rPr sz="1600" spc="-5" dirty="0"/>
              <a:t> </a:t>
            </a:r>
            <a:r>
              <a:rPr sz="1600" spc="-9" dirty="0"/>
              <a:t>Moyen</a:t>
            </a:r>
            <a:r>
              <a:rPr sz="1600" spc="-59" dirty="0"/>
              <a:t> </a:t>
            </a:r>
            <a:r>
              <a:rPr sz="1600" spc="-18" dirty="0"/>
              <a:t>Age</a:t>
            </a:r>
            <a:r>
              <a:rPr sz="1600" spc="-5" dirty="0"/>
              <a:t> </a:t>
            </a:r>
            <a:r>
              <a:rPr sz="1600" dirty="0"/>
              <a:t>-</a:t>
            </a:r>
            <a:r>
              <a:rPr sz="1600" spc="5" dirty="0"/>
              <a:t> </a:t>
            </a:r>
            <a:r>
              <a:rPr sz="1600" spc="-32" dirty="0"/>
              <a:t>Temps</a:t>
            </a:r>
            <a:r>
              <a:rPr sz="1600" spc="-5" dirty="0"/>
              <a:t> modernes </a:t>
            </a:r>
            <a:r>
              <a:rPr sz="1600" dirty="0"/>
              <a:t>-</a:t>
            </a:r>
            <a:r>
              <a:rPr sz="1600" spc="-5" dirty="0"/>
              <a:t> </a:t>
            </a:r>
            <a:r>
              <a:rPr sz="1600" dirty="0"/>
              <a:t>Monde </a:t>
            </a:r>
            <a:r>
              <a:rPr sz="1600" spc="-5" dirty="0"/>
              <a:t>contemporain </a:t>
            </a:r>
            <a:r>
              <a:rPr sz="1600" dirty="0"/>
              <a:t>-</a:t>
            </a:r>
          </a:p>
        </p:txBody>
      </p:sp>
      <p:sp>
        <p:nvSpPr>
          <p:cNvPr id="6" name="Espace réservé du contenu 5"/>
          <p:cNvSpPr>
            <a:spLocks noGrp="1"/>
          </p:cNvSpPr>
          <p:nvPr>
            <p:ph sz="half" idx="1"/>
          </p:nvPr>
        </p:nvSpPr>
        <p:spPr>
          <a:xfrm>
            <a:off x="457200" y="1600200"/>
            <a:ext cx="5266928" cy="5257800"/>
          </a:xfrm>
        </p:spPr>
        <p:txBody>
          <a:bodyPr>
            <a:normAutofit fontScale="70000" lnSpcReduction="20000"/>
          </a:bodyPr>
          <a:lstStyle/>
          <a:p>
            <a:r>
              <a:rPr lang="fr-FR" b="1" dirty="0"/>
              <a:t>Antiquité (3 000 av. J.-C. - 476 </a:t>
            </a:r>
            <a:r>
              <a:rPr lang="fr-FR" b="1" dirty="0" err="1"/>
              <a:t>ap</a:t>
            </a:r>
            <a:r>
              <a:rPr lang="fr-FR" b="1" dirty="0"/>
              <a:t>. J.-C.)</a:t>
            </a:r>
          </a:p>
          <a:p>
            <a:r>
              <a:rPr lang="fr-FR" b="1" dirty="0"/>
              <a:t>Mésopotamie (3 000 av. J.-C. - 539 av. J.-C.) </a:t>
            </a:r>
            <a:r>
              <a:rPr lang="fr-FR" dirty="0"/>
              <a:t>: Apparition des premières cités et des premiers bâtiments en briques crues et en pierre taillée. Construction de temples, de pyramides et de palais.</a:t>
            </a:r>
          </a:p>
          <a:p>
            <a:r>
              <a:rPr lang="fr-FR" b="1" dirty="0"/>
              <a:t>Égypte (3 100 av. J.-C. - 30 av. J.-C.) </a:t>
            </a:r>
            <a:r>
              <a:rPr lang="fr-FR" dirty="0"/>
              <a:t>: Construction de pyramides, de temples et de tombeaux monumentaux en pierre.</a:t>
            </a:r>
          </a:p>
          <a:p>
            <a:r>
              <a:rPr lang="fr-FR" b="1" dirty="0"/>
              <a:t>Grèce (800 av. J.-C. - 146 av. J.-C.) </a:t>
            </a:r>
            <a:r>
              <a:rPr lang="fr-FR" dirty="0"/>
              <a:t>: Développement de l'architecture classique avec des temples, des forums, des théâtres et des aqueducs. Utilisation du marbre, du béton et de la mosaïque.</a:t>
            </a:r>
          </a:p>
          <a:p>
            <a:r>
              <a:rPr lang="fr-FR" b="1" dirty="0"/>
              <a:t>Rome (753 av. J.-C. - 476 </a:t>
            </a:r>
            <a:r>
              <a:rPr lang="fr-FR" b="1" dirty="0" err="1"/>
              <a:t>ap</a:t>
            </a:r>
            <a:r>
              <a:rPr lang="fr-FR" b="1" dirty="0"/>
              <a:t>. J.-C.) </a:t>
            </a:r>
            <a:r>
              <a:rPr lang="fr-FR" dirty="0"/>
              <a:t>: Développement de l'urbanisme et de l'architecture romaine avec des aqueducs, des thermes, des basiliques et des amphithéâtres.</a:t>
            </a:r>
          </a:p>
          <a:p>
            <a:endParaRPr lang="fr-FR" dirty="0"/>
          </a:p>
        </p:txBody>
      </p:sp>
      <p:sp>
        <p:nvSpPr>
          <p:cNvPr id="7" name="Espace réservé du contenu 6"/>
          <p:cNvSpPr>
            <a:spLocks noGrp="1"/>
          </p:cNvSpPr>
          <p:nvPr>
            <p:ph sz="half" idx="2"/>
          </p:nvPr>
        </p:nvSpPr>
        <p:spPr>
          <a:xfrm>
            <a:off x="5292080" y="1600200"/>
            <a:ext cx="3394720" cy="4525963"/>
          </a:xfrm>
        </p:spPr>
        <p:txBody>
          <a:bodyPr>
            <a:normAutofit fontScale="70000" lnSpcReduction="20000"/>
          </a:bodyPr>
          <a:lstStyle/>
          <a:p>
            <a:endParaRPr lang="fr-FR" dirty="0"/>
          </a:p>
        </p:txBody>
      </p:sp>
      <p:pic>
        <p:nvPicPr>
          <p:cNvPr id="3" name="object 3"/>
          <p:cNvPicPr/>
          <p:nvPr/>
        </p:nvPicPr>
        <p:blipFill>
          <a:blip r:embed="rId2" cstate="print"/>
          <a:stretch>
            <a:fillRect/>
          </a:stretch>
        </p:blipFill>
        <p:spPr>
          <a:xfrm>
            <a:off x="5796136" y="1700808"/>
            <a:ext cx="2664296" cy="374441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7731"/>
            <a:ext cx="8615974" cy="350187"/>
          </a:xfrm>
          <a:prstGeom prst="rect">
            <a:avLst/>
          </a:prstGeom>
        </p:spPr>
        <p:txBody>
          <a:bodyPr vert="horz" wrap="square" lIns="0" tIns="11520" rIns="0" bIns="0" rtlCol="0">
            <a:spAutoFit/>
          </a:bodyPr>
          <a:lstStyle/>
          <a:p>
            <a:pPr marL="11520">
              <a:spcBef>
                <a:spcPts val="91"/>
              </a:spcBef>
            </a:pPr>
            <a:r>
              <a:rPr sz="1600" spc="-5" dirty="0"/>
              <a:t>Préhistoire</a:t>
            </a:r>
            <a:r>
              <a:rPr sz="1600" spc="54" dirty="0"/>
              <a:t> </a:t>
            </a:r>
            <a:r>
              <a:rPr sz="1600" dirty="0"/>
              <a:t>–</a:t>
            </a:r>
            <a:r>
              <a:rPr sz="1600" spc="-68" dirty="0"/>
              <a:t> </a:t>
            </a:r>
            <a:r>
              <a:rPr sz="2200" spc="-5" dirty="0">
                <a:solidFill>
                  <a:srgbClr val="FFFF00"/>
                </a:solidFill>
              </a:rPr>
              <a:t>Antiquité</a:t>
            </a:r>
            <a:r>
              <a:rPr sz="2200" spc="-145" dirty="0">
                <a:solidFill>
                  <a:srgbClr val="FFFF00"/>
                </a:solidFill>
              </a:rPr>
              <a:t> </a:t>
            </a:r>
            <a:r>
              <a:rPr sz="1600" dirty="0"/>
              <a:t>-</a:t>
            </a:r>
            <a:r>
              <a:rPr sz="1600" spc="-5" dirty="0"/>
              <a:t> </a:t>
            </a:r>
            <a:r>
              <a:rPr sz="1600" spc="-9" dirty="0"/>
              <a:t>Moyen</a:t>
            </a:r>
            <a:r>
              <a:rPr sz="1600" spc="-59" dirty="0"/>
              <a:t> </a:t>
            </a:r>
            <a:r>
              <a:rPr sz="1600" spc="-18" dirty="0"/>
              <a:t>Age</a:t>
            </a:r>
            <a:r>
              <a:rPr sz="1600" spc="-5" dirty="0"/>
              <a:t> </a:t>
            </a:r>
            <a:r>
              <a:rPr sz="1600" dirty="0"/>
              <a:t>-</a:t>
            </a:r>
            <a:r>
              <a:rPr sz="1600" spc="5" dirty="0"/>
              <a:t> </a:t>
            </a:r>
            <a:r>
              <a:rPr sz="1600" spc="-32" dirty="0"/>
              <a:t>Temps</a:t>
            </a:r>
            <a:r>
              <a:rPr sz="1600" spc="-5" dirty="0"/>
              <a:t> modernes </a:t>
            </a:r>
            <a:r>
              <a:rPr sz="1600" dirty="0"/>
              <a:t>-</a:t>
            </a:r>
            <a:r>
              <a:rPr sz="1600" spc="-5" dirty="0"/>
              <a:t> </a:t>
            </a:r>
            <a:r>
              <a:rPr sz="1600" dirty="0"/>
              <a:t>Monde </a:t>
            </a:r>
            <a:r>
              <a:rPr sz="1600" spc="-5" dirty="0"/>
              <a:t>contemporain </a:t>
            </a:r>
            <a:r>
              <a:rPr sz="1600" dirty="0"/>
              <a:t>-</a:t>
            </a:r>
          </a:p>
        </p:txBody>
      </p:sp>
      <p:sp>
        <p:nvSpPr>
          <p:cNvPr id="4" name="object 4"/>
          <p:cNvSpPr txBox="1"/>
          <p:nvPr/>
        </p:nvSpPr>
        <p:spPr>
          <a:xfrm>
            <a:off x="233782" y="676579"/>
            <a:ext cx="7360690" cy="5878110"/>
          </a:xfrm>
          <a:prstGeom prst="rect">
            <a:avLst/>
          </a:prstGeom>
        </p:spPr>
        <p:txBody>
          <a:bodyPr vert="horz" wrap="square" lIns="0" tIns="11520" rIns="0" bIns="0" rtlCol="0">
            <a:spAutoFit/>
          </a:bodyPr>
          <a:lstStyle/>
          <a:p>
            <a:pPr marL="11520">
              <a:lnSpc>
                <a:spcPts val="2118"/>
              </a:lnSpc>
              <a:spcBef>
                <a:spcPts val="91"/>
              </a:spcBef>
            </a:pPr>
            <a:r>
              <a:rPr b="1" spc="-5" dirty="0">
                <a:solidFill>
                  <a:srgbClr val="FF0000"/>
                </a:solidFill>
                <a:latin typeface="Arial"/>
                <a:cs typeface="Arial"/>
              </a:rPr>
              <a:t>Besoin</a:t>
            </a:r>
            <a:r>
              <a:rPr b="1" spc="-41" dirty="0">
                <a:solidFill>
                  <a:srgbClr val="FF0000"/>
                </a:solidFill>
                <a:latin typeface="Arial"/>
                <a:cs typeface="Arial"/>
              </a:rPr>
              <a:t> </a:t>
            </a:r>
            <a:r>
              <a:rPr b="1" dirty="0">
                <a:solidFill>
                  <a:srgbClr val="FF0000"/>
                </a:solidFill>
                <a:latin typeface="Arial"/>
                <a:cs typeface="Arial"/>
              </a:rPr>
              <a:t>:</a:t>
            </a:r>
            <a:endParaRPr dirty="0">
              <a:latin typeface="Arial"/>
              <a:cs typeface="Arial"/>
            </a:endParaRPr>
          </a:p>
          <a:p>
            <a:pPr marL="151490" indent="-140546">
              <a:lnSpc>
                <a:spcPts val="2064"/>
              </a:lnSpc>
              <a:buChar char="-"/>
              <a:tabLst>
                <a:tab pos="152066" algn="l"/>
              </a:tabLst>
            </a:pPr>
            <a:r>
              <a:rPr b="1" spc="-5" dirty="0">
                <a:latin typeface="Arial"/>
                <a:cs typeface="Arial"/>
              </a:rPr>
              <a:t>Loger</a:t>
            </a:r>
            <a:r>
              <a:rPr b="1" spc="-9" dirty="0">
                <a:latin typeface="Arial"/>
                <a:cs typeface="Arial"/>
              </a:rPr>
              <a:t> </a:t>
            </a:r>
            <a:r>
              <a:rPr b="1" spc="-5" dirty="0">
                <a:latin typeface="Arial"/>
                <a:cs typeface="Arial"/>
              </a:rPr>
              <a:t>beaucoup</a:t>
            </a:r>
            <a:r>
              <a:rPr b="1" spc="5" dirty="0">
                <a:latin typeface="Arial"/>
                <a:cs typeface="Arial"/>
              </a:rPr>
              <a:t> </a:t>
            </a:r>
            <a:r>
              <a:rPr b="1" spc="-5" dirty="0">
                <a:latin typeface="Arial"/>
                <a:cs typeface="Arial"/>
              </a:rPr>
              <a:t>d'habitants</a:t>
            </a:r>
            <a:r>
              <a:rPr b="1" spc="5" dirty="0">
                <a:latin typeface="Arial"/>
                <a:cs typeface="Arial"/>
              </a:rPr>
              <a:t> </a:t>
            </a:r>
            <a:r>
              <a:rPr b="1" dirty="0">
                <a:latin typeface="Arial"/>
                <a:cs typeface="Arial"/>
              </a:rPr>
              <a:t>en</a:t>
            </a:r>
            <a:r>
              <a:rPr b="1" spc="-5" dirty="0">
                <a:latin typeface="Arial"/>
                <a:cs typeface="Arial"/>
              </a:rPr>
              <a:t> </a:t>
            </a:r>
            <a:r>
              <a:rPr b="1" dirty="0">
                <a:latin typeface="Arial"/>
                <a:cs typeface="Arial"/>
              </a:rPr>
              <a:t>un</a:t>
            </a:r>
            <a:r>
              <a:rPr b="1" spc="-5" dirty="0">
                <a:latin typeface="Arial"/>
                <a:cs typeface="Arial"/>
              </a:rPr>
              <a:t> même</a:t>
            </a:r>
            <a:r>
              <a:rPr b="1" spc="5" dirty="0">
                <a:latin typeface="Arial"/>
                <a:cs typeface="Arial"/>
              </a:rPr>
              <a:t> </a:t>
            </a:r>
            <a:r>
              <a:rPr b="1" spc="-5" dirty="0">
                <a:latin typeface="Arial"/>
                <a:cs typeface="Arial"/>
              </a:rPr>
              <a:t>lieu.</a:t>
            </a:r>
            <a:endParaRPr dirty="0">
              <a:latin typeface="Arial"/>
              <a:cs typeface="Arial"/>
            </a:endParaRPr>
          </a:p>
          <a:p>
            <a:pPr marL="143426" indent="-132482">
              <a:lnSpc>
                <a:spcPts val="2123"/>
              </a:lnSpc>
              <a:buChar char="-"/>
              <a:tabLst>
                <a:tab pos="144002" algn="l"/>
              </a:tabLst>
            </a:pPr>
            <a:r>
              <a:rPr b="1" spc="-5" dirty="0">
                <a:latin typeface="Arial"/>
                <a:cs typeface="Arial"/>
              </a:rPr>
              <a:t>Améliorer</a:t>
            </a:r>
            <a:r>
              <a:rPr b="1" spc="-9" dirty="0">
                <a:latin typeface="Arial"/>
                <a:cs typeface="Arial"/>
              </a:rPr>
              <a:t> </a:t>
            </a:r>
            <a:r>
              <a:rPr b="1" spc="-5" dirty="0">
                <a:latin typeface="Arial"/>
                <a:cs typeface="Arial"/>
              </a:rPr>
              <a:t>grandement</a:t>
            </a:r>
            <a:r>
              <a:rPr b="1" dirty="0">
                <a:latin typeface="Arial"/>
                <a:cs typeface="Arial"/>
              </a:rPr>
              <a:t> </a:t>
            </a:r>
            <a:r>
              <a:rPr b="1" spc="-5" dirty="0">
                <a:latin typeface="Arial"/>
                <a:cs typeface="Arial"/>
              </a:rPr>
              <a:t>le</a:t>
            </a:r>
            <a:r>
              <a:rPr b="1" spc="5" dirty="0">
                <a:latin typeface="Arial"/>
                <a:cs typeface="Arial"/>
              </a:rPr>
              <a:t> </a:t>
            </a:r>
            <a:r>
              <a:rPr b="1" spc="-5" dirty="0">
                <a:latin typeface="Arial"/>
                <a:cs typeface="Arial"/>
              </a:rPr>
              <a:t>confort</a:t>
            </a:r>
            <a:r>
              <a:rPr b="1" spc="5" dirty="0">
                <a:latin typeface="Arial"/>
                <a:cs typeface="Arial"/>
              </a:rPr>
              <a:t> </a:t>
            </a:r>
            <a:r>
              <a:rPr b="1" spc="-5" dirty="0">
                <a:latin typeface="Arial"/>
                <a:cs typeface="Arial"/>
              </a:rPr>
              <a:t>grâce</a:t>
            </a:r>
            <a:r>
              <a:rPr b="1" spc="5" dirty="0">
                <a:latin typeface="Arial"/>
                <a:cs typeface="Arial"/>
              </a:rPr>
              <a:t> </a:t>
            </a:r>
            <a:r>
              <a:rPr b="1" dirty="0">
                <a:latin typeface="Arial"/>
                <a:cs typeface="Arial"/>
              </a:rPr>
              <a:t>aux</a:t>
            </a:r>
            <a:r>
              <a:rPr b="1" spc="-5" dirty="0">
                <a:latin typeface="Arial"/>
                <a:cs typeface="Arial"/>
              </a:rPr>
              <a:t> évolutions</a:t>
            </a:r>
            <a:r>
              <a:rPr b="1" dirty="0">
                <a:latin typeface="Arial"/>
                <a:cs typeface="Arial"/>
              </a:rPr>
              <a:t> </a:t>
            </a:r>
            <a:r>
              <a:rPr b="1" spc="-5" dirty="0">
                <a:latin typeface="Arial"/>
                <a:cs typeface="Arial"/>
              </a:rPr>
              <a:t>techniques</a:t>
            </a:r>
            <a:endParaRPr dirty="0">
              <a:latin typeface="Arial"/>
              <a:cs typeface="Arial"/>
            </a:endParaRPr>
          </a:p>
          <a:p>
            <a:pPr>
              <a:spcBef>
                <a:spcPts val="23"/>
              </a:spcBef>
            </a:pPr>
            <a:endParaRPr sz="2300" dirty="0">
              <a:latin typeface="Arial"/>
              <a:cs typeface="Arial"/>
            </a:endParaRPr>
          </a:p>
          <a:p>
            <a:pPr marL="11520" marR="1610520">
              <a:lnSpc>
                <a:spcPct val="94900"/>
              </a:lnSpc>
            </a:pPr>
            <a:r>
              <a:rPr sz="1600" spc="-9" dirty="0">
                <a:latin typeface="Arial MT"/>
                <a:cs typeface="Arial MT"/>
              </a:rPr>
              <a:t>L'évolution</a:t>
            </a:r>
            <a:r>
              <a:rPr sz="1600" dirty="0">
                <a:latin typeface="Arial MT"/>
                <a:cs typeface="Arial MT"/>
              </a:rPr>
              <a:t> </a:t>
            </a:r>
            <a:r>
              <a:rPr sz="1600" spc="-5" dirty="0">
                <a:latin typeface="Arial MT"/>
                <a:cs typeface="Arial MT"/>
              </a:rPr>
              <a:t>de</a:t>
            </a:r>
            <a:r>
              <a:rPr sz="1600" spc="5" dirty="0">
                <a:latin typeface="Arial MT"/>
                <a:cs typeface="Arial MT"/>
              </a:rPr>
              <a:t> </a:t>
            </a:r>
            <a:r>
              <a:rPr sz="1600" spc="-9" dirty="0">
                <a:latin typeface="Arial MT"/>
                <a:cs typeface="Arial MT"/>
              </a:rPr>
              <a:t>l'habitat</a:t>
            </a:r>
            <a:r>
              <a:rPr sz="1600" spc="9" dirty="0">
                <a:latin typeface="Arial MT"/>
                <a:cs typeface="Arial MT"/>
              </a:rPr>
              <a:t> </a:t>
            </a:r>
            <a:r>
              <a:rPr sz="1600" spc="-5" dirty="0">
                <a:latin typeface="Arial MT"/>
                <a:cs typeface="Arial MT"/>
              </a:rPr>
              <a:t>est</a:t>
            </a:r>
            <a:r>
              <a:rPr sz="1600" spc="14" dirty="0">
                <a:latin typeface="Arial MT"/>
                <a:cs typeface="Arial MT"/>
              </a:rPr>
              <a:t> </a:t>
            </a:r>
            <a:r>
              <a:rPr sz="1600" spc="-5" dirty="0">
                <a:latin typeface="Arial MT"/>
                <a:cs typeface="Arial MT"/>
              </a:rPr>
              <a:t>forte</a:t>
            </a:r>
            <a:r>
              <a:rPr sz="1600" spc="5" dirty="0">
                <a:latin typeface="Arial MT"/>
                <a:cs typeface="Arial MT"/>
              </a:rPr>
              <a:t> </a:t>
            </a:r>
            <a:r>
              <a:rPr sz="1600" spc="-9" dirty="0" err="1">
                <a:latin typeface="Arial MT"/>
                <a:cs typeface="Arial MT"/>
              </a:rPr>
              <a:t>dans</a:t>
            </a:r>
            <a:r>
              <a:rPr sz="1600" dirty="0">
                <a:latin typeface="Arial MT"/>
                <a:cs typeface="Arial MT"/>
              </a:rPr>
              <a:t> </a:t>
            </a:r>
            <a:r>
              <a:rPr lang="fr-FR" sz="1600" dirty="0" smtClean="0">
                <a:latin typeface="Arial MT"/>
                <a:cs typeface="Arial MT"/>
              </a:rPr>
              <a:t> </a:t>
            </a:r>
            <a:r>
              <a:rPr sz="1600" spc="-5" dirty="0" err="1" smtClean="0">
                <a:latin typeface="Arial MT"/>
                <a:cs typeface="Arial MT"/>
              </a:rPr>
              <a:t>certains</a:t>
            </a:r>
            <a:r>
              <a:rPr sz="1600" spc="9" dirty="0" smtClean="0">
                <a:latin typeface="Arial MT"/>
                <a:cs typeface="Arial MT"/>
              </a:rPr>
              <a:t> </a:t>
            </a:r>
            <a:r>
              <a:rPr sz="1600" spc="-14" dirty="0">
                <a:latin typeface="Arial MT"/>
                <a:cs typeface="Arial MT"/>
              </a:rPr>
              <a:t>pays</a:t>
            </a:r>
            <a:r>
              <a:rPr sz="1600" spc="5" dirty="0">
                <a:latin typeface="Arial MT"/>
                <a:cs typeface="Arial MT"/>
              </a:rPr>
              <a:t> </a:t>
            </a:r>
            <a:r>
              <a:rPr sz="1600" spc="-9" dirty="0">
                <a:latin typeface="Arial MT"/>
                <a:cs typeface="Arial MT"/>
              </a:rPr>
              <a:t>qui </a:t>
            </a:r>
            <a:r>
              <a:rPr sz="1600" spc="-439" dirty="0">
                <a:latin typeface="Arial MT"/>
                <a:cs typeface="Arial MT"/>
              </a:rPr>
              <a:t> </a:t>
            </a:r>
            <a:r>
              <a:rPr sz="1600" spc="-9" dirty="0">
                <a:latin typeface="Arial MT"/>
                <a:cs typeface="Arial MT"/>
              </a:rPr>
              <a:t>bordent</a:t>
            </a:r>
            <a:r>
              <a:rPr sz="1600" dirty="0">
                <a:latin typeface="Arial MT"/>
                <a:cs typeface="Arial MT"/>
              </a:rPr>
              <a:t> </a:t>
            </a:r>
            <a:r>
              <a:rPr sz="1600" spc="-5" dirty="0">
                <a:latin typeface="Arial MT"/>
                <a:cs typeface="Arial MT"/>
              </a:rPr>
              <a:t>la</a:t>
            </a:r>
            <a:r>
              <a:rPr sz="1600" dirty="0">
                <a:latin typeface="Arial MT"/>
                <a:cs typeface="Arial MT"/>
              </a:rPr>
              <a:t> </a:t>
            </a:r>
            <a:r>
              <a:rPr sz="1600" spc="-9" dirty="0">
                <a:latin typeface="Arial MT"/>
                <a:cs typeface="Arial MT"/>
              </a:rPr>
              <a:t>Méditerranée</a:t>
            </a:r>
            <a:r>
              <a:rPr sz="1600" dirty="0">
                <a:latin typeface="Arial MT"/>
                <a:cs typeface="Arial MT"/>
              </a:rPr>
              <a:t> </a:t>
            </a:r>
            <a:r>
              <a:rPr sz="1600" spc="-9" dirty="0">
                <a:latin typeface="Arial MT"/>
                <a:cs typeface="Arial MT"/>
              </a:rPr>
              <a:t>(Egypte,</a:t>
            </a:r>
            <a:r>
              <a:rPr sz="1600" spc="9" dirty="0">
                <a:latin typeface="Arial MT"/>
                <a:cs typeface="Arial MT"/>
              </a:rPr>
              <a:t> </a:t>
            </a:r>
            <a:r>
              <a:rPr sz="1600" spc="-5" dirty="0">
                <a:latin typeface="Arial MT"/>
                <a:cs typeface="Arial MT"/>
              </a:rPr>
              <a:t>Mésopotamie).</a:t>
            </a:r>
            <a:r>
              <a:rPr sz="1600" spc="9" dirty="0">
                <a:latin typeface="Arial MT"/>
                <a:cs typeface="Arial MT"/>
              </a:rPr>
              <a:t> </a:t>
            </a:r>
            <a:r>
              <a:rPr sz="1600" spc="-9" dirty="0">
                <a:latin typeface="Arial MT"/>
                <a:cs typeface="Arial MT"/>
              </a:rPr>
              <a:t>Les</a:t>
            </a:r>
            <a:r>
              <a:rPr sz="1600" dirty="0">
                <a:latin typeface="Arial MT"/>
                <a:cs typeface="Arial MT"/>
              </a:rPr>
              <a:t> </a:t>
            </a:r>
            <a:r>
              <a:rPr sz="1600" spc="-5" dirty="0">
                <a:latin typeface="Arial MT"/>
                <a:cs typeface="Arial MT"/>
              </a:rPr>
              <a:t>maisons </a:t>
            </a:r>
            <a:r>
              <a:rPr sz="1600" dirty="0">
                <a:latin typeface="Arial MT"/>
                <a:cs typeface="Arial MT"/>
              </a:rPr>
              <a:t> </a:t>
            </a:r>
            <a:r>
              <a:rPr sz="1600" spc="-9" dirty="0">
                <a:latin typeface="Arial MT"/>
                <a:cs typeface="Arial MT"/>
              </a:rPr>
              <a:t>deviennent</a:t>
            </a:r>
            <a:r>
              <a:rPr sz="1600" spc="5" dirty="0">
                <a:latin typeface="Arial MT"/>
                <a:cs typeface="Arial MT"/>
              </a:rPr>
              <a:t> </a:t>
            </a:r>
            <a:r>
              <a:rPr sz="1600" b="1" spc="-9" dirty="0">
                <a:latin typeface="Arial"/>
                <a:cs typeface="Arial"/>
              </a:rPr>
              <a:t>carrées </a:t>
            </a:r>
            <a:r>
              <a:rPr sz="1600" spc="-9" dirty="0">
                <a:latin typeface="Arial MT"/>
                <a:cs typeface="Arial MT"/>
              </a:rPr>
              <a:t>et</a:t>
            </a:r>
            <a:r>
              <a:rPr sz="1600" spc="5" dirty="0">
                <a:latin typeface="Arial MT"/>
                <a:cs typeface="Arial MT"/>
              </a:rPr>
              <a:t> </a:t>
            </a:r>
            <a:r>
              <a:rPr sz="1600" spc="-5" dirty="0">
                <a:latin typeface="Arial MT"/>
                <a:cs typeface="Arial MT"/>
              </a:rPr>
              <a:t>sont</a:t>
            </a:r>
            <a:r>
              <a:rPr sz="1600" spc="5" dirty="0">
                <a:latin typeface="Arial MT"/>
                <a:cs typeface="Arial MT"/>
              </a:rPr>
              <a:t> </a:t>
            </a:r>
            <a:r>
              <a:rPr sz="1600" spc="-5" dirty="0">
                <a:latin typeface="Arial MT"/>
                <a:cs typeface="Arial MT"/>
              </a:rPr>
              <a:t>disposées </a:t>
            </a:r>
            <a:r>
              <a:rPr sz="1600" spc="-9" dirty="0">
                <a:latin typeface="Arial MT"/>
                <a:cs typeface="Arial MT"/>
              </a:rPr>
              <a:t>les</a:t>
            </a:r>
            <a:r>
              <a:rPr sz="1600" spc="5" dirty="0">
                <a:latin typeface="Arial MT"/>
                <a:cs typeface="Arial MT"/>
              </a:rPr>
              <a:t> </a:t>
            </a:r>
            <a:r>
              <a:rPr sz="1600" spc="-9" dirty="0">
                <a:latin typeface="Arial MT"/>
                <a:cs typeface="Arial MT"/>
              </a:rPr>
              <a:t>unes</a:t>
            </a:r>
            <a:r>
              <a:rPr sz="1600" spc="-5" dirty="0">
                <a:latin typeface="Arial MT"/>
                <a:cs typeface="Arial MT"/>
              </a:rPr>
              <a:t> contre </a:t>
            </a:r>
            <a:r>
              <a:rPr sz="1600" spc="-9" dirty="0">
                <a:latin typeface="Arial MT"/>
                <a:cs typeface="Arial MT"/>
              </a:rPr>
              <a:t>les </a:t>
            </a:r>
            <a:r>
              <a:rPr sz="1600" spc="-5" dirty="0">
                <a:latin typeface="Arial MT"/>
                <a:cs typeface="Arial MT"/>
              </a:rPr>
              <a:t> </a:t>
            </a:r>
            <a:r>
              <a:rPr sz="1600" spc="-9" dirty="0">
                <a:latin typeface="Arial MT"/>
                <a:cs typeface="Arial MT"/>
              </a:rPr>
              <a:t>autres</a:t>
            </a:r>
            <a:r>
              <a:rPr sz="1600" spc="-5" dirty="0">
                <a:latin typeface="Arial MT"/>
                <a:cs typeface="Arial MT"/>
              </a:rPr>
              <a:t> </a:t>
            </a:r>
            <a:r>
              <a:rPr sz="1600" spc="-9" dirty="0">
                <a:latin typeface="Arial MT"/>
                <a:cs typeface="Arial MT"/>
              </a:rPr>
              <a:t>pour</a:t>
            </a:r>
            <a:r>
              <a:rPr sz="1600" spc="-5" dirty="0">
                <a:latin typeface="Arial MT"/>
                <a:cs typeface="Arial MT"/>
              </a:rPr>
              <a:t> former des</a:t>
            </a:r>
            <a:r>
              <a:rPr sz="1600" spc="5" dirty="0">
                <a:latin typeface="Arial MT"/>
                <a:cs typeface="Arial MT"/>
              </a:rPr>
              <a:t> </a:t>
            </a:r>
            <a:r>
              <a:rPr sz="1600" b="1" spc="-9" dirty="0">
                <a:latin typeface="Arial"/>
                <a:cs typeface="Arial"/>
              </a:rPr>
              <a:t>rues</a:t>
            </a:r>
            <a:r>
              <a:rPr sz="1600" spc="-9" dirty="0">
                <a:latin typeface="Arial MT"/>
                <a:cs typeface="Arial MT"/>
              </a:rPr>
              <a:t>.</a:t>
            </a:r>
            <a:r>
              <a:rPr sz="1600" spc="5" dirty="0">
                <a:latin typeface="Arial MT"/>
                <a:cs typeface="Arial MT"/>
              </a:rPr>
              <a:t> </a:t>
            </a:r>
            <a:r>
              <a:rPr sz="1600" spc="-5" dirty="0">
                <a:latin typeface="Arial MT"/>
                <a:cs typeface="Arial MT"/>
              </a:rPr>
              <a:t>C'est</a:t>
            </a:r>
            <a:r>
              <a:rPr sz="1600" spc="5" dirty="0">
                <a:latin typeface="Arial MT"/>
                <a:cs typeface="Arial MT"/>
              </a:rPr>
              <a:t> </a:t>
            </a:r>
            <a:r>
              <a:rPr sz="1600" spc="-5" dirty="0">
                <a:latin typeface="Arial MT"/>
                <a:cs typeface="Arial MT"/>
              </a:rPr>
              <a:t>la</a:t>
            </a:r>
            <a:r>
              <a:rPr sz="1600" dirty="0">
                <a:latin typeface="Arial MT"/>
                <a:cs typeface="Arial MT"/>
              </a:rPr>
              <a:t> </a:t>
            </a:r>
            <a:r>
              <a:rPr sz="1600" spc="-5" dirty="0">
                <a:latin typeface="Arial MT"/>
                <a:cs typeface="Arial MT"/>
              </a:rPr>
              <a:t>naissance</a:t>
            </a:r>
            <a:r>
              <a:rPr sz="1600" spc="-14" dirty="0">
                <a:latin typeface="Arial MT"/>
                <a:cs typeface="Arial MT"/>
              </a:rPr>
              <a:t> </a:t>
            </a:r>
            <a:r>
              <a:rPr sz="1600" spc="-9" dirty="0">
                <a:latin typeface="Arial MT"/>
                <a:cs typeface="Arial MT"/>
              </a:rPr>
              <a:t>des</a:t>
            </a:r>
            <a:r>
              <a:rPr sz="1600" spc="14" dirty="0">
                <a:latin typeface="Arial MT"/>
                <a:cs typeface="Arial MT"/>
              </a:rPr>
              <a:t> </a:t>
            </a:r>
            <a:r>
              <a:rPr sz="1600" b="1" spc="-9" dirty="0">
                <a:latin typeface="Arial"/>
                <a:cs typeface="Arial"/>
              </a:rPr>
              <a:t>villes.</a:t>
            </a:r>
            <a:endParaRPr sz="1600" dirty="0">
              <a:latin typeface="Arial"/>
              <a:cs typeface="Arial"/>
            </a:endParaRPr>
          </a:p>
          <a:p>
            <a:pPr>
              <a:spcBef>
                <a:spcPts val="5"/>
              </a:spcBef>
            </a:pPr>
            <a:endParaRPr sz="2400" dirty="0">
              <a:latin typeface="Arial"/>
              <a:cs typeface="Arial"/>
            </a:endParaRPr>
          </a:p>
          <a:p>
            <a:pPr marL="11520"/>
            <a:r>
              <a:rPr b="1" dirty="0">
                <a:solidFill>
                  <a:srgbClr val="003366"/>
                </a:solidFill>
                <a:latin typeface="Calibri"/>
                <a:cs typeface="Calibri"/>
              </a:rPr>
              <a:t>La</a:t>
            </a:r>
            <a:r>
              <a:rPr b="1" spc="-14" dirty="0">
                <a:solidFill>
                  <a:srgbClr val="003366"/>
                </a:solidFill>
                <a:latin typeface="Calibri"/>
                <a:cs typeface="Calibri"/>
              </a:rPr>
              <a:t> </a:t>
            </a:r>
            <a:r>
              <a:rPr b="1" spc="-5" dirty="0">
                <a:solidFill>
                  <a:srgbClr val="003366"/>
                </a:solidFill>
                <a:latin typeface="Calibri"/>
                <a:cs typeface="Calibri"/>
              </a:rPr>
              <a:t>maison </a:t>
            </a:r>
            <a:r>
              <a:rPr b="1" spc="-9" dirty="0">
                <a:solidFill>
                  <a:srgbClr val="003366"/>
                </a:solidFill>
                <a:latin typeface="Calibri"/>
                <a:cs typeface="Calibri"/>
              </a:rPr>
              <a:t>romaine</a:t>
            </a:r>
            <a:r>
              <a:rPr b="1" spc="-14" dirty="0">
                <a:solidFill>
                  <a:srgbClr val="003366"/>
                </a:solidFill>
                <a:latin typeface="Calibri"/>
                <a:cs typeface="Calibri"/>
              </a:rPr>
              <a:t> </a:t>
            </a:r>
            <a:r>
              <a:rPr b="1" dirty="0">
                <a:solidFill>
                  <a:srgbClr val="003366"/>
                </a:solidFill>
                <a:latin typeface="Calibri"/>
                <a:cs typeface="Calibri"/>
              </a:rPr>
              <a:t>:</a:t>
            </a:r>
            <a:endParaRPr dirty="0">
              <a:latin typeface="Calibri"/>
              <a:cs typeface="Calibri"/>
            </a:endParaRPr>
          </a:p>
          <a:p>
            <a:pPr>
              <a:spcBef>
                <a:spcPts val="45"/>
              </a:spcBef>
            </a:pPr>
            <a:endParaRPr sz="1700" dirty="0">
              <a:latin typeface="Calibri"/>
              <a:cs typeface="Calibri"/>
            </a:endParaRPr>
          </a:p>
          <a:p>
            <a:pPr marL="11520" marR="2779241">
              <a:lnSpc>
                <a:spcPct val="95500"/>
              </a:lnSpc>
            </a:pPr>
            <a:r>
              <a:rPr sz="1600" dirty="0">
                <a:latin typeface="Arial MT"/>
                <a:cs typeface="Arial MT"/>
              </a:rPr>
              <a:t>A </a:t>
            </a:r>
            <a:r>
              <a:rPr sz="1600" spc="-5" dirty="0">
                <a:latin typeface="Arial MT"/>
                <a:cs typeface="Arial MT"/>
              </a:rPr>
              <a:t>la campagne </a:t>
            </a:r>
            <a:r>
              <a:rPr sz="1600" dirty="0">
                <a:latin typeface="Arial MT"/>
                <a:cs typeface="Arial MT"/>
              </a:rPr>
              <a:t>comme </a:t>
            </a:r>
            <a:r>
              <a:rPr sz="1600" spc="-9" dirty="0">
                <a:latin typeface="Arial MT"/>
                <a:cs typeface="Arial MT"/>
              </a:rPr>
              <a:t>en </a:t>
            </a:r>
            <a:r>
              <a:rPr sz="1600" spc="-5" dirty="0">
                <a:latin typeface="Arial MT"/>
                <a:cs typeface="Arial MT"/>
              </a:rPr>
              <a:t>ville</a:t>
            </a:r>
            <a:r>
              <a:rPr sz="1600" b="1" spc="-5" dirty="0">
                <a:latin typeface="Arial"/>
                <a:cs typeface="Arial"/>
              </a:rPr>
              <a:t>, </a:t>
            </a:r>
            <a:r>
              <a:rPr sz="1600" spc="-5" dirty="0">
                <a:latin typeface="Arial MT"/>
                <a:cs typeface="Arial MT"/>
              </a:rPr>
              <a:t>les maisons </a:t>
            </a:r>
            <a:r>
              <a:rPr sz="1600" spc="-9" dirty="0">
                <a:latin typeface="Arial MT"/>
                <a:cs typeface="Arial MT"/>
              </a:rPr>
              <a:t>des </a:t>
            </a:r>
            <a:r>
              <a:rPr sz="1600" spc="-5" dirty="0">
                <a:latin typeface="Arial MT"/>
                <a:cs typeface="Arial MT"/>
              </a:rPr>
              <a:t> riches</a:t>
            </a:r>
            <a:r>
              <a:rPr sz="1600" spc="-9" dirty="0">
                <a:latin typeface="Arial MT"/>
                <a:cs typeface="Arial MT"/>
              </a:rPr>
              <a:t> </a:t>
            </a:r>
            <a:r>
              <a:rPr sz="1600" spc="-5" dirty="0">
                <a:latin typeface="Arial MT"/>
                <a:cs typeface="Arial MT"/>
              </a:rPr>
              <a:t>sont</a:t>
            </a:r>
            <a:r>
              <a:rPr sz="1600" spc="5" dirty="0">
                <a:latin typeface="Arial MT"/>
                <a:cs typeface="Arial MT"/>
              </a:rPr>
              <a:t> </a:t>
            </a:r>
            <a:r>
              <a:rPr sz="1600" b="1" spc="-14" dirty="0">
                <a:latin typeface="Arial"/>
                <a:cs typeface="Arial"/>
              </a:rPr>
              <a:t>vastes</a:t>
            </a:r>
            <a:r>
              <a:rPr sz="1600" b="1" spc="-5" dirty="0">
                <a:latin typeface="Arial"/>
                <a:cs typeface="Arial"/>
              </a:rPr>
              <a:t> </a:t>
            </a:r>
            <a:r>
              <a:rPr sz="1600" spc="-9" dirty="0">
                <a:latin typeface="Arial MT"/>
                <a:cs typeface="Arial MT"/>
              </a:rPr>
              <a:t>et</a:t>
            </a:r>
            <a:r>
              <a:rPr sz="1600" spc="5" dirty="0">
                <a:latin typeface="Arial MT"/>
                <a:cs typeface="Arial MT"/>
              </a:rPr>
              <a:t> </a:t>
            </a:r>
            <a:r>
              <a:rPr sz="1600" b="1" spc="-5" dirty="0">
                <a:latin typeface="Arial"/>
                <a:cs typeface="Arial"/>
              </a:rPr>
              <a:t>confortables.</a:t>
            </a:r>
            <a:r>
              <a:rPr sz="1600" b="1" spc="14" dirty="0">
                <a:latin typeface="Arial"/>
                <a:cs typeface="Arial"/>
              </a:rPr>
              <a:t> </a:t>
            </a:r>
            <a:r>
              <a:rPr sz="1600" spc="-9" dirty="0">
                <a:latin typeface="Arial MT"/>
                <a:cs typeface="Arial MT"/>
              </a:rPr>
              <a:t>Elles</a:t>
            </a:r>
            <a:r>
              <a:rPr sz="1600" dirty="0">
                <a:latin typeface="Arial MT"/>
                <a:cs typeface="Arial MT"/>
              </a:rPr>
              <a:t> </a:t>
            </a:r>
            <a:r>
              <a:rPr sz="1600" spc="-9" dirty="0">
                <a:latin typeface="Arial MT"/>
                <a:cs typeface="Arial MT"/>
              </a:rPr>
              <a:t>ont </a:t>
            </a:r>
            <a:r>
              <a:rPr sz="1600" spc="-5" dirty="0">
                <a:latin typeface="Arial MT"/>
                <a:cs typeface="Arial MT"/>
              </a:rPr>
              <a:t> </a:t>
            </a:r>
            <a:r>
              <a:rPr sz="1600" b="1" spc="-5" dirty="0">
                <a:latin typeface="Arial"/>
                <a:cs typeface="Arial"/>
              </a:rPr>
              <a:t>plusieurs pièces</a:t>
            </a:r>
            <a:r>
              <a:rPr sz="1600" b="1" spc="9" dirty="0">
                <a:latin typeface="Arial"/>
                <a:cs typeface="Arial"/>
              </a:rPr>
              <a:t> </a:t>
            </a:r>
            <a:r>
              <a:rPr sz="1600" spc="-5" dirty="0">
                <a:latin typeface="Arial MT"/>
                <a:cs typeface="Arial MT"/>
              </a:rPr>
              <a:t>(</a:t>
            </a:r>
            <a:r>
              <a:rPr sz="1600" spc="-5" dirty="0" err="1" smtClean="0">
                <a:latin typeface="Arial MT"/>
                <a:cs typeface="Arial MT"/>
              </a:rPr>
              <a:t>thermes</a:t>
            </a:r>
            <a:r>
              <a:rPr lang="fr-FR" sz="1600" spc="-5" dirty="0" smtClean="0">
                <a:latin typeface="Arial MT"/>
                <a:cs typeface="Arial MT"/>
              </a:rPr>
              <a:t>) </a:t>
            </a:r>
            <a:r>
              <a:rPr sz="1600" spc="-9" dirty="0" err="1" smtClean="0">
                <a:latin typeface="Arial MT"/>
                <a:cs typeface="Arial MT"/>
              </a:rPr>
              <a:t>disposées</a:t>
            </a:r>
            <a:r>
              <a:rPr sz="1600" spc="-5" dirty="0" smtClean="0">
                <a:latin typeface="Arial MT"/>
                <a:cs typeface="Arial MT"/>
              </a:rPr>
              <a:t> </a:t>
            </a:r>
            <a:r>
              <a:rPr sz="1600" spc="-9" dirty="0">
                <a:latin typeface="Arial MT"/>
                <a:cs typeface="Arial MT"/>
              </a:rPr>
              <a:t>autour </a:t>
            </a:r>
            <a:r>
              <a:rPr sz="1600" spc="-444" dirty="0">
                <a:latin typeface="Arial MT"/>
                <a:cs typeface="Arial MT"/>
              </a:rPr>
              <a:t> </a:t>
            </a:r>
            <a:r>
              <a:rPr sz="1600" spc="-9" dirty="0">
                <a:latin typeface="Arial MT"/>
                <a:cs typeface="Arial MT"/>
              </a:rPr>
              <a:t>d’espaces</a:t>
            </a:r>
            <a:r>
              <a:rPr sz="1600" spc="5" dirty="0">
                <a:latin typeface="Arial MT"/>
                <a:cs typeface="Arial MT"/>
              </a:rPr>
              <a:t> </a:t>
            </a:r>
            <a:r>
              <a:rPr sz="1600" dirty="0">
                <a:latin typeface="Arial MT"/>
                <a:cs typeface="Arial MT"/>
              </a:rPr>
              <a:t>à</a:t>
            </a:r>
            <a:r>
              <a:rPr sz="1600" spc="-5" dirty="0">
                <a:latin typeface="Arial MT"/>
                <a:cs typeface="Arial MT"/>
              </a:rPr>
              <a:t> ciel </a:t>
            </a:r>
            <a:r>
              <a:rPr sz="1600" spc="-9" dirty="0">
                <a:latin typeface="Arial MT"/>
                <a:cs typeface="Arial MT"/>
              </a:rPr>
              <a:t>ouvert</a:t>
            </a:r>
            <a:r>
              <a:rPr sz="1600" dirty="0">
                <a:latin typeface="Arial MT"/>
                <a:cs typeface="Arial MT"/>
              </a:rPr>
              <a:t> </a:t>
            </a:r>
            <a:r>
              <a:rPr sz="1600" spc="-5" dirty="0">
                <a:latin typeface="Arial MT"/>
                <a:cs typeface="Arial MT"/>
              </a:rPr>
              <a:t>et</a:t>
            </a:r>
            <a:r>
              <a:rPr sz="1600" spc="5" dirty="0">
                <a:latin typeface="Arial MT"/>
                <a:cs typeface="Arial MT"/>
              </a:rPr>
              <a:t> </a:t>
            </a:r>
            <a:r>
              <a:rPr sz="1600" spc="-5" dirty="0">
                <a:latin typeface="Arial MT"/>
                <a:cs typeface="Arial MT"/>
              </a:rPr>
              <a:t>sont</a:t>
            </a:r>
            <a:r>
              <a:rPr sz="1600" spc="9" dirty="0">
                <a:latin typeface="Arial MT"/>
                <a:cs typeface="Arial MT"/>
              </a:rPr>
              <a:t> </a:t>
            </a:r>
            <a:r>
              <a:rPr sz="1600" b="1" spc="-9" dirty="0">
                <a:latin typeface="Arial"/>
                <a:cs typeface="Arial"/>
              </a:rPr>
              <a:t>décorées </a:t>
            </a:r>
            <a:r>
              <a:rPr sz="1600" b="1" spc="-5" dirty="0">
                <a:latin typeface="Arial"/>
                <a:cs typeface="Arial"/>
              </a:rPr>
              <a:t> </a:t>
            </a:r>
            <a:r>
              <a:rPr sz="1600" spc="-5" dirty="0">
                <a:latin typeface="Arial MT"/>
                <a:cs typeface="Arial MT"/>
              </a:rPr>
              <a:t>(marbres,</a:t>
            </a:r>
            <a:r>
              <a:rPr sz="1600" dirty="0">
                <a:latin typeface="Arial MT"/>
                <a:cs typeface="Arial MT"/>
              </a:rPr>
              <a:t> </a:t>
            </a:r>
            <a:r>
              <a:rPr sz="1600" spc="-5" dirty="0">
                <a:latin typeface="Arial MT"/>
                <a:cs typeface="Arial MT"/>
              </a:rPr>
              <a:t>fresques,</a:t>
            </a:r>
            <a:r>
              <a:rPr sz="1600" spc="5" dirty="0">
                <a:latin typeface="Arial MT"/>
                <a:cs typeface="Arial MT"/>
              </a:rPr>
              <a:t> </a:t>
            </a:r>
            <a:r>
              <a:rPr sz="1600" spc="-5" dirty="0">
                <a:latin typeface="Arial MT"/>
                <a:cs typeface="Arial MT"/>
              </a:rPr>
              <a:t>mosaïque).</a:t>
            </a:r>
            <a:endParaRPr sz="1600" dirty="0">
              <a:latin typeface="Arial MT"/>
              <a:cs typeface="Arial MT"/>
            </a:endParaRPr>
          </a:p>
          <a:p>
            <a:pPr>
              <a:spcBef>
                <a:spcPts val="36"/>
              </a:spcBef>
            </a:pPr>
            <a:endParaRPr sz="1600" dirty="0">
              <a:latin typeface="Arial MT"/>
              <a:cs typeface="Arial MT"/>
            </a:endParaRPr>
          </a:p>
          <a:p>
            <a:pPr marL="11520" marR="3022317">
              <a:lnSpc>
                <a:spcPct val="93800"/>
              </a:lnSpc>
            </a:pPr>
            <a:r>
              <a:rPr sz="1600" spc="-14" dirty="0">
                <a:latin typeface="Arial MT"/>
                <a:cs typeface="Arial MT"/>
              </a:rPr>
              <a:t>L’utilisation</a:t>
            </a:r>
            <a:r>
              <a:rPr sz="1600" spc="-9" dirty="0">
                <a:latin typeface="Arial MT"/>
                <a:cs typeface="Arial MT"/>
              </a:rPr>
              <a:t> </a:t>
            </a:r>
            <a:r>
              <a:rPr sz="1600" spc="-5" dirty="0">
                <a:latin typeface="Arial MT"/>
                <a:cs typeface="Arial MT"/>
              </a:rPr>
              <a:t>de</a:t>
            </a:r>
            <a:r>
              <a:rPr sz="1600" spc="-9" dirty="0">
                <a:latin typeface="Arial MT"/>
                <a:cs typeface="Arial MT"/>
              </a:rPr>
              <a:t> </a:t>
            </a:r>
            <a:r>
              <a:rPr sz="1600" spc="-5" dirty="0">
                <a:latin typeface="Arial MT"/>
                <a:cs typeface="Arial MT"/>
              </a:rPr>
              <a:t>la</a:t>
            </a:r>
            <a:r>
              <a:rPr sz="1600" spc="-14" dirty="0">
                <a:latin typeface="Arial MT"/>
                <a:cs typeface="Arial MT"/>
              </a:rPr>
              <a:t> </a:t>
            </a:r>
            <a:r>
              <a:rPr sz="1600" b="1" spc="-5" dirty="0">
                <a:latin typeface="Arial"/>
                <a:cs typeface="Arial"/>
              </a:rPr>
              <a:t>pierre,</a:t>
            </a:r>
            <a:r>
              <a:rPr sz="1600" b="1" dirty="0">
                <a:latin typeface="Arial"/>
                <a:cs typeface="Arial"/>
              </a:rPr>
              <a:t> </a:t>
            </a:r>
            <a:r>
              <a:rPr sz="1600" b="1" spc="-5" dirty="0">
                <a:latin typeface="Arial"/>
                <a:cs typeface="Arial"/>
              </a:rPr>
              <a:t>brique,</a:t>
            </a:r>
            <a:r>
              <a:rPr sz="1600" b="1" spc="5" dirty="0">
                <a:latin typeface="Arial"/>
                <a:cs typeface="Arial"/>
              </a:rPr>
              <a:t> </a:t>
            </a:r>
            <a:r>
              <a:rPr sz="1600" b="1" dirty="0">
                <a:latin typeface="Arial"/>
                <a:cs typeface="Arial"/>
              </a:rPr>
              <a:t>tuile</a:t>
            </a:r>
            <a:r>
              <a:rPr sz="1600" b="1" spc="14" dirty="0">
                <a:latin typeface="Arial"/>
                <a:cs typeface="Arial"/>
              </a:rPr>
              <a:t> </a:t>
            </a:r>
            <a:r>
              <a:rPr sz="1600" dirty="0">
                <a:latin typeface="Arial MT"/>
                <a:cs typeface="Arial MT"/>
              </a:rPr>
              <a:t>se </a:t>
            </a:r>
            <a:r>
              <a:rPr sz="1600" spc="5" dirty="0">
                <a:latin typeface="Arial MT"/>
                <a:cs typeface="Arial MT"/>
              </a:rPr>
              <a:t> </a:t>
            </a:r>
            <a:r>
              <a:rPr sz="1600" spc="-9" dirty="0">
                <a:latin typeface="Arial MT"/>
                <a:cs typeface="Arial MT"/>
              </a:rPr>
              <a:t>généralise</a:t>
            </a:r>
            <a:r>
              <a:rPr sz="1600" spc="-5" dirty="0">
                <a:latin typeface="Arial MT"/>
                <a:cs typeface="Arial MT"/>
              </a:rPr>
              <a:t> </a:t>
            </a:r>
            <a:r>
              <a:rPr sz="1600" spc="-9" dirty="0">
                <a:latin typeface="Arial MT"/>
                <a:cs typeface="Arial MT"/>
              </a:rPr>
              <a:t>dans</a:t>
            </a:r>
            <a:r>
              <a:rPr sz="1600" spc="-5" dirty="0">
                <a:latin typeface="Arial MT"/>
                <a:cs typeface="Arial MT"/>
              </a:rPr>
              <a:t> la</a:t>
            </a:r>
            <a:r>
              <a:rPr sz="1600" dirty="0">
                <a:latin typeface="Arial MT"/>
                <a:cs typeface="Arial MT"/>
              </a:rPr>
              <a:t> </a:t>
            </a:r>
            <a:r>
              <a:rPr sz="1600" spc="-9" dirty="0">
                <a:latin typeface="Arial MT"/>
                <a:cs typeface="Arial MT"/>
              </a:rPr>
              <a:t>construction,</a:t>
            </a:r>
            <a:r>
              <a:rPr sz="1600" spc="5" dirty="0">
                <a:latin typeface="Arial MT"/>
                <a:cs typeface="Arial MT"/>
              </a:rPr>
              <a:t> </a:t>
            </a:r>
            <a:r>
              <a:rPr sz="1600" dirty="0">
                <a:latin typeface="Arial MT"/>
                <a:cs typeface="Arial MT"/>
              </a:rPr>
              <a:t>à </a:t>
            </a:r>
            <a:r>
              <a:rPr sz="1600" spc="-5" dirty="0">
                <a:latin typeface="Arial MT"/>
                <a:cs typeface="Arial MT"/>
              </a:rPr>
              <a:t>la</a:t>
            </a:r>
            <a:r>
              <a:rPr sz="1600" spc="-14" dirty="0">
                <a:latin typeface="Arial MT"/>
                <a:cs typeface="Arial MT"/>
              </a:rPr>
              <a:t> </a:t>
            </a:r>
            <a:r>
              <a:rPr sz="1600" spc="-5" dirty="0">
                <a:latin typeface="Arial MT"/>
                <a:cs typeface="Arial MT"/>
              </a:rPr>
              <a:t>campagne </a:t>
            </a:r>
            <a:r>
              <a:rPr sz="1600" spc="-439" dirty="0">
                <a:latin typeface="Arial MT"/>
                <a:cs typeface="Arial MT"/>
              </a:rPr>
              <a:t> </a:t>
            </a:r>
            <a:r>
              <a:rPr sz="1600" spc="-5" dirty="0">
                <a:latin typeface="Arial MT"/>
                <a:cs typeface="Arial MT"/>
              </a:rPr>
              <a:t>comme</a:t>
            </a:r>
            <a:r>
              <a:rPr sz="1600" spc="-9" dirty="0">
                <a:latin typeface="Arial MT"/>
                <a:cs typeface="Arial MT"/>
              </a:rPr>
              <a:t> dans</a:t>
            </a:r>
            <a:r>
              <a:rPr sz="1600" spc="-5" dirty="0">
                <a:latin typeface="Arial MT"/>
                <a:cs typeface="Arial MT"/>
              </a:rPr>
              <a:t> les villes..</a:t>
            </a:r>
            <a:endParaRPr sz="1600" dirty="0">
              <a:latin typeface="Arial MT"/>
              <a:cs typeface="Arial MT"/>
            </a:endParaRPr>
          </a:p>
          <a:p>
            <a:pPr>
              <a:spcBef>
                <a:spcPts val="9"/>
              </a:spcBef>
            </a:pPr>
            <a:endParaRPr dirty="0">
              <a:latin typeface="Arial MT"/>
              <a:cs typeface="Arial MT"/>
            </a:endParaRPr>
          </a:p>
          <a:p>
            <a:pPr marL="11520" marR="3062637">
              <a:lnSpc>
                <a:spcPts val="1823"/>
              </a:lnSpc>
            </a:pPr>
            <a:r>
              <a:rPr sz="1600" spc="-5" dirty="0">
                <a:latin typeface="Arial MT"/>
                <a:cs typeface="Arial MT"/>
              </a:rPr>
              <a:t>Des </a:t>
            </a:r>
            <a:r>
              <a:rPr sz="1600" spc="-9" dirty="0">
                <a:latin typeface="Arial MT"/>
                <a:cs typeface="Arial MT"/>
              </a:rPr>
              <a:t>techniques</a:t>
            </a:r>
            <a:r>
              <a:rPr sz="1600" spc="-5" dirty="0">
                <a:latin typeface="Arial MT"/>
                <a:cs typeface="Arial MT"/>
              </a:rPr>
              <a:t> </a:t>
            </a:r>
            <a:r>
              <a:rPr sz="1600" spc="-9" dirty="0">
                <a:latin typeface="Arial MT"/>
                <a:cs typeface="Arial MT"/>
              </a:rPr>
              <a:t>améliorant</a:t>
            </a:r>
            <a:r>
              <a:rPr sz="1600" spc="5" dirty="0">
                <a:latin typeface="Arial MT"/>
                <a:cs typeface="Arial MT"/>
              </a:rPr>
              <a:t> </a:t>
            </a:r>
            <a:r>
              <a:rPr sz="1600" spc="-5" dirty="0">
                <a:latin typeface="Arial MT"/>
                <a:cs typeface="Arial MT"/>
              </a:rPr>
              <a:t>le confort</a:t>
            </a:r>
            <a:r>
              <a:rPr sz="1600" spc="5" dirty="0">
                <a:latin typeface="Arial MT"/>
                <a:cs typeface="Arial MT"/>
              </a:rPr>
              <a:t> </a:t>
            </a:r>
            <a:r>
              <a:rPr sz="1600" spc="-9" dirty="0">
                <a:latin typeface="Arial MT"/>
                <a:cs typeface="Arial MT"/>
              </a:rPr>
              <a:t>sont </a:t>
            </a:r>
            <a:r>
              <a:rPr sz="1600" spc="-5" dirty="0">
                <a:latin typeface="Arial MT"/>
                <a:cs typeface="Arial MT"/>
              </a:rPr>
              <a:t> </a:t>
            </a:r>
            <a:r>
              <a:rPr sz="1600" spc="-9" dirty="0">
                <a:latin typeface="Arial MT"/>
                <a:cs typeface="Arial MT"/>
              </a:rPr>
              <a:t>inventées (chauffage</a:t>
            </a:r>
            <a:r>
              <a:rPr sz="1600" spc="-5" dirty="0">
                <a:latin typeface="Arial MT"/>
                <a:cs typeface="Arial MT"/>
              </a:rPr>
              <a:t> </a:t>
            </a:r>
            <a:r>
              <a:rPr sz="1600" spc="-9" dirty="0">
                <a:latin typeface="Arial MT"/>
                <a:cs typeface="Arial MT"/>
              </a:rPr>
              <a:t>par</a:t>
            </a:r>
            <a:r>
              <a:rPr sz="1600" spc="5" dirty="0">
                <a:latin typeface="Arial MT"/>
                <a:cs typeface="Arial MT"/>
              </a:rPr>
              <a:t> </a:t>
            </a:r>
            <a:r>
              <a:rPr sz="1600" spc="-5" dirty="0">
                <a:latin typeface="Arial MT"/>
                <a:cs typeface="Arial MT"/>
              </a:rPr>
              <a:t>le </a:t>
            </a:r>
            <a:r>
              <a:rPr sz="1600" dirty="0">
                <a:latin typeface="Arial MT"/>
                <a:cs typeface="Arial MT"/>
              </a:rPr>
              <a:t>sol</a:t>
            </a:r>
            <a:r>
              <a:rPr sz="1600" spc="-5" dirty="0">
                <a:latin typeface="Arial MT"/>
                <a:cs typeface="Arial MT"/>
              </a:rPr>
              <a:t> </a:t>
            </a:r>
            <a:r>
              <a:rPr sz="1600" spc="-5" dirty="0" err="1">
                <a:latin typeface="Arial MT"/>
                <a:cs typeface="Arial MT"/>
              </a:rPr>
              <a:t>ou</a:t>
            </a:r>
            <a:r>
              <a:rPr sz="1600" spc="-5" dirty="0">
                <a:latin typeface="Arial MT"/>
                <a:cs typeface="Arial MT"/>
              </a:rPr>
              <a:t> </a:t>
            </a:r>
            <a:r>
              <a:rPr sz="1600" spc="-9" dirty="0" err="1" smtClean="0">
                <a:latin typeface="Arial MT"/>
                <a:cs typeface="Arial MT"/>
              </a:rPr>
              <a:t>hypocauste</a:t>
            </a:r>
            <a:r>
              <a:rPr sz="1600" spc="-9" dirty="0" smtClean="0">
                <a:latin typeface="Arial MT"/>
                <a:cs typeface="Arial MT"/>
              </a:rPr>
              <a:t>)</a:t>
            </a:r>
            <a:endParaRPr sz="1600" dirty="0">
              <a:latin typeface="Arial MT"/>
              <a:cs typeface="Arial MT"/>
            </a:endParaRPr>
          </a:p>
        </p:txBody>
      </p:sp>
      <p:pic>
        <p:nvPicPr>
          <p:cNvPr id="5" name="object 5"/>
          <p:cNvPicPr/>
          <p:nvPr/>
        </p:nvPicPr>
        <p:blipFill>
          <a:blip r:embed="rId2" cstate="print"/>
          <a:stretch>
            <a:fillRect/>
          </a:stretch>
        </p:blipFill>
        <p:spPr>
          <a:xfrm>
            <a:off x="4570847" y="3267635"/>
            <a:ext cx="4568545" cy="359036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24419"/>
            <a:ext cx="8902156"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54" dirty="0"/>
              <a:t> </a:t>
            </a:r>
            <a:r>
              <a:rPr sz="1800" spc="-5" dirty="0">
                <a:solidFill>
                  <a:srgbClr val="FFFF00"/>
                </a:solidFill>
              </a:rPr>
              <a:t>Antiquité</a:t>
            </a:r>
            <a:r>
              <a:rPr sz="1800" spc="14" dirty="0">
                <a:solidFill>
                  <a:srgbClr val="FFFF00"/>
                </a:solidFill>
              </a:rPr>
              <a:t> </a:t>
            </a:r>
            <a:r>
              <a:rPr sz="1800" dirty="0"/>
              <a:t>-</a:t>
            </a:r>
            <a:r>
              <a:rPr sz="1800" spc="5" dirty="0"/>
              <a:t> </a:t>
            </a:r>
            <a:r>
              <a:rPr sz="1800" spc="-9" dirty="0"/>
              <a:t>Moyen</a:t>
            </a:r>
            <a:r>
              <a:rPr sz="1800" spc="-59" dirty="0"/>
              <a:t> </a:t>
            </a:r>
            <a:r>
              <a:rPr sz="1800" spc="-5" dirty="0"/>
              <a:t>Age</a:t>
            </a:r>
            <a:r>
              <a:rPr sz="1800" dirty="0"/>
              <a:t> -</a:t>
            </a:r>
            <a:r>
              <a:rPr sz="1800" spc="9" dirty="0"/>
              <a:t> </a:t>
            </a:r>
            <a:r>
              <a:rPr sz="1800" spc="-32" dirty="0"/>
              <a:t>Temps</a:t>
            </a:r>
            <a:r>
              <a:rPr sz="1800" spc="5" dirty="0"/>
              <a:t> </a:t>
            </a:r>
            <a:r>
              <a:rPr sz="1800" spc="-5" dirty="0"/>
              <a:t>modernes</a:t>
            </a:r>
            <a:r>
              <a:rPr sz="1800" spc="5" dirty="0"/>
              <a:t> </a:t>
            </a:r>
            <a:r>
              <a:rPr sz="1800" dirty="0"/>
              <a:t>- </a:t>
            </a:r>
            <a:r>
              <a:rPr sz="1800" spc="-5" dirty="0"/>
              <a:t>Monde</a:t>
            </a:r>
            <a:r>
              <a:rPr sz="1800" spc="5" dirty="0"/>
              <a:t> </a:t>
            </a:r>
            <a:r>
              <a:rPr sz="1800" spc="-5" dirty="0"/>
              <a:t>contemporain</a:t>
            </a:r>
            <a:r>
              <a:rPr sz="1800" spc="5" dirty="0"/>
              <a:t> </a:t>
            </a:r>
            <a:r>
              <a:rPr sz="1800" dirty="0"/>
              <a:t>-</a:t>
            </a:r>
          </a:p>
        </p:txBody>
      </p:sp>
      <p:pic>
        <p:nvPicPr>
          <p:cNvPr id="3" name="object 3"/>
          <p:cNvPicPr/>
          <p:nvPr/>
        </p:nvPicPr>
        <p:blipFill>
          <a:blip r:embed="rId2" cstate="print"/>
          <a:stretch>
            <a:fillRect/>
          </a:stretch>
        </p:blipFill>
        <p:spPr>
          <a:xfrm>
            <a:off x="195778" y="4351084"/>
            <a:ext cx="4426894" cy="2183034"/>
          </a:xfrm>
          <a:prstGeom prst="rect">
            <a:avLst/>
          </a:prstGeom>
        </p:spPr>
      </p:pic>
      <p:pic>
        <p:nvPicPr>
          <p:cNvPr id="4" name="object 4"/>
          <p:cNvPicPr/>
          <p:nvPr/>
        </p:nvPicPr>
        <p:blipFill>
          <a:blip r:embed="rId3" cstate="print"/>
          <a:stretch>
            <a:fillRect/>
          </a:stretch>
        </p:blipFill>
        <p:spPr>
          <a:xfrm>
            <a:off x="6366250" y="555556"/>
            <a:ext cx="2717864" cy="1960580"/>
          </a:xfrm>
          <a:prstGeom prst="rect">
            <a:avLst/>
          </a:prstGeom>
        </p:spPr>
      </p:pic>
      <p:sp>
        <p:nvSpPr>
          <p:cNvPr id="5" name="object 5"/>
          <p:cNvSpPr txBox="1"/>
          <p:nvPr/>
        </p:nvSpPr>
        <p:spPr>
          <a:xfrm>
            <a:off x="109406" y="6667820"/>
            <a:ext cx="4711348" cy="150132"/>
          </a:xfrm>
          <a:prstGeom prst="rect">
            <a:avLst/>
          </a:prstGeom>
        </p:spPr>
        <p:txBody>
          <a:bodyPr vert="horz" wrap="square" lIns="0" tIns="11520" rIns="0" bIns="0" rtlCol="0">
            <a:spAutoFit/>
          </a:bodyPr>
          <a:lstStyle/>
          <a:p>
            <a:pPr marL="11520">
              <a:spcBef>
                <a:spcPts val="91"/>
              </a:spcBef>
            </a:pPr>
            <a:r>
              <a:rPr sz="900" spc="-5" dirty="0">
                <a:latin typeface="Arial MT"/>
                <a:cs typeface="Arial MT"/>
                <a:hlinkClick r:id="rId4"/>
              </a:rPr>
              <a:t>www.museedestempsbarbares.fr/fr/archeologie-experimentale/construction-village-franc.htm</a:t>
            </a:r>
            <a:endParaRPr sz="900" dirty="0">
              <a:latin typeface="Arial MT"/>
              <a:cs typeface="Arial MT"/>
            </a:endParaRPr>
          </a:p>
        </p:txBody>
      </p:sp>
      <p:grpSp>
        <p:nvGrpSpPr>
          <p:cNvPr id="6" name="object 6"/>
          <p:cNvGrpSpPr/>
          <p:nvPr/>
        </p:nvGrpSpPr>
        <p:grpSpPr>
          <a:xfrm>
            <a:off x="4896762" y="2602582"/>
            <a:ext cx="4130923" cy="4140157"/>
            <a:chOff x="5400040" y="2867660"/>
            <a:chExt cx="4555490" cy="4561840"/>
          </a:xfrm>
        </p:grpSpPr>
        <p:pic>
          <p:nvPicPr>
            <p:cNvPr id="7" name="object 7"/>
            <p:cNvPicPr/>
            <p:nvPr/>
          </p:nvPicPr>
          <p:blipFill>
            <a:blip r:embed="rId5" cstate="print"/>
            <a:stretch>
              <a:fillRect/>
            </a:stretch>
          </p:blipFill>
          <p:spPr>
            <a:xfrm>
              <a:off x="5400040" y="4860289"/>
              <a:ext cx="4500879" cy="2569210"/>
            </a:xfrm>
            <a:prstGeom prst="rect">
              <a:avLst/>
            </a:prstGeom>
          </p:spPr>
        </p:pic>
        <p:pic>
          <p:nvPicPr>
            <p:cNvPr id="8" name="object 8"/>
            <p:cNvPicPr/>
            <p:nvPr/>
          </p:nvPicPr>
          <p:blipFill>
            <a:blip r:embed="rId6" cstate="print"/>
            <a:stretch>
              <a:fillRect/>
            </a:stretch>
          </p:blipFill>
          <p:spPr>
            <a:xfrm>
              <a:off x="6818630" y="2867660"/>
              <a:ext cx="3136900" cy="2352040"/>
            </a:xfrm>
            <a:prstGeom prst="rect">
              <a:avLst/>
            </a:prstGeom>
          </p:spPr>
        </p:pic>
      </p:grpSp>
      <p:sp>
        <p:nvSpPr>
          <p:cNvPr id="9" name="object 9"/>
          <p:cNvSpPr txBox="1"/>
          <p:nvPr/>
        </p:nvSpPr>
        <p:spPr>
          <a:xfrm>
            <a:off x="233782" y="667358"/>
            <a:ext cx="5817496" cy="3667954"/>
          </a:xfrm>
          <a:prstGeom prst="rect">
            <a:avLst/>
          </a:prstGeom>
        </p:spPr>
        <p:txBody>
          <a:bodyPr vert="horz" wrap="square" lIns="0" tIns="11520" rIns="0" bIns="0" rtlCol="0">
            <a:spAutoFit/>
          </a:bodyPr>
          <a:lstStyle/>
          <a:p>
            <a:pPr marL="11520">
              <a:lnSpc>
                <a:spcPts val="1923"/>
              </a:lnSpc>
              <a:spcBef>
                <a:spcPts val="91"/>
              </a:spcBef>
            </a:pPr>
            <a:r>
              <a:rPr sz="1600" b="1" spc="-5" dirty="0">
                <a:solidFill>
                  <a:srgbClr val="FF0000"/>
                </a:solidFill>
                <a:latin typeface="Arial"/>
                <a:cs typeface="Arial"/>
              </a:rPr>
              <a:t>Besoin</a:t>
            </a:r>
            <a:r>
              <a:rPr sz="1600" b="1" spc="14" dirty="0">
                <a:solidFill>
                  <a:srgbClr val="FF0000"/>
                </a:solidFill>
                <a:latin typeface="Arial"/>
                <a:cs typeface="Arial"/>
              </a:rPr>
              <a:t> </a:t>
            </a:r>
            <a:r>
              <a:rPr sz="1600" dirty="0">
                <a:latin typeface="Arial MT"/>
                <a:cs typeface="Arial MT"/>
              </a:rPr>
              <a:t>:</a:t>
            </a:r>
            <a:r>
              <a:rPr sz="1600" spc="14" dirty="0">
                <a:latin typeface="Arial MT"/>
                <a:cs typeface="Arial MT"/>
              </a:rPr>
              <a:t> </a:t>
            </a:r>
            <a:r>
              <a:rPr sz="1600" spc="-5" dirty="0">
                <a:latin typeface="Arial MT"/>
                <a:cs typeface="Arial MT"/>
              </a:rPr>
              <a:t>Se</a:t>
            </a:r>
            <a:r>
              <a:rPr sz="1600" dirty="0">
                <a:latin typeface="Arial MT"/>
                <a:cs typeface="Arial MT"/>
              </a:rPr>
              <a:t> </a:t>
            </a:r>
            <a:r>
              <a:rPr sz="1600" spc="-9" dirty="0">
                <a:latin typeface="Arial MT"/>
                <a:cs typeface="Arial MT"/>
              </a:rPr>
              <a:t>protéger</a:t>
            </a:r>
            <a:r>
              <a:rPr sz="1600" spc="9" dirty="0">
                <a:latin typeface="Arial MT"/>
                <a:cs typeface="Arial MT"/>
              </a:rPr>
              <a:t> </a:t>
            </a:r>
            <a:r>
              <a:rPr sz="1600" spc="-9" dirty="0">
                <a:latin typeface="Arial MT"/>
                <a:cs typeface="Arial MT"/>
              </a:rPr>
              <a:t>des</a:t>
            </a:r>
            <a:r>
              <a:rPr sz="1600" spc="5" dirty="0">
                <a:latin typeface="Arial MT"/>
                <a:cs typeface="Arial MT"/>
              </a:rPr>
              <a:t> </a:t>
            </a:r>
            <a:r>
              <a:rPr sz="1600" spc="-9" dirty="0">
                <a:latin typeface="Arial MT"/>
                <a:cs typeface="Arial MT"/>
              </a:rPr>
              <a:t>intempéries</a:t>
            </a:r>
            <a:r>
              <a:rPr sz="1600" spc="5" dirty="0">
                <a:latin typeface="Arial MT"/>
                <a:cs typeface="Arial MT"/>
              </a:rPr>
              <a:t> </a:t>
            </a:r>
            <a:r>
              <a:rPr sz="1600" dirty="0">
                <a:latin typeface="Arial MT"/>
                <a:cs typeface="Arial MT"/>
              </a:rPr>
              <a:t>...</a:t>
            </a:r>
            <a:r>
              <a:rPr sz="1600" spc="5" dirty="0">
                <a:latin typeface="Arial MT"/>
                <a:cs typeface="Arial MT"/>
              </a:rPr>
              <a:t> </a:t>
            </a:r>
            <a:r>
              <a:rPr sz="1600" spc="-5" dirty="0">
                <a:latin typeface="Arial MT"/>
                <a:cs typeface="Arial MT"/>
              </a:rPr>
              <a:t>Se</a:t>
            </a:r>
            <a:r>
              <a:rPr sz="1600" dirty="0">
                <a:latin typeface="Arial MT"/>
                <a:cs typeface="Arial MT"/>
              </a:rPr>
              <a:t> </a:t>
            </a:r>
            <a:r>
              <a:rPr sz="1600" spc="-9" dirty="0">
                <a:latin typeface="Arial MT"/>
                <a:cs typeface="Arial MT"/>
              </a:rPr>
              <a:t>regrouper</a:t>
            </a:r>
            <a:r>
              <a:rPr sz="1600" spc="14" dirty="0">
                <a:latin typeface="Arial MT"/>
                <a:cs typeface="Arial MT"/>
              </a:rPr>
              <a:t> </a:t>
            </a:r>
            <a:r>
              <a:rPr sz="1600" spc="-9" dirty="0">
                <a:latin typeface="Arial MT"/>
                <a:cs typeface="Arial MT"/>
              </a:rPr>
              <a:t>(village).</a:t>
            </a:r>
            <a:endParaRPr sz="1600" dirty="0">
              <a:latin typeface="Arial MT"/>
              <a:cs typeface="Arial MT"/>
            </a:endParaRPr>
          </a:p>
          <a:p>
            <a:pPr marL="127298" indent="-116354">
              <a:lnSpc>
                <a:spcPts val="1860"/>
              </a:lnSpc>
              <a:buChar char="-"/>
              <a:tabLst>
                <a:tab pos="127874" algn="l"/>
              </a:tabLst>
            </a:pPr>
            <a:r>
              <a:rPr sz="1600" spc="-9" dirty="0">
                <a:latin typeface="Arial MT"/>
                <a:cs typeface="Arial MT"/>
              </a:rPr>
              <a:t>Améliorer</a:t>
            </a:r>
            <a:r>
              <a:rPr sz="1600" dirty="0">
                <a:latin typeface="Arial MT"/>
                <a:cs typeface="Arial MT"/>
              </a:rPr>
              <a:t> </a:t>
            </a:r>
            <a:r>
              <a:rPr sz="1600" spc="-9" dirty="0">
                <a:latin typeface="Arial MT"/>
                <a:cs typeface="Arial MT"/>
              </a:rPr>
              <a:t>un</a:t>
            </a:r>
            <a:r>
              <a:rPr sz="1600" spc="-5" dirty="0">
                <a:latin typeface="Arial MT"/>
                <a:cs typeface="Arial MT"/>
              </a:rPr>
              <a:t> </a:t>
            </a:r>
            <a:r>
              <a:rPr sz="1600" b="1" spc="-5" dirty="0">
                <a:latin typeface="Arial"/>
                <a:cs typeface="Arial"/>
              </a:rPr>
              <a:t>peu</a:t>
            </a:r>
            <a:r>
              <a:rPr sz="1600" b="1" spc="5" dirty="0">
                <a:latin typeface="Arial"/>
                <a:cs typeface="Arial"/>
              </a:rPr>
              <a:t> </a:t>
            </a:r>
            <a:r>
              <a:rPr sz="1600" dirty="0">
                <a:latin typeface="Arial MT"/>
                <a:cs typeface="Arial MT"/>
              </a:rPr>
              <a:t>son</a:t>
            </a:r>
            <a:r>
              <a:rPr sz="1600" spc="-5" dirty="0">
                <a:latin typeface="Arial MT"/>
                <a:cs typeface="Arial MT"/>
              </a:rPr>
              <a:t> confort</a:t>
            </a:r>
            <a:r>
              <a:rPr sz="1600" dirty="0">
                <a:latin typeface="Arial MT"/>
                <a:cs typeface="Arial MT"/>
              </a:rPr>
              <a:t> </a:t>
            </a:r>
            <a:r>
              <a:rPr sz="1600" spc="-5" dirty="0">
                <a:latin typeface="Arial MT"/>
                <a:cs typeface="Arial MT"/>
              </a:rPr>
              <a:t>(avoir</a:t>
            </a:r>
            <a:r>
              <a:rPr sz="1600" dirty="0">
                <a:latin typeface="Arial MT"/>
                <a:cs typeface="Arial MT"/>
              </a:rPr>
              <a:t> </a:t>
            </a:r>
            <a:r>
              <a:rPr sz="1600" spc="-9" dirty="0">
                <a:latin typeface="Arial MT"/>
                <a:cs typeface="Arial MT"/>
              </a:rPr>
              <a:t>chaud)</a:t>
            </a:r>
            <a:endParaRPr sz="1600" dirty="0">
              <a:latin typeface="Arial MT"/>
              <a:cs typeface="Arial MT"/>
            </a:endParaRPr>
          </a:p>
          <a:p>
            <a:pPr marL="137666" indent="-126722">
              <a:lnSpc>
                <a:spcPts val="1896"/>
              </a:lnSpc>
              <a:buChar char="-"/>
              <a:tabLst>
                <a:tab pos="138242" algn="l"/>
              </a:tabLst>
            </a:pPr>
            <a:r>
              <a:rPr sz="1600" spc="-9" dirty="0">
                <a:latin typeface="Arial MT"/>
                <a:cs typeface="Arial MT"/>
              </a:rPr>
              <a:t>Protéger</a:t>
            </a:r>
            <a:r>
              <a:rPr sz="1600" spc="-14" dirty="0">
                <a:latin typeface="Arial MT"/>
                <a:cs typeface="Arial MT"/>
              </a:rPr>
              <a:t> </a:t>
            </a:r>
            <a:r>
              <a:rPr sz="1600" dirty="0">
                <a:latin typeface="Arial MT"/>
                <a:cs typeface="Arial MT"/>
              </a:rPr>
              <a:t>ses</a:t>
            </a:r>
            <a:r>
              <a:rPr sz="1600" spc="-9" dirty="0">
                <a:latin typeface="Arial MT"/>
                <a:cs typeface="Arial MT"/>
              </a:rPr>
              <a:t> </a:t>
            </a:r>
            <a:r>
              <a:rPr sz="1600" spc="-5" dirty="0">
                <a:latin typeface="Arial MT"/>
                <a:cs typeface="Arial MT"/>
              </a:rPr>
              <a:t>récoltes</a:t>
            </a:r>
            <a:r>
              <a:rPr sz="1600" spc="-9" dirty="0">
                <a:latin typeface="Arial MT"/>
                <a:cs typeface="Arial MT"/>
              </a:rPr>
              <a:t> </a:t>
            </a:r>
            <a:r>
              <a:rPr sz="1600" spc="-5" dirty="0">
                <a:latin typeface="Arial MT"/>
                <a:cs typeface="Arial MT"/>
              </a:rPr>
              <a:t>et</a:t>
            </a:r>
            <a:r>
              <a:rPr sz="1600" dirty="0">
                <a:latin typeface="Arial MT"/>
                <a:cs typeface="Arial MT"/>
              </a:rPr>
              <a:t> </a:t>
            </a:r>
            <a:r>
              <a:rPr sz="1600" spc="-5" dirty="0">
                <a:latin typeface="Arial MT"/>
                <a:cs typeface="Arial MT"/>
              </a:rPr>
              <a:t>ses</a:t>
            </a:r>
            <a:r>
              <a:rPr sz="1600" dirty="0">
                <a:latin typeface="Arial MT"/>
                <a:cs typeface="Arial MT"/>
              </a:rPr>
              <a:t> </a:t>
            </a:r>
            <a:r>
              <a:rPr sz="1600" spc="-9" dirty="0">
                <a:latin typeface="Arial MT"/>
                <a:cs typeface="Arial MT"/>
              </a:rPr>
              <a:t>animaux.</a:t>
            </a:r>
            <a:endParaRPr sz="1600" dirty="0">
              <a:latin typeface="Arial MT"/>
              <a:cs typeface="Arial MT"/>
            </a:endParaRPr>
          </a:p>
          <a:p>
            <a:pPr>
              <a:spcBef>
                <a:spcPts val="32"/>
              </a:spcBef>
            </a:pPr>
            <a:endParaRPr dirty="0">
              <a:latin typeface="Arial MT"/>
              <a:cs typeface="Arial MT"/>
            </a:endParaRPr>
          </a:p>
          <a:p>
            <a:pPr marL="11520" marR="236163">
              <a:lnSpc>
                <a:spcPct val="95600"/>
              </a:lnSpc>
            </a:pPr>
            <a:r>
              <a:rPr sz="1600" b="1" dirty="0">
                <a:latin typeface="Arial"/>
                <a:cs typeface="Arial"/>
              </a:rPr>
              <a:t>A </a:t>
            </a:r>
            <a:r>
              <a:rPr sz="1600" b="1" spc="-5" dirty="0">
                <a:latin typeface="Arial"/>
                <a:cs typeface="Arial"/>
              </a:rPr>
              <a:t>la </a:t>
            </a:r>
            <a:r>
              <a:rPr sz="1600" b="1" spc="-9" dirty="0">
                <a:latin typeface="Arial"/>
                <a:cs typeface="Arial"/>
              </a:rPr>
              <a:t>même </a:t>
            </a:r>
            <a:r>
              <a:rPr sz="1600" b="1" spc="-5" dirty="0">
                <a:latin typeface="Arial"/>
                <a:cs typeface="Arial"/>
              </a:rPr>
              <a:t>époque, en gaule </a:t>
            </a:r>
            <a:r>
              <a:rPr sz="1600" spc="-9" dirty="0">
                <a:latin typeface="Arial MT"/>
                <a:cs typeface="Arial MT"/>
              </a:rPr>
              <a:t>l'évolution </a:t>
            </a:r>
            <a:r>
              <a:rPr sz="1600" spc="-5" dirty="0">
                <a:latin typeface="Arial MT"/>
                <a:cs typeface="Arial MT"/>
              </a:rPr>
              <a:t>de l'habitat est </a:t>
            </a:r>
            <a:r>
              <a:rPr sz="1600" dirty="0">
                <a:latin typeface="Arial MT"/>
                <a:cs typeface="Arial MT"/>
              </a:rPr>
              <a:t> </a:t>
            </a:r>
            <a:r>
              <a:rPr sz="1600" spc="-5" dirty="0">
                <a:latin typeface="Arial MT"/>
                <a:cs typeface="Arial MT"/>
              </a:rPr>
              <a:t>moindre.</a:t>
            </a:r>
            <a:r>
              <a:rPr sz="1600" spc="5" dirty="0">
                <a:latin typeface="Arial MT"/>
                <a:cs typeface="Arial MT"/>
              </a:rPr>
              <a:t> </a:t>
            </a:r>
            <a:r>
              <a:rPr sz="1600" spc="-9" dirty="0">
                <a:latin typeface="Arial MT"/>
                <a:cs typeface="Arial MT"/>
              </a:rPr>
              <a:t>La</a:t>
            </a:r>
            <a:r>
              <a:rPr sz="1600" spc="-5" dirty="0">
                <a:latin typeface="Arial MT"/>
                <a:cs typeface="Arial MT"/>
              </a:rPr>
              <a:t> maison </a:t>
            </a:r>
            <a:r>
              <a:rPr sz="1600" spc="-9" dirty="0">
                <a:latin typeface="Arial MT"/>
                <a:cs typeface="Arial MT"/>
              </a:rPr>
              <a:t>gauloise</a:t>
            </a:r>
            <a:r>
              <a:rPr sz="1600" spc="-5" dirty="0">
                <a:latin typeface="Arial MT"/>
                <a:cs typeface="Arial MT"/>
              </a:rPr>
              <a:t> est</a:t>
            </a:r>
            <a:r>
              <a:rPr sz="1600" spc="5" dirty="0">
                <a:latin typeface="Arial MT"/>
                <a:cs typeface="Arial MT"/>
              </a:rPr>
              <a:t> </a:t>
            </a:r>
            <a:r>
              <a:rPr sz="1600" spc="-5" dirty="0">
                <a:latin typeface="Arial MT"/>
                <a:cs typeface="Arial MT"/>
              </a:rPr>
              <a:t>faite de</a:t>
            </a:r>
            <a:r>
              <a:rPr sz="1600" spc="-9" dirty="0">
                <a:latin typeface="Arial MT"/>
                <a:cs typeface="Arial MT"/>
              </a:rPr>
              <a:t> </a:t>
            </a:r>
            <a:r>
              <a:rPr sz="1600" b="1" spc="-9" dirty="0">
                <a:latin typeface="Arial"/>
                <a:cs typeface="Arial"/>
              </a:rPr>
              <a:t>matériaux </a:t>
            </a:r>
            <a:r>
              <a:rPr sz="1600" b="1" spc="-5" dirty="0">
                <a:latin typeface="Arial"/>
                <a:cs typeface="Arial"/>
              </a:rPr>
              <a:t> disponibles</a:t>
            </a:r>
            <a:r>
              <a:rPr sz="1600" b="1" spc="9" dirty="0">
                <a:latin typeface="Arial"/>
                <a:cs typeface="Arial"/>
              </a:rPr>
              <a:t> </a:t>
            </a:r>
            <a:r>
              <a:rPr sz="1600" dirty="0">
                <a:latin typeface="Arial MT"/>
                <a:cs typeface="Arial MT"/>
              </a:rPr>
              <a:t>à </a:t>
            </a:r>
            <a:r>
              <a:rPr sz="1600" b="1" spc="-5" dirty="0">
                <a:latin typeface="Arial"/>
                <a:cs typeface="Arial"/>
              </a:rPr>
              <a:t>proximité</a:t>
            </a:r>
            <a:r>
              <a:rPr sz="1600" b="1" spc="9" dirty="0">
                <a:latin typeface="Arial"/>
                <a:cs typeface="Arial"/>
              </a:rPr>
              <a:t> </a:t>
            </a:r>
            <a:r>
              <a:rPr sz="1600" dirty="0">
                <a:latin typeface="Arial MT"/>
                <a:cs typeface="Arial MT"/>
              </a:rPr>
              <a:t>:</a:t>
            </a:r>
            <a:r>
              <a:rPr sz="1600" spc="5" dirty="0">
                <a:latin typeface="Arial MT"/>
                <a:cs typeface="Arial MT"/>
              </a:rPr>
              <a:t> </a:t>
            </a:r>
            <a:r>
              <a:rPr sz="1600" spc="-5" dirty="0">
                <a:latin typeface="Arial MT"/>
                <a:cs typeface="Arial MT"/>
              </a:rPr>
              <a:t>Structure et</a:t>
            </a:r>
            <a:r>
              <a:rPr sz="1600" spc="5" dirty="0">
                <a:latin typeface="Arial MT"/>
                <a:cs typeface="Arial MT"/>
              </a:rPr>
              <a:t> </a:t>
            </a:r>
            <a:r>
              <a:rPr sz="1600" spc="-9" dirty="0">
                <a:latin typeface="Arial MT"/>
                <a:cs typeface="Arial MT"/>
              </a:rPr>
              <a:t>charpente</a:t>
            </a:r>
            <a:r>
              <a:rPr sz="1600" spc="-5" dirty="0">
                <a:latin typeface="Arial MT"/>
                <a:cs typeface="Arial MT"/>
              </a:rPr>
              <a:t> en</a:t>
            </a:r>
            <a:r>
              <a:rPr sz="1600" spc="9" dirty="0">
                <a:latin typeface="Arial MT"/>
                <a:cs typeface="Arial MT"/>
              </a:rPr>
              <a:t> </a:t>
            </a:r>
            <a:r>
              <a:rPr sz="1600" b="1" spc="-5" dirty="0">
                <a:latin typeface="Arial"/>
                <a:cs typeface="Arial"/>
              </a:rPr>
              <a:t>bois</a:t>
            </a:r>
            <a:r>
              <a:rPr sz="1600" b="1" spc="5" dirty="0">
                <a:latin typeface="Arial"/>
                <a:cs typeface="Arial"/>
              </a:rPr>
              <a:t> </a:t>
            </a:r>
            <a:r>
              <a:rPr sz="1600" dirty="0">
                <a:latin typeface="Arial MT"/>
                <a:cs typeface="Arial MT"/>
              </a:rPr>
              <a:t>; </a:t>
            </a:r>
            <a:r>
              <a:rPr sz="1600" spc="5" dirty="0">
                <a:latin typeface="Arial MT"/>
                <a:cs typeface="Arial MT"/>
              </a:rPr>
              <a:t> </a:t>
            </a:r>
            <a:r>
              <a:rPr sz="1600" spc="-5" dirty="0">
                <a:latin typeface="Arial MT"/>
                <a:cs typeface="Arial MT"/>
              </a:rPr>
              <a:t>murs</a:t>
            </a:r>
            <a:r>
              <a:rPr sz="1600" spc="9" dirty="0">
                <a:latin typeface="Arial MT"/>
                <a:cs typeface="Arial MT"/>
              </a:rPr>
              <a:t> </a:t>
            </a:r>
            <a:r>
              <a:rPr sz="1600" spc="-9" dirty="0">
                <a:latin typeface="Arial MT"/>
                <a:cs typeface="Arial MT"/>
              </a:rPr>
              <a:t>en</a:t>
            </a:r>
            <a:r>
              <a:rPr sz="1600" spc="5" dirty="0">
                <a:latin typeface="Arial MT"/>
                <a:cs typeface="Arial MT"/>
              </a:rPr>
              <a:t> </a:t>
            </a:r>
            <a:r>
              <a:rPr sz="1600" b="1" spc="-5" dirty="0">
                <a:latin typeface="Arial"/>
                <a:cs typeface="Arial"/>
              </a:rPr>
              <a:t>torchis</a:t>
            </a:r>
            <a:r>
              <a:rPr sz="1600" spc="-5" dirty="0">
                <a:latin typeface="Arial MT"/>
                <a:cs typeface="Arial MT"/>
              </a:rPr>
              <a:t>,</a:t>
            </a:r>
            <a:r>
              <a:rPr sz="1600" spc="9" dirty="0">
                <a:latin typeface="Arial MT"/>
                <a:cs typeface="Arial MT"/>
              </a:rPr>
              <a:t> </a:t>
            </a:r>
            <a:r>
              <a:rPr sz="1600" spc="-5" dirty="0">
                <a:latin typeface="Arial MT"/>
                <a:cs typeface="Arial MT"/>
              </a:rPr>
              <a:t>toit</a:t>
            </a:r>
            <a:r>
              <a:rPr sz="1600" spc="14" dirty="0">
                <a:latin typeface="Arial MT"/>
                <a:cs typeface="Arial MT"/>
              </a:rPr>
              <a:t> </a:t>
            </a:r>
            <a:r>
              <a:rPr sz="1600" spc="-9" dirty="0">
                <a:latin typeface="Arial MT"/>
                <a:cs typeface="Arial MT"/>
              </a:rPr>
              <a:t>de</a:t>
            </a:r>
            <a:r>
              <a:rPr sz="1600" spc="5" dirty="0">
                <a:latin typeface="Arial MT"/>
                <a:cs typeface="Arial MT"/>
              </a:rPr>
              <a:t> </a:t>
            </a:r>
            <a:r>
              <a:rPr sz="1600" b="1" spc="-5" dirty="0">
                <a:latin typeface="Arial"/>
                <a:cs typeface="Arial"/>
              </a:rPr>
              <a:t>paille</a:t>
            </a:r>
            <a:r>
              <a:rPr sz="1600" b="1" spc="14" dirty="0">
                <a:latin typeface="Arial"/>
                <a:cs typeface="Arial"/>
              </a:rPr>
              <a:t> </a:t>
            </a:r>
            <a:r>
              <a:rPr sz="1600" spc="-9" dirty="0">
                <a:latin typeface="Arial MT"/>
                <a:cs typeface="Arial MT"/>
              </a:rPr>
              <a:t>qui</a:t>
            </a:r>
            <a:r>
              <a:rPr sz="1600" dirty="0">
                <a:latin typeface="Arial MT"/>
                <a:cs typeface="Arial MT"/>
              </a:rPr>
              <a:t> </a:t>
            </a:r>
            <a:r>
              <a:rPr sz="1600" spc="-9" dirty="0">
                <a:latin typeface="Arial MT"/>
                <a:cs typeface="Arial MT"/>
              </a:rPr>
              <a:t>descend</a:t>
            </a:r>
            <a:r>
              <a:rPr sz="1600" dirty="0">
                <a:latin typeface="Arial MT"/>
                <a:cs typeface="Arial MT"/>
              </a:rPr>
              <a:t> </a:t>
            </a:r>
            <a:r>
              <a:rPr sz="1600" spc="-9" dirty="0">
                <a:latin typeface="Arial MT"/>
                <a:cs typeface="Arial MT"/>
              </a:rPr>
              <a:t>presque</a:t>
            </a:r>
            <a:r>
              <a:rPr sz="1600" dirty="0">
                <a:latin typeface="Arial MT"/>
                <a:cs typeface="Arial MT"/>
              </a:rPr>
              <a:t> </a:t>
            </a:r>
            <a:r>
              <a:rPr sz="1600" spc="-9" dirty="0">
                <a:latin typeface="Arial MT"/>
                <a:cs typeface="Arial MT"/>
              </a:rPr>
              <a:t>jusqu'au </a:t>
            </a:r>
            <a:r>
              <a:rPr sz="1600" spc="-439" dirty="0">
                <a:latin typeface="Arial MT"/>
                <a:cs typeface="Arial MT"/>
              </a:rPr>
              <a:t> </a:t>
            </a:r>
            <a:r>
              <a:rPr sz="1600" spc="-9" dirty="0">
                <a:latin typeface="Arial MT"/>
                <a:cs typeface="Arial MT"/>
              </a:rPr>
              <a:t>sol.</a:t>
            </a:r>
            <a:endParaRPr sz="1600" dirty="0">
              <a:latin typeface="Arial MT"/>
              <a:cs typeface="Arial MT"/>
            </a:endParaRPr>
          </a:p>
          <a:p>
            <a:pPr>
              <a:spcBef>
                <a:spcPts val="9"/>
              </a:spcBef>
            </a:pPr>
            <a:endParaRPr sz="1600" dirty="0">
              <a:latin typeface="Arial MT"/>
              <a:cs typeface="Arial MT"/>
            </a:endParaRPr>
          </a:p>
          <a:p>
            <a:pPr marL="11520" marR="184899">
              <a:lnSpc>
                <a:spcPct val="93300"/>
              </a:lnSpc>
            </a:pPr>
            <a:r>
              <a:rPr sz="1600" spc="-9" dirty="0">
                <a:latin typeface="Arial MT"/>
                <a:cs typeface="Arial MT"/>
              </a:rPr>
              <a:t>Hommes</a:t>
            </a:r>
            <a:r>
              <a:rPr sz="1600" spc="5" dirty="0">
                <a:latin typeface="Arial MT"/>
                <a:cs typeface="Arial MT"/>
              </a:rPr>
              <a:t> </a:t>
            </a:r>
            <a:r>
              <a:rPr sz="1600" spc="-9" dirty="0">
                <a:latin typeface="Arial MT"/>
                <a:cs typeface="Arial MT"/>
              </a:rPr>
              <a:t>et</a:t>
            </a:r>
            <a:r>
              <a:rPr sz="1600" spc="5" dirty="0">
                <a:latin typeface="Arial MT"/>
                <a:cs typeface="Arial MT"/>
              </a:rPr>
              <a:t> </a:t>
            </a:r>
            <a:r>
              <a:rPr sz="1600" spc="-9" dirty="0">
                <a:latin typeface="Arial MT"/>
                <a:cs typeface="Arial MT"/>
              </a:rPr>
              <a:t>bêtes</a:t>
            </a:r>
            <a:r>
              <a:rPr sz="1600" spc="5" dirty="0">
                <a:latin typeface="Arial MT"/>
                <a:cs typeface="Arial MT"/>
              </a:rPr>
              <a:t> </a:t>
            </a:r>
            <a:r>
              <a:rPr sz="1600" spc="-5" dirty="0">
                <a:latin typeface="Arial MT"/>
                <a:cs typeface="Arial MT"/>
              </a:rPr>
              <a:t>vivent ensemble</a:t>
            </a:r>
            <a:r>
              <a:rPr sz="1600" spc="-9" dirty="0">
                <a:latin typeface="Arial MT"/>
                <a:cs typeface="Arial MT"/>
              </a:rPr>
              <a:t> </a:t>
            </a:r>
            <a:r>
              <a:rPr sz="1600" spc="-5" dirty="0">
                <a:latin typeface="Arial MT"/>
                <a:cs typeface="Arial MT"/>
              </a:rPr>
              <a:t>(pour</a:t>
            </a:r>
            <a:r>
              <a:rPr sz="1600" spc="5" dirty="0">
                <a:latin typeface="Arial MT"/>
                <a:cs typeface="Arial MT"/>
              </a:rPr>
              <a:t> </a:t>
            </a:r>
            <a:r>
              <a:rPr sz="1600" spc="-5" dirty="0">
                <a:latin typeface="Arial MT"/>
                <a:cs typeface="Arial MT"/>
              </a:rPr>
              <a:t>avoir</a:t>
            </a:r>
            <a:r>
              <a:rPr sz="1600" spc="5" dirty="0">
                <a:latin typeface="Arial MT"/>
                <a:cs typeface="Arial MT"/>
              </a:rPr>
              <a:t> </a:t>
            </a:r>
            <a:r>
              <a:rPr sz="1600" spc="-9" dirty="0">
                <a:latin typeface="Arial MT"/>
                <a:cs typeface="Arial MT"/>
              </a:rPr>
              <a:t>chaud),</a:t>
            </a:r>
            <a:r>
              <a:rPr sz="1600" spc="5" dirty="0">
                <a:latin typeface="Arial MT"/>
                <a:cs typeface="Arial MT"/>
              </a:rPr>
              <a:t> </a:t>
            </a:r>
            <a:r>
              <a:rPr sz="1600" spc="-5" dirty="0">
                <a:latin typeface="Arial MT"/>
                <a:cs typeface="Arial MT"/>
              </a:rPr>
              <a:t>un </a:t>
            </a:r>
            <a:r>
              <a:rPr sz="1600" dirty="0">
                <a:latin typeface="Arial MT"/>
                <a:cs typeface="Arial MT"/>
              </a:rPr>
              <a:t> </a:t>
            </a:r>
            <a:r>
              <a:rPr sz="1600" spc="-9" dirty="0">
                <a:latin typeface="Arial MT"/>
                <a:cs typeface="Arial MT"/>
              </a:rPr>
              <a:t>grenier</a:t>
            </a:r>
            <a:r>
              <a:rPr sz="1600" spc="-5" dirty="0">
                <a:latin typeface="Arial MT"/>
                <a:cs typeface="Arial MT"/>
              </a:rPr>
              <a:t> </a:t>
            </a:r>
            <a:r>
              <a:rPr sz="1600" spc="-9" dirty="0">
                <a:latin typeface="Arial MT"/>
                <a:cs typeface="Arial MT"/>
              </a:rPr>
              <a:t>protège</a:t>
            </a:r>
            <a:r>
              <a:rPr sz="1600" dirty="0">
                <a:latin typeface="Arial MT"/>
                <a:cs typeface="Arial MT"/>
              </a:rPr>
              <a:t> </a:t>
            </a:r>
            <a:r>
              <a:rPr sz="1600" spc="-5" dirty="0">
                <a:latin typeface="Arial MT"/>
                <a:cs typeface="Arial MT"/>
              </a:rPr>
              <a:t>les récoltes</a:t>
            </a:r>
            <a:r>
              <a:rPr sz="1600" spc="9" dirty="0">
                <a:latin typeface="Arial MT"/>
                <a:cs typeface="Arial MT"/>
              </a:rPr>
              <a:t> </a:t>
            </a:r>
            <a:r>
              <a:rPr sz="1600" spc="-9" dirty="0">
                <a:latin typeface="Arial MT"/>
                <a:cs typeface="Arial MT"/>
              </a:rPr>
              <a:t>de</a:t>
            </a:r>
            <a:r>
              <a:rPr sz="1600" dirty="0">
                <a:latin typeface="Arial MT"/>
                <a:cs typeface="Arial MT"/>
              </a:rPr>
              <a:t> </a:t>
            </a:r>
            <a:r>
              <a:rPr sz="1600" spc="-5" dirty="0">
                <a:latin typeface="Arial MT"/>
                <a:cs typeface="Arial MT"/>
              </a:rPr>
              <a:t>l'humidité et</a:t>
            </a:r>
            <a:r>
              <a:rPr sz="1600" dirty="0">
                <a:latin typeface="Arial MT"/>
                <a:cs typeface="Arial MT"/>
              </a:rPr>
              <a:t> </a:t>
            </a:r>
            <a:r>
              <a:rPr sz="1600" spc="-5" dirty="0">
                <a:latin typeface="Arial MT"/>
                <a:cs typeface="Arial MT"/>
              </a:rPr>
              <a:t>des</a:t>
            </a:r>
            <a:r>
              <a:rPr sz="1600" dirty="0">
                <a:latin typeface="Arial MT"/>
                <a:cs typeface="Arial MT"/>
              </a:rPr>
              <a:t> </a:t>
            </a:r>
            <a:r>
              <a:rPr sz="1600" spc="-9" dirty="0">
                <a:latin typeface="Arial MT"/>
                <a:cs typeface="Arial MT"/>
              </a:rPr>
              <a:t>prédateurs</a:t>
            </a:r>
            <a:r>
              <a:rPr sz="1600" spc="-5" dirty="0">
                <a:latin typeface="Arial MT"/>
                <a:cs typeface="Arial MT"/>
              </a:rPr>
              <a:t> et </a:t>
            </a:r>
            <a:r>
              <a:rPr sz="1600" spc="-439" dirty="0">
                <a:latin typeface="Arial MT"/>
                <a:cs typeface="Arial MT"/>
              </a:rPr>
              <a:t> </a:t>
            </a:r>
            <a:r>
              <a:rPr sz="1600" spc="-14" dirty="0">
                <a:latin typeface="Arial MT"/>
                <a:cs typeface="Arial MT"/>
              </a:rPr>
              <a:t>offre</a:t>
            </a:r>
            <a:r>
              <a:rPr sz="1600" spc="-9" dirty="0">
                <a:latin typeface="Arial MT"/>
                <a:cs typeface="Arial MT"/>
              </a:rPr>
              <a:t> </a:t>
            </a:r>
            <a:r>
              <a:rPr sz="1600" spc="-5" dirty="0">
                <a:latin typeface="Arial MT"/>
                <a:cs typeface="Arial MT"/>
              </a:rPr>
              <a:t>parfois</a:t>
            </a:r>
            <a:r>
              <a:rPr sz="1600" spc="5" dirty="0">
                <a:latin typeface="Arial MT"/>
                <a:cs typeface="Arial MT"/>
              </a:rPr>
              <a:t> </a:t>
            </a:r>
            <a:r>
              <a:rPr sz="1600" spc="-9" dirty="0">
                <a:latin typeface="Arial MT"/>
                <a:cs typeface="Arial MT"/>
              </a:rPr>
              <a:t>un</a:t>
            </a:r>
            <a:r>
              <a:rPr sz="1600" spc="-5" dirty="0">
                <a:latin typeface="Arial MT"/>
                <a:cs typeface="Arial MT"/>
              </a:rPr>
              <a:t> </a:t>
            </a:r>
            <a:r>
              <a:rPr sz="1600" spc="-9" dirty="0">
                <a:latin typeface="Arial MT"/>
                <a:cs typeface="Arial MT"/>
              </a:rPr>
              <a:t>lieu</a:t>
            </a:r>
            <a:r>
              <a:rPr sz="1600" spc="-5" dirty="0">
                <a:latin typeface="Arial MT"/>
                <a:cs typeface="Arial MT"/>
              </a:rPr>
              <a:t> plus chaud</a:t>
            </a:r>
            <a:r>
              <a:rPr sz="1600" spc="-9" dirty="0">
                <a:latin typeface="Arial MT"/>
                <a:cs typeface="Arial MT"/>
              </a:rPr>
              <a:t> pour</a:t>
            </a:r>
            <a:r>
              <a:rPr sz="1600" spc="-5" dirty="0">
                <a:latin typeface="Arial MT"/>
                <a:cs typeface="Arial MT"/>
              </a:rPr>
              <a:t> </a:t>
            </a:r>
            <a:r>
              <a:rPr sz="1600" spc="-18" dirty="0">
                <a:latin typeface="Arial MT"/>
                <a:cs typeface="Arial MT"/>
              </a:rPr>
              <a:t>dormir.</a:t>
            </a:r>
            <a:endParaRPr sz="1600" dirty="0">
              <a:latin typeface="Arial MT"/>
              <a:cs typeface="Arial MT"/>
            </a:endParaRPr>
          </a:p>
          <a:p>
            <a:pPr>
              <a:spcBef>
                <a:spcPts val="18"/>
              </a:spcBef>
            </a:pPr>
            <a:endParaRPr sz="1500" dirty="0">
              <a:latin typeface="Arial MT"/>
              <a:cs typeface="Arial MT"/>
            </a:endParaRPr>
          </a:p>
          <a:p>
            <a:pPr marL="11520"/>
            <a:r>
              <a:rPr sz="1600" spc="-5" dirty="0">
                <a:latin typeface="Arial MT"/>
                <a:cs typeface="Arial MT"/>
              </a:rPr>
              <a:t>Un</a:t>
            </a:r>
            <a:r>
              <a:rPr sz="1600" spc="-9" dirty="0">
                <a:latin typeface="Arial MT"/>
                <a:cs typeface="Arial MT"/>
              </a:rPr>
              <a:t> foyer</a:t>
            </a:r>
            <a:r>
              <a:rPr sz="1600" dirty="0">
                <a:latin typeface="Arial MT"/>
                <a:cs typeface="Arial MT"/>
              </a:rPr>
              <a:t> </a:t>
            </a:r>
            <a:r>
              <a:rPr sz="1600" spc="-5" dirty="0">
                <a:latin typeface="Arial MT"/>
                <a:cs typeface="Arial MT"/>
              </a:rPr>
              <a:t>prend</a:t>
            </a:r>
            <a:r>
              <a:rPr sz="1600" spc="-9" dirty="0">
                <a:latin typeface="Arial MT"/>
                <a:cs typeface="Arial MT"/>
              </a:rPr>
              <a:t> place</a:t>
            </a:r>
            <a:r>
              <a:rPr sz="1600" spc="-5" dirty="0">
                <a:latin typeface="Arial MT"/>
                <a:cs typeface="Arial MT"/>
              </a:rPr>
              <a:t> eu</a:t>
            </a:r>
            <a:r>
              <a:rPr sz="1600" spc="-9" dirty="0">
                <a:latin typeface="Arial MT"/>
                <a:cs typeface="Arial MT"/>
              </a:rPr>
              <a:t> </a:t>
            </a:r>
            <a:r>
              <a:rPr sz="1600" spc="-5" dirty="0">
                <a:latin typeface="Arial MT"/>
                <a:cs typeface="Arial MT"/>
              </a:rPr>
              <a:t>centre</a:t>
            </a:r>
            <a:r>
              <a:rPr sz="1600" spc="-9" dirty="0">
                <a:latin typeface="Arial MT"/>
                <a:cs typeface="Arial MT"/>
              </a:rPr>
              <a:t> de </a:t>
            </a:r>
            <a:r>
              <a:rPr sz="1600" spc="-5" dirty="0">
                <a:latin typeface="Arial MT"/>
                <a:cs typeface="Arial MT"/>
              </a:rPr>
              <a:t>la pièce</a:t>
            </a:r>
            <a:r>
              <a:rPr spc="-5" dirty="0">
                <a:latin typeface="Arial MT"/>
                <a:cs typeface="Arial MT"/>
              </a:rPr>
              <a:t>.</a:t>
            </a:r>
            <a:endParaRPr dirty="0">
              <a:latin typeface="Arial MT"/>
              <a:cs typeface="Arial M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8913097" cy="565630"/>
          </a:xfrm>
          <a:prstGeom prst="rect">
            <a:avLst/>
          </a:prstGeom>
          <a:solidFill>
            <a:schemeClr val="bg2">
              <a:lumMod val="50000"/>
            </a:schemeClr>
          </a:solidFill>
        </p:spPr>
        <p:txBody>
          <a:bodyPr vert="horz" wrap="square" lIns="0" tIns="11520" rIns="0" bIns="0" rtlCol="0">
            <a:spAutoFit/>
          </a:bodyPr>
          <a:lstStyle/>
          <a:p>
            <a:pPr marL="11520">
              <a:spcBef>
                <a:spcPts val="91"/>
              </a:spcBef>
            </a:pPr>
            <a:r>
              <a:rPr sz="1800" spc="-5" dirty="0"/>
              <a:t>Préhistoire </a:t>
            </a:r>
            <a:r>
              <a:rPr sz="1800" dirty="0"/>
              <a:t>–</a:t>
            </a:r>
            <a:r>
              <a:rPr sz="1800" spc="-59" dirty="0"/>
              <a:t> </a:t>
            </a:r>
            <a:r>
              <a:rPr sz="1800" spc="-5" dirty="0"/>
              <a:t>Antiquité</a:t>
            </a:r>
            <a:r>
              <a:rPr sz="1800" spc="5" dirty="0"/>
              <a:t> </a:t>
            </a:r>
            <a:r>
              <a:rPr sz="1800" dirty="0"/>
              <a:t>-</a:t>
            </a:r>
            <a:r>
              <a:rPr sz="1800" spc="32" dirty="0"/>
              <a:t> </a:t>
            </a:r>
            <a:r>
              <a:rPr sz="1800" spc="-9" dirty="0">
                <a:solidFill>
                  <a:srgbClr val="FFFF00"/>
                </a:solidFill>
              </a:rPr>
              <a:t>Moyen</a:t>
            </a:r>
            <a:r>
              <a:rPr sz="1800" spc="-59" dirty="0">
                <a:solidFill>
                  <a:srgbClr val="FFFF00"/>
                </a:solidFill>
              </a:rPr>
              <a:t> </a:t>
            </a:r>
            <a:r>
              <a:rPr sz="1800" spc="-5" dirty="0">
                <a:solidFill>
                  <a:srgbClr val="FFFF00"/>
                </a:solidFill>
              </a:rPr>
              <a:t>Age</a:t>
            </a:r>
            <a:r>
              <a:rPr sz="1800" spc="-109" dirty="0">
                <a:solidFill>
                  <a:srgbClr val="FFFF00"/>
                </a:solidFill>
              </a:rPr>
              <a:t> </a:t>
            </a:r>
            <a:r>
              <a:rPr sz="1800" dirty="0"/>
              <a:t>-</a:t>
            </a:r>
            <a:r>
              <a:rPr sz="1800" spc="9" dirty="0"/>
              <a:t> </a:t>
            </a:r>
            <a:r>
              <a:rPr sz="1800" spc="-32" dirty="0"/>
              <a:t>Temps</a:t>
            </a:r>
            <a:r>
              <a:rPr sz="1800" spc="9" dirty="0"/>
              <a:t> </a:t>
            </a:r>
            <a:r>
              <a:rPr sz="1800" spc="-5" dirty="0"/>
              <a:t>modernes</a:t>
            </a:r>
            <a:r>
              <a:rPr sz="1800" spc="5" dirty="0"/>
              <a:t> </a:t>
            </a:r>
            <a:r>
              <a:rPr sz="1800" dirty="0"/>
              <a:t>- </a:t>
            </a:r>
            <a:r>
              <a:rPr sz="1800" spc="-5" dirty="0"/>
              <a:t>Monde</a:t>
            </a:r>
            <a:r>
              <a:rPr sz="1800" dirty="0"/>
              <a:t> </a:t>
            </a:r>
            <a:r>
              <a:rPr sz="1800" spc="-5" dirty="0"/>
              <a:t>contemporain</a:t>
            </a:r>
            <a:r>
              <a:rPr sz="1800" dirty="0"/>
              <a:t> -</a:t>
            </a:r>
          </a:p>
        </p:txBody>
      </p:sp>
      <p:sp>
        <p:nvSpPr>
          <p:cNvPr id="4" name="object 4"/>
          <p:cNvSpPr txBox="1"/>
          <p:nvPr/>
        </p:nvSpPr>
        <p:spPr>
          <a:xfrm>
            <a:off x="544149" y="620688"/>
            <a:ext cx="7844275" cy="1950625"/>
          </a:xfrm>
          <a:prstGeom prst="rect">
            <a:avLst/>
          </a:prstGeom>
        </p:spPr>
        <p:txBody>
          <a:bodyPr vert="horz" wrap="square" lIns="0" tIns="11520" rIns="0" bIns="0" rtlCol="0">
            <a:spAutoFit/>
          </a:bodyPr>
          <a:lstStyle/>
          <a:p>
            <a:r>
              <a:rPr lang="fr-FR" b="1" dirty="0" smtClean="0"/>
              <a:t>Moyen Âge (500 </a:t>
            </a:r>
            <a:r>
              <a:rPr lang="fr-FR" b="1" dirty="0" err="1" smtClean="0"/>
              <a:t>ap</a:t>
            </a:r>
            <a:r>
              <a:rPr lang="fr-FR" b="1" dirty="0" smtClean="0"/>
              <a:t>. J.-C. - 1500 </a:t>
            </a:r>
            <a:r>
              <a:rPr lang="fr-FR" b="1" dirty="0" err="1" smtClean="0"/>
              <a:t>ap</a:t>
            </a:r>
            <a:r>
              <a:rPr lang="fr-FR" b="1" dirty="0" smtClean="0"/>
              <a:t>. J.-C.)</a:t>
            </a:r>
          </a:p>
          <a:p>
            <a:r>
              <a:rPr lang="fr-FR" b="1" dirty="0" smtClean="0"/>
              <a:t>Haut Moyen Âge (500 </a:t>
            </a:r>
            <a:r>
              <a:rPr lang="fr-FR" b="1" dirty="0" err="1" smtClean="0"/>
              <a:t>ap</a:t>
            </a:r>
            <a:r>
              <a:rPr lang="fr-FR" b="1" dirty="0" smtClean="0"/>
              <a:t>. J.-C. - 1000 </a:t>
            </a:r>
            <a:r>
              <a:rPr lang="fr-FR" b="1" dirty="0" err="1" smtClean="0"/>
              <a:t>ap</a:t>
            </a:r>
            <a:r>
              <a:rPr lang="fr-FR" b="1" dirty="0" smtClean="0"/>
              <a:t>. J.-C.) </a:t>
            </a:r>
            <a:r>
              <a:rPr lang="fr-FR" dirty="0" smtClean="0"/>
              <a:t>: Construction de châteaux forts pour protéger les populations des invasions et des guerres.</a:t>
            </a:r>
          </a:p>
          <a:p>
            <a:r>
              <a:rPr lang="fr-FR" b="1" dirty="0" smtClean="0"/>
              <a:t>Moyen Âge central (1000 </a:t>
            </a:r>
            <a:r>
              <a:rPr lang="fr-FR" b="1" dirty="0" err="1" smtClean="0"/>
              <a:t>ap</a:t>
            </a:r>
            <a:r>
              <a:rPr lang="fr-FR" b="1" dirty="0" smtClean="0"/>
              <a:t>. J.-C. - 1300 </a:t>
            </a:r>
            <a:r>
              <a:rPr lang="fr-FR" b="1" dirty="0" err="1" smtClean="0"/>
              <a:t>ap</a:t>
            </a:r>
            <a:r>
              <a:rPr lang="fr-FR" b="1" dirty="0" smtClean="0"/>
              <a:t>. J.-C.) </a:t>
            </a:r>
            <a:r>
              <a:rPr lang="fr-FR" dirty="0" smtClean="0"/>
              <a:t>: Développement des villes fortifiées avec des remparts, des tours et des portes.</a:t>
            </a:r>
          </a:p>
          <a:p>
            <a:r>
              <a:rPr lang="fr-FR" b="1" dirty="0" smtClean="0"/>
              <a:t>Bas Moyen Âge (1300 </a:t>
            </a:r>
            <a:r>
              <a:rPr lang="fr-FR" b="1" dirty="0" err="1" smtClean="0"/>
              <a:t>ap</a:t>
            </a:r>
            <a:r>
              <a:rPr lang="fr-FR" b="1" dirty="0" smtClean="0"/>
              <a:t>. J.-C. - 1500 </a:t>
            </a:r>
            <a:r>
              <a:rPr lang="fr-FR" b="1" dirty="0" err="1" smtClean="0"/>
              <a:t>ap</a:t>
            </a:r>
            <a:r>
              <a:rPr lang="fr-FR" b="1" dirty="0" smtClean="0"/>
              <a:t>. J.-C.) </a:t>
            </a:r>
            <a:r>
              <a:rPr lang="fr-FR" dirty="0" smtClean="0"/>
              <a:t>: Construction de cathédrales gothiques, symboles de la puissance de l'Église.</a:t>
            </a:r>
            <a:endParaRPr lang="fr-FR" dirty="0"/>
          </a:p>
        </p:txBody>
      </p:sp>
      <p:sp>
        <p:nvSpPr>
          <p:cNvPr id="5" name="object 5"/>
          <p:cNvSpPr txBox="1"/>
          <p:nvPr/>
        </p:nvSpPr>
        <p:spPr>
          <a:xfrm>
            <a:off x="233782" y="5236284"/>
            <a:ext cx="4814995" cy="1201444"/>
          </a:xfrm>
          <a:prstGeom prst="rect">
            <a:avLst/>
          </a:prstGeom>
        </p:spPr>
        <p:txBody>
          <a:bodyPr vert="horz" wrap="square" lIns="0" tIns="27648" rIns="0" bIns="0" rtlCol="0">
            <a:spAutoFit/>
          </a:bodyPr>
          <a:lstStyle/>
          <a:p>
            <a:pPr marL="11520" marR="4608">
              <a:lnSpc>
                <a:spcPct val="93400"/>
              </a:lnSpc>
              <a:spcBef>
                <a:spcPts val="218"/>
              </a:spcBef>
            </a:pPr>
            <a:r>
              <a:rPr sz="1600" spc="-9" dirty="0">
                <a:solidFill>
                  <a:schemeClr val="bg1"/>
                </a:solidFill>
                <a:latin typeface="Arial MT"/>
                <a:cs typeface="Arial MT"/>
              </a:rPr>
              <a:t>Dans</a:t>
            </a:r>
            <a:r>
              <a:rPr sz="1600" dirty="0">
                <a:solidFill>
                  <a:schemeClr val="bg1"/>
                </a:solidFill>
                <a:latin typeface="Arial MT"/>
                <a:cs typeface="Arial MT"/>
              </a:rPr>
              <a:t> </a:t>
            </a:r>
            <a:r>
              <a:rPr sz="1600" spc="-9" dirty="0">
                <a:solidFill>
                  <a:schemeClr val="bg1"/>
                </a:solidFill>
                <a:latin typeface="Arial MT"/>
                <a:cs typeface="Arial MT"/>
              </a:rPr>
              <a:t>toutes</a:t>
            </a:r>
            <a:r>
              <a:rPr sz="1600" spc="5" dirty="0">
                <a:solidFill>
                  <a:schemeClr val="bg1"/>
                </a:solidFill>
                <a:latin typeface="Arial MT"/>
                <a:cs typeface="Arial MT"/>
              </a:rPr>
              <a:t> </a:t>
            </a:r>
            <a:r>
              <a:rPr sz="1600" spc="-5" dirty="0">
                <a:solidFill>
                  <a:schemeClr val="bg1"/>
                </a:solidFill>
                <a:latin typeface="Arial MT"/>
                <a:cs typeface="Arial MT"/>
              </a:rPr>
              <a:t>les</a:t>
            </a:r>
            <a:r>
              <a:rPr sz="1600" spc="5" dirty="0">
                <a:solidFill>
                  <a:schemeClr val="bg1"/>
                </a:solidFill>
                <a:latin typeface="Arial MT"/>
                <a:cs typeface="Arial MT"/>
              </a:rPr>
              <a:t> </a:t>
            </a:r>
            <a:r>
              <a:rPr sz="1600" spc="-9" dirty="0">
                <a:solidFill>
                  <a:schemeClr val="bg1"/>
                </a:solidFill>
                <a:latin typeface="Arial MT"/>
                <a:cs typeface="Arial MT"/>
              </a:rPr>
              <a:t>régions</a:t>
            </a:r>
            <a:r>
              <a:rPr sz="1600" spc="5" dirty="0">
                <a:solidFill>
                  <a:schemeClr val="bg1"/>
                </a:solidFill>
                <a:latin typeface="Arial MT"/>
                <a:cs typeface="Arial MT"/>
              </a:rPr>
              <a:t> </a:t>
            </a:r>
            <a:r>
              <a:rPr sz="1600" spc="-9" dirty="0">
                <a:solidFill>
                  <a:schemeClr val="bg1"/>
                </a:solidFill>
                <a:latin typeface="Arial MT"/>
                <a:cs typeface="Arial MT"/>
              </a:rPr>
              <a:t>du pays,</a:t>
            </a:r>
            <a:r>
              <a:rPr sz="1600" spc="5" dirty="0">
                <a:solidFill>
                  <a:schemeClr val="bg1"/>
                </a:solidFill>
                <a:latin typeface="Arial MT"/>
                <a:cs typeface="Arial MT"/>
              </a:rPr>
              <a:t> </a:t>
            </a:r>
            <a:r>
              <a:rPr sz="1600" spc="-9" dirty="0">
                <a:solidFill>
                  <a:schemeClr val="bg1"/>
                </a:solidFill>
                <a:latin typeface="Arial MT"/>
                <a:cs typeface="Arial MT"/>
              </a:rPr>
              <a:t>les</a:t>
            </a:r>
            <a:r>
              <a:rPr sz="1600" spc="5" dirty="0">
                <a:solidFill>
                  <a:schemeClr val="bg1"/>
                </a:solidFill>
                <a:latin typeface="Arial MT"/>
                <a:cs typeface="Arial MT"/>
              </a:rPr>
              <a:t> </a:t>
            </a:r>
            <a:r>
              <a:rPr sz="1600" spc="-5" dirty="0">
                <a:solidFill>
                  <a:schemeClr val="bg1"/>
                </a:solidFill>
                <a:latin typeface="Arial MT"/>
                <a:cs typeface="Arial MT"/>
              </a:rPr>
              <a:t>jours </a:t>
            </a:r>
            <a:r>
              <a:rPr sz="1600" dirty="0">
                <a:solidFill>
                  <a:schemeClr val="bg1"/>
                </a:solidFill>
                <a:latin typeface="Arial MT"/>
                <a:cs typeface="Arial MT"/>
              </a:rPr>
              <a:t>se </a:t>
            </a:r>
            <a:r>
              <a:rPr sz="1600" spc="5" dirty="0">
                <a:solidFill>
                  <a:schemeClr val="bg1"/>
                </a:solidFill>
                <a:latin typeface="Arial MT"/>
                <a:cs typeface="Arial MT"/>
              </a:rPr>
              <a:t> </a:t>
            </a:r>
            <a:r>
              <a:rPr sz="1600" spc="-9" dirty="0">
                <a:solidFill>
                  <a:schemeClr val="bg1"/>
                </a:solidFill>
                <a:latin typeface="Arial MT"/>
                <a:cs typeface="Arial MT"/>
              </a:rPr>
              <a:t>déroulent</a:t>
            </a:r>
            <a:r>
              <a:rPr sz="1600" dirty="0">
                <a:solidFill>
                  <a:schemeClr val="bg1"/>
                </a:solidFill>
                <a:latin typeface="Arial MT"/>
                <a:cs typeface="Arial MT"/>
              </a:rPr>
              <a:t> </a:t>
            </a:r>
            <a:r>
              <a:rPr sz="1600" spc="-9" dirty="0">
                <a:solidFill>
                  <a:schemeClr val="bg1"/>
                </a:solidFill>
                <a:latin typeface="Arial MT"/>
                <a:cs typeface="Arial MT"/>
              </a:rPr>
              <a:t>au</a:t>
            </a:r>
            <a:r>
              <a:rPr sz="1600" spc="-5" dirty="0">
                <a:solidFill>
                  <a:schemeClr val="bg1"/>
                </a:solidFill>
                <a:latin typeface="Arial MT"/>
                <a:cs typeface="Arial MT"/>
              </a:rPr>
              <a:t> </a:t>
            </a:r>
            <a:r>
              <a:rPr sz="1600" spc="-9" dirty="0">
                <a:solidFill>
                  <a:schemeClr val="bg1"/>
                </a:solidFill>
                <a:latin typeface="Arial MT"/>
                <a:cs typeface="Arial MT"/>
              </a:rPr>
              <a:t>rythme</a:t>
            </a:r>
            <a:r>
              <a:rPr sz="1600" spc="-5" dirty="0">
                <a:solidFill>
                  <a:schemeClr val="bg1"/>
                </a:solidFill>
                <a:latin typeface="Arial MT"/>
                <a:cs typeface="Arial MT"/>
              </a:rPr>
              <a:t> </a:t>
            </a:r>
            <a:r>
              <a:rPr sz="1600" spc="-9" dirty="0">
                <a:solidFill>
                  <a:schemeClr val="bg1"/>
                </a:solidFill>
                <a:latin typeface="Arial MT"/>
                <a:cs typeface="Arial MT"/>
              </a:rPr>
              <a:t>des</a:t>
            </a:r>
            <a:r>
              <a:rPr sz="1600" spc="-5" dirty="0">
                <a:solidFill>
                  <a:schemeClr val="bg1"/>
                </a:solidFill>
                <a:latin typeface="Arial MT"/>
                <a:cs typeface="Arial MT"/>
              </a:rPr>
              <a:t> cloches d'église </a:t>
            </a:r>
            <a:r>
              <a:rPr sz="1600" spc="-9" dirty="0">
                <a:solidFill>
                  <a:schemeClr val="bg1"/>
                </a:solidFill>
                <a:latin typeface="Arial MT"/>
                <a:cs typeface="Arial MT"/>
              </a:rPr>
              <a:t>pour</a:t>
            </a:r>
            <a:r>
              <a:rPr sz="1600" spc="-5" dirty="0">
                <a:solidFill>
                  <a:schemeClr val="bg1"/>
                </a:solidFill>
                <a:latin typeface="Arial MT"/>
                <a:cs typeface="Arial MT"/>
              </a:rPr>
              <a:t> la </a:t>
            </a:r>
            <a:r>
              <a:rPr sz="1600" dirty="0">
                <a:solidFill>
                  <a:schemeClr val="bg1"/>
                </a:solidFill>
                <a:latin typeface="Arial MT"/>
                <a:cs typeface="Arial MT"/>
              </a:rPr>
              <a:t> </a:t>
            </a:r>
            <a:r>
              <a:rPr sz="1600" spc="-5" dirty="0">
                <a:solidFill>
                  <a:schemeClr val="bg1"/>
                </a:solidFill>
                <a:latin typeface="Arial MT"/>
                <a:cs typeface="Arial MT"/>
              </a:rPr>
              <a:t>prière</a:t>
            </a:r>
            <a:r>
              <a:rPr sz="1600" spc="-9" dirty="0">
                <a:solidFill>
                  <a:schemeClr val="bg1"/>
                </a:solidFill>
                <a:latin typeface="Arial MT"/>
                <a:cs typeface="Arial MT"/>
              </a:rPr>
              <a:t> (angélus),</a:t>
            </a:r>
            <a:r>
              <a:rPr sz="1600" spc="5" dirty="0">
                <a:solidFill>
                  <a:schemeClr val="bg1"/>
                </a:solidFill>
                <a:latin typeface="Arial MT"/>
                <a:cs typeface="Arial MT"/>
              </a:rPr>
              <a:t> </a:t>
            </a:r>
            <a:r>
              <a:rPr sz="1600" spc="-5" dirty="0">
                <a:solidFill>
                  <a:schemeClr val="bg1"/>
                </a:solidFill>
                <a:latin typeface="Arial MT"/>
                <a:cs typeface="Arial MT"/>
              </a:rPr>
              <a:t>la</a:t>
            </a:r>
            <a:r>
              <a:rPr sz="1600" spc="-14" dirty="0">
                <a:solidFill>
                  <a:schemeClr val="bg1"/>
                </a:solidFill>
                <a:latin typeface="Arial MT"/>
                <a:cs typeface="Arial MT"/>
              </a:rPr>
              <a:t> </a:t>
            </a:r>
            <a:r>
              <a:rPr sz="1600" dirty="0">
                <a:solidFill>
                  <a:schemeClr val="bg1"/>
                </a:solidFill>
                <a:latin typeface="Arial MT"/>
                <a:cs typeface="Arial MT"/>
              </a:rPr>
              <a:t>messe,</a:t>
            </a:r>
            <a:r>
              <a:rPr sz="1600" spc="-5" dirty="0">
                <a:solidFill>
                  <a:schemeClr val="bg1"/>
                </a:solidFill>
                <a:latin typeface="Arial MT"/>
                <a:cs typeface="Arial MT"/>
              </a:rPr>
              <a:t> le</a:t>
            </a:r>
            <a:r>
              <a:rPr sz="1600" spc="-9" dirty="0">
                <a:solidFill>
                  <a:schemeClr val="bg1"/>
                </a:solidFill>
                <a:latin typeface="Arial MT"/>
                <a:cs typeface="Arial MT"/>
              </a:rPr>
              <a:t> </a:t>
            </a:r>
            <a:r>
              <a:rPr sz="1600" spc="-5" dirty="0">
                <a:solidFill>
                  <a:schemeClr val="bg1"/>
                </a:solidFill>
                <a:latin typeface="Arial MT"/>
                <a:cs typeface="Arial MT"/>
              </a:rPr>
              <a:t>glas,</a:t>
            </a:r>
            <a:r>
              <a:rPr sz="1600" spc="5" dirty="0">
                <a:solidFill>
                  <a:schemeClr val="bg1"/>
                </a:solidFill>
                <a:latin typeface="Arial MT"/>
                <a:cs typeface="Arial MT"/>
              </a:rPr>
              <a:t> </a:t>
            </a:r>
            <a:r>
              <a:rPr sz="1600" spc="-5" dirty="0">
                <a:solidFill>
                  <a:schemeClr val="bg1"/>
                </a:solidFill>
                <a:latin typeface="Arial MT"/>
                <a:cs typeface="Arial MT"/>
              </a:rPr>
              <a:t>les </a:t>
            </a:r>
            <a:r>
              <a:rPr sz="1600" spc="-9" dirty="0">
                <a:solidFill>
                  <a:schemeClr val="bg1"/>
                </a:solidFill>
                <a:latin typeface="Arial MT"/>
                <a:cs typeface="Arial MT"/>
              </a:rPr>
              <a:t>incendies,</a:t>
            </a:r>
            <a:r>
              <a:rPr sz="1600" spc="5" dirty="0">
                <a:solidFill>
                  <a:schemeClr val="bg1"/>
                </a:solidFill>
                <a:latin typeface="Arial MT"/>
                <a:cs typeface="Arial MT"/>
              </a:rPr>
              <a:t> </a:t>
            </a:r>
            <a:r>
              <a:rPr sz="1600" spc="-9" dirty="0">
                <a:solidFill>
                  <a:schemeClr val="bg1"/>
                </a:solidFill>
                <a:latin typeface="Arial MT"/>
                <a:cs typeface="Arial MT"/>
              </a:rPr>
              <a:t>les </a:t>
            </a:r>
            <a:r>
              <a:rPr sz="1600" spc="-439" dirty="0">
                <a:solidFill>
                  <a:schemeClr val="bg1"/>
                </a:solidFill>
                <a:latin typeface="Arial MT"/>
                <a:cs typeface="Arial MT"/>
              </a:rPr>
              <a:t> </a:t>
            </a:r>
            <a:r>
              <a:rPr sz="1600" spc="-5" dirty="0">
                <a:solidFill>
                  <a:schemeClr val="bg1"/>
                </a:solidFill>
                <a:latin typeface="Arial MT"/>
                <a:cs typeface="Arial MT"/>
              </a:rPr>
              <a:t>guerres,</a:t>
            </a:r>
            <a:r>
              <a:rPr sz="1600" dirty="0">
                <a:solidFill>
                  <a:schemeClr val="bg1"/>
                </a:solidFill>
                <a:latin typeface="Arial MT"/>
                <a:cs typeface="Arial MT"/>
              </a:rPr>
              <a:t> </a:t>
            </a:r>
            <a:r>
              <a:rPr sz="1600" spc="-9" dirty="0">
                <a:solidFill>
                  <a:schemeClr val="bg1"/>
                </a:solidFill>
                <a:latin typeface="Arial MT"/>
                <a:cs typeface="Arial MT"/>
              </a:rPr>
              <a:t>les</a:t>
            </a:r>
            <a:r>
              <a:rPr sz="1600" spc="-5" dirty="0">
                <a:solidFill>
                  <a:schemeClr val="bg1"/>
                </a:solidFill>
                <a:latin typeface="Arial MT"/>
                <a:cs typeface="Arial MT"/>
              </a:rPr>
              <a:t> fêtes...</a:t>
            </a:r>
            <a:r>
              <a:rPr sz="1600" dirty="0">
                <a:solidFill>
                  <a:schemeClr val="bg1"/>
                </a:solidFill>
                <a:latin typeface="Arial MT"/>
                <a:cs typeface="Arial MT"/>
              </a:rPr>
              <a:t> On</a:t>
            </a:r>
            <a:r>
              <a:rPr sz="1600" spc="-14" dirty="0">
                <a:solidFill>
                  <a:schemeClr val="bg1"/>
                </a:solidFill>
                <a:latin typeface="Arial MT"/>
                <a:cs typeface="Arial MT"/>
              </a:rPr>
              <a:t> </a:t>
            </a:r>
            <a:r>
              <a:rPr sz="1600" dirty="0">
                <a:solidFill>
                  <a:schemeClr val="bg1"/>
                </a:solidFill>
                <a:latin typeface="Arial MT"/>
                <a:cs typeface="Arial MT"/>
              </a:rPr>
              <a:t>va</a:t>
            </a:r>
            <a:r>
              <a:rPr sz="1600" spc="-9" dirty="0">
                <a:solidFill>
                  <a:schemeClr val="bg1"/>
                </a:solidFill>
                <a:latin typeface="Arial MT"/>
                <a:cs typeface="Arial MT"/>
              </a:rPr>
              <a:t> </a:t>
            </a:r>
            <a:r>
              <a:rPr sz="1600" dirty="0">
                <a:solidFill>
                  <a:schemeClr val="bg1"/>
                </a:solidFill>
                <a:latin typeface="Arial MT"/>
                <a:cs typeface="Arial MT"/>
              </a:rPr>
              <a:t>à</a:t>
            </a:r>
            <a:r>
              <a:rPr sz="1600" spc="5" dirty="0">
                <a:solidFill>
                  <a:schemeClr val="bg1"/>
                </a:solidFill>
                <a:latin typeface="Arial MT"/>
                <a:cs typeface="Arial MT"/>
              </a:rPr>
              <a:t> </a:t>
            </a:r>
            <a:r>
              <a:rPr sz="1600" spc="-5" dirty="0">
                <a:solidFill>
                  <a:schemeClr val="bg1"/>
                </a:solidFill>
                <a:latin typeface="Arial MT"/>
                <a:cs typeface="Arial MT"/>
              </a:rPr>
              <a:t>la </a:t>
            </a:r>
            <a:r>
              <a:rPr sz="1600" dirty="0">
                <a:solidFill>
                  <a:schemeClr val="bg1"/>
                </a:solidFill>
                <a:latin typeface="Arial MT"/>
                <a:cs typeface="Arial MT"/>
              </a:rPr>
              <a:t>messe</a:t>
            </a:r>
            <a:r>
              <a:rPr sz="1600" spc="-9" dirty="0">
                <a:solidFill>
                  <a:schemeClr val="bg1"/>
                </a:solidFill>
                <a:latin typeface="Arial MT"/>
                <a:cs typeface="Arial MT"/>
              </a:rPr>
              <a:t> tous</a:t>
            </a:r>
            <a:r>
              <a:rPr sz="1600" spc="5" dirty="0">
                <a:solidFill>
                  <a:schemeClr val="bg1"/>
                </a:solidFill>
                <a:latin typeface="Arial MT"/>
                <a:cs typeface="Arial MT"/>
              </a:rPr>
              <a:t> </a:t>
            </a:r>
            <a:r>
              <a:rPr sz="1600" spc="-9" dirty="0">
                <a:solidFill>
                  <a:schemeClr val="bg1"/>
                </a:solidFill>
                <a:latin typeface="Arial MT"/>
                <a:cs typeface="Arial MT"/>
              </a:rPr>
              <a:t>les </a:t>
            </a:r>
            <a:r>
              <a:rPr sz="1600" spc="-5" dirty="0">
                <a:solidFill>
                  <a:schemeClr val="bg1"/>
                </a:solidFill>
                <a:latin typeface="Arial MT"/>
                <a:cs typeface="Arial MT"/>
              </a:rPr>
              <a:t> </a:t>
            </a:r>
            <a:r>
              <a:rPr sz="1600" spc="-9" dirty="0">
                <a:solidFill>
                  <a:schemeClr val="bg1"/>
                </a:solidFill>
                <a:latin typeface="Arial MT"/>
                <a:cs typeface="Arial MT"/>
              </a:rPr>
              <a:t>dimanches</a:t>
            </a:r>
            <a:r>
              <a:rPr sz="1600" dirty="0">
                <a:solidFill>
                  <a:schemeClr val="bg1"/>
                </a:solidFill>
                <a:latin typeface="Arial MT"/>
                <a:cs typeface="Arial MT"/>
              </a:rPr>
              <a:t> </a:t>
            </a:r>
            <a:r>
              <a:rPr sz="1600" spc="-5" dirty="0">
                <a:solidFill>
                  <a:schemeClr val="bg1"/>
                </a:solidFill>
                <a:latin typeface="Arial MT"/>
                <a:cs typeface="Arial MT"/>
              </a:rPr>
              <a:t>...</a:t>
            </a:r>
            <a:endParaRPr sz="1600" dirty="0">
              <a:solidFill>
                <a:schemeClr val="bg1"/>
              </a:solidFill>
              <a:latin typeface="Arial MT"/>
              <a:cs typeface="Arial MT"/>
            </a:endParaRPr>
          </a:p>
        </p:txBody>
      </p:sp>
      <p:pic>
        <p:nvPicPr>
          <p:cNvPr id="6" name="object 6"/>
          <p:cNvPicPr/>
          <p:nvPr/>
        </p:nvPicPr>
        <p:blipFill>
          <a:blip r:embed="rId2" cstate="print"/>
          <a:stretch>
            <a:fillRect/>
          </a:stretch>
        </p:blipFill>
        <p:spPr>
          <a:xfrm>
            <a:off x="3059832" y="2708920"/>
            <a:ext cx="5863053" cy="398886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8913097" cy="565630"/>
          </a:xfrm>
          <a:prstGeom prst="rect">
            <a:avLst/>
          </a:prstGeom>
          <a:solidFill>
            <a:schemeClr val="bg2">
              <a:lumMod val="50000"/>
            </a:schemeClr>
          </a:solidFill>
        </p:spPr>
        <p:txBody>
          <a:bodyPr vert="horz" wrap="square" lIns="0" tIns="11520" rIns="0" bIns="0" rtlCol="0">
            <a:spAutoFit/>
          </a:bodyPr>
          <a:lstStyle/>
          <a:p>
            <a:pPr marL="11520">
              <a:spcBef>
                <a:spcPts val="91"/>
              </a:spcBef>
            </a:pPr>
            <a:r>
              <a:rPr sz="1800" spc="-5" dirty="0"/>
              <a:t>Préhistoire </a:t>
            </a:r>
            <a:r>
              <a:rPr sz="1800" dirty="0"/>
              <a:t>–</a:t>
            </a:r>
            <a:r>
              <a:rPr sz="1800" spc="-59" dirty="0"/>
              <a:t> </a:t>
            </a:r>
            <a:r>
              <a:rPr sz="1800" spc="-5" dirty="0"/>
              <a:t>Antiquité</a:t>
            </a:r>
            <a:r>
              <a:rPr sz="1800" spc="5" dirty="0"/>
              <a:t> </a:t>
            </a:r>
            <a:r>
              <a:rPr sz="1800" dirty="0"/>
              <a:t>-</a:t>
            </a:r>
            <a:r>
              <a:rPr sz="1800" spc="32" dirty="0"/>
              <a:t> </a:t>
            </a:r>
            <a:r>
              <a:rPr sz="1800" spc="-9" dirty="0">
                <a:solidFill>
                  <a:srgbClr val="FFFF00"/>
                </a:solidFill>
              </a:rPr>
              <a:t>Moyen</a:t>
            </a:r>
            <a:r>
              <a:rPr sz="1800" spc="-59" dirty="0">
                <a:solidFill>
                  <a:srgbClr val="FFFF00"/>
                </a:solidFill>
              </a:rPr>
              <a:t> </a:t>
            </a:r>
            <a:r>
              <a:rPr sz="1800" spc="-5" dirty="0">
                <a:solidFill>
                  <a:srgbClr val="FFFF00"/>
                </a:solidFill>
              </a:rPr>
              <a:t>Age</a:t>
            </a:r>
            <a:r>
              <a:rPr sz="1800" spc="-109" dirty="0">
                <a:solidFill>
                  <a:srgbClr val="FFFF00"/>
                </a:solidFill>
              </a:rPr>
              <a:t> </a:t>
            </a:r>
            <a:r>
              <a:rPr sz="1800" dirty="0"/>
              <a:t>-</a:t>
            </a:r>
            <a:r>
              <a:rPr sz="1800" spc="9" dirty="0"/>
              <a:t> </a:t>
            </a:r>
            <a:r>
              <a:rPr sz="1800" spc="-32" dirty="0"/>
              <a:t>Temps</a:t>
            </a:r>
            <a:r>
              <a:rPr sz="1800" spc="9" dirty="0"/>
              <a:t> </a:t>
            </a:r>
            <a:r>
              <a:rPr sz="1800" spc="-5" dirty="0"/>
              <a:t>modernes</a:t>
            </a:r>
            <a:r>
              <a:rPr sz="1800" spc="5" dirty="0"/>
              <a:t> </a:t>
            </a:r>
            <a:r>
              <a:rPr sz="1800" dirty="0"/>
              <a:t>- </a:t>
            </a:r>
            <a:r>
              <a:rPr sz="1800" spc="-5" dirty="0"/>
              <a:t>Monde</a:t>
            </a:r>
            <a:r>
              <a:rPr sz="1800" dirty="0"/>
              <a:t> </a:t>
            </a:r>
            <a:r>
              <a:rPr sz="1800" spc="-5" dirty="0"/>
              <a:t>contemporain</a:t>
            </a:r>
            <a:r>
              <a:rPr sz="1800" dirty="0"/>
              <a:t> -</a:t>
            </a:r>
          </a:p>
        </p:txBody>
      </p:sp>
      <p:pic>
        <p:nvPicPr>
          <p:cNvPr id="3" name="object 3"/>
          <p:cNvPicPr/>
          <p:nvPr/>
        </p:nvPicPr>
        <p:blipFill>
          <a:blip r:embed="rId2" cstate="print"/>
          <a:stretch>
            <a:fillRect/>
          </a:stretch>
        </p:blipFill>
        <p:spPr>
          <a:xfrm>
            <a:off x="163532" y="1633240"/>
            <a:ext cx="4618065" cy="3354081"/>
          </a:xfrm>
          <a:prstGeom prst="rect">
            <a:avLst/>
          </a:prstGeom>
        </p:spPr>
      </p:pic>
      <p:sp>
        <p:nvSpPr>
          <p:cNvPr id="4" name="object 4"/>
          <p:cNvSpPr txBox="1"/>
          <p:nvPr/>
        </p:nvSpPr>
        <p:spPr>
          <a:xfrm>
            <a:off x="233782" y="665053"/>
            <a:ext cx="8599851" cy="2527065"/>
          </a:xfrm>
          <a:prstGeom prst="rect">
            <a:avLst/>
          </a:prstGeom>
        </p:spPr>
        <p:txBody>
          <a:bodyPr vert="horz" wrap="square" lIns="0" tIns="11520" rIns="0" bIns="0" rtlCol="0">
            <a:spAutoFit/>
          </a:bodyPr>
          <a:lstStyle/>
          <a:p>
            <a:pPr marL="11520">
              <a:lnSpc>
                <a:spcPts val="2109"/>
              </a:lnSpc>
              <a:spcBef>
                <a:spcPts val="91"/>
              </a:spcBef>
            </a:pPr>
            <a:r>
              <a:rPr b="1" u="heavy" spc="-5" dirty="0">
                <a:solidFill>
                  <a:srgbClr val="FF0000"/>
                </a:solidFill>
                <a:uFill>
                  <a:solidFill>
                    <a:srgbClr val="FF0000"/>
                  </a:solidFill>
                </a:uFill>
                <a:latin typeface="Arial"/>
                <a:cs typeface="Arial"/>
              </a:rPr>
              <a:t>Besoin</a:t>
            </a:r>
            <a:r>
              <a:rPr b="1" spc="-9" dirty="0">
                <a:solidFill>
                  <a:srgbClr val="FF0000"/>
                </a:solidFill>
                <a:latin typeface="Arial"/>
                <a:cs typeface="Arial"/>
              </a:rPr>
              <a:t> </a:t>
            </a:r>
            <a:r>
              <a:rPr b="1" u="heavy" dirty="0">
                <a:solidFill>
                  <a:srgbClr val="FF0000"/>
                </a:solidFill>
                <a:uFill>
                  <a:solidFill>
                    <a:srgbClr val="FF0000"/>
                  </a:solidFill>
                </a:uFill>
                <a:latin typeface="Arial"/>
                <a:cs typeface="Arial"/>
              </a:rPr>
              <a:t>:</a:t>
            </a:r>
            <a:r>
              <a:rPr b="1" spc="18" dirty="0">
                <a:solidFill>
                  <a:srgbClr val="FF0000"/>
                </a:solidFill>
                <a:latin typeface="Arial"/>
                <a:cs typeface="Arial"/>
              </a:rPr>
              <a:t> </a:t>
            </a:r>
            <a:r>
              <a:rPr spc="-5" dirty="0">
                <a:latin typeface="Arial MT"/>
                <a:cs typeface="Arial MT"/>
              </a:rPr>
              <a:t>un</a:t>
            </a:r>
            <a:r>
              <a:rPr spc="5" dirty="0">
                <a:latin typeface="Arial MT"/>
                <a:cs typeface="Arial MT"/>
              </a:rPr>
              <a:t> </a:t>
            </a:r>
            <a:r>
              <a:rPr dirty="0">
                <a:latin typeface="Arial MT"/>
                <a:cs typeface="Arial MT"/>
              </a:rPr>
              <a:t>abri</a:t>
            </a:r>
            <a:r>
              <a:rPr spc="-5" dirty="0">
                <a:latin typeface="Arial MT"/>
                <a:cs typeface="Arial MT"/>
              </a:rPr>
              <a:t> </a:t>
            </a:r>
            <a:r>
              <a:rPr dirty="0">
                <a:latin typeface="Arial MT"/>
                <a:cs typeface="Arial MT"/>
              </a:rPr>
              <a:t>durable pour se</a:t>
            </a:r>
            <a:r>
              <a:rPr spc="5" dirty="0">
                <a:latin typeface="Arial MT"/>
                <a:cs typeface="Arial MT"/>
              </a:rPr>
              <a:t> </a:t>
            </a:r>
            <a:r>
              <a:rPr spc="-5" dirty="0">
                <a:latin typeface="Arial MT"/>
                <a:cs typeface="Arial MT"/>
              </a:rPr>
              <a:t>protéger</a:t>
            </a:r>
            <a:r>
              <a:rPr spc="5" dirty="0">
                <a:latin typeface="Arial MT"/>
                <a:cs typeface="Arial MT"/>
              </a:rPr>
              <a:t> </a:t>
            </a:r>
            <a:r>
              <a:rPr dirty="0">
                <a:latin typeface="Arial MT"/>
                <a:cs typeface="Arial MT"/>
              </a:rPr>
              <a:t>des</a:t>
            </a:r>
            <a:r>
              <a:rPr spc="41" dirty="0">
                <a:latin typeface="Arial MT"/>
                <a:cs typeface="Arial MT"/>
              </a:rPr>
              <a:t> </a:t>
            </a:r>
            <a:r>
              <a:rPr spc="-5" dirty="0">
                <a:latin typeface="Arial MT"/>
                <a:cs typeface="Arial MT"/>
              </a:rPr>
              <a:t>intempéries...</a:t>
            </a:r>
            <a:endParaRPr dirty="0">
              <a:latin typeface="Arial MT"/>
              <a:cs typeface="Arial MT"/>
            </a:endParaRPr>
          </a:p>
          <a:p>
            <a:pPr marL="151490" indent="-140546">
              <a:lnSpc>
                <a:spcPts val="2036"/>
              </a:lnSpc>
              <a:buChar char="-"/>
              <a:tabLst>
                <a:tab pos="152066" algn="l"/>
              </a:tabLst>
            </a:pPr>
            <a:r>
              <a:rPr dirty="0">
                <a:latin typeface="Arial MT"/>
                <a:cs typeface="Arial MT"/>
              </a:rPr>
              <a:t>se</a:t>
            </a:r>
            <a:r>
              <a:rPr spc="-14" dirty="0">
                <a:latin typeface="Arial MT"/>
                <a:cs typeface="Arial MT"/>
              </a:rPr>
              <a:t> </a:t>
            </a:r>
            <a:r>
              <a:rPr spc="-5" dirty="0">
                <a:latin typeface="Arial MT"/>
                <a:cs typeface="Arial MT"/>
              </a:rPr>
              <a:t>protéger</a:t>
            </a:r>
            <a:r>
              <a:rPr spc="-14" dirty="0">
                <a:latin typeface="Arial MT"/>
                <a:cs typeface="Arial MT"/>
              </a:rPr>
              <a:t> </a:t>
            </a:r>
            <a:r>
              <a:rPr dirty="0">
                <a:latin typeface="Arial MT"/>
                <a:cs typeface="Arial MT"/>
              </a:rPr>
              <a:t>des</a:t>
            </a:r>
            <a:r>
              <a:rPr spc="-14" dirty="0">
                <a:latin typeface="Arial MT"/>
                <a:cs typeface="Arial MT"/>
              </a:rPr>
              <a:t> </a:t>
            </a:r>
            <a:r>
              <a:rPr dirty="0">
                <a:latin typeface="Arial MT"/>
                <a:cs typeface="Arial MT"/>
              </a:rPr>
              <a:t>invasions.</a:t>
            </a:r>
          </a:p>
          <a:p>
            <a:pPr>
              <a:spcBef>
                <a:spcPts val="14"/>
              </a:spcBef>
            </a:pPr>
            <a:endParaRPr sz="2400" dirty="0">
              <a:latin typeface="Arial MT"/>
              <a:cs typeface="Arial MT"/>
            </a:endParaRPr>
          </a:p>
          <a:p>
            <a:pPr marL="4909896" marR="4608">
              <a:lnSpc>
                <a:spcPct val="94300"/>
              </a:lnSpc>
            </a:pPr>
            <a:r>
              <a:rPr sz="1600" spc="-5" dirty="0">
                <a:latin typeface="Arial MT"/>
                <a:cs typeface="Arial MT"/>
              </a:rPr>
              <a:t>Première forme de château fort </a:t>
            </a:r>
            <a:r>
              <a:rPr sz="1600" dirty="0">
                <a:latin typeface="Arial MT"/>
                <a:cs typeface="Arial MT"/>
              </a:rPr>
              <a:t> </a:t>
            </a:r>
            <a:r>
              <a:rPr sz="1600" spc="-9" dirty="0">
                <a:latin typeface="Arial MT"/>
                <a:cs typeface="Arial MT"/>
              </a:rPr>
              <a:t>probablement</a:t>
            </a:r>
            <a:r>
              <a:rPr sz="1600" dirty="0">
                <a:latin typeface="Arial MT"/>
                <a:cs typeface="Arial MT"/>
              </a:rPr>
              <a:t> </a:t>
            </a:r>
            <a:r>
              <a:rPr sz="1600" spc="-9" dirty="0">
                <a:latin typeface="Arial MT"/>
                <a:cs typeface="Arial MT"/>
              </a:rPr>
              <a:t>apparue</a:t>
            </a:r>
            <a:r>
              <a:rPr sz="1600" spc="-5" dirty="0">
                <a:latin typeface="Arial MT"/>
                <a:cs typeface="Arial MT"/>
              </a:rPr>
              <a:t> </a:t>
            </a:r>
            <a:r>
              <a:rPr sz="1600" dirty="0">
                <a:latin typeface="Arial MT"/>
                <a:cs typeface="Arial MT"/>
              </a:rPr>
              <a:t>à</a:t>
            </a:r>
            <a:r>
              <a:rPr sz="1600" spc="-5" dirty="0">
                <a:latin typeface="Arial MT"/>
                <a:cs typeface="Arial MT"/>
              </a:rPr>
              <a:t> la fin du </a:t>
            </a:r>
            <a:r>
              <a:rPr lang="fr-FR" sz="1600" spc="-9" dirty="0" smtClean="0">
                <a:latin typeface="Arial MT"/>
                <a:cs typeface="Arial MT"/>
              </a:rPr>
              <a:t>9</a:t>
            </a:r>
            <a:r>
              <a:rPr sz="1600" spc="-9" dirty="0" smtClean="0">
                <a:latin typeface="Arial MT"/>
                <a:cs typeface="Arial MT"/>
              </a:rPr>
              <a:t>e </a:t>
            </a:r>
            <a:r>
              <a:rPr sz="1600" spc="-5" dirty="0" smtClean="0">
                <a:latin typeface="Arial MT"/>
                <a:cs typeface="Arial MT"/>
              </a:rPr>
              <a:t> </a:t>
            </a:r>
            <a:r>
              <a:rPr sz="1600" spc="-5" dirty="0">
                <a:latin typeface="Arial MT"/>
                <a:cs typeface="Arial MT"/>
              </a:rPr>
              <a:t>siècle,</a:t>
            </a:r>
            <a:r>
              <a:rPr sz="1600" dirty="0">
                <a:latin typeface="Arial MT"/>
                <a:cs typeface="Arial MT"/>
              </a:rPr>
              <a:t> </a:t>
            </a:r>
            <a:r>
              <a:rPr sz="1600" spc="-5" dirty="0">
                <a:latin typeface="Arial MT"/>
                <a:cs typeface="Arial MT"/>
              </a:rPr>
              <a:t>la motte,</a:t>
            </a:r>
            <a:r>
              <a:rPr sz="1600" spc="5" dirty="0">
                <a:latin typeface="Arial MT"/>
                <a:cs typeface="Arial MT"/>
              </a:rPr>
              <a:t> </a:t>
            </a:r>
            <a:r>
              <a:rPr sz="1600" spc="-5" dirty="0">
                <a:latin typeface="Arial MT"/>
                <a:cs typeface="Arial MT"/>
              </a:rPr>
              <a:t>souvent </a:t>
            </a:r>
            <a:r>
              <a:rPr sz="1600" spc="-9" dirty="0">
                <a:latin typeface="Arial MT"/>
                <a:cs typeface="Arial MT"/>
              </a:rPr>
              <a:t>artificielle,</a:t>
            </a:r>
            <a:r>
              <a:rPr sz="1600" spc="5" dirty="0">
                <a:latin typeface="Arial MT"/>
                <a:cs typeface="Arial MT"/>
              </a:rPr>
              <a:t> </a:t>
            </a:r>
            <a:r>
              <a:rPr sz="1600" spc="-5" dirty="0">
                <a:latin typeface="Arial MT"/>
                <a:cs typeface="Arial MT"/>
              </a:rPr>
              <a:t>est </a:t>
            </a:r>
            <a:r>
              <a:rPr sz="1600" dirty="0">
                <a:latin typeface="Arial MT"/>
                <a:cs typeface="Arial MT"/>
              </a:rPr>
              <a:t> </a:t>
            </a:r>
            <a:r>
              <a:rPr sz="1600" spc="-5" dirty="0">
                <a:latin typeface="Arial MT"/>
                <a:cs typeface="Arial MT"/>
              </a:rPr>
              <a:t>surmontée</a:t>
            </a:r>
            <a:r>
              <a:rPr sz="1600" spc="-9" dirty="0">
                <a:latin typeface="Arial MT"/>
                <a:cs typeface="Arial MT"/>
              </a:rPr>
              <a:t> d’une</a:t>
            </a:r>
            <a:r>
              <a:rPr sz="1600" spc="-5" dirty="0">
                <a:latin typeface="Arial MT"/>
                <a:cs typeface="Arial MT"/>
              </a:rPr>
              <a:t> </a:t>
            </a:r>
            <a:r>
              <a:rPr sz="1600" spc="-9" dirty="0">
                <a:latin typeface="Arial MT"/>
                <a:cs typeface="Arial MT"/>
              </a:rPr>
              <a:t>tour</a:t>
            </a:r>
            <a:r>
              <a:rPr sz="1600" dirty="0">
                <a:latin typeface="Arial MT"/>
                <a:cs typeface="Arial MT"/>
              </a:rPr>
              <a:t> </a:t>
            </a:r>
            <a:r>
              <a:rPr sz="1600" spc="-5" dirty="0">
                <a:latin typeface="Arial MT"/>
                <a:cs typeface="Arial MT"/>
              </a:rPr>
              <a:t>carrée en </a:t>
            </a:r>
            <a:r>
              <a:rPr sz="1600" spc="-9" dirty="0">
                <a:latin typeface="Arial MT"/>
                <a:cs typeface="Arial MT"/>
              </a:rPr>
              <a:t>bois, </a:t>
            </a:r>
            <a:r>
              <a:rPr sz="1600" spc="-5" dirty="0">
                <a:latin typeface="Arial MT"/>
                <a:cs typeface="Arial MT"/>
              </a:rPr>
              <a:t> </a:t>
            </a:r>
            <a:r>
              <a:rPr sz="1600" spc="-14" dirty="0">
                <a:latin typeface="Arial MT"/>
                <a:cs typeface="Arial MT"/>
              </a:rPr>
              <a:t>ayant</a:t>
            </a:r>
            <a:r>
              <a:rPr sz="1600" spc="5" dirty="0">
                <a:latin typeface="Arial MT"/>
                <a:cs typeface="Arial MT"/>
              </a:rPr>
              <a:t> </a:t>
            </a:r>
            <a:r>
              <a:rPr sz="1600" spc="-5" dirty="0">
                <a:latin typeface="Arial MT"/>
                <a:cs typeface="Arial MT"/>
              </a:rPr>
              <a:t>comme </a:t>
            </a:r>
            <a:r>
              <a:rPr sz="1600" spc="-9" dirty="0">
                <a:latin typeface="Arial MT"/>
                <a:cs typeface="Arial MT"/>
              </a:rPr>
              <a:t>principal</a:t>
            </a:r>
            <a:r>
              <a:rPr sz="1600" dirty="0">
                <a:latin typeface="Arial MT"/>
                <a:cs typeface="Arial MT"/>
              </a:rPr>
              <a:t> </a:t>
            </a:r>
            <a:r>
              <a:rPr sz="1600" spc="-5" dirty="0">
                <a:latin typeface="Arial MT"/>
                <a:cs typeface="Arial MT"/>
              </a:rPr>
              <a:t>rôle la</a:t>
            </a:r>
            <a:r>
              <a:rPr sz="1600" dirty="0">
                <a:latin typeface="Arial MT"/>
                <a:cs typeface="Arial MT"/>
              </a:rPr>
              <a:t> </a:t>
            </a:r>
            <a:r>
              <a:rPr sz="1600" b="1" spc="-9" dirty="0">
                <a:latin typeface="Arial"/>
                <a:cs typeface="Arial"/>
              </a:rPr>
              <a:t>défense </a:t>
            </a:r>
            <a:r>
              <a:rPr sz="1600" b="1" spc="-5" dirty="0">
                <a:latin typeface="Arial"/>
                <a:cs typeface="Arial"/>
              </a:rPr>
              <a:t> </a:t>
            </a:r>
            <a:r>
              <a:rPr sz="1600" spc="-9" dirty="0">
                <a:latin typeface="Arial MT"/>
                <a:cs typeface="Arial MT"/>
              </a:rPr>
              <a:t>du </a:t>
            </a:r>
            <a:r>
              <a:rPr sz="1600" b="1" spc="-5" dirty="0">
                <a:latin typeface="Arial"/>
                <a:cs typeface="Arial"/>
              </a:rPr>
              <a:t>territoire</a:t>
            </a:r>
            <a:r>
              <a:rPr sz="1600" spc="-5" dirty="0">
                <a:latin typeface="Arial MT"/>
                <a:cs typeface="Arial MT"/>
              </a:rPr>
              <a:t>. En contrebas de cette tour </a:t>
            </a:r>
            <a:r>
              <a:rPr sz="1600" spc="-444" dirty="0">
                <a:latin typeface="Arial MT"/>
                <a:cs typeface="Arial MT"/>
              </a:rPr>
              <a:t> </a:t>
            </a:r>
            <a:r>
              <a:rPr sz="1600" dirty="0" smtClean="0">
                <a:latin typeface="Arial MT"/>
                <a:cs typeface="Arial MT"/>
              </a:rPr>
              <a:t>se</a:t>
            </a:r>
            <a:r>
              <a:rPr sz="1600" spc="-5" dirty="0" smtClean="0">
                <a:latin typeface="Arial MT"/>
                <a:cs typeface="Arial MT"/>
              </a:rPr>
              <a:t> </a:t>
            </a:r>
            <a:r>
              <a:rPr sz="1600" spc="-5" dirty="0">
                <a:latin typeface="Arial MT"/>
                <a:cs typeface="Arial MT"/>
              </a:rPr>
              <a:t>trouve la</a:t>
            </a:r>
            <a:r>
              <a:rPr sz="1600" spc="-9" dirty="0">
                <a:latin typeface="Arial MT"/>
                <a:cs typeface="Arial MT"/>
              </a:rPr>
              <a:t> </a:t>
            </a:r>
            <a:r>
              <a:rPr sz="1600" spc="-14" dirty="0">
                <a:latin typeface="Arial MT"/>
                <a:cs typeface="Arial MT"/>
              </a:rPr>
              <a:t>basse-cour...</a:t>
            </a:r>
            <a:endParaRPr sz="1600" dirty="0">
              <a:latin typeface="Arial MT"/>
              <a:cs typeface="Arial MT"/>
            </a:endParaRPr>
          </a:p>
        </p:txBody>
      </p:sp>
      <p:sp>
        <p:nvSpPr>
          <p:cNvPr id="5" name="object 5"/>
          <p:cNvSpPr txBox="1"/>
          <p:nvPr/>
        </p:nvSpPr>
        <p:spPr>
          <a:xfrm>
            <a:off x="233782" y="5236284"/>
            <a:ext cx="4814995" cy="1201444"/>
          </a:xfrm>
          <a:prstGeom prst="rect">
            <a:avLst/>
          </a:prstGeom>
        </p:spPr>
        <p:txBody>
          <a:bodyPr vert="horz" wrap="square" lIns="0" tIns="27648" rIns="0" bIns="0" rtlCol="0">
            <a:spAutoFit/>
          </a:bodyPr>
          <a:lstStyle/>
          <a:p>
            <a:pPr marL="11520" marR="4608">
              <a:lnSpc>
                <a:spcPct val="93400"/>
              </a:lnSpc>
              <a:spcBef>
                <a:spcPts val="218"/>
              </a:spcBef>
            </a:pPr>
            <a:r>
              <a:rPr sz="1600" spc="-9" dirty="0">
                <a:solidFill>
                  <a:schemeClr val="bg1"/>
                </a:solidFill>
                <a:latin typeface="Arial MT"/>
                <a:cs typeface="Arial MT"/>
              </a:rPr>
              <a:t>Dans</a:t>
            </a:r>
            <a:r>
              <a:rPr sz="1600" dirty="0">
                <a:solidFill>
                  <a:schemeClr val="bg1"/>
                </a:solidFill>
                <a:latin typeface="Arial MT"/>
                <a:cs typeface="Arial MT"/>
              </a:rPr>
              <a:t> </a:t>
            </a:r>
            <a:r>
              <a:rPr sz="1600" spc="-9" dirty="0">
                <a:solidFill>
                  <a:schemeClr val="bg1"/>
                </a:solidFill>
                <a:latin typeface="Arial MT"/>
                <a:cs typeface="Arial MT"/>
              </a:rPr>
              <a:t>toutes</a:t>
            </a:r>
            <a:r>
              <a:rPr sz="1600" spc="5" dirty="0">
                <a:solidFill>
                  <a:schemeClr val="bg1"/>
                </a:solidFill>
                <a:latin typeface="Arial MT"/>
                <a:cs typeface="Arial MT"/>
              </a:rPr>
              <a:t> </a:t>
            </a:r>
            <a:r>
              <a:rPr sz="1600" spc="-5" dirty="0">
                <a:solidFill>
                  <a:schemeClr val="bg1"/>
                </a:solidFill>
                <a:latin typeface="Arial MT"/>
                <a:cs typeface="Arial MT"/>
              </a:rPr>
              <a:t>les</a:t>
            </a:r>
            <a:r>
              <a:rPr sz="1600" spc="5" dirty="0">
                <a:solidFill>
                  <a:schemeClr val="bg1"/>
                </a:solidFill>
                <a:latin typeface="Arial MT"/>
                <a:cs typeface="Arial MT"/>
              </a:rPr>
              <a:t> </a:t>
            </a:r>
            <a:r>
              <a:rPr sz="1600" spc="-9" dirty="0">
                <a:solidFill>
                  <a:schemeClr val="bg1"/>
                </a:solidFill>
                <a:latin typeface="Arial MT"/>
                <a:cs typeface="Arial MT"/>
              </a:rPr>
              <a:t>régions</a:t>
            </a:r>
            <a:r>
              <a:rPr sz="1600" spc="5" dirty="0">
                <a:solidFill>
                  <a:schemeClr val="bg1"/>
                </a:solidFill>
                <a:latin typeface="Arial MT"/>
                <a:cs typeface="Arial MT"/>
              </a:rPr>
              <a:t> </a:t>
            </a:r>
            <a:r>
              <a:rPr sz="1600" spc="-9" dirty="0">
                <a:solidFill>
                  <a:schemeClr val="bg1"/>
                </a:solidFill>
                <a:latin typeface="Arial MT"/>
                <a:cs typeface="Arial MT"/>
              </a:rPr>
              <a:t>du pays,</a:t>
            </a:r>
            <a:r>
              <a:rPr sz="1600" spc="5" dirty="0">
                <a:solidFill>
                  <a:schemeClr val="bg1"/>
                </a:solidFill>
                <a:latin typeface="Arial MT"/>
                <a:cs typeface="Arial MT"/>
              </a:rPr>
              <a:t> </a:t>
            </a:r>
            <a:r>
              <a:rPr sz="1600" spc="-9" dirty="0">
                <a:solidFill>
                  <a:schemeClr val="bg1"/>
                </a:solidFill>
                <a:latin typeface="Arial MT"/>
                <a:cs typeface="Arial MT"/>
              </a:rPr>
              <a:t>les</a:t>
            </a:r>
            <a:r>
              <a:rPr sz="1600" spc="5" dirty="0">
                <a:solidFill>
                  <a:schemeClr val="bg1"/>
                </a:solidFill>
                <a:latin typeface="Arial MT"/>
                <a:cs typeface="Arial MT"/>
              </a:rPr>
              <a:t> </a:t>
            </a:r>
            <a:r>
              <a:rPr sz="1600" spc="-5" dirty="0">
                <a:solidFill>
                  <a:schemeClr val="bg1"/>
                </a:solidFill>
                <a:latin typeface="Arial MT"/>
                <a:cs typeface="Arial MT"/>
              </a:rPr>
              <a:t>jours </a:t>
            </a:r>
            <a:r>
              <a:rPr sz="1600" dirty="0">
                <a:solidFill>
                  <a:schemeClr val="bg1"/>
                </a:solidFill>
                <a:latin typeface="Arial MT"/>
                <a:cs typeface="Arial MT"/>
              </a:rPr>
              <a:t>se </a:t>
            </a:r>
            <a:r>
              <a:rPr sz="1600" spc="5" dirty="0">
                <a:solidFill>
                  <a:schemeClr val="bg1"/>
                </a:solidFill>
                <a:latin typeface="Arial MT"/>
                <a:cs typeface="Arial MT"/>
              </a:rPr>
              <a:t> </a:t>
            </a:r>
            <a:r>
              <a:rPr sz="1600" spc="-9" dirty="0">
                <a:solidFill>
                  <a:schemeClr val="bg1"/>
                </a:solidFill>
                <a:latin typeface="Arial MT"/>
                <a:cs typeface="Arial MT"/>
              </a:rPr>
              <a:t>déroulent</a:t>
            </a:r>
            <a:r>
              <a:rPr sz="1600" dirty="0">
                <a:solidFill>
                  <a:schemeClr val="bg1"/>
                </a:solidFill>
                <a:latin typeface="Arial MT"/>
                <a:cs typeface="Arial MT"/>
              </a:rPr>
              <a:t> </a:t>
            </a:r>
            <a:r>
              <a:rPr sz="1600" spc="-9" dirty="0">
                <a:solidFill>
                  <a:schemeClr val="bg1"/>
                </a:solidFill>
                <a:latin typeface="Arial MT"/>
                <a:cs typeface="Arial MT"/>
              </a:rPr>
              <a:t>au</a:t>
            </a:r>
            <a:r>
              <a:rPr sz="1600" spc="-5" dirty="0">
                <a:solidFill>
                  <a:schemeClr val="bg1"/>
                </a:solidFill>
                <a:latin typeface="Arial MT"/>
                <a:cs typeface="Arial MT"/>
              </a:rPr>
              <a:t> </a:t>
            </a:r>
            <a:r>
              <a:rPr sz="1600" spc="-9" dirty="0">
                <a:solidFill>
                  <a:schemeClr val="bg1"/>
                </a:solidFill>
                <a:latin typeface="Arial MT"/>
                <a:cs typeface="Arial MT"/>
              </a:rPr>
              <a:t>rythme</a:t>
            </a:r>
            <a:r>
              <a:rPr sz="1600" spc="-5" dirty="0">
                <a:solidFill>
                  <a:schemeClr val="bg1"/>
                </a:solidFill>
                <a:latin typeface="Arial MT"/>
                <a:cs typeface="Arial MT"/>
              </a:rPr>
              <a:t> </a:t>
            </a:r>
            <a:r>
              <a:rPr sz="1600" spc="-9" dirty="0">
                <a:solidFill>
                  <a:schemeClr val="bg1"/>
                </a:solidFill>
                <a:latin typeface="Arial MT"/>
                <a:cs typeface="Arial MT"/>
              </a:rPr>
              <a:t>des</a:t>
            </a:r>
            <a:r>
              <a:rPr sz="1600" spc="-5" dirty="0">
                <a:solidFill>
                  <a:schemeClr val="bg1"/>
                </a:solidFill>
                <a:latin typeface="Arial MT"/>
                <a:cs typeface="Arial MT"/>
              </a:rPr>
              <a:t> cloches d'église </a:t>
            </a:r>
            <a:r>
              <a:rPr sz="1600" spc="-9" dirty="0">
                <a:solidFill>
                  <a:schemeClr val="bg1"/>
                </a:solidFill>
                <a:latin typeface="Arial MT"/>
                <a:cs typeface="Arial MT"/>
              </a:rPr>
              <a:t>pour</a:t>
            </a:r>
            <a:r>
              <a:rPr sz="1600" spc="-5" dirty="0">
                <a:solidFill>
                  <a:schemeClr val="bg1"/>
                </a:solidFill>
                <a:latin typeface="Arial MT"/>
                <a:cs typeface="Arial MT"/>
              </a:rPr>
              <a:t> la </a:t>
            </a:r>
            <a:r>
              <a:rPr sz="1600" dirty="0">
                <a:solidFill>
                  <a:schemeClr val="bg1"/>
                </a:solidFill>
                <a:latin typeface="Arial MT"/>
                <a:cs typeface="Arial MT"/>
              </a:rPr>
              <a:t> </a:t>
            </a:r>
            <a:r>
              <a:rPr sz="1600" spc="-5" dirty="0">
                <a:solidFill>
                  <a:schemeClr val="bg1"/>
                </a:solidFill>
                <a:latin typeface="Arial MT"/>
                <a:cs typeface="Arial MT"/>
              </a:rPr>
              <a:t>prière</a:t>
            </a:r>
            <a:r>
              <a:rPr sz="1600" spc="-9" dirty="0">
                <a:solidFill>
                  <a:schemeClr val="bg1"/>
                </a:solidFill>
                <a:latin typeface="Arial MT"/>
                <a:cs typeface="Arial MT"/>
              </a:rPr>
              <a:t> (angélus),</a:t>
            </a:r>
            <a:r>
              <a:rPr sz="1600" spc="5" dirty="0">
                <a:solidFill>
                  <a:schemeClr val="bg1"/>
                </a:solidFill>
                <a:latin typeface="Arial MT"/>
                <a:cs typeface="Arial MT"/>
              </a:rPr>
              <a:t> </a:t>
            </a:r>
            <a:r>
              <a:rPr sz="1600" spc="-5" dirty="0">
                <a:solidFill>
                  <a:schemeClr val="bg1"/>
                </a:solidFill>
                <a:latin typeface="Arial MT"/>
                <a:cs typeface="Arial MT"/>
              </a:rPr>
              <a:t>la</a:t>
            </a:r>
            <a:r>
              <a:rPr sz="1600" spc="-14" dirty="0">
                <a:solidFill>
                  <a:schemeClr val="bg1"/>
                </a:solidFill>
                <a:latin typeface="Arial MT"/>
                <a:cs typeface="Arial MT"/>
              </a:rPr>
              <a:t> </a:t>
            </a:r>
            <a:r>
              <a:rPr sz="1600" dirty="0">
                <a:solidFill>
                  <a:schemeClr val="bg1"/>
                </a:solidFill>
                <a:latin typeface="Arial MT"/>
                <a:cs typeface="Arial MT"/>
              </a:rPr>
              <a:t>messe,</a:t>
            </a:r>
            <a:r>
              <a:rPr sz="1600" spc="-5" dirty="0">
                <a:solidFill>
                  <a:schemeClr val="bg1"/>
                </a:solidFill>
                <a:latin typeface="Arial MT"/>
                <a:cs typeface="Arial MT"/>
              </a:rPr>
              <a:t> le</a:t>
            </a:r>
            <a:r>
              <a:rPr sz="1600" spc="-9" dirty="0">
                <a:solidFill>
                  <a:schemeClr val="bg1"/>
                </a:solidFill>
                <a:latin typeface="Arial MT"/>
                <a:cs typeface="Arial MT"/>
              </a:rPr>
              <a:t> </a:t>
            </a:r>
            <a:r>
              <a:rPr sz="1600" spc="-5" dirty="0">
                <a:solidFill>
                  <a:schemeClr val="bg1"/>
                </a:solidFill>
                <a:latin typeface="Arial MT"/>
                <a:cs typeface="Arial MT"/>
              </a:rPr>
              <a:t>glas,</a:t>
            </a:r>
            <a:r>
              <a:rPr sz="1600" spc="5" dirty="0">
                <a:solidFill>
                  <a:schemeClr val="bg1"/>
                </a:solidFill>
                <a:latin typeface="Arial MT"/>
                <a:cs typeface="Arial MT"/>
              </a:rPr>
              <a:t> </a:t>
            </a:r>
            <a:r>
              <a:rPr sz="1600" spc="-5" dirty="0">
                <a:solidFill>
                  <a:schemeClr val="bg1"/>
                </a:solidFill>
                <a:latin typeface="Arial MT"/>
                <a:cs typeface="Arial MT"/>
              </a:rPr>
              <a:t>les </a:t>
            </a:r>
            <a:r>
              <a:rPr sz="1600" spc="-9" dirty="0">
                <a:solidFill>
                  <a:schemeClr val="bg1"/>
                </a:solidFill>
                <a:latin typeface="Arial MT"/>
                <a:cs typeface="Arial MT"/>
              </a:rPr>
              <a:t>incendies,</a:t>
            </a:r>
            <a:r>
              <a:rPr sz="1600" spc="5" dirty="0">
                <a:solidFill>
                  <a:schemeClr val="bg1"/>
                </a:solidFill>
                <a:latin typeface="Arial MT"/>
                <a:cs typeface="Arial MT"/>
              </a:rPr>
              <a:t> </a:t>
            </a:r>
            <a:r>
              <a:rPr sz="1600" spc="-9" dirty="0">
                <a:solidFill>
                  <a:schemeClr val="bg1"/>
                </a:solidFill>
                <a:latin typeface="Arial MT"/>
                <a:cs typeface="Arial MT"/>
              </a:rPr>
              <a:t>les </a:t>
            </a:r>
            <a:r>
              <a:rPr sz="1600" spc="-439" dirty="0">
                <a:solidFill>
                  <a:schemeClr val="bg1"/>
                </a:solidFill>
                <a:latin typeface="Arial MT"/>
                <a:cs typeface="Arial MT"/>
              </a:rPr>
              <a:t> </a:t>
            </a:r>
            <a:r>
              <a:rPr sz="1600" spc="-5" dirty="0">
                <a:solidFill>
                  <a:schemeClr val="bg1"/>
                </a:solidFill>
                <a:latin typeface="Arial MT"/>
                <a:cs typeface="Arial MT"/>
              </a:rPr>
              <a:t>guerres,</a:t>
            </a:r>
            <a:r>
              <a:rPr sz="1600" dirty="0">
                <a:solidFill>
                  <a:schemeClr val="bg1"/>
                </a:solidFill>
                <a:latin typeface="Arial MT"/>
                <a:cs typeface="Arial MT"/>
              </a:rPr>
              <a:t> </a:t>
            </a:r>
            <a:r>
              <a:rPr sz="1600" spc="-9" dirty="0">
                <a:solidFill>
                  <a:schemeClr val="bg1"/>
                </a:solidFill>
                <a:latin typeface="Arial MT"/>
                <a:cs typeface="Arial MT"/>
              </a:rPr>
              <a:t>les</a:t>
            </a:r>
            <a:r>
              <a:rPr sz="1600" spc="-5" dirty="0">
                <a:solidFill>
                  <a:schemeClr val="bg1"/>
                </a:solidFill>
                <a:latin typeface="Arial MT"/>
                <a:cs typeface="Arial MT"/>
              </a:rPr>
              <a:t> fêtes...</a:t>
            </a:r>
            <a:r>
              <a:rPr sz="1600" dirty="0">
                <a:solidFill>
                  <a:schemeClr val="bg1"/>
                </a:solidFill>
                <a:latin typeface="Arial MT"/>
                <a:cs typeface="Arial MT"/>
              </a:rPr>
              <a:t> On</a:t>
            </a:r>
            <a:r>
              <a:rPr sz="1600" spc="-14" dirty="0">
                <a:solidFill>
                  <a:schemeClr val="bg1"/>
                </a:solidFill>
                <a:latin typeface="Arial MT"/>
                <a:cs typeface="Arial MT"/>
              </a:rPr>
              <a:t> </a:t>
            </a:r>
            <a:r>
              <a:rPr sz="1600" dirty="0">
                <a:solidFill>
                  <a:schemeClr val="bg1"/>
                </a:solidFill>
                <a:latin typeface="Arial MT"/>
                <a:cs typeface="Arial MT"/>
              </a:rPr>
              <a:t>va</a:t>
            </a:r>
            <a:r>
              <a:rPr sz="1600" spc="-9" dirty="0">
                <a:solidFill>
                  <a:schemeClr val="bg1"/>
                </a:solidFill>
                <a:latin typeface="Arial MT"/>
                <a:cs typeface="Arial MT"/>
              </a:rPr>
              <a:t> </a:t>
            </a:r>
            <a:r>
              <a:rPr sz="1600" dirty="0">
                <a:solidFill>
                  <a:schemeClr val="bg1"/>
                </a:solidFill>
                <a:latin typeface="Arial MT"/>
                <a:cs typeface="Arial MT"/>
              </a:rPr>
              <a:t>à</a:t>
            </a:r>
            <a:r>
              <a:rPr sz="1600" spc="5" dirty="0">
                <a:solidFill>
                  <a:schemeClr val="bg1"/>
                </a:solidFill>
                <a:latin typeface="Arial MT"/>
                <a:cs typeface="Arial MT"/>
              </a:rPr>
              <a:t> </a:t>
            </a:r>
            <a:r>
              <a:rPr sz="1600" spc="-5" dirty="0">
                <a:solidFill>
                  <a:schemeClr val="bg1"/>
                </a:solidFill>
                <a:latin typeface="Arial MT"/>
                <a:cs typeface="Arial MT"/>
              </a:rPr>
              <a:t>la </a:t>
            </a:r>
            <a:r>
              <a:rPr sz="1600" dirty="0">
                <a:solidFill>
                  <a:schemeClr val="bg1"/>
                </a:solidFill>
                <a:latin typeface="Arial MT"/>
                <a:cs typeface="Arial MT"/>
              </a:rPr>
              <a:t>messe</a:t>
            </a:r>
            <a:r>
              <a:rPr sz="1600" spc="-9" dirty="0">
                <a:solidFill>
                  <a:schemeClr val="bg1"/>
                </a:solidFill>
                <a:latin typeface="Arial MT"/>
                <a:cs typeface="Arial MT"/>
              </a:rPr>
              <a:t> tous</a:t>
            </a:r>
            <a:r>
              <a:rPr sz="1600" spc="5" dirty="0">
                <a:solidFill>
                  <a:schemeClr val="bg1"/>
                </a:solidFill>
                <a:latin typeface="Arial MT"/>
                <a:cs typeface="Arial MT"/>
              </a:rPr>
              <a:t> </a:t>
            </a:r>
            <a:r>
              <a:rPr sz="1600" spc="-9" dirty="0">
                <a:solidFill>
                  <a:schemeClr val="bg1"/>
                </a:solidFill>
                <a:latin typeface="Arial MT"/>
                <a:cs typeface="Arial MT"/>
              </a:rPr>
              <a:t>les </a:t>
            </a:r>
            <a:r>
              <a:rPr sz="1600" spc="-5" dirty="0">
                <a:solidFill>
                  <a:schemeClr val="bg1"/>
                </a:solidFill>
                <a:latin typeface="Arial MT"/>
                <a:cs typeface="Arial MT"/>
              </a:rPr>
              <a:t> </a:t>
            </a:r>
            <a:r>
              <a:rPr sz="1600" spc="-9" dirty="0">
                <a:solidFill>
                  <a:schemeClr val="bg1"/>
                </a:solidFill>
                <a:latin typeface="Arial MT"/>
                <a:cs typeface="Arial MT"/>
              </a:rPr>
              <a:t>dimanches</a:t>
            </a:r>
            <a:r>
              <a:rPr sz="1600" dirty="0">
                <a:solidFill>
                  <a:schemeClr val="bg1"/>
                </a:solidFill>
                <a:latin typeface="Arial MT"/>
                <a:cs typeface="Arial MT"/>
              </a:rPr>
              <a:t> </a:t>
            </a:r>
            <a:r>
              <a:rPr sz="1600" spc="-5" dirty="0">
                <a:solidFill>
                  <a:schemeClr val="bg1"/>
                </a:solidFill>
                <a:latin typeface="Arial MT"/>
                <a:cs typeface="Arial MT"/>
              </a:rPr>
              <a:t>...</a:t>
            </a:r>
            <a:endParaRPr sz="1600" dirty="0">
              <a:solidFill>
                <a:schemeClr val="bg1"/>
              </a:solidFill>
              <a:latin typeface="Arial MT"/>
              <a:cs typeface="Arial M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0327" y="836712"/>
            <a:ext cx="8913673" cy="4902029"/>
            <a:chOff x="228600" y="899160"/>
            <a:chExt cx="9829800" cy="5401310"/>
          </a:xfrm>
        </p:grpSpPr>
        <p:pic>
          <p:nvPicPr>
            <p:cNvPr id="3" name="object 3"/>
            <p:cNvPicPr/>
            <p:nvPr/>
          </p:nvPicPr>
          <p:blipFill>
            <a:blip r:embed="rId2" cstate="print"/>
            <a:stretch>
              <a:fillRect/>
            </a:stretch>
          </p:blipFill>
          <p:spPr>
            <a:xfrm>
              <a:off x="228600" y="3060700"/>
              <a:ext cx="6785609" cy="3239770"/>
            </a:xfrm>
            <a:prstGeom prst="rect">
              <a:avLst/>
            </a:prstGeom>
          </p:spPr>
        </p:pic>
        <p:pic>
          <p:nvPicPr>
            <p:cNvPr id="4" name="object 4"/>
            <p:cNvPicPr/>
            <p:nvPr/>
          </p:nvPicPr>
          <p:blipFill>
            <a:blip r:embed="rId3" cstate="print"/>
            <a:stretch>
              <a:fillRect/>
            </a:stretch>
          </p:blipFill>
          <p:spPr>
            <a:xfrm>
              <a:off x="6479540" y="899160"/>
              <a:ext cx="3578860" cy="3780790"/>
            </a:xfrm>
            <a:prstGeom prst="rect">
              <a:avLst/>
            </a:prstGeom>
          </p:spPr>
        </p:pic>
      </p:grpSp>
      <p:pic>
        <p:nvPicPr>
          <p:cNvPr id="5" name="object 5"/>
          <p:cNvPicPr/>
          <p:nvPr/>
        </p:nvPicPr>
        <p:blipFill>
          <a:blip r:embed="rId4" cstate="print"/>
          <a:stretch>
            <a:fillRect/>
          </a:stretch>
        </p:blipFill>
        <p:spPr>
          <a:xfrm>
            <a:off x="4607" y="0"/>
            <a:ext cx="9139393" cy="489857"/>
          </a:xfrm>
          <a:prstGeom prst="rect">
            <a:avLst/>
          </a:prstGeom>
        </p:spPr>
      </p:pic>
      <p:sp>
        <p:nvSpPr>
          <p:cNvPr id="6" name="object 6"/>
          <p:cNvSpPr txBox="1"/>
          <p:nvPr/>
        </p:nvSpPr>
        <p:spPr>
          <a:xfrm>
            <a:off x="233782" y="667358"/>
            <a:ext cx="5649357" cy="1951587"/>
          </a:xfrm>
          <a:prstGeom prst="rect">
            <a:avLst/>
          </a:prstGeom>
        </p:spPr>
        <p:txBody>
          <a:bodyPr vert="horz" wrap="square" lIns="0" tIns="11520" rIns="0" bIns="0" rtlCol="0">
            <a:spAutoFit/>
          </a:bodyPr>
          <a:lstStyle/>
          <a:p>
            <a:pPr marL="141698" indent="-130178">
              <a:spcBef>
                <a:spcPts val="91"/>
              </a:spcBef>
              <a:buSzPct val="44444"/>
              <a:buFont typeface="Trebuchet MS"/>
              <a:buChar char="●"/>
              <a:tabLst>
                <a:tab pos="141698" algn="l"/>
              </a:tabLst>
            </a:pPr>
            <a:r>
              <a:rPr sz="1600" b="1" u="sng" spc="-5" dirty="0">
                <a:uFill>
                  <a:solidFill>
                    <a:srgbClr val="000000"/>
                  </a:solidFill>
                </a:uFill>
                <a:latin typeface="Arial"/>
                <a:cs typeface="Arial"/>
              </a:rPr>
              <a:t>L'habitation</a:t>
            </a:r>
            <a:r>
              <a:rPr sz="1600" b="1" u="sng" spc="-18" dirty="0">
                <a:uFill>
                  <a:solidFill>
                    <a:srgbClr val="000000"/>
                  </a:solidFill>
                </a:uFill>
                <a:latin typeface="Arial"/>
                <a:cs typeface="Arial"/>
              </a:rPr>
              <a:t> </a:t>
            </a:r>
            <a:r>
              <a:rPr sz="1600" b="1" u="sng" spc="-9" dirty="0">
                <a:uFill>
                  <a:solidFill>
                    <a:srgbClr val="000000"/>
                  </a:solidFill>
                </a:uFill>
                <a:latin typeface="Arial"/>
                <a:cs typeface="Arial"/>
              </a:rPr>
              <a:t>paysanne</a:t>
            </a:r>
            <a:r>
              <a:rPr sz="1600" b="1" spc="-18" dirty="0">
                <a:latin typeface="Arial"/>
                <a:cs typeface="Arial"/>
              </a:rPr>
              <a:t> </a:t>
            </a:r>
            <a:r>
              <a:rPr sz="1600" b="1" u="sng" dirty="0">
                <a:uFill>
                  <a:solidFill>
                    <a:srgbClr val="000000"/>
                  </a:solidFill>
                </a:uFill>
                <a:latin typeface="Arial"/>
                <a:cs typeface="Arial"/>
              </a:rPr>
              <a:t>:</a:t>
            </a:r>
            <a:endParaRPr sz="1600" dirty="0">
              <a:latin typeface="Arial"/>
              <a:cs typeface="Arial"/>
            </a:endParaRPr>
          </a:p>
          <a:p>
            <a:pPr>
              <a:spcBef>
                <a:spcPts val="36"/>
              </a:spcBef>
            </a:pPr>
            <a:endParaRPr sz="1500" dirty="0">
              <a:latin typeface="Arial"/>
              <a:cs typeface="Arial"/>
            </a:endParaRPr>
          </a:p>
          <a:p>
            <a:pPr marL="11520" marR="4608">
              <a:lnSpc>
                <a:spcPct val="96800"/>
              </a:lnSpc>
              <a:spcBef>
                <a:spcPts val="5"/>
              </a:spcBef>
            </a:pPr>
            <a:r>
              <a:rPr sz="1600" spc="-9" dirty="0">
                <a:latin typeface="Arial MT"/>
                <a:cs typeface="Arial MT"/>
              </a:rPr>
              <a:t>La</a:t>
            </a:r>
            <a:r>
              <a:rPr sz="1600" spc="-5" dirty="0">
                <a:latin typeface="Arial MT"/>
                <a:cs typeface="Arial MT"/>
              </a:rPr>
              <a:t> structure de la</a:t>
            </a:r>
            <a:r>
              <a:rPr sz="1600" spc="-14" dirty="0">
                <a:latin typeface="Arial MT"/>
                <a:cs typeface="Arial MT"/>
              </a:rPr>
              <a:t> </a:t>
            </a:r>
            <a:r>
              <a:rPr sz="1600" spc="-5" dirty="0">
                <a:latin typeface="Arial MT"/>
                <a:cs typeface="Arial MT"/>
              </a:rPr>
              <a:t>maison est</a:t>
            </a:r>
            <a:r>
              <a:rPr sz="1600" spc="9" dirty="0">
                <a:latin typeface="Arial MT"/>
                <a:cs typeface="Arial MT"/>
              </a:rPr>
              <a:t> </a:t>
            </a:r>
            <a:r>
              <a:rPr sz="1600" spc="-9" dirty="0">
                <a:latin typeface="Arial MT"/>
                <a:cs typeface="Arial MT"/>
              </a:rPr>
              <a:t>en</a:t>
            </a:r>
            <a:r>
              <a:rPr sz="1600" spc="5" dirty="0">
                <a:latin typeface="Arial MT"/>
                <a:cs typeface="Arial MT"/>
              </a:rPr>
              <a:t> </a:t>
            </a:r>
            <a:r>
              <a:rPr sz="1600" b="1" spc="-5" dirty="0">
                <a:latin typeface="Arial"/>
                <a:cs typeface="Arial"/>
              </a:rPr>
              <a:t>bois,</a:t>
            </a:r>
            <a:r>
              <a:rPr sz="1600" b="1" spc="9" dirty="0">
                <a:latin typeface="Arial"/>
                <a:cs typeface="Arial"/>
              </a:rPr>
              <a:t> </a:t>
            </a:r>
            <a:r>
              <a:rPr sz="1600" spc="-5" dirty="0">
                <a:latin typeface="Arial MT"/>
                <a:cs typeface="Arial MT"/>
              </a:rPr>
              <a:t>complétée de</a:t>
            </a:r>
            <a:r>
              <a:rPr sz="1600" dirty="0">
                <a:latin typeface="Arial MT"/>
                <a:cs typeface="Arial MT"/>
              </a:rPr>
              <a:t> </a:t>
            </a:r>
            <a:r>
              <a:rPr sz="1600" b="1" spc="-5" dirty="0">
                <a:latin typeface="Arial"/>
                <a:cs typeface="Arial"/>
              </a:rPr>
              <a:t>torchis</a:t>
            </a:r>
            <a:r>
              <a:rPr sz="1600" spc="-5" dirty="0">
                <a:latin typeface="Arial MT"/>
                <a:cs typeface="Arial MT"/>
              </a:rPr>
              <a:t>, </a:t>
            </a:r>
            <a:r>
              <a:rPr sz="1600" spc="-439" dirty="0">
                <a:latin typeface="Arial MT"/>
                <a:cs typeface="Arial MT"/>
              </a:rPr>
              <a:t> </a:t>
            </a:r>
            <a:r>
              <a:rPr sz="1600" spc="-5" dirty="0">
                <a:latin typeface="Arial MT"/>
                <a:cs typeface="Arial MT"/>
              </a:rPr>
              <a:t>avec</a:t>
            </a:r>
            <a:r>
              <a:rPr sz="1600" spc="-9" dirty="0">
                <a:latin typeface="Arial MT"/>
                <a:cs typeface="Arial MT"/>
              </a:rPr>
              <a:t> </a:t>
            </a:r>
            <a:r>
              <a:rPr sz="1600" spc="-5" dirty="0">
                <a:latin typeface="Arial MT"/>
                <a:cs typeface="Arial MT"/>
              </a:rPr>
              <a:t>un </a:t>
            </a:r>
            <a:r>
              <a:rPr sz="1600" spc="-9" dirty="0">
                <a:latin typeface="Arial MT"/>
                <a:cs typeface="Arial MT"/>
              </a:rPr>
              <a:t>toit</a:t>
            </a:r>
            <a:r>
              <a:rPr sz="1600" spc="5" dirty="0">
                <a:latin typeface="Arial MT"/>
                <a:cs typeface="Arial MT"/>
              </a:rPr>
              <a:t> </a:t>
            </a:r>
            <a:r>
              <a:rPr sz="1600" spc="-5" dirty="0">
                <a:latin typeface="Arial MT"/>
                <a:cs typeface="Arial MT"/>
              </a:rPr>
              <a:t>en</a:t>
            </a:r>
            <a:r>
              <a:rPr sz="1600" spc="5" dirty="0">
                <a:latin typeface="Arial MT"/>
                <a:cs typeface="Arial MT"/>
              </a:rPr>
              <a:t> </a:t>
            </a:r>
            <a:r>
              <a:rPr sz="1600" b="1" spc="-5" dirty="0">
                <a:latin typeface="Arial"/>
                <a:cs typeface="Arial"/>
              </a:rPr>
              <a:t>chaume</a:t>
            </a:r>
            <a:r>
              <a:rPr sz="1600" spc="-5" dirty="0">
                <a:latin typeface="Arial MT"/>
                <a:cs typeface="Arial MT"/>
              </a:rPr>
              <a:t>. Chez </a:t>
            </a:r>
            <a:r>
              <a:rPr sz="1600" spc="-9" dirty="0">
                <a:latin typeface="Arial MT"/>
                <a:cs typeface="Arial MT"/>
              </a:rPr>
              <a:t>les</a:t>
            </a:r>
            <a:r>
              <a:rPr sz="1600" spc="5" dirty="0">
                <a:latin typeface="Arial MT"/>
                <a:cs typeface="Arial MT"/>
              </a:rPr>
              <a:t> </a:t>
            </a:r>
            <a:r>
              <a:rPr sz="1600" spc="-9" dirty="0">
                <a:latin typeface="Arial MT"/>
                <a:cs typeface="Arial MT"/>
              </a:rPr>
              <a:t>plus</a:t>
            </a:r>
            <a:r>
              <a:rPr sz="1600" spc="5" dirty="0">
                <a:latin typeface="Arial MT"/>
                <a:cs typeface="Arial MT"/>
              </a:rPr>
              <a:t> </a:t>
            </a:r>
            <a:r>
              <a:rPr sz="1600" spc="-5" dirty="0">
                <a:latin typeface="Arial MT"/>
                <a:cs typeface="Arial MT"/>
              </a:rPr>
              <a:t>riches</a:t>
            </a:r>
            <a:r>
              <a:rPr sz="1600" spc="-9" dirty="0">
                <a:latin typeface="Arial MT"/>
                <a:cs typeface="Arial MT"/>
              </a:rPr>
              <a:t> </a:t>
            </a:r>
            <a:r>
              <a:rPr sz="1600" spc="-5" dirty="0">
                <a:latin typeface="Arial MT"/>
                <a:cs typeface="Arial MT"/>
              </a:rPr>
              <a:t>un </a:t>
            </a:r>
            <a:r>
              <a:rPr sz="1600" dirty="0">
                <a:latin typeface="Arial MT"/>
                <a:cs typeface="Arial MT"/>
              </a:rPr>
              <a:t> </a:t>
            </a:r>
            <a:r>
              <a:rPr sz="1600" spc="-5" dirty="0">
                <a:latin typeface="Arial MT"/>
                <a:cs typeface="Arial MT"/>
              </a:rPr>
              <a:t>soubassement</a:t>
            </a:r>
            <a:r>
              <a:rPr sz="1600" spc="5" dirty="0">
                <a:latin typeface="Arial MT"/>
                <a:cs typeface="Arial MT"/>
              </a:rPr>
              <a:t> </a:t>
            </a:r>
            <a:r>
              <a:rPr sz="1600" spc="-9" dirty="0">
                <a:latin typeface="Arial MT"/>
                <a:cs typeface="Arial MT"/>
              </a:rPr>
              <a:t>en</a:t>
            </a:r>
            <a:r>
              <a:rPr sz="1600" dirty="0">
                <a:latin typeface="Arial MT"/>
                <a:cs typeface="Arial MT"/>
              </a:rPr>
              <a:t> </a:t>
            </a:r>
            <a:r>
              <a:rPr sz="1600" b="1" spc="-5" dirty="0">
                <a:latin typeface="Arial"/>
                <a:cs typeface="Arial"/>
              </a:rPr>
              <a:t>pierre</a:t>
            </a:r>
            <a:r>
              <a:rPr sz="1600" b="1" dirty="0">
                <a:latin typeface="Arial"/>
                <a:cs typeface="Arial"/>
              </a:rPr>
              <a:t> </a:t>
            </a:r>
            <a:r>
              <a:rPr sz="1600" spc="-5" dirty="0">
                <a:latin typeface="Arial MT"/>
                <a:cs typeface="Arial MT"/>
              </a:rPr>
              <a:t>protège</a:t>
            </a:r>
            <a:r>
              <a:rPr sz="1600" dirty="0">
                <a:latin typeface="Arial MT"/>
                <a:cs typeface="Arial MT"/>
              </a:rPr>
              <a:t> </a:t>
            </a:r>
            <a:r>
              <a:rPr sz="1600" spc="-9" dirty="0">
                <a:latin typeface="Arial MT"/>
                <a:cs typeface="Arial MT"/>
              </a:rPr>
              <a:t>bois</a:t>
            </a:r>
            <a:r>
              <a:rPr sz="1600" spc="9" dirty="0">
                <a:latin typeface="Arial MT"/>
                <a:cs typeface="Arial MT"/>
              </a:rPr>
              <a:t> </a:t>
            </a:r>
            <a:r>
              <a:rPr sz="1600" spc="-9" dirty="0">
                <a:latin typeface="Arial MT"/>
                <a:cs typeface="Arial MT"/>
              </a:rPr>
              <a:t>et</a:t>
            </a:r>
            <a:r>
              <a:rPr sz="1600" spc="5" dirty="0">
                <a:latin typeface="Arial MT"/>
                <a:cs typeface="Arial MT"/>
              </a:rPr>
              <a:t> </a:t>
            </a:r>
            <a:r>
              <a:rPr sz="1600" spc="-9" dirty="0">
                <a:latin typeface="Arial MT"/>
                <a:cs typeface="Arial MT"/>
              </a:rPr>
              <a:t>torchis</a:t>
            </a:r>
            <a:r>
              <a:rPr sz="1600" spc="9"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l'humidité. </a:t>
            </a:r>
            <a:r>
              <a:rPr sz="1600" spc="-439" dirty="0">
                <a:latin typeface="Arial MT"/>
                <a:cs typeface="Arial MT"/>
              </a:rPr>
              <a:t> </a:t>
            </a:r>
            <a:r>
              <a:rPr sz="1600" spc="-9" dirty="0">
                <a:latin typeface="Arial MT"/>
                <a:cs typeface="Arial MT"/>
              </a:rPr>
              <a:t>Les </a:t>
            </a:r>
            <a:r>
              <a:rPr sz="1600" spc="-5" dirty="0">
                <a:latin typeface="Arial MT"/>
                <a:cs typeface="Arial MT"/>
              </a:rPr>
              <a:t>ouvertures</a:t>
            </a:r>
            <a:r>
              <a:rPr sz="1600" spc="5" dirty="0">
                <a:latin typeface="Arial MT"/>
                <a:cs typeface="Arial MT"/>
              </a:rPr>
              <a:t> </a:t>
            </a:r>
            <a:r>
              <a:rPr sz="1600" spc="-5" dirty="0">
                <a:latin typeface="Arial MT"/>
                <a:cs typeface="Arial MT"/>
              </a:rPr>
              <a:t>sont</a:t>
            </a:r>
            <a:r>
              <a:rPr sz="1600" spc="5" dirty="0">
                <a:latin typeface="Arial MT"/>
                <a:cs typeface="Arial MT"/>
              </a:rPr>
              <a:t> </a:t>
            </a:r>
            <a:r>
              <a:rPr sz="1600" spc="-9" dirty="0">
                <a:latin typeface="Arial MT"/>
                <a:cs typeface="Arial MT"/>
              </a:rPr>
              <a:t>peu</a:t>
            </a:r>
            <a:r>
              <a:rPr sz="1600" spc="-5" dirty="0">
                <a:latin typeface="Arial MT"/>
                <a:cs typeface="Arial MT"/>
              </a:rPr>
              <a:t> nombreuses et</a:t>
            </a:r>
            <a:r>
              <a:rPr sz="1600" spc="5" dirty="0">
                <a:latin typeface="Arial MT"/>
                <a:cs typeface="Arial MT"/>
              </a:rPr>
              <a:t> </a:t>
            </a:r>
            <a:r>
              <a:rPr sz="1600" spc="-9" dirty="0">
                <a:latin typeface="Arial MT"/>
                <a:cs typeface="Arial MT"/>
              </a:rPr>
              <a:t>étroites, </a:t>
            </a:r>
            <a:r>
              <a:rPr sz="1600" spc="-5" dirty="0">
                <a:latin typeface="Arial MT"/>
                <a:cs typeface="Arial MT"/>
              </a:rPr>
              <a:t>il n'y</a:t>
            </a:r>
            <a:r>
              <a:rPr sz="1600" spc="-23" dirty="0">
                <a:latin typeface="Arial MT"/>
                <a:cs typeface="Arial MT"/>
              </a:rPr>
              <a:t> </a:t>
            </a:r>
            <a:r>
              <a:rPr sz="1600" dirty="0">
                <a:latin typeface="Arial MT"/>
                <a:cs typeface="Arial MT"/>
              </a:rPr>
              <a:t>a</a:t>
            </a:r>
            <a:r>
              <a:rPr sz="1600" spc="-5" dirty="0">
                <a:latin typeface="Arial MT"/>
                <a:cs typeface="Arial MT"/>
              </a:rPr>
              <a:t> pas </a:t>
            </a:r>
            <a:r>
              <a:rPr sz="1600" dirty="0">
                <a:latin typeface="Arial MT"/>
                <a:cs typeface="Arial MT"/>
              </a:rPr>
              <a:t> </a:t>
            </a:r>
            <a:r>
              <a:rPr sz="1600" b="1" spc="-5" dirty="0">
                <a:latin typeface="Arial"/>
                <a:cs typeface="Arial"/>
              </a:rPr>
              <a:t>pas</a:t>
            </a:r>
            <a:r>
              <a:rPr sz="1600" b="1" spc="-9" dirty="0">
                <a:latin typeface="Arial"/>
                <a:cs typeface="Arial"/>
              </a:rPr>
              <a:t> </a:t>
            </a:r>
            <a:r>
              <a:rPr sz="1600" b="1" spc="-5" dirty="0">
                <a:latin typeface="Arial"/>
                <a:cs typeface="Arial"/>
              </a:rPr>
              <a:t>de </a:t>
            </a:r>
            <a:r>
              <a:rPr sz="1600" b="1" spc="-14" dirty="0">
                <a:latin typeface="Arial"/>
                <a:cs typeface="Arial"/>
              </a:rPr>
              <a:t>vitres,</a:t>
            </a:r>
            <a:r>
              <a:rPr sz="1600" b="1" spc="5" dirty="0">
                <a:latin typeface="Arial"/>
                <a:cs typeface="Arial"/>
              </a:rPr>
              <a:t> </a:t>
            </a:r>
            <a:r>
              <a:rPr sz="1600" b="1" spc="-5" dirty="0">
                <a:latin typeface="Arial"/>
                <a:cs typeface="Arial"/>
              </a:rPr>
              <a:t>mais des volets</a:t>
            </a:r>
            <a:r>
              <a:rPr sz="1600" spc="-5" dirty="0">
                <a:latin typeface="Arial MT"/>
                <a:cs typeface="Arial MT"/>
              </a:rPr>
              <a:t>. Progressivement,</a:t>
            </a:r>
            <a:r>
              <a:rPr sz="1600" dirty="0">
                <a:latin typeface="Arial MT"/>
                <a:cs typeface="Arial MT"/>
              </a:rPr>
              <a:t> </a:t>
            </a:r>
            <a:r>
              <a:rPr sz="1600" spc="-9" dirty="0">
                <a:latin typeface="Arial MT"/>
                <a:cs typeface="Arial MT"/>
              </a:rPr>
              <a:t>les </a:t>
            </a:r>
            <a:r>
              <a:rPr sz="1600" spc="-5" dirty="0">
                <a:latin typeface="Arial MT"/>
                <a:cs typeface="Arial MT"/>
              </a:rPr>
              <a:t> </a:t>
            </a:r>
            <a:r>
              <a:rPr sz="1600" spc="-9" dirty="0">
                <a:latin typeface="Arial MT"/>
                <a:cs typeface="Arial MT"/>
              </a:rPr>
              <a:t>animaux</a:t>
            </a:r>
            <a:r>
              <a:rPr sz="1600" spc="-18" dirty="0">
                <a:latin typeface="Arial MT"/>
                <a:cs typeface="Arial MT"/>
              </a:rPr>
              <a:t> </a:t>
            </a:r>
            <a:r>
              <a:rPr sz="1600" spc="-5" dirty="0">
                <a:latin typeface="Arial MT"/>
                <a:cs typeface="Arial MT"/>
              </a:rPr>
              <a:t>sont</a:t>
            </a:r>
            <a:r>
              <a:rPr sz="1600" spc="5" dirty="0">
                <a:latin typeface="Arial MT"/>
                <a:cs typeface="Arial MT"/>
              </a:rPr>
              <a:t> </a:t>
            </a:r>
            <a:r>
              <a:rPr sz="1600" spc="-9" dirty="0">
                <a:latin typeface="Arial MT"/>
                <a:cs typeface="Arial MT"/>
              </a:rPr>
              <a:t>séparés</a:t>
            </a:r>
            <a:r>
              <a:rPr sz="1600" spc="5" dirty="0">
                <a:latin typeface="Arial MT"/>
                <a:cs typeface="Arial MT"/>
              </a:rPr>
              <a:t> </a:t>
            </a:r>
            <a:r>
              <a:rPr sz="1600" spc="-9" dirty="0">
                <a:latin typeface="Arial MT"/>
                <a:cs typeface="Arial MT"/>
              </a:rPr>
              <a:t>des</a:t>
            </a:r>
            <a:r>
              <a:rPr sz="1600" spc="-5" dirty="0">
                <a:latin typeface="Arial MT"/>
                <a:cs typeface="Arial MT"/>
              </a:rPr>
              <a:t> hommes.</a:t>
            </a:r>
            <a:endParaRPr sz="1600" dirty="0">
              <a:latin typeface="Arial MT"/>
              <a:cs typeface="Arial MT"/>
            </a:endParaRPr>
          </a:p>
        </p:txBody>
      </p:sp>
      <p:sp>
        <p:nvSpPr>
          <p:cNvPr id="7" name="object 7"/>
          <p:cNvSpPr txBox="1">
            <a:spLocks noGrp="1"/>
          </p:cNvSpPr>
          <p:nvPr>
            <p:ph type="title"/>
          </p:nvPr>
        </p:nvSpPr>
        <p:spPr>
          <a:xfrm>
            <a:off x="111708" y="-49990"/>
            <a:ext cx="8913097" cy="565630"/>
          </a:xfrm>
          <a:prstGeom prst="rect">
            <a:avLst/>
          </a:prstGeom>
        </p:spPr>
        <p:txBody>
          <a:bodyPr vert="horz" wrap="square" lIns="0" tIns="11520" rIns="0" bIns="0" rtlCol="0">
            <a:spAutoFit/>
          </a:bodyPr>
          <a:lstStyle/>
          <a:p>
            <a:pPr marL="11520">
              <a:spcBef>
                <a:spcPts val="91"/>
              </a:spcBef>
            </a:pPr>
            <a:r>
              <a:rPr sz="1800" spc="-5" dirty="0"/>
              <a:t>Préhistoire </a:t>
            </a:r>
            <a:r>
              <a:rPr sz="1800" dirty="0"/>
              <a:t>–</a:t>
            </a:r>
            <a:r>
              <a:rPr sz="1800" spc="-59" dirty="0"/>
              <a:t> </a:t>
            </a:r>
            <a:r>
              <a:rPr sz="1800" spc="-5" dirty="0"/>
              <a:t>Antiquité</a:t>
            </a:r>
            <a:r>
              <a:rPr sz="1800" spc="5" dirty="0"/>
              <a:t> </a:t>
            </a:r>
            <a:r>
              <a:rPr sz="1800" dirty="0"/>
              <a:t>-</a:t>
            </a:r>
            <a:r>
              <a:rPr sz="1800" spc="32" dirty="0"/>
              <a:t> </a:t>
            </a:r>
            <a:r>
              <a:rPr sz="1800" spc="-9" dirty="0">
                <a:solidFill>
                  <a:srgbClr val="FFFF00"/>
                </a:solidFill>
              </a:rPr>
              <a:t>Moyen</a:t>
            </a:r>
            <a:r>
              <a:rPr sz="1800" spc="-59" dirty="0">
                <a:solidFill>
                  <a:srgbClr val="FFFF00"/>
                </a:solidFill>
              </a:rPr>
              <a:t> </a:t>
            </a:r>
            <a:r>
              <a:rPr sz="1800" spc="-5" dirty="0">
                <a:solidFill>
                  <a:srgbClr val="FFFF00"/>
                </a:solidFill>
              </a:rPr>
              <a:t>Age</a:t>
            </a:r>
            <a:r>
              <a:rPr sz="1800" spc="-109" dirty="0">
                <a:solidFill>
                  <a:srgbClr val="FFFF00"/>
                </a:solidFill>
              </a:rPr>
              <a:t> </a:t>
            </a:r>
            <a:r>
              <a:rPr sz="1800" dirty="0"/>
              <a:t>-</a:t>
            </a:r>
            <a:r>
              <a:rPr sz="1800" spc="9" dirty="0"/>
              <a:t> </a:t>
            </a:r>
            <a:r>
              <a:rPr sz="1800" spc="-32" dirty="0"/>
              <a:t>Temps</a:t>
            </a:r>
            <a:r>
              <a:rPr sz="1800" spc="5" dirty="0"/>
              <a:t> </a:t>
            </a:r>
            <a:r>
              <a:rPr sz="1800" spc="-5" dirty="0"/>
              <a:t>modernes</a:t>
            </a:r>
            <a:r>
              <a:rPr sz="1800" spc="5" dirty="0"/>
              <a:t> </a:t>
            </a:r>
            <a:r>
              <a:rPr sz="1800" dirty="0"/>
              <a:t>-</a:t>
            </a:r>
            <a:r>
              <a:rPr sz="1800" spc="5" dirty="0"/>
              <a:t> </a:t>
            </a:r>
            <a:r>
              <a:rPr sz="1800" spc="-5" dirty="0"/>
              <a:t>Monde</a:t>
            </a:r>
            <a:r>
              <a:rPr sz="1800" dirty="0"/>
              <a:t> </a:t>
            </a:r>
            <a:r>
              <a:rPr sz="1800" spc="-5" dirty="0"/>
              <a:t>contemporain </a:t>
            </a:r>
            <a:r>
              <a:rPr sz="1800" dirty="0"/>
              <a:t>-</a:t>
            </a:r>
          </a:p>
        </p:txBody>
      </p:sp>
      <p:sp>
        <p:nvSpPr>
          <p:cNvPr id="8" name="object 8"/>
          <p:cNvSpPr txBox="1"/>
          <p:nvPr/>
        </p:nvSpPr>
        <p:spPr>
          <a:xfrm>
            <a:off x="233782" y="5731904"/>
            <a:ext cx="8520964" cy="951486"/>
          </a:xfrm>
          <a:prstGeom prst="rect">
            <a:avLst/>
          </a:prstGeom>
        </p:spPr>
        <p:txBody>
          <a:bodyPr vert="horz" wrap="square" lIns="0" tIns="25344" rIns="0" bIns="0" rtlCol="0">
            <a:spAutoFit/>
          </a:bodyPr>
          <a:lstStyle/>
          <a:p>
            <a:pPr marL="11520" marR="4608">
              <a:lnSpc>
                <a:spcPct val="94400"/>
              </a:lnSpc>
              <a:spcBef>
                <a:spcPts val="200"/>
              </a:spcBef>
            </a:pPr>
            <a:r>
              <a:rPr sz="1600" spc="-9" dirty="0">
                <a:latin typeface="Arial MT"/>
                <a:cs typeface="Arial MT"/>
              </a:rPr>
              <a:t>Le</a:t>
            </a:r>
            <a:r>
              <a:rPr sz="1600" spc="-5" dirty="0">
                <a:latin typeface="Arial MT"/>
                <a:cs typeface="Arial MT"/>
              </a:rPr>
              <a:t> sol est</a:t>
            </a:r>
            <a:r>
              <a:rPr sz="1600" spc="5" dirty="0">
                <a:latin typeface="Arial MT"/>
                <a:cs typeface="Arial MT"/>
              </a:rPr>
              <a:t> </a:t>
            </a:r>
            <a:r>
              <a:rPr sz="1600" spc="-5" dirty="0">
                <a:latin typeface="Arial MT"/>
                <a:cs typeface="Arial MT"/>
              </a:rPr>
              <a:t>en</a:t>
            </a:r>
            <a:r>
              <a:rPr sz="1600" dirty="0">
                <a:latin typeface="Arial MT"/>
                <a:cs typeface="Arial MT"/>
              </a:rPr>
              <a:t> </a:t>
            </a:r>
            <a:r>
              <a:rPr sz="1600" b="1" spc="-5" dirty="0">
                <a:latin typeface="Arial"/>
                <a:cs typeface="Arial"/>
              </a:rPr>
              <a:t>terre</a:t>
            </a:r>
            <a:r>
              <a:rPr sz="1600" b="1" dirty="0">
                <a:latin typeface="Arial"/>
                <a:cs typeface="Arial"/>
              </a:rPr>
              <a:t> </a:t>
            </a:r>
            <a:r>
              <a:rPr sz="1600" b="1" spc="-5" dirty="0">
                <a:latin typeface="Arial"/>
                <a:cs typeface="Arial"/>
              </a:rPr>
              <a:t>battue,</a:t>
            </a:r>
            <a:r>
              <a:rPr sz="1600" b="1" spc="18" dirty="0">
                <a:latin typeface="Arial"/>
                <a:cs typeface="Arial"/>
              </a:rPr>
              <a:t> </a:t>
            </a:r>
            <a:r>
              <a:rPr sz="1600" spc="-5" dirty="0">
                <a:latin typeface="Arial MT"/>
                <a:cs typeface="Arial MT"/>
              </a:rPr>
              <a:t>peu </a:t>
            </a:r>
            <a:r>
              <a:rPr sz="1600" dirty="0">
                <a:latin typeface="Arial MT"/>
                <a:cs typeface="Arial MT"/>
              </a:rPr>
              <a:t>à</a:t>
            </a:r>
            <a:r>
              <a:rPr sz="1600" spc="-5" dirty="0">
                <a:latin typeface="Arial MT"/>
                <a:cs typeface="Arial MT"/>
              </a:rPr>
              <a:t> </a:t>
            </a:r>
            <a:r>
              <a:rPr sz="1600" spc="-9" dirty="0">
                <a:latin typeface="Arial MT"/>
                <a:cs typeface="Arial MT"/>
              </a:rPr>
              <a:t>peu</a:t>
            </a:r>
            <a:r>
              <a:rPr sz="1600" dirty="0">
                <a:latin typeface="Arial MT"/>
                <a:cs typeface="Arial MT"/>
              </a:rPr>
              <a:t> </a:t>
            </a:r>
            <a:r>
              <a:rPr sz="1600" spc="-5" dirty="0">
                <a:latin typeface="Arial MT"/>
                <a:cs typeface="Arial MT"/>
              </a:rPr>
              <a:t>le </a:t>
            </a:r>
            <a:r>
              <a:rPr sz="1600" spc="-9" dirty="0">
                <a:latin typeface="Arial MT"/>
                <a:cs typeface="Arial MT"/>
              </a:rPr>
              <a:t>foyer</a:t>
            </a:r>
            <a:r>
              <a:rPr sz="1600" spc="-5" dirty="0">
                <a:latin typeface="Arial MT"/>
                <a:cs typeface="Arial MT"/>
              </a:rPr>
              <a:t> au centre de</a:t>
            </a:r>
            <a:r>
              <a:rPr sz="1600" dirty="0">
                <a:latin typeface="Arial MT"/>
                <a:cs typeface="Arial MT"/>
              </a:rPr>
              <a:t> </a:t>
            </a:r>
            <a:r>
              <a:rPr sz="1600" spc="-5" dirty="0">
                <a:latin typeface="Arial MT"/>
                <a:cs typeface="Arial MT"/>
              </a:rPr>
              <a:t>la </a:t>
            </a:r>
            <a:r>
              <a:rPr sz="1600" spc="-9" dirty="0">
                <a:latin typeface="Arial MT"/>
                <a:cs typeface="Arial MT"/>
              </a:rPr>
              <a:t>pièce</a:t>
            </a:r>
            <a:r>
              <a:rPr sz="1600" spc="-5" dirty="0">
                <a:latin typeface="Arial MT"/>
                <a:cs typeface="Arial MT"/>
              </a:rPr>
              <a:t> </a:t>
            </a:r>
            <a:r>
              <a:rPr sz="1600" spc="-9" dirty="0">
                <a:latin typeface="Arial MT"/>
                <a:cs typeface="Arial MT"/>
              </a:rPr>
              <a:t>disparaît</a:t>
            </a:r>
            <a:r>
              <a:rPr sz="1600" spc="27" dirty="0">
                <a:latin typeface="Arial MT"/>
                <a:cs typeface="Arial MT"/>
              </a:rPr>
              <a:t> </a:t>
            </a:r>
            <a:r>
              <a:rPr sz="1600" spc="-9" dirty="0">
                <a:latin typeface="Arial MT"/>
                <a:cs typeface="Arial MT"/>
              </a:rPr>
              <a:t>au</a:t>
            </a:r>
            <a:r>
              <a:rPr sz="1600" dirty="0">
                <a:latin typeface="Arial MT"/>
                <a:cs typeface="Arial MT"/>
              </a:rPr>
              <a:t> </a:t>
            </a:r>
            <a:r>
              <a:rPr sz="1600" spc="-5" dirty="0">
                <a:latin typeface="Arial MT"/>
                <a:cs typeface="Arial MT"/>
              </a:rPr>
              <a:t>profit</a:t>
            </a:r>
            <a:r>
              <a:rPr sz="1600" spc="5" dirty="0">
                <a:latin typeface="Arial MT"/>
                <a:cs typeface="Arial MT"/>
              </a:rPr>
              <a:t> </a:t>
            </a:r>
            <a:r>
              <a:rPr sz="1600" spc="-5" dirty="0">
                <a:latin typeface="Arial MT"/>
                <a:cs typeface="Arial MT"/>
              </a:rPr>
              <a:t>d'une </a:t>
            </a:r>
            <a:r>
              <a:rPr sz="1600" dirty="0">
                <a:latin typeface="Arial MT"/>
                <a:cs typeface="Arial MT"/>
              </a:rPr>
              <a:t> </a:t>
            </a:r>
            <a:r>
              <a:rPr sz="1600" b="1" spc="-5" dirty="0">
                <a:latin typeface="Arial"/>
                <a:cs typeface="Arial"/>
              </a:rPr>
              <a:t>cheminée</a:t>
            </a:r>
            <a:r>
              <a:rPr sz="1600" b="1" spc="-9" dirty="0">
                <a:latin typeface="Arial"/>
                <a:cs typeface="Arial"/>
              </a:rPr>
              <a:t> </a:t>
            </a:r>
            <a:r>
              <a:rPr sz="1600" spc="-9" dirty="0">
                <a:latin typeface="Arial MT"/>
                <a:cs typeface="Arial MT"/>
              </a:rPr>
              <a:t>qui</a:t>
            </a:r>
            <a:r>
              <a:rPr sz="1600" spc="-5" dirty="0">
                <a:latin typeface="Arial MT"/>
                <a:cs typeface="Arial MT"/>
              </a:rPr>
              <a:t> s'appuie </a:t>
            </a:r>
            <a:r>
              <a:rPr sz="1600" dirty="0">
                <a:latin typeface="Arial MT"/>
                <a:cs typeface="Arial MT"/>
              </a:rPr>
              <a:t>sur</a:t>
            </a:r>
            <a:r>
              <a:rPr sz="1600" spc="-5" dirty="0">
                <a:latin typeface="Arial MT"/>
                <a:cs typeface="Arial MT"/>
              </a:rPr>
              <a:t> le</a:t>
            </a:r>
            <a:r>
              <a:rPr sz="1600" spc="-9" dirty="0">
                <a:latin typeface="Arial MT"/>
                <a:cs typeface="Arial MT"/>
              </a:rPr>
              <a:t> pignon.</a:t>
            </a:r>
            <a:r>
              <a:rPr sz="1600" spc="9" dirty="0">
                <a:latin typeface="Arial MT"/>
                <a:cs typeface="Arial MT"/>
              </a:rPr>
              <a:t> </a:t>
            </a:r>
            <a:r>
              <a:rPr sz="1600" spc="-5" dirty="0">
                <a:latin typeface="Arial MT"/>
                <a:cs typeface="Arial MT"/>
              </a:rPr>
              <a:t>La maison est</a:t>
            </a:r>
            <a:r>
              <a:rPr sz="1600" dirty="0">
                <a:latin typeface="Arial MT"/>
                <a:cs typeface="Arial MT"/>
              </a:rPr>
              <a:t> </a:t>
            </a:r>
            <a:r>
              <a:rPr sz="1600" spc="-9" dirty="0">
                <a:latin typeface="Arial MT"/>
                <a:cs typeface="Arial MT"/>
              </a:rPr>
              <a:t>difficilement</a:t>
            </a:r>
            <a:r>
              <a:rPr sz="1600" spc="5" dirty="0">
                <a:latin typeface="Arial MT"/>
                <a:cs typeface="Arial MT"/>
              </a:rPr>
              <a:t> </a:t>
            </a:r>
            <a:r>
              <a:rPr sz="1600" spc="-5" dirty="0">
                <a:latin typeface="Arial MT"/>
                <a:cs typeface="Arial MT"/>
              </a:rPr>
              <a:t>éclairée</a:t>
            </a:r>
            <a:r>
              <a:rPr sz="1600" spc="5" dirty="0">
                <a:latin typeface="Arial MT"/>
                <a:cs typeface="Arial MT"/>
              </a:rPr>
              <a:t> </a:t>
            </a:r>
            <a:r>
              <a:rPr sz="1600" spc="-9" dirty="0">
                <a:latin typeface="Arial MT"/>
                <a:cs typeface="Arial MT"/>
              </a:rPr>
              <a:t>par</a:t>
            </a:r>
            <a:r>
              <a:rPr sz="1600" spc="-5" dirty="0">
                <a:latin typeface="Arial MT"/>
                <a:cs typeface="Arial MT"/>
              </a:rPr>
              <a:t> de modestes </a:t>
            </a:r>
            <a:r>
              <a:rPr sz="1600" dirty="0">
                <a:latin typeface="Arial MT"/>
                <a:cs typeface="Arial MT"/>
              </a:rPr>
              <a:t> </a:t>
            </a:r>
            <a:r>
              <a:rPr sz="1600" spc="-9" dirty="0">
                <a:latin typeface="Arial MT"/>
                <a:cs typeface="Arial MT"/>
              </a:rPr>
              <a:t>lampes </a:t>
            </a:r>
            <a:r>
              <a:rPr sz="1600" dirty="0">
                <a:latin typeface="Arial MT"/>
                <a:cs typeface="Arial MT"/>
              </a:rPr>
              <a:t>à </a:t>
            </a:r>
            <a:r>
              <a:rPr sz="1600" spc="-5" dirty="0">
                <a:latin typeface="Arial MT"/>
                <a:cs typeface="Arial MT"/>
              </a:rPr>
              <a:t>huile </a:t>
            </a:r>
            <a:r>
              <a:rPr sz="1600" spc="-9" dirty="0">
                <a:latin typeface="Arial MT"/>
                <a:cs typeface="Arial MT"/>
              </a:rPr>
              <a:t>ou </a:t>
            </a:r>
            <a:r>
              <a:rPr sz="1600" spc="-5" dirty="0">
                <a:latin typeface="Arial MT"/>
                <a:cs typeface="Arial MT"/>
              </a:rPr>
              <a:t>des </a:t>
            </a:r>
            <a:r>
              <a:rPr sz="1600" spc="-9" dirty="0">
                <a:latin typeface="Arial MT"/>
                <a:cs typeface="Arial MT"/>
              </a:rPr>
              <a:t>chandelles. </a:t>
            </a:r>
            <a:r>
              <a:rPr sz="1600" spc="-5" dirty="0">
                <a:latin typeface="Arial MT"/>
                <a:cs typeface="Arial MT"/>
              </a:rPr>
              <a:t>Au dessus d'une </a:t>
            </a:r>
            <a:r>
              <a:rPr sz="1600" spc="-9" dirty="0">
                <a:latin typeface="Arial MT"/>
                <a:cs typeface="Arial MT"/>
              </a:rPr>
              <a:t>partie </a:t>
            </a:r>
            <a:r>
              <a:rPr sz="1600" spc="-5" dirty="0">
                <a:latin typeface="Arial MT"/>
                <a:cs typeface="Arial MT"/>
              </a:rPr>
              <a:t>de cette pièce </a:t>
            </a:r>
            <a:r>
              <a:rPr sz="1600" dirty="0">
                <a:latin typeface="Arial MT"/>
                <a:cs typeface="Arial MT"/>
              </a:rPr>
              <a:t>se </a:t>
            </a:r>
            <a:r>
              <a:rPr sz="1600" spc="-5" dirty="0">
                <a:latin typeface="Arial MT"/>
                <a:cs typeface="Arial MT"/>
              </a:rPr>
              <a:t>trouve </a:t>
            </a:r>
            <a:r>
              <a:rPr sz="1600" spc="-9" dirty="0">
                <a:latin typeface="Arial MT"/>
                <a:cs typeface="Arial MT"/>
              </a:rPr>
              <a:t>un grenier </a:t>
            </a:r>
            <a:r>
              <a:rPr sz="1600" spc="-444" dirty="0">
                <a:latin typeface="Arial MT"/>
                <a:cs typeface="Arial MT"/>
              </a:rPr>
              <a:t> </a:t>
            </a:r>
            <a:r>
              <a:rPr sz="1600" spc="-5" dirty="0">
                <a:latin typeface="Arial MT"/>
                <a:cs typeface="Arial MT"/>
              </a:rPr>
              <a:t>avec un </a:t>
            </a:r>
            <a:r>
              <a:rPr sz="1600" spc="-9" dirty="0">
                <a:latin typeface="Arial MT"/>
                <a:cs typeface="Arial MT"/>
              </a:rPr>
              <a:t>plancher</a:t>
            </a:r>
            <a:r>
              <a:rPr sz="1600" spc="5" dirty="0">
                <a:latin typeface="Arial MT"/>
                <a:cs typeface="Arial MT"/>
              </a:rPr>
              <a:t> </a:t>
            </a:r>
            <a:r>
              <a:rPr sz="1600" spc="-9" dirty="0">
                <a:latin typeface="Arial MT"/>
                <a:cs typeface="Arial MT"/>
              </a:rPr>
              <a:t>où</a:t>
            </a:r>
            <a:r>
              <a:rPr sz="1600" spc="-5" dirty="0">
                <a:latin typeface="Arial MT"/>
                <a:cs typeface="Arial MT"/>
              </a:rPr>
              <a:t> il fait </a:t>
            </a:r>
            <a:r>
              <a:rPr sz="1600" spc="-9" dirty="0">
                <a:latin typeface="Arial MT"/>
                <a:cs typeface="Arial MT"/>
              </a:rPr>
              <a:t>plus</a:t>
            </a:r>
            <a:r>
              <a:rPr sz="1600" spc="5" dirty="0">
                <a:latin typeface="Arial MT"/>
                <a:cs typeface="Arial MT"/>
              </a:rPr>
              <a:t> </a:t>
            </a:r>
            <a:r>
              <a:rPr sz="1600" spc="-9" dirty="0">
                <a:latin typeface="Arial MT"/>
                <a:cs typeface="Arial MT"/>
              </a:rPr>
              <a:t>chaud</a:t>
            </a:r>
            <a:r>
              <a:rPr sz="1600" spc="-5" dirty="0">
                <a:latin typeface="Arial MT"/>
                <a:cs typeface="Arial MT"/>
              </a:rPr>
              <a:t> </a:t>
            </a:r>
            <a:r>
              <a:rPr sz="1600" spc="-9" dirty="0">
                <a:latin typeface="Arial MT"/>
                <a:cs typeface="Arial MT"/>
              </a:rPr>
              <a:t>pour</a:t>
            </a:r>
            <a:r>
              <a:rPr sz="1600" spc="5" dirty="0">
                <a:latin typeface="Arial MT"/>
                <a:cs typeface="Arial MT"/>
              </a:rPr>
              <a:t> </a:t>
            </a:r>
            <a:r>
              <a:rPr sz="1600" spc="-18" dirty="0">
                <a:latin typeface="Arial MT"/>
                <a:cs typeface="Arial MT"/>
              </a:rPr>
              <a:t>dormir.</a:t>
            </a:r>
            <a:endParaRPr sz="1600" dirty="0">
              <a:latin typeface="Arial MT"/>
              <a:cs typeface="Arial M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81204" y="93055"/>
            <a:ext cx="1460852" cy="615553"/>
          </a:xfrm>
          <a:prstGeom prst="rect">
            <a:avLst/>
          </a:prstGeom>
        </p:spPr>
        <p:txBody>
          <a:bodyPr vert="horz" wrap="square" lIns="0" tIns="0" rIns="0" bIns="0" rtlCol="0">
            <a:spAutoFit/>
          </a:bodyPr>
          <a:lstStyle/>
          <a:p>
            <a:pPr>
              <a:lnSpc>
                <a:spcPts val="2408"/>
              </a:lnSpc>
            </a:pPr>
            <a:r>
              <a:rPr sz="2200" b="1" dirty="0">
                <a:solidFill>
                  <a:srgbClr val="FFFF00"/>
                </a:solidFill>
                <a:latin typeface="Arial"/>
                <a:cs typeface="Arial"/>
              </a:rPr>
              <a:t>M</a:t>
            </a:r>
            <a:r>
              <a:rPr sz="2200" b="1" spc="-5" dirty="0">
                <a:solidFill>
                  <a:srgbClr val="FFFF00"/>
                </a:solidFill>
                <a:latin typeface="Arial"/>
                <a:cs typeface="Arial"/>
              </a:rPr>
              <a:t>o</a:t>
            </a:r>
            <a:r>
              <a:rPr sz="2200" b="1" spc="-23" dirty="0">
                <a:solidFill>
                  <a:srgbClr val="FFFF00"/>
                </a:solidFill>
                <a:latin typeface="Arial"/>
                <a:cs typeface="Arial"/>
              </a:rPr>
              <a:t>y</a:t>
            </a:r>
            <a:r>
              <a:rPr sz="2200" b="1" spc="-9" dirty="0">
                <a:solidFill>
                  <a:srgbClr val="FFFF00"/>
                </a:solidFill>
                <a:latin typeface="Arial"/>
                <a:cs typeface="Arial"/>
              </a:rPr>
              <a:t>e</a:t>
            </a:r>
            <a:r>
              <a:rPr sz="2200" b="1" dirty="0">
                <a:solidFill>
                  <a:srgbClr val="FFFF00"/>
                </a:solidFill>
                <a:latin typeface="Arial"/>
                <a:cs typeface="Arial"/>
              </a:rPr>
              <a:t>n</a:t>
            </a:r>
            <a:r>
              <a:rPr sz="2200" b="1" spc="-68" dirty="0">
                <a:solidFill>
                  <a:srgbClr val="FFFF00"/>
                </a:solidFill>
                <a:latin typeface="Arial"/>
                <a:cs typeface="Arial"/>
              </a:rPr>
              <a:t> </a:t>
            </a:r>
            <a:r>
              <a:rPr sz="2200" b="1" spc="-14" dirty="0">
                <a:solidFill>
                  <a:srgbClr val="FFFF00"/>
                </a:solidFill>
                <a:latin typeface="Arial"/>
                <a:cs typeface="Arial"/>
              </a:rPr>
              <a:t>A</a:t>
            </a:r>
            <a:r>
              <a:rPr sz="2200" b="1" dirty="0">
                <a:solidFill>
                  <a:srgbClr val="FFFF00"/>
                </a:solidFill>
                <a:latin typeface="Arial"/>
                <a:cs typeface="Arial"/>
              </a:rPr>
              <a:t>ge</a:t>
            </a:r>
            <a:endParaRPr sz="2200" dirty="0">
              <a:latin typeface="Arial"/>
              <a:cs typeface="Arial"/>
            </a:endParaRPr>
          </a:p>
        </p:txBody>
      </p:sp>
      <p:pic>
        <p:nvPicPr>
          <p:cNvPr id="3" name="object 3"/>
          <p:cNvPicPr/>
          <p:nvPr/>
        </p:nvPicPr>
        <p:blipFill>
          <a:blip r:embed="rId2" cstate="print"/>
          <a:stretch>
            <a:fillRect/>
          </a:stretch>
        </p:blipFill>
        <p:spPr>
          <a:xfrm>
            <a:off x="0" y="0"/>
            <a:ext cx="9139393" cy="489857"/>
          </a:xfrm>
          <a:prstGeom prst="rect">
            <a:avLst/>
          </a:prstGeom>
        </p:spPr>
      </p:pic>
      <p:sp>
        <p:nvSpPr>
          <p:cNvPr id="4" name="object 4"/>
          <p:cNvSpPr txBox="1">
            <a:spLocks noGrp="1"/>
          </p:cNvSpPr>
          <p:nvPr>
            <p:ph type="title"/>
          </p:nvPr>
        </p:nvSpPr>
        <p:spPr>
          <a:xfrm>
            <a:off x="0" y="0"/>
            <a:ext cx="8769152" cy="565630"/>
          </a:xfrm>
          <a:prstGeom prst="rect">
            <a:avLst/>
          </a:prstGeom>
        </p:spPr>
        <p:txBody>
          <a:bodyPr vert="horz" wrap="square" lIns="0" tIns="11520" rIns="0" bIns="0" rtlCol="0">
            <a:spAutoFit/>
          </a:bodyPr>
          <a:lstStyle/>
          <a:p>
            <a:pPr marL="11520">
              <a:spcBef>
                <a:spcPts val="91"/>
              </a:spcBef>
            </a:pPr>
            <a:r>
              <a:rPr sz="1800" spc="-5" dirty="0"/>
              <a:t>Préhistoire </a:t>
            </a:r>
            <a:r>
              <a:rPr sz="1800" dirty="0"/>
              <a:t>–</a:t>
            </a:r>
            <a:r>
              <a:rPr sz="1800" spc="-59" dirty="0"/>
              <a:t> </a:t>
            </a:r>
            <a:r>
              <a:rPr sz="1800" spc="-5" dirty="0"/>
              <a:t>Antiquité</a:t>
            </a:r>
            <a:r>
              <a:rPr sz="1800" spc="5" dirty="0"/>
              <a:t> </a:t>
            </a:r>
            <a:r>
              <a:rPr sz="1800" dirty="0"/>
              <a:t>-</a:t>
            </a:r>
            <a:r>
              <a:rPr sz="1800" spc="32" dirty="0"/>
              <a:t> </a:t>
            </a:r>
            <a:r>
              <a:rPr sz="1800" spc="-9" dirty="0">
                <a:solidFill>
                  <a:srgbClr val="FFFF00"/>
                </a:solidFill>
              </a:rPr>
              <a:t>Moyen</a:t>
            </a:r>
            <a:r>
              <a:rPr sz="1800" spc="-59" dirty="0">
                <a:solidFill>
                  <a:srgbClr val="FFFF00"/>
                </a:solidFill>
              </a:rPr>
              <a:t> </a:t>
            </a:r>
            <a:r>
              <a:rPr sz="1800" spc="-5" dirty="0">
                <a:solidFill>
                  <a:srgbClr val="FFFF00"/>
                </a:solidFill>
              </a:rPr>
              <a:t>Age</a:t>
            </a:r>
            <a:r>
              <a:rPr sz="1800" spc="-109" dirty="0">
                <a:solidFill>
                  <a:srgbClr val="FFFF00"/>
                </a:solidFill>
              </a:rPr>
              <a:t> </a:t>
            </a:r>
            <a:r>
              <a:rPr sz="1800" dirty="0"/>
              <a:t>-</a:t>
            </a:r>
            <a:r>
              <a:rPr sz="1800" spc="9" dirty="0"/>
              <a:t> </a:t>
            </a:r>
            <a:r>
              <a:rPr sz="1800" spc="-32" dirty="0"/>
              <a:t>Temps</a:t>
            </a:r>
            <a:r>
              <a:rPr sz="1800" spc="5" dirty="0"/>
              <a:t> </a:t>
            </a:r>
            <a:r>
              <a:rPr sz="1800" spc="-5" dirty="0"/>
              <a:t>modernes</a:t>
            </a:r>
            <a:r>
              <a:rPr sz="1800" spc="5" dirty="0"/>
              <a:t> </a:t>
            </a:r>
            <a:r>
              <a:rPr sz="1800" dirty="0"/>
              <a:t>-</a:t>
            </a:r>
            <a:r>
              <a:rPr sz="1800" spc="5" dirty="0"/>
              <a:t> </a:t>
            </a:r>
            <a:r>
              <a:rPr sz="1800" spc="-5" dirty="0"/>
              <a:t>Monde</a:t>
            </a:r>
            <a:r>
              <a:rPr sz="1800" dirty="0"/>
              <a:t> </a:t>
            </a:r>
            <a:r>
              <a:rPr sz="1800" spc="-5" dirty="0"/>
              <a:t>contemporain </a:t>
            </a:r>
            <a:r>
              <a:rPr sz="1800" dirty="0"/>
              <a:t>-</a:t>
            </a:r>
          </a:p>
        </p:txBody>
      </p:sp>
      <p:sp>
        <p:nvSpPr>
          <p:cNvPr id="5" name="object 5"/>
          <p:cNvSpPr txBox="1"/>
          <p:nvPr/>
        </p:nvSpPr>
        <p:spPr>
          <a:xfrm>
            <a:off x="233782" y="667358"/>
            <a:ext cx="5551468" cy="6124653"/>
          </a:xfrm>
          <a:prstGeom prst="rect">
            <a:avLst/>
          </a:prstGeom>
        </p:spPr>
        <p:txBody>
          <a:bodyPr vert="horz" wrap="square" lIns="0" tIns="11520" rIns="0" bIns="0" rtlCol="0">
            <a:spAutoFit/>
          </a:bodyPr>
          <a:lstStyle/>
          <a:p>
            <a:pPr marL="11520">
              <a:spcBef>
                <a:spcPts val="91"/>
              </a:spcBef>
            </a:pPr>
            <a:r>
              <a:rPr sz="1600" b="1" u="sng" spc="-5" dirty="0">
                <a:uFill>
                  <a:solidFill>
                    <a:srgbClr val="000000"/>
                  </a:solidFill>
                </a:uFill>
                <a:latin typeface="Arial"/>
                <a:cs typeface="Arial"/>
              </a:rPr>
              <a:t>L'habitat</a:t>
            </a:r>
            <a:r>
              <a:rPr sz="1600" b="1" u="sng" spc="-27" dirty="0">
                <a:uFill>
                  <a:solidFill>
                    <a:srgbClr val="000000"/>
                  </a:solidFill>
                </a:uFill>
                <a:latin typeface="Arial"/>
                <a:cs typeface="Arial"/>
              </a:rPr>
              <a:t> </a:t>
            </a:r>
            <a:r>
              <a:rPr sz="1600" b="1" u="sng" spc="-5" dirty="0">
                <a:uFill>
                  <a:solidFill>
                    <a:srgbClr val="000000"/>
                  </a:solidFill>
                </a:uFill>
                <a:latin typeface="Arial"/>
                <a:cs typeface="Arial"/>
              </a:rPr>
              <a:t>urbain</a:t>
            </a:r>
            <a:r>
              <a:rPr sz="1600" b="1" spc="-18" dirty="0">
                <a:latin typeface="Arial"/>
                <a:cs typeface="Arial"/>
              </a:rPr>
              <a:t> </a:t>
            </a:r>
            <a:r>
              <a:rPr sz="1600" b="1" u="sng" dirty="0">
                <a:uFill>
                  <a:solidFill>
                    <a:srgbClr val="000000"/>
                  </a:solidFill>
                </a:uFill>
                <a:latin typeface="Arial"/>
                <a:cs typeface="Arial"/>
              </a:rPr>
              <a:t>:</a:t>
            </a:r>
            <a:endParaRPr sz="1600" dirty="0">
              <a:latin typeface="Arial"/>
              <a:cs typeface="Arial"/>
            </a:endParaRPr>
          </a:p>
          <a:p>
            <a:pPr>
              <a:lnSpc>
                <a:spcPct val="100000"/>
              </a:lnSpc>
            </a:pPr>
            <a:endParaRPr sz="1600" dirty="0">
              <a:latin typeface="Arial"/>
              <a:cs typeface="Arial"/>
            </a:endParaRPr>
          </a:p>
          <a:p>
            <a:pPr marL="11520" marR="622089">
              <a:lnSpc>
                <a:spcPct val="96100"/>
              </a:lnSpc>
            </a:pPr>
            <a:r>
              <a:rPr sz="1600" spc="-9" dirty="0">
                <a:latin typeface="Arial MT"/>
                <a:cs typeface="Arial MT"/>
              </a:rPr>
              <a:t>Dans</a:t>
            </a:r>
            <a:r>
              <a:rPr sz="1600" dirty="0">
                <a:latin typeface="Arial MT"/>
                <a:cs typeface="Arial MT"/>
              </a:rPr>
              <a:t> </a:t>
            </a:r>
            <a:r>
              <a:rPr sz="1600" spc="-5" dirty="0">
                <a:latin typeface="Arial MT"/>
                <a:cs typeface="Arial MT"/>
              </a:rPr>
              <a:t>les</a:t>
            </a:r>
            <a:r>
              <a:rPr sz="1600" spc="5" dirty="0">
                <a:latin typeface="Arial MT"/>
                <a:cs typeface="Arial MT"/>
              </a:rPr>
              <a:t> </a:t>
            </a:r>
            <a:r>
              <a:rPr sz="1600" spc="-9" dirty="0">
                <a:latin typeface="Arial MT"/>
                <a:cs typeface="Arial MT"/>
              </a:rPr>
              <a:t>villes</a:t>
            </a:r>
            <a:r>
              <a:rPr sz="1600" spc="-5" dirty="0">
                <a:latin typeface="Arial MT"/>
                <a:cs typeface="Arial MT"/>
              </a:rPr>
              <a:t> </a:t>
            </a:r>
            <a:r>
              <a:rPr sz="1600" spc="-9" dirty="0">
                <a:latin typeface="Arial MT"/>
                <a:cs typeface="Arial MT"/>
              </a:rPr>
              <a:t>les</a:t>
            </a:r>
            <a:r>
              <a:rPr sz="1600" spc="5" dirty="0">
                <a:latin typeface="Arial MT"/>
                <a:cs typeface="Arial MT"/>
              </a:rPr>
              <a:t> </a:t>
            </a:r>
            <a:r>
              <a:rPr sz="1600" spc="-9" dirty="0">
                <a:latin typeface="Arial MT"/>
                <a:cs typeface="Arial MT"/>
              </a:rPr>
              <a:t>maisons</a:t>
            </a:r>
            <a:r>
              <a:rPr sz="1600" spc="5" dirty="0">
                <a:latin typeface="Arial MT"/>
                <a:cs typeface="Arial MT"/>
              </a:rPr>
              <a:t> </a:t>
            </a:r>
            <a:r>
              <a:rPr sz="1600" spc="-5" dirty="0">
                <a:latin typeface="Arial MT"/>
                <a:cs typeface="Arial MT"/>
              </a:rPr>
              <a:t>sont</a:t>
            </a:r>
            <a:r>
              <a:rPr sz="1600" spc="14" dirty="0">
                <a:latin typeface="Arial MT"/>
                <a:cs typeface="Arial MT"/>
              </a:rPr>
              <a:t> </a:t>
            </a:r>
            <a:r>
              <a:rPr sz="1600" b="1" spc="-5" dirty="0">
                <a:latin typeface="Arial"/>
                <a:cs typeface="Arial"/>
              </a:rPr>
              <a:t>étroites </a:t>
            </a:r>
            <a:r>
              <a:rPr sz="1600" spc="-5" dirty="0">
                <a:latin typeface="Arial MT"/>
                <a:cs typeface="Arial MT"/>
              </a:rPr>
              <a:t>et</a:t>
            </a:r>
            <a:r>
              <a:rPr sz="1600" spc="9" dirty="0">
                <a:latin typeface="Arial MT"/>
                <a:cs typeface="Arial MT"/>
              </a:rPr>
              <a:t> </a:t>
            </a:r>
            <a:r>
              <a:rPr sz="1600" b="1" spc="-5" dirty="0">
                <a:latin typeface="Arial"/>
                <a:cs typeface="Arial"/>
              </a:rPr>
              <a:t>bâties </a:t>
            </a:r>
            <a:r>
              <a:rPr sz="1600" b="1" spc="-9" dirty="0">
                <a:latin typeface="Arial"/>
                <a:cs typeface="Arial"/>
              </a:rPr>
              <a:t>en </a:t>
            </a:r>
            <a:r>
              <a:rPr sz="1600" b="1" spc="-439" dirty="0">
                <a:latin typeface="Arial"/>
                <a:cs typeface="Arial"/>
              </a:rPr>
              <a:t> </a:t>
            </a:r>
            <a:r>
              <a:rPr sz="1600" b="1" spc="-5" dirty="0">
                <a:latin typeface="Arial"/>
                <a:cs typeface="Arial"/>
              </a:rPr>
              <a:t>hauteur</a:t>
            </a:r>
            <a:r>
              <a:rPr sz="1600" b="1" spc="5" dirty="0">
                <a:latin typeface="Arial"/>
                <a:cs typeface="Arial"/>
              </a:rPr>
              <a:t> </a:t>
            </a:r>
            <a:r>
              <a:rPr sz="1600" spc="-9" dirty="0">
                <a:latin typeface="Arial MT"/>
                <a:cs typeface="Arial MT"/>
              </a:rPr>
              <a:t>pour</a:t>
            </a:r>
            <a:r>
              <a:rPr sz="1600" spc="-5" dirty="0">
                <a:latin typeface="Arial MT"/>
                <a:cs typeface="Arial MT"/>
              </a:rPr>
              <a:t> </a:t>
            </a:r>
            <a:r>
              <a:rPr sz="1600" spc="-9" dirty="0">
                <a:latin typeface="Arial MT"/>
                <a:cs typeface="Arial MT"/>
              </a:rPr>
              <a:t>gagner</a:t>
            </a:r>
            <a:r>
              <a:rPr sz="1600" spc="5" dirty="0">
                <a:latin typeface="Arial MT"/>
                <a:cs typeface="Arial MT"/>
              </a:rPr>
              <a:t> </a:t>
            </a:r>
            <a:r>
              <a:rPr sz="1600" spc="-9" dirty="0">
                <a:latin typeface="Arial MT"/>
                <a:cs typeface="Arial MT"/>
              </a:rPr>
              <a:t>de</a:t>
            </a:r>
            <a:r>
              <a:rPr sz="1600" spc="-5" dirty="0">
                <a:latin typeface="Arial MT"/>
                <a:cs typeface="Arial MT"/>
              </a:rPr>
              <a:t> la </a:t>
            </a:r>
            <a:r>
              <a:rPr sz="1600" spc="-9" dirty="0">
                <a:latin typeface="Arial MT"/>
                <a:cs typeface="Arial MT"/>
              </a:rPr>
              <a:t>place.</a:t>
            </a:r>
            <a:r>
              <a:rPr sz="1600" dirty="0">
                <a:latin typeface="Arial MT"/>
                <a:cs typeface="Arial MT"/>
              </a:rPr>
              <a:t> </a:t>
            </a:r>
            <a:r>
              <a:rPr sz="1600" spc="-9" dirty="0">
                <a:latin typeface="Arial MT"/>
                <a:cs typeface="Arial MT"/>
              </a:rPr>
              <a:t>La</a:t>
            </a:r>
            <a:r>
              <a:rPr sz="1600" spc="18" dirty="0">
                <a:latin typeface="Arial MT"/>
                <a:cs typeface="Arial MT"/>
              </a:rPr>
              <a:t> </a:t>
            </a:r>
            <a:r>
              <a:rPr sz="1600" b="1" spc="-9" dirty="0">
                <a:latin typeface="Arial"/>
                <a:cs typeface="Arial"/>
              </a:rPr>
              <a:t>pierre</a:t>
            </a:r>
            <a:r>
              <a:rPr sz="1600" b="1" dirty="0">
                <a:latin typeface="Arial"/>
                <a:cs typeface="Arial"/>
              </a:rPr>
              <a:t> </a:t>
            </a:r>
            <a:r>
              <a:rPr sz="1600" spc="-5" dirty="0">
                <a:latin typeface="Arial MT"/>
                <a:cs typeface="Arial MT"/>
              </a:rPr>
              <a:t>est</a:t>
            </a:r>
            <a:r>
              <a:rPr sz="1600" spc="5" dirty="0">
                <a:latin typeface="Arial MT"/>
                <a:cs typeface="Arial MT"/>
              </a:rPr>
              <a:t> </a:t>
            </a:r>
            <a:r>
              <a:rPr sz="1600" spc="-9" dirty="0">
                <a:latin typeface="Arial MT"/>
                <a:cs typeface="Arial MT"/>
              </a:rPr>
              <a:t>au </a:t>
            </a:r>
            <a:r>
              <a:rPr sz="1600" spc="-5" dirty="0">
                <a:latin typeface="Arial MT"/>
                <a:cs typeface="Arial MT"/>
              </a:rPr>
              <a:t> </a:t>
            </a:r>
            <a:r>
              <a:rPr sz="1600" spc="-9" dirty="0">
                <a:latin typeface="Arial MT"/>
                <a:cs typeface="Arial MT"/>
              </a:rPr>
              <a:t>début</a:t>
            </a:r>
            <a:r>
              <a:rPr sz="1600" spc="5" dirty="0">
                <a:latin typeface="Arial MT"/>
                <a:cs typeface="Arial MT"/>
              </a:rPr>
              <a:t> </a:t>
            </a:r>
            <a:r>
              <a:rPr sz="1600" spc="-9" dirty="0">
                <a:latin typeface="Arial MT"/>
                <a:cs typeface="Arial MT"/>
              </a:rPr>
              <a:t>du</a:t>
            </a:r>
            <a:r>
              <a:rPr sz="1600" spc="5" dirty="0">
                <a:latin typeface="Arial MT"/>
                <a:cs typeface="Arial MT"/>
              </a:rPr>
              <a:t> </a:t>
            </a:r>
            <a:r>
              <a:rPr sz="1600" spc="-14" dirty="0">
                <a:latin typeface="Arial MT"/>
                <a:cs typeface="Arial MT"/>
              </a:rPr>
              <a:t>Moyen</a:t>
            </a:r>
            <a:r>
              <a:rPr sz="1600" spc="-5" dirty="0">
                <a:latin typeface="Arial MT"/>
                <a:cs typeface="Arial MT"/>
              </a:rPr>
              <a:t> </a:t>
            </a:r>
            <a:r>
              <a:rPr sz="1600" spc="-9" dirty="0">
                <a:latin typeface="Arial MT"/>
                <a:cs typeface="Arial MT"/>
              </a:rPr>
              <a:t>âge</a:t>
            </a:r>
            <a:r>
              <a:rPr sz="1600" spc="5" dirty="0">
                <a:latin typeface="Arial MT"/>
                <a:cs typeface="Arial MT"/>
              </a:rPr>
              <a:t> </a:t>
            </a:r>
            <a:r>
              <a:rPr sz="1600" spc="-9" dirty="0">
                <a:latin typeface="Arial MT"/>
                <a:cs typeface="Arial MT"/>
              </a:rPr>
              <a:t>réservée</a:t>
            </a:r>
            <a:r>
              <a:rPr sz="1600" spc="-5" dirty="0">
                <a:latin typeface="Arial MT"/>
                <a:cs typeface="Arial MT"/>
              </a:rPr>
              <a:t> </a:t>
            </a:r>
            <a:r>
              <a:rPr sz="1600" spc="-9" dirty="0">
                <a:latin typeface="Arial MT"/>
                <a:cs typeface="Arial MT"/>
              </a:rPr>
              <a:t>aux</a:t>
            </a:r>
            <a:r>
              <a:rPr sz="1600" dirty="0">
                <a:latin typeface="Arial MT"/>
                <a:cs typeface="Arial MT"/>
              </a:rPr>
              <a:t> </a:t>
            </a:r>
            <a:r>
              <a:rPr sz="1600" b="1" spc="-5" dirty="0">
                <a:latin typeface="Arial"/>
                <a:cs typeface="Arial"/>
              </a:rPr>
              <a:t>édifices publics, </a:t>
            </a:r>
            <a:r>
              <a:rPr sz="1600" b="1" dirty="0">
                <a:latin typeface="Arial"/>
                <a:cs typeface="Arial"/>
              </a:rPr>
              <a:t> </a:t>
            </a:r>
            <a:r>
              <a:rPr sz="1600" b="1" spc="-5" dirty="0">
                <a:latin typeface="Arial"/>
                <a:cs typeface="Arial"/>
              </a:rPr>
              <a:t>religieux</a:t>
            </a:r>
            <a:r>
              <a:rPr sz="1600" b="1" spc="-14" dirty="0">
                <a:latin typeface="Arial"/>
                <a:cs typeface="Arial"/>
              </a:rPr>
              <a:t> </a:t>
            </a:r>
            <a:r>
              <a:rPr sz="1600" spc="-5" dirty="0">
                <a:latin typeface="Arial MT"/>
                <a:cs typeface="Arial MT"/>
              </a:rPr>
              <a:t>et</a:t>
            </a:r>
            <a:r>
              <a:rPr sz="1600" spc="5" dirty="0">
                <a:latin typeface="Arial MT"/>
                <a:cs typeface="Arial MT"/>
              </a:rPr>
              <a:t> </a:t>
            </a:r>
            <a:r>
              <a:rPr sz="1600" dirty="0">
                <a:latin typeface="Arial MT"/>
                <a:cs typeface="Arial MT"/>
              </a:rPr>
              <a:t>à</a:t>
            </a:r>
            <a:r>
              <a:rPr sz="1600" spc="-9" dirty="0">
                <a:latin typeface="Arial MT"/>
                <a:cs typeface="Arial MT"/>
              </a:rPr>
              <a:t> quelques</a:t>
            </a:r>
            <a:r>
              <a:rPr sz="1600" spc="-5" dirty="0">
                <a:latin typeface="Arial MT"/>
                <a:cs typeface="Arial MT"/>
              </a:rPr>
              <a:t> maisons de</a:t>
            </a:r>
            <a:r>
              <a:rPr sz="1600" spc="-9" dirty="0">
                <a:latin typeface="Arial MT"/>
                <a:cs typeface="Arial MT"/>
              </a:rPr>
              <a:t> </a:t>
            </a:r>
            <a:r>
              <a:rPr sz="1600" spc="-5" dirty="0">
                <a:latin typeface="Arial MT"/>
                <a:cs typeface="Arial MT"/>
              </a:rPr>
              <a:t>«riche».</a:t>
            </a:r>
            <a:endParaRPr sz="1600" dirty="0">
              <a:latin typeface="Arial MT"/>
              <a:cs typeface="Arial MT"/>
            </a:endParaRPr>
          </a:p>
          <a:p>
            <a:pPr>
              <a:spcBef>
                <a:spcPts val="5"/>
              </a:spcBef>
            </a:pPr>
            <a:endParaRPr sz="1600" dirty="0">
              <a:latin typeface="Arial MT"/>
              <a:cs typeface="Arial MT"/>
            </a:endParaRPr>
          </a:p>
          <a:p>
            <a:pPr marL="11520" marR="569096">
              <a:lnSpc>
                <a:spcPct val="94100"/>
              </a:lnSpc>
            </a:pPr>
            <a:r>
              <a:rPr sz="1600" spc="-9" dirty="0">
                <a:latin typeface="Arial MT"/>
                <a:cs typeface="Arial MT"/>
              </a:rPr>
              <a:t>Chaque</a:t>
            </a:r>
            <a:r>
              <a:rPr sz="1600" spc="-5" dirty="0">
                <a:latin typeface="Arial MT"/>
                <a:cs typeface="Arial MT"/>
              </a:rPr>
              <a:t> </a:t>
            </a:r>
            <a:r>
              <a:rPr sz="1600" spc="-9" dirty="0">
                <a:latin typeface="Arial MT"/>
                <a:cs typeface="Arial MT"/>
              </a:rPr>
              <a:t>étage</a:t>
            </a:r>
            <a:r>
              <a:rPr sz="1600" spc="-5" dirty="0">
                <a:latin typeface="Arial MT"/>
                <a:cs typeface="Arial MT"/>
              </a:rPr>
              <a:t> </a:t>
            </a:r>
            <a:r>
              <a:rPr sz="1600" spc="-9" dirty="0">
                <a:latin typeface="Arial MT"/>
                <a:cs typeface="Arial MT"/>
              </a:rPr>
              <a:t>déborde</a:t>
            </a:r>
            <a:r>
              <a:rPr sz="1600" spc="-5" dirty="0">
                <a:latin typeface="Arial MT"/>
                <a:cs typeface="Arial MT"/>
              </a:rPr>
              <a:t> au-dessus</a:t>
            </a:r>
            <a:r>
              <a:rPr sz="1600" dirty="0">
                <a:latin typeface="Arial MT"/>
                <a:cs typeface="Arial MT"/>
              </a:rPr>
              <a:t> </a:t>
            </a:r>
            <a:r>
              <a:rPr sz="1600" spc="-5" dirty="0">
                <a:latin typeface="Arial MT"/>
                <a:cs typeface="Arial MT"/>
              </a:rPr>
              <a:t>de </a:t>
            </a:r>
            <a:r>
              <a:rPr sz="1600" spc="-9" dirty="0">
                <a:latin typeface="Arial MT"/>
                <a:cs typeface="Arial MT"/>
              </a:rPr>
              <a:t>l'étage</a:t>
            </a:r>
            <a:r>
              <a:rPr sz="1600" spc="-5" dirty="0">
                <a:latin typeface="Arial MT"/>
                <a:cs typeface="Arial MT"/>
              </a:rPr>
              <a:t> </a:t>
            </a:r>
            <a:r>
              <a:rPr sz="1600" spc="-14" dirty="0">
                <a:latin typeface="Arial MT"/>
                <a:cs typeface="Arial MT"/>
              </a:rPr>
              <a:t>inférieur, </a:t>
            </a:r>
            <a:r>
              <a:rPr sz="1600" spc="-9" dirty="0">
                <a:latin typeface="Arial MT"/>
                <a:cs typeface="Arial MT"/>
              </a:rPr>
              <a:t> selon </a:t>
            </a:r>
            <a:r>
              <a:rPr sz="1600" spc="-5" dirty="0">
                <a:latin typeface="Arial MT"/>
                <a:cs typeface="Arial MT"/>
              </a:rPr>
              <a:t>la </a:t>
            </a:r>
            <a:r>
              <a:rPr sz="1600" spc="-9" dirty="0">
                <a:latin typeface="Arial MT"/>
                <a:cs typeface="Arial MT"/>
              </a:rPr>
              <a:t>technique</a:t>
            </a:r>
            <a:r>
              <a:rPr sz="1600" spc="-5" dirty="0">
                <a:latin typeface="Arial MT"/>
                <a:cs typeface="Arial MT"/>
              </a:rPr>
              <a:t> de</a:t>
            </a:r>
            <a:r>
              <a:rPr sz="1600" spc="5" dirty="0">
                <a:latin typeface="Arial MT"/>
                <a:cs typeface="Arial MT"/>
              </a:rPr>
              <a:t> </a:t>
            </a:r>
            <a:r>
              <a:rPr sz="1600" b="1" spc="-5" dirty="0">
                <a:latin typeface="Arial"/>
                <a:cs typeface="Arial"/>
              </a:rPr>
              <a:t>l'encorbellement</a:t>
            </a:r>
            <a:r>
              <a:rPr sz="1600" spc="-5" dirty="0">
                <a:latin typeface="Arial MT"/>
                <a:cs typeface="Arial MT"/>
              </a:rPr>
              <a:t>. Cette </a:t>
            </a:r>
            <a:r>
              <a:rPr sz="1600" dirty="0">
                <a:latin typeface="Arial MT"/>
                <a:cs typeface="Arial MT"/>
              </a:rPr>
              <a:t> </a:t>
            </a:r>
            <a:r>
              <a:rPr sz="1600" spc="-9" dirty="0">
                <a:latin typeface="Arial MT"/>
                <a:cs typeface="Arial MT"/>
              </a:rPr>
              <a:t>technique</a:t>
            </a:r>
            <a:r>
              <a:rPr sz="1600" spc="-5" dirty="0">
                <a:latin typeface="Arial MT"/>
                <a:cs typeface="Arial MT"/>
              </a:rPr>
              <a:t> </a:t>
            </a:r>
            <a:r>
              <a:rPr sz="1600" spc="-9" dirty="0">
                <a:latin typeface="Arial MT"/>
                <a:cs typeface="Arial MT"/>
              </a:rPr>
              <a:t>permet</a:t>
            </a:r>
            <a:r>
              <a:rPr sz="1600" spc="5" dirty="0">
                <a:latin typeface="Arial MT"/>
                <a:cs typeface="Arial MT"/>
              </a:rPr>
              <a:t> </a:t>
            </a:r>
            <a:r>
              <a:rPr sz="1600" spc="-5" dirty="0">
                <a:latin typeface="Arial MT"/>
                <a:cs typeface="Arial MT"/>
              </a:rPr>
              <a:t>de </a:t>
            </a:r>
            <a:r>
              <a:rPr sz="1600" spc="-9" dirty="0">
                <a:latin typeface="Arial MT"/>
                <a:cs typeface="Arial MT"/>
              </a:rPr>
              <a:t>gagner</a:t>
            </a:r>
            <a:r>
              <a:rPr sz="1600" spc="-5" dirty="0">
                <a:latin typeface="Arial MT"/>
                <a:cs typeface="Arial MT"/>
              </a:rPr>
              <a:t> </a:t>
            </a:r>
            <a:r>
              <a:rPr sz="1600" spc="-9" dirty="0">
                <a:latin typeface="Arial MT"/>
                <a:cs typeface="Arial MT"/>
              </a:rPr>
              <a:t>quelques</a:t>
            </a:r>
            <a:r>
              <a:rPr sz="1600" spc="5" dirty="0">
                <a:latin typeface="Arial MT"/>
                <a:cs typeface="Arial MT"/>
              </a:rPr>
              <a:t> </a:t>
            </a:r>
            <a:r>
              <a:rPr sz="1600" spc="-5" dirty="0">
                <a:latin typeface="Arial MT"/>
                <a:cs typeface="Arial MT"/>
              </a:rPr>
              <a:t>mètres</a:t>
            </a:r>
            <a:r>
              <a:rPr sz="1600" spc="5" dirty="0">
                <a:latin typeface="Arial MT"/>
                <a:cs typeface="Arial MT"/>
              </a:rPr>
              <a:t> </a:t>
            </a:r>
            <a:r>
              <a:rPr sz="1600" spc="-5" dirty="0">
                <a:latin typeface="Arial MT"/>
                <a:cs typeface="Arial MT"/>
              </a:rPr>
              <a:t>carrés </a:t>
            </a:r>
            <a:r>
              <a:rPr sz="1600" dirty="0">
                <a:latin typeface="Arial MT"/>
                <a:cs typeface="Arial MT"/>
              </a:rPr>
              <a:t> </a:t>
            </a:r>
            <a:r>
              <a:rPr sz="1600" spc="-9" dirty="0">
                <a:latin typeface="Arial MT"/>
                <a:cs typeface="Arial MT"/>
              </a:rPr>
              <a:t>de </a:t>
            </a:r>
            <a:r>
              <a:rPr sz="1600" dirty="0">
                <a:latin typeface="Arial MT"/>
                <a:cs typeface="Arial MT"/>
              </a:rPr>
              <a:t>surface </a:t>
            </a:r>
            <a:r>
              <a:rPr sz="1600" spc="-9" dirty="0">
                <a:latin typeface="Arial MT"/>
                <a:cs typeface="Arial MT"/>
              </a:rPr>
              <a:t>habitable </a:t>
            </a:r>
            <a:r>
              <a:rPr sz="1600" spc="-5" dirty="0">
                <a:latin typeface="Arial MT"/>
                <a:cs typeface="Arial MT"/>
              </a:rPr>
              <a:t>supplémentaire </a:t>
            </a:r>
            <a:r>
              <a:rPr sz="1600" dirty="0">
                <a:latin typeface="Arial MT"/>
                <a:cs typeface="Arial MT"/>
              </a:rPr>
              <a:t>à </a:t>
            </a:r>
            <a:r>
              <a:rPr sz="1600" spc="-5" dirty="0">
                <a:latin typeface="Arial MT"/>
                <a:cs typeface="Arial MT"/>
              </a:rPr>
              <a:t>chaque </a:t>
            </a:r>
            <a:r>
              <a:rPr sz="1600" spc="-9" dirty="0">
                <a:latin typeface="Arial MT"/>
                <a:cs typeface="Arial MT"/>
              </a:rPr>
              <a:t>niveau, </a:t>
            </a:r>
            <a:r>
              <a:rPr sz="1600" spc="-444"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protéger</a:t>
            </a:r>
            <a:r>
              <a:rPr sz="1600" spc="-5" dirty="0">
                <a:latin typeface="Arial MT"/>
                <a:cs typeface="Arial MT"/>
              </a:rPr>
              <a:t> </a:t>
            </a:r>
            <a:r>
              <a:rPr sz="1600" spc="-9" dirty="0">
                <a:latin typeface="Arial MT"/>
                <a:cs typeface="Arial MT"/>
              </a:rPr>
              <a:t>les</a:t>
            </a:r>
            <a:r>
              <a:rPr sz="1600" spc="5" dirty="0">
                <a:latin typeface="Arial MT"/>
                <a:cs typeface="Arial MT"/>
              </a:rPr>
              <a:t> </a:t>
            </a:r>
            <a:r>
              <a:rPr sz="1600" spc="-9" dirty="0">
                <a:latin typeface="Arial MT"/>
                <a:cs typeface="Arial MT"/>
              </a:rPr>
              <a:t>façades</a:t>
            </a:r>
            <a:r>
              <a:rPr sz="1600" spc="5" dirty="0">
                <a:latin typeface="Arial MT"/>
                <a:cs typeface="Arial MT"/>
              </a:rPr>
              <a:t> </a:t>
            </a:r>
            <a:r>
              <a:rPr sz="1600" dirty="0">
                <a:latin typeface="Arial MT"/>
                <a:cs typeface="Arial MT"/>
              </a:rPr>
              <a:t>à </a:t>
            </a:r>
            <a:r>
              <a:rPr sz="1600" spc="-9" dirty="0">
                <a:latin typeface="Arial MT"/>
                <a:cs typeface="Arial MT"/>
              </a:rPr>
              <a:t>pans</a:t>
            </a:r>
            <a:r>
              <a:rPr sz="1600" spc="-5" dirty="0">
                <a:latin typeface="Arial MT"/>
                <a:cs typeface="Arial MT"/>
              </a:rPr>
              <a:t> de </a:t>
            </a:r>
            <a:r>
              <a:rPr sz="1600" spc="-9" dirty="0">
                <a:latin typeface="Arial MT"/>
                <a:cs typeface="Arial MT"/>
              </a:rPr>
              <a:t>bois</a:t>
            </a:r>
            <a:r>
              <a:rPr sz="1600" spc="5" dirty="0">
                <a:latin typeface="Arial MT"/>
                <a:cs typeface="Arial MT"/>
              </a:rPr>
              <a:t> </a:t>
            </a:r>
            <a:r>
              <a:rPr sz="1600" spc="-9" dirty="0">
                <a:latin typeface="Arial MT"/>
                <a:cs typeface="Arial MT"/>
              </a:rPr>
              <a:t>de</a:t>
            </a:r>
            <a:r>
              <a:rPr sz="1600" spc="-5" dirty="0">
                <a:latin typeface="Arial MT"/>
                <a:cs typeface="Arial MT"/>
              </a:rPr>
              <a:t> la</a:t>
            </a:r>
            <a:r>
              <a:rPr sz="1600" dirty="0">
                <a:latin typeface="Arial MT"/>
                <a:cs typeface="Arial MT"/>
              </a:rPr>
              <a:t> </a:t>
            </a:r>
            <a:r>
              <a:rPr sz="1600" spc="-5" dirty="0">
                <a:latin typeface="Arial MT"/>
                <a:cs typeface="Arial MT"/>
              </a:rPr>
              <a:t>pluie...</a:t>
            </a:r>
            <a:endParaRPr sz="1600" dirty="0">
              <a:latin typeface="Arial MT"/>
              <a:cs typeface="Arial MT"/>
            </a:endParaRPr>
          </a:p>
          <a:p>
            <a:pPr marL="11520" marR="543752">
              <a:lnSpc>
                <a:spcPct val="93800"/>
              </a:lnSpc>
              <a:spcBef>
                <a:spcPts val="785"/>
              </a:spcBef>
            </a:pPr>
            <a:r>
              <a:rPr sz="1600" spc="-9" dirty="0">
                <a:latin typeface="Arial MT"/>
                <a:cs typeface="Arial MT"/>
              </a:rPr>
              <a:t>La </a:t>
            </a:r>
            <a:r>
              <a:rPr sz="1600" spc="-5" dirty="0">
                <a:latin typeface="Arial MT"/>
                <a:cs typeface="Arial MT"/>
              </a:rPr>
              <a:t>maison </a:t>
            </a:r>
            <a:r>
              <a:rPr sz="1600" dirty="0">
                <a:latin typeface="Arial MT"/>
                <a:cs typeface="Arial MT"/>
              </a:rPr>
              <a:t>se </a:t>
            </a:r>
            <a:r>
              <a:rPr sz="1600" spc="-5" dirty="0">
                <a:latin typeface="Arial MT"/>
                <a:cs typeface="Arial MT"/>
              </a:rPr>
              <a:t>composait d'un rez-de-chaussée en </a:t>
            </a:r>
            <a:r>
              <a:rPr sz="1600" dirty="0">
                <a:latin typeface="Arial MT"/>
                <a:cs typeface="Arial MT"/>
              </a:rPr>
              <a:t> </a:t>
            </a:r>
            <a:r>
              <a:rPr sz="1600" spc="-9" dirty="0">
                <a:latin typeface="Arial MT"/>
                <a:cs typeface="Arial MT"/>
              </a:rPr>
              <a:t>pierre</a:t>
            </a:r>
            <a:r>
              <a:rPr sz="1600" spc="-5" dirty="0">
                <a:latin typeface="Arial MT"/>
                <a:cs typeface="Arial MT"/>
              </a:rPr>
              <a:t> de </a:t>
            </a:r>
            <a:r>
              <a:rPr sz="1600" spc="-9" dirty="0">
                <a:latin typeface="Arial MT"/>
                <a:cs typeface="Arial MT"/>
              </a:rPr>
              <a:t>taille,</a:t>
            </a:r>
            <a:r>
              <a:rPr sz="1600" spc="5" dirty="0">
                <a:latin typeface="Arial MT"/>
                <a:cs typeface="Arial MT"/>
              </a:rPr>
              <a:t> </a:t>
            </a:r>
            <a:r>
              <a:rPr sz="1600" spc="-5" dirty="0">
                <a:latin typeface="Arial MT"/>
                <a:cs typeface="Arial MT"/>
              </a:rPr>
              <a:t>et</a:t>
            </a:r>
            <a:r>
              <a:rPr sz="1600" spc="9"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poutres</a:t>
            </a:r>
            <a:r>
              <a:rPr sz="1600" spc="-5" dirty="0">
                <a:latin typeface="Arial MT"/>
                <a:cs typeface="Arial MT"/>
              </a:rPr>
              <a:t> de </a:t>
            </a:r>
            <a:r>
              <a:rPr sz="1600" spc="-9" dirty="0">
                <a:latin typeface="Arial MT"/>
                <a:cs typeface="Arial MT"/>
              </a:rPr>
              <a:t>bois,</a:t>
            </a:r>
            <a:r>
              <a:rPr sz="1600" spc="9" dirty="0">
                <a:latin typeface="Arial MT"/>
                <a:cs typeface="Arial MT"/>
              </a:rPr>
              <a:t> </a:t>
            </a:r>
            <a:r>
              <a:rPr sz="1600" spc="-5" dirty="0">
                <a:latin typeface="Arial MT"/>
                <a:cs typeface="Arial MT"/>
              </a:rPr>
              <a:t>avec </a:t>
            </a:r>
            <a:r>
              <a:rPr sz="1600" spc="-9" dirty="0">
                <a:latin typeface="Arial MT"/>
                <a:cs typeface="Arial MT"/>
              </a:rPr>
              <a:t>une </a:t>
            </a:r>
            <a:r>
              <a:rPr sz="1600" spc="-5" dirty="0">
                <a:latin typeface="Arial MT"/>
                <a:cs typeface="Arial MT"/>
              </a:rPr>
              <a:t> </a:t>
            </a:r>
            <a:r>
              <a:rPr sz="1600" spc="-9" dirty="0">
                <a:latin typeface="Arial MT"/>
                <a:cs typeface="Arial MT"/>
              </a:rPr>
              <a:t>charpente</a:t>
            </a:r>
            <a:r>
              <a:rPr sz="1600" spc="-5" dirty="0">
                <a:latin typeface="Arial MT"/>
                <a:cs typeface="Arial MT"/>
              </a:rPr>
              <a:t> de </a:t>
            </a:r>
            <a:r>
              <a:rPr sz="1600" spc="-9" dirty="0">
                <a:latin typeface="Arial MT"/>
                <a:cs typeface="Arial MT"/>
              </a:rPr>
              <a:t>poteaux</a:t>
            </a:r>
            <a:r>
              <a:rPr sz="1600" spc="-14" dirty="0">
                <a:latin typeface="Arial MT"/>
                <a:cs typeface="Arial MT"/>
              </a:rPr>
              <a:t> </a:t>
            </a:r>
            <a:r>
              <a:rPr sz="1600" spc="-5" dirty="0">
                <a:latin typeface="Arial MT"/>
                <a:cs typeface="Arial MT"/>
              </a:rPr>
              <a:t>de</a:t>
            </a:r>
            <a:r>
              <a:rPr sz="1600" dirty="0">
                <a:latin typeface="Arial MT"/>
                <a:cs typeface="Arial MT"/>
              </a:rPr>
              <a:t> </a:t>
            </a:r>
            <a:r>
              <a:rPr sz="1600" spc="-9" dirty="0">
                <a:latin typeface="Arial MT"/>
                <a:cs typeface="Arial MT"/>
              </a:rPr>
              <a:t>bois</a:t>
            </a:r>
            <a:r>
              <a:rPr sz="1600" spc="-5" dirty="0">
                <a:latin typeface="Arial MT"/>
                <a:cs typeface="Arial MT"/>
              </a:rPr>
              <a:t> dite</a:t>
            </a:r>
            <a:r>
              <a:rPr sz="1600" spc="5" dirty="0">
                <a:latin typeface="Arial MT"/>
                <a:cs typeface="Arial MT"/>
              </a:rPr>
              <a:t> </a:t>
            </a:r>
            <a:r>
              <a:rPr sz="1600" b="1" i="1" dirty="0">
                <a:latin typeface="Arial"/>
                <a:cs typeface="Arial"/>
              </a:rPr>
              <a:t>à </a:t>
            </a:r>
            <a:r>
              <a:rPr sz="1600" b="1" i="1" spc="-5" dirty="0">
                <a:latin typeface="Arial"/>
                <a:cs typeface="Arial"/>
              </a:rPr>
              <a:t>colombage</a:t>
            </a:r>
            <a:r>
              <a:rPr sz="1600" spc="-5" dirty="0">
                <a:latin typeface="Arial MT"/>
                <a:cs typeface="Arial MT"/>
              </a:rPr>
              <a:t>.</a:t>
            </a:r>
            <a:r>
              <a:rPr sz="1600" spc="5" dirty="0">
                <a:latin typeface="Arial MT"/>
                <a:cs typeface="Arial MT"/>
              </a:rPr>
              <a:t> </a:t>
            </a:r>
            <a:r>
              <a:rPr sz="1600" spc="-9" dirty="0">
                <a:latin typeface="Arial MT"/>
                <a:cs typeface="Arial MT"/>
              </a:rPr>
              <a:t>Les </a:t>
            </a:r>
            <a:r>
              <a:rPr sz="1600" spc="-5" dirty="0">
                <a:latin typeface="Arial MT"/>
                <a:cs typeface="Arial MT"/>
              </a:rPr>
              <a:t> </a:t>
            </a:r>
            <a:r>
              <a:rPr sz="1600" spc="-9" dirty="0">
                <a:latin typeface="Arial MT"/>
                <a:cs typeface="Arial MT"/>
              </a:rPr>
              <a:t>interstices</a:t>
            </a:r>
            <a:r>
              <a:rPr sz="1600" spc="5" dirty="0">
                <a:latin typeface="Arial MT"/>
                <a:cs typeface="Arial MT"/>
              </a:rPr>
              <a:t> </a:t>
            </a:r>
            <a:r>
              <a:rPr sz="1600" spc="-9" dirty="0">
                <a:latin typeface="Arial MT"/>
                <a:cs typeface="Arial MT"/>
              </a:rPr>
              <a:t>étaient</a:t>
            </a:r>
            <a:r>
              <a:rPr sz="1600" spc="5" dirty="0">
                <a:latin typeface="Arial MT"/>
                <a:cs typeface="Arial MT"/>
              </a:rPr>
              <a:t> </a:t>
            </a:r>
            <a:r>
              <a:rPr sz="1600" spc="-5" dirty="0">
                <a:latin typeface="Arial MT"/>
                <a:cs typeface="Arial MT"/>
              </a:rPr>
              <a:t>comblés</a:t>
            </a:r>
            <a:r>
              <a:rPr sz="1600" spc="5" dirty="0">
                <a:latin typeface="Arial MT"/>
                <a:cs typeface="Arial MT"/>
              </a:rPr>
              <a:t> </a:t>
            </a:r>
            <a:r>
              <a:rPr sz="1600" spc="-5" dirty="0">
                <a:latin typeface="Arial MT"/>
                <a:cs typeface="Arial MT"/>
              </a:rPr>
              <a:t>soit</a:t>
            </a:r>
            <a:r>
              <a:rPr sz="1600" spc="5" dirty="0">
                <a:latin typeface="Arial MT"/>
                <a:cs typeface="Arial MT"/>
              </a:rPr>
              <a:t> </a:t>
            </a:r>
            <a:r>
              <a:rPr sz="1600" spc="-5" dirty="0">
                <a:latin typeface="Arial MT"/>
                <a:cs typeface="Arial MT"/>
              </a:rPr>
              <a:t>avec</a:t>
            </a:r>
            <a:r>
              <a:rPr sz="1600" dirty="0">
                <a:latin typeface="Arial MT"/>
                <a:cs typeface="Arial MT"/>
              </a:rPr>
              <a:t> </a:t>
            </a:r>
            <a:r>
              <a:rPr sz="1600" spc="-5" dirty="0">
                <a:latin typeface="Arial MT"/>
                <a:cs typeface="Arial MT"/>
              </a:rPr>
              <a:t>des </a:t>
            </a:r>
            <a:r>
              <a:rPr sz="1600" spc="-9" dirty="0">
                <a:latin typeface="Arial MT"/>
                <a:cs typeface="Arial MT"/>
              </a:rPr>
              <a:t>moellons </a:t>
            </a:r>
            <a:r>
              <a:rPr sz="1600" spc="-5" dirty="0">
                <a:latin typeface="Arial MT"/>
                <a:cs typeface="Arial MT"/>
              </a:rPr>
              <a:t> recouverts </a:t>
            </a:r>
            <a:r>
              <a:rPr sz="1600" spc="-9" dirty="0">
                <a:latin typeface="Arial MT"/>
                <a:cs typeface="Arial MT"/>
              </a:rPr>
              <a:t>de</a:t>
            </a:r>
            <a:r>
              <a:rPr sz="1600" dirty="0">
                <a:latin typeface="Arial MT"/>
                <a:cs typeface="Arial MT"/>
              </a:rPr>
              <a:t> </a:t>
            </a:r>
            <a:r>
              <a:rPr sz="1600" spc="-5" dirty="0">
                <a:latin typeface="Arial MT"/>
                <a:cs typeface="Arial MT"/>
              </a:rPr>
              <a:t>plâtre,</a:t>
            </a:r>
            <a:r>
              <a:rPr sz="1600" spc="5" dirty="0">
                <a:latin typeface="Arial MT"/>
                <a:cs typeface="Arial MT"/>
              </a:rPr>
              <a:t> </a:t>
            </a:r>
            <a:r>
              <a:rPr sz="1600" spc="-9" dirty="0">
                <a:latin typeface="Arial MT"/>
                <a:cs typeface="Arial MT"/>
              </a:rPr>
              <a:t>des</a:t>
            </a:r>
            <a:r>
              <a:rPr sz="1600" spc="9" dirty="0">
                <a:latin typeface="Arial MT"/>
                <a:cs typeface="Arial MT"/>
              </a:rPr>
              <a:t> </a:t>
            </a:r>
            <a:r>
              <a:rPr sz="1600" spc="-9" dirty="0">
                <a:latin typeface="Arial MT"/>
                <a:cs typeface="Arial MT"/>
              </a:rPr>
              <a:t>briquettes</a:t>
            </a:r>
            <a:r>
              <a:rPr sz="1600" spc="-5" dirty="0">
                <a:latin typeface="Arial MT"/>
                <a:cs typeface="Arial MT"/>
              </a:rPr>
              <a:t> </a:t>
            </a:r>
            <a:r>
              <a:rPr sz="1600" spc="-9" dirty="0">
                <a:latin typeface="Arial MT"/>
                <a:cs typeface="Arial MT"/>
              </a:rPr>
              <a:t>jointées</a:t>
            </a:r>
            <a:r>
              <a:rPr sz="1600" spc="9" dirty="0">
                <a:latin typeface="Arial MT"/>
                <a:cs typeface="Arial MT"/>
              </a:rPr>
              <a:t> </a:t>
            </a:r>
            <a:r>
              <a:rPr sz="1600" spc="-9" dirty="0">
                <a:latin typeface="Arial MT"/>
                <a:cs typeface="Arial MT"/>
              </a:rPr>
              <a:t>ou</a:t>
            </a:r>
            <a:r>
              <a:rPr sz="1600" spc="-5" dirty="0">
                <a:latin typeface="Arial MT"/>
                <a:cs typeface="Arial MT"/>
              </a:rPr>
              <a:t> encore </a:t>
            </a:r>
            <a:r>
              <a:rPr sz="1600" spc="-439" dirty="0">
                <a:latin typeface="Arial MT"/>
                <a:cs typeface="Arial MT"/>
              </a:rPr>
              <a:t> </a:t>
            </a:r>
            <a:r>
              <a:rPr sz="1600" spc="-9" dirty="0">
                <a:latin typeface="Arial MT"/>
                <a:cs typeface="Arial MT"/>
              </a:rPr>
              <a:t>du </a:t>
            </a:r>
            <a:r>
              <a:rPr sz="1600" spc="-5" dirty="0">
                <a:latin typeface="Arial MT"/>
                <a:cs typeface="Arial MT"/>
              </a:rPr>
              <a:t>torchis.</a:t>
            </a:r>
            <a:r>
              <a:rPr sz="1600" spc="5" dirty="0">
                <a:latin typeface="Arial MT"/>
                <a:cs typeface="Arial MT"/>
              </a:rPr>
              <a:t> </a:t>
            </a:r>
            <a:r>
              <a:rPr sz="1600" spc="-5" dirty="0">
                <a:latin typeface="Arial MT"/>
                <a:cs typeface="Arial MT"/>
              </a:rPr>
              <a:t>Le</a:t>
            </a:r>
            <a:r>
              <a:rPr sz="1600" spc="-9" dirty="0">
                <a:latin typeface="Arial MT"/>
                <a:cs typeface="Arial MT"/>
              </a:rPr>
              <a:t> </a:t>
            </a:r>
            <a:r>
              <a:rPr sz="1600" spc="-5" dirty="0">
                <a:latin typeface="Arial MT"/>
                <a:cs typeface="Arial MT"/>
              </a:rPr>
              <a:t>rez-de-chaussée de l’immeuble</a:t>
            </a:r>
            <a:r>
              <a:rPr sz="1600" spc="-9" dirty="0">
                <a:latin typeface="Arial MT"/>
                <a:cs typeface="Arial MT"/>
              </a:rPr>
              <a:t> est </a:t>
            </a:r>
            <a:r>
              <a:rPr sz="1600" spc="-5" dirty="0">
                <a:latin typeface="Arial MT"/>
                <a:cs typeface="Arial MT"/>
              </a:rPr>
              <a:t> occupé</a:t>
            </a:r>
            <a:r>
              <a:rPr sz="1600" spc="-9" dirty="0">
                <a:latin typeface="Arial MT"/>
                <a:cs typeface="Arial MT"/>
              </a:rPr>
              <a:t> </a:t>
            </a:r>
            <a:r>
              <a:rPr sz="1600" spc="-5" dirty="0">
                <a:latin typeface="Arial MT"/>
                <a:cs typeface="Arial MT"/>
              </a:rPr>
              <a:t>par un artisan</a:t>
            </a:r>
            <a:r>
              <a:rPr sz="1600" spc="-9" dirty="0">
                <a:latin typeface="Arial MT"/>
                <a:cs typeface="Arial MT"/>
              </a:rPr>
              <a:t> ou</a:t>
            </a:r>
            <a:r>
              <a:rPr sz="1600" spc="-5" dirty="0">
                <a:latin typeface="Arial MT"/>
                <a:cs typeface="Arial MT"/>
              </a:rPr>
              <a:t> un </a:t>
            </a:r>
            <a:r>
              <a:rPr sz="1600" spc="-5" dirty="0" err="1" smtClean="0">
                <a:latin typeface="Arial MT"/>
                <a:cs typeface="Arial MT"/>
              </a:rPr>
              <a:t>commerçant</a:t>
            </a:r>
            <a:r>
              <a:rPr sz="1600" spc="-5" dirty="0" smtClean="0">
                <a:latin typeface="Arial MT"/>
                <a:cs typeface="Arial MT"/>
              </a:rPr>
              <a:t>.</a:t>
            </a:r>
            <a:endParaRPr sz="1600" dirty="0" smtClean="0">
              <a:latin typeface="Arial MT"/>
              <a:cs typeface="Arial MT"/>
            </a:endParaRPr>
          </a:p>
          <a:p>
            <a:pPr>
              <a:lnSpc>
                <a:spcPct val="100000"/>
              </a:lnSpc>
            </a:pPr>
            <a:endParaRPr dirty="0" smtClean="0">
              <a:latin typeface="Arial MT"/>
              <a:cs typeface="Arial MT"/>
            </a:endParaRPr>
          </a:p>
          <a:p>
            <a:pPr>
              <a:spcBef>
                <a:spcPts val="41"/>
              </a:spcBef>
            </a:pPr>
            <a:endParaRPr sz="1600" dirty="0" smtClean="0">
              <a:latin typeface="Arial MT"/>
              <a:cs typeface="Arial MT"/>
            </a:endParaRPr>
          </a:p>
          <a:p>
            <a:pPr marL="11520" marR="4608">
              <a:lnSpc>
                <a:spcPct val="94400"/>
              </a:lnSpc>
              <a:spcBef>
                <a:spcPts val="5"/>
              </a:spcBef>
            </a:pPr>
            <a:r>
              <a:rPr sz="1600" b="1" spc="-5" dirty="0" smtClean="0">
                <a:latin typeface="Arial"/>
                <a:cs typeface="Arial"/>
              </a:rPr>
              <a:t>Les</a:t>
            </a:r>
            <a:r>
              <a:rPr sz="1600" b="1" spc="-9" dirty="0" smtClean="0">
                <a:latin typeface="Arial"/>
                <a:cs typeface="Arial"/>
              </a:rPr>
              <a:t> </a:t>
            </a:r>
            <a:r>
              <a:rPr sz="1600" b="1" spc="-14" dirty="0">
                <a:latin typeface="Arial"/>
                <a:cs typeface="Arial"/>
              </a:rPr>
              <a:t>vitres</a:t>
            </a:r>
            <a:r>
              <a:rPr sz="1600" b="1" spc="9" dirty="0">
                <a:latin typeface="Arial"/>
                <a:cs typeface="Arial"/>
              </a:rPr>
              <a:t> </a:t>
            </a:r>
            <a:r>
              <a:rPr sz="1600" spc="-5" dirty="0">
                <a:latin typeface="Arial MT"/>
                <a:cs typeface="Arial MT"/>
              </a:rPr>
              <a:t>(croisillons</a:t>
            </a:r>
            <a:r>
              <a:rPr sz="1600" dirty="0">
                <a:latin typeface="Arial MT"/>
                <a:cs typeface="Arial MT"/>
              </a:rPr>
              <a:t> </a:t>
            </a:r>
            <a:r>
              <a:rPr sz="1600" spc="-9" dirty="0">
                <a:latin typeface="Arial MT"/>
                <a:cs typeface="Arial MT"/>
              </a:rPr>
              <a:t>de</a:t>
            </a:r>
            <a:r>
              <a:rPr sz="1600" spc="-5" dirty="0">
                <a:latin typeface="Arial MT"/>
                <a:cs typeface="Arial MT"/>
              </a:rPr>
              <a:t> petits </a:t>
            </a:r>
            <a:r>
              <a:rPr sz="1600" dirty="0">
                <a:latin typeface="Arial MT"/>
                <a:cs typeface="Arial MT"/>
              </a:rPr>
              <a:t>vitraux</a:t>
            </a:r>
            <a:r>
              <a:rPr sz="1600" spc="-18" dirty="0">
                <a:latin typeface="Arial MT"/>
                <a:cs typeface="Arial MT"/>
              </a:rPr>
              <a:t> </a:t>
            </a:r>
            <a:r>
              <a:rPr sz="1600" spc="-9" dirty="0">
                <a:latin typeface="Arial MT"/>
                <a:cs typeface="Arial MT"/>
              </a:rPr>
              <a:t>aux</a:t>
            </a:r>
            <a:r>
              <a:rPr sz="1600" spc="-14" dirty="0">
                <a:latin typeface="Arial MT"/>
                <a:cs typeface="Arial MT"/>
              </a:rPr>
              <a:t> </a:t>
            </a:r>
            <a:r>
              <a:rPr sz="1600" spc="-5" dirty="0">
                <a:latin typeface="Arial MT"/>
                <a:cs typeface="Arial MT"/>
              </a:rPr>
              <a:t>fenêtres,</a:t>
            </a:r>
            <a:r>
              <a:rPr sz="1600" spc="5" dirty="0">
                <a:latin typeface="Arial MT"/>
                <a:cs typeface="Arial MT"/>
              </a:rPr>
              <a:t> </a:t>
            </a:r>
            <a:r>
              <a:rPr sz="1600" spc="-5" dirty="0">
                <a:latin typeface="Arial MT"/>
                <a:cs typeface="Arial MT"/>
              </a:rPr>
              <a:t>sont </a:t>
            </a:r>
            <a:r>
              <a:rPr sz="1600" dirty="0">
                <a:latin typeface="Arial MT"/>
                <a:cs typeface="Arial MT"/>
              </a:rPr>
              <a:t> </a:t>
            </a:r>
            <a:r>
              <a:rPr sz="1600" spc="-5" dirty="0">
                <a:latin typeface="Arial MT"/>
                <a:cs typeface="Arial MT"/>
              </a:rPr>
              <a:t>réservées</a:t>
            </a:r>
            <a:r>
              <a:rPr sz="1600" spc="-9" dirty="0">
                <a:latin typeface="Arial MT"/>
                <a:cs typeface="Arial MT"/>
              </a:rPr>
              <a:t> </a:t>
            </a:r>
            <a:r>
              <a:rPr sz="1600" spc="-5" dirty="0">
                <a:latin typeface="Arial MT"/>
                <a:cs typeface="Arial MT"/>
              </a:rPr>
              <a:t>aux</a:t>
            </a:r>
            <a:r>
              <a:rPr sz="1600" spc="-14" dirty="0">
                <a:latin typeface="Arial MT"/>
                <a:cs typeface="Arial MT"/>
              </a:rPr>
              <a:t> </a:t>
            </a:r>
            <a:r>
              <a:rPr sz="1600" spc="-5" dirty="0">
                <a:latin typeface="Arial MT"/>
                <a:cs typeface="Arial MT"/>
              </a:rPr>
              <a:t>églises,</a:t>
            </a:r>
            <a:r>
              <a:rPr sz="1600" spc="5" dirty="0">
                <a:latin typeface="Arial MT"/>
                <a:cs typeface="Arial MT"/>
              </a:rPr>
              <a:t> </a:t>
            </a:r>
            <a:r>
              <a:rPr sz="1600" spc="-9" dirty="0">
                <a:latin typeface="Arial MT"/>
                <a:cs typeface="Arial MT"/>
              </a:rPr>
              <a:t>palais</a:t>
            </a:r>
            <a:r>
              <a:rPr sz="1600" spc="-5" dirty="0">
                <a:latin typeface="Arial MT"/>
                <a:cs typeface="Arial MT"/>
              </a:rPr>
              <a:t> et</a:t>
            </a:r>
            <a:r>
              <a:rPr sz="1600" spc="-9" dirty="0">
                <a:latin typeface="Arial MT"/>
                <a:cs typeface="Arial MT"/>
              </a:rPr>
              <a:t> </a:t>
            </a:r>
            <a:r>
              <a:rPr sz="1600" spc="-5" dirty="0">
                <a:latin typeface="Arial MT"/>
                <a:cs typeface="Arial MT"/>
              </a:rPr>
              <a:t>maisons de riches. seuls</a:t>
            </a:r>
            <a:r>
              <a:rPr sz="1600" spc="5" dirty="0">
                <a:latin typeface="Arial MT"/>
                <a:cs typeface="Arial MT"/>
              </a:rPr>
              <a:t> </a:t>
            </a:r>
            <a:r>
              <a:rPr sz="1600" spc="-9" dirty="0">
                <a:latin typeface="Arial MT"/>
                <a:cs typeface="Arial MT"/>
              </a:rPr>
              <a:t>les </a:t>
            </a:r>
            <a:r>
              <a:rPr sz="1600" spc="-439" dirty="0">
                <a:latin typeface="Arial MT"/>
                <a:cs typeface="Arial MT"/>
              </a:rPr>
              <a:t> </a:t>
            </a:r>
            <a:r>
              <a:rPr sz="1600" spc="-5" dirty="0">
                <a:latin typeface="Arial MT"/>
                <a:cs typeface="Arial MT"/>
              </a:rPr>
              <a:t>riches </a:t>
            </a:r>
            <a:r>
              <a:rPr sz="1600" spc="-9" dirty="0">
                <a:latin typeface="Arial MT"/>
                <a:cs typeface="Arial MT"/>
              </a:rPr>
              <a:t>peuvent</a:t>
            </a:r>
            <a:r>
              <a:rPr sz="1600" spc="9" dirty="0">
                <a:latin typeface="Arial MT"/>
                <a:cs typeface="Arial MT"/>
              </a:rPr>
              <a:t> </a:t>
            </a:r>
            <a:r>
              <a:rPr sz="1600" spc="-9" dirty="0">
                <a:latin typeface="Arial MT"/>
                <a:cs typeface="Arial MT"/>
              </a:rPr>
              <a:t>s'offrir</a:t>
            </a:r>
            <a:r>
              <a:rPr sz="1600" dirty="0">
                <a:latin typeface="Arial MT"/>
                <a:cs typeface="Arial MT"/>
              </a:rPr>
              <a:t> </a:t>
            </a:r>
            <a:r>
              <a:rPr sz="1600" spc="-5" dirty="0">
                <a:latin typeface="Arial MT"/>
                <a:cs typeface="Arial MT"/>
              </a:rPr>
              <a:t>maison</a:t>
            </a:r>
            <a:r>
              <a:rPr sz="1600" dirty="0">
                <a:latin typeface="Arial MT"/>
                <a:cs typeface="Arial MT"/>
              </a:rPr>
              <a:t> </a:t>
            </a:r>
            <a:r>
              <a:rPr sz="1600" spc="-9" dirty="0">
                <a:latin typeface="Arial MT"/>
                <a:cs typeface="Arial MT"/>
              </a:rPr>
              <a:t>individuelle,</a:t>
            </a:r>
            <a:r>
              <a:rPr sz="1600" dirty="0">
                <a:latin typeface="Arial MT"/>
                <a:cs typeface="Arial MT"/>
              </a:rPr>
              <a:t> </a:t>
            </a:r>
            <a:r>
              <a:rPr sz="1600" spc="-5" dirty="0">
                <a:latin typeface="Arial MT"/>
                <a:cs typeface="Arial MT"/>
              </a:rPr>
              <a:t>en</a:t>
            </a:r>
            <a:r>
              <a:rPr sz="1600" dirty="0">
                <a:latin typeface="Arial MT"/>
                <a:cs typeface="Arial MT"/>
              </a:rPr>
              <a:t> </a:t>
            </a:r>
            <a:r>
              <a:rPr sz="1600" spc="-9" dirty="0">
                <a:latin typeface="Arial MT"/>
                <a:cs typeface="Arial MT"/>
              </a:rPr>
              <a:t>pierre,</a:t>
            </a:r>
            <a:r>
              <a:rPr sz="1600" spc="9" dirty="0">
                <a:latin typeface="Arial MT"/>
                <a:cs typeface="Arial MT"/>
              </a:rPr>
              <a:t> </a:t>
            </a:r>
            <a:r>
              <a:rPr sz="1600" spc="-9" dirty="0">
                <a:latin typeface="Arial MT"/>
                <a:cs typeface="Arial MT"/>
              </a:rPr>
              <a:t>bien </a:t>
            </a:r>
            <a:r>
              <a:rPr sz="1600" spc="-5" dirty="0">
                <a:latin typeface="Arial MT"/>
                <a:cs typeface="Arial MT"/>
              </a:rPr>
              <a:t> </a:t>
            </a:r>
            <a:r>
              <a:rPr sz="1600" spc="-9" dirty="0">
                <a:latin typeface="Arial MT"/>
                <a:cs typeface="Arial MT"/>
              </a:rPr>
              <a:t>meublée et</a:t>
            </a:r>
            <a:r>
              <a:rPr sz="1600" spc="5" dirty="0">
                <a:latin typeface="Arial MT"/>
                <a:cs typeface="Arial MT"/>
              </a:rPr>
              <a:t> </a:t>
            </a:r>
            <a:r>
              <a:rPr sz="1600" spc="-5" dirty="0">
                <a:latin typeface="Arial MT"/>
                <a:cs typeface="Arial MT"/>
              </a:rPr>
              <a:t>décorée,</a:t>
            </a:r>
            <a:r>
              <a:rPr sz="1600" spc="5" dirty="0">
                <a:latin typeface="Arial MT"/>
                <a:cs typeface="Arial MT"/>
              </a:rPr>
              <a:t> </a:t>
            </a:r>
            <a:r>
              <a:rPr sz="1600" spc="-5" dirty="0">
                <a:latin typeface="Arial MT"/>
                <a:cs typeface="Arial MT"/>
              </a:rPr>
              <a:t>mais</a:t>
            </a:r>
            <a:r>
              <a:rPr sz="1600" spc="5" dirty="0">
                <a:latin typeface="Arial MT"/>
                <a:cs typeface="Arial MT"/>
              </a:rPr>
              <a:t> </a:t>
            </a:r>
            <a:r>
              <a:rPr sz="1600" spc="-9" dirty="0">
                <a:latin typeface="Arial MT"/>
                <a:cs typeface="Arial MT"/>
              </a:rPr>
              <a:t>sans</a:t>
            </a:r>
            <a:r>
              <a:rPr sz="1600" spc="-5" dirty="0">
                <a:latin typeface="Arial MT"/>
                <a:cs typeface="Arial MT"/>
              </a:rPr>
              <a:t> réel confort.</a:t>
            </a:r>
            <a:endParaRPr sz="1600" dirty="0">
              <a:latin typeface="Arial MT"/>
              <a:cs typeface="Arial MT"/>
            </a:endParaRPr>
          </a:p>
        </p:txBody>
      </p:sp>
      <p:pic>
        <p:nvPicPr>
          <p:cNvPr id="6" name="object 6"/>
          <p:cNvPicPr/>
          <p:nvPr/>
        </p:nvPicPr>
        <p:blipFill>
          <a:blip r:embed="rId3" cstate="print"/>
          <a:stretch>
            <a:fillRect/>
          </a:stretch>
        </p:blipFill>
        <p:spPr>
          <a:xfrm>
            <a:off x="6202717" y="3569618"/>
            <a:ext cx="2344734" cy="3128169"/>
          </a:xfrm>
          <a:prstGeom prst="rect">
            <a:avLst/>
          </a:prstGeom>
        </p:spPr>
      </p:pic>
      <p:pic>
        <p:nvPicPr>
          <p:cNvPr id="7" name="object 7"/>
          <p:cNvPicPr/>
          <p:nvPr/>
        </p:nvPicPr>
        <p:blipFill>
          <a:blip r:embed="rId4" cstate="print"/>
          <a:stretch>
            <a:fillRect/>
          </a:stretch>
        </p:blipFill>
        <p:spPr>
          <a:xfrm>
            <a:off x="5386208" y="653527"/>
            <a:ext cx="3612686" cy="27120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 Définitions :</a:t>
            </a:r>
            <a:endParaRPr lang="fr-FR" dirty="0"/>
          </a:p>
        </p:txBody>
      </p:sp>
      <p:sp>
        <p:nvSpPr>
          <p:cNvPr id="2" name="Espace réservé du contenu 1"/>
          <p:cNvSpPr>
            <a:spLocks noGrp="1"/>
          </p:cNvSpPr>
          <p:nvPr>
            <p:ph idx="1"/>
          </p:nvPr>
        </p:nvSpPr>
        <p:spPr/>
        <p:txBody>
          <a:bodyPr>
            <a:normAutofit fontScale="85000" lnSpcReduction="20000"/>
          </a:bodyPr>
          <a:lstStyle/>
          <a:p>
            <a:pPr lvl="0"/>
            <a:r>
              <a:rPr lang="fr-FR" dirty="0" smtClean="0"/>
              <a:t>Lieu où vit une population humaine, animale, une espèce végétale. </a:t>
            </a:r>
          </a:p>
          <a:p>
            <a:pPr lvl="0"/>
            <a:r>
              <a:rPr lang="fr-FR" dirty="0" smtClean="0"/>
              <a:t>selon J.E. Havel, l’habitat est « toute </a:t>
            </a:r>
            <a:r>
              <a:rPr lang="fr-FR" b="1" dirty="0" smtClean="0"/>
              <a:t>l’aire</a:t>
            </a:r>
            <a:r>
              <a:rPr lang="fr-FR" dirty="0" smtClean="0"/>
              <a:t> que </a:t>
            </a:r>
            <a:r>
              <a:rPr lang="fr-FR" b="1" dirty="0" smtClean="0"/>
              <a:t>fréquente</a:t>
            </a:r>
            <a:r>
              <a:rPr lang="fr-FR" dirty="0" smtClean="0"/>
              <a:t> un </a:t>
            </a:r>
            <a:r>
              <a:rPr lang="fr-FR" b="1" dirty="0" smtClean="0"/>
              <a:t>individu</a:t>
            </a:r>
            <a:r>
              <a:rPr lang="fr-FR" dirty="0" smtClean="0"/>
              <a:t>, qu’il y </a:t>
            </a:r>
            <a:r>
              <a:rPr lang="fr-FR" u="sng" dirty="0" smtClean="0"/>
              <a:t>circule</a:t>
            </a:r>
            <a:r>
              <a:rPr lang="fr-FR" dirty="0" smtClean="0"/>
              <a:t>, </a:t>
            </a:r>
            <a:r>
              <a:rPr lang="fr-FR" u="sng" dirty="0" smtClean="0"/>
              <a:t>y travaille</a:t>
            </a:r>
            <a:r>
              <a:rPr lang="fr-FR" dirty="0" smtClean="0"/>
              <a:t>, </a:t>
            </a:r>
            <a:r>
              <a:rPr lang="fr-FR" u="sng" dirty="0" smtClean="0"/>
              <a:t>s’y divertisse</a:t>
            </a:r>
            <a:r>
              <a:rPr lang="fr-FR" dirty="0" smtClean="0"/>
              <a:t>, </a:t>
            </a:r>
            <a:r>
              <a:rPr lang="fr-FR" u="sng" dirty="0" smtClean="0"/>
              <a:t>y mange</a:t>
            </a:r>
            <a:r>
              <a:rPr lang="fr-FR" dirty="0" smtClean="0"/>
              <a:t>, s</a:t>
            </a:r>
            <a:r>
              <a:rPr lang="fr-FR" u="sng" dirty="0" smtClean="0"/>
              <a:t>’y repose ou y dorme</a:t>
            </a:r>
            <a:r>
              <a:rPr lang="fr-FR" dirty="0" smtClean="0"/>
              <a:t> »</a:t>
            </a:r>
          </a:p>
          <a:p>
            <a:pPr lvl="0"/>
            <a:r>
              <a:rPr lang="fr-FR" b="1" i="1" dirty="0" smtClean="0"/>
              <a:t>« On entend par habitat, non seulement le bâtiment dans lequel l’homme s’abrite (habitation ou logement) mais aussi ce qui entoure ce bâtiment et notamment tous les services, installations et dispositifs dont l’existence est nécessaire à l’individu. »</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48837"/>
            <a:ext cx="8905036"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9" dirty="0"/>
              <a:t> </a:t>
            </a:r>
            <a:r>
              <a:rPr sz="1800" dirty="0"/>
              <a:t>-</a:t>
            </a:r>
            <a:r>
              <a:rPr sz="1800" spc="5" dirty="0"/>
              <a:t> </a:t>
            </a:r>
            <a:r>
              <a:rPr sz="1800" spc="-9" dirty="0"/>
              <a:t>Moyen</a:t>
            </a:r>
            <a:r>
              <a:rPr sz="1800" spc="-63" dirty="0"/>
              <a:t> </a:t>
            </a:r>
            <a:r>
              <a:rPr sz="1800" spc="-5" dirty="0"/>
              <a:t>Age</a:t>
            </a:r>
            <a:r>
              <a:rPr sz="1800" dirty="0"/>
              <a:t> -</a:t>
            </a:r>
            <a:r>
              <a:rPr sz="1800" spc="50" dirty="0"/>
              <a:t> </a:t>
            </a:r>
            <a:r>
              <a:rPr sz="1800" spc="-32" dirty="0">
                <a:solidFill>
                  <a:srgbClr val="FFFF00"/>
                </a:solidFill>
              </a:rPr>
              <a:t>Temps</a:t>
            </a:r>
            <a:r>
              <a:rPr sz="1800" spc="9" dirty="0">
                <a:solidFill>
                  <a:srgbClr val="FFFF00"/>
                </a:solidFill>
              </a:rPr>
              <a:t> </a:t>
            </a:r>
            <a:r>
              <a:rPr sz="1800" spc="-5" dirty="0">
                <a:solidFill>
                  <a:srgbClr val="FFFF00"/>
                </a:solidFill>
              </a:rPr>
              <a:t>modernes</a:t>
            </a:r>
            <a:r>
              <a:rPr sz="1800" spc="9" dirty="0">
                <a:solidFill>
                  <a:srgbClr val="FFFF00"/>
                </a:solidFill>
              </a:rPr>
              <a:t> </a:t>
            </a:r>
            <a:r>
              <a:rPr sz="1800" dirty="0"/>
              <a:t>-</a:t>
            </a:r>
            <a:r>
              <a:rPr sz="1800" spc="5" dirty="0"/>
              <a:t> </a:t>
            </a:r>
            <a:r>
              <a:rPr sz="1800" spc="-5" dirty="0"/>
              <a:t>Monde</a:t>
            </a:r>
            <a:r>
              <a:rPr sz="1800" dirty="0"/>
              <a:t> </a:t>
            </a:r>
            <a:r>
              <a:rPr sz="1800" spc="-5" dirty="0"/>
              <a:t>contemporain</a:t>
            </a:r>
            <a:r>
              <a:rPr sz="1800" dirty="0"/>
              <a:t> -</a:t>
            </a:r>
          </a:p>
        </p:txBody>
      </p:sp>
      <p:sp>
        <p:nvSpPr>
          <p:cNvPr id="3" name="object 3"/>
          <p:cNvSpPr txBox="1"/>
          <p:nvPr/>
        </p:nvSpPr>
        <p:spPr>
          <a:xfrm>
            <a:off x="971600" y="1844824"/>
            <a:ext cx="7344817" cy="3445358"/>
          </a:xfrm>
          <a:prstGeom prst="rect">
            <a:avLst/>
          </a:prstGeom>
        </p:spPr>
        <p:txBody>
          <a:bodyPr vert="horz" wrap="square" lIns="0" tIns="364037" rIns="0" bIns="0" rtlCol="0">
            <a:spAutoFit/>
          </a:bodyPr>
          <a:lstStyle/>
          <a:p>
            <a:r>
              <a:rPr lang="fr-FR" sz="2000" b="1" dirty="0" smtClean="0"/>
              <a:t>Renaissance et époque moderne (XIVe - XVIIIe siècles)</a:t>
            </a:r>
          </a:p>
          <a:p>
            <a:endParaRPr lang="fr-FR" sz="2000" b="1" dirty="0" smtClean="0"/>
          </a:p>
          <a:p>
            <a:r>
              <a:rPr lang="fr-FR" sz="2000" b="1" dirty="0" smtClean="0"/>
              <a:t>Renaissance (XIVe - XVIe siècles</a:t>
            </a:r>
            <a:r>
              <a:rPr lang="fr-FR" sz="2000" dirty="0" smtClean="0"/>
              <a:t>) : </a:t>
            </a:r>
          </a:p>
          <a:p>
            <a:r>
              <a:rPr lang="fr-FR" sz="2000" dirty="0" smtClean="0"/>
              <a:t>Apparition des châteaux Renaissance avec des formes plus élégantes et des décors intérieurs raffinés.</a:t>
            </a:r>
          </a:p>
          <a:p>
            <a:endParaRPr lang="fr-FR" sz="2000" dirty="0" smtClean="0"/>
          </a:p>
          <a:p>
            <a:r>
              <a:rPr lang="fr-FR" sz="2000" b="1" dirty="0" smtClean="0"/>
              <a:t>Époque moderne (XVIe - XVIIIe siècles) </a:t>
            </a:r>
            <a:r>
              <a:rPr lang="fr-FR" sz="2000" dirty="0" smtClean="0"/>
              <a:t>: </a:t>
            </a:r>
          </a:p>
          <a:p>
            <a:r>
              <a:rPr lang="fr-FR" sz="2000" dirty="0" smtClean="0"/>
              <a:t>Construction de palais baroques somptueux, symboles du pouvoir absolu des monarques. Haussmannisation de Paris et d'autres villes européennes.</a:t>
            </a:r>
            <a:endParaRPr lang="fr-FR" sz="2000" dirty="0"/>
          </a:p>
        </p:txBody>
      </p:sp>
      <p:sp>
        <p:nvSpPr>
          <p:cNvPr id="29" name="object 29"/>
          <p:cNvSpPr/>
          <p:nvPr/>
        </p:nvSpPr>
        <p:spPr>
          <a:xfrm>
            <a:off x="4570847" y="3593822"/>
            <a:ext cx="0" cy="17289"/>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30" name="object 30"/>
          <p:cNvSpPr/>
          <p:nvPr/>
        </p:nvSpPr>
        <p:spPr>
          <a:xfrm>
            <a:off x="4570847" y="3652605"/>
            <a:ext cx="0" cy="16136"/>
          </a:xfrm>
          <a:custGeom>
            <a:avLst/>
            <a:gdLst/>
            <a:ahLst/>
            <a:cxnLst/>
            <a:rect l="l" t="t" r="r" b="b"/>
            <a:pathLst>
              <a:path h="17779">
                <a:moveTo>
                  <a:pt x="-10795" y="8890"/>
                </a:moveTo>
                <a:lnTo>
                  <a:pt x="10795" y="8890"/>
                </a:lnTo>
              </a:path>
            </a:pathLst>
          </a:custGeom>
          <a:ln w="17780">
            <a:solidFill>
              <a:srgbClr val="FF0000"/>
            </a:solidFill>
          </a:ln>
        </p:spPr>
        <p:txBody>
          <a:bodyPr wrap="square" lIns="0" tIns="0" rIns="0" bIns="0" rtlCol="0"/>
          <a:lstStyle/>
          <a:p>
            <a:endParaRPr/>
          </a:p>
        </p:txBody>
      </p:sp>
      <p:sp>
        <p:nvSpPr>
          <p:cNvPr id="31" name="object 31"/>
          <p:cNvSpPr/>
          <p:nvPr/>
        </p:nvSpPr>
        <p:spPr>
          <a:xfrm>
            <a:off x="4570847" y="6773860"/>
            <a:ext cx="0" cy="82988"/>
          </a:xfrm>
          <a:custGeom>
            <a:avLst/>
            <a:gdLst/>
            <a:ahLst/>
            <a:cxnLst/>
            <a:rect l="l" t="t" r="r" b="b"/>
            <a:pathLst>
              <a:path h="91440">
                <a:moveTo>
                  <a:pt x="0" y="0"/>
                </a:moveTo>
                <a:lnTo>
                  <a:pt x="0" y="91439"/>
                </a:lnTo>
              </a:path>
            </a:pathLst>
          </a:custGeom>
          <a:ln w="21590">
            <a:solidFill>
              <a:srgbClr val="FF0000"/>
            </a:solidFill>
          </a:ln>
        </p:spPr>
        <p:txBody>
          <a:bodyPr wrap="square" lIns="0" tIns="0" rIns="0" bIns="0" rtlCol="0"/>
          <a:lstStyle/>
          <a:p>
            <a:endParaRPr/>
          </a:p>
        </p:txBody>
      </p:sp>
      <p:sp>
        <p:nvSpPr>
          <p:cNvPr id="32" name="object 32"/>
          <p:cNvSpPr txBox="1"/>
          <p:nvPr/>
        </p:nvSpPr>
        <p:spPr>
          <a:xfrm>
            <a:off x="7578924" y="6215998"/>
            <a:ext cx="1123998" cy="494817"/>
          </a:xfrm>
          <a:prstGeom prst="rect">
            <a:avLst/>
          </a:prstGeom>
        </p:spPr>
        <p:txBody>
          <a:bodyPr vert="horz" wrap="square" lIns="0" tIns="32832" rIns="0" bIns="0" rtlCol="0">
            <a:spAutoFit/>
          </a:bodyPr>
          <a:lstStyle/>
          <a:p>
            <a:pPr marL="11520" marR="4608">
              <a:lnSpc>
                <a:spcPts val="1832"/>
              </a:lnSpc>
              <a:spcBef>
                <a:spcPts val="258"/>
              </a:spcBef>
            </a:pPr>
            <a:r>
              <a:rPr sz="1600" spc="-5" dirty="0">
                <a:latin typeface="Arial MT"/>
                <a:cs typeface="Arial MT"/>
              </a:rPr>
              <a:t>Symétrie</a:t>
            </a:r>
            <a:r>
              <a:rPr sz="1600" spc="-86" dirty="0">
                <a:latin typeface="Arial MT"/>
                <a:cs typeface="Arial MT"/>
              </a:rPr>
              <a:t> </a:t>
            </a:r>
            <a:r>
              <a:rPr sz="1600" spc="-9" dirty="0">
                <a:latin typeface="Arial MT"/>
                <a:cs typeface="Arial MT"/>
              </a:rPr>
              <a:t>du </a:t>
            </a:r>
            <a:r>
              <a:rPr sz="1600" spc="-439" dirty="0">
                <a:latin typeface="Arial MT"/>
                <a:cs typeface="Arial MT"/>
              </a:rPr>
              <a:t> </a:t>
            </a:r>
            <a:r>
              <a:rPr sz="1600" spc="-9" dirty="0">
                <a:latin typeface="Arial MT"/>
                <a:cs typeface="Arial MT"/>
              </a:rPr>
              <a:t>bâtiment</a:t>
            </a:r>
            <a:endParaRPr sz="1600" dirty="0">
              <a:latin typeface="Arial MT"/>
              <a:cs typeface="Arial M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48837"/>
            <a:ext cx="8905036" cy="565630"/>
          </a:xfrm>
          <a:prstGeom prst="rect">
            <a:avLst/>
          </a:prstGeom>
          <a:solidFill>
            <a:schemeClr val="tx2">
              <a:lumMod val="20000"/>
              <a:lumOff val="80000"/>
            </a:schemeClr>
          </a:solidFill>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9" dirty="0"/>
              <a:t> </a:t>
            </a:r>
            <a:r>
              <a:rPr sz="1800" dirty="0"/>
              <a:t>-</a:t>
            </a:r>
            <a:r>
              <a:rPr sz="1800" spc="5" dirty="0"/>
              <a:t> </a:t>
            </a:r>
            <a:r>
              <a:rPr sz="1800" spc="-9" dirty="0"/>
              <a:t>Moyen</a:t>
            </a:r>
            <a:r>
              <a:rPr sz="1800" spc="-63" dirty="0"/>
              <a:t> </a:t>
            </a:r>
            <a:r>
              <a:rPr sz="1800" spc="-5" dirty="0"/>
              <a:t>Age</a:t>
            </a:r>
            <a:r>
              <a:rPr sz="1800" dirty="0"/>
              <a:t> -</a:t>
            </a:r>
            <a:r>
              <a:rPr sz="1800" spc="50" dirty="0"/>
              <a:t> </a:t>
            </a:r>
            <a:r>
              <a:rPr sz="1800" spc="-32" dirty="0">
                <a:solidFill>
                  <a:srgbClr val="FFFF00"/>
                </a:solidFill>
              </a:rPr>
              <a:t>Temps</a:t>
            </a:r>
            <a:r>
              <a:rPr sz="1800" spc="9" dirty="0">
                <a:solidFill>
                  <a:srgbClr val="FFFF00"/>
                </a:solidFill>
              </a:rPr>
              <a:t> </a:t>
            </a:r>
            <a:r>
              <a:rPr sz="1800" spc="-5" dirty="0">
                <a:solidFill>
                  <a:srgbClr val="FFFF00"/>
                </a:solidFill>
              </a:rPr>
              <a:t>modernes</a:t>
            </a:r>
            <a:r>
              <a:rPr sz="1800" spc="9" dirty="0">
                <a:solidFill>
                  <a:srgbClr val="FFFF00"/>
                </a:solidFill>
              </a:rPr>
              <a:t> </a:t>
            </a:r>
            <a:r>
              <a:rPr sz="1800" dirty="0"/>
              <a:t>-</a:t>
            </a:r>
            <a:r>
              <a:rPr sz="1800" spc="5" dirty="0"/>
              <a:t> </a:t>
            </a:r>
            <a:r>
              <a:rPr sz="1800" spc="-5" dirty="0"/>
              <a:t>Monde</a:t>
            </a:r>
            <a:r>
              <a:rPr sz="1800" dirty="0"/>
              <a:t> </a:t>
            </a:r>
            <a:r>
              <a:rPr sz="1800" spc="-5" dirty="0"/>
              <a:t>contemporain</a:t>
            </a:r>
            <a:r>
              <a:rPr sz="1800" dirty="0"/>
              <a:t> -</a:t>
            </a:r>
          </a:p>
        </p:txBody>
      </p:sp>
      <p:sp>
        <p:nvSpPr>
          <p:cNvPr id="3" name="object 3"/>
          <p:cNvSpPr txBox="1"/>
          <p:nvPr/>
        </p:nvSpPr>
        <p:spPr>
          <a:xfrm>
            <a:off x="186565" y="136007"/>
            <a:ext cx="8560120" cy="3335071"/>
          </a:xfrm>
          <a:prstGeom prst="rect">
            <a:avLst/>
          </a:prstGeom>
        </p:spPr>
        <p:txBody>
          <a:bodyPr vert="horz" wrap="square" lIns="0" tIns="364037" rIns="0" bIns="0" rtlCol="0">
            <a:spAutoFit/>
          </a:bodyPr>
          <a:lstStyle/>
          <a:p>
            <a:pPr marL="58752">
              <a:spcBef>
                <a:spcPts val="2866"/>
              </a:spcBef>
            </a:pPr>
            <a:r>
              <a:rPr sz="3600" spc="-5" dirty="0">
                <a:solidFill>
                  <a:srgbClr val="003366"/>
                </a:solidFill>
                <a:latin typeface="Calibri"/>
                <a:cs typeface="Calibri"/>
              </a:rPr>
              <a:t>La</a:t>
            </a:r>
            <a:r>
              <a:rPr sz="3600" spc="-32" dirty="0">
                <a:solidFill>
                  <a:srgbClr val="003366"/>
                </a:solidFill>
                <a:latin typeface="Calibri"/>
                <a:cs typeface="Calibri"/>
              </a:rPr>
              <a:t> </a:t>
            </a:r>
            <a:r>
              <a:rPr sz="3600" spc="-9" dirty="0">
                <a:solidFill>
                  <a:srgbClr val="003366"/>
                </a:solidFill>
                <a:latin typeface="Calibri"/>
                <a:cs typeface="Calibri"/>
              </a:rPr>
              <a:t>renaissance</a:t>
            </a:r>
            <a:endParaRPr sz="3600" dirty="0">
              <a:latin typeface="Calibri"/>
              <a:cs typeface="Calibri"/>
            </a:endParaRPr>
          </a:p>
          <a:p>
            <a:pPr marL="58752">
              <a:lnSpc>
                <a:spcPts val="1900"/>
              </a:lnSpc>
              <a:spcBef>
                <a:spcPts val="925"/>
              </a:spcBef>
            </a:pPr>
            <a:r>
              <a:rPr sz="1600" b="1" spc="-5" dirty="0">
                <a:solidFill>
                  <a:srgbClr val="FF0000"/>
                </a:solidFill>
                <a:latin typeface="Arial"/>
                <a:cs typeface="Arial"/>
              </a:rPr>
              <a:t>Besoin</a:t>
            </a:r>
            <a:r>
              <a:rPr sz="1600" b="1" dirty="0">
                <a:solidFill>
                  <a:srgbClr val="FF0000"/>
                </a:solidFill>
                <a:latin typeface="Arial"/>
                <a:cs typeface="Arial"/>
              </a:rPr>
              <a:t> </a:t>
            </a:r>
            <a:r>
              <a:rPr sz="1600" b="1" dirty="0">
                <a:latin typeface="Arial"/>
                <a:cs typeface="Arial"/>
              </a:rPr>
              <a:t>:</a:t>
            </a:r>
            <a:r>
              <a:rPr sz="1600" b="1" spc="-9" dirty="0">
                <a:latin typeface="Arial"/>
                <a:cs typeface="Arial"/>
              </a:rPr>
              <a:t> </a:t>
            </a:r>
            <a:r>
              <a:rPr sz="1600" dirty="0">
                <a:latin typeface="Arial MT"/>
                <a:cs typeface="Arial MT"/>
              </a:rPr>
              <a:t>se</a:t>
            </a:r>
            <a:r>
              <a:rPr sz="1600" spc="-14" dirty="0">
                <a:latin typeface="Arial MT"/>
                <a:cs typeface="Arial MT"/>
              </a:rPr>
              <a:t> </a:t>
            </a:r>
            <a:r>
              <a:rPr sz="1600" spc="-9" dirty="0">
                <a:latin typeface="Arial MT"/>
                <a:cs typeface="Arial MT"/>
              </a:rPr>
              <a:t>protéger</a:t>
            </a:r>
            <a:r>
              <a:rPr sz="1600" spc="-14" dirty="0">
                <a:latin typeface="Arial MT"/>
                <a:cs typeface="Arial MT"/>
              </a:rPr>
              <a:t> </a:t>
            </a:r>
            <a:r>
              <a:rPr sz="1600" spc="-9" dirty="0">
                <a:latin typeface="Arial MT"/>
                <a:cs typeface="Arial MT"/>
              </a:rPr>
              <a:t>des</a:t>
            </a:r>
            <a:r>
              <a:rPr sz="1600" dirty="0">
                <a:latin typeface="Arial MT"/>
                <a:cs typeface="Arial MT"/>
              </a:rPr>
              <a:t> </a:t>
            </a:r>
            <a:r>
              <a:rPr sz="1600" spc="-5" dirty="0">
                <a:latin typeface="Arial MT"/>
                <a:cs typeface="Arial MT"/>
              </a:rPr>
              <a:t>intempéries...</a:t>
            </a:r>
            <a:endParaRPr sz="1600" dirty="0">
              <a:latin typeface="Arial MT"/>
              <a:cs typeface="Arial MT"/>
            </a:endParaRPr>
          </a:p>
          <a:p>
            <a:pPr marL="184899" indent="-126722">
              <a:lnSpc>
                <a:spcPts val="1837"/>
              </a:lnSpc>
              <a:buChar char="-"/>
              <a:tabLst>
                <a:tab pos="185475" algn="l"/>
              </a:tabLst>
            </a:pPr>
            <a:r>
              <a:rPr sz="1600" spc="-5" dirty="0">
                <a:latin typeface="Arial MT"/>
                <a:cs typeface="Arial MT"/>
              </a:rPr>
              <a:t>Bâtir </a:t>
            </a:r>
            <a:r>
              <a:rPr sz="1600" spc="-9" dirty="0">
                <a:latin typeface="Arial MT"/>
                <a:cs typeface="Arial MT"/>
              </a:rPr>
              <a:t>des</a:t>
            </a:r>
            <a:r>
              <a:rPr sz="1600" spc="14" dirty="0">
                <a:latin typeface="Arial MT"/>
                <a:cs typeface="Arial MT"/>
              </a:rPr>
              <a:t> </a:t>
            </a:r>
            <a:r>
              <a:rPr sz="1600" spc="-9" dirty="0">
                <a:latin typeface="Arial MT"/>
                <a:cs typeface="Arial MT"/>
              </a:rPr>
              <a:t>bâtiments</a:t>
            </a:r>
            <a:r>
              <a:rPr sz="1600" spc="9" dirty="0">
                <a:latin typeface="Arial MT"/>
                <a:cs typeface="Arial MT"/>
              </a:rPr>
              <a:t> </a:t>
            </a:r>
            <a:r>
              <a:rPr sz="1600" spc="-9" dirty="0">
                <a:latin typeface="Arial MT"/>
                <a:cs typeface="Arial MT"/>
              </a:rPr>
              <a:t>plus</a:t>
            </a:r>
            <a:r>
              <a:rPr sz="1600" spc="5" dirty="0">
                <a:latin typeface="Arial MT"/>
                <a:cs typeface="Arial MT"/>
              </a:rPr>
              <a:t> </a:t>
            </a:r>
            <a:r>
              <a:rPr sz="1600" spc="-9" dirty="0">
                <a:latin typeface="Arial MT"/>
                <a:cs typeface="Arial MT"/>
              </a:rPr>
              <a:t>importants</a:t>
            </a:r>
            <a:r>
              <a:rPr sz="1600" spc="5" dirty="0">
                <a:latin typeface="Arial MT"/>
                <a:cs typeface="Arial MT"/>
              </a:rPr>
              <a:t> </a:t>
            </a:r>
            <a:r>
              <a:rPr sz="1600" spc="-9" dirty="0">
                <a:latin typeface="Arial MT"/>
                <a:cs typeface="Arial MT"/>
              </a:rPr>
              <a:t>avec</a:t>
            </a:r>
            <a:r>
              <a:rPr sz="1600" spc="9" dirty="0">
                <a:latin typeface="Arial MT"/>
                <a:cs typeface="Arial MT"/>
              </a:rPr>
              <a:t> </a:t>
            </a:r>
            <a:r>
              <a:rPr sz="1600" spc="-9" dirty="0">
                <a:latin typeface="Arial MT"/>
                <a:cs typeface="Arial MT"/>
              </a:rPr>
              <a:t>plus</a:t>
            </a:r>
            <a:r>
              <a:rPr sz="1600" spc="5" dirty="0">
                <a:latin typeface="Arial MT"/>
                <a:cs typeface="Arial MT"/>
              </a:rPr>
              <a:t> </a:t>
            </a:r>
            <a:r>
              <a:rPr sz="1600" spc="-5" dirty="0">
                <a:latin typeface="Arial MT"/>
                <a:cs typeface="Arial MT"/>
              </a:rPr>
              <a:t>de</a:t>
            </a:r>
            <a:r>
              <a:rPr sz="1600" spc="5" dirty="0">
                <a:latin typeface="Arial MT"/>
                <a:cs typeface="Arial MT"/>
              </a:rPr>
              <a:t> </a:t>
            </a:r>
            <a:r>
              <a:rPr sz="1600" spc="-9" dirty="0">
                <a:latin typeface="Arial MT"/>
                <a:cs typeface="Arial MT"/>
              </a:rPr>
              <a:t>confort.</a:t>
            </a:r>
            <a:endParaRPr sz="1600" dirty="0">
              <a:latin typeface="Arial MT"/>
              <a:cs typeface="Arial MT"/>
            </a:endParaRPr>
          </a:p>
          <a:p>
            <a:pPr marL="184899" indent="-126722">
              <a:lnSpc>
                <a:spcPts val="1832"/>
              </a:lnSpc>
              <a:buChar char="-"/>
              <a:tabLst>
                <a:tab pos="185475" algn="l"/>
              </a:tabLst>
            </a:pPr>
            <a:r>
              <a:rPr sz="1600" spc="-5" dirty="0">
                <a:latin typeface="Arial MT"/>
                <a:cs typeface="Arial MT"/>
              </a:rPr>
              <a:t>Montrer</a:t>
            </a:r>
            <a:r>
              <a:rPr sz="1600" dirty="0">
                <a:latin typeface="Arial MT"/>
                <a:cs typeface="Arial MT"/>
              </a:rPr>
              <a:t> </a:t>
            </a:r>
            <a:r>
              <a:rPr sz="1600" spc="-5" dirty="0">
                <a:latin typeface="Arial MT"/>
                <a:cs typeface="Arial MT"/>
              </a:rPr>
              <a:t>son</a:t>
            </a:r>
            <a:r>
              <a:rPr sz="1600" spc="-9" dirty="0">
                <a:latin typeface="Arial MT"/>
                <a:cs typeface="Arial MT"/>
              </a:rPr>
              <a:t> </a:t>
            </a:r>
            <a:r>
              <a:rPr sz="1600" spc="-18" dirty="0">
                <a:latin typeface="Arial MT"/>
                <a:cs typeface="Arial MT"/>
              </a:rPr>
              <a:t>pouvoir,</a:t>
            </a:r>
            <a:r>
              <a:rPr sz="1600" spc="-9" dirty="0">
                <a:latin typeface="Arial MT"/>
                <a:cs typeface="Arial MT"/>
              </a:rPr>
              <a:t> </a:t>
            </a:r>
            <a:r>
              <a:rPr sz="1600" dirty="0">
                <a:latin typeface="Arial MT"/>
                <a:cs typeface="Arial MT"/>
              </a:rPr>
              <a:t>sa</a:t>
            </a:r>
            <a:r>
              <a:rPr sz="1600" spc="-9" dirty="0">
                <a:latin typeface="Arial MT"/>
                <a:cs typeface="Arial MT"/>
              </a:rPr>
              <a:t> </a:t>
            </a:r>
            <a:r>
              <a:rPr sz="1600" spc="-5" dirty="0">
                <a:latin typeface="Arial MT"/>
                <a:cs typeface="Arial MT"/>
              </a:rPr>
              <a:t>richesse...</a:t>
            </a:r>
            <a:endParaRPr sz="1600" dirty="0">
              <a:latin typeface="Arial MT"/>
              <a:cs typeface="Arial MT"/>
            </a:endParaRPr>
          </a:p>
          <a:p>
            <a:pPr marL="184899" indent="-126722">
              <a:lnSpc>
                <a:spcPts val="1896"/>
              </a:lnSpc>
              <a:buChar char="-"/>
              <a:tabLst>
                <a:tab pos="185475" algn="l"/>
              </a:tabLst>
            </a:pPr>
            <a:r>
              <a:rPr sz="1600" spc="-5" dirty="0">
                <a:latin typeface="Arial MT"/>
                <a:cs typeface="Arial MT"/>
              </a:rPr>
              <a:t>Suivre</a:t>
            </a:r>
            <a:r>
              <a:rPr sz="1600" dirty="0">
                <a:latin typeface="Arial MT"/>
                <a:cs typeface="Arial MT"/>
              </a:rPr>
              <a:t> </a:t>
            </a:r>
            <a:r>
              <a:rPr sz="1600" spc="-5" dirty="0">
                <a:latin typeface="Arial MT"/>
                <a:cs typeface="Arial MT"/>
              </a:rPr>
              <a:t>la</a:t>
            </a:r>
            <a:r>
              <a:rPr sz="1600" dirty="0">
                <a:latin typeface="Arial MT"/>
                <a:cs typeface="Arial MT"/>
              </a:rPr>
              <a:t> </a:t>
            </a:r>
            <a:r>
              <a:rPr sz="1600" spc="-5" dirty="0">
                <a:latin typeface="Arial MT"/>
                <a:cs typeface="Arial MT"/>
              </a:rPr>
              <a:t>mode</a:t>
            </a:r>
            <a:r>
              <a:rPr sz="1600" dirty="0">
                <a:latin typeface="Arial MT"/>
                <a:cs typeface="Arial MT"/>
              </a:rPr>
              <a:t> </a:t>
            </a:r>
            <a:r>
              <a:rPr sz="1600" spc="-5" dirty="0">
                <a:latin typeface="Arial MT"/>
                <a:cs typeface="Arial MT"/>
              </a:rPr>
              <a:t>de</a:t>
            </a:r>
            <a:r>
              <a:rPr sz="1600" dirty="0">
                <a:latin typeface="Arial MT"/>
                <a:cs typeface="Arial MT"/>
              </a:rPr>
              <a:t> </a:t>
            </a:r>
            <a:r>
              <a:rPr sz="1600" spc="-9" dirty="0">
                <a:latin typeface="Arial MT"/>
                <a:cs typeface="Arial MT"/>
              </a:rPr>
              <a:t>l'époque</a:t>
            </a:r>
            <a:r>
              <a:rPr sz="1600" dirty="0">
                <a:latin typeface="Arial MT"/>
                <a:cs typeface="Arial MT"/>
              </a:rPr>
              <a:t> </a:t>
            </a:r>
            <a:r>
              <a:rPr sz="1600" spc="-9" dirty="0">
                <a:latin typeface="Arial MT"/>
                <a:cs typeface="Arial MT"/>
              </a:rPr>
              <a:t>influencée</a:t>
            </a:r>
            <a:r>
              <a:rPr sz="1600" dirty="0">
                <a:latin typeface="Arial MT"/>
                <a:cs typeface="Arial MT"/>
              </a:rPr>
              <a:t> </a:t>
            </a:r>
            <a:r>
              <a:rPr sz="1600" spc="-9" dirty="0">
                <a:latin typeface="Arial MT"/>
                <a:cs typeface="Arial MT"/>
              </a:rPr>
              <a:t>par</a:t>
            </a:r>
            <a:r>
              <a:rPr sz="1600" spc="5" dirty="0">
                <a:latin typeface="Arial MT"/>
                <a:cs typeface="Arial MT"/>
              </a:rPr>
              <a:t> </a:t>
            </a:r>
            <a:r>
              <a:rPr sz="1600" spc="-5" dirty="0">
                <a:latin typeface="Arial MT"/>
                <a:cs typeface="Arial MT"/>
              </a:rPr>
              <a:t>l'architecture</a:t>
            </a:r>
            <a:r>
              <a:rPr sz="1600" spc="-9" dirty="0">
                <a:latin typeface="Arial MT"/>
                <a:cs typeface="Arial MT"/>
              </a:rPr>
              <a:t> </a:t>
            </a:r>
            <a:r>
              <a:rPr sz="1600" spc="-5" dirty="0">
                <a:latin typeface="Arial MT"/>
                <a:cs typeface="Arial MT"/>
              </a:rPr>
              <a:t>Renaissance</a:t>
            </a:r>
            <a:r>
              <a:rPr sz="1600" dirty="0">
                <a:latin typeface="Arial MT"/>
                <a:cs typeface="Arial MT"/>
              </a:rPr>
              <a:t> </a:t>
            </a:r>
            <a:r>
              <a:rPr sz="1600" spc="-9" dirty="0">
                <a:latin typeface="Arial MT"/>
                <a:cs typeface="Arial MT"/>
              </a:rPr>
              <a:t>venue</a:t>
            </a:r>
            <a:r>
              <a:rPr sz="1600" dirty="0">
                <a:latin typeface="Arial MT"/>
                <a:cs typeface="Arial MT"/>
              </a:rPr>
              <a:t> </a:t>
            </a:r>
            <a:r>
              <a:rPr sz="1600" spc="-5" dirty="0">
                <a:latin typeface="Arial MT"/>
                <a:cs typeface="Arial MT"/>
              </a:rPr>
              <a:t>d'Italie</a:t>
            </a:r>
            <a:endParaRPr sz="1600" dirty="0">
              <a:latin typeface="Arial MT"/>
              <a:cs typeface="Arial MT"/>
            </a:endParaRPr>
          </a:p>
          <a:p>
            <a:pPr marL="11520" marR="4608">
              <a:lnSpc>
                <a:spcPts val="1823"/>
              </a:lnSpc>
              <a:spcBef>
                <a:spcPts val="1415"/>
              </a:spcBef>
            </a:pPr>
            <a:r>
              <a:rPr sz="1600" spc="-5" dirty="0">
                <a:latin typeface="Arial MT"/>
                <a:cs typeface="Arial MT"/>
              </a:rPr>
              <a:t>Au</a:t>
            </a:r>
            <a:r>
              <a:rPr sz="1600" dirty="0">
                <a:latin typeface="Arial MT"/>
                <a:cs typeface="Arial MT"/>
              </a:rPr>
              <a:t> </a:t>
            </a:r>
            <a:r>
              <a:rPr sz="1600" spc="-5" dirty="0">
                <a:latin typeface="Arial MT"/>
                <a:cs typeface="Arial MT"/>
              </a:rPr>
              <a:t>XVIe</a:t>
            </a:r>
            <a:r>
              <a:rPr sz="1600" spc="5" dirty="0">
                <a:latin typeface="Arial MT"/>
                <a:cs typeface="Arial MT"/>
              </a:rPr>
              <a:t> </a:t>
            </a:r>
            <a:r>
              <a:rPr sz="1600" spc="-9" dirty="0">
                <a:latin typeface="Arial MT"/>
                <a:cs typeface="Arial MT"/>
              </a:rPr>
              <a:t>siècle</a:t>
            </a:r>
            <a:r>
              <a:rPr sz="1600" spc="9" dirty="0">
                <a:latin typeface="Arial MT"/>
                <a:cs typeface="Arial MT"/>
              </a:rPr>
              <a:t> </a:t>
            </a:r>
            <a:r>
              <a:rPr sz="1600" spc="-5" dirty="0">
                <a:latin typeface="Arial MT"/>
                <a:cs typeface="Arial MT"/>
              </a:rPr>
              <a:t>l'architecture</a:t>
            </a:r>
            <a:r>
              <a:rPr sz="1600" spc="14" dirty="0">
                <a:latin typeface="Arial MT"/>
                <a:cs typeface="Arial MT"/>
              </a:rPr>
              <a:t> </a:t>
            </a:r>
            <a:r>
              <a:rPr sz="1600" spc="-9" dirty="0">
                <a:latin typeface="Arial MT"/>
                <a:cs typeface="Arial MT"/>
              </a:rPr>
              <a:t>Renaissance</a:t>
            </a:r>
            <a:r>
              <a:rPr sz="1600" spc="9" dirty="0">
                <a:latin typeface="Arial MT"/>
                <a:cs typeface="Arial MT"/>
              </a:rPr>
              <a:t> </a:t>
            </a:r>
            <a:r>
              <a:rPr sz="1600" spc="-5" dirty="0">
                <a:latin typeface="Arial MT"/>
                <a:cs typeface="Arial MT"/>
              </a:rPr>
              <a:t>venue</a:t>
            </a:r>
            <a:r>
              <a:rPr sz="1600" spc="5" dirty="0">
                <a:latin typeface="Arial MT"/>
                <a:cs typeface="Arial MT"/>
              </a:rPr>
              <a:t> </a:t>
            </a:r>
            <a:r>
              <a:rPr sz="1600" spc="-9" dirty="0">
                <a:latin typeface="Arial MT"/>
                <a:cs typeface="Arial MT"/>
              </a:rPr>
              <a:t>d'Italie</a:t>
            </a:r>
            <a:r>
              <a:rPr sz="1600" spc="5" dirty="0">
                <a:latin typeface="Arial MT"/>
                <a:cs typeface="Arial MT"/>
              </a:rPr>
              <a:t> </a:t>
            </a:r>
            <a:r>
              <a:rPr sz="1600" dirty="0">
                <a:latin typeface="Arial MT"/>
                <a:cs typeface="Arial MT"/>
              </a:rPr>
              <a:t>se</a:t>
            </a:r>
            <a:r>
              <a:rPr sz="1600" spc="9" dirty="0">
                <a:latin typeface="Arial MT"/>
                <a:cs typeface="Arial MT"/>
              </a:rPr>
              <a:t> </a:t>
            </a:r>
            <a:r>
              <a:rPr sz="1600" spc="-9" dirty="0">
                <a:latin typeface="Arial MT"/>
                <a:cs typeface="Arial MT"/>
              </a:rPr>
              <a:t>propage</a:t>
            </a:r>
            <a:r>
              <a:rPr sz="1600" spc="5" dirty="0">
                <a:latin typeface="Arial MT"/>
                <a:cs typeface="Arial MT"/>
              </a:rPr>
              <a:t> </a:t>
            </a:r>
            <a:r>
              <a:rPr sz="1600" spc="-9" dirty="0">
                <a:latin typeface="Arial MT"/>
                <a:cs typeface="Arial MT"/>
              </a:rPr>
              <a:t>en</a:t>
            </a:r>
            <a:r>
              <a:rPr sz="1600" spc="9" dirty="0">
                <a:latin typeface="Arial MT"/>
                <a:cs typeface="Arial MT"/>
              </a:rPr>
              <a:t> </a:t>
            </a:r>
            <a:r>
              <a:rPr sz="1600" spc="-9" dirty="0">
                <a:latin typeface="Arial MT"/>
                <a:cs typeface="Arial MT"/>
              </a:rPr>
              <a:t>Europe.</a:t>
            </a:r>
            <a:r>
              <a:rPr sz="1600" spc="5" dirty="0">
                <a:latin typeface="Arial MT"/>
                <a:cs typeface="Arial MT"/>
              </a:rPr>
              <a:t> </a:t>
            </a:r>
            <a:r>
              <a:rPr sz="1600" spc="-5" dirty="0">
                <a:latin typeface="Arial MT"/>
                <a:cs typeface="Arial MT"/>
              </a:rPr>
              <a:t>Les</a:t>
            </a:r>
            <a:r>
              <a:rPr sz="1600" spc="5" dirty="0">
                <a:latin typeface="Arial MT"/>
                <a:cs typeface="Arial MT"/>
              </a:rPr>
              <a:t> </a:t>
            </a:r>
            <a:r>
              <a:rPr sz="1600" spc="-9" dirty="0">
                <a:latin typeface="Arial MT"/>
                <a:cs typeface="Arial MT"/>
              </a:rPr>
              <a:t>châteaux </a:t>
            </a:r>
            <a:r>
              <a:rPr sz="1600" spc="-439" dirty="0">
                <a:latin typeface="Arial MT"/>
                <a:cs typeface="Arial MT"/>
              </a:rPr>
              <a:t> </a:t>
            </a:r>
            <a:r>
              <a:rPr sz="1600" spc="-9" dirty="0">
                <a:latin typeface="Arial MT"/>
                <a:cs typeface="Arial MT"/>
              </a:rPr>
              <a:t>perdent</a:t>
            </a:r>
            <a:r>
              <a:rPr sz="1600" spc="9" dirty="0">
                <a:latin typeface="Arial MT"/>
                <a:cs typeface="Arial MT"/>
              </a:rPr>
              <a:t> </a:t>
            </a:r>
            <a:r>
              <a:rPr sz="1600" spc="-9" dirty="0">
                <a:latin typeface="Arial MT"/>
                <a:cs typeface="Arial MT"/>
              </a:rPr>
              <a:t>leur</a:t>
            </a:r>
            <a:r>
              <a:rPr sz="1600" dirty="0">
                <a:latin typeface="Arial MT"/>
                <a:cs typeface="Arial MT"/>
              </a:rPr>
              <a:t> </a:t>
            </a:r>
            <a:r>
              <a:rPr sz="1600" spc="-5" dirty="0">
                <a:latin typeface="Arial MT"/>
                <a:cs typeface="Arial MT"/>
              </a:rPr>
              <a:t>fonction</a:t>
            </a:r>
            <a:r>
              <a:rPr sz="1600" dirty="0">
                <a:latin typeface="Arial MT"/>
                <a:cs typeface="Arial MT"/>
              </a:rPr>
              <a:t> </a:t>
            </a:r>
            <a:r>
              <a:rPr sz="1600" spc="-9" dirty="0">
                <a:latin typeface="Arial MT"/>
                <a:cs typeface="Arial MT"/>
              </a:rPr>
              <a:t>militaire</a:t>
            </a:r>
            <a:r>
              <a:rPr sz="1600" dirty="0">
                <a:latin typeface="Arial MT"/>
                <a:cs typeface="Arial MT"/>
              </a:rPr>
              <a:t> </a:t>
            </a:r>
            <a:r>
              <a:rPr sz="1600" spc="-9" dirty="0">
                <a:latin typeface="Arial MT"/>
                <a:cs typeface="Arial MT"/>
              </a:rPr>
              <a:t>pour</a:t>
            </a:r>
            <a:r>
              <a:rPr sz="1600" dirty="0">
                <a:latin typeface="Arial MT"/>
                <a:cs typeface="Arial MT"/>
              </a:rPr>
              <a:t> </a:t>
            </a:r>
            <a:r>
              <a:rPr sz="1600" spc="-5" dirty="0">
                <a:latin typeface="Arial MT"/>
                <a:cs typeface="Arial MT"/>
              </a:rPr>
              <a:t>n'être</a:t>
            </a:r>
            <a:r>
              <a:rPr sz="1600" spc="5" dirty="0">
                <a:latin typeface="Arial MT"/>
                <a:cs typeface="Arial MT"/>
              </a:rPr>
              <a:t> </a:t>
            </a:r>
            <a:r>
              <a:rPr sz="1600" spc="-9" dirty="0">
                <a:latin typeface="Arial MT"/>
                <a:cs typeface="Arial MT"/>
              </a:rPr>
              <a:t>plus</a:t>
            </a:r>
            <a:r>
              <a:rPr sz="1600" spc="9" dirty="0">
                <a:latin typeface="Arial MT"/>
                <a:cs typeface="Arial MT"/>
              </a:rPr>
              <a:t> </a:t>
            </a:r>
            <a:r>
              <a:rPr sz="1600" spc="-9" dirty="0">
                <a:latin typeface="Arial MT"/>
                <a:cs typeface="Arial MT"/>
              </a:rPr>
              <a:t>que</a:t>
            </a:r>
            <a:r>
              <a:rPr sz="1600" dirty="0">
                <a:latin typeface="Arial MT"/>
                <a:cs typeface="Arial MT"/>
              </a:rPr>
              <a:t> </a:t>
            </a:r>
            <a:r>
              <a:rPr sz="1600" spc="-9" dirty="0">
                <a:latin typeface="Arial MT"/>
                <a:cs typeface="Arial MT"/>
              </a:rPr>
              <a:t>résidences</a:t>
            </a:r>
            <a:r>
              <a:rPr sz="1600" dirty="0">
                <a:latin typeface="Arial MT"/>
                <a:cs typeface="Arial MT"/>
              </a:rPr>
              <a:t> </a:t>
            </a:r>
            <a:r>
              <a:rPr sz="1600" spc="-9" dirty="0">
                <a:latin typeface="Arial MT"/>
                <a:cs typeface="Arial MT"/>
              </a:rPr>
              <a:t>d'agrément</a:t>
            </a:r>
            <a:r>
              <a:rPr sz="1600" spc="9" dirty="0">
                <a:latin typeface="Arial MT"/>
                <a:cs typeface="Arial MT"/>
              </a:rPr>
              <a:t> </a:t>
            </a:r>
            <a:r>
              <a:rPr sz="1600" spc="-5" dirty="0">
                <a:latin typeface="Arial MT"/>
                <a:cs typeface="Arial MT"/>
              </a:rPr>
              <a:t>et</a:t>
            </a:r>
            <a:r>
              <a:rPr sz="1600" spc="5" dirty="0">
                <a:latin typeface="Arial MT"/>
                <a:cs typeface="Arial MT"/>
              </a:rPr>
              <a:t> </a:t>
            </a:r>
            <a:r>
              <a:rPr sz="1600" spc="-5" dirty="0">
                <a:latin typeface="Arial MT"/>
                <a:cs typeface="Arial MT"/>
              </a:rPr>
              <a:t>de</a:t>
            </a:r>
            <a:r>
              <a:rPr sz="1600" dirty="0">
                <a:latin typeface="Arial MT"/>
                <a:cs typeface="Arial MT"/>
              </a:rPr>
              <a:t> </a:t>
            </a:r>
            <a:r>
              <a:rPr sz="1600" spc="-5" dirty="0">
                <a:latin typeface="Arial MT"/>
                <a:cs typeface="Arial MT"/>
              </a:rPr>
              <a:t>prestige.</a:t>
            </a:r>
            <a:endParaRPr sz="1600" dirty="0">
              <a:latin typeface="Arial MT"/>
              <a:cs typeface="Arial MT"/>
            </a:endParaRPr>
          </a:p>
          <a:p>
            <a:pPr>
              <a:spcBef>
                <a:spcPts val="9"/>
              </a:spcBef>
            </a:pPr>
            <a:endParaRPr sz="1600" dirty="0">
              <a:latin typeface="Arial MT"/>
              <a:cs typeface="Arial MT"/>
            </a:endParaRPr>
          </a:p>
          <a:p>
            <a:pPr marL="11520" marR="105410" indent="58752">
              <a:lnSpc>
                <a:spcPts val="1832"/>
              </a:lnSpc>
            </a:pPr>
            <a:r>
              <a:rPr sz="1600" spc="-9" dirty="0">
                <a:latin typeface="Arial MT"/>
                <a:cs typeface="Arial MT"/>
              </a:rPr>
              <a:t>Les</a:t>
            </a:r>
            <a:r>
              <a:rPr sz="1600" spc="-5" dirty="0">
                <a:latin typeface="Arial MT"/>
                <a:cs typeface="Arial MT"/>
              </a:rPr>
              <a:t> riches</a:t>
            </a:r>
            <a:r>
              <a:rPr sz="1600" spc="9" dirty="0">
                <a:latin typeface="Arial MT"/>
                <a:cs typeface="Arial MT"/>
              </a:rPr>
              <a:t> </a:t>
            </a:r>
            <a:r>
              <a:rPr sz="1600" spc="-9" dirty="0">
                <a:latin typeface="Arial MT"/>
                <a:cs typeface="Arial MT"/>
              </a:rPr>
              <a:t>demeures</a:t>
            </a:r>
            <a:r>
              <a:rPr sz="1600" spc="-5" dirty="0">
                <a:latin typeface="Arial MT"/>
                <a:cs typeface="Arial MT"/>
              </a:rPr>
              <a:t> </a:t>
            </a:r>
            <a:r>
              <a:rPr sz="1600" spc="-9" dirty="0">
                <a:latin typeface="Arial MT"/>
                <a:cs typeface="Arial MT"/>
              </a:rPr>
              <a:t>rappellent</a:t>
            </a:r>
            <a:r>
              <a:rPr sz="1600" spc="9" dirty="0">
                <a:latin typeface="Arial MT"/>
                <a:cs typeface="Arial MT"/>
              </a:rPr>
              <a:t> </a:t>
            </a:r>
            <a:r>
              <a:rPr sz="1600" spc="-5" dirty="0">
                <a:latin typeface="Arial MT"/>
                <a:cs typeface="Arial MT"/>
              </a:rPr>
              <a:t>l’architecture</a:t>
            </a:r>
            <a:r>
              <a:rPr sz="1600" spc="-9" dirty="0">
                <a:latin typeface="Arial MT"/>
                <a:cs typeface="Arial MT"/>
              </a:rPr>
              <a:t> </a:t>
            </a:r>
            <a:r>
              <a:rPr sz="1600" spc="-5" dirty="0">
                <a:latin typeface="Arial MT"/>
                <a:cs typeface="Arial MT"/>
              </a:rPr>
              <a:t>romaine l'antiquité</a:t>
            </a:r>
            <a:r>
              <a:rPr sz="1600" dirty="0">
                <a:latin typeface="Arial MT"/>
                <a:cs typeface="Arial MT"/>
              </a:rPr>
              <a:t> </a:t>
            </a:r>
            <a:r>
              <a:rPr sz="1600" spc="-9" dirty="0">
                <a:latin typeface="Arial MT"/>
                <a:cs typeface="Arial MT"/>
              </a:rPr>
              <a:t>par</a:t>
            </a:r>
            <a:r>
              <a:rPr sz="1600" spc="9" dirty="0">
                <a:latin typeface="Arial MT"/>
                <a:cs typeface="Arial MT"/>
              </a:rPr>
              <a:t> </a:t>
            </a:r>
            <a:r>
              <a:rPr sz="1600" spc="-9" dirty="0">
                <a:latin typeface="Arial MT"/>
                <a:cs typeface="Arial MT"/>
              </a:rPr>
              <a:t>leur</a:t>
            </a:r>
            <a:r>
              <a:rPr sz="1600" spc="-5" dirty="0">
                <a:latin typeface="Arial MT"/>
                <a:cs typeface="Arial MT"/>
              </a:rPr>
              <a:t> formes,</a:t>
            </a:r>
            <a:r>
              <a:rPr sz="1600" spc="9" dirty="0">
                <a:latin typeface="Arial MT"/>
                <a:cs typeface="Arial MT"/>
              </a:rPr>
              <a:t> </a:t>
            </a:r>
            <a:r>
              <a:rPr sz="1600" spc="-9" dirty="0">
                <a:latin typeface="Arial MT"/>
                <a:cs typeface="Arial MT"/>
              </a:rPr>
              <a:t>leurs </a:t>
            </a:r>
            <a:r>
              <a:rPr sz="1600" spc="-5" dirty="0">
                <a:latin typeface="Arial MT"/>
                <a:cs typeface="Arial MT"/>
              </a:rPr>
              <a:t> colonnes,</a:t>
            </a:r>
            <a:r>
              <a:rPr sz="1600" spc="9" dirty="0">
                <a:latin typeface="Arial MT"/>
                <a:cs typeface="Arial MT"/>
              </a:rPr>
              <a:t> </a:t>
            </a:r>
            <a:r>
              <a:rPr sz="1600" spc="-9" dirty="0">
                <a:latin typeface="Arial MT"/>
                <a:cs typeface="Arial MT"/>
              </a:rPr>
              <a:t>leurs</a:t>
            </a:r>
            <a:r>
              <a:rPr sz="1600" spc="14" dirty="0">
                <a:latin typeface="Arial MT"/>
                <a:cs typeface="Arial MT"/>
              </a:rPr>
              <a:t> </a:t>
            </a:r>
            <a:r>
              <a:rPr sz="1600" spc="-9" dirty="0">
                <a:latin typeface="Arial MT"/>
                <a:cs typeface="Arial MT"/>
              </a:rPr>
              <a:t>proportions.</a:t>
            </a:r>
            <a:r>
              <a:rPr sz="1600" spc="5" dirty="0">
                <a:latin typeface="Arial MT"/>
                <a:cs typeface="Arial MT"/>
              </a:rPr>
              <a:t> </a:t>
            </a:r>
            <a:r>
              <a:rPr sz="1600" spc="-9" dirty="0">
                <a:latin typeface="Arial MT"/>
                <a:cs typeface="Arial MT"/>
              </a:rPr>
              <a:t>Les</a:t>
            </a:r>
            <a:r>
              <a:rPr sz="1600" spc="14" dirty="0">
                <a:latin typeface="Arial MT"/>
                <a:cs typeface="Arial MT"/>
              </a:rPr>
              <a:t> </a:t>
            </a:r>
            <a:r>
              <a:rPr sz="1600" spc="-9" dirty="0">
                <a:latin typeface="Arial MT"/>
                <a:cs typeface="Arial MT"/>
              </a:rPr>
              <a:t>façades</a:t>
            </a:r>
            <a:r>
              <a:rPr sz="1600" spc="5" dirty="0">
                <a:latin typeface="Arial MT"/>
                <a:cs typeface="Arial MT"/>
              </a:rPr>
              <a:t> </a:t>
            </a:r>
            <a:r>
              <a:rPr sz="1600" spc="-5" dirty="0">
                <a:latin typeface="Arial MT"/>
                <a:cs typeface="Arial MT"/>
              </a:rPr>
              <a:t>sont</a:t>
            </a:r>
            <a:r>
              <a:rPr sz="1600" spc="14" dirty="0">
                <a:latin typeface="Arial MT"/>
                <a:cs typeface="Arial MT"/>
              </a:rPr>
              <a:t> </a:t>
            </a:r>
            <a:r>
              <a:rPr sz="1600" spc="-9" dirty="0">
                <a:latin typeface="Arial MT"/>
                <a:cs typeface="Arial MT"/>
              </a:rPr>
              <a:t>symétriques</a:t>
            </a:r>
            <a:r>
              <a:rPr sz="1600" spc="5" dirty="0">
                <a:latin typeface="Arial MT"/>
                <a:cs typeface="Arial MT"/>
              </a:rPr>
              <a:t> </a:t>
            </a:r>
            <a:r>
              <a:rPr sz="1600" spc="-5" dirty="0">
                <a:latin typeface="Arial MT"/>
                <a:cs typeface="Arial MT"/>
              </a:rPr>
              <a:t>et</a:t>
            </a:r>
            <a:r>
              <a:rPr sz="1600" spc="14" dirty="0">
                <a:latin typeface="Arial MT"/>
                <a:cs typeface="Arial MT"/>
              </a:rPr>
              <a:t> </a:t>
            </a:r>
            <a:r>
              <a:rPr sz="1600" spc="-9" dirty="0">
                <a:latin typeface="Arial MT"/>
                <a:cs typeface="Arial MT"/>
              </a:rPr>
              <a:t>pourvues</a:t>
            </a:r>
            <a:r>
              <a:rPr sz="1600" spc="5" dirty="0">
                <a:latin typeface="Arial MT"/>
                <a:cs typeface="Arial MT"/>
              </a:rPr>
              <a:t> </a:t>
            </a:r>
            <a:r>
              <a:rPr sz="1600" spc="-5" dirty="0">
                <a:latin typeface="Arial MT"/>
                <a:cs typeface="Arial MT"/>
              </a:rPr>
              <a:t>de</a:t>
            </a:r>
            <a:r>
              <a:rPr sz="1600" spc="5" dirty="0">
                <a:latin typeface="Arial MT"/>
                <a:cs typeface="Arial MT"/>
              </a:rPr>
              <a:t> </a:t>
            </a:r>
            <a:r>
              <a:rPr sz="1600" spc="-5" dirty="0">
                <a:latin typeface="Arial MT"/>
                <a:cs typeface="Arial MT"/>
              </a:rPr>
              <a:t>fenêtres</a:t>
            </a:r>
            <a:r>
              <a:rPr sz="1600" spc="14" dirty="0">
                <a:latin typeface="Arial MT"/>
                <a:cs typeface="Arial MT"/>
              </a:rPr>
              <a:t> </a:t>
            </a:r>
            <a:r>
              <a:rPr sz="1600" spc="-9" dirty="0">
                <a:latin typeface="Arial MT"/>
                <a:cs typeface="Arial MT"/>
              </a:rPr>
              <a:t>en</a:t>
            </a:r>
            <a:r>
              <a:rPr sz="1600" spc="5" dirty="0">
                <a:latin typeface="Arial MT"/>
                <a:cs typeface="Arial MT"/>
              </a:rPr>
              <a:t> </a:t>
            </a:r>
            <a:r>
              <a:rPr sz="1600" spc="-5" dirty="0">
                <a:latin typeface="Arial MT"/>
                <a:cs typeface="Arial MT"/>
              </a:rPr>
              <a:t>verre.</a:t>
            </a:r>
            <a:endParaRPr sz="1600" dirty="0">
              <a:latin typeface="Arial MT"/>
              <a:cs typeface="Arial MT"/>
            </a:endParaRPr>
          </a:p>
        </p:txBody>
      </p:sp>
      <p:grpSp>
        <p:nvGrpSpPr>
          <p:cNvPr id="4" name="object 4"/>
          <p:cNvGrpSpPr/>
          <p:nvPr/>
        </p:nvGrpSpPr>
        <p:grpSpPr>
          <a:xfrm>
            <a:off x="2122467" y="3710235"/>
            <a:ext cx="5386208" cy="3022130"/>
            <a:chOff x="2340610" y="4088129"/>
            <a:chExt cx="5939790" cy="3329940"/>
          </a:xfrm>
        </p:grpSpPr>
        <p:pic>
          <p:nvPicPr>
            <p:cNvPr id="5" name="object 5"/>
            <p:cNvPicPr/>
            <p:nvPr/>
          </p:nvPicPr>
          <p:blipFill>
            <a:blip r:embed="rId2" cstate="print"/>
            <a:stretch>
              <a:fillRect/>
            </a:stretch>
          </p:blipFill>
          <p:spPr>
            <a:xfrm>
              <a:off x="2340610" y="4138929"/>
              <a:ext cx="5400040" cy="3275329"/>
            </a:xfrm>
            <a:prstGeom prst="rect">
              <a:avLst/>
            </a:prstGeom>
          </p:spPr>
        </p:pic>
        <p:sp>
          <p:nvSpPr>
            <p:cNvPr id="6" name="object 6"/>
            <p:cNvSpPr/>
            <p:nvPr/>
          </p:nvSpPr>
          <p:spPr>
            <a:xfrm>
              <a:off x="5040630" y="4088129"/>
              <a:ext cx="0" cy="365760"/>
            </a:xfrm>
            <a:custGeom>
              <a:avLst/>
              <a:gdLst/>
              <a:ahLst/>
              <a:cxnLst/>
              <a:rect l="l" t="t" r="r" b="b"/>
              <a:pathLst>
                <a:path h="365760">
                  <a:moveTo>
                    <a:pt x="0" y="0"/>
                  </a:moveTo>
                  <a:lnTo>
                    <a:pt x="0" y="91440"/>
                  </a:lnTo>
                </a:path>
                <a:path h="365760">
                  <a:moveTo>
                    <a:pt x="0" y="137160"/>
                  </a:moveTo>
                  <a:lnTo>
                    <a:pt x="0" y="228600"/>
                  </a:lnTo>
                </a:path>
                <a:path h="365760">
                  <a:moveTo>
                    <a:pt x="0" y="274320"/>
                  </a:moveTo>
                  <a:lnTo>
                    <a:pt x="0" y="365760"/>
                  </a:lnTo>
                </a:path>
              </a:pathLst>
            </a:custGeom>
            <a:ln w="21590">
              <a:solidFill>
                <a:srgbClr val="FF0000"/>
              </a:solidFill>
            </a:ln>
          </p:spPr>
          <p:txBody>
            <a:bodyPr wrap="square" lIns="0" tIns="0" rIns="0" bIns="0" rtlCol="0"/>
            <a:lstStyle/>
            <a:p>
              <a:endParaRPr/>
            </a:p>
          </p:txBody>
        </p:sp>
        <p:sp>
          <p:nvSpPr>
            <p:cNvPr id="7" name="object 7"/>
            <p:cNvSpPr/>
            <p:nvPr/>
          </p:nvSpPr>
          <p:spPr>
            <a:xfrm>
              <a:off x="5040630" y="4499609"/>
              <a:ext cx="0" cy="17780"/>
            </a:xfrm>
            <a:custGeom>
              <a:avLst/>
              <a:gdLst/>
              <a:ahLst/>
              <a:cxnLst/>
              <a:rect l="l" t="t" r="r" b="b"/>
              <a:pathLst>
                <a:path h="17779">
                  <a:moveTo>
                    <a:pt x="-10795" y="8889"/>
                  </a:moveTo>
                  <a:lnTo>
                    <a:pt x="10795" y="8889"/>
                  </a:lnTo>
                </a:path>
              </a:pathLst>
            </a:custGeom>
            <a:ln w="17779">
              <a:solidFill>
                <a:srgbClr val="FF0000"/>
              </a:solidFill>
            </a:ln>
          </p:spPr>
          <p:txBody>
            <a:bodyPr wrap="square" lIns="0" tIns="0" rIns="0" bIns="0" rtlCol="0"/>
            <a:lstStyle/>
            <a:p>
              <a:endParaRPr/>
            </a:p>
          </p:txBody>
        </p:sp>
        <p:sp>
          <p:nvSpPr>
            <p:cNvPr id="8" name="object 8"/>
            <p:cNvSpPr/>
            <p:nvPr/>
          </p:nvSpPr>
          <p:spPr>
            <a:xfrm>
              <a:off x="5040630" y="456310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9" name="object 9"/>
            <p:cNvSpPr/>
            <p:nvPr/>
          </p:nvSpPr>
          <p:spPr>
            <a:xfrm>
              <a:off x="5040630" y="4627879"/>
              <a:ext cx="0" cy="365760"/>
            </a:xfrm>
            <a:custGeom>
              <a:avLst/>
              <a:gdLst/>
              <a:ahLst/>
              <a:cxnLst/>
              <a:rect l="l" t="t" r="r" b="b"/>
              <a:pathLst>
                <a:path h="365760">
                  <a:moveTo>
                    <a:pt x="0" y="0"/>
                  </a:moveTo>
                  <a:lnTo>
                    <a:pt x="0" y="91440"/>
                  </a:lnTo>
                </a:path>
                <a:path h="365760">
                  <a:moveTo>
                    <a:pt x="0" y="137160"/>
                  </a:moveTo>
                  <a:lnTo>
                    <a:pt x="0" y="228600"/>
                  </a:lnTo>
                </a:path>
                <a:path h="365760">
                  <a:moveTo>
                    <a:pt x="0" y="274320"/>
                  </a:moveTo>
                  <a:lnTo>
                    <a:pt x="0" y="365760"/>
                  </a:lnTo>
                </a:path>
              </a:pathLst>
            </a:custGeom>
            <a:ln w="21590">
              <a:solidFill>
                <a:srgbClr val="FF0000"/>
              </a:solidFill>
            </a:ln>
          </p:spPr>
          <p:txBody>
            <a:bodyPr wrap="square" lIns="0" tIns="0" rIns="0" bIns="0" rtlCol="0"/>
            <a:lstStyle/>
            <a:p>
              <a:endParaRPr/>
            </a:p>
          </p:txBody>
        </p:sp>
        <p:sp>
          <p:nvSpPr>
            <p:cNvPr id="10" name="object 10"/>
            <p:cNvSpPr/>
            <p:nvPr/>
          </p:nvSpPr>
          <p:spPr>
            <a:xfrm>
              <a:off x="5040630" y="5039359"/>
              <a:ext cx="0" cy="17780"/>
            </a:xfrm>
            <a:custGeom>
              <a:avLst/>
              <a:gdLst/>
              <a:ahLst/>
              <a:cxnLst/>
              <a:rect l="l" t="t" r="r" b="b"/>
              <a:pathLst>
                <a:path h="17779">
                  <a:moveTo>
                    <a:pt x="-10795" y="8889"/>
                  </a:moveTo>
                  <a:lnTo>
                    <a:pt x="10795" y="8889"/>
                  </a:lnTo>
                </a:path>
              </a:pathLst>
            </a:custGeom>
            <a:ln w="17779">
              <a:solidFill>
                <a:srgbClr val="FF0000"/>
              </a:solidFill>
            </a:ln>
          </p:spPr>
          <p:txBody>
            <a:bodyPr wrap="square" lIns="0" tIns="0" rIns="0" bIns="0" rtlCol="0"/>
            <a:lstStyle/>
            <a:p>
              <a:endParaRPr/>
            </a:p>
          </p:txBody>
        </p:sp>
        <p:sp>
          <p:nvSpPr>
            <p:cNvPr id="11" name="object 11"/>
            <p:cNvSpPr/>
            <p:nvPr/>
          </p:nvSpPr>
          <p:spPr>
            <a:xfrm>
              <a:off x="5040630" y="510285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12" name="object 12"/>
            <p:cNvSpPr/>
            <p:nvPr/>
          </p:nvSpPr>
          <p:spPr>
            <a:xfrm>
              <a:off x="5040630" y="5167629"/>
              <a:ext cx="0" cy="365760"/>
            </a:xfrm>
            <a:custGeom>
              <a:avLst/>
              <a:gdLst/>
              <a:ahLst/>
              <a:cxnLst/>
              <a:rect l="l" t="t" r="r" b="b"/>
              <a:pathLst>
                <a:path h="365760">
                  <a:moveTo>
                    <a:pt x="0" y="0"/>
                  </a:moveTo>
                  <a:lnTo>
                    <a:pt x="0" y="91440"/>
                  </a:lnTo>
                </a:path>
                <a:path h="365760">
                  <a:moveTo>
                    <a:pt x="0" y="137160"/>
                  </a:moveTo>
                  <a:lnTo>
                    <a:pt x="0" y="228600"/>
                  </a:lnTo>
                </a:path>
                <a:path h="365760">
                  <a:moveTo>
                    <a:pt x="0" y="274320"/>
                  </a:moveTo>
                  <a:lnTo>
                    <a:pt x="0" y="365760"/>
                  </a:lnTo>
                </a:path>
              </a:pathLst>
            </a:custGeom>
            <a:ln w="21590">
              <a:solidFill>
                <a:srgbClr val="FF0000"/>
              </a:solidFill>
            </a:ln>
          </p:spPr>
          <p:txBody>
            <a:bodyPr wrap="square" lIns="0" tIns="0" rIns="0" bIns="0" rtlCol="0"/>
            <a:lstStyle/>
            <a:p>
              <a:endParaRPr/>
            </a:p>
          </p:txBody>
        </p:sp>
        <p:sp>
          <p:nvSpPr>
            <p:cNvPr id="13" name="object 13"/>
            <p:cNvSpPr/>
            <p:nvPr/>
          </p:nvSpPr>
          <p:spPr>
            <a:xfrm>
              <a:off x="5040630" y="5579109"/>
              <a:ext cx="0" cy="17780"/>
            </a:xfrm>
            <a:custGeom>
              <a:avLst/>
              <a:gdLst/>
              <a:ahLst/>
              <a:cxnLst/>
              <a:rect l="l" t="t" r="r" b="b"/>
              <a:pathLst>
                <a:path h="17779">
                  <a:moveTo>
                    <a:pt x="-10795" y="8889"/>
                  </a:moveTo>
                  <a:lnTo>
                    <a:pt x="10795" y="8889"/>
                  </a:lnTo>
                </a:path>
              </a:pathLst>
            </a:custGeom>
            <a:ln w="17779">
              <a:solidFill>
                <a:srgbClr val="FF0000"/>
              </a:solidFill>
            </a:ln>
          </p:spPr>
          <p:txBody>
            <a:bodyPr wrap="square" lIns="0" tIns="0" rIns="0" bIns="0" rtlCol="0"/>
            <a:lstStyle/>
            <a:p>
              <a:endParaRPr/>
            </a:p>
          </p:txBody>
        </p:sp>
        <p:sp>
          <p:nvSpPr>
            <p:cNvPr id="14" name="object 14"/>
            <p:cNvSpPr/>
            <p:nvPr/>
          </p:nvSpPr>
          <p:spPr>
            <a:xfrm>
              <a:off x="5040630" y="564260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15" name="object 15"/>
            <p:cNvSpPr/>
            <p:nvPr/>
          </p:nvSpPr>
          <p:spPr>
            <a:xfrm>
              <a:off x="5040630" y="5707379"/>
              <a:ext cx="0" cy="365760"/>
            </a:xfrm>
            <a:custGeom>
              <a:avLst/>
              <a:gdLst/>
              <a:ahLst/>
              <a:cxnLst/>
              <a:rect l="l" t="t" r="r" b="b"/>
              <a:pathLst>
                <a:path h="365760">
                  <a:moveTo>
                    <a:pt x="0" y="0"/>
                  </a:moveTo>
                  <a:lnTo>
                    <a:pt x="0" y="91440"/>
                  </a:lnTo>
                </a:path>
                <a:path h="365760">
                  <a:moveTo>
                    <a:pt x="0" y="137160"/>
                  </a:moveTo>
                  <a:lnTo>
                    <a:pt x="0" y="228600"/>
                  </a:lnTo>
                </a:path>
                <a:path h="365760">
                  <a:moveTo>
                    <a:pt x="0" y="274320"/>
                  </a:moveTo>
                  <a:lnTo>
                    <a:pt x="0" y="365760"/>
                  </a:lnTo>
                </a:path>
              </a:pathLst>
            </a:custGeom>
            <a:ln w="21590">
              <a:solidFill>
                <a:srgbClr val="FF0000"/>
              </a:solidFill>
            </a:ln>
          </p:spPr>
          <p:txBody>
            <a:bodyPr wrap="square" lIns="0" tIns="0" rIns="0" bIns="0" rtlCol="0"/>
            <a:lstStyle/>
            <a:p>
              <a:endParaRPr/>
            </a:p>
          </p:txBody>
        </p:sp>
        <p:sp>
          <p:nvSpPr>
            <p:cNvPr id="16" name="object 16"/>
            <p:cNvSpPr/>
            <p:nvPr/>
          </p:nvSpPr>
          <p:spPr>
            <a:xfrm>
              <a:off x="5040630" y="6118859"/>
              <a:ext cx="0" cy="17780"/>
            </a:xfrm>
            <a:custGeom>
              <a:avLst/>
              <a:gdLst/>
              <a:ahLst/>
              <a:cxnLst/>
              <a:rect l="l" t="t" r="r" b="b"/>
              <a:pathLst>
                <a:path h="17779">
                  <a:moveTo>
                    <a:pt x="-10795" y="8889"/>
                  </a:moveTo>
                  <a:lnTo>
                    <a:pt x="10795" y="8889"/>
                  </a:lnTo>
                </a:path>
              </a:pathLst>
            </a:custGeom>
            <a:ln w="17780">
              <a:solidFill>
                <a:srgbClr val="FF0000"/>
              </a:solidFill>
            </a:ln>
          </p:spPr>
          <p:txBody>
            <a:bodyPr wrap="square" lIns="0" tIns="0" rIns="0" bIns="0" rtlCol="0"/>
            <a:lstStyle/>
            <a:p>
              <a:endParaRPr/>
            </a:p>
          </p:txBody>
        </p:sp>
        <p:sp>
          <p:nvSpPr>
            <p:cNvPr id="17" name="object 17"/>
            <p:cNvSpPr/>
            <p:nvPr/>
          </p:nvSpPr>
          <p:spPr>
            <a:xfrm>
              <a:off x="5040630" y="6182359"/>
              <a:ext cx="0" cy="19050"/>
            </a:xfrm>
            <a:custGeom>
              <a:avLst/>
              <a:gdLst/>
              <a:ahLst/>
              <a:cxnLst/>
              <a:rect l="l" t="t" r="r" b="b"/>
              <a:pathLst>
                <a:path h="19050">
                  <a:moveTo>
                    <a:pt x="-10795" y="9524"/>
                  </a:moveTo>
                  <a:lnTo>
                    <a:pt x="10795" y="9524"/>
                  </a:lnTo>
                </a:path>
              </a:pathLst>
            </a:custGeom>
            <a:ln w="19050">
              <a:solidFill>
                <a:srgbClr val="FF0000"/>
              </a:solidFill>
            </a:ln>
          </p:spPr>
          <p:txBody>
            <a:bodyPr wrap="square" lIns="0" tIns="0" rIns="0" bIns="0" rtlCol="0"/>
            <a:lstStyle/>
            <a:p>
              <a:endParaRPr/>
            </a:p>
          </p:txBody>
        </p:sp>
        <p:sp>
          <p:nvSpPr>
            <p:cNvPr id="18" name="object 18"/>
            <p:cNvSpPr/>
            <p:nvPr/>
          </p:nvSpPr>
          <p:spPr>
            <a:xfrm>
              <a:off x="5040630" y="6247129"/>
              <a:ext cx="0" cy="365760"/>
            </a:xfrm>
            <a:custGeom>
              <a:avLst/>
              <a:gdLst/>
              <a:ahLst/>
              <a:cxnLst/>
              <a:rect l="l" t="t" r="r" b="b"/>
              <a:pathLst>
                <a:path h="365759">
                  <a:moveTo>
                    <a:pt x="0" y="0"/>
                  </a:moveTo>
                  <a:lnTo>
                    <a:pt x="0" y="91440"/>
                  </a:lnTo>
                </a:path>
                <a:path h="365759">
                  <a:moveTo>
                    <a:pt x="0" y="137160"/>
                  </a:moveTo>
                  <a:lnTo>
                    <a:pt x="0" y="228600"/>
                  </a:lnTo>
                </a:path>
                <a:path h="365759">
                  <a:moveTo>
                    <a:pt x="0" y="274320"/>
                  </a:moveTo>
                  <a:lnTo>
                    <a:pt x="0" y="365760"/>
                  </a:lnTo>
                </a:path>
              </a:pathLst>
            </a:custGeom>
            <a:ln w="21590">
              <a:solidFill>
                <a:srgbClr val="FF0000"/>
              </a:solidFill>
            </a:ln>
          </p:spPr>
          <p:txBody>
            <a:bodyPr wrap="square" lIns="0" tIns="0" rIns="0" bIns="0" rtlCol="0"/>
            <a:lstStyle/>
            <a:p>
              <a:endParaRPr/>
            </a:p>
          </p:txBody>
        </p:sp>
        <p:sp>
          <p:nvSpPr>
            <p:cNvPr id="19" name="object 19"/>
            <p:cNvSpPr/>
            <p:nvPr/>
          </p:nvSpPr>
          <p:spPr>
            <a:xfrm>
              <a:off x="5040630" y="6658609"/>
              <a:ext cx="0" cy="17780"/>
            </a:xfrm>
            <a:custGeom>
              <a:avLst/>
              <a:gdLst/>
              <a:ahLst/>
              <a:cxnLst/>
              <a:rect l="l" t="t" r="r" b="b"/>
              <a:pathLst>
                <a:path h="17779">
                  <a:moveTo>
                    <a:pt x="-10795" y="8890"/>
                  </a:moveTo>
                  <a:lnTo>
                    <a:pt x="10795" y="8890"/>
                  </a:lnTo>
                </a:path>
              </a:pathLst>
            </a:custGeom>
            <a:ln w="17780">
              <a:solidFill>
                <a:srgbClr val="FF0000"/>
              </a:solidFill>
            </a:ln>
          </p:spPr>
          <p:txBody>
            <a:bodyPr wrap="square" lIns="0" tIns="0" rIns="0" bIns="0" rtlCol="0"/>
            <a:lstStyle/>
            <a:p>
              <a:endParaRPr/>
            </a:p>
          </p:txBody>
        </p:sp>
        <p:sp>
          <p:nvSpPr>
            <p:cNvPr id="20" name="object 20"/>
            <p:cNvSpPr/>
            <p:nvPr/>
          </p:nvSpPr>
          <p:spPr>
            <a:xfrm>
              <a:off x="5040630" y="672210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21" name="object 21"/>
            <p:cNvSpPr/>
            <p:nvPr/>
          </p:nvSpPr>
          <p:spPr>
            <a:xfrm>
              <a:off x="5040630" y="6786879"/>
              <a:ext cx="0" cy="365760"/>
            </a:xfrm>
            <a:custGeom>
              <a:avLst/>
              <a:gdLst/>
              <a:ahLst/>
              <a:cxnLst/>
              <a:rect l="l" t="t" r="r" b="b"/>
              <a:pathLst>
                <a:path h="365759">
                  <a:moveTo>
                    <a:pt x="0" y="0"/>
                  </a:moveTo>
                  <a:lnTo>
                    <a:pt x="0" y="91440"/>
                  </a:lnTo>
                </a:path>
                <a:path h="365759">
                  <a:moveTo>
                    <a:pt x="0" y="137160"/>
                  </a:moveTo>
                  <a:lnTo>
                    <a:pt x="0" y="228600"/>
                  </a:lnTo>
                </a:path>
                <a:path h="365759">
                  <a:moveTo>
                    <a:pt x="0" y="274320"/>
                  </a:moveTo>
                  <a:lnTo>
                    <a:pt x="0" y="365760"/>
                  </a:lnTo>
                </a:path>
              </a:pathLst>
            </a:custGeom>
            <a:ln w="21590">
              <a:solidFill>
                <a:srgbClr val="FF0000"/>
              </a:solidFill>
            </a:ln>
          </p:spPr>
          <p:txBody>
            <a:bodyPr wrap="square" lIns="0" tIns="0" rIns="0" bIns="0" rtlCol="0"/>
            <a:lstStyle/>
            <a:p>
              <a:endParaRPr/>
            </a:p>
          </p:txBody>
        </p:sp>
        <p:sp>
          <p:nvSpPr>
            <p:cNvPr id="22" name="object 22"/>
            <p:cNvSpPr/>
            <p:nvPr/>
          </p:nvSpPr>
          <p:spPr>
            <a:xfrm>
              <a:off x="5040630" y="7198359"/>
              <a:ext cx="0" cy="17780"/>
            </a:xfrm>
            <a:custGeom>
              <a:avLst/>
              <a:gdLst/>
              <a:ahLst/>
              <a:cxnLst/>
              <a:rect l="l" t="t" r="r" b="b"/>
              <a:pathLst>
                <a:path h="17779">
                  <a:moveTo>
                    <a:pt x="-10795" y="8890"/>
                  </a:moveTo>
                  <a:lnTo>
                    <a:pt x="10795" y="8890"/>
                  </a:lnTo>
                </a:path>
              </a:pathLst>
            </a:custGeom>
            <a:ln w="17779">
              <a:solidFill>
                <a:srgbClr val="FF0000"/>
              </a:solidFill>
            </a:ln>
          </p:spPr>
          <p:txBody>
            <a:bodyPr wrap="square" lIns="0" tIns="0" rIns="0" bIns="0" rtlCol="0"/>
            <a:lstStyle/>
            <a:p>
              <a:endParaRPr/>
            </a:p>
          </p:txBody>
        </p:sp>
        <p:sp>
          <p:nvSpPr>
            <p:cNvPr id="23" name="object 23"/>
            <p:cNvSpPr/>
            <p:nvPr/>
          </p:nvSpPr>
          <p:spPr>
            <a:xfrm>
              <a:off x="5040630" y="726185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24" name="object 24"/>
            <p:cNvSpPr/>
            <p:nvPr/>
          </p:nvSpPr>
          <p:spPr>
            <a:xfrm>
              <a:off x="5040630" y="7326629"/>
              <a:ext cx="0" cy="91440"/>
            </a:xfrm>
            <a:custGeom>
              <a:avLst/>
              <a:gdLst/>
              <a:ahLst/>
              <a:cxnLst/>
              <a:rect l="l" t="t" r="r" b="b"/>
              <a:pathLst>
                <a:path h="91440">
                  <a:moveTo>
                    <a:pt x="0" y="0"/>
                  </a:moveTo>
                  <a:lnTo>
                    <a:pt x="0" y="91440"/>
                  </a:lnTo>
                </a:path>
              </a:pathLst>
            </a:custGeom>
            <a:ln w="21590">
              <a:solidFill>
                <a:srgbClr val="FF0000"/>
              </a:solidFill>
            </a:ln>
          </p:spPr>
          <p:txBody>
            <a:bodyPr wrap="square" lIns="0" tIns="0" rIns="0" bIns="0" rtlCol="0"/>
            <a:lstStyle/>
            <a:p>
              <a:endParaRPr/>
            </a:p>
          </p:txBody>
        </p:sp>
        <p:sp>
          <p:nvSpPr>
            <p:cNvPr id="25" name="object 25"/>
            <p:cNvSpPr/>
            <p:nvPr/>
          </p:nvSpPr>
          <p:spPr>
            <a:xfrm>
              <a:off x="5234939" y="7199629"/>
              <a:ext cx="3045460" cy="0"/>
            </a:xfrm>
            <a:custGeom>
              <a:avLst/>
              <a:gdLst/>
              <a:ahLst/>
              <a:cxnLst/>
              <a:rect l="l" t="t" r="r" b="b"/>
              <a:pathLst>
                <a:path w="3045459">
                  <a:moveTo>
                    <a:pt x="3045460" y="0"/>
                  </a:moveTo>
                  <a:lnTo>
                    <a:pt x="0" y="0"/>
                  </a:lnTo>
                </a:path>
              </a:pathLst>
            </a:custGeom>
            <a:ln w="35560">
              <a:solidFill>
                <a:srgbClr val="FF0000"/>
              </a:solidFill>
            </a:ln>
          </p:spPr>
          <p:txBody>
            <a:bodyPr wrap="square" lIns="0" tIns="0" rIns="0" bIns="0" rtlCol="0"/>
            <a:lstStyle/>
            <a:p>
              <a:endParaRPr/>
            </a:p>
          </p:txBody>
        </p:sp>
        <p:sp>
          <p:nvSpPr>
            <p:cNvPr id="26" name="object 26"/>
            <p:cNvSpPr/>
            <p:nvPr/>
          </p:nvSpPr>
          <p:spPr>
            <a:xfrm>
              <a:off x="5040630" y="7119619"/>
              <a:ext cx="242570" cy="161290"/>
            </a:xfrm>
            <a:custGeom>
              <a:avLst/>
              <a:gdLst/>
              <a:ahLst/>
              <a:cxnLst/>
              <a:rect l="l" t="t" r="r" b="b"/>
              <a:pathLst>
                <a:path w="242570" h="161290">
                  <a:moveTo>
                    <a:pt x="242570" y="0"/>
                  </a:moveTo>
                  <a:lnTo>
                    <a:pt x="0" y="80009"/>
                  </a:lnTo>
                  <a:lnTo>
                    <a:pt x="242570" y="161289"/>
                  </a:lnTo>
                  <a:lnTo>
                    <a:pt x="242570" y="0"/>
                  </a:lnTo>
                  <a:close/>
                </a:path>
              </a:pathLst>
            </a:custGeom>
            <a:solidFill>
              <a:srgbClr val="FF0000"/>
            </a:solidFill>
          </p:spPr>
          <p:txBody>
            <a:bodyPr wrap="square" lIns="0" tIns="0" rIns="0" bIns="0" rtlCol="0"/>
            <a:lstStyle/>
            <a:p>
              <a:endParaRPr/>
            </a:p>
          </p:txBody>
        </p:sp>
        <p:sp>
          <p:nvSpPr>
            <p:cNvPr id="27" name="object 27"/>
            <p:cNvSpPr/>
            <p:nvPr/>
          </p:nvSpPr>
          <p:spPr>
            <a:xfrm>
              <a:off x="6673850" y="5759450"/>
              <a:ext cx="1426210" cy="0"/>
            </a:xfrm>
            <a:custGeom>
              <a:avLst/>
              <a:gdLst/>
              <a:ahLst/>
              <a:cxnLst/>
              <a:rect l="l" t="t" r="r" b="b"/>
              <a:pathLst>
                <a:path w="1426209">
                  <a:moveTo>
                    <a:pt x="1426209" y="0"/>
                  </a:moveTo>
                  <a:lnTo>
                    <a:pt x="0" y="0"/>
                  </a:lnTo>
                </a:path>
              </a:pathLst>
            </a:custGeom>
            <a:ln w="35560">
              <a:solidFill>
                <a:srgbClr val="FF0000"/>
              </a:solidFill>
            </a:ln>
          </p:spPr>
          <p:txBody>
            <a:bodyPr wrap="square" lIns="0" tIns="0" rIns="0" bIns="0" rtlCol="0"/>
            <a:lstStyle/>
            <a:p>
              <a:endParaRPr/>
            </a:p>
          </p:txBody>
        </p:sp>
        <p:sp>
          <p:nvSpPr>
            <p:cNvPr id="28" name="object 28"/>
            <p:cNvSpPr/>
            <p:nvPr/>
          </p:nvSpPr>
          <p:spPr>
            <a:xfrm>
              <a:off x="6479539" y="5679439"/>
              <a:ext cx="243840" cy="161290"/>
            </a:xfrm>
            <a:custGeom>
              <a:avLst/>
              <a:gdLst/>
              <a:ahLst/>
              <a:cxnLst/>
              <a:rect l="l" t="t" r="r" b="b"/>
              <a:pathLst>
                <a:path w="243840" h="161289">
                  <a:moveTo>
                    <a:pt x="243839" y="0"/>
                  </a:moveTo>
                  <a:lnTo>
                    <a:pt x="0" y="80010"/>
                  </a:lnTo>
                  <a:lnTo>
                    <a:pt x="243839" y="161290"/>
                  </a:lnTo>
                  <a:lnTo>
                    <a:pt x="243839" y="0"/>
                  </a:lnTo>
                  <a:close/>
                </a:path>
              </a:pathLst>
            </a:custGeom>
            <a:solidFill>
              <a:srgbClr val="FF0000"/>
            </a:solidFill>
          </p:spPr>
          <p:txBody>
            <a:bodyPr wrap="square" lIns="0" tIns="0" rIns="0" bIns="0" rtlCol="0"/>
            <a:lstStyle/>
            <a:p>
              <a:endParaRPr/>
            </a:p>
          </p:txBody>
        </p:sp>
      </p:grpSp>
      <p:sp>
        <p:nvSpPr>
          <p:cNvPr id="29" name="object 29"/>
          <p:cNvSpPr/>
          <p:nvPr/>
        </p:nvSpPr>
        <p:spPr>
          <a:xfrm>
            <a:off x="4570847" y="3593822"/>
            <a:ext cx="0" cy="17289"/>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30" name="object 30"/>
          <p:cNvSpPr/>
          <p:nvPr/>
        </p:nvSpPr>
        <p:spPr>
          <a:xfrm>
            <a:off x="4570847" y="3652605"/>
            <a:ext cx="0" cy="16136"/>
          </a:xfrm>
          <a:custGeom>
            <a:avLst/>
            <a:gdLst/>
            <a:ahLst/>
            <a:cxnLst/>
            <a:rect l="l" t="t" r="r" b="b"/>
            <a:pathLst>
              <a:path h="17779">
                <a:moveTo>
                  <a:pt x="-10795" y="8890"/>
                </a:moveTo>
                <a:lnTo>
                  <a:pt x="10795" y="8890"/>
                </a:lnTo>
              </a:path>
            </a:pathLst>
          </a:custGeom>
          <a:ln w="17780">
            <a:solidFill>
              <a:srgbClr val="FF0000"/>
            </a:solidFill>
          </a:ln>
        </p:spPr>
        <p:txBody>
          <a:bodyPr wrap="square" lIns="0" tIns="0" rIns="0" bIns="0" rtlCol="0"/>
          <a:lstStyle/>
          <a:p>
            <a:endParaRPr/>
          </a:p>
        </p:txBody>
      </p:sp>
      <p:sp>
        <p:nvSpPr>
          <p:cNvPr id="31" name="object 31"/>
          <p:cNvSpPr/>
          <p:nvPr/>
        </p:nvSpPr>
        <p:spPr>
          <a:xfrm>
            <a:off x="4570847" y="6773860"/>
            <a:ext cx="0" cy="82988"/>
          </a:xfrm>
          <a:custGeom>
            <a:avLst/>
            <a:gdLst/>
            <a:ahLst/>
            <a:cxnLst/>
            <a:rect l="l" t="t" r="r" b="b"/>
            <a:pathLst>
              <a:path h="91440">
                <a:moveTo>
                  <a:pt x="0" y="0"/>
                </a:moveTo>
                <a:lnTo>
                  <a:pt x="0" y="91439"/>
                </a:lnTo>
              </a:path>
            </a:pathLst>
          </a:custGeom>
          <a:ln w="21590">
            <a:solidFill>
              <a:srgbClr val="FF0000"/>
            </a:solidFill>
          </a:ln>
        </p:spPr>
        <p:txBody>
          <a:bodyPr wrap="square" lIns="0" tIns="0" rIns="0" bIns="0" rtlCol="0"/>
          <a:lstStyle/>
          <a:p>
            <a:endParaRPr/>
          </a:p>
        </p:txBody>
      </p:sp>
      <p:sp>
        <p:nvSpPr>
          <p:cNvPr id="32" name="object 32"/>
          <p:cNvSpPr txBox="1"/>
          <p:nvPr/>
        </p:nvSpPr>
        <p:spPr>
          <a:xfrm>
            <a:off x="7578924" y="6215998"/>
            <a:ext cx="1123998" cy="494817"/>
          </a:xfrm>
          <a:prstGeom prst="rect">
            <a:avLst/>
          </a:prstGeom>
        </p:spPr>
        <p:txBody>
          <a:bodyPr vert="horz" wrap="square" lIns="0" tIns="32832" rIns="0" bIns="0" rtlCol="0">
            <a:spAutoFit/>
          </a:bodyPr>
          <a:lstStyle/>
          <a:p>
            <a:pPr marL="11520" marR="4608">
              <a:lnSpc>
                <a:spcPts val="1832"/>
              </a:lnSpc>
              <a:spcBef>
                <a:spcPts val="258"/>
              </a:spcBef>
            </a:pPr>
            <a:r>
              <a:rPr sz="1600" spc="-5" dirty="0">
                <a:latin typeface="Arial MT"/>
                <a:cs typeface="Arial MT"/>
              </a:rPr>
              <a:t>Symétrie</a:t>
            </a:r>
            <a:r>
              <a:rPr sz="1600" spc="-86" dirty="0">
                <a:latin typeface="Arial MT"/>
                <a:cs typeface="Arial MT"/>
              </a:rPr>
              <a:t> </a:t>
            </a:r>
            <a:r>
              <a:rPr sz="1600" spc="-9" dirty="0">
                <a:latin typeface="Arial MT"/>
                <a:cs typeface="Arial MT"/>
              </a:rPr>
              <a:t>du </a:t>
            </a:r>
            <a:r>
              <a:rPr sz="1600" spc="-439" dirty="0">
                <a:latin typeface="Arial MT"/>
                <a:cs typeface="Arial MT"/>
              </a:rPr>
              <a:t> </a:t>
            </a:r>
            <a:r>
              <a:rPr sz="1600" spc="-9" dirty="0">
                <a:latin typeface="Arial MT"/>
                <a:cs typeface="Arial MT"/>
              </a:rPr>
              <a:t>bâtiment</a:t>
            </a:r>
            <a:endParaRPr sz="1600" dirty="0">
              <a:latin typeface="Arial MT"/>
              <a:cs typeface="Arial MT"/>
            </a:endParaRPr>
          </a:p>
        </p:txBody>
      </p:sp>
      <p:sp>
        <p:nvSpPr>
          <p:cNvPr id="33" name="object 33"/>
          <p:cNvSpPr txBox="1"/>
          <p:nvPr/>
        </p:nvSpPr>
        <p:spPr>
          <a:xfrm>
            <a:off x="7415392" y="4910097"/>
            <a:ext cx="1609989" cy="715419"/>
          </a:xfrm>
          <a:prstGeom prst="rect">
            <a:avLst/>
          </a:prstGeom>
        </p:spPr>
        <p:txBody>
          <a:bodyPr vert="horz" wrap="square" lIns="0" tIns="28224" rIns="0" bIns="0" rtlCol="0">
            <a:spAutoFit/>
          </a:bodyPr>
          <a:lstStyle/>
          <a:p>
            <a:pPr marL="11520" marR="4608">
              <a:lnSpc>
                <a:spcPct val="93300"/>
              </a:lnSpc>
              <a:spcBef>
                <a:spcPts val="221"/>
              </a:spcBef>
            </a:pPr>
            <a:r>
              <a:rPr sz="1600" spc="-9" dirty="0">
                <a:latin typeface="Arial MT"/>
                <a:cs typeface="Arial MT"/>
              </a:rPr>
              <a:t>Les</a:t>
            </a:r>
            <a:r>
              <a:rPr sz="1600" spc="-41" dirty="0">
                <a:latin typeface="Arial MT"/>
                <a:cs typeface="Arial MT"/>
              </a:rPr>
              <a:t> </a:t>
            </a:r>
            <a:r>
              <a:rPr sz="1600" spc="-5" dirty="0">
                <a:latin typeface="Arial MT"/>
                <a:cs typeface="Arial MT"/>
              </a:rPr>
              <a:t>fenêtres</a:t>
            </a:r>
            <a:r>
              <a:rPr sz="1600" spc="-41" dirty="0">
                <a:latin typeface="Arial MT"/>
                <a:cs typeface="Arial MT"/>
              </a:rPr>
              <a:t> </a:t>
            </a:r>
            <a:r>
              <a:rPr sz="1600" spc="-5" dirty="0">
                <a:latin typeface="Arial MT"/>
                <a:cs typeface="Arial MT"/>
              </a:rPr>
              <a:t>sont </a:t>
            </a:r>
            <a:r>
              <a:rPr sz="1600" spc="-439" dirty="0">
                <a:latin typeface="Arial MT"/>
                <a:cs typeface="Arial MT"/>
              </a:rPr>
              <a:t> </a:t>
            </a:r>
            <a:r>
              <a:rPr sz="1600" spc="-9" dirty="0">
                <a:latin typeface="Arial MT"/>
                <a:cs typeface="Arial MT"/>
              </a:rPr>
              <a:t>nombreuses et </a:t>
            </a:r>
            <a:r>
              <a:rPr sz="1600" spc="-5" dirty="0">
                <a:latin typeface="Arial MT"/>
                <a:cs typeface="Arial MT"/>
              </a:rPr>
              <a:t> </a:t>
            </a:r>
            <a:r>
              <a:rPr sz="1600" spc="-9" dirty="0">
                <a:latin typeface="Arial MT"/>
                <a:cs typeface="Arial MT"/>
              </a:rPr>
              <a:t>alignées</a:t>
            </a:r>
            <a:endParaRPr sz="1600" dirty="0">
              <a:latin typeface="Arial MT"/>
              <a:cs typeface="Arial MT"/>
            </a:endParaRPr>
          </a:p>
        </p:txBody>
      </p:sp>
      <p:sp>
        <p:nvSpPr>
          <p:cNvPr id="34" name="object 34"/>
          <p:cNvSpPr txBox="1"/>
          <p:nvPr/>
        </p:nvSpPr>
        <p:spPr>
          <a:xfrm>
            <a:off x="233782" y="4343015"/>
            <a:ext cx="1622081" cy="1630729"/>
          </a:xfrm>
          <a:prstGeom prst="rect">
            <a:avLst/>
          </a:prstGeom>
        </p:spPr>
        <p:txBody>
          <a:bodyPr vert="horz" wrap="square" lIns="0" tIns="27648" rIns="0" bIns="0" rtlCol="0">
            <a:spAutoFit/>
          </a:bodyPr>
          <a:lstStyle/>
          <a:p>
            <a:pPr marL="11520" marR="4608">
              <a:lnSpc>
                <a:spcPct val="93400"/>
              </a:lnSpc>
              <a:spcBef>
                <a:spcPts val="218"/>
              </a:spcBef>
            </a:pPr>
            <a:r>
              <a:rPr sz="1600" spc="-9" dirty="0">
                <a:latin typeface="Arial MT"/>
                <a:cs typeface="Arial MT"/>
              </a:rPr>
              <a:t>Les </a:t>
            </a:r>
            <a:r>
              <a:rPr sz="1600" spc="-5" dirty="0">
                <a:latin typeface="Arial MT"/>
                <a:cs typeface="Arial MT"/>
              </a:rPr>
              <a:t>éléments </a:t>
            </a:r>
            <a:r>
              <a:rPr sz="1600" dirty="0">
                <a:latin typeface="Arial MT"/>
                <a:cs typeface="Arial MT"/>
              </a:rPr>
              <a:t> </a:t>
            </a:r>
            <a:r>
              <a:rPr sz="1600" spc="-5" dirty="0">
                <a:latin typeface="Arial MT"/>
                <a:cs typeface="Arial MT"/>
              </a:rPr>
              <a:t>défensifs </a:t>
            </a:r>
            <a:r>
              <a:rPr sz="1600" spc="-9" dirty="0">
                <a:latin typeface="Arial MT"/>
                <a:cs typeface="Arial MT"/>
              </a:rPr>
              <a:t>du </a:t>
            </a:r>
            <a:r>
              <a:rPr sz="1600" spc="-5" dirty="0">
                <a:latin typeface="Arial MT"/>
                <a:cs typeface="Arial MT"/>
              </a:rPr>
              <a:t> </a:t>
            </a:r>
            <a:r>
              <a:rPr sz="1600" spc="-9" dirty="0">
                <a:latin typeface="Arial MT"/>
                <a:cs typeface="Arial MT"/>
              </a:rPr>
              <a:t>château </a:t>
            </a:r>
            <a:r>
              <a:rPr sz="1600" spc="-5" dirty="0">
                <a:latin typeface="Arial MT"/>
                <a:cs typeface="Arial MT"/>
              </a:rPr>
              <a:t>fort </a:t>
            </a:r>
            <a:r>
              <a:rPr sz="1600" spc="-9" dirty="0">
                <a:latin typeface="Arial MT"/>
                <a:cs typeface="Arial MT"/>
              </a:rPr>
              <a:t>ont </a:t>
            </a:r>
            <a:r>
              <a:rPr sz="1600" spc="-5" dirty="0">
                <a:latin typeface="Arial MT"/>
                <a:cs typeface="Arial MT"/>
              </a:rPr>
              <a:t> </a:t>
            </a:r>
            <a:r>
              <a:rPr sz="1600" spc="-9" dirty="0">
                <a:latin typeface="Arial MT"/>
                <a:cs typeface="Arial MT"/>
              </a:rPr>
              <a:t>disparu </a:t>
            </a:r>
            <a:r>
              <a:rPr sz="1600" spc="-5" dirty="0">
                <a:latin typeface="Arial MT"/>
                <a:cs typeface="Arial MT"/>
              </a:rPr>
              <a:t>ou </a:t>
            </a:r>
            <a:r>
              <a:rPr sz="1600" spc="-9" dirty="0">
                <a:latin typeface="Arial MT"/>
                <a:cs typeface="Arial MT"/>
              </a:rPr>
              <a:t>sont </a:t>
            </a:r>
            <a:r>
              <a:rPr sz="1600" spc="-5" dirty="0">
                <a:latin typeface="Arial MT"/>
                <a:cs typeface="Arial MT"/>
              </a:rPr>
              <a:t> détournés</a:t>
            </a:r>
            <a:r>
              <a:rPr sz="1600" spc="-91" dirty="0">
                <a:latin typeface="Arial MT"/>
                <a:cs typeface="Arial MT"/>
              </a:rPr>
              <a:t> </a:t>
            </a:r>
            <a:r>
              <a:rPr sz="1600" dirty="0">
                <a:latin typeface="Arial MT"/>
                <a:cs typeface="Arial MT"/>
              </a:rPr>
              <a:t>(fossé, </a:t>
            </a:r>
            <a:r>
              <a:rPr sz="1600" spc="-439" dirty="0">
                <a:latin typeface="Arial MT"/>
                <a:cs typeface="Arial MT"/>
              </a:rPr>
              <a:t> </a:t>
            </a:r>
            <a:r>
              <a:rPr sz="1600" spc="-9" dirty="0">
                <a:latin typeface="Arial MT"/>
                <a:cs typeface="Arial MT"/>
              </a:rPr>
              <a:t>crénaux, pont- </a:t>
            </a:r>
            <a:r>
              <a:rPr sz="1600" spc="-5" dirty="0">
                <a:latin typeface="Arial MT"/>
                <a:cs typeface="Arial MT"/>
              </a:rPr>
              <a:t> levis...)</a:t>
            </a:r>
            <a:endParaRPr sz="1600" dirty="0">
              <a:latin typeface="Arial MT"/>
              <a:cs typeface="Arial M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020" y="0"/>
            <a:ext cx="8672980" cy="565630"/>
          </a:xfrm>
          <a:prstGeom prst="rect">
            <a:avLst/>
          </a:prstGeom>
        </p:spPr>
        <p:txBody>
          <a:bodyPr vert="horz" wrap="square" lIns="0" tIns="11520" rIns="0" bIns="0" rtlCol="0">
            <a:spAutoFit/>
          </a:bodyPr>
          <a:lstStyle/>
          <a:p>
            <a:pPr marL="11520">
              <a:spcBef>
                <a:spcPts val="91"/>
              </a:spcBef>
            </a:pPr>
            <a:r>
              <a:rPr sz="1800" spc="-5" dirty="0"/>
              <a:t>Préhistoire</a:t>
            </a:r>
            <a:r>
              <a:rPr sz="1800" spc="-9" dirty="0"/>
              <a:t> </a:t>
            </a:r>
            <a:r>
              <a:rPr sz="1800" dirty="0"/>
              <a:t>–</a:t>
            </a:r>
            <a:r>
              <a:rPr sz="1800" spc="-59" dirty="0"/>
              <a:t> </a:t>
            </a:r>
            <a:r>
              <a:rPr sz="1800" spc="-5" dirty="0"/>
              <a:t>Antiquité</a:t>
            </a:r>
            <a:r>
              <a:rPr sz="1800" spc="5" dirty="0"/>
              <a:t> </a:t>
            </a:r>
            <a:r>
              <a:rPr sz="1800" dirty="0"/>
              <a:t>-</a:t>
            </a:r>
            <a:r>
              <a:rPr sz="1800" spc="5" dirty="0"/>
              <a:t> </a:t>
            </a:r>
            <a:r>
              <a:rPr sz="1800" spc="-9" dirty="0"/>
              <a:t>Moyen</a:t>
            </a:r>
            <a:r>
              <a:rPr sz="1800" spc="-59" dirty="0"/>
              <a:t> </a:t>
            </a:r>
            <a:r>
              <a:rPr sz="1800" spc="-5" dirty="0"/>
              <a:t>Age</a:t>
            </a:r>
            <a:r>
              <a:rPr sz="1800" dirty="0"/>
              <a:t> -</a:t>
            </a:r>
            <a:r>
              <a:rPr sz="1800" spc="36" dirty="0"/>
              <a:t> </a:t>
            </a:r>
            <a:r>
              <a:rPr sz="1800" spc="-27" dirty="0">
                <a:solidFill>
                  <a:srgbClr val="FFFF00"/>
                </a:solidFill>
              </a:rPr>
              <a:t>Temps</a:t>
            </a:r>
            <a:r>
              <a:rPr sz="1800" spc="5" dirty="0">
                <a:solidFill>
                  <a:srgbClr val="FFFF00"/>
                </a:solidFill>
              </a:rPr>
              <a:t> </a:t>
            </a:r>
            <a:r>
              <a:rPr sz="1800" spc="-5" dirty="0">
                <a:solidFill>
                  <a:srgbClr val="FFFF00"/>
                </a:solidFill>
              </a:rPr>
              <a:t>modernes</a:t>
            </a:r>
            <a:r>
              <a:rPr sz="1800" spc="14" dirty="0">
                <a:solidFill>
                  <a:srgbClr val="FFFF00"/>
                </a:solidFill>
              </a:rPr>
              <a:t> </a:t>
            </a:r>
            <a:r>
              <a:rPr sz="1800" dirty="0"/>
              <a:t>- </a:t>
            </a:r>
            <a:r>
              <a:rPr sz="1800" spc="-5" dirty="0"/>
              <a:t>Monde</a:t>
            </a:r>
            <a:r>
              <a:rPr sz="1800" dirty="0"/>
              <a:t> </a:t>
            </a:r>
            <a:r>
              <a:rPr sz="1800" spc="-5" dirty="0"/>
              <a:t>contemporain</a:t>
            </a:r>
            <a:r>
              <a:rPr sz="1800" spc="5" dirty="0"/>
              <a:t> </a:t>
            </a:r>
            <a:r>
              <a:rPr sz="1800" dirty="0"/>
              <a:t>-</a:t>
            </a:r>
          </a:p>
        </p:txBody>
      </p:sp>
      <p:sp>
        <p:nvSpPr>
          <p:cNvPr id="3" name="object 3"/>
          <p:cNvSpPr txBox="1"/>
          <p:nvPr/>
        </p:nvSpPr>
        <p:spPr>
          <a:xfrm>
            <a:off x="233782" y="662748"/>
            <a:ext cx="8533632" cy="3943735"/>
          </a:xfrm>
          <a:prstGeom prst="rect">
            <a:avLst/>
          </a:prstGeom>
        </p:spPr>
        <p:txBody>
          <a:bodyPr vert="horz" wrap="square" lIns="0" tIns="11520" rIns="0" bIns="0" rtlCol="0">
            <a:spAutoFit/>
          </a:bodyPr>
          <a:lstStyle/>
          <a:p>
            <a:pPr marL="173379">
              <a:spcBef>
                <a:spcPts val="91"/>
              </a:spcBef>
            </a:pPr>
            <a:r>
              <a:rPr sz="1600" b="1" dirty="0">
                <a:latin typeface="Arial MT"/>
                <a:cs typeface="Arial MT"/>
              </a:rPr>
              <a:t>A</a:t>
            </a:r>
            <a:r>
              <a:rPr sz="1600" b="1" spc="-100" dirty="0">
                <a:latin typeface="Arial MT"/>
                <a:cs typeface="Arial MT"/>
              </a:rPr>
              <a:t> </a:t>
            </a:r>
            <a:r>
              <a:rPr sz="1600" b="1" spc="-27" dirty="0">
                <a:latin typeface="Arial MT"/>
                <a:cs typeface="Arial MT"/>
              </a:rPr>
              <a:t>PARTIR</a:t>
            </a:r>
            <a:r>
              <a:rPr sz="1600" b="1" spc="-23" dirty="0">
                <a:latin typeface="Arial MT"/>
                <a:cs typeface="Arial MT"/>
              </a:rPr>
              <a:t> </a:t>
            </a:r>
            <a:r>
              <a:rPr sz="1600" b="1" spc="-5" dirty="0">
                <a:latin typeface="Arial MT"/>
                <a:cs typeface="Arial MT"/>
              </a:rPr>
              <a:t>DU</a:t>
            </a:r>
            <a:r>
              <a:rPr sz="1600" b="1" spc="-18" dirty="0">
                <a:latin typeface="Arial MT"/>
                <a:cs typeface="Arial MT"/>
              </a:rPr>
              <a:t> </a:t>
            </a:r>
            <a:r>
              <a:rPr sz="1600" b="1" spc="-9" dirty="0">
                <a:latin typeface="Arial MT"/>
                <a:cs typeface="Arial MT"/>
              </a:rPr>
              <a:t>XVIII</a:t>
            </a:r>
            <a:endParaRPr sz="1600" b="1" dirty="0">
              <a:latin typeface="Arial MT"/>
              <a:cs typeface="Arial MT"/>
            </a:endParaRPr>
          </a:p>
          <a:p>
            <a:pPr>
              <a:spcBef>
                <a:spcPts val="36"/>
              </a:spcBef>
            </a:pPr>
            <a:endParaRPr sz="1700" dirty="0">
              <a:latin typeface="Arial MT"/>
              <a:cs typeface="Arial MT"/>
            </a:endParaRPr>
          </a:p>
          <a:p>
            <a:pPr marL="11520" marR="4608">
              <a:lnSpc>
                <a:spcPct val="93500"/>
              </a:lnSpc>
              <a:tabLst>
                <a:tab pos="1050063" algn="l"/>
              </a:tabLst>
            </a:pPr>
            <a:r>
              <a:rPr spc="-5" dirty="0">
                <a:latin typeface="Arial MT"/>
                <a:cs typeface="Arial MT"/>
              </a:rPr>
              <a:t>L'habitat </a:t>
            </a:r>
            <a:r>
              <a:rPr dirty="0">
                <a:latin typeface="Arial MT"/>
                <a:cs typeface="Arial MT"/>
              </a:rPr>
              <a:t>évolue </a:t>
            </a:r>
            <a:r>
              <a:rPr spc="-5" dirty="0">
                <a:latin typeface="Arial MT"/>
                <a:cs typeface="Arial MT"/>
              </a:rPr>
              <a:t>lentement, mais </a:t>
            </a:r>
            <a:r>
              <a:rPr dirty="0">
                <a:latin typeface="Arial MT"/>
                <a:cs typeface="Arial MT"/>
              </a:rPr>
              <a:t>avec un décalage : d'abord dans les </a:t>
            </a:r>
            <a:r>
              <a:rPr spc="-5" dirty="0">
                <a:latin typeface="Arial MT"/>
                <a:cs typeface="Arial MT"/>
              </a:rPr>
              <a:t>villes, </a:t>
            </a:r>
            <a:r>
              <a:rPr dirty="0">
                <a:latin typeface="Arial MT"/>
                <a:cs typeface="Arial MT"/>
              </a:rPr>
              <a:t>d'abord </a:t>
            </a:r>
            <a:r>
              <a:rPr spc="-494" dirty="0">
                <a:latin typeface="Arial MT"/>
                <a:cs typeface="Arial MT"/>
              </a:rPr>
              <a:t> </a:t>
            </a:r>
            <a:r>
              <a:rPr dirty="0">
                <a:latin typeface="Arial MT"/>
                <a:cs typeface="Arial MT"/>
              </a:rPr>
              <a:t>chez les riches ! On construit </a:t>
            </a:r>
            <a:r>
              <a:rPr spc="-5" dirty="0">
                <a:latin typeface="Arial MT"/>
                <a:cs typeface="Arial MT"/>
              </a:rPr>
              <a:t>davantage </a:t>
            </a:r>
            <a:r>
              <a:rPr dirty="0">
                <a:latin typeface="Arial MT"/>
                <a:cs typeface="Arial MT"/>
              </a:rPr>
              <a:t>en dur . Les </a:t>
            </a:r>
            <a:r>
              <a:rPr spc="-5" dirty="0">
                <a:latin typeface="Arial MT"/>
                <a:cs typeface="Arial MT"/>
              </a:rPr>
              <a:t>vitres </a:t>
            </a:r>
            <a:r>
              <a:rPr dirty="0">
                <a:latin typeface="Arial MT"/>
                <a:cs typeface="Arial MT"/>
              </a:rPr>
              <a:t>se généralisent, </a:t>
            </a:r>
            <a:r>
              <a:rPr spc="-5" dirty="0">
                <a:latin typeface="Arial MT"/>
                <a:cs typeface="Arial MT"/>
              </a:rPr>
              <a:t>le </a:t>
            </a:r>
            <a:r>
              <a:rPr dirty="0">
                <a:latin typeface="Arial MT"/>
                <a:cs typeface="Arial MT"/>
              </a:rPr>
              <a:t> </a:t>
            </a:r>
            <a:r>
              <a:rPr spc="-5" dirty="0">
                <a:latin typeface="Arial MT"/>
                <a:cs typeface="Arial MT"/>
              </a:rPr>
              <a:t>mobilier	</a:t>
            </a:r>
            <a:r>
              <a:rPr dirty="0">
                <a:latin typeface="Arial MT"/>
                <a:cs typeface="Arial MT"/>
              </a:rPr>
              <a:t>est plus </a:t>
            </a:r>
            <a:r>
              <a:rPr spc="-5" dirty="0">
                <a:latin typeface="Arial MT"/>
                <a:cs typeface="Arial MT"/>
              </a:rPr>
              <a:t>diversifié, il </a:t>
            </a:r>
            <a:r>
              <a:rPr dirty="0">
                <a:latin typeface="Arial MT"/>
                <a:cs typeface="Arial MT"/>
              </a:rPr>
              <a:t>y a encore peu de </a:t>
            </a:r>
            <a:r>
              <a:rPr spc="-5" dirty="0">
                <a:latin typeface="Arial MT"/>
                <a:cs typeface="Arial MT"/>
              </a:rPr>
              <a:t>confort, Il </a:t>
            </a:r>
            <a:r>
              <a:rPr dirty="0">
                <a:latin typeface="Arial MT"/>
                <a:cs typeface="Arial MT"/>
              </a:rPr>
              <a:t>n'y a pas de </a:t>
            </a:r>
            <a:r>
              <a:rPr spc="-5" dirty="0">
                <a:latin typeface="Arial MT"/>
                <a:cs typeface="Arial MT"/>
              </a:rPr>
              <a:t>salle </a:t>
            </a:r>
            <a:r>
              <a:rPr dirty="0">
                <a:latin typeface="Arial MT"/>
                <a:cs typeface="Arial MT"/>
              </a:rPr>
              <a:t>à </a:t>
            </a:r>
            <a:r>
              <a:rPr spc="5" dirty="0">
                <a:latin typeface="Arial MT"/>
                <a:cs typeface="Arial MT"/>
              </a:rPr>
              <a:t> </a:t>
            </a:r>
            <a:r>
              <a:rPr dirty="0">
                <a:latin typeface="Arial MT"/>
                <a:cs typeface="Arial MT"/>
              </a:rPr>
              <a:t>manger : les repas sont pris presque toujours </a:t>
            </a:r>
            <a:r>
              <a:rPr spc="-5" dirty="0">
                <a:latin typeface="Arial MT"/>
                <a:cs typeface="Arial MT"/>
              </a:rPr>
              <a:t>dans les </a:t>
            </a:r>
            <a:r>
              <a:rPr dirty="0" err="1" smtClean="0">
                <a:latin typeface="Arial MT"/>
                <a:cs typeface="Arial MT"/>
              </a:rPr>
              <a:t>chambres</a:t>
            </a:r>
            <a:r>
              <a:rPr lang="fr-FR" dirty="0" smtClean="0">
                <a:latin typeface="Arial MT"/>
                <a:cs typeface="Arial MT"/>
              </a:rPr>
              <a:t>,</a:t>
            </a:r>
            <a:endParaRPr dirty="0">
              <a:latin typeface="Arial MT"/>
              <a:cs typeface="Arial MT"/>
            </a:endParaRPr>
          </a:p>
          <a:p>
            <a:pPr>
              <a:spcBef>
                <a:spcPts val="50"/>
              </a:spcBef>
            </a:pPr>
            <a:endParaRPr dirty="0">
              <a:latin typeface="Arial MT"/>
              <a:cs typeface="Arial MT"/>
            </a:endParaRPr>
          </a:p>
          <a:p>
            <a:pPr marL="11520" marR="366917">
              <a:lnSpc>
                <a:spcPts val="2032"/>
              </a:lnSpc>
            </a:pPr>
            <a:r>
              <a:rPr dirty="0">
                <a:latin typeface="Arial MT"/>
                <a:cs typeface="Arial MT"/>
              </a:rPr>
              <a:t>Par contre, il </a:t>
            </a:r>
            <a:r>
              <a:rPr spc="-5" dirty="0">
                <a:latin typeface="Arial MT"/>
                <a:cs typeface="Arial MT"/>
              </a:rPr>
              <a:t>existe </a:t>
            </a:r>
            <a:r>
              <a:rPr dirty="0">
                <a:latin typeface="Arial MT"/>
                <a:cs typeface="Arial MT"/>
              </a:rPr>
              <a:t>une cuisine, </a:t>
            </a:r>
            <a:r>
              <a:rPr spc="-5" dirty="0">
                <a:latin typeface="Arial MT"/>
                <a:cs typeface="Arial MT"/>
              </a:rPr>
              <a:t>très </a:t>
            </a:r>
            <a:r>
              <a:rPr dirty="0">
                <a:latin typeface="Arial MT"/>
                <a:cs typeface="Arial MT"/>
              </a:rPr>
              <a:t>vaste, mais </a:t>
            </a:r>
            <a:r>
              <a:rPr spc="-5" dirty="0">
                <a:latin typeface="Arial MT"/>
                <a:cs typeface="Arial MT"/>
              </a:rPr>
              <a:t>les instruments </a:t>
            </a:r>
            <a:r>
              <a:rPr dirty="0">
                <a:latin typeface="Arial MT"/>
                <a:cs typeface="Arial MT"/>
              </a:rPr>
              <a:t>culinaires, eux, </a:t>
            </a:r>
            <a:r>
              <a:rPr spc="-494" dirty="0">
                <a:latin typeface="Arial MT"/>
                <a:cs typeface="Arial MT"/>
              </a:rPr>
              <a:t> </a:t>
            </a:r>
            <a:r>
              <a:rPr dirty="0">
                <a:latin typeface="Arial MT"/>
                <a:cs typeface="Arial MT"/>
              </a:rPr>
              <a:t>n'ont</a:t>
            </a:r>
            <a:r>
              <a:rPr spc="-18" dirty="0">
                <a:latin typeface="Arial MT"/>
                <a:cs typeface="Arial MT"/>
              </a:rPr>
              <a:t> </a:t>
            </a:r>
            <a:r>
              <a:rPr dirty="0">
                <a:latin typeface="Arial MT"/>
                <a:cs typeface="Arial MT"/>
              </a:rPr>
              <a:t>guère changé depuis </a:t>
            </a:r>
            <a:r>
              <a:rPr spc="-5" dirty="0">
                <a:latin typeface="Arial MT"/>
                <a:cs typeface="Arial MT"/>
              </a:rPr>
              <a:t>le </a:t>
            </a:r>
            <a:r>
              <a:rPr dirty="0">
                <a:latin typeface="Arial MT"/>
                <a:cs typeface="Arial MT"/>
              </a:rPr>
              <a:t>Moyen</a:t>
            </a:r>
            <a:r>
              <a:rPr spc="-9" dirty="0">
                <a:latin typeface="Arial MT"/>
                <a:cs typeface="Arial MT"/>
              </a:rPr>
              <a:t> </a:t>
            </a:r>
            <a:r>
              <a:rPr dirty="0">
                <a:latin typeface="Arial MT"/>
                <a:cs typeface="Arial MT"/>
              </a:rPr>
              <a:t>Âge.</a:t>
            </a:r>
          </a:p>
          <a:p>
            <a:pPr>
              <a:lnSpc>
                <a:spcPct val="100000"/>
              </a:lnSpc>
            </a:pPr>
            <a:endParaRPr dirty="0">
              <a:latin typeface="Arial MT"/>
              <a:cs typeface="Arial MT"/>
            </a:endParaRPr>
          </a:p>
          <a:p>
            <a:pPr marL="11520" marR="437190">
              <a:lnSpc>
                <a:spcPts val="2041"/>
              </a:lnSpc>
            </a:pPr>
            <a:r>
              <a:rPr dirty="0">
                <a:latin typeface="Arial MT"/>
                <a:cs typeface="Arial MT"/>
              </a:rPr>
              <a:t>Les</a:t>
            </a:r>
            <a:r>
              <a:rPr spc="5" dirty="0">
                <a:latin typeface="Arial MT"/>
                <a:cs typeface="Arial MT"/>
              </a:rPr>
              <a:t> </a:t>
            </a:r>
            <a:r>
              <a:rPr spc="-5" dirty="0">
                <a:latin typeface="Arial MT"/>
                <a:cs typeface="Arial MT"/>
              </a:rPr>
              <a:t>équipements</a:t>
            </a:r>
            <a:r>
              <a:rPr spc="5" dirty="0">
                <a:latin typeface="Arial MT"/>
                <a:cs typeface="Arial MT"/>
              </a:rPr>
              <a:t> </a:t>
            </a:r>
            <a:r>
              <a:rPr dirty="0">
                <a:latin typeface="Arial MT"/>
                <a:cs typeface="Arial MT"/>
              </a:rPr>
              <a:t>sanitaires</a:t>
            </a:r>
            <a:r>
              <a:rPr spc="9" dirty="0">
                <a:latin typeface="Arial MT"/>
                <a:cs typeface="Arial MT"/>
              </a:rPr>
              <a:t> </a:t>
            </a:r>
            <a:r>
              <a:rPr spc="-5" dirty="0">
                <a:latin typeface="Arial MT"/>
                <a:cs typeface="Arial MT"/>
              </a:rPr>
              <a:t>quasi-inexistants</a:t>
            </a:r>
            <a:r>
              <a:rPr spc="5" dirty="0">
                <a:latin typeface="Arial MT"/>
                <a:cs typeface="Arial MT"/>
              </a:rPr>
              <a:t> </a:t>
            </a:r>
            <a:r>
              <a:rPr spc="-5" dirty="0">
                <a:latin typeface="Arial MT"/>
                <a:cs typeface="Arial MT"/>
              </a:rPr>
              <a:t>(même</a:t>
            </a:r>
            <a:r>
              <a:rPr spc="9" dirty="0">
                <a:latin typeface="Arial MT"/>
                <a:cs typeface="Arial MT"/>
              </a:rPr>
              <a:t> </a:t>
            </a:r>
            <a:r>
              <a:rPr dirty="0">
                <a:latin typeface="Arial MT"/>
                <a:cs typeface="Arial MT"/>
              </a:rPr>
              <a:t>chez</a:t>
            </a:r>
            <a:r>
              <a:rPr spc="5" dirty="0">
                <a:latin typeface="Arial MT"/>
                <a:cs typeface="Arial MT"/>
              </a:rPr>
              <a:t> </a:t>
            </a:r>
            <a:r>
              <a:rPr spc="-5" dirty="0">
                <a:latin typeface="Arial MT"/>
                <a:cs typeface="Arial MT"/>
              </a:rPr>
              <a:t>les</a:t>
            </a:r>
            <a:r>
              <a:rPr spc="5" dirty="0">
                <a:latin typeface="Arial MT"/>
                <a:cs typeface="Arial MT"/>
              </a:rPr>
              <a:t> </a:t>
            </a:r>
            <a:r>
              <a:rPr dirty="0">
                <a:latin typeface="Arial MT"/>
                <a:cs typeface="Arial MT"/>
              </a:rPr>
              <a:t>riches,</a:t>
            </a:r>
            <a:r>
              <a:rPr spc="-5" dirty="0">
                <a:latin typeface="Arial MT"/>
                <a:cs typeface="Arial MT"/>
              </a:rPr>
              <a:t> le</a:t>
            </a:r>
            <a:r>
              <a:rPr spc="5" dirty="0">
                <a:latin typeface="Arial MT"/>
                <a:cs typeface="Arial MT"/>
              </a:rPr>
              <a:t> </a:t>
            </a:r>
            <a:r>
              <a:rPr dirty="0">
                <a:latin typeface="Arial MT"/>
                <a:cs typeface="Arial MT"/>
              </a:rPr>
              <a:t>cabinet </a:t>
            </a:r>
            <a:r>
              <a:rPr spc="-490" dirty="0">
                <a:latin typeface="Arial MT"/>
                <a:cs typeface="Arial MT"/>
              </a:rPr>
              <a:t> </a:t>
            </a:r>
            <a:r>
              <a:rPr dirty="0">
                <a:latin typeface="Arial MT"/>
                <a:cs typeface="Arial MT"/>
              </a:rPr>
              <a:t>d'aisance à </a:t>
            </a:r>
            <a:r>
              <a:rPr spc="-5" dirty="0">
                <a:latin typeface="Arial MT"/>
                <a:cs typeface="Arial MT"/>
              </a:rPr>
              <a:t>l'intérieur</a:t>
            </a:r>
            <a:r>
              <a:rPr spc="5" dirty="0">
                <a:latin typeface="Arial MT"/>
                <a:cs typeface="Arial MT"/>
              </a:rPr>
              <a:t> </a:t>
            </a:r>
            <a:r>
              <a:rPr spc="-5" dirty="0">
                <a:latin typeface="Arial MT"/>
                <a:cs typeface="Arial MT"/>
              </a:rPr>
              <a:t>de</a:t>
            </a:r>
            <a:r>
              <a:rPr dirty="0">
                <a:latin typeface="Arial MT"/>
                <a:cs typeface="Arial MT"/>
              </a:rPr>
              <a:t> la</a:t>
            </a:r>
            <a:r>
              <a:rPr spc="-9" dirty="0">
                <a:latin typeface="Arial MT"/>
                <a:cs typeface="Arial MT"/>
              </a:rPr>
              <a:t> </a:t>
            </a:r>
            <a:r>
              <a:rPr dirty="0">
                <a:latin typeface="Arial MT"/>
                <a:cs typeface="Arial MT"/>
              </a:rPr>
              <a:t>maison</a:t>
            </a:r>
            <a:r>
              <a:rPr spc="-9" dirty="0">
                <a:latin typeface="Arial MT"/>
                <a:cs typeface="Arial MT"/>
              </a:rPr>
              <a:t> </a:t>
            </a:r>
            <a:r>
              <a:rPr dirty="0">
                <a:latin typeface="Arial MT"/>
                <a:cs typeface="Arial MT"/>
              </a:rPr>
              <a:t>est</a:t>
            </a:r>
            <a:r>
              <a:rPr spc="-14" dirty="0">
                <a:latin typeface="Arial MT"/>
                <a:cs typeface="Arial MT"/>
              </a:rPr>
              <a:t> </a:t>
            </a:r>
            <a:r>
              <a:rPr spc="-5" dirty="0">
                <a:latin typeface="Arial MT"/>
                <a:cs typeface="Arial MT"/>
              </a:rPr>
              <a:t>exceptionnel).</a:t>
            </a:r>
            <a:endParaRPr dirty="0">
              <a:latin typeface="Arial MT"/>
              <a:cs typeface="Arial MT"/>
            </a:endParaRPr>
          </a:p>
          <a:p>
            <a:pPr>
              <a:spcBef>
                <a:spcPts val="5"/>
              </a:spcBef>
            </a:pPr>
            <a:endParaRPr dirty="0">
              <a:latin typeface="Arial MT"/>
              <a:cs typeface="Arial MT"/>
            </a:endParaRPr>
          </a:p>
          <a:p>
            <a:pPr marL="11520" marR="118658">
              <a:lnSpc>
                <a:spcPts val="2032"/>
              </a:lnSpc>
            </a:pPr>
            <a:r>
              <a:rPr spc="-5" dirty="0">
                <a:latin typeface="Arial MT"/>
                <a:cs typeface="Arial MT"/>
              </a:rPr>
              <a:t>La</a:t>
            </a:r>
            <a:r>
              <a:rPr dirty="0">
                <a:latin typeface="Arial MT"/>
                <a:cs typeface="Arial MT"/>
              </a:rPr>
              <a:t> </a:t>
            </a:r>
            <a:r>
              <a:rPr spc="-5" dirty="0">
                <a:latin typeface="Arial MT"/>
                <a:cs typeface="Arial MT"/>
              </a:rPr>
              <a:t>ferme</a:t>
            </a:r>
            <a:r>
              <a:rPr spc="5" dirty="0">
                <a:latin typeface="Arial MT"/>
                <a:cs typeface="Arial MT"/>
              </a:rPr>
              <a:t> </a:t>
            </a:r>
            <a:r>
              <a:rPr spc="-5" dirty="0">
                <a:latin typeface="Arial MT"/>
                <a:cs typeface="Arial MT"/>
              </a:rPr>
              <a:t>comporte</a:t>
            </a:r>
            <a:r>
              <a:rPr spc="5" dirty="0">
                <a:latin typeface="Arial MT"/>
                <a:cs typeface="Arial MT"/>
              </a:rPr>
              <a:t> </a:t>
            </a:r>
            <a:r>
              <a:rPr dirty="0">
                <a:latin typeface="Arial MT"/>
                <a:cs typeface="Arial MT"/>
              </a:rPr>
              <a:t>plusieurs</a:t>
            </a:r>
            <a:r>
              <a:rPr spc="-5" dirty="0">
                <a:latin typeface="Arial MT"/>
                <a:cs typeface="Arial MT"/>
              </a:rPr>
              <a:t> petits</a:t>
            </a:r>
            <a:r>
              <a:rPr spc="5" dirty="0">
                <a:latin typeface="Arial MT"/>
                <a:cs typeface="Arial MT"/>
              </a:rPr>
              <a:t> </a:t>
            </a:r>
            <a:r>
              <a:rPr dirty="0">
                <a:latin typeface="Arial MT"/>
                <a:cs typeface="Arial MT"/>
              </a:rPr>
              <a:t>corps </a:t>
            </a:r>
            <a:r>
              <a:rPr spc="-5" dirty="0">
                <a:latin typeface="Arial MT"/>
                <a:cs typeface="Arial MT"/>
              </a:rPr>
              <a:t>de</a:t>
            </a:r>
            <a:r>
              <a:rPr spc="5" dirty="0">
                <a:latin typeface="Arial MT"/>
                <a:cs typeface="Arial MT"/>
              </a:rPr>
              <a:t> </a:t>
            </a:r>
            <a:r>
              <a:rPr spc="-5" dirty="0">
                <a:latin typeface="Arial MT"/>
                <a:cs typeface="Arial MT"/>
              </a:rPr>
              <a:t>bâtiments,</a:t>
            </a:r>
            <a:r>
              <a:rPr spc="-9" dirty="0">
                <a:latin typeface="Arial MT"/>
                <a:cs typeface="Arial MT"/>
              </a:rPr>
              <a:t> </a:t>
            </a:r>
            <a:r>
              <a:rPr dirty="0">
                <a:latin typeface="Arial MT"/>
                <a:cs typeface="Arial MT"/>
              </a:rPr>
              <a:t>isolés</a:t>
            </a:r>
            <a:r>
              <a:rPr spc="5" dirty="0">
                <a:latin typeface="Arial MT"/>
                <a:cs typeface="Arial MT"/>
              </a:rPr>
              <a:t> </a:t>
            </a:r>
            <a:r>
              <a:rPr dirty="0">
                <a:latin typeface="Arial MT"/>
                <a:cs typeface="Arial MT"/>
              </a:rPr>
              <a:t>les</a:t>
            </a:r>
            <a:r>
              <a:rPr spc="5" dirty="0">
                <a:latin typeface="Arial MT"/>
                <a:cs typeface="Arial MT"/>
              </a:rPr>
              <a:t> </a:t>
            </a:r>
            <a:r>
              <a:rPr dirty="0">
                <a:latin typeface="Arial MT"/>
                <a:cs typeface="Arial MT"/>
              </a:rPr>
              <a:t>uns</a:t>
            </a:r>
            <a:r>
              <a:rPr spc="5" dirty="0">
                <a:latin typeface="Arial MT"/>
                <a:cs typeface="Arial MT"/>
              </a:rPr>
              <a:t> </a:t>
            </a:r>
            <a:r>
              <a:rPr dirty="0">
                <a:latin typeface="Arial MT"/>
                <a:cs typeface="Arial MT"/>
              </a:rPr>
              <a:t>des autres</a:t>
            </a:r>
            <a:r>
              <a:rPr spc="5" dirty="0">
                <a:latin typeface="Arial MT"/>
                <a:cs typeface="Arial MT"/>
              </a:rPr>
              <a:t> </a:t>
            </a:r>
            <a:r>
              <a:rPr dirty="0">
                <a:latin typeface="Arial MT"/>
                <a:cs typeface="Arial MT"/>
              </a:rPr>
              <a:t>à </a:t>
            </a:r>
            <a:r>
              <a:rPr spc="-490" dirty="0">
                <a:latin typeface="Arial MT"/>
                <a:cs typeface="Arial MT"/>
              </a:rPr>
              <a:t> </a:t>
            </a:r>
            <a:r>
              <a:rPr dirty="0">
                <a:latin typeface="Arial MT"/>
                <a:cs typeface="Arial MT"/>
              </a:rPr>
              <a:t>cause</a:t>
            </a:r>
            <a:r>
              <a:rPr spc="-9" dirty="0">
                <a:latin typeface="Arial MT"/>
                <a:cs typeface="Arial MT"/>
              </a:rPr>
              <a:t> </a:t>
            </a:r>
            <a:r>
              <a:rPr dirty="0">
                <a:latin typeface="Arial MT"/>
                <a:cs typeface="Arial MT"/>
              </a:rPr>
              <a:t>des risques d'incendie</a:t>
            </a:r>
            <a:r>
              <a:rPr spc="-9" dirty="0">
                <a:latin typeface="Arial MT"/>
                <a:cs typeface="Arial MT"/>
              </a:rPr>
              <a:t> </a:t>
            </a:r>
            <a:r>
              <a:rPr dirty="0">
                <a:latin typeface="Arial MT"/>
                <a:cs typeface="Arial MT"/>
              </a:rPr>
              <a:t>:</a:t>
            </a:r>
            <a:r>
              <a:rPr spc="-5" dirty="0">
                <a:latin typeface="Arial MT"/>
                <a:cs typeface="Arial MT"/>
              </a:rPr>
              <a:t> </a:t>
            </a:r>
            <a:r>
              <a:rPr dirty="0">
                <a:latin typeface="Arial MT"/>
                <a:cs typeface="Arial MT"/>
              </a:rPr>
              <a:t>grange,</a:t>
            </a:r>
            <a:r>
              <a:rPr spc="-14" dirty="0">
                <a:latin typeface="Arial MT"/>
                <a:cs typeface="Arial MT"/>
              </a:rPr>
              <a:t> </a:t>
            </a:r>
            <a:r>
              <a:rPr dirty="0">
                <a:latin typeface="Arial MT"/>
                <a:cs typeface="Arial MT"/>
              </a:rPr>
              <a:t>cave,</a:t>
            </a:r>
            <a:r>
              <a:rPr spc="-14" dirty="0">
                <a:latin typeface="Arial MT"/>
                <a:cs typeface="Arial MT"/>
              </a:rPr>
              <a:t> </a:t>
            </a:r>
            <a:r>
              <a:rPr spc="-5" dirty="0">
                <a:latin typeface="Arial MT"/>
                <a:cs typeface="Arial MT"/>
              </a:rPr>
              <a:t>étable, fournil</a:t>
            </a:r>
            <a:r>
              <a:rPr dirty="0">
                <a:latin typeface="Arial MT"/>
                <a:cs typeface="Arial MT"/>
              </a:rPr>
              <a:t> (four</a:t>
            </a:r>
            <a:r>
              <a:rPr spc="-5" dirty="0">
                <a:latin typeface="Arial MT"/>
                <a:cs typeface="Arial MT"/>
              </a:rPr>
              <a:t> </a:t>
            </a:r>
            <a:r>
              <a:rPr dirty="0">
                <a:latin typeface="Arial MT"/>
                <a:cs typeface="Arial MT"/>
              </a:rPr>
              <a:t>à cuire </a:t>
            </a:r>
            <a:r>
              <a:rPr spc="-5" dirty="0">
                <a:latin typeface="Arial MT"/>
                <a:cs typeface="Arial MT"/>
              </a:rPr>
              <a:t>le</a:t>
            </a:r>
            <a:r>
              <a:rPr dirty="0">
                <a:latin typeface="Arial MT"/>
                <a:cs typeface="Arial MT"/>
              </a:rPr>
              <a:t> </a:t>
            </a:r>
            <a:r>
              <a:rPr spc="-5" dirty="0">
                <a:latin typeface="Arial MT"/>
                <a:cs typeface="Arial MT"/>
              </a:rPr>
              <a:t>pain)</a:t>
            </a:r>
            <a:endParaRPr dirty="0">
              <a:latin typeface="Arial MT"/>
              <a:cs typeface="Arial M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62"/>
            <a:ext cx="8987376" cy="288631"/>
          </a:xfrm>
          <a:prstGeom prst="rect">
            <a:avLst/>
          </a:prstGeom>
        </p:spPr>
        <p:txBody>
          <a:bodyPr vert="horz" wrap="square" lIns="0" tIns="11520" rIns="0" bIns="0" rtlCol="0">
            <a:spAutoFit/>
          </a:bodyPr>
          <a:lstStyle/>
          <a:p>
            <a:pPr marL="11520">
              <a:spcBef>
                <a:spcPts val="91"/>
              </a:spcBef>
            </a:pPr>
            <a:r>
              <a:rPr sz="1800" spc="-5" dirty="0"/>
              <a:t>Préhistoire</a:t>
            </a:r>
            <a:r>
              <a:rPr sz="1800" spc="-9" dirty="0"/>
              <a:t> </a:t>
            </a:r>
            <a:r>
              <a:rPr sz="1800" dirty="0"/>
              <a:t>–</a:t>
            </a:r>
            <a:r>
              <a:rPr sz="1800" spc="-59" dirty="0"/>
              <a:t> </a:t>
            </a:r>
            <a:r>
              <a:rPr sz="1800" spc="-5" dirty="0"/>
              <a:t>Antiquité</a:t>
            </a:r>
            <a:r>
              <a:rPr sz="1800" spc="5" dirty="0"/>
              <a:t> </a:t>
            </a:r>
            <a:r>
              <a:rPr sz="1800" dirty="0"/>
              <a:t>-</a:t>
            </a:r>
            <a:r>
              <a:rPr sz="1800" spc="5" dirty="0"/>
              <a:t> </a:t>
            </a:r>
            <a:r>
              <a:rPr sz="1800" spc="-9" dirty="0"/>
              <a:t>Moyen</a:t>
            </a:r>
            <a:r>
              <a:rPr sz="1800" spc="-59" dirty="0"/>
              <a:t> </a:t>
            </a:r>
            <a:r>
              <a:rPr sz="1800" spc="-5" dirty="0"/>
              <a:t>Age</a:t>
            </a:r>
            <a:r>
              <a:rPr sz="1800" dirty="0"/>
              <a:t> -</a:t>
            </a:r>
            <a:r>
              <a:rPr sz="1800" spc="36" dirty="0"/>
              <a:t> </a:t>
            </a:r>
            <a:r>
              <a:rPr sz="1800" spc="-27" dirty="0">
                <a:solidFill>
                  <a:srgbClr val="FFFF00"/>
                </a:solidFill>
              </a:rPr>
              <a:t>Temps</a:t>
            </a:r>
            <a:r>
              <a:rPr sz="1800" spc="5" dirty="0">
                <a:solidFill>
                  <a:srgbClr val="FFFF00"/>
                </a:solidFill>
              </a:rPr>
              <a:t> </a:t>
            </a:r>
            <a:r>
              <a:rPr sz="1800" spc="-5" dirty="0">
                <a:solidFill>
                  <a:srgbClr val="FFFF00"/>
                </a:solidFill>
              </a:rPr>
              <a:t>modernes</a:t>
            </a:r>
            <a:r>
              <a:rPr sz="1800" spc="14" dirty="0">
                <a:solidFill>
                  <a:srgbClr val="FFFF00"/>
                </a:solidFill>
              </a:rPr>
              <a:t> </a:t>
            </a:r>
            <a:r>
              <a:rPr sz="1800" dirty="0"/>
              <a:t>- </a:t>
            </a:r>
            <a:r>
              <a:rPr sz="1800" spc="-5" dirty="0"/>
              <a:t>Monde</a:t>
            </a:r>
            <a:r>
              <a:rPr sz="1800" dirty="0"/>
              <a:t> </a:t>
            </a:r>
            <a:r>
              <a:rPr sz="1800" spc="-5" dirty="0"/>
              <a:t>contemporain</a:t>
            </a:r>
            <a:r>
              <a:rPr sz="1800" spc="5" dirty="0"/>
              <a:t> </a:t>
            </a:r>
            <a:r>
              <a:rPr sz="1800" dirty="0"/>
              <a:t>-</a:t>
            </a:r>
          </a:p>
        </p:txBody>
      </p:sp>
      <p:pic>
        <p:nvPicPr>
          <p:cNvPr id="3" name="object 3"/>
          <p:cNvPicPr/>
          <p:nvPr/>
        </p:nvPicPr>
        <p:blipFill>
          <a:blip r:embed="rId2" cstate="print"/>
          <a:stretch>
            <a:fillRect/>
          </a:stretch>
        </p:blipFill>
        <p:spPr>
          <a:xfrm>
            <a:off x="5549740" y="816044"/>
            <a:ext cx="3555103" cy="2716690"/>
          </a:xfrm>
          <a:prstGeom prst="rect">
            <a:avLst/>
          </a:prstGeom>
        </p:spPr>
      </p:pic>
      <p:pic>
        <p:nvPicPr>
          <p:cNvPr id="4" name="object 4"/>
          <p:cNvPicPr/>
          <p:nvPr/>
        </p:nvPicPr>
        <p:blipFill>
          <a:blip r:embed="rId3" cstate="print"/>
          <a:stretch>
            <a:fillRect/>
          </a:stretch>
        </p:blipFill>
        <p:spPr>
          <a:xfrm>
            <a:off x="5549740" y="3757492"/>
            <a:ext cx="3549345" cy="2178424"/>
          </a:xfrm>
          <a:prstGeom prst="rect">
            <a:avLst/>
          </a:prstGeom>
        </p:spPr>
      </p:pic>
      <p:sp>
        <p:nvSpPr>
          <p:cNvPr id="5" name="object 5"/>
          <p:cNvSpPr txBox="1"/>
          <p:nvPr/>
        </p:nvSpPr>
        <p:spPr>
          <a:xfrm>
            <a:off x="233782" y="499077"/>
            <a:ext cx="8104647" cy="6470067"/>
          </a:xfrm>
          <a:prstGeom prst="rect">
            <a:avLst/>
          </a:prstGeom>
        </p:spPr>
        <p:txBody>
          <a:bodyPr vert="horz" wrap="square" lIns="0" tIns="11520" rIns="0" bIns="0" rtlCol="0">
            <a:spAutoFit/>
          </a:bodyPr>
          <a:lstStyle/>
          <a:p>
            <a:pPr marL="11520">
              <a:spcBef>
                <a:spcPts val="91"/>
              </a:spcBef>
            </a:pPr>
            <a:r>
              <a:rPr sz="1600" b="1" dirty="0">
                <a:latin typeface="Arial MT"/>
                <a:cs typeface="Arial MT"/>
              </a:rPr>
              <a:t>A</a:t>
            </a:r>
            <a:r>
              <a:rPr sz="1600" b="1" spc="-103" dirty="0">
                <a:latin typeface="Arial MT"/>
                <a:cs typeface="Arial MT"/>
              </a:rPr>
              <a:t> </a:t>
            </a:r>
            <a:r>
              <a:rPr sz="1600" b="1" spc="-5" dirty="0">
                <a:latin typeface="Arial MT"/>
                <a:cs typeface="Arial MT"/>
              </a:rPr>
              <a:t>partir</a:t>
            </a:r>
            <a:r>
              <a:rPr sz="1600" b="1" spc="-14" dirty="0">
                <a:latin typeface="Arial MT"/>
                <a:cs typeface="Arial MT"/>
              </a:rPr>
              <a:t> </a:t>
            </a:r>
            <a:r>
              <a:rPr sz="1600" b="1" spc="-5" dirty="0">
                <a:latin typeface="Arial MT"/>
                <a:cs typeface="Arial MT"/>
              </a:rPr>
              <a:t>du</a:t>
            </a:r>
            <a:r>
              <a:rPr sz="1600" b="1" spc="-14" dirty="0">
                <a:latin typeface="Arial MT"/>
                <a:cs typeface="Arial MT"/>
              </a:rPr>
              <a:t> </a:t>
            </a:r>
            <a:r>
              <a:rPr sz="1600" b="1" spc="-9" dirty="0">
                <a:latin typeface="Arial MT"/>
                <a:cs typeface="Arial MT"/>
              </a:rPr>
              <a:t>XIXe</a:t>
            </a:r>
            <a:r>
              <a:rPr sz="1600" b="1" spc="-14" dirty="0">
                <a:latin typeface="Arial MT"/>
                <a:cs typeface="Arial MT"/>
              </a:rPr>
              <a:t> </a:t>
            </a:r>
            <a:r>
              <a:rPr sz="1600" b="1" spc="-9" dirty="0">
                <a:latin typeface="Arial MT"/>
                <a:cs typeface="Arial MT"/>
              </a:rPr>
              <a:t>siècle.</a:t>
            </a:r>
            <a:endParaRPr sz="1600" b="1" dirty="0">
              <a:latin typeface="Arial MT"/>
              <a:cs typeface="Arial MT"/>
            </a:endParaRPr>
          </a:p>
          <a:p>
            <a:pPr>
              <a:spcBef>
                <a:spcPts val="18"/>
              </a:spcBef>
            </a:pPr>
            <a:endParaRPr sz="1500" dirty="0">
              <a:latin typeface="Arial MT"/>
              <a:cs typeface="Arial MT"/>
            </a:endParaRPr>
          </a:p>
          <a:p>
            <a:pPr marL="11520">
              <a:lnSpc>
                <a:spcPts val="1900"/>
              </a:lnSpc>
            </a:pPr>
            <a:r>
              <a:rPr sz="1600" b="1" dirty="0">
                <a:latin typeface="Arial"/>
                <a:cs typeface="Arial"/>
              </a:rPr>
              <a:t>A</a:t>
            </a:r>
            <a:r>
              <a:rPr sz="1600" b="1" spc="-113" dirty="0">
                <a:latin typeface="Arial"/>
                <a:cs typeface="Arial"/>
              </a:rPr>
              <a:t> </a:t>
            </a:r>
            <a:r>
              <a:rPr sz="1600" b="1" spc="-5" dirty="0">
                <a:latin typeface="Arial"/>
                <a:cs typeface="Arial"/>
              </a:rPr>
              <a:t>l</a:t>
            </a:r>
            <a:r>
              <a:rPr sz="1600" b="1" dirty="0">
                <a:latin typeface="Arial"/>
                <a:cs typeface="Arial"/>
              </a:rPr>
              <a:t>a</a:t>
            </a:r>
            <a:r>
              <a:rPr sz="1600" b="1" spc="-5" dirty="0">
                <a:latin typeface="Arial"/>
                <a:cs typeface="Arial"/>
              </a:rPr>
              <a:t> </a:t>
            </a:r>
            <a:r>
              <a:rPr sz="1600" b="1" spc="-41" dirty="0">
                <a:latin typeface="Arial"/>
                <a:cs typeface="Arial"/>
              </a:rPr>
              <a:t>v</a:t>
            </a:r>
            <a:r>
              <a:rPr sz="1600" b="1" spc="-5" dirty="0">
                <a:latin typeface="Arial"/>
                <a:cs typeface="Arial"/>
              </a:rPr>
              <a:t>i</a:t>
            </a:r>
            <a:r>
              <a:rPr sz="1600" b="1" spc="5" dirty="0">
                <a:latin typeface="Arial"/>
                <a:cs typeface="Arial"/>
              </a:rPr>
              <a:t>l</a:t>
            </a:r>
            <a:r>
              <a:rPr sz="1600" b="1" spc="-5" dirty="0">
                <a:latin typeface="Arial"/>
                <a:cs typeface="Arial"/>
              </a:rPr>
              <a:t>l</a:t>
            </a:r>
            <a:r>
              <a:rPr sz="1600" b="1" dirty="0">
                <a:latin typeface="Arial"/>
                <a:cs typeface="Arial"/>
              </a:rPr>
              <a:t>e</a:t>
            </a:r>
            <a:r>
              <a:rPr sz="1600" b="1" spc="9" dirty="0">
                <a:latin typeface="Arial"/>
                <a:cs typeface="Arial"/>
              </a:rPr>
              <a:t> </a:t>
            </a:r>
            <a:r>
              <a:rPr sz="1600" dirty="0">
                <a:latin typeface="Arial MT"/>
                <a:cs typeface="Arial MT"/>
              </a:rPr>
              <a:t>:</a:t>
            </a:r>
          </a:p>
          <a:p>
            <a:pPr marL="11520" marR="2869098">
              <a:lnSpc>
                <a:spcPct val="94300"/>
              </a:lnSpc>
              <a:spcBef>
                <a:spcPts val="54"/>
              </a:spcBef>
            </a:pPr>
            <a:r>
              <a:rPr sz="1600" spc="-9" dirty="0">
                <a:latin typeface="Arial MT"/>
                <a:cs typeface="Arial MT"/>
              </a:rPr>
              <a:t>Les</a:t>
            </a:r>
            <a:r>
              <a:rPr sz="1600" spc="32" dirty="0">
                <a:latin typeface="Arial MT"/>
                <a:cs typeface="Arial MT"/>
              </a:rPr>
              <a:t> </a:t>
            </a:r>
            <a:r>
              <a:rPr sz="1600" spc="-9" dirty="0">
                <a:latin typeface="Arial MT"/>
                <a:cs typeface="Arial MT"/>
              </a:rPr>
              <a:t>grandes</a:t>
            </a:r>
            <a:r>
              <a:rPr sz="1600" spc="41" dirty="0">
                <a:latin typeface="Arial MT"/>
                <a:cs typeface="Arial MT"/>
              </a:rPr>
              <a:t> </a:t>
            </a:r>
            <a:r>
              <a:rPr sz="1600" spc="-5" dirty="0">
                <a:latin typeface="Arial MT"/>
                <a:cs typeface="Arial MT"/>
              </a:rPr>
              <a:t>villes</a:t>
            </a:r>
            <a:r>
              <a:rPr sz="1600" spc="36" dirty="0">
                <a:latin typeface="Arial MT"/>
                <a:cs typeface="Arial MT"/>
              </a:rPr>
              <a:t> </a:t>
            </a:r>
            <a:r>
              <a:rPr sz="1600" spc="-5" dirty="0">
                <a:latin typeface="Arial MT"/>
                <a:cs typeface="Arial MT"/>
              </a:rPr>
              <a:t>sont</a:t>
            </a:r>
            <a:r>
              <a:rPr sz="1600" spc="32" dirty="0">
                <a:latin typeface="Arial MT"/>
                <a:cs typeface="Arial MT"/>
              </a:rPr>
              <a:t> </a:t>
            </a:r>
            <a:r>
              <a:rPr sz="1600" spc="-5" dirty="0">
                <a:latin typeface="Arial MT"/>
                <a:cs typeface="Arial MT"/>
              </a:rPr>
              <a:t>transformées,</a:t>
            </a:r>
            <a:r>
              <a:rPr sz="1600" spc="45" dirty="0">
                <a:latin typeface="Arial MT"/>
                <a:cs typeface="Arial MT"/>
              </a:rPr>
              <a:t> </a:t>
            </a:r>
            <a:r>
              <a:rPr sz="1600" dirty="0">
                <a:latin typeface="Arial MT"/>
                <a:cs typeface="Arial MT"/>
              </a:rPr>
              <a:t>comme</a:t>
            </a:r>
            <a:r>
              <a:rPr sz="1600" spc="32" dirty="0">
                <a:latin typeface="Arial MT"/>
                <a:cs typeface="Arial MT"/>
              </a:rPr>
              <a:t> </a:t>
            </a:r>
            <a:r>
              <a:rPr sz="1600" spc="-5" dirty="0">
                <a:latin typeface="Arial MT"/>
                <a:cs typeface="Arial MT"/>
              </a:rPr>
              <a:t>Paris</a:t>
            </a:r>
            <a:r>
              <a:rPr sz="1600" spc="36" dirty="0">
                <a:latin typeface="Arial MT"/>
                <a:cs typeface="Arial MT"/>
              </a:rPr>
              <a:t> </a:t>
            </a:r>
            <a:r>
              <a:rPr sz="1600" spc="-9" dirty="0">
                <a:latin typeface="Arial MT"/>
                <a:cs typeface="Arial MT"/>
              </a:rPr>
              <a:t>par </a:t>
            </a:r>
            <a:r>
              <a:rPr sz="1600" spc="-5" dirty="0">
                <a:latin typeface="Arial MT"/>
                <a:cs typeface="Arial MT"/>
              </a:rPr>
              <a:t> le baron </a:t>
            </a:r>
            <a:r>
              <a:rPr sz="1600" b="1" spc="-5" dirty="0">
                <a:latin typeface="Arial"/>
                <a:cs typeface="Arial"/>
              </a:rPr>
              <a:t>Haussman</a:t>
            </a:r>
            <a:r>
              <a:rPr sz="1600" spc="-5" dirty="0">
                <a:latin typeface="Arial MT"/>
                <a:cs typeface="Arial MT"/>
              </a:rPr>
              <a:t>. </a:t>
            </a:r>
            <a:r>
              <a:rPr sz="1600" dirty="0">
                <a:latin typeface="Arial MT"/>
                <a:cs typeface="Arial MT"/>
              </a:rPr>
              <a:t>On y </a:t>
            </a:r>
            <a:r>
              <a:rPr sz="1600" spc="-5" dirty="0">
                <a:latin typeface="Arial MT"/>
                <a:cs typeface="Arial MT"/>
              </a:rPr>
              <a:t>crée </a:t>
            </a:r>
            <a:r>
              <a:rPr sz="1600" spc="-9" dirty="0">
                <a:latin typeface="Arial MT"/>
                <a:cs typeface="Arial MT"/>
              </a:rPr>
              <a:t>des </a:t>
            </a:r>
            <a:r>
              <a:rPr sz="1600" b="1" spc="-5" dirty="0">
                <a:latin typeface="Arial"/>
                <a:cs typeface="Arial"/>
              </a:rPr>
              <a:t>parcs</a:t>
            </a:r>
            <a:r>
              <a:rPr sz="1600" spc="-5" dirty="0">
                <a:latin typeface="Arial MT"/>
                <a:cs typeface="Arial MT"/>
              </a:rPr>
              <a:t>, </a:t>
            </a:r>
            <a:r>
              <a:rPr sz="1600" spc="-9" dirty="0">
                <a:latin typeface="Arial MT"/>
                <a:cs typeface="Arial MT"/>
              </a:rPr>
              <a:t>des </a:t>
            </a:r>
            <a:r>
              <a:rPr sz="1600" spc="-5" dirty="0">
                <a:latin typeface="Arial MT"/>
                <a:cs typeface="Arial MT"/>
              </a:rPr>
              <a:t>réseaux </a:t>
            </a:r>
            <a:r>
              <a:rPr sz="1600" dirty="0">
                <a:latin typeface="Arial MT"/>
                <a:cs typeface="Arial MT"/>
              </a:rPr>
              <a:t> </a:t>
            </a:r>
            <a:r>
              <a:rPr sz="1600" b="1" spc="-5" dirty="0">
                <a:latin typeface="Arial"/>
                <a:cs typeface="Arial"/>
              </a:rPr>
              <a:t>d’égouts</a:t>
            </a:r>
            <a:r>
              <a:rPr sz="1600" spc="-5" dirty="0">
                <a:latin typeface="Arial MT"/>
                <a:cs typeface="Arial MT"/>
              </a:rPr>
              <a:t>,</a:t>
            </a:r>
            <a:r>
              <a:rPr sz="1600"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grandes</a:t>
            </a:r>
            <a:r>
              <a:rPr sz="1600" spc="9" dirty="0">
                <a:latin typeface="Arial MT"/>
                <a:cs typeface="Arial MT"/>
              </a:rPr>
              <a:t> </a:t>
            </a:r>
            <a:r>
              <a:rPr sz="1600" b="1" spc="-9" dirty="0">
                <a:latin typeface="Arial"/>
                <a:cs typeface="Arial"/>
              </a:rPr>
              <a:t>avenues</a:t>
            </a:r>
            <a:r>
              <a:rPr sz="1600" spc="-9" dirty="0">
                <a:latin typeface="Arial MT"/>
                <a:cs typeface="Arial MT"/>
              </a:rPr>
              <a:t>.</a:t>
            </a:r>
            <a:r>
              <a:rPr sz="1600" dirty="0">
                <a:latin typeface="Arial MT"/>
                <a:cs typeface="Arial MT"/>
              </a:rPr>
              <a:t> </a:t>
            </a:r>
            <a:r>
              <a:rPr sz="1600" spc="-9" dirty="0">
                <a:latin typeface="Arial MT"/>
                <a:cs typeface="Arial MT"/>
              </a:rPr>
              <a:t>Les</a:t>
            </a:r>
            <a:r>
              <a:rPr sz="1600" spc="-5" dirty="0">
                <a:latin typeface="Arial MT"/>
                <a:cs typeface="Arial MT"/>
              </a:rPr>
              <a:t> </a:t>
            </a:r>
            <a:r>
              <a:rPr sz="1600" spc="-9" dirty="0">
                <a:latin typeface="Arial MT"/>
                <a:cs typeface="Arial MT"/>
              </a:rPr>
              <a:t>familles</a:t>
            </a:r>
            <a:r>
              <a:rPr sz="1600" spc="5" dirty="0">
                <a:latin typeface="Arial MT"/>
                <a:cs typeface="Arial MT"/>
              </a:rPr>
              <a:t> </a:t>
            </a:r>
            <a:r>
              <a:rPr sz="1600" spc="-5" dirty="0">
                <a:latin typeface="Arial MT"/>
                <a:cs typeface="Arial MT"/>
              </a:rPr>
              <a:t>sont</a:t>
            </a:r>
            <a:r>
              <a:rPr sz="1600" spc="5" dirty="0">
                <a:latin typeface="Arial MT"/>
                <a:cs typeface="Arial MT"/>
              </a:rPr>
              <a:t> </a:t>
            </a:r>
            <a:r>
              <a:rPr sz="1600" spc="-9" dirty="0">
                <a:latin typeface="Arial MT"/>
                <a:cs typeface="Arial MT"/>
              </a:rPr>
              <a:t>logées </a:t>
            </a:r>
            <a:r>
              <a:rPr sz="1600" spc="-439" dirty="0">
                <a:latin typeface="Arial MT"/>
                <a:cs typeface="Arial MT"/>
              </a:rPr>
              <a:t> </a:t>
            </a:r>
            <a:r>
              <a:rPr sz="1600" spc="-9" dirty="0">
                <a:latin typeface="Arial MT"/>
                <a:cs typeface="Arial MT"/>
              </a:rPr>
              <a:t>dans</a:t>
            </a:r>
            <a:r>
              <a:rPr sz="1600" dirty="0">
                <a:latin typeface="Arial MT"/>
                <a:cs typeface="Arial MT"/>
              </a:rPr>
              <a:t> </a:t>
            </a:r>
            <a:r>
              <a:rPr sz="1600" spc="-9" dirty="0">
                <a:latin typeface="Arial MT"/>
                <a:cs typeface="Arial MT"/>
              </a:rPr>
              <a:t>des</a:t>
            </a:r>
            <a:r>
              <a:rPr sz="1600" spc="-5" dirty="0">
                <a:latin typeface="Arial MT"/>
                <a:cs typeface="Arial MT"/>
              </a:rPr>
              <a:t> </a:t>
            </a:r>
            <a:r>
              <a:rPr sz="1600" spc="-9" dirty="0">
                <a:latin typeface="Arial MT"/>
                <a:cs typeface="Arial MT"/>
              </a:rPr>
              <a:t>bâtiments</a:t>
            </a:r>
            <a:r>
              <a:rPr sz="1600" spc="5" dirty="0">
                <a:latin typeface="Arial MT"/>
                <a:cs typeface="Arial MT"/>
              </a:rPr>
              <a:t> </a:t>
            </a:r>
            <a:r>
              <a:rPr sz="1600" spc="-9" dirty="0">
                <a:latin typeface="Arial MT"/>
                <a:cs typeface="Arial MT"/>
              </a:rPr>
              <a:t>en</a:t>
            </a:r>
            <a:r>
              <a:rPr sz="1600" dirty="0">
                <a:latin typeface="Arial MT"/>
                <a:cs typeface="Arial MT"/>
              </a:rPr>
              <a:t> </a:t>
            </a:r>
            <a:r>
              <a:rPr sz="1600" b="1" spc="-5" dirty="0">
                <a:latin typeface="Arial"/>
                <a:cs typeface="Arial"/>
              </a:rPr>
              <a:t>pierre</a:t>
            </a:r>
            <a:r>
              <a:rPr sz="1600" b="1" dirty="0">
                <a:latin typeface="Arial"/>
                <a:cs typeface="Arial"/>
              </a:rPr>
              <a:t> </a:t>
            </a:r>
            <a:r>
              <a:rPr sz="1600" spc="-9" dirty="0">
                <a:latin typeface="Arial MT"/>
                <a:cs typeface="Arial MT"/>
              </a:rPr>
              <a:t>de</a:t>
            </a:r>
            <a:r>
              <a:rPr sz="1600" dirty="0">
                <a:latin typeface="Arial MT"/>
                <a:cs typeface="Arial MT"/>
              </a:rPr>
              <a:t> </a:t>
            </a:r>
            <a:r>
              <a:rPr sz="1600" b="1" spc="-5" dirty="0">
                <a:latin typeface="Arial"/>
                <a:cs typeface="Arial"/>
              </a:rPr>
              <a:t>plusieurs</a:t>
            </a:r>
            <a:r>
              <a:rPr sz="1600" b="1" spc="5" dirty="0">
                <a:latin typeface="Arial"/>
                <a:cs typeface="Arial"/>
              </a:rPr>
              <a:t> </a:t>
            </a:r>
            <a:r>
              <a:rPr sz="1600" b="1" spc="-5" dirty="0">
                <a:latin typeface="Arial"/>
                <a:cs typeface="Arial"/>
              </a:rPr>
              <a:t>étages</a:t>
            </a:r>
            <a:r>
              <a:rPr sz="1600" spc="-5" dirty="0">
                <a:latin typeface="Arial MT"/>
                <a:cs typeface="Arial MT"/>
              </a:rPr>
              <a:t>.</a:t>
            </a:r>
            <a:r>
              <a:rPr sz="1600" spc="5" dirty="0">
                <a:latin typeface="Arial MT"/>
                <a:cs typeface="Arial MT"/>
              </a:rPr>
              <a:t> </a:t>
            </a:r>
            <a:r>
              <a:rPr sz="1600" spc="-9" dirty="0">
                <a:latin typeface="Arial MT"/>
                <a:cs typeface="Arial MT"/>
              </a:rPr>
              <a:t>Les </a:t>
            </a:r>
            <a:r>
              <a:rPr sz="1600" spc="-5" dirty="0">
                <a:latin typeface="Arial MT"/>
                <a:cs typeface="Arial MT"/>
              </a:rPr>
              <a:t> espaces de </a:t>
            </a:r>
            <a:r>
              <a:rPr sz="1600" dirty="0">
                <a:latin typeface="Arial MT"/>
                <a:cs typeface="Arial MT"/>
              </a:rPr>
              <a:t>vie </a:t>
            </a:r>
            <a:r>
              <a:rPr sz="1600" spc="-5" dirty="0">
                <a:latin typeface="Arial MT"/>
                <a:cs typeface="Arial MT"/>
              </a:rPr>
              <a:t>commune (salon, salle </a:t>
            </a:r>
            <a:r>
              <a:rPr sz="1600" dirty="0">
                <a:latin typeface="Arial MT"/>
                <a:cs typeface="Arial MT"/>
              </a:rPr>
              <a:t>à </a:t>
            </a:r>
            <a:r>
              <a:rPr sz="1600" spc="-14" dirty="0">
                <a:latin typeface="Arial MT"/>
                <a:cs typeface="Arial MT"/>
              </a:rPr>
              <a:t>manger...) </a:t>
            </a:r>
            <a:r>
              <a:rPr sz="1600" spc="-9" dirty="0">
                <a:latin typeface="Arial MT"/>
                <a:cs typeface="Arial MT"/>
              </a:rPr>
              <a:t> donnent</a:t>
            </a:r>
            <a:r>
              <a:rPr sz="1600" spc="18" dirty="0">
                <a:latin typeface="Arial MT"/>
                <a:cs typeface="Arial MT"/>
              </a:rPr>
              <a:t> </a:t>
            </a:r>
            <a:r>
              <a:rPr sz="1600" dirty="0">
                <a:latin typeface="Arial MT"/>
                <a:cs typeface="Arial MT"/>
              </a:rPr>
              <a:t>sur</a:t>
            </a:r>
            <a:r>
              <a:rPr sz="1600" spc="14" dirty="0">
                <a:latin typeface="Arial MT"/>
                <a:cs typeface="Arial MT"/>
              </a:rPr>
              <a:t> </a:t>
            </a:r>
            <a:r>
              <a:rPr sz="1600" spc="-5" dirty="0">
                <a:latin typeface="Arial MT"/>
                <a:cs typeface="Arial MT"/>
              </a:rPr>
              <a:t>la</a:t>
            </a:r>
            <a:r>
              <a:rPr sz="1600" spc="14" dirty="0">
                <a:latin typeface="Arial MT"/>
                <a:cs typeface="Arial MT"/>
              </a:rPr>
              <a:t> </a:t>
            </a:r>
            <a:r>
              <a:rPr sz="1600" spc="-5" dirty="0">
                <a:latin typeface="Arial MT"/>
                <a:cs typeface="Arial MT"/>
              </a:rPr>
              <a:t>rue</a:t>
            </a:r>
            <a:r>
              <a:rPr sz="1600" spc="14" dirty="0">
                <a:latin typeface="Arial MT"/>
                <a:cs typeface="Arial MT"/>
              </a:rPr>
              <a:t> </a:t>
            </a:r>
            <a:r>
              <a:rPr sz="1600" spc="-9" dirty="0">
                <a:latin typeface="Arial MT"/>
                <a:cs typeface="Arial MT"/>
              </a:rPr>
              <a:t>tandis</a:t>
            </a:r>
            <a:r>
              <a:rPr sz="1600" spc="14" dirty="0">
                <a:latin typeface="Arial MT"/>
                <a:cs typeface="Arial MT"/>
              </a:rPr>
              <a:t> </a:t>
            </a:r>
            <a:r>
              <a:rPr sz="1600" spc="-5" dirty="0">
                <a:latin typeface="Arial MT"/>
                <a:cs typeface="Arial MT"/>
              </a:rPr>
              <a:t>que</a:t>
            </a:r>
            <a:r>
              <a:rPr sz="1600" spc="9" dirty="0">
                <a:latin typeface="Arial MT"/>
                <a:cs typeface="Arial MT"/>
              </a:rPr>
              <a:t> </a:t>
            </a:r>
            <a:r>
              <a:rPr sz="1600" spc="-9" dirty="0">
                <a:latin typeface="Arial MT"/>
                <a:cs typeface="Arial MT"/>
              </a:rPr>
              <a:t>chambres</a:t>
            </a:r>
            <a:r>
              <a:rPr sz="1600" spc="14" dirty="0">
                <a:latin typeface="Arial MT"/>
                <a:cs typeface="Arial MT"/>
              </a:rPr>
              <a:t> </a:t>
            </a:r>
            <a:r>
              <a:rPr sz="1600" spc="-5" dirty="0">
                <a:latin typeface="Arial MT"/>
                <a:cs typeface="Arial MT"/>
              </a:rPr>
              <a:t>cuisine,</a:t>
            </a:r>
            <a:r>
              <a:rPr sz="1600" spc="14" dirty="0">
                <a:latin typeface="Arial MT"/>
                <a:cs typeface="Arial MT"/>
              </a:rPr>
              <a:t> </a:t>
            </a:r>
            <a:r>
              <a:rPr sz="1600" dirty="0">
                <a:latin typeface="Arial MT"/>
                <a:cs typeface="Arial MT"/>
              </a:rPr>
              <a:t>sont </a:t>
            </a:r>
            <a:r>
              <a:rPr sz="1600" spc="5" dirty="0">
                <a:latin typeface="Arial MT"/>
                <a:cs typeface="Arial MT"/>
              </a:rPr>
              <a:t> </a:t>
            </a:r>
            <a:r>
              <a:rPr sz="1600" spc="-9" dirty="0">
                <a:latin typeface="Arial MT"/>
                <a:cs typeface="Arial MT"/>
              </a:rPr>
              <a:t>plus</a:t>
            </a:r>
            <a:r>
              <a:rPr sz="1600" spc="5" dirty="0">
                <a:latin typeface="Arial MT"/>
                <a:cs typeface="Arial MT"/>
              </a:rPr>
              <a:t> </a:t>
            </a:r>
            <a:r>
              <a:rPr sz="1600" spc="-5" dirty="0">
                <a:latin typeface="Arial MT"/>
                <a:cs typeface="Arial MT"/>
              </a:rPr>
              <a:t>retirées.</a:t>
            </a:r>
            <a:r>
              <a:rPr sz="1600" dirty="0">
                <a:latin typeface="Arial MT"/>
                <a:cs typeface="Arial MT"/>
              </a:rPr>
              <a:t> </a:t>
            </a:r>
            <a:r>
              <a:rPr sz="1600" spc="-5" dirty="0">
                <a:latin typeface="Arial MT"/>
                <a:cs typeface="Arial MT"/>
              </a:rPr>
              <a:t>Une </a:t>
            </a:r>
            <a:r>
              <a:rPr sz="1600" spc="-9" dirty="0">
                <a:latin typeface="Arial MT"/>
                <a:cs typeface="Arial MT"/>
              </a:rPr>
              <a:t>hiérarchie</a:t>
            </a:r>
            <a:r>
              <a:rPr sz="1600" spc="-5" dirty="0">
                <a:latin typeface="Arial MT"/>
                <a:cs typeface="Arial MT"/>
              </a:rPr>
              <a:t> sociale s'établit,</a:t>
            </a:r>
            <a:r>
              <a:rPr sz="1600" dirty="0">
                <a:latin typeface="Arial MT"/>
                <a:cs typeface="Arial MT"/>
              </a:rPr>
              <a:t> </a:t>
            </a:r>
            <a:r>
              <a:rPr sz="1600" spc="-5" dirty="0">
                <a:latin typeface="Arial MT"/>
                <a:cs typeface="Arial MT"/>
              </a:rPr>
              <a:t>la </a:t>
            </a:r>
            <a:r>
              <a:rPr sz="1600" dirty="0">
                <a:latin typeface="Arial MT"/>
                <a:cs typeface="Arial MT"/>
              </a:rPr>
              <a:t> </a:t>
            </a:r>
            <a:r>
              <a:rPr sz="1600" spc="-9" dirty="0">
                <a:latin typeface="Arial MT"/>
                <a:cs typeface="Arial MT"/>
              </a:rPr>
              <a:t>bourgeoisie</a:t>
            </a:r>
            <a:r>
              <a:rPr sz="1600" spc="-5" dirty="0">
                <a:latin typeface="Arial MT"/>
                <a:cs typeface="Arial MT"/>
              </a:rPr>
              <a:t> au</a:t>
            </a:r>
            <a:r>
              <a:rPr sz="1600" dirty="0">
                <a:latin typeface="Arial MT"/>
                <a:cs typeface="Arial MT"/>
              </a:rPr>
              <a:t> </a:t>
            </a:r>
            <a:r>
              <a:rPr sz="1600" spc="-9" dirty="0">
                <a:latin typeface="Arial MT"/>
                <a:cs typeface="Arial MT"/>
              </a:rPr>
              <a:t>premier</a:t>
            </a:r>
            <a:r>
              <a:rPr sz="1600" spc="5" dirty="0">
                <a:latin typeface="Arial MT"/>
                <a:cs typeface="Arial MT"/>
              </a:rPr>
              <a:t> </a:t>
            </a:r>
            <a:r>
              <a:rPr sz="1600" spc="-9" dirty="0">
                <a:latin typeface="Arial MT"/>
                <a:cs typeface="Arial MT"/>
              </a:rPr>
              <a:t>étage,</a:t>
            </a:r>
            <a:r>
              <a:rPr sz="1600" dirty="0">
                <a:latin typeface="Arial MT"/>
                <a:cs typeface="Arial MT"/>
              </a:rPr>
              <a:t> </a:t>
            </a:r>
            <a:r>
              <a:rPr sz="1600" spc="-5" dirty="0">
                <a:latin typeface="Arial MT"/>
                <a:cs typeface="Arial MT"/>
              </a:rPr>
              <a:t>les</a:t>
            </a:r>
            <a:r>
              <a:rPr sz="1600" dirty="0">
                <a:latin typeface="Arial MT"/>
                <a:cs typeface="Arial MT"/>
              </a:rPr>
              <a:t> </a:t>
            </a:r>
            <a:r>
              <a:rPr sz="1600" spc="-5" dirty="0">
                <a:latin typeface="Arial MT"/>
                <a:cs typeface="Arial MT"/>
              </a:rPr>
              <a:t>domestiques sous</a:t>
            </a:r>
            <a:r>
              <a:rPr sz="1600" spc="9" dirty="0">
                <a:latin typeface="Arial MT"/>
                <a:cs typeface="Arial MT"/>
              </a:rPr>
              <a:t> </a:t>
            </a:r>
            <a:r>
              <a:rPr sz="1600" spc="-9" dirty="0">
                <a:latin typeface="Arial MT"/>
                <a:cs typeface="Arial MT"/>
              </a:rPr>
              <a:t>les </a:t>
            </a:r>
            <a:r>
              <a:rPr sz="1600" spc="-5" dirty="0">
                <a:latin typeface="Arial MT"/>
                <a:cs typeface="Arial MT"/>
              </a:rPr>
              <a:t> combles (toits) </a:t>
            </a:r>
            <a:r>
              <a:rPr sz="1600" spc="-9" dirty="0">
                <a:latin typeface="Arial MT"/>
                <a:cs typeface="Arial MT"/>
              </a:rPr>
              <a:t>Commerçants</a:t>
            </a:r>
            <a:r>
              <a:rPr sz="1600" spc="9" dirty="0">
                <a:latin typeface="Arial MT"/>
                <a:cs typeface="Arial MT"/>
              </a:rPr>
              <a:t> </a:t>
            </a:r>
            <a:r>
              <a:rPr sz="1600" spc="-9" dirty="0">
                <a:latin typeface="Arial MT"/>
                <a:cs typeface="Arial MT"/>
              </a:rPr>
              <a:t>et</a:t>
            </a:r>
            <a:r>
              <a:rPr sz="1600" spc="5" dirty="0">
                <a:latin typeface="Arial MT"/>
                <a:cs typeface="Arial MT"/>
              </a:rPr>
              <a:t> </a:t>
            </a:r>
            <a:r>
              <a:rPr sz="1600" spc="-9" dirty="0">
                <a:latin typeface="Arial MT"/>
                <a:cs typeface="Arial MT"/>
              </a:rPr>
              <a:t>artisans</a:t>
            </a:r>
            <a:r>
              <a:rPr sz="1600" dirty="0">
                <a:latin typeface="Arial MT"/>
                <a:cs typeface="Arial MT"/>
              </a:rPr>
              <a:t> sont</a:t>
            </a:r>
            <a:r>
              <a:rPr sz="1600" spc="-5" dirty="0">
                <a:latin typeface="Arial MT"/>
                <a:cs typeface="Arial MT"/>
              </a:rPr>
              <a:t> au</a:t>
            </a:r>
            <a:r>
              <a:rPr sz="1600" dirty="0">
                <a:latin typeface="Arial MT"/>
                <a:cs typeface="Arial MT"/>
              </a:rPr>
              <a:t> </a:t>
            </a:r>
            <a:r>
              <a:rPr sz="1600" spc="-5" dirty="0">
                <a:latin typeface="Arial MT"/>
                <a:cs typeface="Arial MT"/>
              </a:rPr>
              <a:t>rez</a:t>
            </a:r>
            <a:r>
              <a:rPr sz="1600" spc="5" dirty="0">
                <a:latin typeface="Arial MT"/>
                <a:cs typeface="Arial MT"/>
              </a:rPr>
              <a:t> </a:t>
            </a:r>
            <a:r>
              <a:rPr sz="1600" spc="-9" dirty="0">
                <a:latin typeface="Arial MT"/>
                <a:cs typeface="Arial MT"/>
              </a:rPr>
              <a:t>de </a:t>
            </a:r>
            <a:r>
              <a:rPr sz="1600" spc="-5" dirty="0">
                <a:latin typeface="Arial MT"/>
                <a:cs typeface="Arial MT"/>
              </a:rPr>
              <a:t> </a:t>
            </a:r>
            <a:r>
              <a:rPr sz="1600" spc="-9" dirty="0">
                <a:latin typeface="Arial MT"/>
                <a:cs typeface="Arial MT"/>
              </a:rPr>
              <a:t>chaussée.</a:t>
            </a:r>
            <a:endParaRPr sz="1600" dirty="0">
              <a:latin typeface="Arial MT"/>
              <a:cs typeface="Arial MT"/>
            </a:endParaRPr>
          </a:p>
          <a:p>
            <a:pPr>
              <a:spcBef>
                <a:spcPts val="14"/>
              </a:spcBef>
            </a:pPr>
            <a:endParaRPr sz="1600" dirty="0">
              <a:latin typeface="Arial MT"/>
              <a:cs typeface="Arial MT"/>
            </a:endParaRPr>
          </a:p>
          <a:p>
            <a:pPr marL="11520" marR="2922667">
              <a:lnSpc>
                <a:spcPct val="95100"/>
              </a:lnSpc>
            </a:pPr>
            <a:r>
              <a:rPr sz="1600" spc="-5" dirty="0">
                <a:latin typeface="Arial MT"/>
                <a:cs typeface="Arial MT"/>
              </a:rPr>
              <a:t>Grâce</a:t>
            </a:r>
            <a:r>
              <a:rPr sz="1600" spc="-9" dirty="0">
                <a:latin typeface="Arial MT"/>
                <a:cs typeface="Arial MT"/>
              </a:rPr>
              <a:t> </a:t>
            </a:r>
            <a:r>
              <a:rPr sz="1600" dirty="0">
                <a:latin typeface="Arial MT"/>
                <a:cs typeface="Arial MT"/>
              </a:rPr>
              <a:t>à</a:t>
            </a:r>
            <a:r>
              <a:rPr sz="1600" spc="-5" dirty="0">
                <a:latin typeface="Arial MT"/>
                <a:cs typeface="Arial MT"/>
              </a:rPr>
              <a:t> la</a:t>
            </a:r>
            <a:r>
              <a:rPr sz="1600" spc="5" dirty="0">
                <a:latin typeface="Arial MT"/>
                <a:cs typeface="Arial MT"/>
              </a:rPr>
              <a:t> </a:t>
            </a:r>
            <a:r>
              <a:rPr sz="1600" b="1" spc="-9" dirty="0">
                <a:latin typeface="Arial"/>
                <a:cs typeface="Arial"/>
              </a:rPr>
              <a:t>révolution</a:t>
            </a:r>
            <a:r>
              <a:rPr sz="1600" b="1" spc="14" dirty="0">
                <a:latin typeface="Arial"/>
                <a:cs typeface="Arial"/>
              </a:rPr>
              <a:t> </a:t>
            </a:r>
            <a:r>
              <a:rPr sz="1600" b="1" spc="-5" dirty="0">
                <a:latin typeface="Arial"/>
                <a:cs typeface="Arial"/>
              </a:rPr>
              <a:t>industrielle et</a:t>
            </a:r>
            <a:r>
              <a:rPr sz="1600" b="1" spc="14" dirty="0">
                <a:latin typeface="Arial"/>
                <a:cs typeface="Arial"/>
              </a:rPr>
              <a:t> </a:t>
            </a:r>
            <a:r>
              <a:rPr sz="1600" spc="-5" dirty="0">
                <a:latin typeface="Arial MT"/>
                <a:cs typeface="Arial MT"/>
              </a:rPr>
              <a:t>la maîtrise </a:t>
            </a:r>
            <a:r>
              <a:rPr sz="1600" spc="-9" dirty="0">
                <a:latin typeface="Arial MT"/>
                <a:cs typeface="Arial MT"/>
              </a:rPr>
              <a:t>de </a:t>
            </a:r>
            <a:r>
              <a:rPr sz="1600" spc="-5" dirty="0">
                <a:latin typeface="Arial MT"/>
                <a:cs typeface="Arial MT"/>
              </a:rPr>
              <a:t> </a:t>
            </a:r>
            <a:r>
              <a:rPr sz="1600" b="1" spc="-5" dirty="0">
                <a:latin typeface="Arial"/>
                <a:cs typeface="Arial"/>
              </a:rPr>
              <a:t>l'acier</a:t>
            </a:r>
            <a:r>
              <a:rPr sz="1600" b="1" spc="9" dirty="0">
                <a:latin typeface="Arial"/>
                <a:cs typeface="Arial"/>
              </a:rPr>
              <a:t> </a:t>
            </a:r>
            <a:r>
              <a:rPr sz="1600" spc="-9" dirty="0">
                <a:latin typeface="Arial MT"/>
                <a:cs typeface="Arial MT"/>
              </a:rPr>
              <a:t>et</a:t>
            </a:r>
            <a:r>
              <a:rPr sz="1600" spc="14" dirty="0">
                <a:latin typeface="Arial MT"/>
                <a:cs typeface="Arial MT"/>
              </a:rPr>
              <a:t> </a:t>
            </a:r>
            <a:r>
              <a:rPr sz="1600" b="1" spc="-5" dirty="0">
                <a:latin typeface="Arial"/>
                <a:cs typeface="Arial"/>
              </a:rPr>
              <a:t>ciment</a:t>
            </a:r>
            <a:r>
              <a:rPr sz="1600" spc="-5" dirty="0">
                <a:latin typeface="Arial MT"/>
                <a:cs typeface="Arial MT"/>
              </a:rPr>
              <a:t>,</a:t>
            </a:r>
            <a:r>
              <a:rPr sz="1600" spc="5" dirty="0">
                <a:latin typeface="Arial MT"/>
                <a:cs typeface="Arial MT"/>
              </a:rPr>
              <a:t> </a:t>
            </a:r>
            <a:r>
              <a:rPr sz="1600" spc="-9" dirty="0">
                <a:latin typeface="Arial MT"/>
                <a:cs typeface="Arial MT"/>
              </a:rPr>
              <a:t>de</a:t>
            </a:r>
            <a:r>
              <a:rPr sz="1600" dirty="0">
                <a:latin typeface="Arial MT"/>
                <a:cs typeface="Arial MT"/>
              </a:rPr>
              <a:t> </a:t>
            </a:r>
            <a:r>
              <a:rPr sz="1600" spc="-9" dirty="0">
                <a:latin typeface="Arial MT"/>
                <a:cs typeface="Arial MT"/>
              </a:rPr>
              <a:t>nouveaux matériaux</a:t>
            </a:r>
            <a:r>
              <a:rPr sz="1600" spc="-5" dirty="0">
                <a:latin typeface="Arial MT"/>
                <a:cs typeface="Arial MT"/>
              </a:rPr>
              <a:t> </a:t>
            </a:r>
            <a:r>
              <a:rPr sz="1600" spc="-9" dirty="0">
                <a:latin typeface="Arial MT"/>
                <a:cs typeface="Arial MT"/>
              </a:rPr>
              <a:t>vont</a:t>
            </a:r>
            <a:r>
              <a:rPr sz="1600" spc="9" dirty="0">
                <a:latin typeface="Arial MT"/>
                <a:cs typeface="Arial MT"/>
              </a:rPr>
              <a:t> </a:t>
            </a:r>
            <a:r>
              <a:rPr sz="1600" spc="-9" dirty="0">
                <a:latin typeface="Arial MT"/>
                <a:cs typeface="Arial MT"/>
              </a:rPr>
              <a:t>participer </a:t>
            </a:r>
            <a:r>
              <a:rPr sz="1600" spc="-439" dirty="0">
                <a:latin typeface="Arial MT"/>
                <a:cs typeface="Arial MT"/>
              </a:rPr>
              <a:t> </a:t>
            </a:r>
            <a:r>
              <a:rPr sz="1600" dirty="0">
                <a:latin typeface="Arial MT"/>
                <a:cs typeface="Arial MT"/>
              </a:rPr>
              <a:t>à</a:t>
            </a:r>
            <a:r>
              <a:rPr sz="1600" spc="-9" dirty="0">
                <a:latin typeface="Arial MT"/>
                <a:cs typeface="Arial MT"/>
              </a:rPr>
              <a:t> l'évolution</a:t>
            </a:r>
            <a:r>
              <a:rPr sz="1600" spc="-5" dirty="0">
                <a:latin typeface="Arial MT"/>
                <a:cs typeface="Arial MT"/>
              </a:rPr>
              <a:t> </a:t>
            </a:r>
            <a:r>
              <a:rPr sz="1600" spc="-9" dirty="0">
                <a:latin typeface="Arial MT"/>
                <a:cs typeface="Arial MT"/>
              </a:rPr>
              <a:t>des</a:t>
            </a:r>
            <a:r>
              <a:rPr sz="1600" spc="5" dirty="0">
                <a:latin typeface="Arial MT"/>
                <a:cs typeface="Arial MT"/>
              </a:rPr>
              <a:t> </a:t>
            </a:r>
            <a:r>
              <a:rPr sz="1600" spc="-9" dirty="0">
                <a:latin typeface="Arial MT"/>
                <a:cs typeface="Arial MT"/>
              </a:rPr>
              <a:t>bâtiments.</a:t>
            </a:r>
            <a:endParaRPr sz="1600" dirty="0">
              <a:latin typeface="Arial MT"/>
              <a:cs typeface="Arial MT"/>
            </a:endParaRPr>
          </a:p>
          <a:p>
            <a:pPr marL="11520" marR="3029805">
              <a:lnSpc>
                <a:spcPts val="1823"/>
              </a:lnSpc>
              <a:spcBef>
                <a:spcPts val="45"/>
              </a:spcBef>
            </a:pPr>
            <a:r>
              <a:rPr sz="1600" spc="-9" dirty="0">
                <a:latin typeface="Arial MT"/>
                <a:cs typeface="Arial MT"/>
              </a:rPr>
              <a:t>Les grands</a:t>
            </a:r>
            <a:r>
              <a:rPr sz="1600" spc="-5" dirty="0">
                <a:latin typeface="Arial MT"/>
                <a:cs typeface="Arial MT"/>
              </a:rPr>
              <a:t> industriels construisent</a:t>
            </a:r>
            <a:r>
              <a:rPr sz="1600" dirty="0">
                <a:latin typeface="Arial MT"/>
                <a:cs typeface="Arial MT"/>
              </a:rPr>
              <a:t> </a:t>
            </a:r>
            <a:r>
              <a:rPr sz="1600" spc="-9" dirty="0">
                <a:latin typeface="Arial MT"/>
                <a:cs typeface="Arial MT"/>
              </a:rPr>
              <a:t>des</a:t>
            </a:r>
            <a:r>
              <a:rPr sz="1600" spc="-5" dirty="0">
                <a:latin typeface="Arial MT"/>
                <a:cs typeface="Arial MT"/>
              </a:rPr>
              <a:t> </a:t>
            </a:r>
            <a:r>
              <a:rPr sz="1600" spc="-9" dirty="0">
                <a:latin typeface="Arial MT"/>
                <a:cs typeface="Arial MT"/>
              </a:rPr>
              <a:t>logements</a:t>
            </a:r>
            <a:r>
              <a:rPr sz="1600" spc="5" dirty="0">
                <a:latin typeface="Arial MT"/>
                <a:cs typeface="Arial MT"/>
              </a:rPr>
              <a:t> </a:t>
            </a:r>
            <a:r>
              <a:rPr sz="1600" spc="-9" dirty="0">
                <a:latin typeface="Arial MT"/>
                <a:cs typeface="Arial MT"/>
              </a:rPr>
              <a:t>pour </a:t>
            </a:r>
            <a:r>
              <a:rPr sz="1600" spc="-439" dirty="0">
                <a:latin typeface="Arial MT"/>
                <a:cs typeface="Arial MT"/>
              </a:rPr>
              <a:t> </a:t>
            </a:r>
            <a:r>
              <a:rPr sz="1600" spc="-5" dirty="0">
                <a:latin typeface="Arial MT"/>
                <a:cs typeface="Arial MT"/>
              </a:rPr>
              <a:t>les</a:t>
            </a:r>
            <a:r>
              <a:rPr sz="1600" spc="-9" dirty="0">
                <a:latin typeface="Arial MT"/>
                <a:cs typeface="Arial MT"/>
              </a:rPr>
              <a:t> </a:t>
            </a:r>
            <a:r>
              <a:rPr sz="1600" spc="-5" dirty="0">
                <a:latin typeface="Arial MT"/>
                <a:cs typeface="Arial MT"/>
              </a:rPr>
              <a:t>ouvriers </a:t>
            </a:r>
            <a:r>
              <a:rPr sz="1600" dirty="0">
                <a:latin typeface="Arial MT"/>
                <a:cs typeface="Arial MT"/>
              </a:rPr>
              <a:t>à</a:t>
            </a:r>
            <a:r>
              <a:rPr sz="1600" spc="-9" dirty="0">
                <a:latin typeface="Arial MT"/>
                <a:cs typeface="Arial MT"/>
              </a:rPr>
              <a:t> proximité</a:t>
            </a:r>
            <a:r>
              <a:rPr sz="1600" spc="-5" dirty="0">
                <a:latin typeface="Arial MT"/>
                <a:cs typeface="Arial MT"/>
              </a:rPr>
              <a:t> </a:t>
            </a:r>
            <a:r>
              <a:rPr sz="1600" spc="-9" dirty="0">
                <a:latin typeface="Arial MT"/>
                <a:cs typeface="Arial MT"/>
              </a:rPr>
              <a:t>des</a:t>
            </a:r>
            <a:r>
              <a:rPr sz="1600" spc="-5" dirty="0">
                <a:latin typeface="Arial MT"/>
                <a:cs typeface="Arial MT"/>
              </a:rPr>
              <a:t> usines</a:t>
            </a:r>
            <a:r>
              <a:rPr sz="1600" spc="-9" dirty="0">
                <a:latin typeface="Arial MT"/>
                <a:cs typeface="Arial MT"/>
              </a:rPr>
              <a:t> </a:t>
            </a:r>
            <a:r>
              <a:rPr sz="1600" dirty="0">
                <a:latin typeface="Arial MT"/>
                <a:cs typeface="Arial MT"/>
              </a:rPr>
              <a:t>; </a:t>
            </a:r>
            <a:r>
              <a:rPr sz="1600" spc="-5" dirty="0">
                <a:latin typeface="Arial MT"/>
                <a:cs typeface="Arial MT"/>
              </a:rPr>
              <a:t>Ces</a:t>
            </a:r>
            <a:r>
              <a:rPr sz="1600" spc="-9" dirty="0">
                <a:latin typeface="Arial MT"/>
                <a:cs typeface="Arial MT"/>
              </a:rPr>
              <a:t> logements</a:t>
            </a:r>
            <a:r>
              <a:rPr sz="1600" spc="5" dirty="0">
                <a:latin typeface="Arial MT"/>
                <a:cs typeface="Arial MT"/>
              </a:rPr>
              <a:t> </a:t>
            </a:r>
            <a:r>
              <a:rPr sz="1600" spc="-9" dirty="0">
                <a:latin typeface="Arial MT"/>
                <a:cs typeface="Arial MT"/>
              </a:rPr>
              <a:t>de</a:t>
            </a:r>
            <a:endParaRPr sz="1600" dirty="0">
              <a:latin typeface="Arial MT"/>
              <a:cs typeface="Arial MT"/>
            </a:endParaRPr>
          </a:p>
          <a:p>
            <a:pPr marL="11520">
              <a:lnSpc>
                <a:spcPts val="1841"/>
              </a:lnSpc>
            </a:pPr>
            <a:r>
              <a:rPr sz="1600" spc="-9" dirty="0">
                <a:latin typeface="Arial MT"/>
                <a:cs typeface="Arial MT"/>
              </a:rPr>
              <a:t>brique</a:t>
            </a:r>
            <a:r>
              <a:rPr sz="1600" spc="-5" dirty="0">
                <a:latin typeface="Arial MT"/>
                <a:cs typeface="Arial MT"/>
              </a:rPr>
              <a:t> tous</a:t>
            </a:r>
            <a:r>
              <a:rPr sz="1600" spc="9" dirty="0">
                <a:latin typeface="Arial MT"/>
                <a:cs typeface="Arial MT"/>
              </a:rPr>
              <a:t> </a:t>
            </a:r>
            <a:r>
              <a:rPr sz="1600" b="1" spc="-5" dirty="0">
                <a:latin typeface="Arial"/>
                <a:cs typeface="Arial"/>
              </a:rPr>
              <a:t>identiques</a:t>
            </a:r>
            <a:r>
              <a:rPr sz="1600" b="1" spc="-9" dirty="0">
                <a:latin typeface="Arial"/>
                <a:cs typeface="Arial"/>
              </a:rPr>
              <a:t> </a:t>
            </a:r>
            <a:r>
              <a:rPr sz="1600" dirty="0">
                <a:latin typeface="Arial MT"/>
                <a:cs typeface="Arial MT"/>
              </a:rPr>
              <a:t>sont</a:t>
            </a:r>
            <a:r>
              <a:rPr sz="1600" spc="9" dirty="0">
                <a:latin typeface="Arial MT"/>
                <a:cs typeface="Arial MT"/>
              </a:rPr>
              <a:t> </a:t>
            </a:r>
            <a:r>
              <a:rPr sz="1600" b="1" spc="-9" dirty="0">
                <a:latin typeface="Arial"/>
                <a:cs typeface="Arial"/>
              </a:rPr>
              <a:t>sans</a:t>
            </a:r>
            <a:r>
              <a:rPr sz="1600" b="1" dirty="0">
                <a:latin typeface="Arial"/>
                <a:cs typeface="Arial"/>
              </a:rPr>
              <a:t> </a:t>
            </a:r>
            <a:r>
              <a:rPr sz="1600" b="1" spc="-5" dirty="0">
                <a:latin typeface="Arial"/>
                <a:cs typeface="Arial"/>
              </a:rPr>
              <a:t>confort</a:t>
            </a:r>
            <a:r>
              <a:rPr sz="1600" spc="-5" dirty="0">
                <a:latin typeface="Arial MT"/>
                <a:cs typeface="Arial MT"/>
              </a:rPr>
              <a:t>.</a:t>
            </a:r>
            <a:endParaRPr sz="1600" dirty="0">
              <a:latin typeface="Arial MT"/>
              <a:cs typeface="Arial MT"/>
            </a:endParaRPr>
          </a:p>
          <a:p>
            <a:pPr>
              <a:spcBef>
                <a:spcPts val="32"/>
              </a:spcBef>
            </a:pPr>
            <a:endParaRPr sz="1500" dirty="0">
              <a:latin typeface="Arial MT"/>
              <a:cs typeface="Arial MT"/>
            </a:endParaRPr>
          </a:p>
          <a:p>
            <a:pPr marL="11520">
              <a:lnSpc>
                <a:spcPts val="1900"/>
              </a:lnSpc>
            </a:pPr>
            <a:r>
              <a:rPr sz="1600" b="1" dirty="0">
                <a:latin typeface="Arial"/>
                <a:cs typeface="Arial"/>
              </a:rPr>
              <a:t>A</a:t>
            </a:r>
            <a:r>
              <a:rPr sz="1600" b="1" spc="-113" dirty="0">
                <a:latin typeface="Arial"/>
                <a:cs typeface="Arial"/>
              </a:rPr>
              <a:t> </a:t>
            </a:r>
            <a:r>
              <a:rPr sz="1600" b="1" spc="-5" dirty="0">
                <a:latin typeface="Arial"/>
                <a:cs typeface="Arial"/>
              </a:rPr>
              <a:t>l</a:t>
            </a:r>
            <a:r>
              <a:rPr sz="1600" b="1" dirty="0">
                <a:latin typeface="Arial"/>
                <a:cs typeface="Arial"/>
              </a:rPr>
              <a:t>a</a:t>
            </a:r>
            <a:r>
              <a:rPr sz="1600" b="1" spc="-5" dirty="0">
                <a:latin typeface="Arial"/>
                <a:cs typeface="Arial"/>
              </a:rPr>
              <a:t> c</a:t>
            </a:r>
            <a:r>
              <a:rPr sz="1600" b="1" spc="-14" dirty="0">
                <a:latin typeface="Arial"/>
                <a:cs typeface="Arial"/>
              </a:rPr>
              <a:t>a</a:t>
            </a:r>
            <a:r>
              <a:rPr sz="1600" b="1" spc="-5" dirty="0">
                <a:latin typeface="Arial"/>
                <a:cs typeface="Arial"/>
              </a:rPr>
              <a:t>mpag</a:t>
            </a:r>
            <a:r>
              <a:rPr sz="1600" b="1" spc="9" dirty="0">
                <a:latin typeface="Arial"/>
                <a:cs typeface="Arial"/>
              </a:rPr>
              <a:t>n</a:t>
            </a:r>
            <a:r>
              <a:rPr sz="1600" b="1" dirty="0">
                <a:latin typeface="Arial"/>
                <a:cs typeface="Arial"/>
              </a:rPr>
              <a:t>e</a:t>
            </a:r>
            <a:r>
              <a:rPr sz="1600" b="1" spc="-5" dirty="0">
                <a:latin typeface="Arial"/>
                <a:cs typeface="Arial"/>
              </a:rPr>
              <a:t> </a:t>
            </a:r>
            <a:r>
              <a:rPr sz="1600" b="1" dirty="0">
                <a:latin typeface="Arial"/>
                <a:cs typeface="Arial"/>
              </a:rPr>
              <a:t>:</a:t>
            </a:r>
            <a:endParaRPr sz="1600" dirty="0">
              <a:latin typeface="Arial"/>
              <a:cs typeface="Arial"/>
            </a:endParaRPr>
          </a:p>
          <a:p>
            <a:pPr marL="11520" marR="2977388">
              <a:lnSpc>
                <a:spcPts val="1832"/>
              </a:lnSpc>
              <a:spcBef>
                <a:spcPts val="109"/>
              </a:spcBef>
            </a:pPr>
            <a:r>
              <a:rPr sz="1600" spc="-9" dirty="0">
                <a:latin typeface="Arial MT"/>
                <a:cs typeface="Arial MT"/>
              </a:rPr>
              <a:t>L'habitat</a:t>
            </a:r>
            <a:r>
              <a:rPr sz="1600" spc="5" dirty="0">
                <a:latin typeface="Arial MT"/>
                <a:cs typeface="Arial MT"/>
              </a:rPr>
              <a:t> </a:t>
            </a:r>
            <a:r>
              <a:rPr sz="1600" spc="-9" dirty="0">
                <a:latin typeface="Arial MT"/>
                <a:cs typeface="Arial MT"/>
              </a:rPr>
              <a:t>évolue</a:t>
            </a:r>
            <a:r>
              <a:rPr sz="1600" spc="-5" dirty="0">
                <a:latin typeface="Arial MT"/>
                <a:cs typeface="Arial MT"/>
              </a:rPr>
              <a:t> </a:t>
            </a:r>
            <a:r>
              <a:rPr sz="1600" spc="-9" dirty="0">
                <a:latin typeface="Arial MT"/>
                <a:cs typeface="Arial MT"/>
              </a:rPr>
              <a:t>peu,</a:t>
            </a:r>
            <a:r>
              <a:rPr sz="1600" spc="5" dirty="0">
                <a:latin typeface="Arial MT"/>
                <a:cs typeface="Arial MT"/>
              </a:rPr>
              <a:t> </a:t>
            </a:r>
            <a:r>
              <a:rPr sz="1600" spc="-5" dirty="0">
                <a:latin typeface="Arial MT"/>
                <a:cs typeface="Arial MT"/>
              </a:rPr>
              <a:t>un </a:t>
            </a:r>
            <a:r>
              <a:rPr sz="1600" spc="-9" dirty="0">
                <a:latin typeface="Arial MT"/>
                <a:cs typeface="Arial MT"/>
              </a:rPr>
              <a:t>potager</a:t>
            </a:r>
            <a:r>
              <a:rPr sz="1600" spc="9" dirty="0">
                <a:latin typeface="Arial MT"/>
                <a:cs typeface="Arial MT"/>
              </a:rPr>
              <a:t> </a:t>
            </a:r>
            <a:r>
              <a:rPr sz="1600" spc="-9" dirty="0">
                <a:latin typeface="Arial MT"/>
                <a:cs typeface="Arial MT"/>
              </a:rPr>
              <a:t>et</a:t>
            </a:r>
            <a:r>
              <a:rPr sz="1600" spc="5" dirty="0">
                <a:latin typeface="Arial MT"/>
                <a:cs typeface="Arial MT"/>
              </a:rPr>
              <a:t> </a:t>
            </a:r>
            <a:r>
              <a:rPr sz="1600" spc="-5" dirty="0">
                <a:latin typeface="Arial MT"/>
                <a:cs typeface="Arial MT"/>
              </a:rPr>
              <a:t>verger complètent</a:t>
            </a:r>
            <a:r>
              <a:rPr sz="1600" spc="5" dirty="0">
                <a:latin typeface="Arial MT"/>
                <a:cs typeface="Arial MT"/>
              </a:rPr>
              <a:t> </a:t>
            </a:r>
            <a:r>
              <a:rPr sz="1600" spc="-5" dirty="0">
                <a:latin typeface="Arial MT"/>
                <a:cs typeface="Arial MT"/>
              </a:rPr>
              <a:t>la </a:t>
            </a:r>
            <a:r>
              <a:rPr sz="1600" spc="-439" dirty="0">
                <a:latin typeface="Arial MT"/>
                <a:cs typeface="Arial MT"/>
              </a:rPr>
              <a:t> </a:t>
            </a:r>
            <a:r>
              <a:rPr sz="1600" spc="-9" dirty="0">
                <a:latin typeface="Arial MT"/>
                <a:cs typeface="Arial MT"/>
              </a:rPr>
              <a:t>demeure.</a:t>
            </a:r>
            <a:endParaRPr sz="1600" dirty="0">
              <a:latin typeface="Arial MT"/>
              <a:cs typeface="Arial MT"/>
            </a:endParaRPr>
          </a:p>
          <a:p>
            <a:pPr marL="11520" marR="4608">
              <a:lnSpc>
                <a:spcPts val="1832"/>
              </a:lnSpc>
              <a:spcBef>
                <a:spcPts val="1424"/>
              </a:spcBef>
            </a:pPr>
            <a:r>
              <a:rPr sz="1600" dirty="0">
                <a:latin typeface="Arial MT"/>
                <a:cs typeface="Arial MT"/>
              </a:rPr>
              <a:t>A </a:t>
            </a:r>
            <a:r>
              <a:rPr sz="1600" spc="-5" dirty="0">
                <a:latin typeface="Arial MT"/>
                <a:cs typeface="Arial MT"/>
              </a:rPr>
              <a:t>la fin du </a:t>
            </a:r>
            <a:r>
              <a:rPr sz="1600" spc="-9" dirty="0">
                <a:latin typeface="Arial MT"/>
                <a:cs typeface="Arial MT"/>
              </a:rPr>
              <a:t>XIXe </a:t>
            </a:r>
            <a:r>
              <a:rPr sz="1600" spc="-5" dirty="0">
                <a:latin typeface="Arial MT"/>
                <a:cs typeface="Arial MT"/>
              </a:rPr>
              <a:t>la </a:t>
            </a:r>
            <a:r>
              <a:rPr sz="1600" spc="-9" dirty="0">
                <a:latin typeface="Arial MT"/>
                <a:cs typeface="Arial MT"/>
              </a:rPr>
              <a:t>hiérarchie est </a:t>
            </a:r>
            <a:r>
              <a:rPr sz="1600" spc="-5" dirty="0">
                <a:latin typeface="Arial MT"/>
                <a:cs typeface="Arial MT"/>
              </a:rPr>
              <a:t>inversée </a:t>
            </a:r>
            <a:r>
              <a:rPr sz="1600" spc="-9" dirty="0">
                <a:latin typeface="Arial MT"/>
                <a:cs typeface="Arial MT"/>
              </a:rPr>
              <a:t>dans </a:t>
            </a:r>
            <a:r>
              <a:rPr sz="1600" spc="-5" dirty="0">
                <a:latin typeface="Arial MT"/>
                <a:cs typeface="Arial MT"/>
              </a:rPr>
              <a:t>les </a:t>
            </a:r>
            <a:r>
              <a:rPr sz="1600" spc="-9" dirty="0">
                <a:latin typeface="Arial MT"/>
                <a:cs typeface="Arial MT"/>
              </a:rPr>
              <a:t>immeubles </a:t>
            </a:r>
            <a:r>
              <a:rPr sz="1600" dirty="0">
                <a:latin typeface="Arial MT"/>
                <a:cs typeface="Arial MT"/>
              </a:rPr>
              <a:t>à cause </a:t>
            </a:r>
            <a:r>
              <a:rPr sz="1600" spc="-9" dirty="0">
                <a:latin typeface="Arial MT"/>
                <a:cs typeface="Arial MT"/>
              </a:rPr>
              <a:t>de </a:t>
            </a:r>
            <a:r>
              <a:rPr sz="1600" spc="-5" dirty="0">
                <a:latin typeface="Arial MT"/>
                <a:cs typeface="Arial MT"/>
              </a:rPr>
              <a:t>l'invention </a:t>
            </a:r>
            <a:r>
              <a:rPr sz="1600" spc="-9" dirty="0">
                <a:latin typeface="Arial MT"/>
                <a:cs typeface="Arial MT"/>
              </a:rPr>
              <a:t>des </a:t>
            </a:r>
            <a:r>
              <a:rPr sz="1600" spc="-444" dirty="0">
                <a:latin typeface="Arial MT"/>
                <a:cs typeface="Arial MT"/>
              </a:rPr>
              <a:t> </a:t>
            </a:r>
            <a:r>
              <a:rPr sz="1600" spc="-5" dirty="0">
                <a:latin typeface="Arial MT"/>
                <a:cs typeface="Arial MT"/>
              </a:rPr>
              <a:t>ascenseurs, la</a:t>
            </a:r>
            <a:r>
              <a:rPr sz="1600" dirty="0">
                <a:latin typeface="Arial MT"/>
                <a:cs typeface="Arial MT"/>
              </a:rPr>
              <a:t> </a:t>
            </a:r>
            <a:r>
              <a:rPr sz="1600" spc="-9" dirty="0">
                <a:latin typeface="Arial MT"/>
                <a:cs typeface="Arial MT"/>
              </a:rPr>
              <a:t>bourgeoisie</a:t>
            </a:r>
            <a:r>
              <a:rPr sz="1600" spc="-5" dirty="0">
                <a:latin typeface="Arial MT"/>
                <a:cs typeface="Arial MT"/>
              </a:rPr>
              <a:t> préfère</a:t>
            </a:r>
            <a:r>
              <a:rPr sz="1600" dirty="0">
                <a:latin typeface="Arial MT"/>
                <a:cs typeface="Arial MT"/>
              </a:rPr>
              <a:t> </a:t>
            </a:r>
            <a:r>
              <a:rPr sz="1600" spc="-9" dirty="0">
                <a:latin typeface="Arial MT"/>
                <a:cs typeface="Arial MT"/>
              </a:rPr>
              <a:t>les</a:t>
            </a:r>
            <a:r>
              <a:rPr sz="1600" spc="5" dirty="0">
                <a:latin typeface="Arial MT"/>
                <a:cs typeface="Arial MT"/>
              </a:rPr>
              <a:t> </a:t>
            </a:r>
            <a:r>
              <a:rPr sz="1600" spc="-9" dirty="0">
                <a:latin typeface="Arial MT"/>
                <a:cs typeface="Arial MT"/>
              </a:rPr>
              <a:t>étages</a:t>
            </a:r>
            <a:r>
              <a:rPr sz="1600" spc="9" dirty="0">
                <a:latin typeface="Arial MT"/>
                <a:cs typeface="Arial MT"/>
              </a:rPr>
              <a:t> </a:t>
            </a:r>
            <a:r>
              <a:rPr sz="1600" spc="-5" dirty="0">
                <a:latin typeface="Arial MT"/>
                <a:cs typeface="Arial MT"/>
              </a:rPr>
              <a:t>(plus de</a:t>
            </a:r>
            <a:r>
              <a:rPr sz="1600" dirty="0">
                <a:latin typeface="Arial MT"/>
                <a:cs typeface="Arial MT"/>
              </a:rPr>
              <a:t> </a:t>
            </a:r>
            <a:r>
              <a:rPr sz="1600" spc="-9" dirty="0">
                <a:latin typeface="Arial MT"/>
                <a:cs typeface="Arial MT"/>
              </a:rPr>
              <a:t>luminosité,</a:t>
            </a:r>
            <a:r>
              <a:rPr sz="1600" spc="9" dirty="0">
                <a:latin typeface="Arial MT"/>
                <a:cs typeface="Arial MT"/>
              </a:rPr>
              <a:t> </a:t>
            </a:r>
            <a:r>
              <a:rPr sz="1600" spc="-9" dirty="0">
                <a:latin typeface="Arial MT"/>
                <a:cs typeface="Arial MT"/>
              </a:rPr>
              <a:t>belle</a:t>
            </a:r>
            <a:r>
              <a:rPr sz="1600" spc="-5" dirty="0">
                <a:latin typeface="Arial MT"/>
                <a:cs typeface="Arial MT"/>
              </a:rPr>
              <a:t> vue...)</a:t>
            </a:r>
            <a:endParaRPr sz="1600" dirty="0">
              <a:latin typeface="Arial MT"/>
              <a:cs typeface="Arial M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999"/>
            <a:ext cx="8907915"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5" dirty="0"/>
              <a:t> </a:t>
            </a:r>
            <a:r>
              <a:rPr sz="1800" dirty="0"/>
              <a:t>-</a:t>
            </a:r>
            <a:r>
              <a:rPr sz="1800" spc="9" dirty="0"/>
              <a:t> </a:t>
            </a:r>
            <a:r>
              <a:rPr sz="1800" spc="-9" dirty="0"/>
              <a:t>Moyen</a:t>
            </a:r>
            <a:r>
              <a:rPr sz="1800" spc="-68" dirty="0"/>
              <a:t> </a:t>
            </a:r>
            <a:r>
              <a:rPr sz="1800" spc="-5" dirty="0"/>
              <a:t>Age</a:t>
            </a:r>
            <a:r>
              <a:rPr sz="1800" dirty="0"/>
              <a:t> -</a:t>
            </a:r>
            <a:r>
              <a:rPr sz="1800" spc="9" dirty="0"/>
              <a:t> </a:t>
            </a:r>
            <a:r>
              <a:rPr sz="1800" spc="-32" dirty="0"/>
              <a:t>Temps</a:t>
            </a:r>
            <a:r>
              <a:rPr sz="1800" spc="5" dirty="0"/>
              <a:t> </a:t>
            </a:r>
            <a:r>
              <a:rPr sz="1800" spc="-5" dirty="0"/>
              <a:t>modernes</a:t>
            </a:r>
            <a:r>
              <a:rPr sz="1800" spc="5" dirty="0"/>
              <a:t> </a:t>
            </a:r>
            <a:r>
              <a:rPr sz="1800" dirty="0"/>
              <a:t>-</a:t>
            </a:r>
            <a:r>
              <a:rPr sz="1800" spc="54" dirty="0"/>
              <a:t> </a:t>
            </a:r>
            <a:r>
              <a:rPr sz="1800" spc="-5" dirty="0">
                <a:solidFill>
                  <a:srgbClr val="FFFF00"/>
                </a:solidFill>
              </a:rPr>
              <a:t>Monde</a:t>
            </a:r>
            <a:r>
              <a:rPr sz="1800" dirty="0">
                <a:solidFill>
                  <a:srgbClr val="FFFF00"/>
                </a:solidFill>
              </a:rPr>
              <a:t> </a:t>
            </a:r>
            <a:r>
              <a:rPr sz="1800" spc="-5" dirty="0">
                <a:solidFill>
                  <a:srgbClr val="FFFF00"/>
                </a:solidFill>
              </a:rPr>
              <a:t>contemporain</a:t>
            </a:r>
            <a:r>
              <a:rPr sz="1800" spc="23" dirty="0">
                <a:solidFill>
                  <a:srgbClr val="FFFF00"/>
                </a:solidFill>
              </a:rPr>
              <a:t> </a:t>
            </a:r>
            <a:r>
              <a:rPr sz="1800" dirty="0"/>
              <a:t>-</a:t>
            </a:r>
          </a:p>
        </p:txBody>
      </p:sp>
      <p:sp>
        <p:nvSpPr>
          <p:cNvPr id="5" name="object 5"/>
          <p:cNvSpPr txBox="1"/>
          <p:nvPr/>
        </p:nvSpPr>
        <p:spPr>
          <a:xfrm>
            <a:off x="683568" y="908720"/>
            <a:ext cx="7488832" cy="4370476"/>
          </a:xfrm>
          <a:prstGeom prst="rect">
            <a:avLst/>
          </a:prstGeom>
        </p:spPr>
        <p:txBody>
          <a:bodyPr vert="horz" wrap="square" lIns="0" tIns="30528" rIns="0" bIns="0" rtlCol="0">
            <a:spAutoFit/>
          </a:bodyPr>
          <a:lstStyle/>
          <a:p>
            <a:r>
              <a:rPr lang="fr-FR" sz="2400" b="1" dirty="0" smtClean="0"/>
              <a:t>XXe et XXIe siècles (1901 - aujourd'hui)</a:t>
            </a:r>
          </a:p>
          <a:p>
            <a:endParaRPr lang="fr-FR" sz="2400" b="1" dirty="0" smtClean="0"/>
          </a:p>
          <a:p>
            <a:r>
              <a:rPr lang="fr-FR" b="1" dirty="0" smtClean="0"/>
              <a:t>XXe siècle (1901 - 2000) :</a:t>
            </a:r>
            <a:r>
              <a:rPr lang="fr-FR" dirty="0" smtClean="0"/>
              <a:t> </a:t>
            </a:r>
          </a:p>
          <a:p>
            <a:r>
              <a:rPr lang="fr-FR" dirty="0" smtClean="0"/>
              <a:t>Construction de cités ouvrières et de logements sociaux pour répondre à l'exode rural et à la croissance urbaine. Apparition du mouvement moderne en architecture.</a:t>
            </a:r>
          </a:p>
          <a:p>
            <a:r>
              <a:rPr lang="fr-FR" b="1" dirty="0" smtClean="0"/>
              <a:t>XXIe siècle (2001 - aujourd'hui) : </a:t>
            </a:r>
          </a:p>
          <a:p>
            <a:pPr marL="285750" indent="-285750">
              <a:buFont typeface="Arial" panose="020B0604020202020204" pitchFamily="34" charset="0"/>
              <a:buChar char="•"/>
            </a:pPr>
            <a:r>
              <a:rPr lang="fr-FR" dirty="0" smtClean="0"/>
              <a:t>Préoccupation croissante pour l'environnement et développement de l'habitat écologique</a:t>
            </a:r>
            <a:r>
              <a:rPr lang="fr-FR" dirty="0" smtClean="0"/>
              <a:t>.</a:t>
            </a:r>
          </a:p>
          <a:p>
            <a:pPr marL="285750" indent="-285750">
              <a:buFont typeface="Arial" panose="020B0604020202020204" pitchFamily="34" charset="0"/>
              <a:buChar char="•"/>
            </a:pPr>
            <a:r>
              <a:rPr lang="fr-FR" dirty="0" smtClean="0"/>
              <a:t> Développement de la domotique et des technologies intelligentes pour améliorer le confort et la sécurité de l'habitat. </a:t>
            </a:r>
            <a:endParaRPr lang="fr-FR" dirty="0" smtClean="0"/>
          </a:p>
          <a:p>
            <a:pPr marL="285750" indent="-285750">
              <a:buFont typeface="Arial" panose="020B0604020202020204" pitchFamily="34" charset="0"/>
              <a:buChar char="•"/>
            </a:pPr>
            <a:r>
              <a:rPr lang="fr-FR" dirty="0" smtClean="0"/>
              <a:t>Expérimentation </a:t>
            </a:r>
            <a:r>
              <a:rPr lang="fr-FR" dirty="0" smtClean="0"/>
              <a:t>de l'impression 3D pour construire des maisons plus rapidement et à moindre coût</a:t>
            </a:r>
            <a:r>
              <a:rPr lang="fr-FR" dirty="0" smtClean="0"/>
              <a:t>.</a:t>
            </a:r>
          </a:p>
          <a:p>
            <a:pPr marL="285750" indent="-285750">
              <a:buFont typeface="Arial" panose="020B0604020202020204" pitchFamily="34" charset="0"/>
              <a:buChar char="•"/>
            </a:pPr>
            <a:r>
              <a:rPr lang="fr-FR" dirty="0" smtClean="0"/>
              <a:t>Développement </a:t>
            </a:r>
            <a:r>
              <a:rPr lang="fr-FR" dirty="0" smtClean="0"/>
              <a:t>de solutions d'habitat pour favoriser l'inclusion sociale des personnes en situation de handicap ou de fragilité.</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999"/>
            <a:ext cx="8907915"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5" dirty="0"/>
              <a:t> </a:t>
            </a:r>
            <a:r>
              <a:rPr sz="1800" dirty="0"/>
              <a:t>-</a:t>
            </a:r>
            <a:r>
              <a:rPr sz="1800" spc="9" dirty="0"/>
              <a:t> </a:t>
            </a:r>
            <a:r>
              <a:rPr sz="1800" spc="-9" dirty="0"/>
              <a:t>Moyen</a:t>
            </a:r>
            <a:r>
              <a:rPr sz="1800" spc="-68" dirty="0"/>
              <a:t> </a:t>
            </a:r>
            <a:r>
              <a:rPr sz="1800" spc="-5" dirty="0"/>
              <a:t>Age</a:t>
            </a:r>
            <a:r>
              <a:rPr sz="1800" dirty="0"/>
              <a:t> -</a:t>
            </a:r>
            <a:r>
              <a:rPr sz="1800" spc="9" dirty="0"/>
              <a:t> </a:t>
            </a:r>
            <a:r>
              <a:rPr sz="1800" spc="-32" dirty="0"/>
              <a:t>Temps</a:t>
            </a:r>
            <a:r>
              <a:rPr sz="1800" spc="5" dirty="0"/>
              <a:t> </a:t>
            </a:r>
            <a:r>
              <a:rPr sz="1800" spc="-5" dirty="0"/>
              <a:t>modernes</a:t>
            </a:r>
            <a:r>
              <a:rPr sz="1800" spc="5" dirty="0"/>
              <a:t> </a:t>
            </a:r>
            <a:r>
              <a:rPr sz="1800" dirty="0"/>
              <a:t>-</a:t>
            </a:r>
            <a:r>
              <a:rPr sz="1800" spc="54" dirty="0"/>
              <a:t> </a:t>
            </a:r>
            <a:r>
              <a:rPr sz="1800" spc="-5" dirty="0">
                <a:solidFill>
                  <a:srgbClr val="FFFF00"/>
                </a:solidFill>
              </a:rPr>
              <a:t>Monde</a:t>
            </a:r>
            <a:r>
              <a:rPr sz="1800" dirty="0">
                <a:solidFill>
                  <a:srgbClr val="FFFF00"/>
                </a:solidFill>
              </a:rPr>
              <a:t> </a:t>
            </a:r>
            <a:r>
              <a:rPr sz="1800" spc="-5" dirty="0">
                <a:solidFill>
                  <a:srgbClr val="FFFF00"/>
                </a:solidFill>
              </a:rPr>
              <a:t>contemporain</a:t>
            </a:r>
            <a:r>
              <a:rPr sz="1800" spc="23" dirty="0">
                <a:solidFill>
                  <a:srgbClr val="FFFF00"/>
                </a:solidFill>
              </a:rPr>
              <a:t> </a:t>
            </a:r>
            <a:r>
              <a:rPr sz="1800" dirty="0"/>
              <a:t>-</a:t>
            </a:r>
          </a:p>
        </p:txBody>
      </p:sp>
      <p:sp>
        <p:nvSpPr>
          <p:cNvPr id="3" name="object 3"/>
          <p:cNvSpPr txBox="1"/>
          <p:nvPr/>
        </p:nvSpPr>
        <p:spPr>
          <a:xfrm>
            <a:off x="233782" y="667358"/>
            <a:ext cx="8329792" cy="2825736"/>
          </a:xfrm>
          <a:prstGeom prst="rect">
            <a:avLst/>
          </a:prstGeom>
        </p:spPr>
        <p:txBody>
          <a:bodyPr vert="horz" wrap="square" lIns="0" tIns="11520" rIns="0" bIns="0" rtlCol="0">
            <a:spAutoFit/>
          </a:bodyPr>
          <a:lstStyle/>
          <a:p>
            <a:pPr marL="11520">
              <a:lnSpc>
                <a:spcPts val="1900"/>
              </a:lnSpc>
              <a:spcBef>
                <a:spcPts val="91"/>
              </a:spcBef>
            </a:pPr>
            <a:r>
              <a:rPr sz="1600" b="1" spc="-5" dirty="0">
                <a:solidFill>
                  <a:srgbClr val="FF0000"/>
                </a:solidFill>
                <a:latin typeface="Arial"/>
                <a:cs typeface="Arial"/>
              </a:rPr>
              <a:t>Besoin</a:t>
            </a:r>
            <a:r>
              <a:rPr sz="1600" b="1" dirty="0">
                <a:solidFill>
                  <a:srgbClr val="FF0000"/>
                </a:solidFill>
                <a:latin typeface="Arial"/>
                <a:cs typeface="Arial"/>
              </a:rPr>
              <a:t> </a:t>
            </a:r>
            <a:r>
              <a:rPr sz="1600" b="1" dirty="0">
                <a:latin typeface="Arial"/>
                <a:cs typeface="Arial"/>
              </a:rPr>
              <a:t>:</a:t>
            </a:r>
            <a:r>
              <a:rPr sz="1600" b="1" spc="-9" dirty="0">
                <a:latin typeface="Arial"/>
                <a:cs typeface="Arial"/>
              </a:rPr>
              <a:t> </a:t>
            </a:r>
            <a:r>
              <a:rPr sz="1600" dirty="0">
                <a:latin typeface="Arial MT"/>
                <a:cs typeface="Arial MT"/>
              </a:rPr>
              <a:t>se</a:t>
            </a:r>
            <a:r>
              <a:rPr sz="1600" spc="-14" dirty="0">
                <a:latin typeface="Arial MT"/>
                <a:cs typeface="Arial MT"/>
              </a:rPr>
              <a:t> </a:t>
            </a:r>
            <a:r>
              <a:rPr sz="1600" spc="-9" dirty="0">
                <a:latin typeface="Arial MT"/>
                <a:cs typeface="Arial MT"/>
              </a:rPr>
              <a:t>protéger</a:t>
            </a:r>
            <a:r>
              <a:rPr sz="1600" spc="-14" dirty="0">
                <a:latin typeface="Arial MT"/>
                <a:cs typeface="Arial MT"/>
              </a:rPr>
              <a:t> </a:t>
            </a:r>
            <a:r>
              <a:rPr sz="1600" spc="-9" dirty="0">
                <a:latin typeface="Arial MT"/>
                <a:cs typeface="Arial MT"/>
              </a:rPr>
              <a:t>des</a:t>
            </a:r>
            <a:r>
              <a:rPr sz="1600" dirty="0">
                <a:latin typeface="Arial MT"/>
                <a:cs typeface="Arial MT"/>
              </a:rPr>
              <a:t> </a:t>
            </a:r>
            <a:r>
              <a:rPr sz="1600" spc="-5" dirty="0">
                <a:latin typeface="Arial MT"/>
                <a:cs typeface="Arial MT"/>
              </a:rPr>
              <a:t>intempéries...</a:t>
            </a:r>
            <a:endParaRPr sz="1600" dirty="0">
              <a:latin typeface="Arial MT"/>
              <a:cs typeface="Arial MT"/>
            </a:endParaRPr>
          </a:p>
          <a:p>
            <a:pPr marL="11520" marR="877837">
              <a:lnSpc>
                <a:spcPts val="1832"/>
              </a:lnSpc>
              <a:spcBef>
                <a:spcPts val="103"/>
              </a:spcBef>
              <a:buChar char="-"/>
              <a:tabLst>
                <a:tab pos="138242" algn="l"/>
              </a:tabLst>
            </a:pPr>
            <a:r>
              <a:rPr sz="1600" spc="-9" dirty="0">
                <a:latin typeface="Arial MT"/>
                <a:cs typeface="Arial MT"/>
              </a:rPr>
              <a:t>Loger</a:t>
            </a:r>
            <a:r>
              <a:rPr sz="1600" spc="9" dirty="0">
                <a:latin typeface="Arial MT"/>
                <a:cs typeface="Arial MT"/>
              </a:rPr>
              <a:t> </a:t>
            </a:r>
            <a:r>
              <a:rPr sz="1600" spc="-9" dirty="0">
                <a:latin typeface="Arial MT"/>
                <a:cs typeface="Arial MT"/>
              </a:rPr>
              <a:t>rapidement</a:t>
            </a:r>
            <a:r>
              <a:rPr sz="1600" spc="9" dirty="0">
                <a:latin typeface="Arial MT"/>
                <a:cs typeface="Arial MT"/>
              </a:rPr>
              <a:t> </a:t>
            </a:r>
            <a:r>
              <a:rPr sz="1600" spc="-9" dirty="0">
                <a:latin typeface="Arial MT"/>
                <a:cs typeface="Arial MT"/>
              </a:rPr>
              <a:t>et</a:t>
            </a:r>
            <a:r>
              <a:rPr sz="1600" spc="9" dirty="0">
                <a:latin typeface="Arial MT"/>
                <a:cs typeface="Arial MT"/>
              </a:rPr>
              <a:t> </a:t>
            </a:r>
            <a:r>
              <a:rPr sz="1600" spc="-5" dirty="0">
                <a:latin typeface="Arial MT"/>
                <a:cs typeface="Arial MT"/>
              </a:rPr>
              <a:t>en</a:t>
            </a:r>
            <a:r>
              <a:rPr sz="1600" dirty="0">
                <a:latin typeface="Arial MT"/>
                <a:cs typeface="Arial MT"/>
              </a:rPr>
              <a:t> </a:t>
            </a:r>
            <a:r>
              <a:rPr sz="1600" spc="-5" dirty="0">
                <a:latin typeface="Arial MT"/>
                <a:cs typeface="Arial MT"/>
              </a:rPr>
              <a:t>grand</a:t>
            </a:r>
            <a:r>
              <a:rPr sz="1600" dirty="0">
                <a:latin typeface="Arial MT"/>
                <a:cs typeface="Arial MT"/>
              </a:rPr>
              <a:t> </a:t>
            </a:r>
            <a:r>
              <a:rPr sz="1600" spc="-9" dirty="0">
                <a:latin typeface="Arial MT"/>
                <a:cs typeface="Arial MT"/>
              </a:rPr>
              <a:t>nombre</a:t>
            </a:r>
            <a:r>
              <a:rPr sz="1600" dirty="0">
                <a:latin typeface="Arial MT"/>
                <a:cs typeface="Arial MT"/>
              </a:rPr>
              <a:t> </a:t>
            </a:r>
            <a:r>
              <a:rPr sz="1600" spc="-5" dirty="0">
                <a:latin typeface="Arial MT"/>
                <a:cs typeface="Arial MT"/>
              </a:rPr>
              <a:t>des</a:t>
            </a:r>
            <a:r>
              <a:rPr sz="1600" dirty="0">
                <a:latin typeface="Arial MT"/>
                <a:cs typeface="Arial MT"/>
              </a:rPr>
              <a:t> </a:t>
            </a:r>
            <a:r>
              <a:rPr sz="1600" spc="-5" dirty="0">
                <a:latin typeface="Arial MT"/>
                <a:cs typeface="Arial MT"/>
              </a:rPr>
              <a:t>milliers</a:t>
            </a:r>
            <a:r>
              <a:rPr sz="1600" spc="9"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familles</a:t>
            </a:r>
            <a:r>
              <a:rPr sz="1600" spc="9" dirty="0">
                <a:latin typeface="Arial MT"/>
                <a:cs typeface="Arial MT"/>
              </a:rPr>
              <a:t> </a:t>
            </a:r>
            <a:r>
              <a:rPr sz="1600" spc="-5" dirty="0">
                <a:latin typeface="Arial MT"/>
                <a:cs typeface="Arial MT"/>
              </a:rPr>
              <a:t>en</a:t>
            </a:r>
            <a:r>
              <a:rPr sz="1600" spc="-9" dirty="0">
                <a:latin typeface="Arial MT"/>
                <a:cs typeface="Arial MT"/>
              </a:rPr>
              <a:t> périphéries</a:t>
            </a:r>
            <a:r>
              <a:rPr sz="1600" spc="9" dirty="0">
                <a:latin typeface="Arial MT"/>
                <a:cs typeface="Arial MT"/>
              </a:rPr>
              <a:t> </a:t>
            </a:r>
            <a:r>
              <a:rPr sz="1600" spc="-9" dirty="0">
                <a:latin typeface="Arial MT"/>
                <a:cs typeface="Arial MT"/>
              </a:rPr>
              <a:t>les </a:t>
            </a:r>
            <a:r>
              <a:rPr sz="1600" spc="-439" dirty="0">
                <a:latin typeface="Arial MT"/>
                <a:cs typeface="Arial MT"/>
              </a:rPr>
              <a:t> </a:t>
            </a:r>
            <a:r>
              <a:rPr sz="1600" spc="-9" dirty="0">
                <a:latin typeface="Arial MT"/>
                <a:cs typeface="Arial MT"/>
              </a:rPr>
              <a:t>villes</a:t>
            </a:r>
            <a:endParaRPr sz="1600" dirty="0">
              <a:latin typeface="Arial MT"/>
              <a:cs typeface="Arial MT"/>
            </a:endParaRPr>
          </a:p>
          <a:p>
            <a:pPr marL="127298" indent="-116354">
              <a:lnSpc>
                <a:spcPts val="1792"/>
              </a:lnSpc>
              <a:buChar char="-"/>
              <a:tabLst>
                <a:tab pos="127874" algn="l"/>
              </a:tabLst>
            </a:pPr>
            <a:r>
              <a:rPr sz="1600" spc="-9" dirty="0">
                <a:latin typeface="Arial MT"/>
                <a:cs typeface="Arial MT"/>
              </a:rPr>
              <a:t>Améliorer</a:t>
            </a:r>
            <a:r>
              <a:rPr sz="1600" spc="5" dirty="0">
                <a:latin typeface="Arial MT"/>
                <a:cs typeface="Arial MT"/>
              </a:rPr>
              <a:t> </a:t>
            </a:r>
            <a:r>
              <a:rPr sz="1600" spc="-5" dirty="0">
                <a:latin typeface="Arial MT"/>
                <a:cs typeface="Arial MT"/>
              </a:rPr>
              <a:t>le</a:t>
            </a:r>
            <a:r>
              <a:rPr sz="1600" spc="9" dirty="0">
                <a:latin typeface="Arial MT"/>
                <a:cs typeface="Arial MT"/>
              </a:rPr>
              <a:t> </a:t>
            </a:r>
            <a:r>
              <a:rPr sz="1600" spc="-9" dirty="0">
                <a:latin typeface="Arial MT"/>
                <a:cs typeface="Arial MT"/>
              </a:rPr>
              <a:t>confort,</a:t>
            </a:r>
            <a:r>
              <a:rPr sz="1600" spc="9" dirty="0">
                <a:latin typeface="Arial MT"/>
                <a:cs typeface="Arial MT"/>
              </a:rPr>
              <a:t> </a:t>
            </a:r>
            <a:r>
              <a:rPr sz="1600" spc="-5" dirty="0">
                <a:latin typeface="Arial MT"/>
                <a:cs typeface="Arial MT"/>
              </a:rPr>
              <a:t>viser</a:t>
            </a:r>
            <a:r>
              <a:rPr sz="1600" spc="9" dirty="0">
                <a:latin typeface="Arial MT"/>
                <a:cs typeface="Arial MT"/>
              </a:rPr>
              <a:t> </a:t>
            </a:r>
            <a:r>
              <a:rPr sz="1600" spc="-5" dirty="0">
                <a:latin typeface="Arial MT"/>
                <a:cs typeface="Arial MT"/>
              </a:rPr>
              <a:t>la</a:t>
            </a:r>
            <a:r>
              <a:rPr sz="1600" dirty="0">
                <a:latin typeface="Arial MT"/>
                <a:cs typeface="Arial MT"/>
              </a:rPr>
              <a:t> </a:t>
            </a:r>
            <a:r>
              <a:rPr sz="1600" spc="-9" dirty="0">
                <a:latin typeface="Arial MT"/>
                <a:cs typeface="Arial MT"/>
              </a:rPr>
              <a:t>modernité</a:t>
            </a:r>
            <a:endParaRPr sz="1600" dirty="0">
              <a:latin typeface="Arial MT"/>
              <a:cs typeface="Arial MT"/>
            </a:endParaRPr>
          </a:p>
          <a:p>
            <a:pPr marL="29376" marR="176259">
              <a:lnSpc>
                <a:spcPct val="94900"/>
              </a:lnSpc>
              <a:spcBef>
                <a:spcPts val="1411"/>
              </a:spcBef>
            </a:pPr>
            <a:r>
              <a:rPr sz="1600" spc="-5" dirty="0">
                <a:latin typeface="Arial MT"/>
                <a:cs typeface="Arial MT"/>
              </a:rPr>
              <a:t>Le </a:t>
            </a:r>
            <a:r>
              <a:rPr sz="1600" spc="-9" dirty="0">
                <a:latin typeface="Arial MT"/>
                <a:cs typeface="Arial MT"/>
              </a:rPr>
              <a:t>XXe</a:t>
            </a:r>
            <a:r>
              <a:rPr sz="1600" dirty="0">
                <a:latin typeface="Arial MT"/>
                <a:cs typeface="Arial MT"/>
              </a:rPr>
              <a:t> </a:t>
            </a:r>
            <a:r>
              <a:rPr sz="1600" spc="-9" dirty="0">
                <a:latin typeface="Arial MT"/>
                <a:cs typeface="Arial MT"/>
              </a:rPr>
              <a:t>siècle</a:t>
            </a:r>
            <a:r>
              <a:rPr sz="1600" spc="-5" dirty="0">
                <a:latin typeface="Arial MT"/>
                <a:cs typeface="Arial MT"/>
              </a:rPr>
              <a:t> est</a:t>
            </a:r>
            <a:r>
              <a:rPr sz="1600" spc="9" dirty="0">
                <a:latin typeface="Arial MT"/>
                <a:cs typeface="Arial MT"/>
              </a:rPr>
              <a:t> </a:t>
            </a:r>
            <a:r>
              <a:rPr sz="1600" spc="-5" dirty="0">
                <a:latin typeface="Arial MT"/>
                <a:cs typeface="Arial MT"/>
              </a:rPr>
              <a:t>marqué</a:t>
            </a:r>
            <a:r>
              <a:rPr sz="1600" dirty="0">
                <a:latin typeface="Arial MT"/>
                <a:cs typeface="Arial MT"/>
              </a:rPr>
              <a:t> </a:t>
            </a:r>
            <a:r>
              <a:rPr sz="1600" spc="-5" dirty="0">
                <a:latin typeface="Arial MT"/>
                <a:cs typeface="Arial MT"/>
              </a:rPr>
              <a:t>par</a:t>
            </a:r>
            <a:r>
              <a:rPr sz="1600" spc="5" dirty="0">
                <a:latin typeface="Arial MT"/>
                <a:cs typeface="Arial MT"/>
              </a:rPr>
              <a:t> </a:t>
            </a:r>
            <a:r>
              <a:rPr sz="1600" b="1" spc="-5" dirty="0">
                <a:latin typeface="Arial"/>
                <a:cs typeface="Arial"/>
              </a:rPr>
              <a:t>l'exode</a:t>
            </a:r>
            <a:r>
              <a:rPr sz="1600" b="1" spc="9" dirty="0">
                <a:latin typeface="Arial"/>
                <a:cs typeface="Arial"/>
              </a:rPr>
              <a:t> </a:t>
            </a:r>
            <a:r>
              <a:rPr sz="1600" b="1" spc="-9" dirty="0">
                <a:latin typeface="Arial"/>
                <a:cs typeface="Arial"/>
              </a:rPr>
              <a:t>rural</a:t>
            </a:r>
            <a:r>
              <a:rPr sz="1600" b="1" spc="5" dirty="0">
                <a:latin typeface="Arial"/>
                <a:cs typeface="Arial"/>
              </a:rPr>
              <a:t> </a:t>
            </a:r>
            <a:r>
              <a:rPr sz="1600" spc="-9" dirty="0">
                <a:latin typeface="Arial MT"/>
                <a:cs typeface="Arial MT"/>
              </a:rPr>
              <a:t>et</a:t>
            </a:r>
            <a:r>
              <a:rPr sz="1600" spc="9" dirty="0">
                <a:latin typeface="Arial MT"/>
                <a:cs typeface="Arial MT"/>
              </a:rPr>
              <a:t> </a:t>
            </a:r>
            <a:r>
              <a:rPr sz="1600" spc="-5" dirty="0">
                <a:latin typeface="Arial MT"/>
                <a:cs typeface="Arial MT"/>
              </a:rPr>
              <a:t>le</a:t>
            </a:r>
            <a:r>
              <a:rPr sz="1600" spc="5" dirty="0">
                <a:latin typeface="Arial MT"/>
                <a:cs typeface="Arial MT"/>
              </a:rPr>
              <a:t> </a:t>
            </a:r>
            <a:r>
              <a:rPr sz="1600" b="1" spc="-9" dirty="0">
                <a:latin typeface="Arial"/>
                <a:cs typeface="Arial"/>
              </a:rPr>
              <a:t>développement</a:t>
            </a:r>
            <a:r>
              <a:rPr sz="1600" b="1" spc="14" dirty="0">
                <a:latin typeface="Arial"/>
                <a:cs typeface="Arial"/>
              </a:rPr>
              <a:t> </a:t>
            </a:r>
            <a:r>
              <a:rPr sz="1600" spc="-9" dirty="0">
                <a:latin typeface="Arial MT"/>
                <a:cs typeface="Arial MT"/>
              </a:rPr>
              <a:t>de</a:t>
            </a:r>
            <a:r>
              <a:rPr sz="1600" dirty="0">
                <a:latin typeface="Arial MT"/>
                <a:cs typeface="Arial MT"/>
              </a:rPr>
              <a:t> </a:t>
            </a:r>
            <a:r>
              <a:rPr sz="1600" spc="-5" dirty="0">
                <a:latin typeface="Arial MT"/>
                <a:cs typeface="Arial MT"/>
              </a:rPr>
              <a:t>la</a:t>
            </a:r>
            <a:r>
              <a:rPr sz="1600" spc="5" dirty="0">
                <a:latin typeface="Arial MT"/>
                <a:cs typeface="Arial MT"/>
              </a:rPr>
              <a:t> </a:t>
            </a:r>
            <a:r>
              <a:rPr sz="1600" b="1" spc="-9" dirty="0">
                <a:latin typeface="Arial"/>
                <a:cs typeface="Arial"/>
              </a:rPr>
              <a:t>ville</a:t>
            </a:r>
            <a:r>
              <a:rPr sz="1600" spc="-9" dirty="0">
                <a:latin typeface="Arial MT"/>
                <a:cs typeface="Arial MT"/>
              </a:rPr>
              <a:t>.</a:t>
            </a:r>
            <a:r>
              <a:rPr sz="1600" dirty="0">
                <a:latin typeface="Arial MT"/>
                <a:cs typeface="Arial MT"/>
              </a:rPr>
              <a:t> </a:t>
            </a:r>
            <a:r>
              <a:rPr sz="1600" spc="-9" dirty="0">
                <a:latin typeface="Arial MT"/>
                <a:cs typeface="Arial MT"/>
              </a:rPr>
              <a:t>Pour</a:t>
            </a:r>
            <a:r>
              <a:rPr sz="1600" dirty="0">
                <a:latin typeface="Arial MT"/>
                <a:cs typeface="Arial MT"/>
              </a:rPr>
              <a:t> </a:t>
            </a:r>
            <a:r>
              <a:rPr sz="1600" spc="-5" dirty="0">
                <a:latin typeface="Arial MT"/>
                <a:cs typeface="Arial MT"/>
              </a:rPr>
              <a:t>faire </a:t>
            </a:r>
            <a:r>
              <a:rPr sz="1600" dirty="0">
                <a:latin typeface="Arial MT"/>
                <a:cs typeface="Arial MT"/>
              </a:rPr>
              <a:t> </a:t>
            </a:r>
            <a:r>
              <a:rPr sz="1600" spc="-5" dirty="0">
                <a:latin typeface="Arial MT"/>
                <a:cs typeface="Arial MT"/>
              </a:rPr>
              <a:t>face au</a:t>
            </a:r>
            <a:r>
              <a:rPr sz="1600" dirty="0">
                <a:latin typeface="Arial MT"/>
                <a:cs typeface="Arial MT"/>
              </a:rPr>
              <a:t> </a:t>
            </a:r>
            <a:r>
              <a:rPr sz="1600" spc="-9" dirty="0">
                <a:latin typeface="Arial MT"/>
                <a:cs typeface="Arial MT"/>
              </a:rPr>
              <a:t>manque</a:t>
            </a:r>
            <a:r>
              <a:rPr sz="1600" dirty="0">
                <a:latin typeface="Arial MT"/>
                <a:cs typeface="Arial MT"/>
              </a:rPr>
              <a:t> </a:t>
            </a:r>
            <a:r>
              <a:rPr sz="1600" spc="-5" dirty="0">
                <a:latin typeface="Arial MT"/>
                <a:cs typeface="Arial MT"/>
              </a:rPr>
              <a:t>de</a:t>
            </a:r>
            <a:r>
              <a:rPr sz="1600" dirty="0">
                <a:latin typeface="Arial MT"/>
                <a:cs typeface="Arial MT"/>
              </a:rPr>
              <a:t> </a:t>
            </a:r>
            <a:r>
              <a:rPr sz="1600" spc="-5" dirty="0">
                <a:latin typeface="Arial MT"/>
                <a:cs typeface="Arial MT"/>
              </a:rPr>
              <a:t>place</a:t>
            </a:r>
            <a:r>
              <a:rPr sz="1600" dirty="0">
                <a:latin typeface="Arial MT"/>
                <a:cs typeface="Arial MT"/>
              </a:rPr>
              <a:t> </a:t>
            </a:r>
            <a:r>
              <a:rPr sz="1600" spc="-9" dirty="0">
                <a:latin typeface="Arial MT"/>
                <a:cs typeface="Arial MT"/>
              </a:rPr>
              <a:t>on</a:t>
            </a:r>
            <a:r>
              <a:rPr sz="1600" dirty="0">
                <a:latin typeface="Arial MT"/>
                <a:cs typeface="Arial MT"/>
              </a:rPr>
              <a:t> </a:t>
            </a:r>
            <a:r>
              <a:rPr sz="1600" spc="-5" dirty="0">
                <a:latin typeface="Arial MT"/>
                <a:cs typeface="Arial MT"/>
              </a:rPr>
              <a:t>construit</a:t>
            </a:r>
            <a:r>
              <a:rPr sz="1600" spc="5" dirty="0">
                <a:latin typeface="Arial MT"/>
                <a:cs typeface="Arial MT"/>
              </a:rPr>
              <a:t> </a:t>
            </a:r>
            <a:r>
              <a:rPr sz="1600" dirty="0">
                <a:latin typeface="Arial MT"/>
                <a:cs typeface="Arial MT"/>
              </a:rPr>
              <a:t>à </a:t>
            </a:r>
            <a:r>
              <a:rPr sz="1600" spc="-5" dirty="0">
                <a:latin typeface="Arial MT"/>
                <a:cs typeface="Arial MT"/>
              </a:rPr>
              <a:t>la</a:t>
            </a:r>
            <a:r>
              <a:rPr sz="1600" dirty="0">
                <a:latin typeface="Arial MT"/>
                <a:cs typeface="Arial MT"/>
              </a:rPr>
              <a:t> </a:t>
            </a:r>
            <a:r>
              <a:rPr sz="1600" b="1" spc="-9" dirty="0">
                <a:latin typeface="Arial"/>
                <a:cs typeface="Arial"/>
              </a:rPr>
              <a:t>verticale</a:t>
            </a:r>
            <a:r>
              <a:rPr sz="1600" b="1" dirty="0">
                <a:latin typeface="Arial"/>
                <a:cs typeface="Arial"/>
              </a:rPr>
              <a:t> </a:t>
            </a:r>
            <a:r>
              <a:rPr sz="1600" spc="-9" dirty="0">
                <a:latin typeface="Arial MT"/>
                <a:cs typeface="Arial MT"/>
              </a:rPr>
              <a:t>des</a:t>
            </a:r>
            <a:r>
              <a:rPr sz="1600" spc="5" dirty="0">
                <a:latin typeface="Arial MT"/>
                <a:cs typeface="Arial MT"/>
              </a:rPr>
              <a:t> </a:t>
            </a:r>
            <a:r>
              <a:rPr sz="1600" b="1" spc="-5" dirty="0">
                <a:latin typeface="Arial"/>
                <a:cs typeface="Arial"/>
              </a:rPr>
              <a:t>immeubles</a:t>
            </a:r>
            <a:r>
              <a:rPr sz="1600" b="1" spc="9" dirty="0">
                <a:latin typeface="Arial"/>
                <a:cs typeface="Arial"/>
              </a:rPr>
              <a:t> </a:t>
            </a:r>
            <a:r>
              <a:rPr sz="1600" spc="-5" dirty="0">
                <a:latin typeface="Arial MT"/>
                <a:cs typeface="Arial MT"/>
              </a:rPr>
              <a:t>avec</a:t>
            </a:r>
            <a:r>
              <a:rPr sz="1600" dirty="0">
                <a:latin typeface="Arial MT"/>
                <a:cs typeface="Arial MT"/>
              </a:rPr>
              <a:t> </a:t>
            </a:r>
            <a:r>
              <a:rPr sz="1600" spc="-9" dirty="0">
                <a:latin typeface="Arial MT"/>
                <a:cs typeface="Arial MT"/>
              </a:rPr>
              <a:t>des</a:t>
            </a:r>
            <a:r>
              <a:rPr sz="1600" spc="9" dirty="0">
                <a:latin typeface="Arial MT"/>
                <a:cs typeface="Arial MT"/>
              </a:rPr>
              <a:t> </a:t>
            </a:r>
            <a:r>
              <a:rPr sz="1600" spc="-9" dirty="0">
                <a:latin typeface="Arial MT"/>
                <a:cs typeface="Arial MT"/>
              </a:rPr>
              <a:t>matériaux </a:t>
            </a:r>
            <a:r>
              <a:rPr sz="1600" spc="-439" dirty="0">
                <a:latin typeface="Arial MT"/>
                <a:cs typeface="Arial MT"/>
              </a:rPr>
              <a:t> </a:t>
            </a:r>
            <a:r>
              <a:rPr sz="1600" spc="-9" dirty="0">
                <a:latin typeface="Arial MT"/>
                <a:cs typeface="Arial MT"/>
              </a:rPr>
              <a:t>nouveaux</a:t>
            </a:r>
            <a:r>
              <a:rPr sz="1600" spc="-14" dirty="0">
                <a:latin typeface="Arial MT"/>
                <a:cs typeface="Arial MT"/>
              </a:rPr>
              <a:t> </a:t>
            </a:r>
            <a:r>
              <a:rPr sz="1600" dirty="0">
                <a:latin typeface="Arial MT"/>
                <a:cs typeface="Arial MT"/>
              </a:rPr>
              <a:t>:</a:t>
            </a:r>
            <a:r>
              <a:rPr sz="1600" spc="5" dirty="0">
                <a:latin typeface="Arial MT"/>
                <a:cs typeface="Arial MT"/>
              </a:rPr>
              <a:t> </a:t>
            </a:r>
            <a:r>
              <a:rPr sz="1600" spc="-9" dirty="0">
                <a:latin typeface="Arial MT"/>
                <a:cs typeface="Arial MT"/>
              </a:rPr>
              <a:t>béton,</a:t>
            </a:r>
            <a:r>
              <a:rPr sz="1600" dirty="0">
                <a:latin typeface="Arial MT"/>
                <a:cs typeface="Arial MT"/>
              </a:rPr>
              <a:t> </a:t>
            </a:r>
            <a:r>
              <a:rPr sz="1600" spc="-18" dirty="0">
                <a:latin typeface="Arial MT"/>
                <a:cs typeface="Arial MT"/>
              </a:rPr>
              <a:t>acier,</a:t>
            </a:r>
            <a:r>
              <a:rPr sz="1600" dirty="0">
                <a:latin typeface="Arial MT"/>
                <a:cs typeface="Arial MT"/>
              </a:rPr>
              <a:t> </a:t>
            </a:r>
            <a:r>
              <a:rPr sz="1600" spc="-5" dirty="0">
                <a:latin typeface="Arial MT"/>
                <a:cs typeface="Arial MT"/>
              </a:rPr>
              <a:t>verre,</a:t>
            </a:r>
            <a:r>
              <a:rPr sz="1600" spc="9" dirty="0">
                <a:latin typeface="Arial MT"/>
                <a:cs typeface="Arial MT"/>
              </a:rPr>
              <a:t> </a:t>
            </a:r>
            <a:r>
              <a:rPr sz="1600" spc="-9" dirty="0">
                <a:latin typeface="Arial MT"/>
                <a:cs typeface="Arial MT"/>
              </a:rPr>
              <a:t>aluminium.</a:t>
            </a:r>
            <a:r>
              <a:rPr sz="1600" spc="-5" dirty="0">
                <a:latin typeface="Arial MT"/>
                <a:cs typeface="Arial MT"/>
              </a:rPr>
              <a:t> </a:t>
            </a:r>
            <a:r>
              <a:rPr sz="1600" dirty="0">
                <a:latin typeface="Arial MT"/>
                <a:cs typeface="Arial MT"/>
              </a:rPr>
              <a:t>Il </a:t>
            </a:r>
            <a:r>
              <a:rPr sz="1600" spc="-5" dirty="0">
                <a:latin typeface="Arial MT"/>
                <a:cs typeface="Arial MT"/>
              </a:rPr>
              <a:t>faut construire</a:t>
            </a:r>
            <a:r>
              <a:rPr sz="1600" dirty="0">
                <a:latin typeface="Arial MT"/>
                <a:cs typeface="Arial MT"/>
              </a:rPr>
              <a:t> </a:t>
            </a:r>
            <a:r>
              <a:rPr sz="1600" spc="-9" dirty="0">
                <a:latin typeface="Arial MT"/>
                <a:cs typeface="Arial MT"/>
              </a:rPr>
              <a:t>rapidement.</a:t>
            </a:r>
            <a:endParaRPr sz="1600" dirty="0">
              <a:latin typeface="Arial MT"/>
              <a:cs typeface="Arial MT"/>
            </a:endParaRPr>
          </a:p>
          <a:p>
            <a:pPr>
              <a:spcBef>
                <a:spcPts val="32"/>
              </a:spcBef>
            </a:pPr>
            <a:endParaRPr sz="1500" dirty="0">
              <a:latin typeface="Arial MT"/>
              <a:cs typeface="Arial MT"/>
            </a:endParaRPr>
          </a:p>
          <a:p>
            <a:pPr marL="29376" marR="4608">
              <a:lnSpc>
                <a:spcPct val="94700"/>
              </a:lnSpc>
            </a:pPr>
            <a:r>
              <a:rPr sz="1600" spc="-5" dirty="0">
                <a:latin typeface="Arial MT"/>
                <a:cs typeface="Arial MT"/>
              </a:rPr>
              <a:t>Les </a:t>
            </a:r>
            <a:r>
              <a:rPr sz="1600" spc="-9" dirty="0">
                <a:latin typeface="Arial MT"/>
                <a:cs typeface="Arial MT"/>
              </a:rPr>
              <a:t>immeubles</a:t>
            </a:r>
            <a:r>
              <a:rPr sz="1600" spc="9" dirty="0">
                <a:latin typeface="Arial MT"/>
                <a:cs typeface="Arial MT"/>
              </a:rPr>
              <a:t> </a:t>
            </a:r>
            <a:r>
              <a:rPr sz="1600" spc="-5" dirty="0">
                <a:latin typeface="Arial MT"/>
                <a:cs typeface="Arial MT"/>
              </a:rPr>
              <a:t>construits</a:t>
            </a:r>
            <a:r>
              <a:rPr sz="1600" spc="9" dirty="0">
                <a:latin typeface="Arial MT"/>
                <a:cs typeface="Arial MT"/>
              </a:rPr>
              <a:t> </a:t>
            </a:r>
            <a:r>
              <a:rPr sz="1600" spc="-9" dirty="0">
                <a:latin typeface="Arial MT"/>
                <a:cs typeface="Arial MT"/>
              </a:rPr>
              <a:t>en</a:t>
            </a:r>
            <a:r>
              <a:rPr sz="1600" dirty="0">
                <a:latin typeface="Arial MT"/>
                <a:cs typeface="Arial MT"/>
              </a:rPr>
              <a:t> </a:t>
            </a:r>
            <a:r>
              <a:rPr sz="1600" spc="-9" dirty="0">
                <a:latin typeface="Arial MT"/>
                <a:cs typeface="Arial MT"/>
              </a:rPr>
              <a:t>béton</a:t>
            </a:r>
            <a:r>
              <a:rPr sz="1600" dirty="0">
                <a:latin typeface="Arial MT"/>
                <a:cs typeface="Arial MT"/>
              </a:rPr>
              <a:t> </a:t>
            </a:r>
            <a:r>
              <a:rPr sz="1600" spc="-5" dirty="0">
                <a:latin typeface="Arial MT"/>
                <a:cs typeface="Arial MT"/>
              </a:rPr>
              <a:t>forment</a:t>
            </a:r>
            <a:r>
              <a:rPr sz="1600" spc="9" dirty="0">
                <a:latin typeface="Arial MT"/>
                <a:cs typeface="Arial MT"/>
              </a:rPr>
              <a:t> </a:t>
            </a:r>
            <a:r>
              <a:rPr sz="1600" spc="-5" dirty="0">
                <a:latin typeface="Arial MT"/>
                <a:cs typeface="Arial MT"/>
              </a:rPr>
              <a:t>de</a:t>
            </a:r>
            <a:r>
              <a:rPr sz="1600" dirty="0">
                <a:latin typeface="Arial MT"/>
                <a:cs typeface="Arial MT"/>
              </a:rPr>
              <a:t> </a:t>
            </a:r>
            <a:r>
              <a:rPr sz="1600" spc="-9" dirty="0">
                <a:latin typeface="Arial MT"/>
                <a:cs typeface="Arial MT"/>
              </a:rPr>
              <a:t>nouvelles</a:t>
            </a:r>
            <a:r>
              <a:rPr sz="1600" dirty="0">
                <a:latin typeface="Arial MT"/>
                <a:cs typeface="Arial MT"/>
              </a:rPr>
              <a:t> </a:t>
            </a:r>
            <a:r>
              <a:rPr sz="1600" spc="-5" dirty="0">
                <a:latin typeface="Arial MT"/>
                <a:cs typeface="Arial MT"/>
              </a:rPr>
              <a:t>cités.</a:t>
            </a:r>
            <a:r>
              <a:rPr sz="1600" spc="5" dirty="0">
                <a:latin typeface="Arial MT"/>
                <a:cs typeface="Arial MT"/>
              </a:rPr>
              <a:t> </a:t>
            </a:r>
            <a:r>
              <a:rPr sz="1600" spc="-9" dirty="0">
                <a:latin typeface="Arial MT"/>
                <a:cs typeface="Arial MT"/>
              </a:rPr>
              <a:t>Les</a:t>
            </a:r>
            <a:r>
              <a:rPr sz="1600" spc="9" dirty="0">
                <a:latin typeface="Arial MT"/>
                <a:cs typeface="Arial MT"/>
              </a:rPr>
              <a:t> </a:t>
            </a:r>
            <a:r>
              <a:rPr sz="1600" spc="-5" dirty="0">
                <a:latin typeface="Arial MT"/>
                <a:cs typeface="Arial MT"/>
              </a:rPr>
              <a:t>progrès</a:t>
            </a:r>
            <a:r>
              <a:rPr sz="1600" dirty="0">
                <a:latin typeface="Arial MT"/>
                <a:cs typeface="Arial MT"/>
              </a:rPr>
              <a:t> </a:t>
            </a:r>
            <a:r>
              <a:rPr sz="1600" spc="-5" dirty="0">
                <a:latin typeface="Arial MT"/>
                <a:cs typeface="Arial MT"/>
              </a:rPr>
              <a:t>sont</a:t>
            </a:r>
            <a:r>
              <a:rPr sz="1600" spc="9" dirty="0">
                <a:latin typeface="Arial MT"/>
                <a:cs typeface="Arial MT"/>
              </a:rPr>
              <a:t> </a:t>
            </a:r>
            <a:r>
              <a:rPr sz="1600" spc="-9" dirty="0">
                <a:latin typeface="Arial MT"/>
                <a:cs typeface="Arial MT"/>
              </a:rPr>
              <a:t>nombreux </a:t>
            </a:r>
            <a:r>
              <a:rPr sz="1600" spc="-439" dirty="0">
                <a:latin typeface="Arial MT"/>
                <a:cs typeface="Arial MT"/>
              </a:rPr>
              <a:t> </a:t>
            </a:r>
            <a:r>
              <a:rPr sz="1600" spc="-5" dirty="0">
                <a:latin typeface="Arial MT"/>
                <a:cs typeface="Arial MT"/>
              </a:rPr>
              <a:t>au</a:t>
            </a:r>
            <a:r>
              <a:rPr sz="1600" spc="45" dirty="0">
                <a:latin typeface="Arial MT"/>
                <a:cs typeface="Arial MT"/>
              </a:rPr>
              <a:t> </a:t>
            </a:r>
            <a:r>
              <a:rPr sz="1600" spc="-5" dirty="0">
                <a:latin typeface="Arial MT"/>
                <a:cs typeface="Arial MT"/>
              </a:rPr>
              <a:t>niveau</a:t>
            </a:r>
            <a:r>
              <a:rPr sz="1600" spc="50" dirty="0">
                <a:latin typeface="Arial MT"/>
                <a:cs typeface="Arial MT"/>
              </a:rPr>
              <a:t> </a:t>
            </a:r>
            <a:r>
              <a:rPr sz="1600" spc="-5" dirty="0">
                <a:latin typeface="Arial MT"/>
                <a:cs typeface="Arial MT"/>
              </a:rPr>
              <a:t>du</a:t>
            </a:r>
            <a:r>
              <a:rPr sz="1600" spc="50" dirty="0">
                <a:latin typeface="Arial MT"/>
                <a:cs typeface="Arial MT"/>
              </a:rPr>
              <a:t> </a:t>
            </a:r>
            <a:r>
              <a:rPr sz="1600" b="1" spc="-5" dirty="0">
                <a:latin typeface="Arial"/>
                <a:cs typeface="Arial"/>
              </a:rPr>
              <a:t>confort</a:t>
            </a:r>
            <a:r>
              <a:rPr sz="1600" b="1" spc="63" dirty="0">
                <a:latin typeface="Arial"/>
                <a:cs typeface="Arial"/>
              </a:rPr>
              <a:t> </a:t>
            </a:r>
            <a:r>
              <a:rPr sz="1600" spc="-5" dirty="0">
                <a:latin typeface="Arial MT"/>
                <a:cs typeface="Arial MT"/>
              </a:rPr>
              <a:t>domestique</a:t>
            </a:r>
            <a:r>
              <a:rPr sz="1600" spc="50" dirty="0">
                <a:latin typeface="Arial MT"/>
                <a:cs typeface="Arial MT"/>
              </a:rPr>
              <a:t> </a:t>
            </a:r>
            <a:r>
              <a:rPr sz="1600" dirty="0">
                <a:latin typeface="Arial MT"/>
                <a:cs typeface="Arial MT"/>
              </a:rPr>
              <a:t>(</a:t>
            </a:r>
            <a:r>
              <a:rPr sz="1600" spc="54" dirty="0">
                <a:latin typeface="Arial MT"/>
                <a:cs typeface="Arial MT"/>
              </a:rPr>
              <a:t> </a:t>
            </a:r>
            <a:r>
              <a:rPr sz="1600" b="1" spc="-5" dirty="0">
                <a:latin typeface="Arial"/>
                <a:cs typeface="Arial"/>
              </a:rPr>
              <a:t>eau</a:t>
            </a:r>
            <a:r>
              <a:rPr sz="1600" b="1" spc="50" dirty="0">
                <a:latin typeface="Arial"/>
                <a:cs typeface="Arial"/>
              </a:rPr>
              <a:t> </a:t>
            </a:r>
            <a:r>
              <a:rPr sz="1600" b="1" spc="-5" dirty="0">
                <a:latin typeface="Arial"/>
                <a:cs typeface="Arial"/>
              </a:rPr>
              <a:t>courante</a:t>
            </a:r>
            <a:r>
              <a:rPr sz="1600" spc="-5" dirty="0">
                <a:latin typeface="Arial MT"/>
                <a:cs typeface="Arial MT"/>
              </a:rPr>
              <a:t>,</a:t>
            </a:r>
            <a:r>
              <a:rPr sz="1600" spc="59" dirty="0">
                <a:latin typeface="Arial MT"/>
                <a:cs typeface="Arial MT"/>
              </a:rPr>
              <a:t> </a:t>
            </a:r>
            <a:r>
              <a:rPr sz="1600" b="1" spc="-5" dirty="0">
                <a:latin typeface="Arial"/>
                <a:cs typeface="Arial"/>
              </a:rPr>
              <a:t>gaz</a:t>
            </a:r>
            <a:r>
              <a:rPr sz="1600" b="1" spc="54" dirty="0">
                <a:latin typeface="Arial"/>
                <a:cs typeface="Arial"/>
              </a:rPr>
              <a:t> </a:t>
            </a:r>
            <a:r>
              <a:rPr sz="1600" spc="-5" dirty="0">
                <a:latin typeface="Arial MT"/>
                <a:cs typeface="Arial MT"/>
              </a:rPr>
              <a:t>ou</a:t>
            </a:r>
            <a:r>
              <a:rPr sz="1600" spc="50" dirty="0">
                <a:latin typeface="Arial MT"/>
                <a:cs typeface="Arial MT"/>
              </a:rPr>
              <a:t> </a:t>
            </a:r>
            <a:r>
              <a:rPr sz="1600" b="1" spc="-9" dirty="0">
                <a:latin typeface="Arial"/>
                <a:cs typeface="Arial"/>
              </a:rPr>
              <a:t>électricité,</a:t>
            </a:r>
            <a:r>
              <a:rPr sz="1600" b="1" spc="59" dirty="0">
                <a:latin typeface="Arial"/>
                <a:cs typeface="Arial"/>
              </a:rPr>
              <a:t> </a:t>
            </a:r>
            <a:r>
              <a:rPr sz="1600" b="1" dirty="0">
                <a:latin typeface="Arial"/>
                <a:cs typeface="Arial"/>
              </a:rPr>
              <a:t>WC</a:t>
            </a:r>
            <a:r>
              <a:rPr sz="1600" dirty="0">
                <a:latin typeface="Arial MT"/>
                <a:cs typeface="Arial MT"/>
              </a:rPr>
              <a:t>),</a:t>
            </a:r>
            <a:r>
              <a:rPr sz="1600" spc="59" dirty="0">
                <a:latin typeface="Arial MT"/>
                <a:cs typeface="Arial MT"/>
              </a:rPr>
              <a:t> </a:t>
            </a:r>
            <a:r>
              <a:rPr sz="1600" spc="-9" dirty="0">
                <a:latin typeface="Arial MT"/>
                <a:cs typeface="Arial MT"/>
              </a:rPr>
              <a:t>avec </a:t>
            </a:r>
            <a:r>
              <a:rPr sz="1600" spc="-5" dirty="0">
                <a:latin typeface="Arial MT"/>
                <a:cs typeface="Arial MT"/>
              </a:rPr>
              <a:t> </a:t>
            </a:r>
            <a:r>
              <a:rPr sz="1600" spc="-9" dirty="0">
                <a:latin typeface="Arial MT"/>
                <a:cs typeface="Arial MT"/>
              </a:rPr>
              <a:t>décalage </a:t>
            </a:r>
            <a:r>
              <a:rPr sz="1600" spc="-5" dirty="0">
                <a:latin typeface="Arial MT"/>
                <a:cs typeface="Arial MT"/>
              </a:rPr>
              <a:t>entre</a:t>
            </a:r>
            <a:r>
              <a:rPr sz="1600" spc="5" dirty="0">
                <a:latin typeface="Arial MT"/>
                <a:cs typeface="Arial MT"/>
              </a:rPr>
              <a:t> </a:t>
            </a:r>
            <a:r>
              <a:rPr sz="1600" spc="-5" dirty="0">
                <a:latin typeface="Arial MT"/>
                <a:cs typeface="Arial MT"/>
              </a:rPr>
              <a:t>villes et</a:t>
            </a:r>
            <a:r>
              <a:rPr sz="1600" spc="5" dirty="0">
                <a:latin typeface="Arial MT"/>
                <a:cs typeface="Arial MT"/>
              </a:rPr>
              <a:t> </a:t>
            </a:r>
            <a:r>
              <a:rPr sz="1600" spc="-5" dirty="0">
                <a:latin typeface="Arial MT"/>
                <a:cs typeface="Arial MT"/>
              </a:rPr>
              <a:t>campagnes.</a:t>
            </a:r>
            <a:endParaRPr sz="1600" dirty="0">
              <a:latin typeface="Arial MT"/>
              <a:cs typeface="Arial MT"/>
            </a:endParaRPr>
          </a:p>
        </p:txBody>
      </p:sp>
      <p:pic>
        <p:nvPicPr>
          <p:cNvPr id="4" name="object 4"/>
          <p:cNvPicPr/>
          <p:nvPr/>
        </p:nvPicPr>
        <p:blipFill>
          <a:blip r:embed="rId2" cstate="print"/>
          <a:stretch>
            <a:fillRect/>
          </a:stretch>
        </p:blipFill>
        <p:spPr>
          <a:xfrm>
            <a:off x="3315563" y="3569618"/>
            <a:ext cx="5499068" cy="3170816"/>
          </a:xfrm>
          <a:prstGeom prst="rect">
            <a:avLst/>
          </a:prstGeom>
        </p:spPr>
      </p:pic>
      <p:sp>
        <p:nvSpPr>
          <p:cNvPr id="5" name="object 5"/>
          <p:cNvSpPr txBox="1"/>
          <p:nvPr/>
        </p:nvSpPr>
        <p:spPr>
          <a:xfrm>
            <a:off x="1212674" y="6212541"/>
            <a:ext cx="1915173" cy="646379"/>
          </a:xfrm>
          <a:prstGeom prst="rect">
            <a:avLst/>
          </a:prstGeom>
        </p:spPr>
        <p:txBody>
          <a:bodyPr vert="horz" wrap="square" lIns="0" tIns="30528" rIns="0" bIns="0" rtlCol="0">
            <a:spAutoFit/>
          </a:bodyPr>
          <a:lstStyle/>
          <a:p>
            <a:pPr marL="11520" marR="4608">
              <a:lnSpc>
                <a:spcPts val="1623"/>
              </a:lnSpc>
              <a:spcBef>
                <a:spcPts val="240"/>
              </a:spcBef>
            </a:pPr>
            <a:r>
              <a:rPr sz="1500" spc="-5" dirty="0">
                <a:latin typeface="Arial MT"/>
                <a:cs typeface="Arial MT"/>
              </a:rPr>
              <a:t>Cité radieuse (1945), </a:t>
            </a:r>
            <a:r>
              <a:rPr sz="1500" dirty="0">
                <a:latin typeface="Arial MT"/>
                <a:cs typeface="Arial MT"/>
              </a:rPr>
              <a:t> </a:t>
            </a:r>
            <a:r>
              <a:rPr sz="1500" spc="-5" dirty="0">
                <a:latin typeface="Arial MT"/>
                <a:cs typeface="Arial MT"/>
              </a:rPr>
              <a:t>Marseille,</a:t>
            </a:r>
            <a:r>
              <a:rPr sz="1500" spc="-18" dirty="0">
                <a:latin typeface="Arial MT"/>
                <a:cs typeface="Arial MT"/>
              </a:rPr>
              <a:t> </a:t>
            </a:r>
            <a:r>
              <a:rPr sz="1500" spc="-5" dirty="0">
                <a:latin typeface="Arial MT"/>
                <a:cs typeface="Arial MT"/>
              </a:rPr>
              <a:t>Le</a:t>
            </a:r>
            <a:r>
              <a:rPr sz="1500" spc="-14" dirty="0">
                <a:latin typeface="Arial MT"/>
                <a:cs typeface="Arial MT"/>
              </a:rPr>
              <a:t> </a:t>
            </a:r>
            <a:r>
              <a:rPr sz="1500" spc="-9" dirty="0">
                <a:latin typeface="Arial MT"/>
                <a:cs typeface="Arial MT"/>
              </a:rPr>
              <a:t>Corbusier</a:t>
            </a:r>
            <a:endParaRPr sz="1500" dirty="0">
              <a:latin typeface="Arial MT"/>
              <a:cs typeface="Arial M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781" y="628170"/>
            <a:ext cx="8272211" cy="2030390"/>
          </a:xfrm>
          <a:prstGeom prst="rect">
            <a:avLst/>
          </a:prstGeom>
        </p:spPr>
        <p:txBody>
          <a:bodyPr vert="horz" wrap="square" lIns="0" tIns="11520" rIns="0" bIns="0" rtlCol="0">
            <a:spAutoFit/>
          </a:bodyPr>
          <a:lstStyle/>
          <a:p>
            <a:pPr marL="11520">
              <a:lnSpc>
                <a:spcPts val="1900"/>
              </a:lnSpc>
              <a:spcBef>
                <a:spcPts val="91"/>
              </a:spcBef>
            </a:pPr>
            <a:r>
              <a:rPr sz="1600" b="1" spc="-5" dirty="0">
                <a:solidFill>
                  <a:srgbClr val="FF0000"/>
                </a:solidFill>
                <a:latin typeface="Arial"/>
                <a:cs typeface="Arial"/>
              </a:rPr>
              <a:t>Besoin </a:t>
            </a:r>
            <a:r>
              <a:rPr sz="1600" b="1" dirty="0">
                <a:latin typeface="Arial"/>
                <a:cs typeface="Arial"/>
              </a:rPr>
              <a:t>:</a:t>
            </a:r>
            <a:r>
              <a:rPr sz="1600" b="1" spc="-9" dirty="0">
                <a:latin typeface="Arial"/>
                <a:cs typeface="Arial"/>
              </a:rPr>
              <a:t> </a:t>
            </a:r>
            <a:r>
              <a:rPr sz="1600" dirty="0">
                <a:latin typeface="Arial MT"/>
                <a:cs typeface="Arial MT"/>
              </a:rPr>
              <a:t>se</a:t>
            </a:r>
            <a:r>
              <a:rPr sz="1600" spc="-14" dirty="0">
                <a:latin typeface="Arial MT"/>
                <a:cs typeface="Arial MT"/>
              </a:rPr>
              <a:t> </a:t>
            </a:r>
            <a:r>
              <a:rPr sz="1600" spc="-9" dirty="0">
                <a:latin typeface="Arial MT"/>
                <a:cs typeface="Arial MT"/>
              </a:rPr>
              <a:t>protéger</a:t>
            </a:r>
            <a:r>
              <a:rPr sz="1600" spc="-14" dirty="0">
                <a:latin typeface="Arial MT"/>
                <a:cs typeface="Arial MT"/>
              </a:rPr>
              <a:t> </a:t>
            </a:r>
            <a:r>
              <a:rPr sz="1600" spc="-9" dirty="0">
                <a:latin typeface="Arial MT"/>
                <a:cs typeface="Arial MT"/>
              </a:rPr>
              <a:t>des</a:t>
            </a:r>
            <a:r>
              <a:rPr sz="1600" spc="-5" dirty="0">
                <a:latin typeface="Arial MT"/>
                <a:cs typeface="Arial MT"/>
              </a:rPr>
              <a:t> intempéries...</a:t>
            </a:r>
            <a:endParaRPr sz="1600" dirty="0">
              <a:latin typeface="Arial MT"/>
              <a:cs typeface="Arial MT"/>
            </a:endParaRPr>
          </a:p>
          <a:p>
            <a:pPr marL="137666" indent="-126722">
              <a:lnSpc>
                <a:spcPts val="1837"/>
              </a:lnSpc>
              <a:buChar char="-"/>
              <a:tabLst>
                <a:tab pos="138242" algn="l"/>
              </a:tabLst>
            </a:pPr>
            <a:r>
              <a:rPr sz="1600" spc="-9" dirty="0">
                <a:latin typeface="Arial MT"/>
                <a:cs typeface="Arial MT"/>
              </a:rPr>
              <a:t>Posséder</a:t>
            </a:r>
            <a:r>
              <a:rPr sz="1600" dirty="0">
                <a:latin typeface="Arial MT"/>
                <a:cs typeface="Arial MT"/>
              </a:rPr>
              <a:t> </a:t>
            </a:r>
            <a:r>
              <a:rPr sz="1600" spc="-9" dirty="0">
                <a:latin typeface="Arial MT"/>
                <a:cs typeface="Arial MT"/>
              </a:rPr>
              <a:t>un habitat</a:t>
            </a:r>
            <a:r>
              <a:rPr sz="1600" dirty="0">
                <a:latin typeface="Arial MT"/>
                <a:cs typeface="Arial MT"/>
              </a:rPr>
              <a:t> </a:t>
            </a:r>
            <a:r>
              <a:rPr sz="1600" spc="-9" dirty="0">
                <a:latin typeface="Arial MT"/>
                <a:cs typeface="Arial MT"/>
              </a:rPr>
              <a:t>individuel</a:t>
            </a:r>
            <a:endParaRPr sz="1600" dirty="0">
              <a:latin typeface="Arial MT"/>
              <a:cs typeface="Arial MT"/>
            </a:endParaRPr>
          </a:p>
          <a:p>
            <a:pPr marL="127298" indent="-116354">
              <a:lnSpc>
                <a:spcPts val="1896"/>
              </a:lnSpc>
              <a:buChar char="-"/>
              <a:tabLst>
                <a:tab pos="127874" algn="l"/>
              </a:tabLst>
            </a:pPr>
            <a:r>
              <a:rPr sz="1600" spc="-9" dirty="0">
                <a:latin typeface="Arial MT"/>
                <a:cs typeface="Arial MT"/>
              </a:rPr>
              <a:t>Améliorer</a:t>
            </a:r>
            <a:r>
              <a:rPr sz="1600" spc="-5" dirty="0">
                <a:latin typeface="Arial MT"/>
                <a:cs typeface="Arial MT"/>
              </a:rPr>
              <a:t> le </a:t>
            </a:r>
            <a:r>
              <a:rPr sz="1600" spc="-9" dirty="0">
                <a:latin typeface="Arial MT"/>
                <a:cs typeface="Arial MT"/>
              </a:rPr>
              <a:t>bien-être</a:t>
            </a:r>
            <a:endParaRPr sz="1600" dirty="0">
              <a:latin typeface="Arial MT"/>
              <a:cs typeface="Arial MT"/>
            </a:endParaRPr>
          </a:p>
          <a:p>
            <a:pPr>
              <a:spcBef>
                <a:spcPts val="50"/>
              </a:spcBef>
            </a:pPr>
            <a:endParaRPr sz="1600" dirty="0">
              <a:latin typeface="Arial MT"/>
              <a:cs typeface="Arial MT"/>
            </a:endParaRPr>
          </a:p>
          <a:p>
            <a:pPr marL="340421" marR="4608">
              <a:lnSpc>
                <a:spcPct val="93500"/>
              </a:lnSpc>
            </a:pPr>
            <a:r>
              <a:rPr dirty="0">
                <a:latin typeface="Arial MT"/>
                <a:cs typeface="Arial MT"/>
              </a:rPr>
              <a:t>A </a:t>
            </a:r>
            <a:r>
              <a:rPr spc="-5" dirty="0">
                <a:latin typeface="Arial MT"/>
                <a:cs typeface="Arial MT"/>
              </a:rPr>
              <a:t>partir </a:t>
            </a:r>
            <a:r>
              <a:rPr dirty="0">
                <a:latin typeface="Arial MT"/>
                <a:cs typeface="Arial MT"/>
              </a:rPr>
              <a:t>de 1975, </a:t>
            </a:r>
            <a:r>
              <a:rPr spc="-5" dirty="0">
                <a:latin typeface="Arial MT"/>
                <a:cs typeface="Arial MT"/>
              </a:rPr>
              <a:t>le développement </a:t>
            </a:r>
            <a:r>
              <a:rPr dirty="0">
                <a:latin typeface="Arial MT"/>
                <a:cs typeface="Arial MT"/>
              </a:rPr>
              <a:t>des réseaux </a:t>
            </a:r>
            <a:r>
              <a:rPr spc="-5" dirty="0">
                <a:latin typeface="Arial MT"/>
                <a:cs typeface="Arial MT"/>
              </a:rPr>
              <a:t>routiers, la </a:t>
            </a:r>
            <a:r>
              <a:rPr dirty="0">
                <a:latin typeface="Arial MT"/>
                <a:cs typeface="Arial MT"/>
              </a:rPr>
              <a:t>démocratisation </a:t>
            </a:r>
            <a:r>
              <a:rPr spc="5" dirty="0">
                <a:latin typeface="Arial MT"/>
                <a:cs typeface="Arial MT"/>
              </a:rPr>
              <a:t> </a:t>
            </a:r>
            <a:r>
              <a:rPr dirty="0">
                <a:latin typeface="Arial MT"/>
                <a:cs typeface="Arial MT"/>
              </a:rPr>
              <a:t>de</a:t>
            </a:r>
            <a:r>
              <a:rPr spc="5" dirty="0">
                <a:latin typeface="Arial MT"/>
                <a:cs typeface="Arial MT"/>
              </a:rPr>
              <a:t> </a:t>
            </a:r>
            <a:r>
              <a:rPr spc="-5" dirty="0">
                <a:latin typeface="Arial MT"/>
                <a:cs typeface="Arial MT"/>
              </a:rPr>
              <a:t>la</a:t>
            </a:r>
            <a:r>
              <a:rPr spc="5" dirty="0">
                <a:latin typeface="Arial MT"/>
                <a:cs typeface="Arial MT"/>
              </a:rPr>
              <a:t> </a:t>
            </a:r>
            <a:r>
              <a:rPr spc="-5" dirty="0">
                <a:latin typeface="Arial MT"/>
                <a:cs typeface="Arial MT"/>
              </a:rPr>
              <a:t>voiture,</a:t>
            </a:r>
            <a:r>
              <a:rPr dirty="0">
                <a:latin typeface="Arial MT"/>
                <a:cs typeface="Arial MT"/>
              </a:rPr>
              <a:t> des</a:t>
            </a:r>
            <a:r>
              <a:rPr spc="5" dirty="0">
                <a:latin typeface="Arial MT"/>
                <a:cs typeface="Arial MT"/>
              </a:rPr>
              <a:t> </a:t>
            </a:r>
            <a:r>
              <a:rPr dirty="0">
                <a:latin typeface="Arial MT"/>
                <a:cs typeface="Arial MT"/>
              </a:rPr>
              <a:t>loyers, des</a:t>
            </a:r>
            <a:r>
              <a:rPr spc="5" dirty="0">
                <a:latin typeface="Arial MT"/>
                <a:cs typeface="Arial MT"/>
              </a:rPr>
              <a:t> </a:t>
            </a:r>
            <a:r>
              <a:rPr spc="-5" dirty="0">
                <a:latin typeface="Arial MT"/>
                <a:cs typeface="Arial MT"/>
              </a:rPr>
              <a:t>incitations</a:t>
            </a:r>
            <a:r>
              <a:rPr spc="14" dirty="0">
                <a:latin typeface="Arial MT"/>
                <a:cs typeface="Arial MT"/>
              </a:rPr>
              <a:t> </a:t>
            </a:r>
            <a:r>
              <a:rPr spc="-5" dirty="0">
                <a:latin typeface="Arial MT"/>
                <a:cs typeface="Arial MT"/>
              </a:rPr>
              <a:t>gouvernementales</a:t>
            </a:r>
            <a:r>
              <a:rPr spc="5" dirty="0">
                <a:latin typeface="Arial MT"/>
                <a:cs typeface="Arial MT"/>
              </a:rPr>
              <a:t> </a:t>
            </a:r>
            <a:r>
              <a:rPr spc="-5" dirty="0">
                <a:latin typeface="Arial MT"/>
                <a:cs typeface="Arial MT"/>
              </a:rPr>
              <a:t>et</a:t>
            </a:r>
            <a:r>
              <a:rPr dirty="0">
                <a:latin typeface="Arial MT"/>
                <a:cs typeface="Arial MT"/>
              </a:rPr>
              <a:t> des</a:t>
            </a:r>
            <a:r>
              <a:rPr spc="5" dirty="0">
                <a:latin typeface="Arial MT"/>
                <a:cs typeface="Arial MT"/>
              </a:rPr>
              <a:t> </a:t>
            </a:r>
            <a:r>
              <a:rPr dirty="0">
                <a:latin typeface="Arial MT"/>
                <a:cs typeface="Arial MT"/>
              </a:rPr>
              <a:t>prix</a:t>
            </a:r>
            <a:r>
              <a:rPr spc="-5" dirty="0">
                <a:latin typeface="Arial MT"/>
                <a:cs typeface="Arial MT"/>
              </a:rPr>
              <a:t> </a:t>
            </a:r>
            <a:r>
              <a:rPr dirty="0">
                <a:latin typeface="Arial MT"/>
                <a:cs typeface="Arial MT"/>
              </a:rPr>
              <a:t>d’achat </a:t>
            </a:r>
            <a:r>
              <a:rPr spc="-490" dirty="0">
                <a:latin typeface="Arial MT"/>
                <a:cs typeface="Arial MT"/>
              </a:rPr>
              <a:t> </a:t>
            </a:r>
            <a:r>
              <a:rPr dirty="0">
                <a:latin typeface="Arial MT"/>
                <a:cs typeface="Arial MT"/>
              </a:rPr>
              <a:t>élevés vont pousser </a:t>
            </a:r>
            <a:r>
              <a:rPr spc="-5" dirty="0">
                <a:latin typeface="Arial MT"/>
                <a:cs typeface="Arial MT"/>
              </a:rPr>
              <a:t>de </a:t>
            </a:r>
            <a:r>
              <a:rPr dirty="0">
                <a:latin typeface="Arial MT"/>
                <a:cs typeface="Arial MT"/>
              </a:rPr>
              <a:t>nombreux </a:t>
            </a:r>
            <a:r>
              <a:rPr spc="-5" dirty="0">
                <a:latin typeface="Arial MT"/>
                <a:cs typeface="Arial MT"/>
              </a:rPr>
              <a:t>foyer </a:t>
            </a:r>
            <a:r>
              <a:rPr dirty="0">
                <a:latin typeface="Arial MT"/>
                <a:cs typeface="Arial MT"/>
              </a:rPr>
              <a:t>à </a:t>
            </a:r>
            <a:r>
              <a:rPr spc="-5" dirty="0">
                <a:latin typeface="Arial MT"/>
                <a:cs typeface="Arial MT"/>
              </a:rPr>
              <a:t>investir </a:t>
            </a:r>
            <a:r>
              <a:rPr dirty="0">
                <a:latin typeface="Arial MT"/>
                <a:cs typeface="Arial MT"/>
              </a:rPr>
              <a:t>dans un </a:t>
            </a:r>
            <a:r>
              <a:rPr spc="-5" dirty="0">
                <a:latin typeface="Arial MT"/>
                <a:cs typeface="Arial MT"/>
              </a:rPr>
              <a:t>pavillon </a:t>
            </a:r>
            <a:r>
              <a:rPr dirty="0">
                <a:latin typeface="Arial MT"/>
                <a:cs typeface="Arial MT"/>
              </a:rPr>
              <a:t>de plus </a:t>
            </a:r>
            <a:r>
              <a:rPr spc="-5" dirty="0">
                <a:latin typeface="Arial MT"/>
                <a:cs typeface="Arial MT"/>
              </a:rPr>
              <a:t>en </a:t>
            </a:r>
            <a:r>
              <a:rPr spc="-494" dirty="0">
                <a:latin typeface="Arial MT"/>
                <a:cs typeface="Arial MT"/>
              </a:rPr>
              <a:t> </a:t>
            </a:r>
            <a:r>
              <a:rPr dirty="0">
                <a:latin typeface="Arial MT"/>
                <a:cs typeface="Arial MT"/>
              </a:rPr>
              <a:t>plus</a:t>
            </a:r>
            <a:r>
              <a:rPr spc="-5" dirty="0">
                <a:latin typeface="Arial MT"/>
                <a:cs typeface="Arial MT"/>
              </a:rPr>
              <a:t> loin</a:t>
            </a:r>
            <a:r>
              <a:rPr dirty="0">
                <a:latin typeface="Arial MT"/>
                <a:cs typeface="Arial MT"/>
              </a:rPr>
              <a:t> en dehors de </a:t>
            </a:r>
            <a:r>
              <a:rPr spc="-5" dirty="0">
                <a:latin typeface="Arial MT"/>
                <a:cs typeface="Arial MT"/>
              </a:rPr>
              <a:t>la</a:t>
            </a:r>
            <a:r>
              <a:rPr dirty="0">
                <a:latin typeface="Arial MT"/>
                <a:cs typeface="Arial MT"/>
              </a:rPr>
              <a:t> </a:t>
            </a:r>
            <a:r>
              <a:rPr spc="-5" dirty="0">
                <a:latin typeface="Arial MT"/>
                <a:cs typeface="Arial MT"/>
              </a:rPr>
              <a:t>ville.</a:t>
            </a:r>
            <a:endParaRPr dirty="0">
              <a:latin typeface="Arial MT"/>
              <a:cs typeface="Arial MT"/>
            </a:endParaRPr>
          </a:p>
        </p:txBody>
      </p:sp>
      <p:pic>
        <p:nvPicPr>
          <p:cNvPr id="3" name="object 3"/>
          <p:cNvPicPr/>
          <p:nvPr/>
        </p:nvPicPr>
        <p:blipFill>
          <a:blip r:embed="rId2" cstate="print"/>
          <a:stretch>
            <a:fillRect/>
          </a:stretch>
        </p:blipFill>
        <p:spPr>
          <a:xfrm>
            <a:off x="1631869" y="2819272"/>
            <a:ext cx="5717879" cy="3388659"/>
          </a:xfrm>
          <a:prstGeom prst="rect">
            <a:avLst/>
          </a:prstGeom>
        </p:spPr>
      </p:pic>
      <p:sp>
        <p:nvSpPr>
          <p:cNvPr id="4" name="object 4"/>
          <p:cNvSpPr txBox="1">
            <a:spLocks noGrp="1"/>
          </p:cNvSpPr>
          <p:nvPr>
            <p:ph type="title"/>
          </p:nvPr>
        </p:nvSpPr>
        <p:spPr>
          <a:xfrm>
            <a:off x="0" y="0"/>
            <a:ext cx="8907915"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5" dirty="0"/>
              <a:t> </a:t>
            </a:r>
            <a:r>
              <a:rPr sz="1800" dirty="0"/>
              <a:t>-</a:t>
            </a:r>
            <a:r>
              <a:rPr sz="1800" spc="9" dirty="0"/>
              <a:t> </a:t>
            </a:r>
            <a:r>
              <a:rPr sz="1800" spc="-9" dirty="0"/>
              <a:t>Moyen</a:t>
            </a:r>
            <a:r>
              <a:rPr sz="1800" spc="-68" dirty="0"/>
              <a:t> </a:t>
            </a:r>
            <a:r>
              <a:rPr sz="1800" spc="-5" dirty="0"/>
              <a:t>Age</a:t>
            </a:r>
            <a:r>
              <a:rPr sz="1800" dirty="0"/>
              <a:t> -</a:t>
            </a:r>
            <a:r>
              <a:rPr sz="1800" spc="5" dirty="0"/>
              <a:t> </a:t>
            </a:r>
            <a:r>
              <a:rPr sz="1800" spc="-32" dirty="0"/>
              <a:t>Temps</a:t>
            </a:r>
            <a:r>
              <a:rPr sz="1800" spc="9" dirty="0"/>
              <a:t> </a:t>
            </a:r>
            <a:r>
              <a:rPr sz="1800" spc="-5" dirty="0"/>
              <a:t>modernes</a:t>
            </a:r>
            <a:r>
              <a:rPr sz="1800" spc="5" dirty="0"/>
              <a:t> </a:t>
            </a:r>
            <a:r>
              <a:rPr sz="1800" dirty="0"/>
              <a:t>-</a:t>
            </a:r>
            <a:r>
              <a:rPr sz="1800" spc="50" dirty="0"/>
              <a:t> </a:t>
            </a:r>
            <a:r>
              <a:rPr sz="1800" spc="-5" dirty="0">
                <a:solidFill>
                  <a:srgbClr val="FFFF00"/>
                </a:solidFill>
              </a:rPr>
              <a:t>Monde</a:t>
            </a:r>
            <a:r>
              <a:rPr sz="1800" spc="5" dirty="0">
                <a:solidFill>
                  <a:srgbClr val="FFFF00"/>
                </a:solidFill>
              </a:rPr>
              <a:t> </a:t>
            </a:r>
            <a:r>
              <a:rPr sz="1800" spc="-5" dirty="0">
                <a:solidFill>
                  <a:srgbClr val="FFFF00"/>
                </a:solidFill>
              </a:rPr>
              <a:t>contemporain</a:t>
            </a:r>
            <a:r>
              <a:rPr sz="1800" spc="18" dirty="0">
                <a:solidFill>
                  <a:srgbClr val="FFFF00"/>
                </a:solidFill>
              </a:rPr>
              <a:t> </a:t>
            </a:r>
            <a:r>
              <a:rPr sz="1800" dirty="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Tendances actuelles:</a:t>
            </a:r>
          </a:p>
        </p:txBody>
      </p:sp>
      <p:sp>
        <p:nvSpPr>
          <p:cNvPr id="3" name="Espace réservé du contenu 2"/>
          <p:cNvSpPr>
            <a:spLocks noGrp="1"/>
          </p:cNvSpPr>
          <p:nvPr>
            <p:ph idx="1"/>
          </p:nvPr>
        </p:nvSpPr>
        <p:spPr/>
        <p:txBody>
          <a:bodyPr/>
          <a:lstStyle/>
          <a:p>
            <a:r>
              <a:rPr lang="fr-FR" dirty="0"/>
              <a:t>Smart home : depuis les années 2000</a:t>
            </a:r>
          </a:p>
          <a:p>
            <a:r>
              <a:rPr lang="fr-FR" dirty="0"/>
              <a:t>Impression 3D : depuis les années 2010</a:t>
            </a:r>
          </a:p>
          <a:p>
            <a:r>
              <a:rPr lang="fr-FR" dirty="0"/>
              <a:t>Habitat inclusif : depuis les années 1990</a:t>
            </a: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782" y="628170"/>
            <a:ext cx="3635142" cy="755426"/>
          </a:xfrm>
          <a:prstGeom prst="rect">
            <a:avLst/>
          </a:prstGeom>
        </p:spPr>
        <p:txBody>
          <a:bodyPr vert="horz" wrap="square" lIns="0" tIns="11520" rIns="0" bIns="0" rtlCol="0">
            <a:spAutoFit/>
          </a:bodyPr>
          <a:lstStyle/>
          <a:p>
            <a:pPr marL="11520">
              <a:lnSpc>
                <a:spcPts val="1900"/>
              </a:lnSpc>
              <a:spcBef>
                <a:spcPts val="91"/>
              </a:spcBef>
            </a:pPr>
            <a:r>
              <a:rPr sz="1600" b="1" spc="-5" dirty="0">
                <a:solidFill>
                  <a:srgbClr val="FF0000"/>
                </a:solidFill>
                <a:latin typeface="Arial"/>
                <a:cs typeface="Arial"/>
              </a:rPr>
              <a:t>Besoin </a:t>
            </a:r>
            <a:r>
              <a:rPr sz="1600" b="1" dirty="0">
                <a:latin typeface="Arial"/>
                <a:cs typeface="Arial"/>
              </a:rPr>
              <a:t>:</a:t>
            </a:r>
            <a:r>
              <a:rPr sz="1600" b="1" spc="-9" dirty="0">
                <a:latin typeface="Arial"/>
                <a:cs typeface="Arial"/>
              </a:rPr>
              <a:t> </a:t>
            </a:r>
            <a:r>
              <a:rPr sz="1600" dirty="0">
                <a:latin typeface="Arial MT"/>
                <a:cs typeface="Arial MT"/>
              </a:rPr>
              <a:t>se</a:t>
            </a:r>
            <a:r>
              <a:rPr sz="1600" spc="-14" dirty="0">
                <a:latin typeface="Arial MT"/>
                <a:cs typeface="Arial MT"/>
              </a:rPr>
              <a:t> </a:t>
            </a:r>
            <a:r>
              <a:rPr sz="1600" spc="-9" dirty="0">
                <a:latin typeface="Arial MT"/>
                <a:cs typeface="Arial MT"/>
              </a:rPr>
              <a:t>protéger</a:t>
            </a:r>
            <a:r>
              <a:rPr sz="1600" spc="-14" dirty="0">
                <a:latin typeface="Arial MT"/>
                <a:cs typeface="Arial MT"/>
              </a:rPr>
              <a:t> </a:t>
            </a:r>
            <a:r>
              <a:rPr sz="1600" spc="-9" dirty="0">
                <a:latin typeface="Arial MT"/>
                <a:cs typeface="Arial MT"/>
              </a:rPr>
              <a:t>des</a:t>
            </a:r>
            <a:r>
              <a:rPr sz="1600" spc="-5" dirty="0">
                <a:latin typeface="Arial MT"/>
                <a:cs typeface="Arial MT"/>
              </a:rPr>
              <a:t> intempéries...</a:t>
            </a:r>
            <a:endParaRPr sz="1600" dirty="0">
              <a:latin typeface="Arial MT"/>
              <a:cs typeface="Arial MT"/>
            </a:endParaRPr>
          </a:p>
          <a:p>
            <a:pPr marL="137666" indent="-126722">
              <a:lnSpc>
                <a:spcPts val="1837"/>
              </a:lnSpc>
              <a:buChar char="-"/>
              <a:tabLst>
                <a:tab pos="138242" algn="l"/>
              </a:tabLst>
            </a:pPr>
            <a:r>
              <a:rPr sz="1600" spc="-5" dirty="0">
                <a:latin typeface="Arial MT"/>
                <a:cs typeface="Arial MT"/>
              </a:rPr>
              <a:t>Respecter</a:t>
            </a:r>
            <a:r>
              <a:rPr sz="1600" spc="-14" dirty="0">
                <a:latin typeface="Arial MT"/>
                <a:cs typeface="Arial MT"/>
              </a:rPr>
              <a:t> </a:t>
            </a:r>
            <a:r>
              <a:rPr sz="1600" spc="-9" dirty="0">
                <a:latin typeface="Arial MT"/>
                <a:cs typeface="Arial MT"/>
              </a:rPr>
              <a:t>l'environnement</a:t>
            </a:r>
            <a:endParaRPr sz="1600" dirty="0">
              <a:latin typeface="Arial MT"/>
              <a:cs typeface="Arial MT"/>
            </a:endParaRPr>
          </a:p>
          <a:p>
            <a:pPr marL="137666" indent="-126722">
              <a:lnSpc>
                <a:spcPts val="1896"/>
              </a:lnSpc>
              <a:buChar char="-"/>
              <a:tabLst>
                <a:tab pos="138242" algn="l"/>
              </a:tabLst>
            </a:pPr>
            <a:r>
              <a:rPr sz="1600" spc="-5" dirty="0">
                <a:latin typeface="Arial MT"/>
                <a:cs typeface="Arial MT"/>
              </a:rPr>
              <a:t>Etre</a:t>
            </a:r>
            <a:r>
              <a:rPr sz="1600" spc="-9" dirty="0">
                <a:latin typeface="Arial MT"/>
                <a:cs typeface="Arial MT"/>
              </a:rPr>
              <a:t> pratique,</a:t>
            </a:r>
            <a:r>
              <a:rPr sz="1600" dirty="0">
                <a:latin typeface="Arial MT"/>
                <a:cs typeface="Arial MT"/>
              </a:rPr>
              <a:t> </a:t>
            </a:r>
            <a:r>
              <a:rPr sz="1600" spc="-5" dirty="0">
                <a:latin typeface="Arial MT"/>
                <a:cs typeface="Arial MT"/>
              </a:rPr>
              <a:t>confortable </a:t>
            </a:r>
            <a:r>
              <a:rPr sz="1600" spc="-9" dirty="0">
                <a:latin typeface="Arial MT"/>
                <a:cs typeface="Arial MT"/>
              </a:rPr>
              <a:t>et</a:t>
            </a:r>
            <a:r>
              <a:rPr sz="1600" dirty="0">
                <a:latin typeface="Arial MT"/>
                <a:cs typeface="Arial MT"/>
              </a:rPr>
              <a:t> </a:t>
            </a:r>
            <a:r>
              <a:rPr sz="1600" spc="-9" dirty="0">
                <a:latin typeface="Arial MT"/>
                <a:cs typeface="Arial MT"/>
              </a:rPr>
              <a:t>économe</a:t>
            </a:r>
            <a:endParaRPr sz="1600" dirty="0">
              <a:latin typeface="Arial MT"/>
              <a:cs typeface="Arial MT"/>
            </a:endParaRPr>
          </a:p>
        </p:txBody>
      </p:sp>
      <p:sp>
        <p:nvSpPr>
          <p:cNvPr id="3" name="object 3"/>
          <p:cNvSpPr txBox="1">
            <a:spLocks noGrp="1"/>
          </p:cNvSpPr>
          <p:nvPr>
            <p:ph type="title"/>
          </p:nvPr>
        </p:nvSpPr>
        <p:spPr>
          <a:xfrm>
            <a:off x="0" y="92335"/>
            <a:ext cx="9144000" cy="396353"/>
          </a:xfrm>
          <a:prstGeom prst="rect">
            <a:avLst/>
          </a:prstGeom>
        </p:spPr>
        <p:txBody>
          <a:bodyPr vert="horz" wrap="square" lIns="0" tIns="11520" rIns="0" bIns="0" rtlCol="0">
            <a:spAutoFit/>
          </a:bodyPr>
          <a:lstStyle/>
          <a:p>
            <a:pPr marL="11520">
              <a:spcBef>
                <a:spcPts val="91"/>
              </a:spcBef>
            </a:pPr>
            <a:r>
              <a:rPr sz="2500" spc="-9" dirty="0">
                <a:solidFill>
                  <a:srgbClr val="FFFF00"/>
                </a:solidFill>
              </a:rPr>
              <a:t>L'habitat</a:t>
            </a:r>
            <a:r>
              <a:rPr sz="2500" spc="-18" dirty="0">
                <a:solidFill>
                  <a:srgbClr val="FFFF00"/>
                </a:solidFill>
              </a:rPr>
              <a:t> </a:t>
            </a:r>
            <a:r>
              <a:rPr sz="2500" spc="-9" dirty="0">
                <a:solidFill>
                  <a:srgbClr val="FFFF00"/>
                </a:solidFill>
              </a:rPr>
              <a:t>de</a:t>
            </a:r>
            <a:r>
              <a:rPr sz="2500" spc="-27" dirty="0">
                <a:solidFill>
                  <a:srgbClr val="FFFF00"/>
                </a:solidFill>
              </a:rPr>
              <a:t> </a:t>
            </a:r>
            <a:r>
              <a:rPr sz="2500" spc="-5" dirty="0">
                <a:solidFill>
                  <a:srgbClr val="FFFF00"/>
                </a:solidFill>
              </a:rPr>
              <a:t>demain...</a:t>
            </a:r>
            <a:endParaRPr sz="2500" dirty="0"/>
          </a:p>
        </p:txBody>
      </p:sp>
      <p:grpSp>
        <p:nvGrpSpPr>
          <p:cNvPr id="4" name="object 4"/>
          <p:cNvGrpSpPr/>
          <p:nvPr/>
        </p:nvGrpSpPr>
        <p:grpSpPr>
          <a:xfrm>
            <a:off x="142802" y="1960581"/>
            <a:ext cx="8344764" cy="3286077"/>
            <a:chOff x="157479" y="2160270"/>
            <a:chExt cx="9202420" cy="3620770"/>
          </a:xfrm>
        </p:grpSpPr>
        <p:pic>
          <p:nvPicPr>
            <p:cNvPr id="5" name="object 5"/>
            <p:cNvPicPr/>
            <p:nvPr/>
          </p:nvPicPr>
          <p:blipFill>
            <a:blip r:embed="rId2" cstate="print"/>
            <a:stretch>
              <a:fillRect/>
            </a:stretch>
          </p:blipFill>
          <p:spPr>
            <a:xfrm>
              <a:off x="4530089" y="3059430"/>
              <a:ext cx="4829810" cy="2721610"/>
            </a:xfrm>
            <a:prstGeom prst="rect">
              <a:avLst/>
            </a:prstGeom>
          </p:spPr>
        </p:pic>
        <p:pic>
          <p:nvPicPr>
            <p:cNvPr id="6" name="object 6"/>
            <p:cNvPicPr/>
            <p:nvPr/>
          </p:nvPicPr>
          <p:blipFill>
            <a:blip r:embed="rId3" cstate="print"/>
            <a:stretch>
              <a:fillRect/>
            </a:stretch>
          </p:blipFill>
          <p:spPr>
            <a:xfrm>
              <a:off x="157479" y="2160270"/>
              <a:ext cx="5062220" cy="2386329"/>
            </a:xfrm>
            <a:prstGeom prst="rect">
              <a:avLst/>
            </a:prstGeom>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1570186"/>
          </a:xfrm>
        </p:spPr>
        <p:txBody>
          <a:bodyPr>
            <a:noAutofit/>
          </a:bodyPr>
          <a:lstStyle/>
          <a:p>
            <a:r>
              <a:rPr lang="fr-FR" sz="2800" dirty="0" smtClean="0"/>
              <a:t>Besoin : un abri durable pour se protéger des intempéries. </a:t>
            </a:r>
            <a:br>
              <a:rPr lang="fr-FR" sz="2800" dirty="0" smtClean="0"/>
            </a:br>
            <a:r>
              <a:rPr lang="fr-FR" sz="2800" dirty="0" smtClean="0"/>
              <a:t>Besoin de logements sociaux en ville, de moins d’insalubrité, de plus de confort. </a:t>
            </a:r>
            <a:br>
              <a:rPr lang="fr-FR" sz="2800" dirty="0" smtClean="0"/>
            </a:br>
            <a:r>
              <a:rPr lang="fr-FR" sz="2800" dirty="0" smtClean="0"/>
              <a:t>Besoin de logement individuel, de liberté </a:t>
            </a:r>
            <a:endParaRPr lang="fr-FR" sz="2800" dirty="0"/>
          </a:p>
        </p:txBody>
      </p:sp>
      <p:pic>
        <p:nvPicPr>
          <p:cNvPr id="4" name="Espace réservé du contenu 3" descr="D:\INTERNET_Warda\Bioclimatique\dessin_maison3bis[1].bmp"/>
          <p:cNvPicPr>
            <a:picLocks noGrp="1"/>
          </p:cNvPicPr>
          <p:nvPr>
            <p:ph idx="1"/>
          </p:nvPr>
        </p:nvPicPr>
        <p:blipFill>
          <a:blip r:embed="rId2" cstate="print"/>
          <a:stretch>
            <a:fillRect/>
          </a:stretch>
        </p:blipFill>
        <p:spPr bwMode="auto">
          <a:xfrm>
            <a:off x="1187624" y="2348880"/>
            <a:ext cx="7200799" cy="40324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1282154"/>
          </a:xfrm>
        </p:spPr>
        <p:txBody>
          <a:bodyPr>
            <a:noAutofit/>
          </a:bodyPr>
          <a:lstStyle/>
          <a:p>
            <a:r>
              <a:rPr lang="fr-FR" sz="2800" dirty="0" smtClean="0"/>
              <a:t>Habiter est un besoin primaire pour tous les hommes.</a:t>
            </a:r>
            <a:br>
              <a:rPr lang="fr-FR" sz="2800" dirty="0" smtClean="0"/>
            </a:br>
            <a:r>
              <a:rPr lang="fr-FR" sz="2800" dirty="0" smtClean="0"/>
              <a:t>Mais tous les hommes n’ont pas le même type d’habitat.</a:t>
            </a:r>
            <a:endParaRPr lang="fr-FR" sz="2800" dirty="0"/>
          </a:p>
        </p:txBody>
      </p:sp>
      <p:pic>
        <p:nvPicPr>
          <p:cNvPr id="1026" name="Picture 2"/>
          <p:cNvPicPr>
            <a:picLocks noGrp="1" noChangeAspect="1" noChangeArrowheads="1"/>
          </p:cNvPicPr>
          <p:nvPr>
            <p:ph idx="1"/>
          </p:nvPr>
        </p:nvPicPr>
        <p:blipFill>
          <a:blip r:embed="rId2" cstate="print"/>
          <a:stretch>
            <a:fillRect/>
          </a:stretch>
        </p:blipFill>
        <p:spPr bwMode="auto">
          <a:xfrm>
            <a:off x="611560" y="1628800"/>
            <a:ext cx="7776863" cy="39677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II.5.4.Maison bioclimatique : </a:t>
            </a:r>
            <a:endParaRPr lang="fr-FR" dirty="0"/>
          </a:p>
        </p:txBody>
      </p:sp>
      <p:sp>
        <p:nvSpPr>
          <p:cNvPr id="2" name="Espace réservé du contenu 1"/>
          <p:cNvSpPr>
            <a:spLocks noGrp="1"/>
          </p:cNvSpPr>
          <p:nvPr>
            <p:ph idx="1"/>
          </p:nvPr>
        </p:nvSpPr>
        <p:spPr/>
        <p:txBody>
          <a:bodyPr>
            <a:normAutofit fontScale="92500" lnSpcReduction="10000"/>
          </a:bodyPr>
          <a:lstStyle/>
          <a:p>
            <a:r>
              <a:rPr lang="fr-FR" dirty="0" smtClean="0"/>
              <a:t>Aussi, dans cette époque, c’est la naissance de la maison bioclimatique et d’autres notions comme la maison passive, maison énergie zéro, Maison basse énergie, maison écologique ….Cette nouvelle démarche encourage la prise en compte des besoins énergétiques. </a:t>
            </a:r>
          </a:p>
          <a:p>
            <a:r>
              <a:rPr lang="fr-FR" dirty="0" smtClean="0"/>
              <a:t>Plusieurs pays dans le monde, surtout les pays développés, ont élaboré une réglementation en matière de performance énergétique et de climat intérieur des bâtiments. </a:t>
            </a:r>
          </a:p>
          <a:p>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b="1" dirty="0" smtClean="0"/>
              <a:t>Évolution de l’habitation               Une évolution des </a:t>
            </a:r>
            <a:r>
              <a:rPr lang="fr-FR" b="1" u="sng" dirty="0" smtClean="0"/>
              <a:t>« besoins »</a:t>
            </a:r>
            <a:endParaRPr lang="fr-FR" dirty="0" smtClean="0"/>
          </a:p>
          <a:p>
            <a:r>
              <a:rPr lang="fr-FR" dirty="0" smtClean="0"/>
              <a:t>-Besoin de sécurité de protection (A partir des chasseurs cueilleurs puis premiers agriculteurs, …..)</a:t>
            </a:r>
          </a:p>
          <a:p>
            <a:r>
              <a:rPr lang="fr-FR" dirty="0" smtClean="0"/>
              <a:t>-Besoin d’honorer les dieux. (Peuples de l’antiquité,_ XVe)</a:t>
            </a:r>
          </a:p>
          <a:p>
            <a:r>
              <a:rPr lang="fr-FR" dirty="0" smtClean="0"/>
              <a:t>-Besoin d’urbanisation, de pacification (Empire romain)</a:t>
            </a:r>
          </a:p>
          <a:p>
            <a:r>
              <a:rPr lang="fr-FR" dirty="0" smtClean="0"/>
              <a:t>-Besoin de protection et d’identification (à partir du Xe siècle)</a:t>
            </a:r>
          </a:p>
          <a:p>
            <a:r>
              <a:rPr lang="fr-FR" dirty="0" smtClean="0"/>
              <a:t>-Besoin de logements sociaux, de fixation d’une population (Début XIXe)</a:t>
            </a:r>
          </a:p>
          <a:p>
            <a:r>
              <a:rPr lang="fr-FR" dirty="0" smtClean="0"/>
              <a:t>-Besoin de rénovation urbaine (1850)</a:t>
            </a:r>
          </a:p>
          <a:p>
            <a:r>
              <a:rPr lang="fr-FR" dirty="0" smtClean="0"/>
              <a:t>-Besoin de nombreux logements « salubres » (1945)</a:t>
            </a:r>
          </a:p>
          <a:p>
            <a:r>
              <a:rPr lang="fr-FR" dirty="0" smtClean="0"/>
              <a:t>-Besoin d’identification, de liberté (1970)</a:t>
            </a:r>
          </a:p>
          <a:p>
            <a:r>
              <a:rPr lang="fr-FR" dirty="0" smtClean="0"/>
              <a:t>-Besoin d’économie d’énergie (2005)</a:t>
            </a:r>
          </a:p>
          <a:p>
            <a:r>
              <a:rPr lang="fr-FR" dirty="0" smtClean="0"/>
              <a:t>Avec toujours une constante : protection, sécurité, confort.</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b="1" dirty="0" smtClean="0"/>
              <a:t>Évolution de l’habitation </a:t>
            </a:r>
            <a:r>
              <a:rPr lang="fr-FR" b="1" dirty="0" smtClean="0"/>
              <a:t>/ </a:t>
            </a:r>
            <a:r>
              <a:rPr lang="fr-FR" b="1" dirty="0" smtClean="0"/>
              <a:t>Une évolution de </a:t>
            </a:r>
            <a:r>
              <a:rPr lang="fr-FR" b="1" u="sng" dirty="0" smtClean="0"/>
              <a:t>« l’urbanisme »</a:t>
            </a:r>
            <a:endParaRPr lang="fr-FR" dirty="0" smtClean="0"/>
          </a:p>
          <a:p>
            <a:r>
              <a:rPr lang="fr-FR" dirty="0" smtClean="0"/>
              <a:t>L’histoire de l’urbanisme est une succession d’expériences et de réalisation menées par des hommes qui se sont efforcés de penser la ville en quête de la cité idéale. </a:t>
            </a:r>
          </a:p>
          <a:p>
            <a:r>
              <a:rPr lang="fr-FR" dirty="0" smtClean="0"/>
              <a:t>-Les romains et le plan régulateur</a:t>
            </a:r>
          </a:p>
          <a:p>
            <a:r>
              <a:rPr lang="fr-FR" dirty="0" smtClean="0"/>
              <a:t>-L’architecture militaire et les villes fortifiées</a:t>
            </a:r>
          </a:p>
          <a:p>
            <a:r>
              <a:rPr lang="fr-FR" dirty="0" smtClean="0"/>
              <a:t> -La perspective et l’art urbain</a:t>
            </a:r>
          </a:p>
          <a:p>
            <a:r>
              <a:rPr lang="fr-FR" dirty="0" smtClean="0"/>
              <a:t>-Les cités ouvrières, le logement social</a:t>
            </a:r>
          </a:p>
          <a:p>
            <a:r>
              <a:rPr lang="fr-FR" dirty="0" smtClean="0"/>
              <a:t>-La rénovation urbaine, l’îlot haussmannien</a:t>
            </a:r>
          </a:p>
          <a:p>
            <a:r>
              <a:rPr lang="fr-FR" dirty="0" smtClean="0"/>
              <a:t>-Les cités jardins.</a:t>
            </a:r>
          </a:p>
          <a:p>
            <a:r>
              <a:rPr lang="fr-FR" dirty="0" smtClean="0"/>
              <a:t>-Besoin d’économie d’énergie.</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lstStyle/>
          <a:p>
            <a:r>
              <a:rPr lang="fr-FR" dirty="0"/>
              <a:t>L'évolution de l'habitat est étroitement liée à l'évolution des sociétés et des technologies. L'habitat répond à des besoins à la fois fonctionnels et symboliques, et reflète les valeurs et les aspirations de chaque époque.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II. Habitat et approches de pensées :</a:t>
            </a:r>
            <a:endParaRPr lang="fr-FR" dirty="0"/>
          </a:p>
        </p:txBody>
      </p:sp>
      <p:sp>
        <p:nvSpPr>
          <p:cNvPr id="2" name="Espace réservé du contenu 1"/>
          <p:cNvSpPr>
            <a:spLocks noGrp="1"/>
          </p:cNvSpPr>
          <p:nvPr>
            <p:ph idx="1"/>
          </p:nvPr>
        </p:nvSpPr>
        <p:spPr>
          <a:xfrm>
            <a:off x="457200" y="1481328"/>
            <a:ext cx="8229600" cy="4900000"/>
          </a:xfrm>
        </p:spPr>
        <p:txBody>
          <a:bodyPr>
            <a:normAutofit fontScale="92500" lnSpcReduction="10000"/>
          </a:bodyPr>
          <a:lstStyle/>
          <a:p>
            <a:r>
              <a:rPr lang="fr-FR" b="1" dirty="0" smtClean="0"/>
              <a:t>II.1. L’approche des sociologues :</a:t>
            </a:r>
            <a:endParaRPr lang="fr-FR" dirty="0" smtClean="0"/>
          </a:p>
          <a:p>
            <a:r>
              <a:rPr lang="fr-FR" dirty="0" smtClean="0"/>
              <a:t>« l’</a:t>
            </a:r>
            <a:r>
              <a:rPr lang="fr-FR" i="1" dirty="0" smtClean="0"/>
              <a:t>Ensemble des conditions d'organisation et de peuplement par l'homme du milieu où il vit. Habitat rural, urbain ; habitat aggloméré, dispersé, disséminé, groupé ».</a:t>
            </a:r>
            <a:r>
              <a:rPr lang="fr-FR" dirty="0" smtClean="0"/>
              <a:t> Dictionnaire CRNS</a:t>
            </a:r>
          </a:p>
          <a:p>
            <a:r>
              <a:rPr lang="fr-FR" dirty="0" smtClean="0"/>
              <a:t>l’habitat n’est qu’une projection de la société dans l’espace, et que la diversité de l’habitat correspond aux diverses cultures, groupes sociaux et sociétés ou civilisations. </a:t>
            </a:r>
          </a:p>
          <a:p>
            <a:r>
              <a:rPr lang="fr-FR" dirty="0" smtClean="0"/>
              <a:t>Donc l’existence de rapport </a:t>
            </a:r>
            <a:r>
              <a:rPr lang="fr-FR" b="1" i="1" dirty="0" smtClean="0"/>
              <a:t>l’habitat et la société.</a:t>
            </a:r>
            <a:endParaRPr lang="fr-FR" b="1"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778098"/>
          </a:xfrm>
        </p:spPr>
        <p:txBody>
          <a:bodyPr>
            <a:normAutofit fontScale="90000"/>
          </a:bodyPr>
          <a:lstStyle/>
          <a:p>
            <a:r>
              <a:rPr lang="fr-FR" dirty="0" smtClean="0"/>
              <a:t> </a:t>
            </a:r>
            <a:br>
              <a:rPr lang="fr-FR" dirty="0" smtClean="0"/>
            </a:br>
            <a:r>
              <a:rPr lang="fr-FR" dirty="0" smtClean="0"/>
              <a:t>II.2. L’approche existentialiste :</a:t>
            </a:r>
            <a:endParaRPr lang="fr-FR" dirty="0"/>
          </a:p>
        </p:txBody>
      </p:sp>
      <p:sp>
        <p:nvSpPr>
          <p:cNvPr id="2" name="Espace réservé du contenu 1"/>
          <p:cNvSpPr>
            <a:spLocks noGrp="1"/>
          </p:cNvSpPr>
          <p:nvPr>
            <p:ph idx="1"/>
          </p:nvPr>
        </p:nvSpPr>
        <p:spPr>
          <a:xfrm>
            <a:off x="323528" y="1124744"/>
            <a:ext cx="8568952" cy="5400600"/>
          </a:xfrm>
        </p:spPr>
        <p:txBody>
          <a:bodyPr>
            <a:normAutofit fontScale="92500" lnSpcReduction="20000"/>
          </a:bodyPr>
          <a:lstStyle/>
          <a:p>
            <a:pPr>
              <a:buNone/>
            </a:pPr>
            <a:r>
              <a:rPr lang="fr-FR" b="1" dirty="0" smtClean="0"/>
              <a:t> </a:t>
            </a:r>
            <a:r>
              <a:rPr lang="fr-FR" dirty="0" smtClean="0"/>
              <a:t>Selon </a:t>
            </a:r>
            <a:r>
              <a:rPr lang="fr-FR" dirty="0" err="1" smtClean="0"/>
              <a:t>Christien</a:t>
            </a:r>
            <a:r>
              <a:rPr lang="fr-FR" dirty="0" smtClean="0"/>
              <a:t> Norbert Schulz </a:t>
            </a:r>
          </a:p>
          <a:p>
            <a:pPr>
              <a:buNone/>
            </a:pPr>
            <a:r>
              <a:rPr lang="fr-FR" dirty="0" smtClean="0"/>
              <a:t>« </a:t>
            </a:r>
            <a:r>
              <a:rPr lang="fr-FR" i="1" dirty="0" smtClean="0"/>
              <a:t>habiter quelque part implique qu’un rapport s’établit entre un être humain et un milieu donné</a:t>
            </a:r>
            <a:r>
              <a:rPr lang="fr-FR" dirty="0" smtClean="0"/>
              <a:t> ». </a:t>
            </a:r>
          </a:p>
          <a:p>
            <a:r>
              <a:rPr lang="fr-FR" dirty="0" smtClean="0"/>
              <a:t>l’auteur indique </a:t>
            </a:r>
            <a:r>
              <a:rPr lang="fr-FR" b="1" dirty="0" smtClean="0"/>
              <a:t>trois composants </a:t>
            </a:r>
            <a:r>
              <a:rPr lang="fr-FR" dirty="0" smtClean="0"/>
              <a:t>essentiels de l’habitat, deux d’ordre matériels qui sont :</a:t>
            </a:r>
            <a:r>
              <a:rPr lang="fr-FR" b="1" dirty="0" smtClean="0"/>
              <a:t> l’espace </a:t>
            </a:r>
            <a:r>
              <a:rPr lang="fr-FR" dirty="0" smtClean="0"/>
              <a:t>et </a:t>
            </a:r>
            <a:r>
              <a:rPr lang="fr-FR" b="1" dirty="0" smtClean="0"/>
              <a:t>l’homme</a:t>
            </a:r>
            <a:r>
              <a:rPr lang="fr-FR" dirty="0" smtClean="0"/>
              <a:t>, quant au troisième est </a:t>
            </a:r>
            <a:r>
              <a:rPr lang="fr-FR" b="1" dirty="0" smtClean="0"/>
              <a:t>sentimental </a:t>
            </a:r>
            <a:r>
              <a:rPr lang="fr-FR" dirty="0" smtClean="0"/>
              <a:t>(le lien). </a:t>
            </a:r>
          </a:p>
          <a:p>
            <a:r>
              <a:rPr lang="fr-FR" dirty="0" smtClean="0"/>
              <a:t>Donc, habiter c’est nouer des liens d’appartenance et de familiarisation avec le lieu, c'est-à-dire une signification de l’habitat au delà du cadre construit, c’est un acte </a:t>
            </a:r>
            <a:r>
              <a:rPr lang="fr-FR" b="1" dirty="0" smtClean="0"/>
              <a:t>d’identificatio</a:t>
            </a:r>
            <a:r>
              <a:rPr lang="fr-FR" dirty="0" smtClean="0"/>
              <a:t>n, un langage de code, de signes et de symboles qui s’établissent pour la reconnaissance du </a:t>
            </a:r>
            <a:r>
              <a:rPr lang="fr-FR" b="1" dirty="0" smtClean="0"/>
              <a:t>lieu d’appartenance</a:t>
            </a:r>
            <a:r>
              <a:rPr lang="fr-FR" dirty="0" smtClean="0"/>
              <a:t>. </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692696"/>
            <a:ext cx="8229600" cy="5314595"/>
          </a:xfrm>
        </p:spPr>
        <p:txBody>
          <a:bodyPr>
            <a:normAutofit fontScale="70000" lnSpcReduction="20000"/>
          </a:bodyPr>
          <a:lstStyle/>
          <a:p>
            <a:r>
              <a:rPr lang="fr-FR" dirty="0" smtClean="0"/>
              <a:t>Ceci dit, que </a:t>
            </a:r>
            <a:r>
              <a:rPr lang="fr-FR" b="1" dirty="0" smtClean="0"/>
              <a:t>l’habitat acquiert une dimension au- delà de celle physique et matérielle, pour atteindre une dimension sentimentale</a:t>
            </a:r>
            <a:r>
              <a:rPr lang="fr-FR" dirty="0" smtClean="0"/>
              <a:t>, </a:t>
            </a:r>
            <a:r>
              <a:rPr lang="fr-FR" b="1" dirty="0" smtClean="0"/>
              <a:t>rencontrer d’autres êtres humains et échanger des idées et certaines valeurs.</a:t>
            </a:r>
          </a:p>
          <a:p>
            <a:endParaRPr lang="fr-FR" b="1" dirty="0" smtClean="0"/>
          </a:p>
          <a:p>
            <a:pPr>
              <a:buNone/>
            </a:pPr>
            <a:endParaRPr lang="fr-FR" dirty="0" smtClean="0"/>
          </a:p>
          <a:p>
            <a:r>
              <a:rPr lang="fr-FR" dirty="0" smtClean="0"/>
              <a:t>D’une manière générale, le terme habitat signifie quelque chose de plus que d’avoir un toit et un certain mètre de carrés à sa disposition. </a:t>
            </a:r>
          </a:p>
          <a:p>
            <a:pPr lvl="0"/>
            <a:r>
              <a:rPr lang="fr-FR" dirty="0" smtClean="0"/>
              <a:t>D’abord, il signifie rencontrer d’autres êtres humains pour échanger des produits, des idées et des sentiments (expérimenter la vie comme une multitude de possibilités)</a:t>
            </a:r>
          </a:p>
          <a:p>
            <a:pPr lvl="0"/>
            <a:r>
              <a:rPr lang="fr-FR" dirty="0" smtClean="0"/>
              <a:t>Il signifie de mettre d’accord avec certains entre eux (accepter un certain nombre de valeurs communes)</a:t>
            </a:r>
          </a:p>
          <a:p>
            <a:pPr lvl="0"/>
            <a:r>
              <a:rPr lang="fr-FR" dirty="0" smtClean="0"/>
              <a:t>Il signifie être soi-même (choisir un petit monde personnel)</a:t>
            </a:r>
          </a:p>
          <a:p>
            <a:r>
              <a:rPr lang="fr-FR" dirty="0" smtClean="0"/>
              <a:t>Le terme habitat inclut aussi les liens crées par les hommes. </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34082"/>
          </a:xfrm>
        </p:spPr>
        <p:txBody>
          <a:bodyPr>
            <a:normAutofit fontScale="90000"/>
          </a:bodyPr>
          <a:lstStyle/>
          <a:p>
            <a:r>
              <a:rPr lang="fr-FR" dirty="0" smtClean="0"/>
              <a:t>II.3. L’approche anthropologiste :</a:t>
            </a:r>
            <a:br>
              <a:rPr lang="fr-FR" dirty="0" smtClean="0"/>
            </a:br>
            <a:endParaRPr lang="fr-FR" dirty="0"/>
          </a:p>
        </p:txBody>
      </p:sp>
      <p:sp>
        <p:nvSpPr>
          <p:cNvPr id="2" name="Espace réservé du contenu 1"/>
          <p:cNvSpPr>
            <a:spLocks noGrp="1"/>
          </p:cNvSpPr>
          <p:nvPr>
            <p:ph idx="1"/>
          </p:nvPr>
        </p:nvSpPr>
        <p:spPr>
          <a:xfrm>
            <a:off x="251520" y="764704"/>
            <a:ext cx="8496944" cy="5688632"/>
          </a:xfrm>
        </p:spPr>
        <p:txBody>
          <a:bodyPr>
            <a:normAutofit fontScale="92500" lnSpcReduction="20000"/>
          </a:bodyPr>
          <a:lstStyle/>
          <a:p>
            <a:r>
              <a:rPr lang="fr-FR" dirty="0" smtClean="0"/>
              <a:t> « </a:t>
            </a:r>
            <a:r>
              <a:rPr lang="fr-FR" sz="2600" b="1" i="1" dirty="0" smtClean="0"/>
              <a:t>la forme de l’habitation est régie par plusieurs conditions de l’environnement, citons entre autres celles climatiques, cependant les conditions culturelles et religieuses sont plus déterminantes .donc, c’est l’environnement qui conditionne les formes.</a:t>
            </a:r>
            <a:r>
              <a:rPr lang="fr-FR" sz="2600" b="1" dirty="0" smtClean="0"/>
              <a:t> </a:t>
            </a:r>
            <a:r>
              <a:rPr lang="fr-FR" sz="2600" dirty="0" smtClean="0"/>
              <a:t>»</a:t>
            </a:r>
            <a:r>
              <a:rPr lang="fr-FR" sz="2600" b="1" dirty="0" smtClean="0"/>
              <a:t> </a:t>
            </a:r>
            <a:r>
              <a:rPr lang="fr-FR" dirty="0" smtClean="0"/>
              <a:t>(</a:t>
            </a:r>
            <a:r>
              <a:rPr lang="fr-FR" dirty="0" err="1" smtClean="0"/>
              <a:t>Rappoport.A</a:t>
            </a:r>
            <a:r>
              <a:rPr lang="fr-FR" dirty="0" smtClean="0"/>
              <a:t>, 1978).</a:t>
            </a:r>
          </a:p>
          <a:p>
            <a:endParaRPr lang="fr-FR" dirty="0" smtClean="0"/>
          </a:p>
          <a:p>
            <a:r>
              <a:rPr lang="fr-FR" dirty="0" smtClean="0"/>
              <a:t> En mettant en évidence l’environnement de l’homme, toute analyse de l’habitat ramène vers une étude des rapports entre espace et société. C’est à partir </a:t>
            </a:r>
            <a:r>
              <a:rPr lang="fr-FR" dirty="0" err="1" smtClean="0"/>
              <a:t>dela</a:t>
            </a:r>
            <a:r>
              <a:rPr lang="fr-FR" dirty="0" smtClean="0"/>
              <a:t> que les anthropologues considèrent que l’espace habité est régi par les références du groupe sociale, de ce fait </a:t>
            </a:r>
            <a:r>
              <a:rPr lang="fr-FR" i="1" dirty="0" smtClean="0"/>
              <a:t>« l’espace habité est donc un espace orienté et tendancieux spécifiquement selon la culture de référence</a:t>
            </a:r>
            <a:r>
              <a:rPr lang="fr-FR" dirty="0" smtClean="0"/>
              <a:t> » (</a:t>
            </a:r>
            <a:r>
              <a:rPr lang="fr-FR" dirty="0" err="1" smtClean="0"/>
              <a:t>Rappoport.A</a:t>
            </a:r>
            <a:r>
              <a:rPr lang="fr-FR" dirty="0" smtClean="0"/>
              <a:t>, 1978).</a:t>
            </a:r>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II.4. L’approche des géographes :</a:t>
            </a:r>
            <a:endParaRPr lang="fr-FR" dirty="0"/>
          </a:p>
        </p:txBody>
      </p:sp>
      <p:sp>
        <p:nvSpPr>
          <p:cNvPr id="2" name="Espace réservé du contenu 1"/>
          <p:cNvSpPr>
            <a:spLocks noGrp="1"/>
          </p:cNvSpPr>
          <p:nvPr>
            <p:ph idx="1"/>
          </p:nvPr>
        </p:nvSpPr>
        <p:spPr>
          <a:xfrm>
            <a:off x="323528" y="1196752"/>
            <a:ext cx="8363272" cy="4810539"/>
          </a:xfrm>
        </p:spPr>
        <p:txBody>
          <a:bodyPr>
            <a:normAutofit fontScale="92500" lnSpcReduction="10000"/>
          </a:bodyPr>
          <a:lstStyle/>
          <a:p>
            <a:r>
              <a:rPr lang="fr-FR" dirty="0" smtClean="0"/>
              <a:t>L’habitat est défini comme une présence localisée géométriquement et arithmétiquement de l’espace. </a:t>
            </a:r>
          </a:p>
          <a:p>
            <a:endParaRPr lang="fr-FR" dirty="0" smtClean="0"/>
          </a:p>
          <a:p>
            <a:r>
              <a:rPr lang="fr-FR" dirty="0" smtClean="0"/>
              <a:t>Donc « </a:t>
            </a:r>
            <a:r>
              <a:rPr lang="fr-FR" i="1" dirty="0" smtClean="0"/>
              <a:t>l’habitat est la forme de groupement des individus défini par rapport au cadre naturel et fonctionnel qui supporte et environne ce groupement, il se définit à la fois par un chiffre, donc par rapport au nombre, et par un lieu ou une forme de lieu, donc par rapport à l’espace et à un espace qualifié </a:t>
            </a:r>
            <a:r>
              <a:rPr lang="fr-FR" dirty="0" smtClean="0"/>
              <a:t>» (</a:t>
            </a:r>
            <a:r>
              <a:rPr lang="fr-FR" dirty="0" err="1" smtClean="0"/>
              <a:t>Zucchelli.A</a:t>
            </a:r>
            <a:r>
              <a:rPr lang="fr-FR" dirty="0" smtClean="0"/>
              <a:t>, 1984).</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332656"/>
            <a:ext cx="8625136" cy="1143000"/>
          </a:xfrm>
        </p:spPr>
        <p:txBody>
          <a:bodyPr>
            <a:normAutofit fontScale="90000"/>
          </a:bodyPr>
          <a:lstStyle/>
          <a:p>
            <a:r>
              <a:rPr lang="fr-FR" dirty="0" smtClean="0"/>
              <a:t>II.5. L’approche morpho descriptive :</a:t>
            </a:r>
            <a:br>
              <a:rPr lang="fr-FR" dirty="0" smtClean="0"/>
            </a:br>
            <a:endParaRPr lang="fr-FR" dirty="0"/>
          </a:p>
        </p:txBody>
      </p:sp>
      <p:sp>
        <p:nvSpPr>
          <p:cNvPr id="2" name="Espace réservé du contenu 1"/>
          <p:cNvSpPr>
            <a:spLocks noGrp="1"/>
          </p:cNvSpPr>
          <p:nvPr>
            <p:ph idx="1"/>
          </p:nvPr>
        </p:nvSpPr>
        <p:spPr/>
        <p:txBody>
          <a:bodyPr>
            <a:normAutofit fontScale="92500" lnSpcReduction="10000"/>
          </a:bodyPr>
          <a:lstStyle/>
          <a:p>
            <a:r>
              <a:rPr lang="fr-FR" dirty="0" smtClean="0"/>
              <a:t>cette approche se base sur la description des éléments morphologiques et fonctionnels de l’habitat.  Selon</a:t>
            </a:r>
            <a:r>
              <a:rPr lang="fr-FR" b="1" dirty="0" smtClean="0"/>
              <a:t> </a:t>
            </a:r>
            <a:r>
              <a:rPr lang="fr-FR" b="1" dirty="0" err="1" smtClean="0"/>
              <a:t>Duplay</a:t>
            </a:r>
            <a:r>
              <a:rPr lang="fr-FR" b="1" dirty="0" smtClean="0"/>
              <a:t> Claire et Michel</a:t>
            </a:r>
            <a:endParaRPr lang="fr-FR" dirty="0" smtClean="0"/>
          </a:p>
          <a:p>
            <a:r>
              <a:rPr lang="fr-FR" dirty="0" smtClean="0"/>
              <a:t>D’autre part Pour</a:t>
            </a:r>
            <a:r>
              <a:rPr lang="fr-FR" b="1" dirty="0" smtClean="0"/>
              <a:t> N.A.</a:t>
            </a:r>
            <a:r>
              <a:rPr lang="fr-FR" b="1" dirty="0" err="1" smtClean="0"/>
              <a:t>Benmatti</a:t>
            </a:r>
            <a:r>
              <a:rPr lang="fr-FR" b="1" dirty="0" smtClean="0"/>
              <a:t> : « </a:t>
            </a:r>
            <a:r>
              <a:rPr lang="fr-FR" i="1" dirty="0" smtClean="0"/>
              <a:t>l’habitat comprend d’abord le logement quel que soit sa nature, appartement ou villa, sa surface ou son confort, il comprend ainsi l’ensemble des équipements socio économiques et des infrastructures de viabilisation</a:t>
            </a:r>
            <a:r>
              <a:rPr lang="fr-FR" dirty="0" smtClean="0"/>
              <a:t> ». </a:t>
            </a:r>
          </a:p>
          <a:p>
            <a:r>
              <a:rPr lang="fr-FR" dirty="0" smtClean="0"/>
              <a:t>(</a:t>
            </a:r>
            <a:r>
              <a:rPr lang="fr-FR" dirty="0" err="1" smtClean="0"/>
              <a:t>Benmatti</a:t>
            </a:r>
            <a:r>
              <a:rPr lang="fr-FR" dirty="0" smtClean="0"/>
              <a:t> N.A, 1982).</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0" i="1" dirty="0" smtClean="0"/>
              <a:t>Le site troglodytique de Pétra</a:t>
            </a:r>
            <a:endParaRPr lang="fr-FR" dirty="0"/>
          </a:p>
        </p:txBody>
      </p:sp>
      <p:pic>
        <p:nvPicPr>
          <p:cNvPr id="1026" name="Picture 2"/>
          <p:cNvPicPr>
            <a:picLocks noGrp="1" noChangeAspect="1" noChangeArrowheads="1"/>
          </p:cNvPicPr>
          <p:nvPr>
            <p:ph idx="1"/>
          </p:nvPr>
        </p:nvPicPr>
        <p:blipFill>
          <a:blip r:embed="rId2" cstate="print"/>
          <a:stretch>
            <a:fillRect/>
          </a:stretch>
        </p:blipFill>
        <p:spPr bwMode="auto">
          <a:xfrm>
            <a:off x="1172793" y="1600200"/>
            <a:ext cx="679841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II.6. L’approche internationaliste :</a:t>
            </a:r>
            <a:endParaRPr lang="fr-FR" dirty="0"/>
          </a:p>
        </p:txBody>
      </p:sp>
      <p:sp>
        <p:nvSpPr>
          <p:cNvPr id="2" name="Espace réservé du contenu 1"/>
          <p:cNvSpPr>
            <a:spLocks noGrp="1"/>
          </p:cNvSpPr>
          <p:nvPr>
            <p:ph idx="1"/>
          </p:nvPr>
        </p:nvSpPr>
        <p:spPr/>
        <p:txBody>
          <a:bodyPr>
            <a:normAutofit fontScale="85000" lnSpcReduction="10000"/>
          </a:bodyPr>
          <a:lstStyle/>
          <a:p>
            <a:r>
              <a:rPr lang="fr-FR" dirty="0" smtClean="0"/>
              <a:t>Le concept d’habitat se trouve défini par le mouvement moderne comme produit de l’industrialisation, servant d’abri démuni de toute connotation sociale ou contextuelle </a:t>
            </a:r>
          </a:p>
          <a:p>
            <a:r>
              <a:rPr lang="fr-FR" dirty="0" smtClean="0"/>
              <a:t>.</a:t>
            </a:r>
            <a:r>
              <a:rPr lang="fr-FR" b="1" dirty="0" smtClean="0"/>
              <a:t>Le Corbusier</a:t>
            </a:r>
            <a:r>
              <a:rPr lang="fr-FR" dirty="0" smtClean="0"/>
              <a:t> le qualifie d’une machine à habiter. </a:t>
            </a:r>
            <a:r>
              <a:rPr lang="fr-FR" b="1" dirty="0" smtClean="0"/>
              <a:t>Les architectes</a:t>
            </a:r>
            <a:r>
              <a:rPr lang="fr-FR" dirty="0" smtClean="0"/>
              <a:t> du </a:t>
            </a:r>
            <a:r>
              <a:rPr lang="fr-FR" b="1" dirty="0" smtClean="0"/>
              <a:t>mouvement moderne</a:t>
            </a:r>
            <a:r>
              <a:rPr lang="fr-FR" dirty="0" smtClean="0"/>
              <a:t> ont opté pour </a:t>
            </a:r>
            <a:r>
              <a:rPr lang="fr-FR" b="1" dirty="0" smtClean="0"/>
              <a:t>la standardisation</a:t>
            </a:r>
            <a:r>
              <a:rPr lang="fr-FR" dirty="0" smtClean="0"/>
              <a:t> </a:t>
            </a:r>
            <a:r>
              <a:rPr lang="fr-FR" b="1" dirty="0" smtClean="0"/>
              <a:t>de l’habitat </a:t>
            </a:r>
            <a:r>
              <a:rPr lang="fr-FR" dirty="0" smtClean="0"/>
              <a:t>en le rendant un simple produit de l’industrialisation pour répondre au grand nombre. </a:t>
            </a:r>
            <a:r>
              <a:rPr lang="fr-FR" u="sng" dirty="0" smtClean="0"/>
              <a:t>Cette approche quantitative</a:t>
            </a:r>
            <a:r>
              <a:rPr lang="fr-FR" dirty="0" smtClean="0"/>
              <a:t> n’a fait qu’appauvrir l’habitat et le démunir de tous ses symboles d’identité et d’appartenance à un lieu.</a:t>
            </a:r>
          </a:p>
          <a:p>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II.7. L’approche politico économique :</a:t>
            </a:r>
            <a:endParaRPr lang="fr-FR" dirty="0"/>
          </a:p>
        </p:txBody>
      </p:sp>
      <p:sp>
        <p:nvSpPr>
          <p:cNvPr id="2" name="Espace réservé du contenu 1"/>
          <p:cNvSpPr>
            <a:spLocks noGrp="1"/>
          </p:cNvSpPr>
          <p:nvPr>
            <p:ph idx="1"/>
          </p:nvPr>
        </p:nvSpPr>
        <p:spPr/>
        <p:txBody>
          <a:bodyPr>
            <a:normAutofit fontScale="92500" lnSpcReduction="20000"/>
          </a:bodyPr>
          <a:lstStyle/>
          <a:p>
            <a:r>
              <a:rPr lang="fr-FR" dirty="0" smtClean="0"/>
              <a:t>Ce concept se trouve défini par les instances de l’</a:t>
            </a:r>
            <a:r>
              <a:rPr lang="fr-FR" b="1" dirty="0" smtClean="0"/>
              <a:t>ONU</a:t>
            </a:r>
            <a:r>
              <a:rPr lang="fr-FR" dirty="0" smtClean="0"/>
              <a:t> lors de la conférence de  </a:t>
            </a:r>
            <a:r>
              <a:rPr lang="fr-FR" b="1" dirty="0" smtClean="0"/>
              <a:t>Vancouver</a:t>
            </a:r>
            <a:r>
              <a:rPr lang="fr-FR" dirty="0" smtClean="0"/>
              <a:t>. « </a:t>
            </a:r>
            <a:r>
              <a:rPr lang="fr-FR" i="1" dirty="0" smtClean="0"/>
              <a:t>La conception des établissements humains doit chercher à créer un cadre de vie ou l’identité des individus, des familles et des sociétés soit préservée et ou soient ménagés les moyens d’assurer la jouissance de la vie privée, les contacts personnels et la participation de la population à la prise de décision</a:t>
            </a:r>
            <a:r>
              <a:rPr lang="fr-FR" dirty="0" smtClean="0"/>
              <a:t> ». (</a:t>
            </a:r>
            <a:r>
              <a:rPr lang="fr-FR" dirty="0" err="1" smtClean="0"/>
              <a:t>Benmatti</a:t>
            </a:r>
            <a:r>
              <a:rPr lang="fr-FR" dirty="0" smtClean="0"/>
              <a:t> N.A, 1982). Cependant les politiciens voient l’habitat en tant qu’outil de développement local et totalitaire. </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2492896"/>
            <a:ext cx="8229600" cy="1143000"/>
          </a:xfrm>
        </p:spPr>
        <p:txBody>
          <a:bodyPr/>
          <a:lstStyle/>
          <a:p>
            <a:r>
              <a:rPr lang="fr-FR" dirty="0" smtClean="0"/>
              <a:t>Merci pour votre attention</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274638"/>
            <a:ext cx="8363272" cy="1143000"/>
          </a:xfrm>
        </p:spPr>
        <p:txBody>
          <a:bodyPr>
            <a:normAutofit fontScale="90000"/>
          </a:bodyPr>
          <a:lstStyle/>
          <a:p>
            <a:r>
              <a:rPr lang="fr-FR" dirty="0" smtClean="0"/>
              <a:t>Matera</a:t>
            </a:r>
            <a:r>
              <a:rPr lang="fr-FR" b="0" dirty="0" smtClean="0"/>
              <a:t> en Italie</a:t>
            </a:r>
            <a:br>
              <a:rPr lang="fr-FR" b="0" dirty="0" smtClean="0"/>
            </a:br>
            <a:r>
              <a:rPr lang="fr-FR" sz="2000" b="0" dirty="0" smtClean="0"/>
              <a:t>La ville italienne est célèbre pour ses habitations troglodytiques. Celles-ci sont même classées au Patrimoine mondial de l’Humanité de l’UNESCO.</a:t>
            </a:r>
            <a:endParaRPr lang="fr-FR" sz="2000" dirty="0"/>
          </a:p>
        </p:txBody>
      </p:sp>
      <p:pic>
        <p:nvPicPr>
          <p:cNvPr id="4098" name="Picture 2"/>
          <p:cNvPicPr>
            <a:picLocks noGrp="1" noChangeAspect="1" noChangeArrowheads="1"/>
          </p:cNvPicPr>
          <p:nvPr>
            <p:ph idx="1"/>
          </p:nvPr>
        </p:nvPicPr>
        <p:blipFill>
          <a:blip r:embed="rId2" cstate="print"/>
          <a:stretch>
            <a:fillRect/>
          </a:stretch>
        </p:blipFill>
        <p:spPr bwMode="auto">
          <a:xfrm>
            <a:off x="1179890" y="1600200"/>
            <a:ext cx="678422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Matmata</a:t>
            </a:r>
            <a:r>
              <a:rPr lang="fr-FR" b="0" dirty="0" smtClean="0"/>
              <a:t> en Tunisie</a:t>
            </a:r>
            <a:br>
              <a:rPr lang="fr-FR" b="0" dirty="0" smtClean="0"/>
            </a:br>
            <a:r>
              <a:rPr lang="fr-FR" sz="2000" b="0" dirty="0" smtClean="0"/>
              <a:t>Ce village du Sud de la Tunisie, accroché à flanc de montagne, à 600 mètres d’altitude,.  il héberge encore pas moins de 2 100 habitants.</a:t>
            </a:r>
            <a:r>
              <a:rPr lang="fr-FR" b="0" dirty="0" smtClean="0"/>
              <a:t/>
            </a:r>
            <a:br>
              <a:rPr lang="fr-FR" b="0" dirty="0" smtClean="0"/>
            </a:br>
            <a:endParaRPr lang="fr-FR" dirty="0"/>
          </a:p>
        </p:txBody>
      </p:sp>
      <p:pic>
        <p:nvPicPr>
          <p:cNvPr id="2050" name="Picture 2"/>
          <p:cNvPicPr>
            <a:picLocks noGrp="1" noChangeAspect="1" noChangeArrowheads="1"/>
          </p:cNvPicPr>
          <p:nvPr>
            <p:ph idx="1"/>
          </p:nvPr>
        </p:nvPicPr>
        <p:blipFill>
          <a:blip r:embed="rId2" cstate="print"/>
          <a:stretch>
            <a:fillRect/>
          </a:stretch>
        </p:blipFill>
        <p:spPr bwMode="auto">
          <a:xfrm>
            <a:off x="1551887" y="1600200"/>
            <a:ext cx="604022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8686800" cy="1417638"/>
          </a:xfrm>
        </p:spPr>
        <p:txBody>
          <a:bodyPr>
            <a:noAutofit/>
          </a:bodyPr>
          <a:lstStyle/>
          <a:p>
            <a:r>
              <a:rPr lang="fr-FR" sz="1800" u="sng" dirty="0" err="1" smtClean="0"/>
              <a:t>Uçhisar</a:t>
            </a:r>
            <a:r>
              <a:rPr lang="fr-FR" sz="1800" u="sng" dirty="0" smtClean="0"/>
              <a:t> en Turquie</a:t>
            </a:r>
            <a:r>
              <a:rPr lang="fr-FR" sz="1800" b="0" dirty="0" smtClean="0"/>
              <a:t/>
            </a:r>
            <a:br>
              <a:rPr lang="fr-FR" sz="1800" b="0" dirty="0" smtClean="0"/>
            </a:br>
            <a:r>
              <a:rPr lang="fr-FR" sz="1800" b="0" dirty="0" smtClean="0"/>
              <a:t>Il s’agit d’un village typique de la Cappadoce. C’est un véritable labyrinthe troglodytique qui relie de nombreux appartements, chapelles, monastères, salles communes sur une vingtaine d’étages. Aujourd’hui encore, certaines habitations sont encore occupées de façon permanente.</a:t>
            </a:r>
            <a:endParaRPr lang="fr-FR" sz="1800" dirty="0"/>
          </a:p>
        </p:txBody>
      </p:sp>
      <p:pic>
        <p:nvPicPr>
          <p:cNvPr id="3074" name="Picture 2"/>
          <p:cNvPicPr>
            <a:picLocks noGrp="1" noChangeAspect="1" noChangeArrowheads="1"/>
          </p:cNvPicPr>
          <p:nvPr>
            <p:ph idx="1"/>
          </p:nvPr>
        </p:nvPicPr>
        <p:blipFill>
          <a:blip r:embed="rId2" cstate="print"/>
          <a:stretch>
            <a:fillRect/>
          </a:stretch>
        </p:blipFill>
        <p:spPr bwMode="auto">
          <a:xfrm>
            <a:off x="1192060" y="1600200"/>
            <a:ext cx="675987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706090"/>
          </a:xfrm>
        </p:spPr>
        <p:txBody>
          <a:bodyPr>
            <a:normAutofit fontScale="90000"/>
          </a:bodyPr>
          <a:lstStyle/>
          <a:p>
            <a:r>
              <a:rPr lang="fr-FR" dirty="0" smtClean="0"/>
              <a:t>III. Historique : </a:t>
            </a:r>
            <a:endParaRPr lang="fr-FR" dirty="0"/>
          </a:p>
        </p:txBody>
      </p:sp>
      <p:sp>
        <p:nvSpPr>
          <p:cNvPr id="2" name="Espace réservé du contenu 1"/>
          <p:cNvSpPr>
            <a:spLocks noGrp="1"/>
          </p:cNvSpPr>
          <p:nvPr>
            <p:ph idx="1"/>
          </p:nvPr>
        </p:nvSpPr>
        <p:spPr>
          <a:xfrm>
            <a:off x="395536" y="1124744"/>
            <a:ext cx="8229600" cy="4972008"/>
          </a:xfrm>
        </p:spPr>
        <p:txBody>
          <a:bodyPr>
            <a:normAutofit fontScale="77500" lnSpcReduction="20000"/>
          </a:bodyPr>
          <a:lstStyle/>
          <a:p>
            <a:r>
              <a:rPr lang="fr-FR" b="1" dirty="0" smtClean="0"/>
              <a:t>III.1.Préhistoire </a:t>
            </a:r>
            <a:r>
              <a:rPr lang="fr-FR" sz="2100" b="1" dirty="0" smtClean="0"/>
              <a:t>:</a:t>
            </a:r>
            <a:r>
              <a:rPr lang="fr-FR" sz="2100" dirty="0" smtClean="0"/>
              <a:t> (3 millions d'années av. J.-C. - 3 000 av. J.-C.)</a:t>
            </a:r>
            <a:endParaRPr lang="fr-FR" sz="2100" b="1" dirty="0" smtClean="0"/>
          </a:p>
          <a:p>
            <a:r>
              <a:rPr lang="fr-FR" b="1" dirty="0" smtClean="0"/>
              <a:t> Habitat nomade </a:t>
            </a:r>
            <a:r>
              <a:rPr lang="fr-FR" sz="1900" b="1" dirty="0" smtClean="0"/>
              <a:t>:</a:t>
            </a:r>
            <a:r>
              <a:rPr lang="fr-FR" sz="1900" dirty="0" smtClean="0"/>
              <a:t> (3 millions d'années av. J.-C. - 10 000 av. J.-C.)</a:t>
            </a:r>
          </a:p>
          <a:p>
            <a:r>
              <a:rPr lang="fr-FR" b="1" i="1" dirty="0" smtClean="0"/>
              <a:t>Le milieu bâti était à peine des modifications superficielles </a:t>
            </a:r>
            <a:r>
              <a:rPr lang="fr-FR" dirty="0" smtClean="0"/>
              <a:t>de l’environnement naturel, dans lequel l’homme a commencé à se mouvoir pratiquant </a:t>
            </a:r>
            <a:r>
              <a:rPr lang="fr-FR" b="1" i="1" dirty="0" smtClean="0"/>
              <a:t>le nomadisme comme mode de vie, suivant les traces des animaux.</a:t>
            </a:r>
            <a:r>
              <a:rPr lang="fr-FR" dirty="0" smtClean="0"/>
              <a:t> </a:t>
            </a:r>
          </a:p>
          <a:p>
            <a:r>
              <a:rPr lang="fr-FR" dirty="0" smtClean="0"/>
              <a:t>Les vestiges montrent le marquage de la délimitation et de l'appropriation de l’ espace par différentes formes (amas de pierres). </a:t>
            </a:r>
          </a:p>
          <a:p>
            <a:r>
              <a:rPr lang="fr-FR" b="1" dirty="0" smtClean="0"/>
              <a:t>Le refuge était une cavité naturelle</a:t>
            </a:r>
            <a:r>
              <a:rPr lang="fr-FR" dirty="0" smtClean="0"/>
              <a:t> (grottes, roches, arbres), un abri de peaux posées sur une structure en bois (recouvert de peaux animales, étoffe et toile, boue et paille), et même en plein air en l'absence de grottes .</a:t>
            </a:r>
          </a:p>
          <a:p>
            <a:endParaRPr lang="fr-FR" dirty="0" smtClean="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20773</TotalTime>
  <Words>2847</Words>
  <Application>Microsoft Office PowerPoint</Application>
  <PresentationFormat>Affichage à l'écran (4:3)</PresentationFormat>
  <Paragraphs>283</Paragraphs>
  <Slides>52</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Arial MT</vt:lpstr>
      <vt:lpstr>Calibri</vt:lpstr>
      <vt:lpstr>Trebuchet MS</vt:lpstr>
      <vt:lpstr>Thème Office</vt:lpstr>
      <vt:lpstr>Habitat : concept et historique </vt:lpstr>
      <vt:lpstr>Introduction :</vt:lpstr>
      <vt:lpstr>I. Définitions :</vt:lpstr>
      <vt:lpstr>Habiter est un besoin primaire pour tous les hommes. Mais tous les hommes n’ont pas le même type d’habitat.</vt:lpstr>
      <vt:lpstr>Le site troglodytique de Pétra</vt:lpstr>
      <vt:lpstr>Matera en Italie La ville italienne est célèbre pour ses habitations troglodytiques. Celles-ci sont même classées au Patrimoine mondial de l’Humanité de l’UNESCO.</vt:lpstr>
      <vt:lpstr>Matmata en Tunisie Ce village du Sud de la Tunisie, accroché à flanc de montagne, à 600 mètres d’altitude,.  il héberge encore pas moins de 2 100 habitants. </vt:lpstr>
      <vt:lpstr>Uçhisar en Turquie Il s’agit d’un village typique de la Cappadoce. C’est un véritable labyrinthe troglodytique qui relie de nombreux appartements, chapelles, monastères, salles communes sur une vingtaine d’étages. Aujourd’hui encore, certaines habitations sont encore occupées de façon permanente.</vt:lpstr>
      <vt:lpstr>III. Historique : </vt:lpstr>
      <vt:lpstr>Le site mégalithique de Stonehenge, Angleterre Wiltshire, vers 2000 av J.C </vt:lpstr>
      <vt:lpstr>Préhistoire – Antiquité - Moyen Age - Temps modernes - Monde contemporain - Habitat nomade. Besoin : un abri vite installé pour se protéger des intempéries et des animaux sauvages</vt:lpstr>
      <vt:lpstr>Préhistoire – Antiquité - Moyen Age - Temps modernes - Monde contemporain -</vt:lpstr>
      <vt:lpstr> ArchéOrient –Hypotheses.org Le village de Jerf el Ahmar (Syrie,  </vt:lpstr>
      <vt:lpstr>Présentation PowerPoint</vt:lpstr>
      <vt:lpstr>Présentation PowerPoint</vt:lpstr>
      <vt:lpstr>Présentation PowerPoint</vt:lpstr>
      <vt:lpstr>Çatal Höyük, première ville de l’histoire </vt:lpstr>
      <vt:lpstr>Çatal Höyük, première ville de l’histoire </vt:lpstr>
      <vt:lpstr>Présentation PowerPoint</vt:lpstr>
      <vt:lpstr>Présentation PowerPoint</vt:lpstr>
      <vt:lpstr>LA PREMIÈRE VILLE DU MONDE ÉTAIT ÉGALITAIRE </vt:lpstr>
      <vt:lpstr>Présentation PowerPoint</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Tendances actuelles:</vt:lpstr>
      <vt:lpstr>L'habitat de demain...</vt:lpstr>
      <vt:lpstr>Besoin : un abri durable pour se protéger des intempéries.  Besoin de logements sociaux en ville, de moins d’insalubrité, de plus de confort.  Besoin de logement individuel, de liberté </vt:lpstr>
      <vt:lpstr>II.5.4.Maison bioclimatique : </vt:lpstr>
      <vt:lpstr>Présentation PowerPoint</vt:lpstr>
      <vt:lpstr>Présentation PowerPoint</vt:lpstr>
      <vt:lpstr>Conclusion:</vt:lpstr>
      <vt:lpstr>II. Habitat et approches de pensées :</vt:lpstr>
      <vt:lpstr>  II.2. L’approche existentialiste :</vt:lpstr>
      <vt:lpstr>Présentation PowerPoint</vt:lpstr>
      <vt:lpstr>II.3. L’approche anthropologiste : </vt:lpstr>
      <vt:lpstr>II.4. L’approche des géographes :</vt:lpstr>
      <vt:lpstr>II.5. L’approche morpho descriptive : </vt:lpstr>
      <vt:lpstr>II.6. L’approche internationaliste :</vt:lpstr>
      <vt:lpstr>II.7. L’approche politico économique :</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 concept et historique </dc:title>
  <dc:creator>OUARI MOUNIA</dc:creator>
  <cp:lastModifiedBy>Moi</cp:lastModifiedBy>
  <cp:revision>85</cp:revision>
  <dcterms:created xsi:type="dcterms:W3CDTF">2013-10-19T12:52:06Z</dcterms:created>
  <dcterms:modified xsi:type="dcterms:W3CDTF">2026-03-15T21:06:07Z</dcterms:modified>
</cp:coreProperties>
</file>