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0" d="100"/>
          <a:sy n="70"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9C58F65-A1E8-497C-88C0-9C7C8363D29F}" type="datetimeFigureOut">
              <a:rPr lang="fr-FR" smtClean="0"/>
              <a:t>02/04/2026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31E9D5-3B2D-4434-B6BF-4C3888AAA8F5}" type="slidenum">
              <a:rPr lang="fr-FR" smtClean="0"/>
              <a:t>‹N°›</a:t>
            </a:fld>
            <a:endParaRPr lang="fr-FR"/>
          </a:p>
        </p:txBody>
      </p:sp>
    </p:spTree>
    <p:extLst>
      <p:ext uri="{BB962C8B-B14F-4D97-AF65-F5344CB8AC3E}">
        <p14:creationId xmlns:p14="http://schemas.microsoft.com/office/powerpoint/2010/main" val="220975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C58F65-A1E8-497C-88C0-9C7C8363D29F}" type="datetimeFigureOut">
              <a:rPr lang="fr-FR" smtClean="0"/>
              <a:t>02/04/2026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31E9D5-3B2D-4434-B6BF-4C3888AAA8F5}" type="slidenum">
              <a:rPr lang="fr-FR" smtClean="0"/>
              <a:t>‹N°›</a:t>
            </a:fld>
            <a:endParaRPr lang="fr-FR"/>
          </a:p>
        </p:txBody>
      </p:sp>
    </p:spTree>
    <p:extLst>
      <p:ext uri="{BB962C8B-B14F-4D97-AF65-F5344CB8AC3E}">
        <p14:creationId xmlns:p14="http://schemas.microsoft.com/office/powerpoint/2010/main" val="3117556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C58F65-A1E8-497C-88C0-9C7C8363D29F}" type="datetimeFigureOut">
              <a:rPr lang="fr-FR" smtClean="0"/>
              <a:t>02/04/2026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31E9D5-3B2D-4434-B6BF-4C3888AAA8F5}" type="slidenum">
              <a:rPr lang="fr-FR" smtClean="0"/>
              <a:t>‹N°›</a:t>
            </a:fld>
            <a:endParaRPr lang="fr-FR"/>
          </a:p>
        </p:txBody>
      </p:sp>
    </p:spTree>
    <p:extLst>
      <p:ext uri="{BB962C8B-B14F-4D97-AF65-F5344CB8AC3E}">
        <p14:creationId xmlns:p14="http://schemas.microsoft.com/office/powerpoint/2010/main" val="145802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C58F65-A1E8-497C-88C0-9C7C8363D29F}" type="datetimeFigureOut">
              <a:rPr lang="fr-FR" smtClean="0"/>
              <a:t>02/04/2026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31E9D5-3B2D-4434-B6BF-4C3888AAA8F5}" type="slidenum">
              <a:rPr lang="fr-FR" smtClean="0"/>
              <a:t>‹N°›</a:t>
            </a:fld>
            <a:endParaRPr lang="fr-FR"/>
          </a:p>
        </p:txBody>
      </p:sp>
    </p:spTree>
    <p:extLst>
      <p:ext uri="{BB962C8B-B14F-4D97-AF65-F5344CB8AC3E}">
        <p14:creationId xmlns:p14="http://schemas.microsoft.com/office/powerpoint/2010/main" val="113974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9C58F65-A1E8-497C-88C0-9C7C8363D29F}" type="datetimeFigureOut">
              <a:rPr lang="fr-FR" smtClean="0"/>
              <a:t>02/04/2026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31E9D5-3B2D-4434-B6BF-4C3888AAA8F5}" type="slidenum">
              <a:rPr lang="fr-FR" smtClean="0"/>
              <a:t>‹N°›</a:t>
            </a:fld>
            <a:endParaRPr lang="fr-FR"/>
          </a:p>
        </p:txBody>
      </p:sp>
    </p:spTree>
    <p:extLst>
      <p:ext uri="{BB962C8B-B14F-4D97-AF65-F5344CB8AC3E}">
        <p14:creationId xmlns:p14="http://schemas.microsoft.com/office/powerpoint/2010/main" val="268982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9C58F65-A1E8-497C-88C0-9C7C8363D29F}" type="datetimeFigureOut">
              <a:rPr lang="fr-FR" smtClean="0"/>
              <a:t>02/04/2026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31E9D5-3B2D-4434-B6BF-4C3888AAA8F5}" type="slidenum">
              <a:rPr lang="fr-FR" smtClean="0"/>
              <a:t>‹N°›</a:t>
            </a:fld>
            <a:endParaRPr lang="fr-FR"/>
          </a:p>
        </p:txBody>
      </p:sp>
    </p:spTree>
    <p:extLst>
      <p:ext uri="{BB962C8B-B14F-4D97-AF65-F5344CB8AC3E}">
        <p14:creationId xmlns:p14="http://schemas.microsoft.com/office/powerpoint/2010/main" val="331704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9C58F65-A1E8-497C-88C0-9C7C8363D29F}" type="datetimeFigureOut">
              <a:rPr lang="fr-FR" smtClean="0"/>
              <a:t>02/04/2026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B31E9D5-3B2D-4434-B6BF-4C3888AAA8F5}" type="slidenum">
              <a:rPr lang="fr-FR" smtClean="0"/>
              <a:t>‹N°›</a:t>
            </a:fld>
            <a:endParaRPr lang="fr-FR"/>
          </a:p>
        </p:txBody>
      </p:sp>
    </p:spTree>
    <p:extLst>
      <p:ext uri="{BB962C8B-B14F-4D97-AF65-F5344CB8AC3E}">
        <p14:creationId xmlns:p14="http://schemas.microsoft.com/office/powerpoint/2010/main" val="924929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9C58F65-A1E8-497C-88C0-9C7C8363D29F}" type="datetimeFigureOut">
              <a:rPr lang="fr-FR" smtClean="0"/>
              <a:t>02/04/2026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B31E9D5-3B2D-4434-B6BF-4C3888AAA8F5}" type="slidenum">
              <a:rPr lang="fr-FR" smtClean="0"/>
              <a:t>‹N°›</a:t>
            </a:fld>
            <a:endParaRPr lang="fr-FR"/>
          </a:p>
        </p:txBody>
      </p:sp>
    </p:spTree>
    <p:extLst>
      <p:ext uri="{BB962C8B-B14F-4D97-AF65-F5344CB8AC3E}">
        <p14:creationId xmlns:p14="http://schemas.microsoft.com/office/powerpoint/2010/main" val="3733186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9C58F65-A1E8-497C-88C0-9C7C8363D29F}" type="datetimeFigureOut">
              <a:rPr lang="fr-FR" smtClean="0"/>
              <a:t>02/04/2026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B31E9D5-3B2D-4434-B6BF-4C3888AAA8F5}" type="slidenum">
              <a:rPr lang="fr-FR" smtClean="0"/>
              <a:t>‹N°›</a:t>
            </a:fld>
            <a:endParaRPr lang="fr-FR"/>
          </a:p>
        </p:txBody>
      </p:sp>
    </p:spTree>
    <p:extLst>
      <p:ext uri="{BB962C8B-B14F-4D97-AF65-F5344CB8AC3E}">
        <p14:creationId xmlns:p14="http://schemas.microsoft.com/office/powerpoint/2010/main" val="167873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9C58F65-A1E8-497C-88C0-9C7C8363D29F}" type="datetimeFigureOut">
              <a:rPr lang="fr-FR" smtClean="0"/>
              <a:t>02/04/2026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31E9D5-3B2D-4434-B6BF-4C3888AAA8F5}" type="slidenum">
              <a:rPr lang="fr-FR" smtClean="0"/>
              <a:t>‹N°›</a:t>
            </a:fld>
            <a:endParaRPr lang="fr-FR"/>
          </a:p>
        </p:txBody>
      </p:sp>
    </p:spTree>
    <p:extLst>
      <p:ext uri="{BB962C8B-B14F-4D97-AF65-F5344CB8AC3E}">
        <p14:creationId xmlns:p14="http://schemas.microsoft.com/office/powerpoint/2010/main" val="2355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9C58F65-A1E8-497C-88C0-9C7C8363D29F}" type="datetimeFigureOut">
              <a:rPr lang="fr-FR" smtClean="0"/>
              <a:t>02/04/2026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31E9D5-3B2D-4434-B6BF-4C3888AAA8F5}" type="slidenum">
              <a:rPr lang="fr-FR" smtClean="0"/>
              <a:t>‹N°›</a:t>
            </a:fld>
            <a:endParaRPr lang="fr-FR"/>
          </a:p>
        </p:txBody>
      </p:sp>
    </p:spTree>
    <p:extLst>
      <p:ext uri="{BB962C8B-B14F-4D97-AF65-F5344CB8AC3E}">
        <p14:creationId xmlns:p14="http://schemas.microsoft.com/office/powerpoint/2010/main" val="1020689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58F65-A1E8-497C-88C0-9C7C8363D29F}" type="datetimeFigureOut">
              <a:rPr lang="fr-FR" smtClean="0"/>
              <a:t>02/04/2026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1E9D5-3B2D-4434-B6BF-4C3888AAA8F5}" type="slidenum">
              <a:rPr lang="fr-FR" smtClean="0"/>
              <a:t>‹N°›</a:t>
            </a:fld>
            <a:endParaRPr lang="fr-FR"/>
          </a:p>
        </p:txBody>
      </p:sp>
    </p:spTree>
    <p:extLst>
      <p:ext uri="{BB962C8B-B14F-4D97-AF65-F5344CB8AC3E}">
        <p14:creationId xmlns:p14="http://schemas.microsoft.com/office/powerpoint/2010/main" val="253749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fr.wikipedia.org/wiki/Royaume-Uni" TargetMode="External"/><Relationship Id="rId2" Type="http://schemas.openxmlformats.org/officeDocument/2006/relationships/hyperlink" Target="http://fr.wikipedia.org/wiki/Urbanisme"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fr.wikipedia.org/wiki/Ebenezer_Howar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fr.wikipedia.org/wiki/Royaume-Uni" TargetMode="External"/><Relationship Id="rId2" Type="http://schemas.openxmlformats.org/officeDocument/2006/relationships/hyperlink" Target="http://fr.wikipedia.org/wiki/Urbanisme" TargetMode="External"/><Relationship Id="rId1" Type="http://schemas.openxmlformats.org/officeDocument/2006/relationships/slideLayout" Target="../slideLayouts/slideLayout4.xml"/><Relationship Id="rId4" Type="http://schemas.openxmlformats.org/officeDocument/2006/relationships/hyperlink" Target="http://fr.wikipedia.org/wiki/Ebenezer_Howard"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fr.slideshare.net/slideshow/letchworth-garden-city/72514890"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fr.slideshare.net/slideshow/letchworth-garden-city/72514890"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fr.slideshare.net/slideshow/letchworth-garden-city/72514890"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Cité jardin </a:t>
            </a:r>
            <a:endParaRPr lang="fr-FR" dirty="0"/>
          </a:p>
        </p:txBody>
      </p:sp>
      <p:pic>
        <p:nvPicPr>
          <p:cNvPr id="71682" name="Picture 2"/>
          <p:cNvPicPr>
            <a:picLocks noGrp="1" noChangeAspect="1" noChangeArrowheads="1"/>
          </p:cNvPicPr>
          <p:nvPr>
            <p:ph sz="quarter" idx="1"/>
          </p:nvPr>
        </p:nvPicPr>
        <p:blipFill>
          <a:blip r:embed="rId2" cstate="print"/>
          <a:srcRect/>
          <a:stretch>
            <a:fillRect/>
          </a:stretch>
        </p:blipFill>
        <p:spPr bwMode="auto">
          <a:xfrm>
            <a:off x="2393156" y="1300188"/>
            <a:ext cx="7405688" cy="4937125"/>
          </a:xfrm>
          <a:prstGeom prst="rect">
            <a:avLst/>
          </a:prstGeom>
          <a:noFill/>
          <a:ln w="9525">
            <a:noFill/>
            <a:miter lim="800000"/>
            <a:headEnd/>
            <a:tailEnd/>
          </a:ln>
        </p:spPr>
      </p:pic>
    </p:spTree>
    <p:extLst>
      <p:ext uri="{BB962C8B-B14F-4D97-AF65-F5344CB8AC3E}">
        <p14:creationId xmlns:p14="http://schemas.microsoft.com/office/powerpoint/2010/main" val="1887922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332656"/>
            <a:ext cx="9395520" cy="432048"/>
          </a:xfrm>
        </p:spPr>
        <p:txBody>
          <a:bodyPr>
            <a:normAutofit fontScale="90000"/>
          </a:bodyPr>
          <a:lstStyle/>
          <a:p>
            <a:r>
              <a:rPr lang="fr-FR" dirty="0" smtClean="0"/>
              <a:t> </a:t>
            </a:r>
            <a:r>
              <a:rPr lang="fr-FR" sz="2000" dirty="0"/>
              <a:t>les cité jardin l'</a:t>
            </a:r>
            <a:r>
              <a:rPr lang="fr-FR" sz="2000" dirty="0">
                <a:hlinkClick r:id="rId2" tooltip="Urbanisme"/>
              </a:rPr>
              <a:t>urbaniste</a:t>
            </a:r>
            <a:r>
              <a:rPr lang="fr-FR" sz="2000" dirty="0"/>
              <a:t> </a:t>
            </a:r>
            <a:r>
              <a:rPr lang="fr-FR" sz="2000" dirty="0">
                <a:hlinkClick r:id="rId3" tooltip="Royaume-Uni"/>
              </a:rPr>
              <a:t>britannique</a:t>
            </a:r>
            <a:r>
              <a:rPr lang="fr-FR" sz="2000" dirty="0"/>
              <a:t> </a:t>
            </a:r>
            <a:r>
              <a:rPr lang="fr-FR" sz="2000" dirty="0" err="1">
                <a:hlinkClick r:id="rId4" tooltip="Ebenezer Howard"/>
              </a:rPr>
              <a:t>Ebenezer</a:t>
            </a:r>
            <a:r>
              <a:rPr lang="fr-FR" sz="2000" dirty="0">
                <a:hlinkClick r:id="rId4" tooltip="Ebenezer Howard"/>
              </a:rPr>
              <a:t> Howard</a:t>
            </a:r>
            <a:r>
              <a:rPr lang="fr-FR" sz="2000" dirty="0"/>
              <a:t> 1905-1925</a:t>
            </a:r>
            <a:r>
              <a:rPr lang="fr-FR" dirty="0" smtClean="0"/>
              <a:t/>
            </a:r>
            <a:br>
              <a:rPr lang="fr-FR" dirty="0" smtClean="0"/>
            </a:br>
            <a:endParaRPr lang="fr-FR" dirty="0"/>
          </a:p>
        </p:txBody>
      </p:sp>
      <p:pic>
        <p:nvPicPr>
          <p:cNvPr id="55298" name="Picture 2" descr="https://www.tourisme93.com/Local/stains/images/histoire/1-2_Plan-Howard.jpg"/>
          <p:cNvPicPr>
            <a:picLocks noGrp="1" noChangeAspect="1" noChangeArrowheads="1"/>
          </p:cNvPicPr>
          <p:nvPr>
            <p:ph sz="quarter" idx="1"/>
          </p:nvPr>
        </p:nvPicPr>
        <p:blipFill>
          <a:blip r:embed="rId5" cstate="print">
            <a:lum contrast="-10000"/>
          </a:blip>
          <a:srcRect l="1739" t="2469" r="2609"/>
          <a:stretch>
            <a:fillRect/>
          </a:stretch>
        </p:blipFill>
        <p:spPr bwMode="auto">
          <a:xfrm>
            <a:off x="1524000" y="332656"/>
            <a:ext cx="8892480" cy="6525344"/>
          </a:xfrm>
          <a:prstGeom prst="rect">
            <a:avLst/>
          </a:prstGeom>
          <a:noFill/>
        </p:spPr>
      </p:pic>
    </p:spTree>
    <p:extLst>
      <p:ext uri="{BB962C8B-B14F-4D97-AF65-F5344CB8AC3E}">
        <p14:creationId xmlns:p14="http://schemas.microsoft.com/office/powerpoint/2010/main" val="3668060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1485080" y="2"/>
            <a:ext cx="9182921" cy="6857999"/>
          </a:xfrm>
          <a:prstGeom prst="rect">
            <a:avLst/>
          </a:prstGeom>
          <a:noFill/>
          <a:ln w="9525">
            <a:noFill/>
            <a:miter lim="800000"/>
            <a:headEnd/>
            <a:tailEnd/>
          </a:ln>
          <a:effectLst/>
        </p:spPr>
      </p:pic>
    </p:spTree>
    <p:extLst>
      <p:ext uri="{BB962C8B-B14F-4D97-AF65-F5344CB8AC3E}">
        <p14:creationId xmlns:p14="http://schemas.microsoft.com/office/powerpoint/2010/main" val="1355311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DC18579.JPG"/>
          <p:cNvPicPr>
            <a:picLocks noGrp="1" noChangeAspect="1"/>
          </p:cNvPicPr>
          <p:nvPr>
            <p:ph sz="quarter" idx="1"/>
          </p:nvPr>
        </p:nvPicPr>
        <p:blipFill>
          <a:blip r:embed="rId2" cstate="print">
            <a:lum bright="20000" contrast="40000"/>
          </a:blip>
          <a:srcRect t="18829"/>
          <a:stretch>
            <a:fillRect/>
          </a:stretch>
        </p:blipFill>
        <p:spPr>
          <a:xfrm>
            <a:off x="1794196" y="836712"/>
            <a:ext cx="8873805" cy="5402222"/>
          </a:xfrm>
        </p:spPr>
      </p:pic>
    </p:spTree>
    <p:extLst>
      <p:ext uri="{BB962C8B-B14F-4D97-AF65-F5344CB8AC3E}">
        <p14:creationId xmlns:p14="http://schemas.microsoft.com/office/powerpoint/2010/main" val="219202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DC18580.JPG"/>
          <p:cNvPicPr>
            <a:picLocks noGrp="1" noChangeAspect="1"/>
          </p:cNvPicPr>
          <p:nvPr>
            <p:ph sz="quarter" idx="1"/>
          </p:nvPr>
        </p:nvPicPr>
        <p:blipFill>
          <a:blip r:embed="rId2" cstate="print">
            <a:lum bright="20000" contrast="40000"/>
          </a:blip>
          <a:stretch>
            <a:fillRect/>
          </a:stretch>
        </p:blipFill>
        <p:spPr>
          <a:xfrm>
            <a:off x="2207568" y="663426"/>
            <a:ext cx="7920880" cy="5940660"/>
          </a:xfrm>
        </p:spPr>
      </p:pic>
    </p:spTree>
    <p:extLst>
      <p:ext uri="{BB962C8B-B14F-4D97-AF65-F5344CB8AC3E}">
        <p14:creationId xmlns:p14="http://schemas.microsoft.com/office/powerpoint/2010/main" val="3977104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DC18582.JPG"/>
          <p:cNvPicPr>
            <a:picLocks noGrp="1" noChangeAspect="1"/>
          </p:cNvPicPr>
          <p:nvPr>
            <p:ph sz="quarter" idx="1"/>
          </p:nvPr>
        </p:nvPicPr>
        <p:blipFill>
          <a:blip r:embed="rId2" cstate="print">
            <a:lum bright="20000" contrast="40000"/>
          </a:blip>
          <a:srcRect t="15647"/>
          <a:stretch>
            <a:fillRect/>
          </a:stretch>
        </p:blipFill>
        <p:spPr>
          <a:xfrm>
            <a:off x="1919536" y="908720"/>
            <a:ext cx="8311446" cy="5258206"/>
          </a:xfrm>
        </p:spPr>
      </p:pic>
    </p:spTree>
    <p:extLst>
      <p:ext uri="{BB962C8B-B14F-4D97-AF65-F5344CB8AC3E}">
        <p14:creationId xmlns:p14="http://schemas.microsoft.com/office/powerpoint/2010/main" val="1965141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DC18583.JPG"/>
          <p:cNvPicPr>
            <a:picLocks noGrp="1" noChangeAspect="1"/>
          </p:cNvPicPr>
          <p:nvPr>
            <p:ph sz="quarter" idx="1"/>
          </p:nvPr>
        </p:nvPicPr>
        <p:blipFill>
          <a:blip r:embed="rId2" cstate="print">
            <a:lum bright="20000" contrast="40000"/>
          </a:blip>
          <a:srcRect t="18829"/>
          <a:stretch>
            <a:fillRect/>
          </a:stretch>
        </p:blipFill>
        <p:spPr>
          <a:xfrm>
            <a:off x="1847529" y="1412776"/>
            <a:ext cx="8685374" cy="5287508"/>
          </a:xfrm>
        </p:spPr>
      </p:pic>
    </p:spTree>
    <p:extLst>
      <p:ext uri="{BB962C8B-B14F-4D97-AF65-F5344CB8AC3E}">
        <p14:creationId xmlns:p14="http://schemas.microsoft.com/office/powerpoint/2010/main" val="2275446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DC18584.JPG"/>
          <p:cNvPicPr>
            <a:picLocks noGrp="1" noChangeAspect="1"/>
          </p:cNvPicPr>
          <p:nvPr>
            <p:ph sz="quarter" idx="1"/>
          </p:nvPr>
        </p:nvPicPr>
        <p:blipFill>
          <a:blip r:embed="rId2" cstate="print">
            <a:lum bright="40000"/>
          </a:blip>
          <a:stretch>
            <a:fillRect/>
          </a:stretch>
        </p:blipFill>
        <p:spPr>
          <a:xfrm>
            <a:off x="1809721" y="0"/>
            <a:ext cx="8315571" cy="6236678"/>
          </a:xfrm>
        </p:spPr>
      </p:pic>
    </p:spTree>
    <p:extLst>
      <p:ext uri="{BB962C8B-B14F-4D97-AF65-F5344CB8AC3E}">
        <p14:creationId xmlns:p14="http://schemas.microsoft.com/office/powerpoint/2010/main" val="683162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DC18585.JPG"/>
          <p:cNvPicPr>
            <a:picLocks noGrp="1" noChangeAspect="1"/>
          </p:cNvPicPr>
          <p:nvPr>
            <p:ph sz="quarter" idx="1"/>
          </p:nvPr>
        </p:nvPicPr>
        <p:blipFill>
          <a:blip r:embed="rId2" cstate="print">
            <a:lum bright="20000" contrast="40000"/>
          </a:blip>
          <a:srcRect l="7046" r="4660"/>
          <a:stretch>
            <a:fillRect/>
          </a:stretch>
        </p:blipFill>
        <p:spPr>
          <a:xfrm rot="16200000">
            <a:off x="2814099" y="-995901"/>
            <a:ext cx="6563802" cy="9144000"/>
          </a:xfrm>
        </p:spPr>
      </p:pic>
    </p:spTree>
    <p:extLst>
      <p:ext uri="{BB962C8B-B14F-4D97-AF65-F5344CB8AC3E}">
        <p14:creationId xmlns:p14="http://schemas.microsoft.com/office/powerpoint/2010/main" val="3972200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DC18588.JPG"/>
          <p:cNvPicPr>
            <a:picLocks noGrp="1" noChangeAspect="1"/>
          </p:cNvPicPr>
          <p:nvPr>
            <p:ph sz="quarter" idx="1"/>
          </p:nvPr>
        </p:nvPicPr>
        <p:blipFill>
          <a:blip r:embed="rId2" cstate="print">
            <a:lum bright="30000" contrast="40000"/>
          </a:blip>
          <a:stretch>
            <a:fillRect/>
          </a:stretch>
        </p:blipFill>
        <p:spPr>
          <a:xfrm>
            <a:off x="2495601" y="692696"/>
            <a:ext cx="7593820" cy="5695365"/>
          </a:xfrm>
        </p:spPr>
      </p:pic>
    </p:spTree>
    <p:extLst>
      <p:ext uri="{BB962C8B-B14F-4D97-AF65-F5344CB8AC3E}">
        <p14:creationId xmlns:p14="http://schemas.microsoft.com/office/powerpoint/2010/main" val="1484573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DC18589.JPG"/>
          <p:cNvPicPr>
            <a:picLocks noGrp="1" noChangeAspect="1"/>
          </p:cNvPicPr>
          <p:nvPr>
            <p:ph sz="quarter" idx="1"/>
          </p:nvPr>
        </p:nvPicPr>
        <p:blipFill>
          <a:blip r:embed="rId2" cstate="print">
            <a:lum bright="20000" contrast="40000"/>
          </a:blip>
          <a:stretch>
            <a:fillRect/>
          </a:stretch>
        </p:blipFill>
        <p:spPr>
          <a:xfrm>
            <a:off x="2063552" y="663426"/>
            <a:ext cx="8007912" cy="6005934"/>
          </a:xfrm>
        </p:spPr>
      </p:pic>
    </p:spTree>
    <p:extLst>
      <p:ext uri="{BB962C8B-B14F-4D97-AF65-F5344CB8AC3E}">
        <p14:creationId xmlns:p14="http://schemas.microsoft.com/office/powerpoint/2010/main" val="2667027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476672"/>
            <a:ext cx="9144000" cy="914400"/>
          </a:xfrm>
        </p:spPr>
        <p:txBody>
          <a:bodyPr>
            <a:normAutofit fontScale="90000"/>
          </a:bodyPr>
          <a:lstStyle/>
          <a:p>
            <a:r>
              <a:rPr lang="fr-FR" dirty="0" smtClean="0"/>
              <a:t> les cité jardin l'</a:t>
            </a:r>
            <a:r>
              <a:rPr lang="fr-FR" dirty="0" smtClean="0">
                <a:hlinkClick r:id="rId2" tooltip="Urbanisme"/>
              </a:rPr>
              <a:t>urbaniste</a:t>
            </a:r>
            <a:r>
              <a:rPr lang="fr-FR" dirty="0" smtClean="0"/>
              <a:t> </a:t>
            </a:r>
            <a:r>
              <a:rPr lang="fr-FR" dirty="0" smtClean="0">
                <a:hlinkClick r:id="rId3" tooltip="Royaume-Uni"/>
              </a:rPr>
              <a:t>britannique</a:t>
            </a:r>
            <a:r>
              <a:rPr lang="fr-FR" dirty="0" smtClean="0"/>
              <a:t> </a:t>
            </a:r>
            <a:r>
              <a:rPr lang="fr-FR" dirty="0" err="1" smtClean="0">
                <a:hlinkClick r:id="rId4" tooltip="Ebenezer Howard"/>
              </a:rPr>
              <a:t>Ebenezer</a:t>
            </a:r>
            <a:r>
              <a:rPr lang="fr-FR" dirty="0" smtClean="0">
                <a:hlinkClick r:id="rId4" tooltip="Ebenezer Howard"/>
              </a:rPr>
              <a:t> Howard</a:t>
            </a:r>
            <a:r>
              <a:rPr lang="fr-FR" dirty="0" smtClean="0"/>
              <a:t> 1905-1925</a:t>
            </a:r>
            <a:br>
              <a:rPr lang="fr-FR" dirty="0" smtClean="0"/>
            </a:br>
            <a:endParaRPr lang="fr-FR" dirty="0"/>
          </a:p>
        </p:txBody>
      </p:sp>
      <p:sp>
        <p:nvSpPr>
          <p:cNvPr id="4" name="Espace réservé du contenu 3"/>
          <p:cNvSpPr>
            <a:spLocks noGrp="1"/>
          </p:cNvSpPr>
          <p:nvPr>
            <p:ph sz="quarter" idx="2"/>
          </p:nvPr>
        </p:nvSpPr>
        <p:spPr/>
        <p:txBody>
          <a:bodyPr>
            <a:normAutofit fontScale="92500" lnSpcReduction="20000"/>
          </a:bodyPr>
          <a:lstStyle/>
          <a:p>
            <a:r>
              <a:rPr lang="en-US" dirty="0" smtClean="0"/>
              <a:t>The garden city concept, developed by British urban planner Ebenezer Howard, emerged in the early 20th century, primarily between 1905 and 1925. Howard introduced this idea in his work </a:t>
            </a:r>
            <a:r>
              <a:rPr lang="en-US" b="1" dirty="0" smtClean="0"/>
              <a:t>"Tomorrow: A Peaceful Path to Real Reform"</a:t>
            </a:r>
            <a:r>
              <a:rPr lang="en-US" dirty="0" smtClean="0"/>
              <a:t> (1898) and </a:t>
            </a:r>
            <a:r>
              <a:rPr lang="en-US" b="1" dirty="0" smtClean="0"/>
              <a:t>"The Garden Cities of To-morrow"</a:t>
            </a:r>
            <a:r>
              <a:rPr lang="en-US" dirty="0" smtClean="0"/>
              <a:t> (1902), where he presented an urban model aimed at combining the advantages of both city and countryside.</a:t>
            </a:r>
          </a:p>
        </p:txBody>
      </p:sp>
      <p:sp>
        <p:nvSpPr>
          <p:cNvPr id="5" name="Espace réservé du contenu 4"/>
          <p:cNvSpPr>
            <a:spLocks noGrp="1"/>
          </p:cNvSpPr>
          <p:nvPr>
            <p:ph sz="quarter" idx="1"/>
          </p:nvPr>
        </p:nvSpPr>
        <p:spPr/>
        <p:txBody>
          <a:bodyPr>
            <a:normAutofit fontScale="92500" lnSpcReduction="20000"/>
          </a:bodyPr>
          <a:lstStyle/>
          <a:p>
            <a:r>
              <a:rPr lang="fr-FR" dirty="0" smtClean="0"/>
              <a:t>Les cités-jardins, un concept développé par l'urbaniste britannique </a:t>
            </a:r>
            <a:r>
              <a:rPr lang="fr-FR" dirty="0" err="1" smtClean="0"/>
              <a:t>Ebenezer</a:t>
            </a:r>
            <a:r>
              <a:rPr lang="fr-FR" dirty="0" smtClean="0"/>
              <a:t> Howard, ont vu le jour dans les premières décennies du XXe siècle, principalement entre 1905 et 1925. Howard a proposé cette idée dans son ouvrage </a:t>
            </a:r>
            <a:r>
              <a:rPr lang="fr-FR" b="1" dirty="0" smtClean="0"/>
              <a:t>"</a:t>
            </a:r>
            <a:r>
              <a:rPr lang="fr-FR" b="1" dirty="0" err="1" smtClean="0"/>
              <a:t>Tomorrow</a:t>
            </a:r>
            <a:r>
              <a:rPr lang="fr-FR" b="1" dirty="0" smtClean="0"/>
              <a:t>: A </a:t>
            </a:r>
            <a:r>
              <a:rPr lang="fr-FR" b="1" dirty="0" err="1" smtClean="0"/>
              <a:t>Peaceful</a:t>
            </a:r>
            <a:r>
              <a:rPr lang="fr-FR" b="1" dirty="0" smtClean="0"/>
              <a:t> </a:t>
            </a:r>
            <a:r>
              <a:rPr lang="fr-FR" b="1" dirty="0" err="1" smtClean="0"/>
              <a:t>Path</a:t>
            </a:r>
            <a:r>
              <a:rPr lang="fr-FR" b="1" dirty="0" smtClean="0"/>
              <a:t> to Real </a:t>
            </a:r>
            <a:r>
              <a:rPr lang="fr-FR" b="1" dirty="0" err="1" smtClean="0"/>
              <a:t>Reform</a:t>
            </a:r>
            <a:r>
              <a:rPr lang="fr-FR" b="1" dirty="0" smtClean="0"/>
              <a:t>"</a:t>
            </a:r>
            <a:r>
              <a:rPr lang="fr-FR" dirty="0" smtClean="0"/>
              <a:t> (1898) et dans </a:t>
            </a:r>
            <a:r>
              <a:rPr lang="fr-FR" b="1" dirty="0" smtClean="0"/>
              <a:t>"The Garden </a:t>
            </a:r>
            <a:r>
              <a:rPr lang="fr-FR" b="1" dirty="0" err="1" smtClean="0"/>
              <a:t>Cities</a:t>
            </a:r>
            <a:r>
              <a:rPr lang="fr-FR" b="1" dirty="0" smtClean="0"/>
              <a:t> of To-</a:t>
            </a:r>
            <a:r>
              <a:rPr lang="fr-FR" b="1" dirty="0" err="1" smtClean="0"/>
              <a:t>morrow</a:t>
            </a:r>
            <a:r>
              <a:rPr lang="fr-FR" b="1" dirty="0" smtClean="0"/>
              <a:t>"</a:t>
            </a:r>
            <a:r>
              <a:rPr lang="fr-FR" dirty="0" smtClean="0"/>
              <a:t> (1902), où il présente un modèle urbain visant à combiner les avantages de la ville et de la campagne.</a:t>
            </a:r>
          </a:p>
          <a:p>
            <a:endParaRPr lang="fr-FR" dirty="0"/>
          </a:p>
        </p:txBody>
      </p:sp>
    </p:spTree>
    <p:extLst>
      <p:ext uri="{BB962C8B-B14F-4D97-AF65-F5344CB8AC3E}">
        <p14:creationId xmlns:p14="http://schemas.microsoft.com/office/powerpoint/2010/main" val="968720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DC18590.JPG"/>
          <p:cNvPicPr>
            <a:picLocks noGrp="1" noChangeAspect="1"/>
          </p:cNvPicPr>
          <p:nvPr>
            <p:ph sz="quarter" idx="1"/>
          </p:nvPr>
        </p:nvPicPr>
        <p:blipFill>
          <a:blip r:embed="rId2" cstate="print">
            <a:lum bright="20000" contrast="40000"/>
          </a:blip>
          <a:stretch>
            <a:fillRect/>
          </a:stretch>
        </p:blipFill>
        <p:spPr>
          <a:xfrm>
            <a:off x="2135560" y="188640"/>
            <a:ext cx="8256918" cy="6192688"/>
          </a:xfrm>
        </p:spPr>
      </p:pic>
    </p:spTree>
    <p:extLst>
      <p:ext uri="{BB962C8B-B14F-4D97-AF65-F5344CB8AC3E}">
        <p14:creationId xmlns:p14="http://schemas.microsoft.com/office/powerpoint/2010/main" val="3404351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principe de la cité-jardin</a:t>
            </a:r>
            <a:endParaRPr lang="fr-FR" dirty="0"/>
          </a:p>
        </p:txBody>
      </p:sp>
      <p:sp>
        <p:nvSpPr>
          <p:cNvPr id="3" name="Espace réservé du contenu 2"/>
          <p:cNvSpPr>
            <a:spLocks noGrp="1"/>
          </p:cNvSpPr>
          <p:nvPr>
            <p:ph sz="quarter" idx="1"/>
          </p:nvPr>
        </p:nvSpPr>
        <p:spPr/>
        <p:txBody>
          <a:bodyPr>
            <a:normAutofit fontScale="85000" lnSpcReduction="10000"/>
          </a:bodyPr>
          <a:lstStyle/>
          <a:p>
            <a:r>
              <a:rPr lang="fr-FR" dirty="0" smtClean="0"/>
              <a:t>Le principe de la cité-jardin repose sur l’idée de créer des communautés autosuffisantes et bien planifiées, où l’espace urbain est harmonisé avec la nature. Chaque cité-jardin devait être conçue pour être suffisamment éloignée des grandes villes, mais aussi reliée à elles par des transports. Howard envisageait des espaces verts, des habitations à faible densité, des infrastructures modernes et une gestion collective des ressources, tout en réduisant les effets néfastes de l’urbanisation incontrôlée.</a:t>
            </a:r>
          </a:p>
          <a:p>
            <a:endParaRPr lang="fr-FR" dirty="0"/>
          </a:p>
        </p:txBody>
      </p:sp>
      <p:sp>
        <p:nvSpPr>
          <p:cNvPr id="4" name="Espace réservé du contenu 3"/>
          <p:cNvSpPr>
            <a:spLocks noGrp="1"/>
          </p:cNvSpPr>
          <p:nvPr>
            <p:ph sz="quarter" idx="2"/>
          </p:nvPr>
        </p:nvSpPr>
        <p:spPr/>
        <p:txBody>
          <a:bodyPr>
            <a:normAutofit fontScale="85000" lnSpcReduction="10000"/>
          </a:bodyPr>
          <a:lstStyle/>
          <a:p>
            <a:r>
              <a:rPr lang="en-US" dirty="0" smtClean="0"/>
              <a:t>The principle of the garden city is based on the idea of creating self-sufficient and well-planned communities, where urban space is harmonized with nature. Each garden city was meant to be located far enough from large cities but also connected to them by transportation. Howard envisioned green spaces, low-density housing, modern infrastructure, and collective management of resources, while minimizing the negative effects of uncontrolled urbanization.</a:t>
            </a:r>
          </a:p>
          <a:p>
            <a:endParaRPr lang="fr-FR" dirty="0"/>
          </a:p>
        </p:txBody>
      </p:sp>
    </p:spTree>
    <p:extLst>
      <p:ext uri="{BB962C8B-B14F-4D97-AF65-F5344CB8AC3E}">
        <p14:creationId xmlns:p14="http://schemas.microsoft.com/office/powerpoint/2010/main" val="3459778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847528" y="620688"/>
            <a:ext cx="4608512" cy="5536272"/>
          </a:xfrm>
        </p:spPr>
        <p:txBody>
          <a:bodyPr>
            <a:normAutofit fontScale="70000" lnSpcReduction="20000"/>
          </a:bodyPr>
          <a:lstStyle/>
          <a:p>
            <a:r>
              <a:rPr lang="fr-FR" sz="2900" dirty="0"/>
              <a:t>Les cités-jardins devaient être conçues selon un plan circulaire, avec un centre-ville entouré de zones résidentielles et de parcs. L'idée était d’assurer à la fois la proximité des services et une qualité de vie élevée, tout en favorisant la socialisation et les interactions communautaires. Ce modèle a influencé la création de plusieurs cités-jardins en Grande-Bretagne et dans d’autres pays, telles que </a:t>
            </a:r>
            <a:r>
              <a:rPr lang="fr-FR" sz="2900" b="1" dirty="0" err="1"/>
              <a:t>Letchworth</a:t>
            </a:r>
            <a:r>
              <a:rPr lang="fr-FR" sz="2900" b="1" dirty="0"/>
              <a:t> et </a:t>
            </a:r>
            <a:r>
              <a:rPr lang="fr-FR" sz="2900" b="1" dirty="0" err="1"/>
              <a:t>Welwyn</a:t>
            </a:r>
            <a:r>
              <a:rPr lang="fr-FR" sz="2900" b="1" dirty="0"/>
              <a:t> Garden City,</a:t>
            </a:r>
            <a:r>
              <a:rPr lang="fr-FR" sz="2900" dirty="0"/>
              <a:t> qui sont considérées comme des exemples emblématiques de ce mouvement.</a:t>
            </a:r>
          </a:p>
          <a:p>
            <a:r>
              <a:rPr lang="fr-FR" sz="2900" dirty="0"/>
              <a:t>Le concept de la cité-jardin a eu un impact durable sur la planification urbaine, notamment en inspirant le mouvement de l’urbanisme moderne et en influençant les idées sur les quartiers résidentiels et l'architecture de la ville du XXe siècle.</a:t>
            </a:r>
          </a:p>
        </p:txBody>
      </p:sp>
      <p:sp>
        <p:nvSpPr>
          <p:cNvPr id="4" name="Espace réservé du contenu 3"/>
          <p:cNvSpPr>
            <a:spLocks noGrp="1"/>
          </p:cNvSpPr>
          <p:nvPr>
            <p:ph sz="quarter" idx="2"/>
          </p:nvPr>
        </p:nvSpPr>
        <p:spPr>
          <a:xfrm>
            <a:off x="6156198" y="476672"/>
            <a:ext cx="4041648" cy="5677240"/>
          </a:xfrm>
        </p:spPr>
        <p:txBody>
          <a:bodyPr>
            <a:normAutofit fontScale="70000" lnSpcReduction="20000"/>
          </a:bodyPr>
          <a:lstStyle/>
          <a:p>
            <a:r>
              <a:rPr lang="en-US" dirty="0" smtClean="0"/>
              <a:t>Garden cities were to be designed with a circular layout, with a city center surrounded by residential areas and parks. The idea was to ensure proximity to services while maintaining a high quality of life, fostering social interaction, and community engagement. This model influenced the creation of several garden cities in the UK and other countries, such as </a:t>
            </a:r>
            <a:r>
              <a:rPr lang="en-US" dirty="0" err="1" smtClean="0"/>
              <a:t>Letchworth</a:t>
            </a:r>
            <a:r>
              <a:rPr lang="en-US" dirty="0" smtClean="0"/>
              <a:t> and </a:t>
            </a:r>
            <a:r>
              <a:rPr lang="en-US" dirty="0" err="1" smtClean="0"/>
              <a:t>Welwyn</a:t>
            </a:r>
            <a:r>
              <a:rPr lang="en-US" dirty="0" smtClean="0"/>
              <a:t> Garden City, which are considered iconic examples of this movement.</a:t>
            </a:r>
          </a:p>
          <a:p>
            <a:r>
              <a:rPr lang="en-US" dirty="0" smtClean="0"/>
              <a:t>The garden city concept had a lasting impact on urban planning, notably inspiring the modernist urbanism movement and influencing ideas about residential neighborhoods and architecture in the 20th century.</a:t>
            </a:r>
          </a:p>
          <a:p>
            <a:endParaRPr lang="fr-FR" dirty="0"/>
          </a:p>
        </p:txBody>
      </p:sp>
    </p:spTree>
    <p:extLst>
      <p:ext uri="{BB962C8B-B14F-4D97-AF65-F5344CB8AC3E}">
        <p14:creationId xmlns:p14="http://schemas.microsoft.com/office/powerpoint/2010/main" val="334776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Letchworth garden cit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Letchworth garden cit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2" cstate="print"/>
          <a:srcRect/>
          <a:stretch>
            <a:fillRect/>
          </a:stretch>
        </p:blipFill>
        <p:spPr bwMode="auto">
          <a:xfrm>
            <a:off x="-3657600" y="-2397125"/>
            <a:ext cx="19507200" cy="10972800"/>
          </a:xfrm>
          <a:prstGeom prst="rect">
            <a:avLst/>
          </a:prstGeom>
          <a:noFill/>
          <a:ln w="9525">
            <a:noFill/>
            <a:miter lim="800000"/>
            <a:headEnd/>
            <a:tailEnd/>
          </a:ln>
          <a:effectLst/>
        </p:spPr>
      </p:pic>
    </p:spTree>
    <p:extLst>
      <p:ext uri="{BB962C8B-B14F-4D97-AF65-F5344CB8AC3E}">
        <p14:creationId xmlns:p14="http://schemas.microsoft.com/office/powerpoint/2010/main" val="213556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fontScale="77500" lnSpcReduction="20000"/>
          </a:bodyPr>
          <a:lstStyle/>
          <a:p>
            <a:r>
              <a:rPr lang="fr-FR" b="1" dirty="0"/>
              <a:t>COMBINAISON VILLE-CAMPAGNE : LES DEUX ASPECTS</a:t>
            </a:r>
            <a:r>
              <a:rPr lang="fr-FR" dirty="0"/>
              <a:t/>
            </a:r>
            <a:br>
              <a:rPr lang="fr-FR" dirty="0"/>
            </a:br>
            <a:r>
              <a:rPr lang="fr-FR" dirty="0"/>
              <a:t>Beauté de la nature : paix partout.</a:t>
            </a:r>
            <a:br>
              <a:rPr lang="fr-FR" dirty="0"/>
            </a:br>
            <a:r>
              <a:rPr lang="fr-FR" dirty="0"/>
              <a:t>Opportunités sociales : croissance cumulative.</a:t>
            </a:r>
            <a:br>
              <a:rPr lang="fr-FR" dirty="0"/>
            </a:br>
            <a:r>
              <a:rPr lang="fr-FR" dirty="0"/>
              <a:t>Champs et parcs d'accès facile : chances égales.</a:t>
            </a:r>
            <a:br>
              <a:rPr lang="fr-FR" dirty="0"/>
            </a:br>
            <a:r>
              <a:rPr lang="fr-FR" dirty="0"/>
              <a:t>Loyers bas : salaires élevés.</a:t>
            </a:r>
            <a:br>
              <a:rPr lang="fr-FR" dirty="0"/>
            </a:br>
            <a:r>
              <a:rPr lang="fr-FR" dirty="0"/>
              <a:t>Taxes faibles : nombreuses activités.</a:t>
            </a:r>
            <a:br>
              <a:rPr lang="fr-FR" dirty="0"/>
            </a:br>
            <a:r>
              <a:rPr lang="fr-FR" dirty="0"/>
              <a:t>Prix bas : pas d'exploitation.</a:t>
            </a:r>
            <a:br>
              <a:rPr lang="fr-FR" dirty="0"/>
            </a:br>
            <a:r>
              <a:rPr lang="fr-FR" dirty="0"/>
              <a:t>Opportunités d'entreprise : flux de capital.</a:t>
            </a:r>
            <a:br>
              <a:rPr lang="fr-FR" dirty="0"/>
            </a:br>
            <a:r>
              <a:rPr lang="fr-FR" dirty="0"/>
              <a:t>Air et eau purs : bon drainage.</a:t>
            </a:r>
            <a:br>
              <a:rPr lang="fr-FR" dirty="0"/>
            </a:br>
            <a:r>
              <a:rPr lang="fr-FR" dirty="0"/>
              <a:t>Maisons et jardins lumineux : pas de fumée, pas de bidonvilles.</a:t>
            </a:r>
            <a:br>
              <a:rPr lang="fr-FR" dirty="0"/>
            </a:br>
            <a:r>
              <a:rPr lang="fr-FR" dirty="0"/>
              <a:t>Liberté : coopération.</a:t>
            </a:r>
            <a:br>
              <a:rPr lang="fr-FR" dirty="0"/>
            </a:br>
            <a:endParaRPr lang="fr-FR" dirty="0"/>
          </a:p>
        </p:txBody>
      </p:sp>
      <p:sp>
        <p:nvSpPr>
          <p:cNvPr id="4" name="Espace réservé du contenu 3"/>
          <p:cNvSpPr>
            <a:spLocks noGrp="1"/>
          </p:cNvSpPr>
          <p:nvPr>
            <p:ph sz="quarter" idx="2"/>
          </p:nvPr>
        </p:nvSpPr>
        <p:spPr>
          <a:xfrm>
            <a:off x="6626352" y="0"/>
            <a:ext cx="4041648" cy="4937760"/>
          </a:xfrm>
        </p:spPr>
        <p:txBody>
          <a:bodyPr>
            <a:normAutofit fontScale="77500" lnSpcReduction="20000"/>
          </a:bodyPr>
          <a:lstStyle/>
          <a:p>
            <a:r>
              <a:rPr lang="en-US" b="1" dirty="0" smtClean="0">
                <a:hlinkClick r:id="rId2"/>
              </a:rPr>
              <a:t>TOWN-COUNTRY COMBINATION OF BOTH </a:t>
            </a:r>
            <a:r>
              <a:rPr lang="en-US" dirty="0" smtClean="0"/>
              <a:t>ASPECTS Beauty of nature- peace all-over the places. Social opportunity- cumulative growth. Fields and parks of easy access- equal chances. Low rents- high wages. Low rates- plenty to do. Low prices- no sweating. Field for enterprise- flow of capital. Pure air and water- good drainage. Bright homes &amp; gardens- no smoke, no slums. Freedom- Co-operation.</a:t>
            </a:r>
            <a:endParaRPr lang="fr-FR" dirty="0"/>
          </a:p>
        </p:txBody>
      </p:sp>
      <p:pic>
        <p:nvPicPr>
          <p:cNvPr id="80898" name="Picture 2"/>
          <p:cNvPicPr>
            <a:picLocks noChangeAspect="1" noChangeArrowheads="1"/>
          </p:cNvPicPr>
          <p:nvPr/>
        </p:nvPicPr>
        <p:blipFill>
          <a:blip r:embed="rId3" cstate="print"/>
          <a:srcRect l="56644" t="23382" b="9025"/>
          <a:stretch>
            <a:fillRect/>
          </a:stretch>
        </p:blipFill>
        <p:spPr bwMode="auto">
          <a:xfrm>
            <a:off x="6645656" y="3330578"/>
            <a:ext cx="4022345" cy="3527423"/>
          </a:xfrm>
          <a:prstGeom prst="rect">
            <a:avLst/>
          </a:prstGeom>
          <a:noFill/>
          <a:ln w="9525">
            <a:noFill/>
            <a:miter lim="800000"/>
            <a:headEnd/>
            <a:tailEnd/>
          </a:ln>
          <a:effectLst/>
        </p:spPr>
      </p:pic>
    </p:spTree>
    <p:extLst>
      <p:ext uri="{BB962C8B-B14F-4D97-AF65-F5344CB8AC3E}">
        <p14:creationId xmlns:p14="http://schemas.microsoft.com/office/powerpoint/2010/main" val="1878202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476672"/>
            <a:ext cx="9144000" cy="914400"/>
          </a:xfrm>
        </p:spPr>
        <p:txBody>
          <a:bodyPr>
            <a:normAutofit fontScale="90000"/>
          </a:bodyPr>
          <a:lstStyle/>
          <a:p>
            <a:r>
              <a:rPr lang="fr-FR" b="1" dirty="0" smtClean="0"/>
              <a:t>Plan conceptuel : LE CONCEPT ORIGINAL DE LA VILLE-JARDIN PAR EBENEZER HOWARD, 1902.</a:t>
            </a:r>
            <a:endParaRPr lang="fr-FR" dirty="0"/>
          </a:p>
        </p:txBody>
      </p:sp>
      <p:sp>
        <p:nvSpPr>
          <p:cNvPr id="3" name="Espace réservé du contenu 2"/>
          <p:cNvSpPr>
            <a:spLocks noGrp="1"/>
          </p:cNvSpPr>
          <p:nvPr>
            <p:ph sz="quarter" idx="1"/>
          </p:nvPr>
        </p:nvSpPr>
        <p:spPr>
          <a:xfrm>
            <a:off x="1775520" y="1219200"/>
            <a:ext cx="4247328" cy="4937760"/>
          </a:xfrm>
        </p:spPr>
        <p:txBody>
          <a:bodyPr>
            <a:normAutofit fontScale="77500" lnSpcReduction="20000"/>
          </a:bodyPr>
          <a:lstStyle/>
          <a:p>
            <a:r>
              <a:rPr lang="fr-FR" b="1" dirty="0" smtClean="0"/>
              <a:t>Ville circulaire</a:t>
            </a:r>
            <a:r>
              <a:rPr lang="fr-FR" dirty="0" smtClean="0"/>
              <a:t> croissant de manière radiale ou selon un motif radial.</a:t>
            </a:r>
          </a:p>
          <a:p>
            <a:r>
              <a:rPr lang="fr-FR" dirty="0" smtClean="0"/>
              <a:t>Divisée en </a:t>
            </a:r>
            <a:r>
              <a:rPr lang="fr-FR" b="1" dirty="0" smtClean="0"/>
              <a:t>six quartiers égaux</a:t>
            </a:r>
            <a:r>
              <a:rPr lang="fr-FR" dirty="0" smtClean="0"/>
              <a:t>, avec six grands boulevards rayonnant depuis le parc/jardin central.</a:t>
            </a:r>
          </a:p>
          <a:p>
            <a:r>
              <a:rPr lang="fr-FR" dirty="0" smtClean="0"/>
              <a:t>Les </a:t>
            </a:r>
            <a:r>
              <a:rPr lang="fr-FR" b="1" dirty="0" smtClean="0"/>
              <a:t>institutions civiques</a:t>
            </a:r>
            <a:r>
              <a:rPr lang="fr-FR" dirty="0" smtClean="0"/>
              <a:t> (hôtel de ville, bibliothèque, hôpital, théâtre, musée, etc.) sont situées autour du jardin central.</a:t>
            </a:r>
          </a:p>
          <a:p>
            <a:r>
              <a:rPr lang="fr-FR" dirty="0" smtClean="0"/>
              <a:t>Le parc central, entouré par un </a:t>
            </a:r>
            <a:r>
              <a:rPr lang="fr-FR" b="1" dirty="0" smtClean="0"/>
              <a:t>palais de cristal</a:t>
            </a:r>
            <a:r>
              <a:rPr lang="fr-FR" dirty="0" smtClean="0"/>
              <a:t>, sert d'arcade pour des magasins couverts et des jardins d'hiver.</a:t>
            </a:r>
          </a:p>
        </p:txBody>
      </p:sp>
      <p:sp>
        <p:nvSpPr>
          <p:cNvPr id="4" name="Espace réservé du contenu 3"/>
          <p:cNvSpPr>
            <a:spLocks noGrp="1"/>
          </p:cNvSpPr>
          <p:nvPr>
            <p:ph sz="quarter" idx="2"/>
          </p:nvPr>
        </p:nvSpPr>
        <p:spPr>
          <a:xfrm>
            <a:off x="6240016" y="908720"/>
            <a:ext cx="4427984" cy="4937760"/>
          </a:xfrm>
        </p:spPr>
        <p:txBody>
          <a:bodyPr>
            <a:normAutofit fontScale="77500" lnSpcReduction="20000"/>
          </a:bodyPr>
          <a:lstStyle/>
          <a:p>
            <a:r>
              <a:rPr lang="en-US" dirty="0" smtClean="0"/>
              <a:t> </a:t>
            </a:r>
            <a:r>
              <a:rPr lang="en-US" b="1" dirty="0" smtClean="0">
                <a:hlinkClick r:id="rId2"/>
              </a:rPr>
              <a:t>•</a:t>
            </a:r>
            <a:r>
              <a:rPr lang="en-US" dirty="0" smtClean="0"/>
              <a:t> Conceptual Layout THE ORIGINAL GARDEN CITY CONCEPT BY EBENEZER HOWARD, 1902.</a:t>
            </a:r>
            <a:endParaRPr lang="en-US" b="1" dirty="0" smtClean="0">
              <a:hlinkClick r:id="rId2"/>
            </a:endParaRPr>
          </a:p>
          <a:p>
            <a:r>
              <a:rPr lang="en-US" b="1" dirty="0" smtClean="0">
                <a:hlinkClick r:id="rId2"/>
              </a:rPr>
              <a:t> Circular city </a:t>
            </a:r>
            <a:r>
              <a:rPr lang="en-US" dirty="0" smtClean="0"/>
              <a:t>growing in a radial manner or pattern</a:t>
            </a:r>
          </a:p>
          <a:p>
            <a:r>
              <a:rPr lang="en-US" dirty="0" smtClean="0"/>
              <a:t>• Divided into six equal wards, by six main Boulevards that radiated from the central park/garden. </a:t>
            </a:r>
          </a:p>
          <a:p>
            <a:r>
              <a:rPr lang="en-US" dirty="0" smtClean="0"/>
              <a:t>• Civic institutions (Town Hall, Library, Hospital, Theatre, Museum etc. ) are placed around the central garden. </a:t>
            </a:r>
          </a:p>
          <a:p>
            <a:r>
              <a:rPr lang="en-US" dirty="0" smtClean="0"/>
              <a:t>• The central park enclosed by a crystal palace acts as an arcade for indoor shops and winter gardens. </a:t>
            </a:r>
            <a:endParaRPr lang="fr-FR" dirty="0"/>
          </a:p>
        </p:txBody>
      </p:sp>
    </p:spTree>
    <p:extLst>
      <p:ext uri="{BB962C8B-B14F-4D97-AF65-F5344CB8AC3E}">
        <p14:creationId xmlns:p14="http://schemas.microsoft.com/office/powerpoint/2010/main" val="3144180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La cité-jardin dans le Grand Paris – Du quartier modèle d'habitations à bon  marché à un dispositif structurant dans le zoning métropolitain |  Panorama(s) Historique(s) 1911 – 1919 | Inventer le Grand Paris"/>
          <p:cNvPicPr>
            <a:picLocks noChangeAspect="1" noChangeArrowheads="1"/>
          </p:cNvPicPr>
          <p:nvPr/>
        </p:nvPicPr>
        <p:blipFill>
          <a:blip r:embed="rId2" cstate="print"/>
          <a:srcRect/>
          <a:stretch>
            <a:fillRect/>
          </a:stretch>
        </p:blipFill>
        <p:spPr bwMode="auto">
          <a:xfrm>
            <a:off x="1679575" y="-1042988"/>
            <a:ext cx="7224737" cy="7520298"/>
          </a:xfrm>
          <a:prstGeom prst="rect">
            <a:avLst/>
          </a:prstGeom>
          <a:noFill/>
        </p:spPr>
      </p:pic>
    </p:spTree>
    <p:extLst>
      <p:ext uri="{BB962C8B-B14F-4D97-AF65-F5344CB8AC3E}">
        <p14:creationId xmlns:p14="http://schemas.microsoft.com/office/powerpoint/2010/main" val="2905102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524000" y="0"/>
            <a:ext cx="4498848" cy="6156960"/>
          </a:xfrm>
        </p:spPr>
        <p:txBody>
          <a:bodyPr>
            <a:normAutofit fontScale="77500" lnSpcReduction="20000"/>
          </a:bodyPr>
          <a:lstStyle/>
          <a:p>
            <a:r>
              <a:rPr lang="fr-FR" dirty="0" smtClean="0"/>
              <a:t>La distance entre chaque anneau varie entre </a:t>
            </a:r>
            <a:r>
              <a:rPr lang="fr-FR" b="1" dirty="0" smtClean="0"/>
              <a:t>3 et 5 kilomètres</a:t>
            </a:r>
            <a:r>
              <a:rPr lang="fr-FR" dirty="0" smtClean="0"/>
              <a:t>.</a:t>
            </a:r>
          </a:p>
          <a:p>
            <a:r>
              <a:rPr lang="fr-FR" dirty="0" smtClean="0"/>
              <a:t>Une </a:t>
            </a:r>
            <a:r>
              <a:rPr lang="fr-FR" b="1" dirty="0" smtClean="0"/>
              <a:t>grande avenue</a:t>
            </a:r>
            <a:r>
              <a:rPr lang="fr-FR" dirty="0" smtClean="0"/>
              <a:t> de </a:t>
            </a:r>
            <a:r>
              <a:rPr lang="fr-FR" b="1" dirty="0" smtClean="0"/>
              <a:t>128 mètres de large</a:t>
            </a:r>
            <a:r>
              <a:rPr lang="fr-FR" dirty="0" smtClean="0"/>
              <a:t> et de </a:t>
            </a:r>
            <a:r>
              <a:rPr lang="fr-FR" b="1" dirty="0" smtClean="0"/>
              <a:t>4,8 kilomètres de long</a:t>
            </a:r>
            <a:r>
              <a:rPr lang="fr-FR" dirty="0" smtClean="0"/>
              <a:t>, située au centre des anneaux concentriques, accueille les écoles et les églises et sert de parc public continu.</a:t>
            </a:r>
          </a:p>
          <a:p>
            <a:r>
              <a:rPr lang="fr-FR" dirty="0" smtClean="0"/>
              <a:t>Les rues résidentielles sont formées par une série d'avenues concentriques bordées d'arbres.</a:t>
            </a:r>
          </a:p>
          <a:p>
            <a:r>
              <a:rPr lang="fr-FR" dirty="0" smtClean="0"/>
              <a:t>Toutes les industries, usines et entrepôts sont placés sur l'anneau périphérique de la ville.</a:t>
            </a:r>
          </a:p>
          <a:p>
            <a:r>
              <a:rPr lang="fr-FR" dirty="0" smtClean="0"/>
              <a:t>Le chemin de fer municipal est placé dans un autre anneau, plus proche de l'anneau industriel, afin de réduire la pression des transports excessifs sur les rues de la ville et de relier celle-ci au reste du pays.</a:t>
            </a:r>
            <a:endParaRPr lang="fr-FR" dirty="0"/>
          </a:p>
        </p:txBody>
      </p:sp>
      <p:sp>
        <p:nvSpPr>
          <p:cNvPr id="4" name="Espace réservé du contenu 3"/>
          <p:cNvSpPr>
            <a:spLocks noGrp="1"/>
          </p:cNvSpPr>
          <p:nvPr>
            <p:ph sz="quarter" idx="2"/>
          </p:nvPr>
        </p:nvSpPr>
        <p:spPr>
          <a:xfrm>
            <a:off x="6156198" y="0"/>
            <a:ext cx="4041648" cy="6153912"/>
          </a:xfrm>
        </p:spPr>
        <p:txBody>
          <a:bodyPr>
            <a:normAutofit fontScale="77500" lnSpcReduction="20000"/>
          </a:bodyPr>
          <a:lstStyle/>
          <a:p>
            <a:pPr>
              <a:buNone/>
            </a:pPr>
            <a:r>
              <a:rPr lang="en-US" b="1" dirty="0" smtClean="0">
                <a:hlinkClick r:id="rId2"/>
              </a:rPr>
              <a:t>• Distance between </a:t>
            </a:r>
            <a:r>
              <a:rPr lang="en-US" dirty="0" smtClean="0"/>
              <a:t>each ring vary between 3- 5km . </a:t>
            </a:r>
          </a:p>
          <a:p>
            <a:pPr>
              <a:buNone/>
            </a:pPr>
            <a:r>
              <a:rPr lang="en-US" dirty="0" smtClean="0"/>
              <a:t>• A 420 feet wide , 3 mile long, Grand avenue which run in the center of concentric rings , houses the schools and churches and acts as a continuous public park. </a:t>
            </a:r>
          </a:p>
          <a:p>
            <a:pPr>
              <a:buNone/>
            </a:pPr>
            <a:r>
              <a:rPr lang="en-US" dirty="0" smtClean="0"/>
              <a:t>• The streets for houses are formed by a series of concentric ringed tree lined avenues. </a:t>
            </a:r>
          </a:p>
          <a:p>
            <a:pPr>
              <a:buNone/>
            </a:pPr>
            <a:r>
              <a:rPr lang="en-US" dirty="0" smtClean="0"/>
              <a:t>• All the industries, factories and warehouses were placed at the peripheral ring of the city. </a:t>
            </a:r>
          </a:p>
          <a:p>
            <a:pPr>
              <a:buNone/>
            </a:pPr>
            <a:r>
              <a:rPr lang="en-US" dirty="0" smtClean="0"/>
              <a:t>• The municipal railway was placed in another ring closer to the industrial ring , so that the pressure of excess transport on the city streets are reduced and the city is connected to the rest of the nation.</a:t>
            </a:r>
          </a:p>
          <a:p>
            <a:endParaRPr lang="en-US" dirty="0" smtClean="0"/>
          </a:p>
          <a:p>
            <a:endParaRPr lang="fr-FR" dirty="0"/>
          </a:p>
        </p:txBody>
      </p:sp>
    </p:spTree>
    <p:extLst>
      <p:ext uri="{BB962C8B-B14F-4D97-AF65-F5344CB8AC3E}">
        <p14:creationId xmlns:p14="http://schemas.microsoft.com/office/powerpoint/2010/main" val="38439924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770</Words>
  <Application>Microsoft Office PowerPoint</Application>
  <PresentationFormat>Grand écran</PresentationFormat>
  <Paragraphs>34</Paragraphs>
  <Slides>20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Calibri</vt:lpstr>
      <vt:lpstr>Calibri Light</vt:lpstr>
      <vt:lpstr>Thème Office</vt:lpstr>
      <vt:lpstr>Cité jardin </vt:lpstr>
      <vt:lpstr> les cité jardin l'urbaniste britannique Ebenezer Howard 1905-1925 </vt:lpstr>
      <vt:lpstr>Le principe de la cité-jardin</vt:lpstr>
      <vt:lpstr>Présentation PowerPoint</vt:lpstr>
      <vt:lpstr>Présentation PowerPoint</vt:lpstr>
      <vt:lpstr>Présentation PowerPoint</vt:lpstr>
      <vt:lpstr>Plan conceptuel : LE CONCEPT ORIGINAL DE LA VILLE-JARDIN PAR EBENEZER HOWARD, 1902.</vt:lpstr>
      <vt:lpstr>Présentation PowerPoint</vt:lpstr>
      <vt:lpstr>Présentation PowerPoint</vt:lpstr>
      <vt:lpstr> les cité jardin l'urbaniste britannique Ebenezer Howard 1905-1925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Moi</dc:creator>
  <cp:lastModifiedBy>Moi</cp:lastModifiedBy>
  <cp:revision>4</cp:revision>
  <dcterms:created xsi:type="dcterms:W3CDTF">2026-04-02T13:18:11Z</dcterms:created>
  <dcterms:modified xsi:type="dcterms:W3CDTF">2026-04-02T13:22:28Z</dcterms:modified>
</cp:coreProperties>
</file>