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99" r:id="rId2"/>
    <p:sldId id="300" r:id="rId3"/>
    <p:sldId id="302" r:id="rId4"/>
    <p:sldId id="304" r:id="rId5"/>
    <p:sldId id="305" r:id="rId6"/>
    <p:sldId id="309" r:id="rId7"/>
    <p:sldId id="311" r:id="rId8"/>
    <p:sldId id="312" r:id="rId9"/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8F9EC-4B43-47B7-B1B4-621C2FF01769}" type="datetimeFigureOut">
              <a:rPr lang="fr-FR" smtClean="0"/>
              <a:t>02/04/2026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8DEBDC-DA99-4C3F-ADBC-D5D9962F42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7207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849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505C5F-2464-4CD5-A3A9-5E0DD29CB1BF}" type="slidenum">
              <a:rPr lang="fr-FR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fr-FR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773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535B-6FAC-429D-A34B-BA534D60692A}" type="datetimeFigureOut">
              <a:rPr lang="fr-FR" smtClean="0"/>
              <a:t>02/04/2026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025F-1DDC-48CF-BEF3-9AB9E6A15F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887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535B-6FAC-429D-A34B-BA534D60692A}" type="datetimeFigureOut">
              <a:rPr lang="fr-FR" smtClean="0"/>
              <a:t>02/04/2026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025F-1DDC-48CF-BEF3-9AB9E6A15F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9053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535B-6FAC-429D-A34B-BA534D60692A}" type="datetimeFigureOut">
              <a:rPr lang="fr-FR" smtClean="0"/>
              <a:t>02/04/2026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025F-1DDC-48CF-BEF3-9AB9E6A15F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4061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535B-6FAC-429D-A34B-BA534D60692A}" type="datetimeFigureOut">
              <a:rPr lang="fr-FR" smtClean="0"/>
              <a:t>02/04/2026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025F-1DDC-48CF-BEF3-9AB9E6A15F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8461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535B-6FAC-429D-A34B-BA534D60692A}" type="datetimeFigureOut">
              <a:rPr lang="fr-FR" smtClean="0"/>
              <a:t>02/04/2026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025F-1DDC-48CF-BEF3-9AB9E6A15F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369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535B-6FAC-429D-A34B-BA534D60692A}" type="datetimeFigureOut">
              <a:rPr lang="fr-FR" smtClean="0"/>
              <a:t>02/04/2026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025F-1DDC-48CF-BEF3-9AB9E6A15F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2052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535B-6FAC-429D-A34B-BA534D60692A}" type="datetimeFigureOut">
              <a:rPr lang="fr-FR" smtClean="0"/>
              <a:t>02/04/2026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025F-1DDC-48CF-BEF3-9AB9E6A15F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1696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535B-6FAC-429D-A34B-BA534D60692A}" type="datetimeFigureOut">
              <a:rPr lang="fr-FR" smtClean="0"/>
              <a:t>02/04/2026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025F-1DDC-48CF-BEF3-9AB9E6A15F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8219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535B-6FAC-429D-A34B-BA534D60692A}" type="datetimeFigureOut">
              <a:rPr lang="fr-FR" smtClean="0"/>
              <a:t>02/04/2026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025F-1DDC-48CF-BEF3-9AB9E6A15F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5335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535B-6FAC-429D-A34B-BA534D60692A}" type="datetimeFigureOut">
              <a:rPr lang="fr-FR" smtClean="0"/>
              <a:t>02/04/2026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025F-1DDC-48CF-BEF3-9AB9E6A15F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5697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535B-6FAC-429D-A34B-BA534D60692A}" type="datetimeFigureOut">
              <a:rPr lang="fr-FR" smtClean="0"/>
              <a:t>02/04/2026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8025F-1DDC-48CF-BEF3-9AB9E6A15F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0940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6535B-6FAC-429D-A34B-BA534D60692A}" type="datetimeFigureOut">
              <a:rPr lang="fr-FR" smtClean="0"/>
              <a:t>02/04/2026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8025F-1DDC-48CF-BEF3-9AB9E6A15F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1099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L’ilot ouvert Amsterdam </a:t>
            </a:r>
            <a:endParaRPr lang="fr-FR" dirty="0"/>
          </a:p>
        </p:txBody>
      </p:sp>
      <p:pic>
        <p:nvPicPr>
          <p:cNvPr id="7270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5520" y="1219200"/>
            <a:ext cx="8892480" cy="5442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150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Apparition des grands ensembles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Les grands ensembles d'habitat apparaissent après la Seconde Guerre mondiale, principalement en Europe et en Amérique du Nord. Face à la crise du logement et à l'exode rural, les gouvernements encouragent la construction de vastes ensembles résidentiels pour loger rapidement une population croissante, notamment les classes populaires et moyennes.</a:t>
            </a:r>
          </a:p>
          <a:p>
            <a:r>
              <a:rPr lang="fr-FR" b="1" dirty="0" smtClean="0"/>
              <a:t>En France</a:t>
            </a:r>
            <a:r>
              <a:rPr lang="fr-FR" dirty="0" smtClean="0"/>
              <a:t>, la période des Trente Glorieuses (1945-1975) voit l’essor des grands ensembles sous l'impulsion de l'État et des politiques de reconstruction et d’urbanisation (ex. : Plan Courant, Zones à Urbaniser en Priorité - ZUP).</a:t>
            </a:r>
          </a:p>
          <a:p>
            <a:r>
              <a:rPr lang="fr-FR" b="1" dirty="0" smtClean="0"/>
              <a:t>Ailleurs en Europe</a:t>
            </a:r>
            <a:r>
              <a:rPr lang="fr-FR" dirty="0" smtClean="0"/>
              <a:t>, des initiatives similaires sont menées (par ex. : les "New </a:t>
            </a:r>
            <a:r>
              <a:rPr lang="fr-FR" dirty="0" err="1" smtClean="0"/>
              <a:t>Towns</a:t>
            </a:r>
            <a:r>
              <a:rPr lang="fr-FR" dirty="0" smtClean="0"/>
              <a:t>" au Royaume-Uni, les cités de la RDA, les grands quartiers modernes en Union soviétique).</a:t>
            </a:r>
          </a:p>
          <a:p>
            <a:r>
              <a:rPr lang="fr-FR" b="1" dirty="0" smtClean="0"/>
              <a:t>En Amérique du Nord</a:t>
            </a:r>
            <a:r>
              <a:rPr lang="fr-FR" dirty="0" smtClean="0"/>
              <a:t>, ces ensembles sont également développés, mais souvent sous forme de grands complexes d’immeubles sociaux, comme les "</a:t>
            </a:r>
            <a:r>
              <a:rPr lang="fr-FR" dirty="0" err="1" smtClean="0"/>
              <a:t>housing</a:t>
            </a:r>
            <a:r>
              <a:rPr lang="fr-FR" dirty="0" smtClean="0"/>
              <a:t> </a:t>
            </a:r>
            <a:r>
              <a:rPr lang="fr-FR" dirty="0" err="1" smtClean="0"/>
              <a:t>projects</a:t>
            </a:r>
            <a:r>
              <a:rPr lang="fr-FR" dirty="0" smtClean="0"/>
              <a:t>" aux États-Unis.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0859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Objectifs des grands ensembles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Les grands ensembles poursuivent plusieurs objectifs :</a:t>
            </a:r>
          </a:p>
          <a:p>
            <a:r>
              <a:rPr lang="fr-FR" b="1" dirty="0" smtClean="0"/>
              <a:t>Répondre à la pénurie de logements</a:t>
            </a:r>
            <a:r>
              <a:rPr lang="fr-FR" dirty="0" smtClean="0"/>
              <a:t> après la guerre et face à l’exode rural.</a:t>
            </a:r>
          </a:p>
          <a:p>
            <a:r>
              <a:rPr lang="fr-FR" b="1" dirty="0" smtClean="0"/>
              <a:t>Moderniser l’habitat</a:t>
            </a:r>
            <a:r>
              <a:rPr lang="fr-FR" dirty="0" smtClean="0"/>
              <a:t> en offrant des logements salubres avec des équipements modernes (eau courante, chauffage, ascenseurs, etc.).</a:t>
            </a:r>
          </a:p>
          <a:p>
            <a:r>
              <a:rPr lang="fr-FR" b="1" dirty="0" smtClean="0"/>
              <a:t>Encadrer l’urbanisation</a:t>
            </a:r>
            <a:r>
              <a:rPr lang="fr-FR" dirty="0" smtClean="0"/>
              <a:t> en remplaçant les bidonvilles et en planifiant la croissance urbaine.</a:t>
            </a:r>
          </a:p>
          <a:p>
            <a:r>
              <a:rPr lang="fr-FR" b="1" dirty="0" smtClean="0"/>
              <a:t>Promouvoir un modèle d’urbanisme fonctionnel</a:t>
            </a:r>
            <a:r>
              <a:rPr lang="fr-FR" dirty="0" smtClean="0"/>
              <a:t> inspiré du mouvement moderniste et des principes de la Charte d'Athènes (1933), privilégiant la séparation des fonctions (habitat, travail, loisirs, transport).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2945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4294967295"/>
          </p:nvPr>
        </p:nvSpPr>
        <p:spPr>
          <a:xfrm>
            <a:off x="1524000" y="500063"/>
            <a:ext cx="9144000" cy="6357937"/>
          </a:xfrm>
        </p:spPr>
        <p:txBody>
          <a:bodyPr>
            <a:normAutofit/>
          </a:bodyPr>
          <a:lstStyle/>
          <a:p>
            <a:r>
              <a:rPr lang="fr-FR" sz="3600" dirty="0"/>
              <a:t>3. Principes de conception </a:t>
            </a:r>
            <a:r>
              <a:rPr lang="fr-FR" sz="3900" dirty="0">
                <a:solidFill>
                  <a:srgbClr val="FF0000"/>
                </a:solidFill>
              </a:rPr>
              <a:t>:</a:t>
            </a:r>
          </a:p>
          <a:p>
            <a:endParaRPr lang="fr-FR" sz="3200" dirty="0"/>
          </a:p>
          <a:p>
            <a:r>
              <a:rPr lang="fr-FR" sz="2400" dirty="0"/>
              <a:t>Les grands ensembles suivent plusieurs principes d'urbanisme et d'architecture :</a:t>
            </a:r>
          </a:p>
          <a:p>
            <a:r>
              <a:rPr lang="fr-FR" sz="2400" b="1" dirty="0"/>
              <a:t>Construction en série et industrialisation du bâti</a:t>
            </a:r>
            <a:r>
              <a:rPr lang="fr-FR" sz="2400" dirty="0"/>
              <a:t> pour réduire les coûts et accélérer la production (ex. : préfabrication en béton).</a:t>
            </a:r>
          </a:p>
          <a:p>
            <a:r>
              <a:rPr lang="fr-FR" sz="2400" b="1" dirty="0"/>
              <a:t>Séparation des flux et des fonctions</a:t>
            </a:r>
            <a:r>
              <a:rPr lang="fr-FR" sz="2400" dirty="0"/>
              <a:t> (zones résidentielles distinctes des zones commerciales et industrielles).</a:t>
            </a:r>
          </a:p>
          <a:p>
            <a:r>
              <a:rPr lang="fr-FR" sz="2400" b="1" dirty="0"/>
              <a:t>Grandes barres et tours</a:t>
            </a:r>
            <a:r>
              <a:rPr lang="fr-FR" sz="2400" dirty="0"/>
              <a:t> organisées autour d’espaces ouverts et de voies circulatoires dédiées.</a:t>
            </a:r>
          </a:p>
          <a:p>
            <a:r>
              <a:rPr lang="fr-FR" sz="2400" b="1" dirty="0"/>
              <a:t>Présence d’équipements collectifs</a:t>
            </a:r>
            <a:r>
              <a:rPr lang="fr-FR" sz="2400" dirty="0"/>
              <a:t> (écoles, centres commerciaux, espaces verts).</a:t>
            </a:r>
          </a:p>
          <a:p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956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91544" y="620688"/>
            <a:ext cx="8676456" cy="990600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Mouvement Moderne en Architecture et Urbanisme</a:t>
            </a:r>
            <a:br>
              <a:rPr lang="fr-FR" b="1" dirty="0" smtClean="0"/>
            </a:br>
            <a:r>
              <a:rPr lang="fr-FR" b="1" dirty="0" smtClean="0"/>
              <a:t>Architecture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981200" y="1988840"/>
            <a:ext cx="8229600" cy="4168120"/>
          </a:xfrm>
        </p:spPr>
        <p:txBody>
          <a:bodyPr/>
          <a:lstStyle/>
          <a:p>
            <a:r>
              <a:rPr lang="fr-FR" b="1" dirty="0" smtClean="0"/>
              <a:t>Architecture</a:t>
            </a:r>
          </a:p>
          <a:p>
            <a:r>
              <a:rPr lang="fr-FR" b="1" dirty="0" smtClean="0"/>
              <a:t>Fonctionnalisme</a:t>
            </a:r>
            <a:r>
              <a:rPr lang="fr-FR" dirty="0" smtClean="0"/>
              <a:t> : la forme suit la fonction, suppression des ornements.</a:t>
            </a:r>
          </a:p>
          <a:p>
            <a:r>
              <a:rPr lang="fr-FR" b="1" dirty="0" smtClean="0"/>
              <a:t>Matériaux modernes</a:t>
            </a:r>
            <a:r>
              <a:rPr lang="fr-FR" dirty="0" smtClean="0"/>
              <a:t> : béton, acier, verre pour des structures légères et ouvertes.</a:t>
            </a:r>
          </a:p>
          <a:p>
            <a:r>
              <a:rPr lang="fr-FR" b="1" dirty="0" smtClean="0"/>
              <a:t>Plan libre</a:t>
            </a:r>
            <a:r>
              <a:rPr lang="fr-FR" dirty="0" smtClean="0"/>
              <a:t> : espaces flexibles, grandes baies vitrées, toit-terrasse.</a:t>
            </a:r>
          </a:p>
          <a:p>
            <a:r>
              <a:rPr lang="fr-FR" b="1" dirty="0" smtClean="0"/>
              <a:t>Cinq points de Le Corbusier</a:t>
            </a:r>
            <a:r>
              <a:rPr lang="fr-FR" dirty="0" smtClean="0"/>
              <a:t> : pilotis, façade libre, fenêtres en bandeau, etc.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8856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Urbanisme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Zonage fonctionnel</a:t>
            </a:r>
            <a:r>
              <a:rPr lang="fr-FR" dirty="0" smtClean="0"/>
              <a:t> : séparation des espaces (habitat, travail, loisirs, transport).</a:t>
            </a:r>
          </a:p>
          <a:p>
            <a:r>
              <a:rPr lang="fr-FR" b="1" dirty="0" smtClean="0"/>
              <a:t>Grands ensembles</a:t>
            </a:r>
            <a:r>
              <a:rPr lang="fr-FR" dirty="0" smtClean="0"/>
              <a:t> : construction rapide et standardisée pour loger la population.</a:t>
            </a:r>
          </a:p>
          <a:p>
            <a:r>
              <a:rPr lang="fr-FR" b="1" dirty="0" smtClean="0"/>
              <a:t>Ville verticale</a:t>
            </a:r>
            <a:r>
              <a:rPr lang="fr-FR" dirty="0" smtClean="0"/>
              <a:t> : immeubles hauts pour optimiser l’espace et intégrer des services.</a:t>
            </a:r>
          </a:p>
          <a:p>
            <a:r>
              <a:rPr lang="fr-FR" b="1" dirty="0" smtClean="0"/>
              <a:t>Critiques</a:t>
            </a:r>
            <a:r>
              <a:rPr lang="fr-FR" dirty="0" smtClean="0"/>
              <a:t> : manque de convivialité, urbanisme parfois trop rigide.</a:t>
            </a:r>
          </a:p>
          <a:p>
            <a:r>
              <a:rPr lang="fr-FR" dirty="0" smtClean="0"/>
              <a:t> </a:t>
            </a:r>
            <a:r>
              <a:rPr lang="fr-FR" b="1" dirty="0" smtClean="0"/>
              <a:t>Héritage</a:t>
            </a:r>
            <a:r>
              <a:rPr lang="fr-FR" dirty="0" smtClean="0"/>
              <a:t> : influence sur l’architecture contemporaine, critique du fonctionnalisme strict, retour à plus de mixité et de durabilité.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1186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86018" name="Picture 2" descr="RÃ©sultat de recherche d'images pour &quot;grand ensemble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528" y="980728"/>
            <a:ext cx="8136904" cy="52726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6132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4294967295"/>
          </p:nvPr>
        </p:nvSpPr>
        <p:spPr>
          <a:xfrm>
            <a:off x="1524000" y="0"/>
            <a:ext cx="9144000" cy="6858000"/>
          </a:xfrm>
        </p:spPr>
        <p:txBody>
          <a:bodyPr>
            <a:normAutofit fontScale="70000" lnSpcReduction="20000"/>
          </a:bodyPr>
          <a:lstStyle/>
          <a:p>
            <a:r>
              <a:rPr lang="fr-FR" sz="5100" b="1" dirty="0"/>
              <a:t>4. Devenir des grands ensembles </a:t>
            </a:r>
            <a:r>
              <a:rPr lang="fr-FR" sz="5100" b="1" dirty="0">
                <a:solidFill>
                  <a:srgbClr val="FF0000"/>
                </a:solidFill>
              </a:rPr>
              <a:t>:</a:t>
            </a:r>
          </a:p>
          <a:p>
            <a:endParaRPr lang="fr-FR" sz="3600" dirty="0">
              <a:solidFill>
                <a:srgbClr val="FF0000"/>
              </a:solidFill>
            </a:endParaRPr>
          </a:p>
          <a:p>
            <a:r>
              <a:rPr lang="fr-FR" sz="3200" dirty="0"/>
              <a:t>À partir des années 1970-1980, les grands ensembles connaissent un déclin en raison de plusieurs facteurs :</a:t>
            </a:r>
          </a:p>
          <a:p>
            <a:r>
              <a:rPr lang="fr-FR" sz="3200" b="1" dirty="0"/>
              <a:t>Problèmes sociaux</a:t>
            </a:r>
            <a:r>
              <a:rPr lang="fr-FR" sz="3200" dirty="0"/>
              <a:t> : concentration de populations modestes, chômage, précarité.</a:t>
            </a:r>
          </a:p>
          <a:p>
            <a:r>
              <a:rPr lang="fr-FR" sz="3200" b="1" dirty="0"/>
              <a:t>Dégradation du bâti</a:t>
            </a:r>
            <a:r>
              <a:rPr lang="fr-FR" sz="3200" dirty="0"/>
              <a:t> : constructions standardisées souvent vieillissantes et mal entretenues.</a:t>
            </a:r>
          </a:p>
          <a:p>
            <a:r>
              <a:rPr lang="fr-FR" sz="3200" b="1" dirty="0"/>
              <a:t>Manque de diversité urbaine</a:t>
            </a:r>
            <a:r>
              <a:rPr lang="fr-FR" sz="3200" dirty="0"/>
              <a:t> : urbanisme perçu comme monotone, isolement des quartiers.</a:t>
            </a:r>
          </a:p>
          <a:p>
            <a:r>
              <a:rPr lang="fr-FR" sz="3200" dirty="0"/>
              <a:t>Face à ces problèmes, plusieurs politiques ont été mises en place :</a:t>
            </a:r>
          </a:p>
          <a:p>
            <a:r>
              <a:rPr lang="fr-FR" sz="3200" b="1" dirty="0"/>
              <a:t>Rénovation urbaine</a:t>
            </a:r>
            <a:r>
              <a:rPr lang="fr-FR" sz="3200" dirty="0"/>
              <a:t> : destruction de certaines barres d'immeubles, réhabilitation des logements, réaménagement des espaces publics.</a:t>
            </a:r>
          </a:p>
          <a:p>
            <a:r>
              <a:rPr lang="fr-FR" sz="3200" b="1" dirty="0"/>
              <a:t>Mixité sociale</a:t>
            </a:r>
            <a:r>
              <a:rPr lang="fr-FR" sz="3200" dirty="0"/>
              <a:t> : introduction de logements en accession à la propriété et diversification des fonctions urbaines.</a:t>
            </a:r>
          </a:p>
          <a:p>
            <a:r>
              <a:rPr lang="fr-FR" sz="3200" b="1" dirty="0"/>
              <a:t>Requalification des espaces</a:t>
            </a:r>
            <a:r>
              <a:rPr lang="fr-FR" sz="3200" dirty="0"/>
              <a:t> : introduction de nouveaux services, amélioration des transports et intégration aux dynamiques métropolitaines.</a:t>
            </a:r>
          </a:p>
          <a:p>
            <a:r>
              <a:rPr lang="fr-FR" sz="3200" dirty="0"/>
              <a:t>Aujourd’hui, bien que certains grands ensembles soient devenus des quartiers en crise, d’autres ont bénéficié d’une revalorisation et d’un renouvellement urbain réussi.</a:t>
            </a:r>
          </a:p>
          <a:p>
            <a:r>
              <a:rPr lang="fr-FR" sz="3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712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Les grands ensemble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0"/>
            <a:ext cx="5424917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9" name="AutoShape 5" descr="Entre destruction et patrimonialisation : le grand flou autour des grands- ensembles – Le Cycle 2019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2208" y="1"/>
            <a:ext cx="3175793" cy="4789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2" name="AutoShape 8" descr="PARTIE II : HISTOIRE, TYPOLOGIES ET VALEURS PATRIMONIALES DES GRANDS- ENSEMBLES - Issuu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4" name="AutoShape 10" descr="PARTIE II : HISTOIRE, TYPOLOGIES ET VALEURS PATRIMONIALES DES GRANDS- ENSEMBLES - Issuu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6" name="AutoShape 12" descr="PARTIE II : HISTOIRE, TYPOLOGIES ET VALEURS PATRIMONIALES DES GRANDS- ENSEMBLES - Issuu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4974" y="3861049"/>
            <a:ext cx="3497718" cy="231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10967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1"/>
          <p:cNvSpPr>
            <a:spLocks noGrp="1"/>
          </p:cNvSpPr>
          <p:nvPr>
            <p:ph type="title"/>
          </p:nvPr>
        </p:nvSpPr>
        <p:spPr>
          <a:xfrm>
            <a:off x="2024064" y="152401"/>
            <a:ext cx="8186737" cy="633413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fr-FR" sz="2800" b="1" dirty="0">
                <a:solidFill>
                  <a:schemeClr val="tx2">
                    <a:lumMod val="50000"/>
                  </a:schemeClr>
                </a:solidFill>
              </a:rPr>
              <a:t>La Cité Radieuse:</a:t>
            </a:r>
          </a:p>
        </p:txBody>
      </p:sp>
      <p:sp>
        <p:nvSpPr>
          <p:cNvPr id="57346" name="Espace réservé du contenu 4"/>
          <p:cNvSpPr>
            <a:spLocks noGrp="1"/>
          </p:cNvSpPr>
          <p:nvPr>
            <p:ph idx="1"/>
          </p:nvPr>
        </p:nvSpPr>
        <p:spPr>
          <a:xfrm>
            <a:off x="1524000" y="857250"/>
            <a:ext cx="4857750" cy="5334000"/>
          </a:xfrm>
        </p:spPr>
        <p:txBody>
          <a:bodyPr>
            <a:normAutofit/>
          </a:bodyPr>
          <a:lstStyle/>
          <a:p>
            <a:pPr marL="420624" indent="-384048">
              <a:buNone/>
              <a:defRPr/>
            </a:pPr>
            <a:r>
              <a:rPr lang="fr-FR" sz="2400" dirty="0"/>
              <a:t>           Est construite après la seconde guerre mondiale à Marseille, deuxième ville de France.</a:t>
            </a:r>
          </a:p>
          <a:p>
            <a:pPr marL="420624" indent="-384048">
              <a:buNone/>
              <a:defRPr/>
            </a:pPr>
            <a:r>
              <a:rPr lang="fr-FR" sz="2400" dirty="0"/>
              <a:t> Bâtiment prototype, destiné à apporter  une nouvelle solution d’habitat, grâce à un programme basé sur la construction de logements collectifs, associés aux équipements nécessaires pour  faire vivre une communauté de 1200 habitants.</a:t>
            </a:r>
          </a:p>
        </p:txBody>
      </p:sp>
      <p:pic>
        <p:nvPicPr>
          <p:cNvPr id="27652" name="Picture 1" descr="I:\Sans titre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8876" y="500063"/>
            <a:ext cx="4143375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3"/>
          <p:cNvPicPr>
            <a:picLocks noChangeAspect="1" noChangeArrowheads="1"/>
          </p:cNvPicPr>
          <p:nvPr/>
        </p:nvPicPr>
        <p:blipFill>
          <a:blip r:embed="rId4" cstate="print"/>
          <a:srcRect l="1401" t="75951" r="73206" b="1265"/>
          <a:stretch>
            <a:fillRect/>
          </a:stretch>
        </p:blipFill>
        <p:spPr bwMode="auto">
          <a:xfrm>
            <a:off x="6238876" y="3643313"/>
            <a:ext cx="41433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342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Différences entre la Cité Radieuse et les grands ensembles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b="1" dirty="0" smtClean="0"/>
              <a:t>Un projet expérimental et unique</a:t>
            </a:r>
            <a:endParaRPr lang="fr-FR" dirty="0" smtClean="0"/>
          </a:p>
          <a:p>
            <a:r>
              <a:rPr lang="fr-FR" dirty="0" smtClean="0"/>
              <a:t>Contrairement aux grands ensembles construits en masse avec des techniques standardisées, la Cité Radieuse est un projet architectural expérimental, pensé comme un modèle de ville verticale.</a:t>
            </a:r>
          </a:p>
          <a:p>
            <a:r>
              <a:rPr lang="fr-FR" dirty="0" smtClean="0"/>
              <a:t>Son objectif est de proposer une nouvelle manière d’habiter, inspirée du concept de </a:t>
            </a:r>
            <a:r>
              <a:rPr lang="fr-FR" b="1" dirty="0" smtClean="0"/>
              <a:t>Unité d’Habitation</a:t>
            </a:r>
            <a:r>
              <a:rPr lang="fr-FR" dirty="0" smtClean="0"/>
              <a:t>, qui intègre logements et services dans un même bâtiment.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3251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SDC1859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lum bright="40000"/>
          </a:blip>
          <a:stretch>
            <a:fillRect/>
          </a:stretch>
        </p:blipFill>
        <p:spPr>
          <a:xfrm>
            <a:off x="1750456" y="0"/>
            <a:ext cx="8917544" cy="6688158"/>
          </a:xfrm>
        </p:spPr>
      </p:pic>
    </p:spTree>
    <p:extLst>
      <p:ext uri="{BB962C8B-B14F-4D97-AF65-F5344CB8AC3E}">
        <p14:creationId xmlns:p14="http://schemas.microsoft.com/office/powerpoint/2010/main" val="56817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Une conception plus élaborée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La Cité Radieuse repose sur des principes architecturaux et esthétiques spécifiques :</a:t>
            </a:r>
          </a:p>
          <a:p>
            <a:pPr lvl="1"/>
            <a:r>
              <a:rPr lang="fr-FR" dirty="0" smtClean="0"/>
              <a:t>Béton brut (brutalisme).</a:t>
            </a:r>
          </a:p>
          <a:p>
            <a:pPr lvl="1"/>
            <a:r>
              <a:rPr lang="fr-FR" dirty="0" smtClean="0"/>
              <a:t>Modulor (harmonie des proportions basée sur l’échelle humaine).</a:t>
            </a:r>
          </a:p>
          <a:p>
            <a:pPr lvl="1"/>
            <a:r>
              <a:rPr lang="fr-FR" dirty="0" smtClean="0"/>
              <a:t>Façades en loggias colorées pour rompre la monotonie.</a:t>
            </a:r>
          </a:p>
          <a:p>
            <a:r>
              <a:rPr lang="fr-FR" dirty="0" smtClean="0"/>
              <a:t>Contrairement aux grands ensembles standardisés, elle propose une réflexion poussée sur le cadre de vie.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7330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00" y="476672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Une organisation fonctionnelle et autosuffisante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981200" y="1556792"/>
            <a:ext cx="8229600" cy="4600168"/>
          </a:xfrm>
        </p:spPr>
        <p:txBody>
          <a:bodyPr/>
          <a:lstStyle/>
          <a:p>
            <a:r>
              <a:rPr lang="fr-FR" dirty="0" smtClean="0"/>
              <a:t>Contrairement aux grands ensembles qui séparent souvent les fonctions urbaines, la Cité Radieuse les intègre :</a:t>
            </a:r>
          </a:p>
          <a:p>
            <a:pPr lvl="1"/>
            <a:r>
              <a:rPr lang="fr-FR" dirty="0" smtClean="0"/>
              <a:t>Appartements en duplex.</a:t>
            </a:r>
          </a:p>
          <a:p>
            <a:pPr lvl="1"/>
            <a:r>
              <a:rPr lang="fr-FR" dirty="0" smtClean="0"/>
              <a:t>Commerces, hôtel, école et équipements sur place.</a:t>
            </a:r>
          </a:p>
          <a:p>
            <a:pPr lvl="1"/>
            <a:r>
              <a:rPr lang="fr-FR" dirty="0" smtClean="0"/>
              <a:t>Espaces de vie collectifs (toit-terrasse, jardins suspendus).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8471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Influence sur les grands ensembles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Bien que la Cité Radieuse ne soit pas un grand ensemble, elle a influencé la conception de nombreux projets de logements collectifs :</a:t>
            </a:r>
          </a:p>
          <a:p>
            <a:r>
              <a:rPr lang="fr-FR" dirty="0" smtClean="0"/>
              <a:t>Son principe de </a:t>
            </a:r>
            <a:r>
              <a:rPr lang="fr-FR" b="1" dirty="0" smtClean="0"/>
              <a:t>ville verticale</a:t>
            </a:r>
            <a:r>
              <a:rPr lang="fr-FR" dirty="0" smtClean="0"/>
              <a:t> a été repris dans certaines tours de grands ensembles.</a:t>
            </a:r>
          </a:p>
          <a:p>
            <a:r>
              <a:rPr lang="fr-FR" dirty="0" smtClean="0"/>
              <a:t>Son approche fonctionnelle a inspiré l’urbanisme moderniste des années 1950-1970.</a:t>
            </a:r>
          </a:p>
          <a:p>
            <a:r>
              <a:rPr lang="fr-FR" dirty="0" smtClean="0"/>
              <a:t>Mais son ambition qualitative (espaces ouverts, services intégrés) a souvent été sacrifiée dans les grands ensembles construits rapidement et à moindre coût.</a:t>
            </a:r>
          </a:p>
          <a:p>
            <a:r>
              <a:rPr lang="fr-FR" dirty="0" smtClean="0"/>
              <a:t>En résumé, la Cité Radieuse est une expérimentation architecturale avant-gardiste, tandis que les grands ensembles sont une réponse pragmatique à la crise du logement.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42221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1350" y="1"/>
            <a:ext cx="36766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1159" y="0"/>
            <a:ext cx="397192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86576" y="3500439"/>
            <a:ext cx="37814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81159" y="3571877"/>
            <a:ext cx="399097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ZoneTexte 8"/>
          <p:cNvSpPr txBox="1"/>
          <p:nvPr/>
        </p:nvSpPr>
        <p:spPr>
          <a:xfrm>
            <a:off x="3024166" y="6488668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Habitat a coursive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7953388" y="648866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Habitat en tour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881950" y="300037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Habitat en bar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881290" y="3071810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Habitat a cour </a:t>
            </a:r>
          </a:p>
        </p:txBody>
      </p:sp>
    </p:spTree>
    <p:extLst>
      <p:ext uri="{BB962C8B-B14F-4D97-AF65-F5344CB8AC3E}">
        <p14:creationId xmlns:p14="http://schemas.microsoft.com/office/powerpoint/2010/main" val="392142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5538" y="1714488"/>
            <a:ext cx="7194550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2166910" y="357166"/>
            <a:ext cx="55721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FF0000"/>
                </a:solidFill>
              </a:rPr>
              <a:t>6/ DES EXEMPLES:</a:t>
            </a:r>
          </a:p>
          <a:p>
            <a:r>
              <a:rPr lang="fr-FR" sz="2800" b="1" spc="-100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Logements némausus: </a:t>
            </a:r>
          </a:p>
        </p:txBody>
      </p:sp>
    </p:spTree>
    <p:extLst>
      <p:ext uri="{BB962C8B-B14F-4D97-AF65-F5344CB8AC3E}">
        <p14:creationId xmlns:p14="http://schemas.microsoft.com/office/powerpoint/2010/main" val="184243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881158" y="4500570"/>
            <a:ext cx="8640960" cy="2664296"/>
          </a:xfrm>
        </p:spPr>
        <p:txBody>
          <a:bodyPr>
            <a:noAutofit/>
          </a:bodyPr>
          <a:lstStyle/>
          <a:p>
            <a:r>
              <a:rPr lang="fr-FR" sz="2600" dirty="0"/>
              <a:t>Conçu par l’architecte Moshe Safdie pour l’Exposition universelle de 1967, avec la collaboration de l’ingénieur August E. Komendant</a:t>
            </a:r>
            <a:r>
              <a:rPr lang="fr-FR" sz="2000" b="1" i="1" dirty="0"/>
              <a:t>.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736870" y="248724"/>
            <a:ext cx="7853874" cy="1440160"/>
          </a:xfrm>
        </p:spPr>
        <p:txBody>
          <a:bodyPr/>
          <a:lstStyle/>
          <a:p>
            <a:pPr algn="l"/>
            <a:r>
              <a:rPr lang="fr-FR" sz="2800" b="1" i="1" dirty="0"/>
              <a:t>    </a:t>
            </a:r>
            <a:r>
              <a:rPr lang="fr-FR" sz="2800" b="1" dirty="0">
                <a:solidFill>
                  <a:schemeClr val="tx2">
                    <a:lumMod val="50000"/>
                  </a:schemeClr>
                </a:solidFill>
              </a:rPr>
              <a:t>Habitat 67:</a:t>
            </a:r>
          </a:p>
        </p:txBody>
      </p:sp>
      <p:pic>
        <p:nvPicPr>
          <p:cNvPr id="1026" name="Picture 2" descr="C:\Users\user\Desktop\habitat 67\182477_174751059238338_225072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24" y="928670"/>
            <a:ext cx="7731882" cy="335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29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SDC1859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390612" y="579572"/>
            <a:ext cx="7161773" cy="5371330"/>
          </a:xfrm>
        </p:spPr>
      </p:pic>
    </p:spTree>
    <p:extLst>
      <p:ext uri="{BB962C8B-B14F-4D97-AF65-F5344CB8AC3E}">
        <p14:creationId xmlns:p14="http://schemas.microsoft.com/office/powerpoint/2010/main" val="15538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SDC1859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lum bright="20000" contrast="40000"/>
          </a:blip>
          <a:srcRect t="26659"/>
          <a:stretch>
            <a:fillRect/>
          </a:stretch>
        </p:blipFill>
        <p:spPr>
          <a:xfrm>
            <a:off x="1524001" y="908720"/>
            <a:ext cx="8904785" cy="4898166"/>
          </a:xfrm>
        </p:spPr>
      </p:pic>
    </p:spTree>
    <p:extLst>
      <p:ext uri="{BB962C8B-B14F-4D97-AF65-F5344CB8AC3E}">
        <p14:creationId xmlns:p14="http://schemas.microsoft.com/office/powerpoint/2010/main" val="329299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SDC1860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02580" y="692696"/>
            <a:ext cx="7392821" cy="5544616"/>
          </a:xfrm>
        </p:spPr>
      </p:pic>
    </p:spTree>
    <p:extLst>
      <p:ext uri="{BB962C8B-B14F-4D97-AF65-F5344CB8AC3E}">
        <p14:creationId xmlns:p14="http://schemas.microsoft.com/office/powerpoint/2010/main" val="342179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SDC1860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006568" y="620688"/>
            <a:ext cx="7761840" cy="5821380"/>
          </a:xfrm>
        </p:spPr>
      </p:pic>
    </p:spTree>
    <p:extLst>
      <p:ext uri="{BB962C8B-B14F-4D97-AF65-F5344CB8AC3E}">
        <p14:creationId xmlns:p14="http://schemas.microsoft.com/office/powerpoint/2010/main" val="43213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529" y="404665"/>
            <a:ext cx="8643207" cy="575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873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8536" y="404665"/>
            <a:ext cx="8121881" cy="6091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422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grands ensembles</a:t>
            </a:r>
            <a:endParaRPr lang="fr-FR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5680" y="1782762"/>
            <a:ext cx="6192688" cy="5052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699472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1023</Words>
  <Application>Microsoft Office PowerPoint</Application>
  <PresentationFormat>Grand écran</PresentationFormat>
  <Paragraphs>78</Paragraphs>
  <Slides>25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Thème Office</vt:lpstr>
      <vt:lpstr>L’ilot ouvert Amsterdam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grands ensembles</vt:lpstr>
      <vt:lpstr>Apparition des grands ensembles</vt:lpstr>
      <vt:lpstr>Objectifs des grands ensembles</vt:lpstr>
      <vt:lpstr>Présentation PowerPoint</vt:lpstr>
      <vt:lpstr>Mouvement Moderne en Architecture et Urbanisme Architecture</vt:lpstr>
      <vt:lpstr>Urbanisme</vt:lpstr>
      <vt:lpstr>Présentation PowerPoint</vt:lpstr>
      <vt:lpstr>Présentation PowerPoint</vt:lpstr>
      <vt:lpstr>Présentation PowerPoint</vt:lpstr>
      <vt:lpstr>La Cité Radieuse:</vt:lpstr>
      <vt:lpstr>Différences entre la Cité Radieuse et les grands ensembles</vt:lpstr>
      <vt:lpstr>Une conception plus élaborée </vt:lpstr>
      <vt:lpstr>Une organisation fonctionnelle et autosuffisante </vt:lpstr>
      <vt:lpstr>Influence sur les grands ensembles</vt:lpstr>
      <vt:lpstr>Présentation PowerPoint</vt:lpstr>
      <vt:lpstr>Présentation PowerPoint</vt:lpstr>
      <vt:lpstr>    Habitat 67: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grands ensembles</dc:title>
  <dc:creator>Moi</dc:creator>
  <cp:lastModifiedBy>Moi</cp:lastModifiedBy>
  <cp:revision>10</cp:revision>
  <dcterms:created xsi:type="dcterms:W3CDTF">2026-04-02T13:09:33Z</dcterms:created>
  <dcterms:modified xsi:type="dcterms:W3CDTF">2026-04-02T13:32:23Z</dcterms:modified>
</cp:coreProperties>
</file>