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361627C-720C-4489-8082-B37754B039F9}" type="datetimeFigureOut">
              <a:rPr lang="fr-FR" smtClean="0"/>
              <a:t>02/04/2026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EE97F8-0DC9-4C88-9372-BF099BCEF924}" type="slidenum">
              <a:rPr lang="fr-FR" smtClean="0"/>
              <a:t>‹N°›</a:t>
            </a:fld>
            <a:endParaRPr lang="fr-FR"/>
          </a:p>
        </p:txBody>
      </p:sp>
    </p:spTree>
    <p:extLst>
      <p:ext uri="{BB962C8B-B14F-4D97-AF65-F5344CB8AC3E}">
        <p14:creationId xmlns:p14="http://schemas.microsoft.com/office/powerpoint/2010/main" val="1301512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361627C-720C-4489-8082-B37754B039F9}" type="datetimeFigureOut">
              <a:rPr lang="fr-FR" smtClean="0"/>
              <a:t>02/04/2026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EE97F8-0DC9-4C88-9372-BF099BCEF924}" type="slidenum">
              <a:rPr lang="fr-FR" smtClean="0"/>
              <a:t>‹N°›</a:t>
            </a:fld>
            <a:endParaRPr lang="fr-FR"/>
          </a:p>
        </p:txBody>
      </p:sp>
    </p:spTree>
    <p:extLst>
      <p:ext uri="{BB962C8B-B14F-4D97-AF65-F5344CB8AC3E}">
        <p14:creationId xmlns:p14="http://schemas.microsoft.com/office/powerpoint/2010/main" val="3300257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361627C-720C-4489-8082-B37754B039F9}" type="datetimeFigureOut">
              <a:rPr lang="fr-FR" smtClean="0"/>
              <a:t>02/04/2026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EE97F8-0DC9-4C88-9372-BF099BCEF924}" type="slidenum">
              <a:rPr lang="fr-FR" smtClean="0"/>
              <a:t>‹N°›</a:t>
            </a:fld>
            <a:endParaRPr lang="fr-FR"/>
          </a:p>
        </p:txBody>
      </p:sp>
    </p:spTree>
    <p:extLst>
      <p:ext uri="{BB962C8B-B14F-4D97-AF65-F5344CB8AC3E}">
        <p14:creationId xmlns:p14="http://schemas.microsoft.com/office/powerpoint/2010/main" val="782905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361627C-720C-4489-8082-B37754B039F9}" type="datetimeFigureOut">
              <a:rPr lang="fr-FR" smtClean="0"/>
              <a:t>02/04/2026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EE97F8-0DC9-4C88-9372-BF099BCEF924}" type="slidenum">
              <a:rPr lang="fr-FR" smtClean="0"/>
              <a:t>‹N°›</a:t>
            </a:fld>
            <a:endParaRPr lang="fr-FR"/>
          </a:p>
        </p:txBody>
      </p:sp>
    </p:spTree>
    <p:extLst>
      <p:ext uri="{BB962C8B-B14F-4D97-AF65-F5344CB8AC3E}">
        <p14:creationId xmlns:p14="http://schemas.microsoft.com/office/powerpoint/2010/main" val="484394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361627C-720C-4489-8082-B37754B039F9}" type="datetimeFigureOut">
              <a:rPr lang="fr-FR" smtClean="0"/>
              <a:t>02/04/2026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EE97F8-0DC9-4C88-9372-BF099BCEF924}" type="slidenum">
              <a:rPr lang="fr-FR" smtClean="0"/>
              <a:t>‹N°›</a:t>
            </a:fld>
            <a:endParaRPr lang="fr-FR"/>
          </a:p>
        </p:txBody>
      </p:sp>
    </p:spTree>
    <p:extLst>
      <p:ext uri="{BB962C8B-B14F-4D97-AF65-F5344CB8AC3E}">
        <p14:creationId xmlns:p14="http://schemas.microsoft.com/office/powerpoint/2010/main" val="2437606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361627C-720C-4489-8082-B37754B039F9}" type="datetimeFigureOut">
              <a:rPr lang="fr-FR" smtClean="0"/>
              <a:t>02/04/2026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EE97F8-0DC9-4C88-9372-BF099BCEF924}" type="slidenum">
              <a:rPr lang="fr-FR" smtClean="0"/>
              <a:t>‹N°›</a:t>
            </a:fld>
            <a:endParaRPr lang="fr-FR"/>
          </a:p>
        </p:txBody>
      </p:sp>
    </p:spTree>
    <p:extLst>
      <p:ext uri="{BB962C8B-B14F-4D97-AF65-F5344CB8AC3E}">
        <p14:creationId xmlns:p14="http://schemas.microsoft.com/office/powerpoint/2010/main" val="308534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361627C-720C-4489-8082-B37754B039F9}" type="datetimeFigureOut">
              <a:rPr lang="fr-FR" smtClean="0"/>
              <a:t>02/04/2026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2EE97F8-0DC9-4C88-9372-BF099BCEF924}" type="slidenum">
              <a:rPr lang="fr-FR" smtClean="0"/>
              <a:t>‹N°›</a:t>
            </a:fld>
            <a:endParaRPr lang="fr-FR"/>
          </a:p>
        </p:txBody>
      </p:sp>
    </p:spTree>
    <p:extLst>
      <p:ext uri="{BB962C8B-B14F-4D97-AF65-F5344CB8AC3E}">
        <p14:creationId xmlns:p14="http://schemas.microsoft.com/office/powerpoint/2010/main" val="2838705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361627C-720C-4489-8082-B37754B039F9}" type="datetimeFigureOut">
              <a:rPr lang="fr-FR" smtClean="0"/>
              <a:t>02/04/2026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2EE97F8-0DC9-4C88-9372-BF099BCEF924}" type="slidenum">
              <a:rPr lang="fr-FR" smtClean="0"/>
              <a:t>‹N°›</a:t>
            </a:fld>
            <a:endParaRPr lang="fr-FR"/>
          </a:p>
        </p:txBody>
      </p:sp>
    </p:spTree>
    <p:extLst>
      <p:ext uri="{BB962C8B-B14F-4D97-AF65-F5344CB8AC3E}">
        <p14:creationId xmlns:p14="http://schemas.microsoft.com/office/powerpoint/2010/main" val="3430519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61627C-720C-4489-8082-B37754B039F9}" type="datetimeFigureOut">
              <a:rPr lang="fr-FR" smtClean="0"/>
              <a:t>02/04/2026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2EE97F8-0DC9-4C88-9372-BF099BCEF924}" type="slidenum">
              <a:rPr lang="fr-FR" smtClean="0"/>
              <a:t>‹N°›</a:t>
            </a:fld>
            <a:endParaRPr lang="fr-FR"/>
          </a:p>
        </p:txBody>
      </p:sp>
    </p:spTree>
    <p:extLst>
      <p:ext uri="{BB962C8B-B14F-4D97-AF65-F5344CB8AC3E}">
        <p14:creationId xmlns:p14="http://schemas.microsoft.com/office/powerpoint/2010/main" val="314024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361627C-720C-4489-8082-B37754B039F9}" type="datetimeFigureOut">
              <a:rPr lang="fr-FR" smtClean="0"/>
              <a:t>02/04/2026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EE97F8-0DC9-4C88-9372-BF099BCEF924}" type="slidenum">
              <a:rPr lang="fr-FR" smtClean="0"/>
              <a:t>‹N°›</a:t>
            </a:fld>
            <a:endParaRPr lang="fr-FR"/>
          </a:p>
        </p:txBody>
      </p:sp>
    </p:spTree>
    <p:extLst>
      <p:ext uri="{BB962C8B-B14F-4D97-AF65-F5344CB8AC3E}">
        <p14:creationId xmlns:p14="http://schemas.microsoft.com/office/powerpoint/2010/main" val="2145193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361627C-720C-4489-8082-B37754B039F9}" type="datetimeFigureOut">
              <a:rPr lang="fr-FR" smtClean="0"/>
              <a:t>02/04/2026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EE97F8-0DC9-4C88-9372-BF099BCEF924}" type="slidenum">
              <a:rPr lang="fr-FR" smtClean="0"/>
              <a:t>‹N°›</a:t>
            </a:fld>
            <a:endParaRPr lang="fr-FR"/>
          </a:p>
        </p:txBody>
      </p:sp>
    </p:spTree>
    <p:extLst>
      <p:ext uri="{BB962C8B-B14F-4D97-AF65-F5344CB8AC3E}">
        <p14:creationId xmlns:p14="http://schemas.microsoft.com/office/powerpoint/2010/main" val="3531682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1627C-720C-4489-8082-B37754B039F9}" type="datetimeFigureOut">
              <a:rPr lang="fr-FR" smtClean="0"/>
              <a:t>02/04/2026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EE97F8-0DC9-4C88-9372-BF099BCEF924}" type="slidenum">
              <a:rPr lang="fr-FR" smtClean="0"/>
              <a:t>‹N°›</a:t>
            </a:fld>
            <a:endParaRPr lang="fr-FR"/>
          </a:p>
        </p:txBody>
      </p:sp>
    </p:spTree>
    <p:extLst>
      <p:ext uri="{BB962C8B-B14F-4D97-AF65-F5344CB8AC3E}">
        <p14:creationId xmlns:p14="http://schemas.microsoft.com/office/powerpoint/2010/main" val="4241092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pPr algn="ctr"/>
            <a:r>
              <a:rPr lang="fr-FR" dirty="0" smtClean="0"/>
              <a:t> </a:t>
            </a:r>
            <a:br>
              <a:rPr lang="fr-FR" dirty="0" smtClean="0"/>
            </a:br>
            <a:r>
              <a:rPr lang="fr-FR" dirty="0" smtClean="0"/>
              <a:t>l’architecture urbaine </a:t>
            </a:r>
            <a:br>
              <a:rPr lang="fr-FR" dirty="0" smtClean="0"/>
            </a:br>
            <a:r>
              <a:rPr lang="fr-FR" dirty="0" smtClean="0"/>
              <a:t>les année 70</a:t>
            </a:r>
            <a:endParaRPr lang="fr-FR" dirty="0"/>
          </a:p>
        </p:txBody>
      </p:sp>
    </p:spTree>
    <p:extLst>
      <p:ext uri="{BB962C8B-B14F-4D97-AF65-F5344CB8AC3E}">
        <p14:creationId xmlns:p14="http://schemas.microsoft.com/office/powerpoint/2010/main" val="2502339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Grp="1" noChangeAspect="1" noChangeArrowheads="1"/>
          </p:cNvPicPr>
          <p:nvPr>
            <p:ph sz="quarter" idx="1"/>
          </p:nvPr>
        </p:nvPicPr>
        <p:blipFill>
          <a:blip r:embed="rId2" cstate="print"/>
          <a:srcRect/>
          <a:stretch>
            <a:fillRect/>
          </a:stretch>
        </p:blipFill>
        <p:spPr bwMode="auto">
          <a:xfrm>
            <a:off x="1524000" y="204122"/>
            <a:ext cx="8722760" cy="6681263"/>
          </a:xfrm>
          <a:prstGeom prst="rect">
            <a:avLst/>
          </a:prstGeom>
          <a:noFill/>
          <a:ln w="9525">
            <a:noFill/>
            <a:miter lim="800000"/>
            <a:headEnd/>
            <a:tailEnd/>
          </a:ln>
        </p:spPr>
      </p:pic>
    </p:spTree>
    <p:extLst>
      <p:ext uri="{BB962C8B-B14F-4D97-AF65-F5344CB8AC3E}">
        <p14:creationId xmlns:p14="http://schemas.microsoft.com/office/powerpoint/2010/main" val="1650665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Les trois âges de la ville selon Portzamparc</a:t>
            </a:r>
            <a:endParaRPr lang="fr-FR" dirty="0"/>
          </a:p>
        </p:txBody>
      </p:sp>
      <p:sp>
        <p:nvSpPr>
          <p:cNvPr id="3" name="Espace réservé du contenu 2"/>
          <p:cNvSpPr>
            <a:spLocks noGrp="1"/>
          </p:cNvSpPr>
          <p:nvPr>
            <p:ph sz="quarter" idx="1"/>
          </p:nvPr>
        </p:nvSpPr>
        <p:spPr/>
        <p:txBody>
          <a:bodyPr>
            <a:normAutofit fontScale="70000" lnSpcReduction="20000"/>
          </a:bodyPr>
          <a:lstStyle/>
          <a:p>
            <a:r>
              <a:rPr lang="fr-FR" b="1" dirty="0" smtClean="0"/>
              <a:t>La Ville de l’Âge Un</a:t>
            </a:r>
            <a:r>
              <a:rPr lang="fr-FR" dirty="0" smtClean="0"/>
              <a:t> (la ville historique)</a:t>
            </a:r>
          </a:p>
          <a:p>
            <a:r>
              <a:rPr lang="fr-FR" dirty="0" smtClean="0"/>
              <a:t>Correspond aux villes </a:t>
            </a:r>
            <a:r>
              <a:rPr lang="fr-FR" b="1" dirty="0" err="1" smtClean="0"/>
              <a:t>pré-industrielles</a:t>
            </a:r>
            <a:r>
              <a:rPr lang="fr-FR" dirty="0" smtClean="0"/>
              <a:t> organisées en îlots fermés (ex. : ville médiévale, ville haussmannienne).</a:t>
            </a:r>
          </a:p>
          <a:p>
            <a:r>
              <a:rPr lang="fr-FR" b="1" dirty="0" smtClean="0"/>
              <a:t>Caractéristiques</a:t>
            </a:r>
            <a:r>
              <a:rPr lang="fr-FR" dirty="0" smtClean="0"/>
              <a:t> : forte densité, rues étroites, centralité des places publiques, continuité du bâti.</a:t>
            </a:r>
          </a:p>
          <a:p>
            <a:r>
              <a:rPr lang="fr-FR" b="1" dirty="0" smtClean="0"/>
              <a:t>La Ville de l’Âge Deux</a:t>
            </a:r>
            <a:r>
              <a:rPr lang="fr-FR" dirty="0" smtClean="0"/>
              <a:t> (la ville moderniste)</a:t>
            </a:r>
          </a:p>
          <a:p>
            <a:r>
              <a:rPr lang="fr-FR" dirty="0" smtClean="0"/>
              <a:t>Apparue avec la </a:t>
            </a:r>
            <a:r>
              <a:rPr lang="fr-FR" b="1" dirty="0" smtClean="0"/>
              <a:t>Révolution industrielle et le mouvement moderne</a:t>
            </a:r>
            <a:r>
              <a:rPr lang="fr-FR" dirty="0" smtClean="0"/>
              <a:t> du XXe siècle (ex. : grands ensembles, zoning fonctionnel).</a:t>
            </a:r>
          </a:p>
          <a:p>
            <a:r>
              <a:rPr lang="fr-FR" dirty="0" smtClean="0"/>
              <a:t>Inspirée par des théoriciens comme </a:t>
            </a:r>
            <a:r>
              <a:rPr lang="fr-FR" b="1" dirty="0" smtClean="0"/>
              <a:t>Le Corbusier</a:t>
            </a:r>
            <a:r>
              <a:rPr lang="fr-FR" dirty="0" smtClean="0"/>
              <a:t>, elle privilégie les </a:t>
            </a:r>
            <a:r>
              <a:rPr lang="fr-FR" b="1" dirty="0" smtClean="0"/>
              <a:t>barres et tours</a:t>
            </a:r>
            <a:r>
              <a:rPr lang="fr-FR" dirty="0" smtClean="0"/>
              <a:t> isolées, séparant les fonctions urbaines (habitat, travail, loisirs).</a:t>
            </a:r>
          </a:p>
          <a:p>
            <a:r>
              <a:rPr lang="fr-FR" b="1" dirty="0" smtClean="0"/>
              <a:t>Problèmes</a:t>
            </a:r>
            <a:r>
              <a:rPr lang="fr-FR" dirty="0" smtClean="0"/>
              <a:t> : manque de mixité, rupture des continuités urbaines, espaces publics sous-utilisés.</a:t>
            </a:r>
          </a:p>
          <a:p>
            <a:r>
              <a:rPr lang="fr-FR" b="1" dirty="0" smtClean="0"/>
              <a:t>La Ville de l’Âge Trois</a:t>
            </a:r>
            <a:r>
              <a:rPr lang="fr-FR" dirty="0" smtClean="0"/>
              <a:t> (le modèle contemporain)</a:t>
            </a:r>
          </a:p>
          <a:p>
            <a:r>
              <a:rPr lang="fr-FR" dirty="0" smtClean="0"/>
              <a:t>Proposée par Portzamparc comme une alternative aux </a:t>
            </a:r>
            <a:r>
              <a:rPr lang="fr-FR" b="1" dirty="0" smtClean="0"/>
              <a:t>modèles figés du passé</a:t>
            </a:r>
            <a:r>
              <a:rPr lang="fr-FR" dirty="0" smtClean="0"/>
              <a:t>.</a:t>
            </a:r>
          </a:p>
          <a:p>
            <a:r>
              <a:rPr lang="fr-FR" dirty="0" smtClean="0"/>
              <a:t>Concilie les qualités de l’</a:t>
            </a:r>
            <a:r>
              <a:rPr lang="fr-FR" b="1" dirty="0" smtClean="0"/>
              <a:t>îlot traditionnel</a:t>
            </a:r>
            <a:r>
              <a:rPr lang="fr-FR" dirty="0" smtClean="0"/>
              <a:t> et de la </a:t>
            </a:r>
            <a:r>
              <a:rPr lang="fr-FR" b="1" dirty="0" smtClean="0"/>
              <a:t>ville moderniste</a:t>
            </a:r>
            <a:r>
              <a:rPr lang="fr-FR" dirty="0" smtClean="0"/>
              <a:t>, tout en favorisant la </a:t>
            </a:r>
            <a:r>
              <a:rPr lang="fr-FR" b="1" dirty="0" smtClean="0"/>
              <a:t>mixité, la diversité et la fluidité des espaces</a:t>
            </a:r>
            <a:r>
              <a:rPr lang="fr-FR" dirty="0" smtClean="0"/>
              <a:t>.</a:t>
            </a:r>
          </a:p>
          <a:p>
            <a:endParaRPr lang="fr-FR" dirty="0"/>
          </a:p>
        </p:txBody>
      </p:sp>
    </p:spTree>
    <p:extLst>
      <p:ext uri="{BB962C8B-B14F-4D97-AF65-F5344CB8AC3E}">
        <p14:creationId xmlns:p14="http://schemas.microsoft.com/office/powerpoint/2010/main" val="133749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Caractéristiques de la Ville de l’Âge Trois</a:t>
            </a:r>
          </a:p>
        </p:txBody>
      </p:sp>
      <p:sp>
        <p:nvSpPr>
          <p:cNvPr id="3" name="Espace réservé du contenu 2"/>
          <p:cNvSpPr>
            <a:spLocks noGrp="1"/>
          </p:cNvSpPr>
          <p:nvPr>
            <p:ph sz="quarter" idx="1"/>
          </p:nvPr>
        </p:nvSpPr>
        <p:spPr/>
        <p:txBody>
          <a:bodyPr>
            <a:normAutofit/>
          </a:bodyPr>
          <a:lstStyle/>
          <a:p>
            <a:r>
              <a:rPr lang="fr-FR" dirty="0" smtClean="0"/>
              <a:t>✅ </a:t>
            </a:r>
            <a:r>
              <a:rPr lang="fr-FR" b="1" dirty="0" smtClean="0"/>
              <a:t>Urbanisme ouvert et perméable</a:t>
            </a:r>
            <a:r>
              <a:rPr lang="fr-FR" dirty="0" smtClean="0"/>
              <a:t> : L’espace urbain est conçu de manière fluide, avec des îlots ouverts et des circulations variées.</a:t>
            </a:r>
            <a:br>
              <a:rPr lang="fr-FR" dirty="0" smtClean="0"/>
            </a:br>
            <a:r>
              <a:rPr lang="fr-FR" dirty="0" smtClean="0"/>
              <a:t>✅ </a:t>
            </a:r>
            <a:r>
              <a:rPr lang="fr-FR" b="1" dirty="0" smtClean="0"/>
              <a:t>Mixité fonctionnelle et sociale</a:t>
            </a:r>
            <a:r>
              <a:rPr lang="fr-FR" dirty="0" smtClean="0"/>
              <a:t> : Contrairement au zoning moderniste, elle intègre logements, bureaux, commerces et équipements dans un même espace.</a:t>
            </a:r>
            <a:br>
              <a:rPr lang="fr-FR" dirty="0" smtClean="0"/>
            </a:br>
            <a:r>
              <a:rPr lang="fr-FR" dirty="0" smtClean="0"/>
              <a:t>✅ </a:t>
            </a:r>
            <a:r>
              <a:rPr lang="fr-FR" b="1" dirty="0" smtClean="0"/>
              <a:t>Densité maîtrisée</a:t>
            </a:r>
            <a:r>
              <a:rPr lang="fr-FR" dirty="0" smtClean="0"/>
              <a:t> : La compacité urbaine est préservée sans sacrifier la qualité des espaces publics et privés.</a:t>
            </a:r>
            <a:br>
              <a:rPr lang="fr-FR" dirty="0" smtClean="0"/>
            </a:br>
            <a:r>
              <a:rPr lang="fr-FR" dirty="0" smtClean="0"/>
              <a:t>✅ </a:t>
            </a:r>
            <a:r>
              <a:rPr lang="fr-FR" b="1" dirty="0" smtClean="0"/>
              <a:t>Qualité des espaces publics</a:t>
            </a:r>
            <a:r>
              <a:rPr lang="fr-FR" dirty="0" smtClean="0"/>
              <a:t> : Grande importance donnée aux places, parcs, et cheminements piétons.</a:t>
            </a:r>
            <a:br>
              <a:rPr lang="fr-FR" dirty="0" smtClean="0"/>
            </a:br>
            <a:r>
              <a:rPr lang="fr-FR" dirty="0" smtClean="0"/>
              <a:t>✅ </a:t>
            </a:r>
            <a:r>
              <a:rPr lang="fr-FR" b="1" dirty="0" smtClean="0"/>
              <a:t>Diversité architecturale</a:t>
            </a:r>
            <a:r>
              <a:rPr lang="fr-FR" dirty="0" smtClean="0"/>
              <a:t> : Différents architectes peuvent intervenir sur un même projet, favorisant une variété formelle et fonctionnelle.</a:t>
            </a:r>
          </a:p>
          <a:p>
            <a:endParaRPr lang="fr-FR" dirty="0"/>
          </a:p>
        </p:txBody>
      </p:sp>
    </p:spTree>
    <p:extLst>
      <p:ext uri="{BB962C8B-B14F-4D97-AF65-F5344CB8AC3E}">
        <p14:creationId xmlns:p14="http://schemas.microsoft.com/office/powerpoint/2010/main" val="1785692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L’ilot ouvert de </a:t>
            </a:r>
            <a:r>
              <a:rPr lang="fr-FR" dirty="0" err="1" smtClean="0"/>
              <a:t>portzamparc</a:t>
            </a:r>
            <a:endParaRPr lang="fr-FR" dirty="0"/>
          </a:p>
        </p:txBody>
      </p:sp>
      <p:sp>
        <p:nvSpPr>
          <p:cNvPr id="3" name="Espace réservé du contenu 2"/>
          <p:cNvSpPr>
            <a:spLocks noGrp="1"/>
          </p:cNvSpPr>
          <p:nvPr>
            <p:ph sz="quarter" idx="1"/>
          </p:nvPr>
        </p:nvSpPr>
        <p:spPr/>
        <p:txBody>
          <a:bodyPr>
            <a:normAutofit fontScale="92500"/>
          </a:bodyPr>
          <a:lstStyle/>
          <a:p>
            <a:r>
              <a:rPr lang="fr-FR" dirty="0" smtClean="0"/>
              <a:t>L’îlot ouvert, tel que conceptualisé par </a:t>
            </a:r>
            <a:r>
              <a:rPr lang="fr-FR" b="1" dirty="0" smtClean="0"/>
              <a:t>Christian de Portzamparc</a:t>
            </a:r>
            <a:r>
              <a:rPr lang="fr-FR" dirty="0" smtClean="0"/>
              <a:t>, est un modèle urbain qui repense l'organisation traditionnelle des îlots fermés et des barres d’immeubles modernistes. Il vise à concilier densité urbaine, qualité de vie et continuité des espaces publics.</a:t>
            </a:r>
          </a:p>
          <a:p>
            <a:r>
              <a:rPr lang="fr-FR" b="1" dirty="0" smtClean="0"/>
              <a:t>Définition de l’îlot ouvert</a:t>
            </a:r>
          </a:p>
          <a:p>
            <a:r>
              <a:rPr lang="fr-FR" dirty="0" smtClean="0"/>
              <a:t>L’îlot ouvert est une typologie architecturale et urbaine où les bâtiments sont disposés de manière à permettre une perméabilité entre les espaces privés et publics. Contrairement aux îlots fermés haussmanniens ou aux barres modernistes isolées, l’îlot ouvert propose une organisation plus fluide des espaces bâtis et des espaces ouverts, favorisant la lumière, la ventilation et les interactions sociales.</a:t>
            </a:r>
          </a:p>
        </p:txBody>
      </p:sp>
    </p:spTree>
    <p:extLst>
      <p:ext uri="{BB962C8B-B14F-4D97-AF65-F5344CB8AC3E}">
        <p14:creationId xmlns:p14="http://schemas.microsoft.com/office/powerpoint/2010/main" val="3385432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Exemples concrets de la Ville de l’Âge Trois</a:t>
            </a:r>
            <a:endParaRPr lang="fr-FR" dirty="0"/>
          </a:p>
        </p:txBody>
      </p:sp>
      <p:sp>
        <p:nvSpPr>
          <p:cNvPr id="3" name="Espace réservé du contenu 2"/>
          <p:cNvSpPr>
            <a:spLocks noGrp="1"/>
          </p:cNvSpPr>
          <p:nvPr>
            <p:ph sz="quarter" idx="1"/>
          </p:nvPr>
        </p:nvSpPr>
        <p:spPr/>
        <p:txBody>
          <a:bodyPr>
            <a:normAutofit fontScale="85000" lnSpcReduction="20000"/>
          </a:bodyPr>
          <a:lstStyle/>
          <a:p>
            <a:r>
              <a:rPr lang="fr-FR" b="1" dirty="0" smtClean="0"/>
              <a:t>Quartier des Hautes-Formes (Paris XIIIe, 1979)</a:t>
            </a:r>
            <a:r>
              <a:rPr lang="fr-FR" dirty="0" smtClean="0"/>
              <a:t> : premier projet où Portzamparc applique son concept d’îlot ouvert.</a:t>
            </a:r>
          </a:p>
          <a:p>
            <a:r>
              <a:rPr lang="fr-FR" b="1" dirty="0" smtClean="0"/>
              <a:t>ZAC Masséna (Paris Rive Gauche)</a:t>
            </a:r>
            <a:r>
              <a:rPr lang="fr-FR" dirty="0" smtClean="0"/>
              <a:t> : projet mêlant logements, commerces et espaces publics selon une logique de continuité et d’ouverture.</a:t>
            </a:r>
          </a:p>
          <a:p>
            <a:r>
              <a:rPr lang="fr-FR" b="1" dirty="0" smtClean="0"/>
              <a:t>Lyon Confluence</a:t>
            </a:r>
            <a:r>
              <a:rPr lang="fr-FR" dirty="0" smtClean="0"/>
              <a:t> : intègre les principes de porosité et de mixité dans l’aménagement du territoire.</a:t>
            </a:r>
          </a:p>
          <a:p>
            <a:r>
              <a:rPr lang="fr-FR" b="1" dirty="0" smtClean="0"/>
              <a:t>Conclusion</a:t>
            </a:r>
          </a:p>
          <a:p>
            <a:r>
              <a:rPr lang="fr-FR" dirty="0" smtClean="0"/>
              <a:t>La </a:t>
            </a:r>
            <a:r>
              <a:rPr lang="fr-FR" b="1" dirty="0" smtClean="0"/>
              <a:t>Ville de l’Âge Trois</a:t>
            </a:r>
            <a:r>
              <a:rPr lang="fr-FR" dirty="0" smtClean="0"/>
              <a:t> se veut une </a:t>
            </a:r>
            <a:r>
              <a:rPr lang="fr-FR" b="1" dirty="0" smtClean="0"/>
              <a:t>réconciliation entre densité urbaine, qualité de vie et diversité architecturale</a:t>
            </a:r>
            <a:r>
              <a:rPr lang="fr-FR" dirty="0" smtClean="0"/>
              <a:t>. Elle tente d’apporter une réponse aux </a:t>
            </a:r>
            <a:r>
              <a:rPr lang="fr-FR" b="1" dirty="0" smtClean="0"/>
              <a:t>dysfonctionnements de la ville moderniste</a:t>
            </a:r>
            <a:r>
              <a:rPr lang="fr-FR" dirty="0" smtClean="0"/>
              <a:t> en réintroduisant des </a:t>
            </a:r>
            <a:r>
              <a:rPr lang="fr-FR" b="1" dirty="0" smtClean="0"/>
              <a:t>formes urbaines plus ouvertes, connectées et vivantes</a:t>
            </a:r>
            <a:r>
              <a:rPr lang="fr-FR" dirty="0" smtClean="0"/>
              <a:t>. Ce modèle continue d’influencer l’urbanisme contemporain, notamment dans les grands projets de renouvellement urbain.</a:t>
            </a:r>
          </a:p>
          <a:p>
            <a:endParaRPr lang="fr-FR" dirty="0"/>
          </a:p>
        </p:txBody>
      </p:sp>
    </p:spTree>
    <p:extLst>
      <p:ext uri="{BB962C8B-B14F-4D97-AF65-F5344CB8AC3E}">
        <p14:creationId xmlns:p14="http://schemas.microsoft.com/office/powerpoint/2010/main" val="3568283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b="1" dirty="0" smtClean="0"/>
              <a:t>Caractéristiques principales</a:t>
            </a:r>
            <a:br>
              <a:rPr lang="fr-FR" b="1" dirty="0" smtClean="0"/>
            </a:br>
            <a:endParaRPr lang="fr-FR" dirty="0"/>
          </a:p>
        </p:txBody>
      </p:sp>
      <p:sp>
        <p:nvSpPr>
          <p:cNvPr id="6" name="Espace réservé pour une image  5"/>
          <p:cNvSpPr>
            <a:spLocks noGrp="1"/>
          </p:cNvSpPr>
          <p:nvPr>
            <p:ph type="pic" idx="1"/>
          </p:nvPr>
        </p:nvSpPr>
        <p:spPr/>
      </p:sp>
      <p:sp>
        <p:nvSpPr>
          <p:cNvPr id="7" name="Espace réservé du texte 6"/>
          <p:cNvSpPr>
            <a:spLocks noGrp="1"/>
          </p:cNvSpPr>
          <p:nvPr>
            <p:ph type="body" sz="half" idx="2"/>
          </p:nvPr>
        </p:nvSpPr>
        <p:spPr/>
        <p:txBody>
          <a:bodyPr/>
          <a:lstStyle/>
          <a:p>
            <a:endParaRPr lang="fr-FR"/>
          </a:p>
        </p:txBody>
      </p:sp>
      <p:pic>
        <p:nvPicPr>
          <p:cNvPr id="79874" name="Picture 2"/>
          <p:cNvPicPr>
            <a:picLocks noChangeAspect="1" noChangeArrowheads="1"/>
          </p:cNvPicPr>
          <p:nvPr/>
        </p:nvPicPr>
        <p:blipFill>
          <a:blip r:embed="rId2" cstate="print"/>
          <a:srcRect/>
          <a:stretch>
            <a:fillRect/>
          </a:stretch>
        </p:blipFill>
        <p:spPr bwMode="auto">
          <a:xfrm>
            <a:off x="1919536" y="1161448"/>
            <a:ext cx="8352928" cy="6128601"/>
          </a:xfrm>
          <a:prstGeom prst="rect">
            <a:avLst/>
          </a:prstGeom>
          <a:noFill/>
          <a:ln w="9525">
            <a:noFill/>
            <a:miter lim="800000"/>
            <a:headEnd/>
            <a:tailEnd/>
          </a:ln>
        </p:spPr>
      </p:pic>
    </p:spTree>
    <p:extLst>
      <p:ext uri="{BB962C8B-B14F-4D97-AF65-F5344CB8AC3E}">
        <p14:creationId xmlns:p14="http://schemas.microsoft.com/office/powerpoint/2010/main" val="2180218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Circonstances d’apparition</a:t>
            </a:r>
            <a:endParaRPr lang="fr-FR" dirty="0"/>
          </a:p>
        </p:txBody>
      </p:sp>
      <p:sp>
        <p:nvSpPr>
          <p:cNvPr id="3" name="Espace réservé du contenu 2"/>
          <p:cNvSpPr>
            <a:spLocks noGrp="1"/>
          </p:cNvSpPr>
          <p:nvPr>
            <p:ph sz="quarter" idx="1"/>
          </p:nvPr>
        </p:nvSpPr>
        <p:spPr/>
        <p:txBody>
          <a:bodyPr>
            <a:normAutofit fontScale="85000" lnSpcReduction="20000"/>
          </a:bodyPr>
          <a:lstStyle/>
          <a:p>
            <a:r>
              <a:rPr lang="fr-FR" b="1" dirty="0" smtClean="0"/>
              <a:t>Contexte historique</a:t>
            </a:r>
            <a:r>
              <a:rPr lang="fr-FR" dirty="0" smtClean="0"/>
              <a:t> : L’îlot ouvert apparaît en réaction aux </a:t>
            </a:r>
            <a:r>
              <a:rPr lang="fr-FR" b="1" dirty="0" smtClean="0"/>
              <a:t>barres et tours modernistes</a:t>
            </a:r>
            <a:r>
              <a:rPr lang="fr-FR" dirty="0" smtClean="0"/>
              <a:t> des années 1950-1970, qui ont souvent conduit à une rupture des continuités urbaines et sociales.</a:t>
            </a:r>
          </a:p>
          <a:p>
            <a:r>
              <a:rPr lang="fr-FR" b="1" dirty="0" smtClean="0"/>
              <a:t>Expérimentations initiales</a:t>
            </a:r>
            <a:r>
              <a:rPr lang="fr-FR" dirty="0" smtClean="0"/>
              <a:t> : Portzamparc développe ce concept dans les années </a:t>
            </a:r>
            <a:r>
              <a:rPr lang="fr-FR" b="1" dirty="0" smtClean="0"/>
              <a:t>1970-1980</a:t>
            </a:r>
            <a:r>
              <a:rPr lang="fr-FR" dirty="0" smtClean="0"/>
              <a:t>, notamment avec le quartier des Hautes-Formes à Paris (XIIIe arrondissement).</a:t>
            </a:r>
          </a:p>
          <a:p>
            <a:r>
              <a:rPr lang="fr-FR" b="1" dirty="0" smtClean="0"/>
              <a:t>Influences</a:t>
            </a:r>
            <a:r>
              <a:rPr lang="fr-FR" dirty="0" smtClean="0"/>
              <a:t> : Il s'inspire de la ville traditionnelle européenne avec ses ruelles et places, mais avec une approche plus libre et aérée de l’espace.</a:t>
            </a:r>
          </a:p>
          <a:p>
            <a:r>
              <a:rPr lang="fr-FR" b="1" dirty="0" smtClean="0"/>
              <a:t>Objectifs urbains</a:t>
            </a:r>
            <a:r>
              <a:rPr lang="fr-FR" dirty="0" smtClean="0"/>
              <a:t> : Réintroduire une </a:t>
            </a:r>
            <a:r>
              <a:rPr lang="fr-FR" b="1" dirty="0" smtClean="0"/>
              <a:t>forme de ville compacte mais ouverte</a:t>
            </a:r>
            <a:r>
              <a:rPr lang="fr-FR" dirty="0" smtClean="0"/>
              <a:t>, conciliant densité et qualité de vie.</a:t>
            </a:r>
          </a:p>
          <a:p>
            <a:r>
              <a:rPr lang="fr-FR" dirty="0" smtClean="0"/>
              <a:t>Ce modèle d’îlot ouvert a influencé de nombreuses réalisations contemporaines et est aujourd’hui une référence en urbanisme, notamment pour favoriser une meilleure intégration des espaces intermédiaires et des interactions sociales.</a:t>
            </a:r>
          </a:p>
          <a:p>
            <a:endParaRPr lang="fr-FR" dirty="0" smtClean="0"/>
          </a:p>
          <a:p>
            <a:endParaRPr lang="fr-FR" dirty="0"/>
          </a:p>
        </p:txBody>
      </p:sp>
    </p:spTree>
    <p:extLst>
      <p:ext uri="{BB962C8B-B14F-4D97-AF65-F5344CB8AC3E}">
        <p14:creationId xmlns:p14="http://schemas.microsoft.com/office/powerpoint/2010/main" val="648279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Caractéristiques principales</a:t>
            </a:r>
            <a:br>
              <a:rPr lang="fr-FR" b="1" dirty="0" smtClean="0"/>
            </a:br>
            <a:endParaRPr lang="fr-FR" dirty="0"/>
          </a:p>
        </p:txBody>
      </p:sp>
      <p:sp>
        <p:nvSpPr>
          <p:cNvPr id="3" name="Espace réservé du contenu 2"/>
          <p:cNvSpPr>
            <a:spLocks noGrp="1"/>
          </p:cNvSpPr>
          <p:nvPr>
            <p:ph sz="quarter" idx="1"/>
          </p:nvPr>
        </p:nvSpPr>
        <p:spPr/>
        <p:txBody>
          <a:bodyPr>
            <a:normAutofit fontScale="92500" lnSpcReduction="20000"/>
          </a:bodyPr>
          <a:lstStyle/>
          <a:p>
            <a:r>
              <a:rPr lang="fr-FR" b="1" dirty="0" smtClean="0"/>
              <a:t>Discontinuité des façades</a:t>
            </a:r>
            <a:r>
              <a:rPr lang="fr-FR" dirty="0" smtClean="0"/>
              <a:t> : Les bâtiments ne forment pas un front bâti continu, mais sont disposés de façon à créer des ouvertures visuelles et des cheminements piétons.</a:t>
            </a:r>
          </a:p>
          <a:p>
            <a:r>
              <a:rPr lang="fr-FR" b="1" dirty="0" smtClean="0"/>
              <a:t>Perméabilité spatiale</a:t>
            </a:r>
            <a:r>
              <a:rPr lang="fr-FR" dirty="0" smtClean="0"/>
              <a:t> : Les limites entre l’espace privé, semi-public et public sont plus flexibles, favorisant une plus grande accessibilité et des échanges sociaux.</a:t>
            </a:r>
          </a:p>
          <a:p>
            <a:r>
              <a:rPr lang="fr-FR" b="1" dirty="0" smtClean="0"/>
              <a:t>Mixité fonctionnelle</a:t>
            </a:r>
            <a:r>
              <a:rPr lang="fr-FR" dirty="0" smtClean="0"/>
              <a:t> : Les îlots ouverts intègrent souvent une diversité de fonctions (logements, commerces, bureaux, espaces verts).</a:t>
            </a:r>
          </a:p>
          <a:p>
            <a:r>
              <a:rPr lang="fr-FR" b="1" dirty="0" smtClean="0"/>
              <a:t>Qualité environnementale</a:t>
            </a:r>
            <a:r>
              <a:rPr lang="fr-FR" dirty="0" smtClean="0"/>
              <a:t> : Une meilleure circulation de l’air et de la lumière, ainsi que la présence d’espaces </a:t>
            </a:r>
            <a:r>
              <a:rPr lang="fr-FR" dirty="0" err="1" smtClean="0"/>
              <a:t>végétalisés</a:t>
            </a:r>
            <a:r>
              <a:rPr lang="fr-FR" dirty="0" smtClean="0"/>
              <a:t> intégrés.</a:t>
            </a:r>
          </a:p>
          <a:p>
            <a:r>
              <a:rPr lang="fr-FR" b="1" dirty="0" smtClean="0"/>
              <a:t>Articulation avec le tissu urbain</a:t>
            </a:r>
            <a:r>
              <a:rPr lang="fr-FR" dirty="0" smtClean="0"/>
              <a:t> : Plutôt que de tourner le dos à la ville, les bâtiments dialoguent avec leur environnement immédiat.</a:t>
            </a:r>
          </a:p>
          <a:p>
            <a:endParaRPr lang="fr-FR" dirty="0"/>
          </a:p>
        </p:txBody>
      </p:sp>
    </p:spTree>
    <p:extLst>
      <p:ext uri="{BB962C8B-B14F-4D97-AF65-F5344CB8AC3E}">
        <p14:creationId xmlns:p14="http://schemas.microsoft.com/office/powerpoint/2010/main" val="3082802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lstStyle/>
          <a:p>
            <a:endParaRPr lang="fr-FR"/>
          </a:p>
        </p:txBody>
      </p:sp>
      <p:sp>
        <p:nvSpPr>
          <p:cNvPr id="80898" name="AutoShape 2" descr="http://i81.photobucket.com/albums/j208/renarddesvolumes/iledenantes/calbersonb2.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0899" name="Picture 3"/>
          <p:cNvPicPr>
            <a:picLocks noChangeAspect="1" noChangeArrowheads="1"/>
          </p:cNvPicPr>
          <p:nvPr/>
        </p:nvPicPr>
        <p:blipFill>
          <a:blip r:embed="rId2" cstate="print"/>
          <a:srcRect/>
          <a:stretch>
            <a:fillRect/>
          </a:stretch>
        </p:blipFill>
        <p:spPr bwMode="auto">
          <a:xfrm>
            <a:off x="1524001" y="692696"/>
            <a:ext cx="9034887" cy="5688632"/>
          </a:xfrm>
          <a:prstGeom prst="rect">
            <a:avLst/>
          </a:prstGeom>
          <a:noFill/>
          <a:ln w="9525">
            <a:noFill/>
            <a:miter lim="800000"/>
            <a:headEnd/>
            <a:tailEnd/>
          </a:ln>
        </p:spPr>
      </p:pic>
    </p:spTree>
    <p:extLst>
      <p:ext uri="{BB962C8B-B14F-4D97-AF65-F5344CB8AC3E}">
        <p14:creationId xmlns:p14="http://schemas.microsoft.com/office/powerpoint/2010/main" val="2945658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81922" name="Picture 2"/>
          <p:cNvPicPr>
            <a:picLocks noGrp="1" noChangeAspect="1" noChangeArrowheads="1"/>
          </p:cNvPicPr>
          <p:nvPr>
            <p:ph sz="quarter" idx="1"/>
          </p:nvPr>
        </p:nvPicPr>
        <p:blipFill>
          <a:blip r:embed="rId2" cstate="print"/>
          <a:srcRect/>
          <a:stretch>
            <a:fillRect/>
          </a:stretch>
        </p:blipFill>
        <p:spPr bwMode="auto">
          <a:xfrm>
            <a:off x="1524000" y="260648"/>
            <a:ext cx="8532440" cy="6395568"/>
          </a:xfrm>
          <a:prstGeom prst="rect">
            <a:avLst/>
          </a:prstGeom>
          <a:noFill/>
          <a:ln w="9525">
            <a:noFill/>
            <a:miter lim="800000"/>
            <a:headEnd/>
            <a:tailEnd/>
          </a:ln>
        </p:spPr>
      </p:pic>
    </p:spTree>
    <p:extLst>
      <p:ext uri="{BB962C8B-B14F-4D97-AF65-F5344CB8AC3E}">
        <p14:creationId xmlns:p14="http://schemas.microsoft.com/office/powerpoint/2010/main" val="4135725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792786" y="0"/>
            <a:ext cx="8875214" cy="6758468"/>
          </a:xfrm>
          <a:prstGeom prst="rect">
            <a:avLst/>
          </a:prstGeom>
          <a:noFill/>
          <a:ln w="9525">
            <a:noFill/>
            <a:miter lim="800000"/>
            <a:headEnd/>
            <a:tailEnd/>
          </a:ln>
        </p:spPr>
      </p:pic>
    </p:spTree>
    <p:extLst>
      <p:ext uri="{BB962C8B-B14F-4D97-AF65-F5344CB8AC3E}">
        <p14:creationId xmlns:p14="http://schemas.microsoft.com/office/powerpoint/2010/main" val="339249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macro lot</a:t>
            </a:r>
            <a:endParaRPr lang="fr-FR" dirty="0"/>
          </a:p>
        </p:txBody>
      </p:sp>
      <p:pic>
        <p:nvPicPr>
          <p:cNvPr id="4" name="Picture 1"/>
          <p:cNvPicPr>
            <a:picLocks noGrp="1" noChangeAspect="1" noChangeArrowheads="1"/>
          </p:cNvPicPr>
          <p:nvPr>
            <p:ph sz="quarter" idx="1"/>
          </p:nvPr>
        </p:nvPicPr>
        <p:blipFill>
          <a:blip r:embed="rId2" cstate="print"/>
          <a:srcRect/>
          <a:stretch>
            <a:fillRect/>
          </a:stretch>
        </p:blipFill>
        <p:spPr bwMode="auto">
          <a:xfrm>
            <a:off x="3071664" y="1287496"/>
            <a:ext cx="6480720" cy="5143429"/>
          </a:xfrm>
          <a:prstGeom prst="rect">
            <a:avLst/>
          </a:prstGeom>
          <a:noFill/>
          <a:ln w="9525">
            <a:noFill/>
            <a:miter lim="800000"/>
            <a:headEnd/>
            <a:tailEnd/>
          </a:ln>
        </p:spPr>
      </p:pic>
    </p:spTree>
    <p:extLst>
      <p:ext uri="{BB962C8B-B14F-4D97-AF65-F5344CB8AC3E}">
        <p14:creationId xmlns:p14="http://schemas.microsoft.com/office/powerpoint/2010/main" val="1134255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Caractéristiques principales</a:t>
            </a:r>
            <a:br>
              <a:rPr lang="fr-FR" b="1" dirty="0" smtClean="0"/>
            </a:br>
            <a:endParaRPr lang="fr-FR" dirty="0"/>
          </a:p>
        </p:txBody>
      </p:sp>
      <p:sp>
        <p:nvSpPr>
          <p:cNvPr id="3" name="Espace réservé du contenu 2"/>
          <p:cNvSpPr>
            <a:spLocks noGrp="1"/>
          </p:cNvSpPr>
          <p:nvPr>
            <p:ph sz="quarter" idx="1"/>
          </p:nvPr>
        </p:nvSpPr>
        <p:spPr/>
        <p:txBody>
          <a:bodyPr>
            <a:normAutofit fontScale="85000" lnSpcReduction="20000"/>
          </a:bodyPr>
          <a:lstStyle/>
          <a:p>
            <a:r>
              <a:rPr lang="fr-FR" b="1" dirty="0" smtClean="0"/>
              <a:t>Grande échelle</a:t>
            </a:r>
            <a:r>
              <a:rPr lang="fr-FR" dirty="0" smtClean="0"/>
              <a:t> : Le macro-lot couvre une surface plus vaste que l’îlot traditionnel et associe plusieurs projets architecturaux sous une gouvernance commune.</a:t>
            </a:r>
          </a:p>
          <a:p>
            <a:r>
              <a:rPr lang="fr-FR" b="1" dirty="0" smtClean="0"/>
              <a:t>Mixité programmatique</a:t>
            </a:r>
            <a:r>
              <a:rPr lang="fr-FR" dirty="0" smtClean="0"/>
              <a:t> : Il combine </a:t>
            </a:r>
            <a:r>
              <a:rPr lang="fr-FR" b="1" dirty="0" smtClean="0"/>
              <a:t>logements, commerces, bureaux, équipements publics</a:t>
            </a:r>
            <a:r>
              <a:rPr lang="fr-FR" dirty="0" smtClean="0"/>
              <a:t> et espaces verts, favorisant une vie urbaine dynamique.</a:t>
            </a:r>
          </a:p>
          <a:p>
            <a:r>
              <a:rPr lang="fr-FR" b="1" dirty="0" smtClean="0"/>
              <a:t>Mutualisation des espaces et infrastructures</a:t>
            </a:r>
            <a:r>
              <a:rPr lang="fr-FR" dirty="0" smtClean="0"/>
              <a:t> : Espaces verts, parkings, toitures partagées, services collectifs (conciergerie, recyclage, production énergétique locale, etc.).</a:t>
            </a:r>
          </a:p>
          <a:p>
            <a:r>
              <a:rPr lang="fr-FR" b="1" dirty="0" smtClean="0"/>
              <a:t>Continuité et porosité urbaine</a:t>
            </a:r>
            <a:r>
              <a:rPr lang="fr-FR" dirty="0" smtClean="0"/>
              <a:t> : Les cheminements piétons et espaces publics sont intégrés pour éviter l’effet d’enclave et encourager les interactions sociales.</a:t>
            </a:r>
          </a:p>
          <a:p>
            <a:r>
              <a:rPr lang="fr-FR" b="1" dirty="0" smtClean="0"/>
              <a:t>Approche collaborative</a:t>
            </a:r>
            <a:r>
              <a:rPr lang="fr-FR" dirty="0" smtClean="0"/>
              <a:t> : Souvent conçu par plusieurs équipes d’architectes sous une coordination urbanistique, il favorise la diversité formelle et fonctionnelle.</a:t>
            </a:r>
          </a:p>
          <a:p>
            <a:r>
              <a:rPr lang="fr-FR" b="1" dirty="0" smtClean="0"/>
              <a:t>Durabilité et résilience</a:t>
            </a:r>
            <a:r>
              <a:rPr lang="fr-FR" dirty="0" smtClean="0"/>
              <a:t> : Il intègre des critères environnementaux avancés (énergie renouvelable, gestion des eaux pluviales, biodiversité urbaine, matériaux durables).</a:t>
            </a:r>
          </a:p>
          <a:p>
            <a:endParaRPr lang="fr-FR" dirty="0"/>
          </a:p>
        </p:txBody>
      </p:sp>
    </p:spTree>
    <p:extLst>
      <p:ext uri="{BB962C8B-B14F-4D97-AF65-F5344CB8AC3E}">
        <p14:creationId xmlns:p14="http://schemas.microsoft.com/office/powerpoint/2010/main" val="764075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Grp="1" noChangeAspect="1" noChangeArrowheads="1"/>
          </p:cNvPicPr>
          <p:nvPr>
            <p:ph sz="quarter" idx="1"/>
          </p:nvPr>
        </p:nvPicPr>
        <p:blipFill>
          <a:blip r:embed="rId2" cstate="print"/>
          <a:srcRect/>
          <a:stretch>
            <a:fillRect/>
          </a:stretch>
        </p:blipFill>
        <p:spPr bwMode="auto">
          <a:xfrm>
            <a:off x="4895850" y="2735262"/>
            <a:ext cx="2400300" cy="1905000"/>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l="17958" t="18644" r="18662" b="10169"/>
          <a:stretch>
            <a:fillRect/>
          </a:stretch>
        </p:blipFill>
        <p:spPr bwMode="auto">
          <a:xfrm>
            <a:off x="2186994" y="1124744"/>
            <a:ext cx="7149366" cy="5004556"/>
          </a:xfrm>
          <a:prstGeom prst="rect">
            <a:avLst/>
          </a:prstGeom>
          <a:noFill/>
          <a:ln w="9525">
            <a:noFill/>
            <a:miter lim="800000"/>
            <a:headEnd/>
            <a:tailEnd/>
          </a:ln>
        </p:spPr>
      </p:pic>
    </p:spTree>
    <p:extLst>
      <p:ext uri="{BB962C8B-B14F-4D97-AF65-F5344CB8AC3E}">
        <p14:creationId xmlns:p14="http://schemas.microsoft.com/office/powerpoint/2010/main" val="2962037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Circonstances d’apparition</a:t>
            </a:r>
            <a:endParaRPr lang="fr-FR" dirty="0"/>
          </a:p>
        </p:txBody>
      </p:sp>
      <p:sp>
        <p:nvSpPr>
          <p:cNvPr id="3" name="Espace réservé du contenu 2"/>
          <p:cNvSpPr>
            <a:spLocks noGrp="1"/>
          </p:cNvSpPr>
          <p:nvPr>
            <p:ph sz="quarter" idx="1"/>
          </p:nvPr>
        </p:nvSpPr>
        <p:spPr/>
        <p:txBody>
          <a:bodyPr>
            <a:normAutofit/>
          </a:bodyPr>
          <a:lstStyle/>
          <a:p>
            <a:r>
              <a:rPr lang="fr-FR" b="1" dirty="0" smtClean="0"/>
              <a:t>Contexte historique</a:t>
            </a:r>
            <a:r>
              <a:rPr lang="fr-FR" dirty="0" smtClean="0"/>
              <a:t> : Le macro-lot est une réponse aux défis de la </a:t>
            </a:r>
            <a:r>
              <a:rPr lang="fr-FR" b="1" dirty="0" smtClean="0"/>
              <a:t>densification urbaine</a:t>
            </a:r>
            <a:r>
              <a:rPr lang="fr-FR" dirty="0" smtClean="0"/>
              <a:t>, notamment dans les grandes métropoles où la pression foncière est forte.</a:t>
            </a:r>
          </a:p>
          <a:p>
            <a:r>
              <a:rPr lang="fr-FR" b="1" dirty="0" smtClean="0"/>
              <a:t>Développement dans les années 2000</a:t>
            </a:r>
            <a:r>
              <a:rPr lang="fr-FR" dirty="0" smtClean="0"/>
              <a:t> : Son émergence est liée aux nouvelles stratégies d’aménagement visant à éviter l’étalement urbain tout en assurant une qualité de vie élevée.</a:t>
            </a:r>
          </a:p>
          <a:p>
            <a:r>
              <a:rPr lang="fr-FR" b="1" dirty="0" smtClean="0"/>
              <a:t>Objectifs urbains</a:t>
            </a:r>
            <a:r>
              <a:rPr lang="fr-FR" dirty="0" smtClean="0"/>
              <a:t> : Proposer un modèle intermédiaire entre l’îlot traditionnel et le grand ensemble, combinant </a:t>
            </a:r>
            <a:r>
              <a:rPr lang="fr-FR" b="1" dirty="0" smtClean="0"/>
              <a:t>densité, diversité architecturale et espaces partagés</a:t>
            </a:r>
            <a:r>
              <a:rPr lang="fr-FR" dirty="0" smtClean="0"/>
              <a:t>.</a:t>
            </a:r>
          </a:p>
          <a:p>
            <a:endParaRPr lang="fr-FR" dirty="0"/>
          </a:p>
        </p:txBody>
      </p:sp>
    </p:spTree>
    <p:extLst>
      <p:ext uri="{BB962C8B-B14F-4D97-AF65-F5344CB8AC3E}">
        <p14:creationId xmlns:p14="http://schemas.microsoft.com/office/powerpoint/2010/main" val="200942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981200" y="228600"/>
            <a:ext cx="8229600" cy="3992488"/>
          </a:xfrm>
        </p:spPr>
        <p:txBody>
          <a:bodyPr>
            <a:normAutofit/>
          </a:bodyPr>
          <a:lstStyle/>
          <a:p>
            <a:r>
              <a:rPr lang="fr-FR" sz="4000" dirty="0"/>
              <a:t>Merci pour votre attention</a:t>
            </a:r>
          </a:p>
        </p:txBody>
      </p:sp>
    </p:spTree>
    <p:extLst>
      <p:ext uri="{BB962C8B-B14F-4D97-AF65-F5344CB8AC3E}">
        <p14:creationId xmlns:p14="http://schemas.microsoft.com/office/powerpoint/2010/main" val="3679912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retour a l’ilot </a:t>
            </a:r>
            <a:endParaRPr lang="fr-FR"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3209925" y="1606551"/>
            <a:ext cx="5772150" cy="4162425"/>
          </a:xfrm>
          <a:prstGeom prst="rect">
            <a:avLst/>
          </a:prstGeom>
          <a:noFill/>
          <a:ln w="9525">
            <a:noFill/>
            <a:miter lim="800000"/>
            <a:headEnd/>
            <a:tailEnd/>
          </a:ln>
        </p:spPr>
      </p:pic>
    </p:spTree>
    <p:extLst>
      <p:ext uri="{BB962C8B-B14F-4D97-AF65-F5344CB8AC3E}">
        <p14:creationId xmlns:p14="http://schemas.microsoft.com/office/powerpoint/2010/main" val="3424993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Architecte coordonnateur </a:t>
            </a:r>
            <a:endParaRPr lang="fr-FR" dirty="0"/>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1524000" y="1196753"/>
            <a:ext cx="8820472" cy="5661248"/>
          </a:xfrm>
          <a:prstGeom prst="rect">
            <a:avLst/>
          </a:prstGeom>
          <a:noFill/>
          <a:ln w="9525">
            <a:noFill/>
            <a:miter lim="800000"/>
            <a:headEnd/>
            <a:tailEnd/>
          </a:ln>
        </p:spPr>
      </p:pic>
    </p:spTree>
    <p:extLst>
      <p:ext uri="{BB962C8B-B14F-4D97-AF65-F5344CB8AC3E}">
        <p14:creationId xmlns:p14="http://schemas.microsoft.com/office/powerpoint/2010/main" val="4287001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Architecture ordonnancé </a:t>
            </a:r>
            <a:endParaRPr lang="fr-FR" dirty="0"/>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1524000" y="1340768"/>
            <a:ext cx="9144000" cy="5517232"/>
          </a:xfrm>
          <a:prstGeom prst="rect">
            <a:avLst/>
          </a:prstGeom>
          <a:noFill/>
          <a:ln w="9525">
            <a:noFill/>
            <a:miter lim="800000"/>
            <a:headEnd/>
            <a:tailEnd/>
          </a:ln>
        </p:spPr>
      </p:pic>
    </p:spTree>
    <p:extLst>
      <p:ext uri="{BB962C8B-B14F-4D97-AF65-F5344CB8AC3E}">
        <p14:creationId xmlns:p14="http://schemas.microsoft.com/office/powerpoint/2010/main" val="3678277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Bibliothèque de paris </a:t>
            </a:r>
            <a:endParaRPr lang="fr-FR" dirty="0"/>
          </a:p>
        </p:txBody>
      </p:sp>
      <p:pic>
        <p:nvPicPr>
          <p:cNvPr id="6146" name="Picture 2"/>
          <p:cNvPicPr>
            <a:picLocks noGrp="1" noChangeAspect="1" noChangeArrowheads="1"/>
          </p:cNvPicPr>
          <p:nvPr>
            <p:ph sz="quarter" idx="1"/>
          </p:nvPr>
        </p:nvPicPr>
        <p:blipFill>
          <a:blip r:embed="rId2" cstate="print"/>
          <a:srcRect/>
          <a:stretch>
            <a:fillRect/>
          </a:stretch>
        </p:blipFill>
        <p:spPr bwMode="auto">
          <a:xfrm>
            <a:off x="1524001" y="1124745"/>
            <a:ext cx="9143999" cy="5733255"/>
          </a:xfrm>
          <a:prstGeom prst="rect">
            <a:avLst/>
          </a:prstGeom>
          <a:noFill/>
          <a:ln w="9525">
            <a:noFill/>
            <a:miter lim="800000"/>
            <a:headEnd/>
            <a:tailEnd/>
          </a:ln>
        </p:spPr>
      </p:pic>
    </p:spTree>
    <p:extLst>
      <p:ext uri="{BB962C8B-B14F-4D97-AF65-F5344CB8AC3E}">
        <p14:creationId xmlns:p14="http://schemas.microsoft.com/office/powerpoint/2010/main" val="1254218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Grp="1" noChangeAspect="1" noChangeArrowheads="1"/>
          </p:cNvPicPr>
          <p:nvPr>
            <p:ph sz="quarter" idx="1"/>
          </p:nvPr>
        </p:nvPicPr>
        <p:blipFill>
          <a:blip r:embed="rId2" cstate="print"/>
          <a:srcRect/>
          <a:stretch>
            <a:fillRect/>
          </a:stretch>
        </p:blipFill>
        <p:spPr bwMode="auto">
          <a:xfrm>
            <a:off x="2528756" y="208576"/>
            <a:ext cx="7095636" cy="6100745"/>
          </a:xfrm>
          <a:prstGeom prst="rect">
            <a:avLst/>
          </a:prstGeom>
          <a:noFill/>
          <a:ln w="9525">
            <a:noFill/>
            <a:miter lim="800000"/>
            <a:headEnd/>
            <a:tailEnd/>
          </a:ln>
        </p:spPr>
      </p:pic>
    </p:spTree>
    <p:extLst>
      <p:ext uri="{BB962C8B-B14F-4D97-AF65-F5344CB8AC3E}">
        <p14:creationId xmlns:p14="http://schemas.microsoft.com/office/powerpoint/2010/main" val="1646651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ilot ouvert de </a:t>
            </a:r>
            <a:r>
              <a:rPr lang="fr-FR" dirty="0" err="1" smtClean="0"/>
              <a:t>portzamparc</a:t>
            </a:r>
            <a:endParaRPr lang="fr-FR" dirty="0"/>
          </a:p>
        </p:txBody>
      </p:sp>
      <p:pic>
        <p:nvPicPr>
          <p:cNvPr id="77826" name="Picture 2"/>
          <p:cNvPicPr>
            <a:picLocks noGrp="1" noChangeAspect="1" noChangeArrowheads="1"/>
          </p:cNvPicPr>
          <p:nvPr>
            <p:ph sz="quarter" idx="1"/>
          </p:nvPr>
        </p:nvPicPr>
        <p:blipFill>
          <a:blip r:embed="rId2" cstate="print"/>
          <a:srcRect/>
          <a:stretch>
            <a:fillRect/>
          </a:stretch>
        </p:blipFill>
        <p:spPr bwMode="auto">
          <a:xfrm>
            <a:off x="1524000" y="1844825"/>
            <a:ext cx="9248766" cy="4358481"/>
          </a:xfrm>
          <a:prstGeom prst="rect">
            <a:avLst/>
          </a:prstGeom>
          <a:noFill/>
          <a:ln w="9525">
            <a:noFill/>
            <a:miter lim="800000"/>
            <a:headEnd/>
            <a:tailEnd/>
          </a:ln>
        </p:spPr>
      </p:pic>
    </p:spTree>
    <p:extLst>
      <p:ext uri="{BB962C8B-B14F-4D97-AF65-F5344CB8AC3E}">
        <p14:creationId xmlns:p14="http://schemas.microsoft.com/office/powerpoint/2010/main" val="1944037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152400"/>
            <a:ext cx="8686800" cy="990600"/>
          </a:xfrm>
        </p:spPr>
        <p:txBody>
          <a:bodyPr>
            <a:normAutofit fontScale="90000"/>
          </a:bodyPr>
          <a:lstStyle/>
          <a:p>
            <a:r>
              <a:rPr lang="fr-FR" b="1" dirty="0" smtClean="0"/>
              <a:t>Les trois âges de la ville selon Portzamparc</a:t>
            </a:r>
            <a:br>
              <a:rPr lang="fr-FR" b="1" dirty="0" smtClean="0"/>
            </a:br>
            <a:endParaRPr lang="fr-FR" dirty="0"/>
          </a:p>
        </p:txBody>
      </p:sp>
      <p:sp>
        <p:nvSpPr>
          <p:cNvPr id="3" name="Espace réservé du contenu 2"/>
          <p:cNvSpPr>
            <a:spLocks noGrp="1"/>
          </p:cNvSpPr>
          <p:nvPr>
            <p:ph sz="quarter" idx="1"/>
          </p:nvPr>
        </p:nvSpPr>
        <p:spPr/>
        <p:txBody>
          <a:bodyPr/>
          <a:lstStyle/>
          <a:p>
            <a:r>
              <a:rPr lang="fr-FR" dirty="0" smtClean="0"/>
              <a:t>La </a:t>
            </a:r>
            <a:r>
              <a:rPr lang="fr-FR" b="1" dirty="0" smtClean="0"/>
              <a:t>Ville de l’Âge Trois</a:t>
            </a:r>
            <a:r>
              <a:rPr lang="fr-FR" dirty="0" smtClean="0"/>
              <a:t> est un concept développé par </a:t>
            </a:r>
            <a:r>
              <a:rPr lang="fr-FR" b="1" dirty="0" smtClean="0"/>
              <a:t>Christian de Portzamparc</a:t>
            </a:r>
            <a:r>
              <a:rPr lang="fr-FR" dirty="0" smtClean="0"/>
              <a:t> qui propose une vision renouvelée de l’urbanisme en réponse aux limites des modèles traditionnels. Il distingue trois grandes phases d’évolution des villes, correspondant à trois âges urbains :</a:t>
            </a:r>
            <a:endParaRPr lang="fr-FR" dirty="0"/>
          </a:p>
        </p:txBody>
      </p:sp>
    </p:spTree>
    <p:extLst>
      <p:ext uri="{BB962C8B-B14F-4D97-AF65-F5344CB8AC3E}">
        <p14:creationId xmlns:p14="http://schemas.microsoft.com/office/powerpoint/2010/main" val="118636465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1007</Words>
  <Application>Microsoft Office PowerPoint</Application>
  <PresentationFormat>Grand écran</PresentationFormat>
  <Paragraphs>57</Paragraphs>
  <Slides>24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24</vt:i4>
      </vt:variant>
    </vt:vector>
  </HeadingPairs>
  <TitlesOfParts>
    <vt:vector size="28" baseType="lpstr">
      <vt:lpstr>Arial</vt:lpstr>
      <vt:lpstr>Calibri</vt:lpstr>
      <vt:lpstr>Calibri Light</vt:lpstr>
      <vt:lpstr>Thème Office</vt:lpstr>
      <vt:lpstr>  l’architecture urbaine  les année 70</vt:lpstr>
      <vt:lpstr>Présentation PowerPoint</vt:lpstr>
      <vt:lpstr> retour a l’ilot </vt:lpstr>
      <vt:lpstr>Architecte coordonnateur </vt:lpstr>
      <vt:lpstr>Architecture ordonnancé </vt:lpstr>
      <vt:lpstr>Bibliothèque de paris </vt:lpstr>
      <vt:lpstr>Présentation PowerPoint</vt:lpstr>
      <vt:lpstr>ilot ouvert de portzamparc</vt:lpstr>
      <vt:lpstr>Les trois âges de la ville selon Portzamparc </vt:lpstr>
      <vt:lpstr>Présentation PowerPoint</vt:lpstr>
      <vt:lpstr>Les trois âges de la ville selon Portzamparc</vt:lpstr>
      <vt:lpstr>Caractéristiques de la Ville de l’Âge Trois</vt:lpstr>
      <vt:lpstr>L’ilot ouvert de portzamparc</vt:lpstr>
      <vt:lpstr>Exemples concrets de la Ville de l’Âge Trois</vt:lpstr>
      <vt:lpstr>Caractéristiques principales </vt:lpstr>
      <vt:lpstr>Circonstances d’apparition</vt:lpstr>
      <vt:lpstr>Caractéristiques principales </vt:lpstr>
      <vt:lpstr>Présentation PowerPoint</vt:lpstr>
      <vt:lpstr>Présentation PowerPoint</vt:lpstr>
      <vt:lpstr>Le macro lot</vt:lpstr>
      <vt:lpstr>Caractéristiques principales </vt:lpstr>
      <vt:lpstr>Présentation PowerPoint</vt:lpstr>
      <vt:lpstr>Circonstances d’apparition</vt:lpstr>
      <vt:lpstr>Merci pour votre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l’architecture urbaine  les année 70</dc:title>
  <dc:creator>Moi</dc:creator>
  <cp:lastModifiedBy>Moi</cp:lastModifiedBy>
  <cp:revision>1</cp:revision>
  <dcterms:created xsi:type="dcterms:W3CDTF">2026-04-02T13:26:34Z</dcterms:created>
  <dcterms:modified xsi:type="dcterms:W3CDTF">2026-04-02T13:27:26Z</dcterms:modified>
</cp:coreProperties>
</file>