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DC64A-A435-4187-846B-225E645F23A8}" type="datetimeFigureOut">
              <a:rPr lang="fr-FR" smtClean="0"/>
              <a:t>02/04/2026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5A0F8-7C46-4ABA-9623-90678E43EDB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DC64A-A435-4187-846B-225E645F23A8}" type="datetimeFigureOut">
              <a:rPr lang="fr-FR" smtClean="0"/>
              <a:t>02/04/2026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5A0F8-7C46-4ABA-9623-90678E43EDB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DC64A-A435-4187-846B-225E645F23A8}" type="datetimeFigureOut">
              <a:rPr lang="fr-FR" smtClean="0"/>
              <a:t>02/04/2026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5A0F8-7C46-4ABA-9623-90678E43EDB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DC64A-A435-4187-846B-225E645F23A8}" type="datetimeFigureOut">
              <a:rPr lang="fr-FR" smtClean="0"/>
              <a:t>02/04/2026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5A0F8-7C46-4ABA-9623-90678E43EDB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DC64A-A435-4187-846B-225E645F23A8}" type="datetimeFigureOut">
              <a:rPr lang="fr-FR" smtClean="0"/>
              <a:t>02/04/2026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5A0F8-7C46-4ABA-9623-90678E43EDB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DC64A-A435-4187-846B-225E645F23A8}" type="datetimeFigureOut">
              <a:rPr lang="fr-FR" smtClean="0"/>
              <a:t>02/04/2026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5A0F8-7C46-4ABA-9623-90678E43EDB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DC64A-A435-4187-846B-225E645F23A8}" type="datetimeFigureOut">
              <a:rPr lang="fr-FR" smtClean="0"/>
              <a:t>02/04/2026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5A0F8-7C46-4ABA-9623-90678E43EDB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DC64A-A435-4187-846B-225E645F23A8}" type="datetimeFigureOut">
              <a:rPr lang="fr-FR" smtClean="0"/>
              <a:t>02/04/2026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5A0F8-7C46-4ABA-9623-90678E43EDB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DC64A-A435-4187-846B-225E645F23A8}" type="datetimeFigureOut">
              <a:rPr lang="fr-FR" smtClean="0"/>
              <a:t>02/04/2026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5A0F8-7C46-4ABA-9623-90678E43EDB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DC64A-A435-4187-846B-225E645F23A8}" type="datetimeFigureOut">
              <a:rPr lang="fr-FR" smtClean="0"/>
              <a:t>02/04/2026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5A0F8-7C46-4ABA-9623-90678E43EDB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DC64A-A435-4187-846B-225E645F23A8}" type="datetimeFigureOut">
              <a:rPr lang="fr-FR" smtClean="0"/>
              <a:t>02/04/2026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5A0F8-7C46-4ABA-9623-90678E43EDB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8DC64A-A435-4187-846B-225E645F23A8}" type="datetimeFigureOut">
              <a:rPr lang="fr-FR" smtClean="0"/>
              <a:t>02/04/2026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45A0F8-7C46-4ABA-9623-90678E43EDB5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à coins arrondis 7"/>
          <p:cNvSpPr/>
          <p:nvPr/>
        </p:nvSpPr>
        <p:spPr>
          <a:xfrm>
            <a:off x="1071538" y="214290"/>
            <a:ext cx="7000924" cy="1357322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85720" y="1571612"/>
            <a:ext cx="8643998" cy="5072098"/>
          </a:xfrm>
        </p:spPr>
        <p:txBody>
          <a:bodyPr>
            <a:normAutofit/>
          </a:bodyPr>
          <a:lstStyle/>
          <a:p>
            <a:pPr indent="449263" algn="just" rtl="1">
              <a:lnSpc>
                <a:spcPct val="150000"/>
              </a:lnSpc>
            </a:pPr>
            <a:endParaRPr lang="ar-DZ" sz="28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49263" algn="just" rtl="1">
              <a:lnSpc>
                <a:spcPct val="150000"/>
              </a:lnSpc>
            </a:pPr>
            <a:endParaRPr lang="ar-DZ" sz="28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14282" y="0"/>
            <a:ext cx="8715436" cy="1357299"/>
          </a:xfrm>
        </p:spPr>
        <p:txBody>
          <a:bodyPr>
            <a:normAutofit/>
          </a:bodyPr>
          <a:lstStyle/>
          <a:p>
            <a:pPr rtl="1"/>
            <a:r>
              <a:rPr lang="ar-DZ" sz="6400" b="1" dirty="0" smtClean="0">
                <a:solidFill>
                  <a:schemeClr val="tx1"/>
                </a:solidFill>
                <a:latin typeface="Amiri" pitchFamily="2" charset="-78"/>
                <a:cs typeface="Amiri" pitchFamily="2" charset="-78"/>
              </a:rPr>
              <a:t>التيار الظواهري</a:t>
            </a:r>
            <a:endParaRPr lang="fr-FR" sz="6400" b="1" dirty="0">
              <a:solidFill>
                <a:schemeClr val="tx1"/>
              </a:solidFill>
              <a:latin typeface="Amiri" pitchFamily="2" charset="-78"/>
              <a:cs typeface="Amiri" pitchFamily="2" charset="-78"/>
            </a:endParaRPr>
          </a:p>
        </p:txBody>
      </p:sp>
      <p:pic>
        <p:nvPicPr>
          <p:cNvPr id="1028" name="Picture 4" descr="C:\Users\pc\Desktop\مقاييس السداسي 2\صور\فينومينوولو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643050"/>
            <a:ext cx="9144000" cy="5214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85720" y="1571612"/>
            <a:ext cx="8643998" cy="5072098"/>
          </a:xfrm>
        </p:spPr>
        <p:txBody>
          <a:bodyPr>
            <a:normAutofit/>
          </a:bodyPr>
          <a:lstStyle/>
          <a:p>
            <a:pPr indent="719138" algn="just" rtl="1">
              <a:lnSpc>
                <a:spcPct val="150000"/>
              </a:lnSpc>
            </a:pPr>
            <a:endParaRPr lang="ar-DZ" sz="32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5857867"/>
            <a:ext cx="9144000" cy="1000133"/>
          </a:xfr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rtl="1"/>
            <a:r>
              <a:rPr lang="ar-DZ" b="1" dirty="0" smtClean="0">
                <a:solidFill>
                  <a:schemeClr val="bg1"/>
                </a:solidFill>
              </a:rPr>
              <a:t>التيار السابع: التيار الظواهري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6" name="Rectangle à coins arrondis 5"/>
          <p:cNvSpPr/>
          <p:nvPr/>
        </p:nvSpPr>
        <p:spPr>
          <a:xfrm>
            <a:off x="2143108" y="1857364"/>
            <a:ext cx="5072098" cy="1071570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تعريف  </a:t>
            </a:r>
            <a:r>
              <a:rPr lang="ar-DZ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الظاهراتية</a:t>
            </a:r>
            <a:r>
              <a:rPr lang="ar-DZ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والتيار الظواهري</a:t>
            </a:r>
          </a:p>
        </p:txBody>
      </p:sp>
      <p:sp>
        <p:nvSpPr>
          <p:cNvPr id="9" name="Rectangle à coins arrondis 8"/>
          <p:cNvSpPr/>
          <p:nvPr/>
        </p:nvSpPr>
        <p:spPr>
          <a:xfrm>
            <a:off x="4929190" y="4714884"/>
            <a:ext cx="3857652" cy="1000132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DZ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تقسيمات ورواد  التيار الظواهري</a:t>
            </a:r>
          </a:p>
        </p:txBody>
      </p:sp>
      <p:sp>
        <p:nvSpPr>
          <p:cNvPr id="10" name="Rectangle à coins arrondis 9"/>
          <p:cNvSpPr/>
          <p:nvPr/>
        </p:nvSpPr>
        <p:spPr>
          <a:xfrm>
            <a:off x="357158" y="3500438"/>
            <a:ext cx="3857652" cy="714380"/>
          </a:xfrm>
          <a:prstGeom prst="round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DZ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مبادئ التيار الظواهري</a:t>
            </a:r>
          </a:p>
        </p:txBody>
      </p:sp>
      <p:sp>
        <p:nvSpPr>
          <p:cNvPr id="11" name="Rectangle à coins arrondis 10"/>
          <p:cNvSpPr/>
          <p:nvPr/>
        </p:nvSpPr>
        <p:spPr>
          <a:xfrm>
            <a:off x="4929190" y="3500438"/>
            <a:ext cx="3857652" cy="71438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3200" dirty="0" smtClean="0">
                <a:solidFill>
                  <a:schemeClr val="tx1"/>
                </a:solidFill>
              </a:rPr>
              <a:t>نشأة التيار الظواهري</a:t>
            </a:r>
            <a:endParaRPr lang="fr-FR" sz="3200" dirty="0">
              <a:solidFill>
                <a:schemeClr val="tx1"/>
              </a:solidFill>
            </a:endParaRPr>
          </a:p>
        </p:txBody>
      </p:sp>
      <p:sp>
        <p:nvSpPr>
          <p:cNvPr id="13" name="Rectangle à coins arrondis 12"/>
          <p:cNvSpPr/>
          <p:nvPr/>
        </p:nvSpPr>
        <p:spPr>
          <a:xfrm>
            <a:off x="357158" y="4714884"/>
            <a:ext cx="3857652" cy="78581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DZ" sz="3200" dirty="0" smtClean="0"/>
              <a:t>نقد التيار الظواهري</a:t>
            </a:r>
            <a:endParaRPr lang="fr-FR" sz="3200" dirty="0"/>
          </a:p>
        </p:txBody>
      </p:sp>
      <p:pic>
        <p:nvPicPr>
          <p:cNvPr id="35841" name="Picture 1" descr="C:\Users\pc\Desktop\عمل 2022 2024\مقاييس 2022\علم الاجتماع\خطة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3143240" cy="1571612"/>
          </a:xfrm>
          <a:prstGeom prst="rect">
            <a:avLst/>
          </a:prstGeom>
          <a:noFill/>
        </p:spPr>
      </p:pic>
      <p:pic>
        <p:nvPicPr>
          <p:cNvPr id="35842" name="Picture 2" descr="C:\Users\pc\Desktop\عمل 2022 2024\مقاييس 2022\علم الاجتماع\5222333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357950" y="0"/>
            <a:ext cx="2786050" cy="1476375"/>
          </a:xfrm>
          <a:prstGeom prst="rect">
            <a:avLst/>
          </a:prstGeom>
          <a:noFill/>
        </p:spPr>
      </p:pic>
      <p:sp>
        <p:nvSpPr>
          <p:cNvPr id="14" name="Rectangle à coins arrondis 13"/>
          <p:cNvSpPr/>
          <p:nvPr/>
        </p:nvSpPr>
        <p:spPr>
          <a:xfrm>
            <a:off x="3214678" y="0"/>
            <a:ext cx="3071834" cy="150017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DZ" sz="2600" b="1" dirty="0" smtClean="0"/>
              <a:t>تشمل المحاضرة النقاط التالية:</a:t>
            </a:r>
            <a:endParaRPr lang="fr-FR" sz="2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8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8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 animBg="1"/>
      <p:bldP spid="6" grpId="0" animBg="1"/>
      <p:bldP spid="9" grpId="0" animBg="1"/>
      <p:bldP spid="10" grpId="0" animBg="1"/>
      <p:bldP spid="11" grpId="0" animBg="1"/>
      <p:bldP spid="13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à coins arrondis 5"/>
          <p:cNvSpPr/>
          <p:nvPr/>
        </p:nvSpPr>
        <p:spPr>
          <a:xfrm>
            <a:off x="6143636" y="285728"/>
            <a:ext cx="2714644" cy="857256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تعريف  الظاهرة </a:t>
            </a:r>
          </a:p>
        </p:txBody>
      </p:sp>
      <p:sp>
        <p:nvSpPr>
          <p:cNvPr id="9" name="Rectangle à coins arrondis 8"/>
          <p:cNvSpPr/>
          <p:nvPr/>
        </p:nvSpPr>
        <p:spPr>
          <a:xfrm>
            <a:off x="5143504" y="2786058"/>
            <a:ext cx="3857652" cy="107157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DZ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تعريف  </a:t>
            </a:r>
            <a:r>
              <a:rPr lang="ar-DZ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الظاهراتية</a:t>
            </a:r>
            <a:r>
              <a:rPr lang="ar-DZ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DZ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الفينومينولوجيا</a:t>
            </a:r>
            <a:endParaRPr lang="ar-DZ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à coins arrondis 9"/>
          <p:cNvSpPr/>
          <p:nvPr/>
        </p:nvSpPr>
        <p:spPr>
          <a:xfrm>
            <a:off x="428596" y="1857364"/>
            <a:ext cx="3857652" cy="714380"/>
          </a:xfrm>
          <a:prstGeom prst="round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PHENOMENON </a:t>
            </a:r>
            <a:endParaRPr lang="ar-DZ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à coins arrondis 10"/>
          <p:cNvSpPr/>
          <p:nvPr/>
        </p:nvSpPr>
        <p:spPr>
          <a:xfrm>
            <a:off x="5000628" y="1428736"/>
            <a:ext cx="3857652" cy="107157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3200" dirty="0" smtClean="0">
                <a:solidFill>
                  <a:schemeClr val="tx1"/>
                </a:solidFill>
              </a:rPr>
              <a:t>كل حدث يمكن مراقبته، رصده، ومعايشته</a:t>
            </a:r>
            <a:endParaRPr lang="fr-FR" sz="3200" dirty="0">
              <a:solidFill>
                <a:schemeClr val="tx1"/>
              </a:solidFill>
            </a:endParaRPr>
          </a:p>
        </p:txBody>
      </p:sp>
      <p:sp>
        <p:nvSpPr>
          <p:cNvPr id="13" name="Rectangle à coins arrondis 12"/>
          <p:cNvSpPr/>
          <p:nvPr/>
        </p:nvSpPr>
        <p:spPr>
          <a:xfrm>
            <a:off x="428596" y="2928934"/>
            <a:ext cx="3857652" cy="78581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fr-FR" sz="3200" dirty="0" smtClean="0"/>
              <a:t>la phénoménologie</a:t>
            </a:r>
            <a:endParaRPr lang="fr-FR" sz="3200" dirty="0"/>
          </a:p>
        </p:txBody>
      </p:sp>
      <p:sp>
        <p:nvSpPr>
          <p:cNvPr id="15" name="Rectangle à coins arrondis 14"/>
          <p:cNvSpPr/>
          <p:nvPr/>
        </p:nvSpPr>
        <p:spPr>
          <a:xfrm>
            <a:off x="357158" y="4500570"/>
            <a:ext cx="3429024" cy="85725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2800" dirty="0" smtClean="0"/>
              <a:t>: الظواهر</a:t>
            </a:r>
            <a:r>
              <a:rPr lang="fr-FR" sz="2800" dirty="0" err="1" smtClean="0"/>
              <a:t>phénomén</a:t>
            </a:r>
            <a:endParaRPr lang="fr-FR" sz="2800" dirty="0"/>
          </a:p>
        </p:txBody>
      </p:sp>
      <p:sp>
        <p:nvSpPr>
          <p:cNvPr id="16" name="Rectangle à coins arrondis 15"/>
          <p:cNvSpPr/>
          <p:nvPr/>
        </p:nvSpPr>
        <p:spPr>
          <a:xfrm>
            <a:off x="285720" y="5572140"/>
            <a:ext cx="3500462" cy="78581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fr-FR" sz="2800" dirty="0" err="1" smtClean="0"/>
              <a:t>logie</a:t>
            </a:r>
            <a:r>
              <a:rPr lang="ar-DZ" sz="2800" dirty="0" smtClean="0"/>
              <a:t>: العلم</a:t>
            </a:r>
            <a:endParaRPr lang="fr-FR" sz="2800" dirty="0"/>
          </a:p>
        </p:txBody>
      </p:sp>
      <p:sp>
        <p:nvSpPr>
          <p:cNvPr id="17" name="Flèche droite à entaille 16"/>
          <p:cNvSpPr/>
          <p:nvPr/>
        </p:nvSpPr>
        <p:spPr>
          <a:xfrm>
            <a:off x="3929058" y="5643578"/>
            <a:ext cx="1285884" cy="714380"/>
          </a:xfrm>
          <a:prstGeom prst="notched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/>
          <p:cNvSpPr/>
          <p:nvPr/>
        </p:nvSpPr>
        <p:spPr>
          <a:xfrm>
            <a:off x="5214942" y="5500702"/>
            <a:ext cx="3714776" cy="107157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2800" b="1" dirty="0" smtClean="0"/>
              <a:t>عــلــم الــظــواهــر</a:t>
            </a:r>
            <a:endParaRPr lang="fr-FR" sz="2800" b="1" dirty="0"/>
          </a:p>
        </p:txBody>
      </p:sp>
      <p:sp>
        <p:nvSpPr>
          <p:cNvPr id="12" name="Rectangle 11"/>
          <p:cNvSpPr/>
          <p:nvPr/>
        </p:nvSpPr>
        <p:spPr>
          <a:xfrm>
            <a:off x="4071934" y="4071942"/>
            <a:ext cx="4857784" cy="128588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DZ" sz="2800" b="1" dirty="0" smtClean="0">
                <a:solidFill>
                  <a:sysClr val="windowText" lastClr="000000"/>
                </a:solidFill>
              </a:rPr>
              <a:t>في اللغة: </a:t>
            </a:r>
            <a:r>
              <a:rPr lang="ar-DZ" sz="2800" dirty="0" smtClean="0">
                <a:solidFill>
                  <a:sysClr val="windowText" lastClr="000000"/>
                </a:solidFill>
              </a:rPr>
              <a:t>أصلها يوناني: </a:t>
            </a:r>
            <a:r>
              <a:rPr lang="el-GR" sz="2800" dirty="0" smtClean="0">
                <a:solidFill>
                  <a:sysClr val="windowText" lastClr="000000"/>
                </a:solidFill>
              </a:rPr>
              <a:t>Φαινομενολογία</a:t>
            </a:r>
            <a:r>
              <a:rPr lang="ar-DZ" sz="2800" dirty="0" smtClean="0">
                <a:solidFill>
                  <a:sysClr val="windowText" lastClr="000000"/>
                </a:solidFill>
              </a:rPr>
              <a:t> </a:t>
            </a:r>
            <a:r>
              <a:rPr lang="ar-DZ" sz="2800" dirty="0" err="1" smtClean="0">
                <a:solidFill>
                  <a:sysClr val="windowText" lastClr="000000"/>
                </a:solidFill>
              </a:rPr>
              <a:t>فاينومينا</a:t>
            </a:r>
            <a:r>
              <a:rPr lang="ar-DZ" sz="2800" dirty="0" smtClean="0">
                <a:solidFill>
                  <a:sysClr val="windowText" lastClr="000000"/>
                </a:solidFill>
              </a:rPr>
              <a:t>: ما هو ظاهر أو متجلي</a:t>
            </a:r>
            <a:endParaRPr lang="fr-FR" sz="2800" dirty="0">
              <a:solidFill>
                <a:sysClr val="windowText" lastClr="000000"/>
              </a:solidFill>
            </a:endParaRPr>
          </a:p>
        </p:txBody>
      </p:sp>
      <p:sp>
        <p:nvSpPr>
          <p:cNvPr id="14" name="Rectangle à coins arrondis 13"/>
          <p:cNvSpPr/>
          <p:nvPr/>
        </p:nvSpPr>
        <p:spPr>
          <a:xfrm>
            <a:off x="214282" y="214290"/>
            <a:ext cx="4500594" cy="1143008"/>
          </a:xfrm>
          <a:prstGeom prst="roundRect">
            <a:avLst/>
          </a:prstGeom>
        </p:spPr>
        <p:style>
          <a:lnRef idx="1">
            <a:schemeClr val="accent6"/>
          </a:lnRef>
          <a:fillRef idx="1003">
            <a:schemeClr val="lt2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2800" b="1" dirty="0" smtClean="0"/>
              <a:t>اصطلاحا: </a:t>
            </a:r>
            <a:r>
              <a:rPr lang="ar-DZ" sz="2800" dirty="0" err="1" smtClean="0"/>
              <a:t>الفينومينولوجيا</a:t>
            </a:r>
            <a:r>
              <a:rPr lang="ar-DZ" sz="2800" dirty="0" smtClean="0"/>
              <a:t> هي كيفية ظهور الأشياء في الوعي</a:t>
            </a:r>
            <a:endParaRPr lang="fr-FR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 animBg="1"/>
      <p:bldP spid="11" grpId="0" animBg="1"/>
      <p:bldP spid="13" grpId="0" animBg="1"/>
      <p:bldP spid="15" grpId="0" animBg="1"/>
      <p:bldP spid="16" grpId="0" animBg="1"/>
      <p:bldP spid="17" grpId="0" animBg="1"/>
      <p:bldP spid="18" grpId="0" animBg="1"/>
      <p:bldP spid="12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à coins arrondis 4"/>
          <p:cNvSpPr/>
          <p:nvPr/>
        </p:nvSpPr>
        <p:spPr>
          <a:xfrm>
            <a:off x="857224" y="2285992"/>
            <a:ext cx="7429552" cy="85725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>
              <a:lnSpc>
                <a:spcPct val="150000"/>
              </a:lnSpc>
            </a:pPr>
            <a:r>
              <a:rPr lang="ar-DZ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تيار يضع الأسس اليقينية للمعرفة في الجانب الإنساني.</a:t>
            </a:r>
          </a:p>
        </p:txBody>
      </p:sp>
      <p:sp>
        <p:nvSpPr>
          <p:cNvPr id="6" name="Flèche vers le bas 5"/>
          <p:cNvSpPr/>
          <p:nvPr/>
        </p:nvSpPr>
        <p:spPr>
          <a:xfrm>
            <a:off x="4357686" y="3143248"/>
            <a:ext cx="500066" cy="1500198"/>
          </a:xfrm>
          <a:prstGeom prst="downArrow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à coins arrondis 6"/>
          <p:cNvSpPr/>
          <p:nvPr/>
        </p:nvSpPr>
        <p:spPr>
          <a:xfrm>
            <a:off x="500034" y="4643446"/>
            <a:ext cx="8143932" cy="71438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DZ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مؤكدا على عدم الحكم على معرفة موضوع ما إلا بعد معايشته.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14282" y="214290"/>
            <a:ext cx="8643998" cy="92869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DZ" sz="2600" dirty="0" smtClean="0"/>
              <a:t>وبالتالي تتحقق دراستنا للظواهر بصورة وصفية كما تتجلى في الزمان أو المكان، بالتعارض مع القوانين الثابتة لهذه الظواهر</a:t>
            </a:r>
            <a:r>
              <a:rPr lang="fr-FR" sz="2600" dirty="0" smtClean="0"/>
              <a:t>.</a:t>
            </a:r>
            <a:r>
              <a:rPr lang="ar-DZ" sz="2600" dirty="0" smtClean="0"/>
              <a:t> </a:t>
            </a:r>
            <a:endParaRPr lang="fr-FR" sz="2600" dirty="0"/>
          </a:p>
        </p:txBody>
      </p:sp>
      <p:pic>
        <p:nvPicPr>
          <p:cNvPr id="9" name="Picture 4" descr="C:\Users\pc\Desktop\مقاييس السداسي 2\صور\فينومينوولو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86644" y="1214422"/>
            <a:ext cx="1857356" cy="1071570"/>
          </a:xfrm>
          <a:prstGeom prst="rect">
            <a:avLst/>
          </a:prstGeom>
          <a:noFill/>
        </p:spPr>
      </p:pic>
      <p:sp>
        <p:nvSpPr>
          <p:cNvPr id="10" name="Titre 1"/>
          <p:cNvSpPr>
            <a:spLocks noGrp="1"/>
          </p:cNvSpPr>
          <p:nvPr>
            <p:ph type="ctrTitle"/>
          </p:nvPr>
        </p:nvSpPr>
        <p:spPr>
          <a:xfrm>
            <a:off x="5214942" y="3286124"/>
            <a:ext cx="3714776" cy="928669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rtl="1"/>
            <a:r>
              <a:rPr lang="ar-DZ" sz="3600" b="1" dirty="0" smtClean="0">
                <a:solidFill>
                  <a:schemeClr val="tx1"/>
                </a:solidFill>
                <a:latin typeface="Amiri" pitchFamily="2" charset="-78"/>
                <a:cs typeface="Amiri" pitchFamily="2" charset="-78"/>
              </a:rPr>
              <a:t>تعريف التيار الظواهري</a:t>
            </a:r>
            <a:endParaRPr lang="fr-FR" sz="3600" b="1" dirty="0">
              <a:solidFill>
                <a:schemeClr val="tx1"/>
              </a:solidFill>
              <a:latin typeface="Amiri" pitchFamily="2" charset="-78"/>
              <a:cs typeface="Amiri" pitchFamily="2" charset="-78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215074" y="5429264"/>
            <a:ext cx="2786082" cy="85723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2800" dirty="0" smtClean="0"/>
              <a:t>فالمعايشة تُكسِبُ الخبرة</a:t>
            </a:r>
            <a:endParaRPr lang="fr-FR" sz="2800" dirty="0"/>
          </a:p>
        </p:txBody>
      </p:sp>
      <p:sp>
        <p:nvSpPr>
          <p:cNvPr id="12" name="Rectangle à coins arrondis 11"/>
          <p:cNvSpPr/>
          <p:nvPr/>
        </p:nvSpPr>
        <p:spPr>
          <a:xfrm>
            <a:off x="3357554" y="5715016"/>
            <a:ext cx="2500330" cy="8572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2800" dirty="0" smtClean="0"/>
              <a:t>والخبرة تولد شعورا</a:t>
            </a:r>
            <a:endParaRPr lang="fr-FR" sz="2800" dirty="0"/>
          </a:p>
        </p:txBody>
      </p:sp>
      <p:sp>
        <p:nvSpPr>
          <p:cNvPr id="13" name="Rectangle à coins arrondis 12"/>
          <p:cNvSpPr/>
          <p:nvPr/>
        </p:nvSpPr>
        <p:spPr>
          <a:xfrm>
            <a:off x="142844" y="6000768"/>
            <a:ext cx="2857520" cy="78579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2800" dirty="0" smtClean="0"/>
              <a:t>والشعور يشكّل المعرفة</a:t>
            </a:r>
            <a:endParaRPr lang="fr-FR" sz="2800" dirty="0"/>
          </a:p>
        </p:txBody>
      </p:sp>
      <p:sp>
        <p:nvSpPr>
          <p:cNvPr id="14" name="Rectangle 13"/>
          <p:cNvSpPr/>
          <p:nvPr/>
        </p:nvSpPr>
        <p:spPr>
          <a:xfrm>
            <a:off x="1500166" y="1285860"/>
            <a:ext cx="5786478" cy="92869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2800" dirty="0" smtClean="0"/>
              <a:t>وعليه، فالمعرفة تتحدّد من خلال الشعور الذي تشكل جراء خبرتنا بموضوع ما بعد معايشتنا له.</a:t>
            </a:r>
            <a:endParaRPr lang="fr-FR" sz="2800" dirty="0"/>
          </a:p>
        </p:txBody>
      </p:sp>
      <p:sp>
        <p:nvSpPr>
          <p:cNvPr id="15" name="Rectangle 14"/>
          <p:cNvSpPr/>
          <p:nvPr/>
        </p:nvSpPr>
        <p:spPr>
          <a:xfrm>
            <a:off x="357158" y="3357562"/>
            <a:ext cx="3929090" cy="1214446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DZ" sz="2700" dirty="0" smtClean="0"/>
              <a:t>فهم الظواهر من حولنا بعيدا عن الأفكار والافتراضات السابقة.</a:t>
            </a:r>
            <a:endParaRPr lang="fr-FR" sz="2700" dirty="0"/>
          </a:p>
        </p:txBody>
      </p:sp>
      <p:sp>
        <p:nvSpPr>
          <p:cNvPr id="17" name="Flèche vers le bas 16"/>
          <p:cNvSpPr/>
          <p:nvPr/>
        </p:nvSpPr>
        <p:spPr>
          <a:xfrm>
            <a:off x="285720" y="1214422"/>
            <a:ext cx="285752" cy="214314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85720" y="1571612"/>
            <a:ext cx="8643998" cy="5072098"/>
          </a:xfrm>
        </p:spPr>
        <p:txBody>
          <a:bodyPr>
            <a:normAutofit/>
          </a:bodyPr>
          <a:lstStyle/>
          <a:p>
            <a:pPr indent="449263" algn="just" rtl="1">
              <a:lnSpc>
                <a:spcPct val="150000"/>
              </a:lnSpc>
            </a:pPr>
            <a:endParaRPr lang="ar-DZ" sz="2800" b="0" dirty="0" smtClean="0">
              <a:solidFill>
                <a:schemeClr val="tx1"/>
              </a:solidFill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214282" y="214290"/>
            <a:ext cx="8715436" cy="142876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DZ" sz="2800" dirty="0" smtClean="0">
                <a:solidFill>
                  <a:schemeClr val="tx1"/>
                </a:solidFill>
              </a:rPr>
              <a:t>تيار فكري يهتم </a:t>
            </a:r>
            <a:r>
              <a:rPr lang="ar-SA" sz="2800" dirty="0" smtClean="0">
                <a:solidFill>
                  <a:schemeClr val="tx1"/>
                </a:solidFill>
              </a:rPr>
              <a:t> بالطريقة التي يفكر </a:t>
            </a:r>
            <a:r>
              <a:rPr lang="ar-SA" sz="2800" dirty="0" err="1" smtClean="0">
                <a:solidFill>
                  <a:schemeClr val="tx1"/>
                </a:solidFill>
              </a:rPr>
              <a:t>بها</a:t>
            </a:r>
            <a:r>
              <a:rPr lang="ar-SA" sz="2800" dirty="0" smtClean="0">
                <a:solidFill>
                  <a:schemeClr val="tx1"/>
                </a:solidFill>
              </a:rPr>
              <a:t> الإنسان</a:t>
            </a:r>
            <a:r>
              <a:rPr lang="ar-DZ" sz="2800" dirty="0" smtClean="0">
                <a:solidFill>
                  <a:schemeClr val="tx1"/>
                </a:solidFill>
              </a:rPr>
              <a:t> لتحصيل المعرفة</a:t>
            </a:r>
            <a:r>
              <a:rPr lang="ar-SA" sz="2800" dirty="0" smtClean="0">
                <a:solidFill>
                  <a:schemeClr val="tx1"/>
                </a:solidFill>
              </a:rPr>
              <a:t> استنادًا على </a:t>
            </a:r>
            <a:r>
              <a:rPr lang="ar-SA" sz="2800" b="1" dirty="0" smtClean="0">
                <a:solidFill>
                  <a:schemeClr val="tx1"/>
                </a:solidFill>
              </a:rPr>
              <a:t>الخبرة</a:t>
            </a:r>
            <a:r>
              <a:rPr lang="ar-SA" sz="2800" dirty="0" smtClean="0">
                <a:solidFill>
                  <a:schemeClr val="tx1"/>
                </a:solidFill>
              </a:rPr>
              <a:t> التي يعيشها</a:t>
            </a:r>
            <a:r>
              <a:rPr lang="ar-DZ" sz="2800" dirty="0" smtClean="0">
                <a:solidFill>
                  <a:schemeClr val="tx1"/>
                </a:solidFill>
              </a:rPr>
              <a:t>.</a:t>
            </a:r>
          </a:p>
          <a:p>
            <a:pPr algn="ctr" rtl="1"/>
            <a:r>
              <a:rPr lang="ar-DZ" sz="2800" dirty="0" smtClean="0">
                <a:solidFill>
                  <a:schemeClr val="tx1"/>
                </a:solidFill>
              </a:rPr>
              <a:t>( الخبرة واقع، الواقع لا يدرك إلا بمعايشته)</a:t>
            </a:r>
            <a:endParaRPr lang="ar-DZ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à coins arrondis 5"/>
          <p:cNvSpPr/>
          <p:nvPr/>
        </p:nvSpPr>
        <p:spPr>
          <a:xfrm>
            <a:off x="3500430" y="5143512"/>
            <a:ext cx="5357850" cy="142873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DZ" sz="2800" dirty="0" smtClean="0">
                <a:solidFill>
                  <a:schemeClr val="tx1"/>
                </a:solidFill>
              </a:rPr>
              <a:t>حركة فكرية تهتم </a:t>
            </a:r>
            <a:r>
              <a:rPr lang="ar-SA" sz="2800" dirty="0" smtClean="0">
                <a:solidFill>
                  <a:schemeClr val="tx1"/>
                </a:solidFill>
              </a:rPr>
              <a:t>بالوعي الإنساني باعتباره الطريق الموصل إلى فهم الحقائق الاجتماعية</a:t>
            </a:r>
            <a:r>
              <a:rPr lang="fr-FR" sz="2800" dirty="0" smtClean="0">
                <a:solidFill>
                  <a:schemeClr val="tx1"/>
                </a:solidFill>
              </a:rPr>
              <a:t>.</a:t>
            </a:r>
            <a:endParaRPr lang="ar-DZ" sz="2800" dirty="0" smtClean="0">
              <a:solidFill>
                <a:schemeClr val="tx1"/>
              </a:solidFill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0" y="2000240"/>
            <a:ext cx="4500594" cy="128588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DZ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فالمعرفة تتأتى بالوعي الذاتي ( الذات) للوجود ( الموضوع). </a:t>
            </a:r>
          </a:p>
        </p:txBody>
      </p:sp>
      <p:sp>
        <p:nvSpPr>
          <p:cNvPr id="9" name="Rectangle à coins arrondis 8"/>
          <p:cNvSpPr/>
          <p:nvPr/>
        </p:nvSpPr>
        <p:spPr>
          <a:xfrm>
            <a:off x="5643570" y="1928802"/>
            <a:ext cx="3214710" cy="1571636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DZ" sz="2800" dirty="0" smtClean="0">
                <a:solidFill>
                  <a:schemeClr val="tx1"/>
                </a:solidFill>
              </a:rPr>
              <a:t>تيار فكري يؤكد على العلاقة </a:t>
            </a:r>
            <a:r>
              <a:rPr lang="ar-DZ" sz="2800" dirty="0" err="1" smtClean="0">
                <a:solidFill>
                  <a:schemeClr val="tx1"/>
                </a:solidFill>
              </a:rPr>
              <a:t>الارتباطية</a:t>
            </a:r>
            <a:r>
              <a:rPr lang="ar-DZ" sz="2800" dirty="0" smtClean="0">
                <a:solidFill>
                  <a:schemeClr val="tx1"/>
                </a:solidFill>
              </a:rPr>
              <a:t> بين المعرفة والواقع المعاش.</a:t>
            </a:r>
          </a:p>
        </p:txBody>
      </p:sp>
      <p:sp>
        <p:nvSpPr>
          <p:cNvPr id="10" name="Flèche gauche 9"/>
          <p:cNvSpPr/>
          <p:nvPr/>
        </p:nvSpPr>
        <p:spPr>
          <a:xfrm>
            <a:off x="4429124" y="2500306"/>
            <a:ext cx="1214446" cy="500066"/>
          </a:xfrm>
          <a:prstGeom prst="lef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50" name="Picture 2" descr="C:\Users\pc\Desktop\صور تعديل منزل\ممنوع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43306" y="3500438"/>
            <a:ext cx="2428892" cy="1357322"/>
          </a:xfrm>
          <a:prstGeom prst="rect">
            <a:avLst/>
          </a:prstGeom>
          <a:noFill/>
        </p:spPr>
      </p:pic>
      <p:sp>
        <p:nvSpPr>
          <p:cNvPr id="11" name="Flèche vers le bas 10"/>
          <p:cNvSpPr/>
          <p:nvPr/>
        </p:nvSpPr>
        <p:spPr>
          <a:xfrm>
            <a:off x="1643042" y="3286124"/>
            <a:ext cx="285752" cy="5000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214282" y="3857628"/>
            <a:ext cx="3143272" cy="9286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600" dirty="0" smtClean="0"/>
              <a:t>التأكيد على العلاقة المتفاعلة بين الذات والموضوع</a:t>
            </a:r>
            <a:endParaRPr lang="fr-FR" sz="2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85720" y="1571612"/>
            <a:ext cx="8643998" cy="5072098"/>
          </a:xfrm>
        </p:spPr>
        <p:txBody>
          <a:bodyPr>
            <a:normAutofit/>
          </a:bodyPr>
          <a:lstStyle/>
          <a:p>
            <a:pPr indent="449263" algn="just" rtl="1">
              <a:lnSpc>
                <a:spcPct val="150000"/>
              </a:lnSpc>
            </a:pPr>
            <a:endParaRPr lang="ar-DZ" sz="28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49263" algn="just" rtl="1">
              <a:lnSpc>
                <a:spcPct val="150000"/>
              </a:lnSpc>
            </a:pPr>
            <a:endParaRPr lang="ar-DZ" sz="28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à coins arrondis 10"/>
          <p:cNvSpPr/>
          <p:nvPr/>
        </p:nvSpPr>
        <p:spPr>
          <a:xfrm>
            <a:off x="4929190" y="1000108"/>
            <a:ext cx="4000528" cy="12144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DZ" sz="280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تأثر معرفتنا بالظواهر الخارجية بعملية الوعي الذي يعدّ مصدر تشكّل المعرفة.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85720" y="2714620"/>
            <a:ext cx="3929090" cy="128588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DZ" sz="2800" dirty="0" smtClean="0"/>
              <a:t>تحول الظاهرة من طابعها الموضوعي الظاهر إلى تجربة حية في الوعي والشعور.</a:t>
            </a:r>
            <a:endParaRPr lang="fr-FR" sz="2800" dirty="0"/>
          </a:p>
        </p:txBody>
      </p:sp>
      <p:sp>
        <p:nvSpPr>
          <p:cNvPr id="13" name="Rectangle à coins arrondis 12"/>
          <p:cNvSpPr/>
          <p:nvPr/>
        </p:nvSpPr>
        <p:spPr>
          <a:xfrm>
            <a:off x="6357950" y="71414"/>
            <a:ext cx="2571768" cy="785818"/>
          </a:xfrm>
          <a:prstGeom prst="roundRect">
            <a:avLst/>
          </a:prstGeom>
          <a:gradFill flip="none" rotWithShape="1">
            <a:gsLst>
              <a:gs pos="0">
                <a:srgbClr val="00008A"/>
              </a:gs>
              <a:gs pos="13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87000">
                <a:srgbClr val="000082"/>
              </a:gs>
              <a:gs pos="100000">
                <a:srgbClr val="0047FF"/>
              </a:gs>
            </a:gsLst>
            <a:lin ang="1620000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DZ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مؤكدا على: </a:t>
            </a:r>
          </a:p>
        </p:txBody>
      </p:sp>
      <p:sp>
        <p:nvSpPr>
          <p:cNvPr id="15" name="Rectangle à coins arrondis 14"/>
          <p:cNvSpPr/>
          <p:nvPr/>
        </p:nvSpPr>
        <p:spPr>
          <a:xfrm>
            <a:off x="4714876" y="5214950"/>
            <a:ext cx="4214842" cy="128588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DZ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لا معرفة يقينية إلا تلك التي تنتج عن الخبرة الإنسانية.</a:t>
            </a:r>
          </a:p>
        </p:txBody>
      </p:sp>
      <p:pic>
        <p:nvPicPr>
          <p:cNvPr id="1026" name="Picture 2" descr="C:\Users\pc\Desktop\صور تعديل منزل\مثال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5286388"/>
            <a:ext cx="4000528" cy="1357307"/>
          </a:xfrm>
          <a:prstGeom prst="rect">
            <a:avLst/>
          </a:prstGeom>
          <a:noFill/>
        </p:spPr>
      </p:pic>
      <p:sp>
        <p:nvSpPr>
          <p:cNvPr id="17" name="Rectangle 16"/>
          <p:cNvSpPr/>
          <p:nvPr/>
        </p:nvSpPr>
        <p:spPr>
          <a:xfrm>
            <a:off x="285720" y="214290"/>
            <a:ext cx="4572032" cy="2357454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DZ" sz="2800" dirty="0" smtClean="0">
                <a:solidFill>
                  <a:sysClr val="windowText" lastClr="000000"/>
                </a:solidFill>
              </a:rPr>
              <a:t>يشكل التيار الظواهري منظورا مغايرا للمعرفة ومقاربة بديلة عن المنظورات التقليدية لفهم الوجود وتحصيل المعرفة</a:t>
            </a:r>
            <a:endParaRPr lang="fr-FR" sz="2800" dirty="0">
              <a:solidFill>
                <a:sysClr val="windowText" lastClr="00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000628" y="2714620"/>
            <a:ext cx="3643338" cy="20717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800" dirty="0" smtClean="0"/>
              <a:t>الفكرة الأساسية </a:t>
            </a:r>
            <a:r>
              <a:rPr lang="ar-DZ" sz="2800" dirty="0" err="1" smtClean="0"/>
              <a:t>للظواهرية</a:t>
            </a:r>
            <a:r>
              <a:rPr lang="ar-DZ" sz="2800" dirty="0" smtClean="0"/>
              <a:t>: ليس المهم هو الحقائق المجردة، بل المهم كيف نعيش ونختبر تلك الحقائق</a:t>
            </a:r>
            <a:endParaRPr lang="fr-FR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5" grpId="0" animBg="1"/>
      <p:bldP spid="17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85720" y="1571612"/>
            <a:ext cx="8643998" cy="5072098"/>
          </a:xfrm>
        </p:spPr>
        <p:txBody>
          <a:bodyPr>
            <a:normAutofit/>
          </a:bodyPr>
          <a:lstStyle/>
          <a:p>
            <a:pPr indent="449263" algn="just" rtl="1">
              <a:lnSpc>
                <a:spcPct val="150000"/>
              </a:lnSpc>
            </a:pPr>
            <a:endParaRPr lang="ar-DZ" sz="28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49263" algn="just" rtl="1">
              <a:lnSpc>
                <a:spcPct val="150000"/>
              </a:lnSpc>
            </a:pPr>
            <a:endParaRPr lang="ar-DZ" sz="28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à coins arrondis 8"/>
          <p:cNvSpPr/>
          <p:nvPr/>
        </p:nvSpPr>
        <p:spPr>
          <a:xfrm>
            <a:off x="2214546" y="71414"/>
            <a:ext cx="6858048" cy="642942"/>
          </a:xfrm>
          <a:prstGeom prst="roundRect">
            <a:avLst/>
          </a:prstGeom>
          <a:gradFill flip="none" rotWithShape="1">
            <a:gsLst>
              <a:gs pos="0">
                <a:schemeClr val="accent4">
                  <a:tint val="66000"/>
                  <a:satMod val="160000"/>
                </a:schemeClr>
              </a:gs>
              <a:gs pos="50000">
                <a:schemeClr val="accent4">
                  <a:tint val="44500"/>
                  <a:satMod val="160000"/>
                </a:schemeClr>
              </a:gs>
              <a:gs pos="100000">
                <a:schemeClr val="accent4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DZ" sz="2800" dirty="0" smtClean="0">
                <a:solidFill>
                  <a:schemeClr val="tx1"/>
                </a:solidFill>
              </a:rPr>
              <a:t>وعينا بالظواهر التعليمية بين مرحلتي الثانوية والجامعة</a:t>
            </a:r>
            <a:endParaRPr lang="fr-FR" sz="2800" dirty="0">
              <a:solidFill>
                <a:schemeClr val="tx1"/>
              </a:solidFill>
            </a:endParaRPr>
          </a:p>
        </p:txBody>
      </p:sp>
      <p:sp>
        <p:nvSpPr>
          <p:cNvPr id="10" name="Rectangle à coins arrondis 9"/>
          <p:cNvSpPr/>
          <p:nvPr/>
        </p:nvSpPr>
        <p:spPr>
          <a:xfrm>
            <a:off x="142844" y="2714620"/>
            <a:ext cx="4071966" cy="192882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موضوعيا: منزل قديم متهالك ماديا.</a:t>
            </a:r>
          </a:p>
          <a:p>
            <a:pPr algn="ctr" rtl="1"/>
            <a:r>
              <a:rPr lang="ar-DZ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ظاهراتيا</a:t>
            </a:r>
            <a:r>
              <a:rPr lang="ar-DZ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/ شعوريا: أجمل مكان لأنني استشعر فيه دفء الأسرة. </a:t>
            </a:r>
          </a:p>
        </p:txBody>
      </p:sp>
      <p:sp>
        <p:nvSpPr>
          <p:cNvPr id="11" name="Rectangle à coins arrondis 10"/>
          <p:cNvSpPr/>
          <p:nvPr/>
        </p:nvSpPr>
        <p:spPr>
          <a:xfrm>
            <a:off x="4214810" y="714356"/>
            <a:ext cx="4929190" cy="221457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DZ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من الناحية الموضوعية الوقت هو ثوان، دقائق، ساعات، يمر على نحو منتظم، لا يكن إيقافه...</a:t>
            </a:r>
          </a:p>
          <a:p>
            <a:pPr algn="ctr" rtl="1"/>
            <a:r>
              <a:rPr lang="ar-DZ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من منظور </a:t>
            </a:r>
            <a:r>
              <a:rPr lang="ar-DZ" sz="27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الظاهراتية</a:t>
            </a:r>
            <a:r>
              <a:rPr lang="ar-DZ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يختلف الوقت حسب تجربة كل شخص</a:t>
            </a:r>
          </a:p>
        </p:txBody>
      </p:sp>
      <p:pic>
        <p:nvPicPr>
          <p:cNvPr id="2050" name="Picture 2" descr="C:\Users\pc\Desktop\صور تعديل منزل\بيت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857232"/>
            <a:ext cx="3786214" cy="1857388"/>
          </a:xfrm>
          <a:prstGeom prst="rect">
            <a:avLst/>
          </a:prstGeom>
          <a:noFill/>
        </p:spPr>
      </p:pic>
      <p:pic>
        <p:nvPicPr>
          <p:cNvPr id="2" name="Picture 2" descr="C:\Users\pc\Desktop\صور تعديل منزل\الوقت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2928934"/>
            <a:ext cx="4572000" cy="1900238"/>
          </a:xfrm>
          <a:prstGeom prst="rect">
            <a:avLst/>
          </a:prstGeom>
          <a:noFill/>
        </p:spPr>
      </p:pic>
      <p:pic>
        <p:nvPicPr>
          <p:cNvPr id="1026" name="Picture 2" descr="C:\Users\pc\Downloads\مدرج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76" y="4857760"/>
            <a:ext cx="4214810" cy="2000240"/>
          </a:xfrm>
          <a:prstGeom prst="rect">
            <a:avLst/>
          </a:prstGeom>
          <a:noFill/>
        </p:spPr>
      </p:pic>
      <p:sp>
        <p:nvSpPr>
          <p:cNvPr id="12" name="Rectangle à coins arrondis 11"/>
          <p:cNvSpPr/>
          <p:nvPr/>
        </p:nvSpPr>
        <p:spPr>
          <a:xfrm>
            <a:off x="4357686" y="4643446"/>
            <a:ext cx="4786314" cy="221455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DZ" sz="2600" dirty="0" smtClean="0"/>
              <a:t>بالنسبة </a:t>
            </a:r>
            <a:r>
              <a:rPr lang="ar-DZ" sz="2600" dirty="0" err="1" smtClean="0"/>
              <a:t>للظاهراتية</a:t>
            </a:r>
            <a:r>
              <a:rPr lang="ar-DZ" sz="2600" dirty="0" smtClean="0"/>
              <a:t> المدرج ليس مساحة هندسية، بل هو تجربة متكاملة تشمل توقيت تواجدك فيه، شعورك خلال التواجد، ذكرياتك، </a:t>
            </a:r>
            <a:r>
              <a:rPr lang="ar-DZ" sz="2600" dirty="0" err="1" smtClean="0"/>
              <a:t>مكتسبتك</a:t>
            </a:r>
            <a:r>
              <a:rPr lang="ar-DZ" sz="2600" dirty="0" smtClean="0"/>
              <a:t> المعرفية </a:t>
            </a:r>
            <a:r>
              <a:rPr lang="ar-DZ" sz="2600" dirty="0" err="1" smtClean="0"/>
              <a:t>والعلائقية</a:t>
            </a:r>
            <a:r>
              <a:rPr lang="ar-DZ" sz="2600" dirty="0" smtClean="0"/>
              <a:t>....</a:t>
            </a:r>
            <a:endParaRPr lang="fr-FR" sz="2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429124" y="142876"/>
            <a:ext cx="4714876" cy="3143248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indent="449263" rtl="1"/>
            <a:r>
              <a:rPr lang="ar-DZ" sz="26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في سنة 1764استخدم الرياضي والفلكي السويسري </a:t>
            </a:r>
            <a:r>
              <a:rPr lang="ar-DZ" sz="26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لامبرت</a:t>
            </a:r>
            <a:r>
              <a:rPr lang="ar-DZ" sz="26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i="1" dirty="0" smtClean="0"/>
              <a:t> </a:t>
            </a:r>
            <a:r>
              <a:rPr lang="fr-FR" sz="2600" b="0" dirty="0" smtClean="0">
                <a:solidFill>
                  <a:schemeClr val="tx1"/>
                </a:solidFill>
              </a:rPr>
              <a:t>Lambert</a:t>
            </a:r>
            <a:r>
              <a:rPr lang="ar-DZ" sz="26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( 1728/ 1777) سنة 1764 مصطلح </a:t>
            </a:r>
            <a:r>
              <a:rPr lang="ar-DZ" sz="2600" b="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فينومينولجي</a:t>
            </a:r>
            <a:r>
              <a:rPr lang="ar-DZ" sz="26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حينما درس قواعد تمييز المظهر الموضوعي (الصفات المادية) عن المظهر الذاتي (كيف أدرك هذه الصفات)</a:t>
            </a:r>
            <a:endParaRPr lang="ar-DZ" sz="28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49263" algn="just" rtl="1">
              <a:lnSpc>
                <a:spcPct val="150000"/>
              </a:lnSpc>
            </a:pPr>
            <a:endParaRPr lang="ar-DZ" sz="28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49263" algn="just" rtl="1">
              <a:lnSpc>
                <a:spcPct val="150000"/>
              </a:lnSpc>
            </a:pPr>
            <a:endParaRPr lang="ar-DZ" sz="28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14282" y="-24"/>
            <a:ext cx="3857652" cy="785819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rtl="1"/>
            <a:r>
              <a:rPr lang="ar-DZ" sz="4400" b="1" dirty="0" smtClean="0"/>
              <a:t>نشأة التيار الظواهري</a:t>
            </a:r>
            <a:endParaRPr lang="fr-FR" sz="4400" b="1" dirty="0"/>
          </a:p>
        </p:txBody>
      </p:sp>
      <p:sp>
        <p:nvSpPr>
          <p:cNvPr id="5" name="Sous-titre 2"/>
          <p:cNvSpPr txBox="1">
            <a:spLocks/>
          </p:cNvSpPr>
          <p:nvPr/>
        </p:nvSpPr>
        <p:spPr>
          <a:xfrm>
            <a:off x="0" y="1071546"/>
            <a:ext cx="4357718" cy="200026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>
            <a:normAutofit lnSpcReduction="10000"/>
          </a:bodyPr>
          <a:lstStyle/>
          <a:p>
            <a:pPr lvl="0" indent="449263" algn="ctr" rtl="1">
              <a:spcBef>
                <a:spcPct val="20000"/>
              </a:spcBef>
              <a:buClr>
                <a:schemeClr val="accent1"/>
              </a:buClr>
              <a:buSzPct val="85000"/>
              <a:defRPr/>
            </a:pPr>
            <a:r>
              <a:rPr kumimoji="0" lang="ar-DZ" sz="2600" b="0" i="0" u="none" strike="noStrike" kern="1200" cap="all" spc="25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في سنة 1786 استخدمه </a:t>
            </a:r>
            <a:r>
              <a:rPr kumimoji="0" lang="ar-DZ" sz="2600" b="1" i="1" u="none" strike="noStrike" kern="1200" cap="all" spc="25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كانط</a:t>
            </a:r>
            <a:r>
              <a:rPr kumimoji="0" lang="ar-DZ" sz="2600" b="0" i="0" u="none" strike="noStrike" kern="1200" cap="all" spc="25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ل</a:t>
            </a:r>
            <a:r>
              <a:rPr kumimoji="0" lang="ar-DZ" sz="2600" b="0" i="0" u="none" strike="noStrike" kern="1200" cap="all" spc="25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لتمييز بين مفهوم الظاهرة</a:t>
            </a:r>
            <a:r>
              <a:rPr kumimoji="0" lang="ar-DZ" sz="2600" b="0" i="0" u="none" strike="noStrike" kern="1200" cap="all" spc="25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ar-DZ" sz="2600" cap="all" spc="25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ك</a:t>
            </a:r>
            <a:r>
              <a:rPr kumimoji="0" lang="ar-DZ" sz="2600" b="0" i="0" u="none" strike="noStrike" kern="1200" cap="all" spc="25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حدث  </a:t>
            </a:r>
            <a:r>
              <a:rPr lang="ar-DZ" sz="2600" cap="all" spc="25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يوجد مستقلا عن قدراتنا المعرفية، وحدث كما </a:t>
            </a:r>
            <a:r>
              <a:rPr kumimoji="0" lang="ar-DZ" sz="2600" b="0" i="0" u="none" strike="noStrike" kern="1200" cap="all" spc="25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يبدو لنا من خبراتنا</a:t>
            </a:r>
            <a:r>
              <a:rPr lang="ar-DZ" sz="2600" cap="all" spc="25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kumimoji="0" lang="ar-DZ" sz="2600" b="0" i="0" u="none" strike="noStrike" kern="1200" cap="all" spc="25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</a:p>
          <a:p>
            <a:pPr marL="0" marR="0" lvl="0" indent="449263" algn="just" defTabSz="914400" rtl="1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endParaRPr kumimoji="0" lang="ar-DZ" sz="2800" b="0" i="0" u="none" strike="noStrike" kern="1200" cap="all" spc="25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449263" algn="just" defTabSz="914400" rtl="1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endParaRPr kumimoji="0" lang="ar-DZ" sz="2800" b="0" i="0" u="none" strike="noStrike" kern="1200" cap="all" spc="25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449263" algn="just" defTabSz="914400" rtl="1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endParaRPr kumimoji="0" lang="ar-DZ" sz="2800" b="0" i="0" u="none" strike="noStrike" kern="1200" cap="all" spc="25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1" name="Sous-titre 2"/>
          <p:cNvSpPr txBox="1">
            <a:spLocks/>
          </p:cNvSpPr>
          <p:nvPr/>
        </p:nvSpPr>
        <p:spPr>
          <a:xfrm>
            <a:off x="4643438" y="3571876"/>
            <a:ext cx="4214842" cy="285752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>
            <a:normAutofit fontScale="85000" lnSpcReduction="10000"/>
          </a:bodyPr>
          <a:lstStyle/>
          <a:p>
            <a:pPr algn="ctr" rtl="1">
              <a:lnSpc>
                <a:spcPct val="150000"/>
              </a:lnSpc>
              <a:spcBef>
                <a:spcPct val="20000"/>
              </a:spcBef>
              <a:buClr>
                <a:schemeClr val="accent1"/>
              </a:buClr>
              <a:buSzPct val="85000"/>
            </a:pPr>
            <a:r>
              <a:rPr kumimoji="0" lang="ar-DZ" sz="2800" i="0" u="none" strike="noStrike" kern="1200" cap="all" spc="25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1879 استخدمه </a:t>
            </a:r>
            <a:r>
              <a:rPr kumimoji="0" lang="ar-DZ" sz="2800" b="1" i="1" u="none" strike="noStrike" kern="1200" cap="all" spc="25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ادروارد</a:t>
            </a:r>
            <a:r>
              <a:rPr kumimoji="0" lang="ar-DZ" sz="2800" b="1" i="1" u="none" strike="noStrike" kern="1200" cap="all" spc="25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ar-DZ" sz="2800" b="1" i="1" u="none" strike="noStrike" kern="1200" cap="all" spc="25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فون</a:t>
            </a:r>
            <a:r>
              <a:rPr kumimoji="0" lang="ar-DZ" sz="2800" b="1" i="1" u="none" strike="noStrike" kern="1200" cap="all" spc="25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ar-DZ" sz="2800" b="1" i="1" u="none" strike="noStrike" kern="1200" cap="all" spc="25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هاترمان</a:t>
            </a:r>
            <a:r>
              <a:rPr kumimoji="0" lang="ar-DZ" sz="2800" b="1" i="1" u="none" strike="noStrike" kern="1200" cap="all" spc="25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fr-FR" sz="2800" b="1" i="1" dirty="0" smtClean="0"/>
              <a:t>Hartmann</a:t>
            </a:r>
            <a:r>
              <a:rPr lang="ar-DZ" sz="2800" dirty="0" smtClean="0"/>
              <a:t> </a:t>
            </a:r>
            <a:r>
              <a:rPr kumimoji="0" lang="ar-DZ" sz="2800" b="0" i="0" u="none" strike="noStrike" kern="1200" cap="all" spc="25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( 1842/ 1906) في كتابه فلسفة اللاشعور وهي التيار الروم</a:t>
            </a:r>
            <a:r>
              <a:rPr lang="ar-DZ" sz="2800" cap="all" spc="25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ا</a:t>
            </a:r>
            <a:r>
              <a:rPr kumimoji="0" lang="ar-DZ" sz="2800" b="0" i="0" u="none" strike="noStrike" kern="1200" cap="all" spc="25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نسي الذي جاء كرد فعل على الوضعية الألمانية.</a:t>
            </a:r>
          </a:p>
        </p:txBody>
      </p:sp>
      <p:sp>
        <p:nvSpPr>
          <p:cNvPr id="9" name="Rectangle 8"/>
          <p:cNvSpPr/>
          <p:nvPr/>
        </p:nvSpPr>
        <p:spPr>
          <a:xfrm>
            <a:off x="285720" y="3643314"/>
            <a:ext cx="4071966" cy="27860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449263" algn="ctr" rtl="1">
              <a:spcBef>
                <a:spcPct val="20000"/>
              </a:spcBef>
              <a:buClr>
                <a:schemeClr val="accent1"/>
              </a:buClr>
              <a:buSzPct val="85000"/>
              <a:defRPr/>
            </a:pPr>
            <a:r>
              <a:rPr lang="ar-DZ" sz="2600" cap="all" spc="25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تجلت </a:t>
            </a:r>
            <a:r>
              <a:rPr lang="ar-DZ" sz="2600" cap="all" spc="25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الظواهرية</a:t>
            </a:r>
            <a:r>
              <a:rPr lang="ar-DZ" sz="2600" cap="all" spc="25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في الفكر اليوناني من خلال تأكيد فلاسفة اليونان على ضرورة التمييز بين الظاهر والحقيقة ( أفلاطون فرق بين الظواهر الخادعة والمثل أو الحقائق الجوهرية في أسطورة الكهف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2" grpId="0" animBg="1"/>
      <p:bldP spid="5" grpId="0" animBg="1"/>
      <p:bldP spid="11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85720" y="1571612"/>
            <a:ext cx="8643998" cy="5072098"/>
          </a:xfrm>
        </p:spPr>
        <p:txBody>
          <a:bodyPr>
            <a:normAutofit/>
          </a:bodyPr>
          <a:lstStyle/>
          <a:p>
            <a:pPr indent="449263" algn="just" rtl="1">
              <a:lnSpc>
                <a:spcPct val="150000"/>
              </a:lnSpc>
            </a:pPr>
            <a:endParaRPr lang="ar-DZ" sz="28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49263" algn="just" rtl="1">
              <a:lnSpc>
                <a:spcPct val="150000"/>
              </a:lnSpc>
            </a:pPr>
            <a:endParaRPr lang="ar-DZ" sz="28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49263" algn="just" rtl="1">
              <a:lnSpc>
                <a:spcPct val="150000"/>
              </a:lnSpc>
            </a:pPr>
            <a:endParaRPr lang="ar-DZ" sz="28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à coins arrondis 3"/>
          <p:cNvSpPr/>
          <p:nvPr/>
        </p:nvSpPr>
        <p:spPr>
          <a:xfrm>
            <a:off x="214282" y="0"/>
            <a:ext cx="4214842" cy="2714620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DZ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وتشكل التيار </a:t>
            </a:r>
            <a:r>
              <a:rPr lang="ar-DZ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الظاهراتي</a:t>
            </a:r>
            <a:r>
              <a:rPr lang="ar-DZ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بالمبادئ المعروفة له كتيار فكري ومنهجي على يد </a:t>
            </a:r>
            <a:r>
              <a:rPr lang="ar-DZ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إدموند</a:t>
            </a:r>
            <a:r>
              <a:rPr lang="ar-DZ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DZ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هوسرل</a:t>
            </a:r>
            <a:r>
              <a:rPr lang="ar-DZ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DZ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1859/ 1938. وكان ذلك بين سنتي 1929/1913 بعد نشره لكتابيه: </a:t>
            </a:r>
            <a:r>
              <a:rPr lang="ar-DZ" sz="2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الأفكار والتأملات.</a:t>
            </a:r>
          </a:p>
        </p:txBody>
      </p:sp>
      <p:pic>
        <p:nvPicPr>
          <p:cNvPr id="2050" name="Picture 2" descr="C:\Users\pc\Desktop\مقاييس السداسي 2\صور\هوسلر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29322" y="357166"/>
            <a:ext cx="2857488" cy="2071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Rectangle à coins arrondis 6"/>
          <p:cNvSpPr/>
          <p:nvPr/>
        </p:nvSpPr>
        <p:spPr>
          <a:xfrm>
            <a:off x="5500694" y="2571744"/>
            <a:ext cx="3500462" cy="4000504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DZ" sz="2800" dirty="0" smtClean="0">
                <a:solidFill>
                  <a:schemeClr val="tx1"/>
                </a:solidFill>
              </a:rPr>
              <a:t>انتشرت </a:t>
            </a:r>
            <a:r>
              <a:rPr lang="ar-DZ" sz="2800" dirty="0" err="1" smtClean="0">
                <a:solidFill>
                  <a:schemeClr val="tx1"/>
                </a:solidFill>
              </a:rPr>
              <a:t>الظاهراتية</a:t>
            </a:r>
            <a:r>
              <a:rPr lang="ar-DZ" sz="2800" dirty="0" smtClean="0">
                <a:solidFill>
                  <a:schemeClr val="tx1"/>
                </a:solidFill>
              </a:rPr>
              <a:t> بعد الحرب العالمية الثانية في فرنسا، لتأخذ بعدا وجوديا مع أعمال جون بول سارتر الذي نقّح كتاب الوجود والزمان </a:t>
            </a:r>
            <a:r>
              <a:rPr lang="ar-DZ" sz="2800" dirty="0" err="1" smtClean="0">
                <a:solidFill>
                  <a:schemeClr val="tx1"/>
                </a:solidFill>
              </a:rPr>
              <a:t>لهايدغر</a:t>
            </a:r>
            <a:r>
              <a:rPr lang="ar-DZ" sz="2800" dirty="0" smtClean="0">
                <a:solidFill>
                  <a:schemeClr val="tx1"/>
                </a:solidFill>
              </a:rPr>
              <a:t> وكتب: الوجود </a:t>
            </a:r>
            <a:r>
              <a:rPr lang="ar-DZ" sz="2800" dirty="0" smtClean="0">
                <a:solidFill>
                  <a:schemeClr val="tx1"/>
                </a:solidFill>
              </a:rPr>
              <a:t>والعدم، مستخدما </a:t>
            </a:r>
            <a:r>
              <a:rPr lang="ar-DZ" sz="2800" dirty="0" err="1" smtClean="0">
                <a:solidFill>
                  <a:schemeClr val="tx1"/>
                </a:solidFill>
              </a:rPr>
              <a:t>الفينومينولوجيا</a:t>
            </a:r>
            <a:r>
              <a:rPr lang="ar-DZ" sz="2800" dirty="0" smtClean="0">
                <a:solidFill>
                  <a:schemeClr val="tx1"/>
                </a:solidFill>
              </a:rPr>
              <a:t> لفهم الإنسان كموجود لذاته</a:t>
            </a:r>
            <a:endParaRPr lang="fr-FR" sz="2800" dirty="0" smtClean="0">
              <a:solidFill>
                <a:schemeClr val="tx1"/>
              </a:solidFill>
            </a:endParaRPr>
          </a:p>
        </p:txBody>
      </p:sp>
      <p:pic>
        <p:nvPicPr>
          <p:cNvPr id="2" name="Picture 2" descr="C:\Users\pc\Desktop\عمل 2022 2024\مقاييس السداسي 2\صور\سارتر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" y="4786322"/>
            <a:ext cx="2714612" cy="2071678"/>
          </a:xfrm>
          <a:prstGeom prst="rect">
            <a:avLst/>
          </a:prstGeom>
          <a:noFill/>
        </p:spPr>
      </p:pic>
      <p:pic>
        <p:nvPicPr>
          <p:cNvPr id="2051" name="Picture 3" descr="C:\Users\pc\Desktop\صور تعديل منزل\ممنوع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86248" y="714356"/>
            <a:ext cx="2143125" cy="21431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Rectangle 8"/>
          <p:cNvSpPr/>
          <p:nvPr/>
        </p:nvSpPr>
        <p:spPr>
          <a:xfrm>
            <a:off x="214282" y="2928934"/>
            <a:ext cx="5357850" cy="171451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DZ" sz="2600" dirty="0" smtClean="0"/>
              <a:t>حمل </a:t>
            </a:r>
            <a:r>
              <a:rPr lang="ar-DZ" sz="2600" b="1" dirty="0" smtClean="0"/>
              <a:t>مارتن </a:t>
            </a:r>
            <a:r>
              <a:rPr lang="ar-DZ" sz="2600" b="1" dirty="0" err="1" smtClean="0"/>
              <a:t>هايدغر</a:t>
            </a:r>
            <a:r>
              <a:rPr lang="ar-DZ" sz="2600" b="1" dirty="0" smtClean="0"/>
              <a:t> </a:t>
            </a:r>
            <a:r>
              <a:rPr lang="ar-DZ" sz="2600" dirty="0" smtClean="0"/>
              <a:t>شعلة أستاذه </a:t>
            </a:r>
            <a:r>
              <a:rPr lang="ar-DZ" sz="2600" dirty="0" err="1" smtClean="0"/>
              <a:t>هوسرل</a:t>
            </a:r>
            <a:r>
              <a:rPr lang="ar-DZ" sz="2600" dirty="0" smtClean="0"/>
              <a:t>، ليدعم الفكر </a:t>
            </a:r>
            <a:r>
              <a:rPr lang="ar-DZ" sz="2600" dirty="0" err="1" smtClean="0"/>
              <a:t>الفينومينولوجي</a:t>
            </a:r>
            <a:r>
              <a:rPr lang="ar-DZ" sz="2600" dirty="0" smtClean="0"/>
              <a:t> بكتابه: الوجود </a:t>
            </a:r>
            <a:r>
              <a:rPr lang="ar-DZ" sz="2600" dirty="0" smtClean="0"/>
              <a:t>، </a:t>
            </a:r>
            <a:r>
              <a:rPr lang="ar-DZ" sz="2600" dirty="0" err="1" smtClean="0"/>
              <a:t>أ</a:t>
            </a:r>
            <a:r>
              <a:rPr lang="ar-DZ" sz="2600" dirty="0" err="1" smtClean="0"/>
              <a:t>والزمان</a:t>
            </a:r>
            <a:r>
              <a:rPr lang="ar-DZ" sz="2600" dirty="0" smtClean="0"/>
              <a:t> 1928أين حاول </a:t>
            </a:r>
            <a:r>
              <a:rPr lang="ar-DZ" sz="2600" dirty="0" smtClean="0"/>
              <a:t>إعطاء فهم </a:t>
            </a:r>
            <a:r>
              <a:rPr lang="ar-DZ" sz="2600" dirty="0" smtClean="0"/>
              <a:t>الوجود كظواهر تكشف عن ذاتها وليس </a:t>
            </a:r>
            <a:r>
              <a:rPr lang="ar-DZ" sz="2600" dirty="0" err="1" smtClean="0"/>
              <a:t>كتمثلات</a:t>
            </a:r>
            <a:r>
              <a:rPr lang="ar-DZ" sz="2600" dirty="0" smtClean="0"/>
              <a:t> في الذهن.</a:t>
            </a:r>
            <a:endParaRPr lang="fr-FR" sz="2600" dirty="0"/>
          </a:p>
        </p:txBody>
      </p:sp>
      <p:pic>
        <p:nvPicPr>
          <p:cNvPr id="10" name="Picture 2" descr="C:\Users\pc\Desktop\عمل 2022 2024\مقاييس السداسي 2\صور\مارتن هايدغر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786050" y="4786322"/>
            <a:ext cx="2519345" cy="20716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à coins arrondis 5"/>
          <p:cNvSpPr/>
          <p:nvPr/>
        </p:nvSpPr>
        <p:spPr>
          <a:xfrm>
            <a:off x="785786" y="4929198"/>
            <a:ext cx="7072362" cy="171451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DZ" sz="3000" dirty="0" smtClean="0">
                <a:solidFill>
                  <a:schemeClr val="tx1"/>
                </a:solidFill>
              </a:rPr>
              <a:t>وتطور التيار مع أعمال: </a:t>
            </a:r>
            <a:r>
              <a:rPr lang="ar-DZ" sz="3000" b="1" dirty="0" smtClean="0">
                <a:solidFill>
                  <a:schemeClr val="tx1"/>
                </a:solidFill>
              </a:rPr>
              <a:t>ماكس </a:t>
            </a:r>
            <a:r>
              <a:rPr lang="ar-DZ" sz="3000" b="1" dirty="0" err="1" smtClean="0">
                <a:solidFill>
                  <a:schemeClr val="tx1"/>
                </a:solidFill>
              </a:rPr>
              <a:t>شيلر</a:t>
            </a:r>
            <a:r>
              <a:rPr lang="ar-DZ" sz="3000" dirty="0" smtClean="0">
                <a:solidFill>
                  <a:schemeClr val="tx1"/>
                </a:solidFill>
              </a:rPr>
              <a:t>، </a:t>
            </a:r>
            <a:r>
              <a:rPr lang="ar-DZ" sz="3000" b="1" dirty="0" smtClean="0">
                <a:solidFill>
                  <a:schemeClr val="tx1"/>
                </a:solidFill>
              </a:rPr>
              <a:t>موريس </a:t>
            </a:r>
            <a:r>
              <a:rPr lang="ar-DZ" sz="3000" b="1" dirty="0" err="1" smtClean="0">
                <a:solidFill>
                  <a:schemeClr val="tx1"/>
                </a:solidFill>
              </a:rPr>
              <a:t>ميرلوبونتي</a:t>
            </a:r>
            <a:r>
              <a:rPr lang="ar-DZ" sz="3000" b="1" dirty="0" smtClean="0">
                <a:solidFill>
                  <a:schemeClr val="tx1"/>
                </a:solidFill>
              </a:rPr>
              <a:t>، بول </a:t>
            </a:r>
            <a:r>
              <a:rPr lang="ar-DZ" sz="3000" b="1" dirty="0" err="1" smtClean="0">
                <a:solidFill>
                  <a:schemeClr val="tx1"/>
                </a:solidFill>
              </a:rPr>
              <a:t>ريكور</a:t>
            </a:r>
            <a:r>
              <a:rPr lang="ar-DZ" sz="3000" dirty="0" smtClean="0">
                <a:solidFill>
                  <a:schemeClr val="tx1"/>
                </a:solidFill>
              </a:rPr>
              <a:t>... </a:t>
            </a:r>
          </a:p>
        </p:txBody>
      </p:sp>
      <p:sp>
        <p:nvSpPr>
          <p:cNvPr id="7" name="Rectangle à coins arrondis 6"/>
          <p:cNvSpPr/>
          <p:nvPr/>
        </p:nvSpPr>
        <p:spPr>
          <a:xfrm>
            <a:off x="642910" y="285728"/>
            <a:ext cx="7715272" cy="1571636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DZ" sz="2800" dirty="0" smtClean="0">
                <a:solidFill>
                  <a:schemeClr val="tx1"/>
                </a:solidFill>
              </a:rPr>
              <a:t>في سنة 1940 ، أسس </a:t>
            </a:r>
            <a:r>
              <a:rPr lang="ar-DZ" sz="2800" dirty="0" err="1" smtClean="0">
                <a:solidFill>
                  <a:schemeClr val="tx1"/>
                </a:solidFill>
              </a:rPr>
              <a:t>شوتز</a:t>
            </a:r>
            <a:r>
              <a:rPr lang="ar-DZ" sz="2800" dirty="0" smtClean="0">
                <a:solidFill>
                  <a:schemeClr val="tx1"/>
                </a:solidFill>
              </a:rPr>
              <a:t> مع باحثين آخرين </a:t>
            </a:r>
            <a:r>
              <a:rPr lang="ar-DZ" sz="2800" b="1" i="1" dirty="0" smtClean="0">
                <a:solidFill>
                  <a:schemeClr val="tx1"/>
                </a:solidFill>
              </a:rPr>
              <a:t>الجمعية الدولية لعلم الظواهر </a:t>
            </a:r>
            <a:r>
              <a:rPr lang="ar-DZ" sz="2800" dirty="0" smtClean="0">
                <a:solidFill>
                  <a:schemeClr val="tx1"/>
                </a:solidFill>
              </a:rPr>
              <a:t>وفي سنة 1943 أسس مجلة  </a:t>
            </a:r>
            <a:r>
              <a:rPr lang="ar-DZ" sz="2800" b="1" i="1" dirty="0" smtClean="0">
                <a:solidFill>
                  <a:schemeClr val="tx1"/>
                </a:solidFill>
              </a:rPr>
              <a:t>الفلسفة والبحوث في علم الظواهر.</a:t>
            </a:r>
            <a:r>
              <a:rPr lang="ar-DZ" sz="2800" i="1" dirty="0" smtClean="0">
                <a:solidFill>
                  <a:schemeClr val="tx1"/>
                </a:solidFill>
              </a:rPr>
              <a:t> </a:t>
            </a:r>
            <a:r>
              <a:rPr lang="ar-DZ" sz="2800" dirty="0" smtClean="0">
                <a:solidFill>
                  <a:schemeClr val="tx1"/>
                </a:solidFill>
              </a:rPr>
              <a:t> </a:t>
            </a:r>
            <a:endParaRPr lang="fr-FR" sz="2800" dirty="0" smtClean="0">
              <a:solidFill>
                <a:schemeClr val="tx1"/>
              </a:solidFill>
            </a:endParaRPr>
          </a:p>
        </p:txBody>
      </p:sp>
      <p:pic>
        <p:nvPicPr>
          <p:cNvPr id="2051" name="Picture 3" descr="C:\Users\pc\Desktop\مقاييس السداسي 2\صور\شيلر ماكس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72330" y="1857364"/>
            <a:ext cx="2071670" cy="2928934"/>
          </a:xfrm>
          <a:prstGeom prst="rect">
            <a:avLst/>
          </a:prstGeom>
          <a:noFill/>
        </p:spPr>
      </p:pic>
      <p:pic>
        <p:nvPicPr>
          <p:cNvPr id="2054" name="Picture 6" descr="C:\Users\pc\Desktop\عمل 2022 2023\مقاييس 2022\مجالات العلوم الاجتماعية\صور المحاضرة الأخيرة\موريس مورليبونتي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29190" y="1857364"/>
            <a:ext cx="2143140" cy="2928934"/>
          </a:xfrm>
          <a:prstGeom prst="rect">
            <a:avLst/>
          </a:prstGeom>
          <a:noFill/>
        </p:spPr>
      </p:pic>
      <p:pic>
        <p:nvPicPr>
          <p:cNvPr id="2056" name="Picture 8" descr="C:\Users\pc\Desktop\عمل 2022 2023\مقاييس 2022\مجالات العلوم الاجتماعية\صور المحاضرة الأخيرة\ريكور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00298" y="1857364"/>
            <a:ext cx="2357454" cy="2928935"/>
          </a:xfrm>
          <a:prstGeom prst="rect">
            <a:avLst/>
          </a:prstGeom>
          <a:noFill/>
        </p:spPr>
      </p:pic>
      <p:pic>
        <p:nvPicPr>
          <p:cNvPr id="5122" name="Picture 2" descr="C:\Users\pc\Desktop\مقاييس السداسي 2\صور\شوتز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" y="1857364"/>
            <a:ext cx="2500298" cy="29289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85720" y="214290"/>
            <a:ext cx="8643998" cy="6429420"/>
          </a:xfrm>
        </p:spPr>
        <p:txBody>
          <a:bodyPr>
            <a:normAutofit/>
          </a:bodyPr>
          <a:lstStyle/>
          <a:p>
            <a:pPr indent="449263" algn="just" rtl="1">
              <a:lnSpc>
                <a:spcPct val="150000"/>
              </a:lnSpc>
            </a:pPr>
            <a:endParaRPr lang="ar-DZ" sz="2800" b="0" dirty="0" smtClean="0">
              <a:solidFill>
                <a:schemeClr val="tx1"/>
              </a:solidFill>
            </a:endParaRPr>
          </a:p>
        </p:txBody>
      </p:sp>
      <p:sp>
        <p:nvSpPr>
          <p:cNvPr id="4" name="Rectangle à coins arrondis 3"/>
          <p:cNvSpPr/>
          <p:nvPr/>
        </p:nvSpPr>
        <p:spPr>
          <a:xfrm>
            <a:off x="1285852" y="5857892"/>
            <a:ext cx="6000792" cy="78581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DZ" sz="3200" b="1" dirty="0" smtClean="0">
                <a:solidFill>
                  <a:schemeClr val="tx1"/>
                </a:solidFill>
              </a:rPr>
              <a:t>ومن أهم عوامل تشكل وتطور هذا التيار:</a:t>
            </a:r>
          </a:p>
        </p:txBody>
      </p:sp>
      <p:sp>
        <p:nvSpPr>
          <p:cNvPr id="5" name="Rectangle à coins arrondis 4"/>
          <p:cNvSpPr/>
          <p:nvPr/>
        </p:nvSpPr>
        <p:spPr>
          <a:xfrm>
            <a:off x="642910" y="2857496"/>
            <a:ext cx="7715304" cy="1214446"/>
          </a:xfrm>
          <a:prstGeom prst="roundRect">
            <a:avLst/>
          </a:prstGeom>
          <a:gradFill flip="none" rotWithShape="1">
            <a:gsLst>
              <a:gs pos="0">
                <a:srgbClr val="E6DCAC"/>
              </a:gs>
              <a:gs pos="12000">
                <a:srgbClr val="E6D78A"/>
              </a:gs>
              <a:gs pos="30000">
                <a:srgbClr val="C7AC4C"/>
              </a:gs>
              <a:gs pos="45000">
                <a:srgbClr val="E6D78A"/>
              </a:gs>
              <a:gs pos="77000">
                <a:srgbClr val="C7AC4C"/>
              </a:gs>
              <a:gs pos="100000">
                <a:srgbClr val="E6DCAC"/>
              </a:gs>
            </a:gsLst>
            <a:lin ang="2700000" scaled="0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DZ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رفض بعض المفكرين الاهتمام بدراسة الواقع الموضوعي، بعد تأكدهم من زيف ما دعت له الرأسمالية من رفاه.</a:t>
            </a:r>
          </a:p>
        </p:txBody>
      </p:sp>
      <p:sp>
        <p:nvSpPr>
          <p:cNvPr id="6" name="Rectangle à coins arrondis 5"/>
          <p:cNvSpPr/>
          <p:nvPr/>
        </p:nvSpPr>
        <p:spPr>
          <a:xfrm>
            <a:off x="357158" y="571480"/>
            <a:ext cx="4143404" cy="207170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DZ" sz="2800" dirty="0" smtClean="0">
                <a:solidFill>
                  <a:schemeClr val="tx1"/>
                </a:solidFill>
              </a:rPr>
              <a:t>التشكيك في قدرة كل التيارات  السابقة ( الوضعي، </a:t>
            </a:r>
            <a:r>
              <a:rPr lang="ar-DZ" sz="2800" dirty="0" err="1" smtClean="0">
                <a:solidFill>
                  <a:schemeClr val="tx1"/>
                </a:solidFill>
              </a:rPr>
              <a:t>الامبريقي</a:t>
            </a:r>
            <a:r>
              <a:rPr lang="ar-DZ" sz="2800" dirty="0" smtClean="0">
                <a:solidFill>
                  <a:schemeClr val="tx1"/>
                </a:solidFill>
              </a:rPr>
              <a:t>، الراديكالي...) على فهم الواقع فهما عميقا. </a:t>
            </a:r>
          </a:p>
          <a:p>
            <a:pPr algn="ctr"/>
            <a:endParaRPr lang="fr-FR" dirty="0"/>
          </a:p>
        </p:txBody>
      </p:sp>
      <p:sp>
        <p:nvSpPr>
          <p:cNvPr id="7" name="Rectangle à coins arrondis 6"/>
          <p:cNvSpPr/>
          <p:nvPr/>
        </p:nvSpPr>
        <p:spPr>
          <a:xfrm>
            <a:off x="5429256" y="642918"/>
            <a:ext cx="3214710" cy="1928826"/>
          </a:xfrm>
          <a:prstGeom prst="roundRect">
            <a:avLst/>
          </a:prstGeom>
          <a:gradFill flip="none" rotWithShape="1">
            <a:gsLst>
              <a:gs pos="0">
                <a:schemeClr val="accent2">
                  <a:tint val="95000"/>
                  <a:tint val="66000"/>
                  <a:satMod val="160000"/>
                </a:schemeClr>
              </a:gs>
              <a:gs pos="50000">
                <a:schemeClr val="accent2">
                  <a:tint val="95000"/>
                  <a:tint val="44500"/>
                  <a:satMod val="160000"/>
                </a:schemeClr>
              </a:gs>
              <a:gs pos="100000">
                <a:schemeClr val="accent2">
                  <a:tint val="9500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lnSpc>
                <a:spcPct val="150000"/>
              </a:lnSpc>
            </a:pPr>
            <a:r>
              <a:rPr lang="ar-DZ" sz="2800" dirty="0" smtClean="0">
                <a:solidFill>
                  <a:schemeClr val="tx1"/>
                </a:solidFill>
              </a:rPr>
              <a:t>فقد جاء كرد فعل على هذه التيارات وانتقادا لها. </a:t>
            </a:r>
            <a:endParaRPr lang="fr-FR" sz="2800" dirty="0"/>
          </a:p>
        </p:txBody>
      </p:sp>
      <p:sp>
        <p:nvSpPr>
          <p:cNvPr id="8" name="Flèche droite 7"/>
          <p:cNvSpPr/>
          <p:nvPr/>
        </p:nvSpPr>
        <p:spPr>
          <a:xfrm flipV="1">
            <a:off x="4572000" y="1357298"/>
            <a:ext cx="857256" cy="500066"/>
          </a:xfrm>
          <a:prstGeom prst="rightArrow">
            <a:avLst/>
          </a:prstGeom>
          <a:gradFill flip="none" rotWithShape="1">
            <a:gsLst>
              <a:gs pos="0">
                <a:schemeClr val="accent6">
                  <a:tint val="66000"/>
                  <a:satMod val="160000"/>
                </a:schemeClr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à coins arrondis 8"/>
          <p:cNvSpPr/>
          <p:nvPr/>
        </p:nvSpPr>
        <p:spPr>
          <a:xfrm>
            <a:off x="928662" y="4429132"/>
            <a:ext cx="7000924" cy="100013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DZ" sz="2800" dirty="0" smtClean="0"/>
              <a:t>التأثر </a:t>
            </a:r>
            <a:r>
              <a:rPr lang="ar-DZ" sz="2800" dirty="0" err="1" smtClean="0"/>
              <a:t>بسوسيولوجيا</a:t>
            </a:r>
            <a:r>
              <a:rPr lang="ar-DZ" sz="2800" dirty="0" smtClean="0"/>
              <a:t> الفهم عند </a:t>
            </a:r>
            <a:r>
              <a:rPr lang="ar-DZ" sz="2800" b="1" dirty="0" smtClean="0"/>
              <a:t>ماكس فيبر </a:t>
            </a:r>
            <a:r>
              <a:rPr lang="ar-DZ" sz="2800" dirty="0" smtClean="0"/>
              <a:t>( </a:t>
            </a:r>
            <a:r>
              <a:rPr lang="ar-DZ" sz="2800" dirty="0" smtClean="0">
                <a:latin typeface="Amiri" pitchFamily="2" charset="-78"/>
                <a:cs typeface="Amiri" pitchFamily="2" charset="-78"/>
              </a:rPr>
              <a:t>لا يكون الفعل اجتماعيا إلا من خلال المعنى الذي يحدد الفاعل</a:t>
            </a:r>
            <a:r>
              <a:rPr lang="ar-DZ" sz="2800" dirty="0" smtClean="0"/>
              <a:t>)</a:t>
            </a:r>
            <a:endParaRPr lang="fr-FR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85720" y="1571612"/>
            <a:ext cx="8643998" cy="5072098"/>
          </a:xfrm>
        </p:spPr>
        <p:txBody>
          <a:bodyPr>
            <a:normAutofit/>
          </a:bodyPr>
          <a:lstStyle/>
          <a:p>
            <a:pPr indent="449263" algn="just" rtl="1">
              <a:lnSpc>
                <a:spcPct val="150000"/>
              </a:lnSpc>
            </a:pPr>
            <a:endParaRPr lang="ar-DZ" sz="28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49263" algn="just" rtl="1">
              <a:lnSpc>
                <a:spcPct val="150000"/>
              </a:lnSpc>
            </a:pPr>
            <a:endParaRPr lang="ar-DZ" sz="28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49263" algn="just" rtl="1">
              <a:lnSpc>
                <a:spcPct val="150000"/>
              </a:lnSpc>
            </a:pPr>
            <a:endParaRPr lang="ar-DZ" sz="28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à coins arrondis 3"/>
          <p:cNvSpPr/>
          <p:nvPr/>
        </p:nvSpPr>
        <p:spPr>
          <a:xfrm>
            <a:off x="642910" y="571480"/>
            <a:ext cx="7929618" cy="1857388"/>
          </a:xfrm>
          <a:prstGeom prst="roundRect">
            <a:avLst/>
          </a:prstGeom>
          <a:gradFill flip="none" rotWithShape="1">
            <a:gsLst>
              <a:gs pos="0">
                <a:schemeClr val="dk1">
                  <a:tint val="66000"/>
                  <a:satMod val="160000"/>
                </a:schemeClr>
              </a:gs>
              <a:gs pos="50000">
                <a:schemeClr val="dk1">
                  <a:tint val="44500"/>
                  <a:satMod val="160000"/>
                </a:schemeClr>
              </a:gs>
              <a:gs pos="100000">
                <a:schemeClr val="dk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indent="441325" algn="ctr" rtl="1"/>
            <a:r>
              <a:rPr lang="ar-DZ" sz="2800" b="1" dirty="0" err="1" smtClean="0">
                <a:solidFill>
                  <a:schemeClr val="tx1"/>
                </a:solidFill>
              </a:rPr>
              <a:t>الظواهرية</a:t>
            </a:r>
            <a:r>
              <a:rPr lang="ar-DZ" sz="2800" b="1" dirty="0" smtClean="0">
                <a:solidFill>
                  <a:schemeClr val="tx1"/>
                </a:solidFill>
              </a:rPr>
              <a:t> المتعالية/ المتسامية ( التقليدية) : </a:t>
            </a:r>
            <a:r>
              <a:rPr lang="ar-DZ" sz="2800" dirty="0" smtClean="0">
                <a:solidFill>
                  <a:schemeClr val="tx1"/>
                </a:solidFill>
              </a:rPr>
              <a:t>تُقصي كل العناصر المادية للوصول إلى الفكرة المتعالية، وذلك عن طريق تعليق كل ما نعرفه عن الموضوع.  ( الوعي الخالص).</a:t>
            </a:r>
          </a:p>
          <a:p>
            <a:pPr indent="441325" algn="ctr" rtl="1"/>
            <a:r>
              <a:rPr lang="ar-DZ" sz="2800" b="1" dirty="0" err="1" smtClean="0">
                <a:solidFill>
                  <a:schemeClr val="tx1"/>
                </a:solidFill>
              </a:rPr>
              <a:t>هوسرل</a:t>
            </a:r>
            <a:endParaRPr lang="fr-FR" sz="2800" b="1" dirty="0">
              <a:solidFill>
                <a:schemeClr val="tx1"/>
              </a:solidFill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285720" y="4429132"/>
            <a:ext cx="8572528" cy="192882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DZ" sz="2800" b="1" dirty="0" err="1" smtClean="0">
                <a:solidFill>
                  <a:schemeClr val="tx1"/>
                </a:solidFill>
              </a:rPr>
              <a:t>الظواهرية</a:t>
            </a:r>
            <a:r>
              <a:rPr lang="ar-DZ" sz="2800" b="1" dirty="0" smtClean="0">
                <a:solidFill>
                  <a:schemeClr val="tx1"/>
                </a:solidFill>
              </a:rPr>
              <a:t> الوجودية/ الجديدة: </a:t>
            </a:r>
            <a:r>
              <a:rPr lang="ar-DZ" sz="2800" dirty="0" smtClean="0">
                <a:solidFill>
                  <a:schemeClr val="tx1"/>
                </a:solidFill>
              </a:rPr>
              <a:t>ترى أنه لا يمكننا تعليق ما نعرفه عن الواقع لأننا موجودون فيه ونتفاعل معه.</a:t>
            </a:r>
          </a:p>
          <a:p>
            <a:pPr algn="ctr" rtl="1"/>
            <a:r>
              <a:rPr lang="ar-DZ" sz="2800" b="1" dirty="0" err="1" smtClean="0">
                <a:solidFill>
                  <a:schemeClr val="tx1"/>
                </a:solidFill>
              </a:rPr>
              <a:t>هيدغر</a:t>
            </a:r>
            <a:r>
              <a:rPr lang="ar-DZ" sz="2800" b="1" dirty="0" smtClean="0">
                <a:solidFill>
                  <a:schemeClr val="tx1"/>
                </a:solidFill>
              </a:rPr>
              <a:t>- سارتر، </a:t>
            </a:r>
            <a:r>
              <a:rPr lang="ar-DZ" sz="2800" b="1" dirty="0" err="1" smtClean="0">
                <a:solidFill>
                  <a:schemeClr val="tx1"/>
                </a:solidFill>
              </a:rPr>
              <a:t>ميرلوبونتي</a:t>
            </a:r>
            <a:r>
              <a:rPr lang="ar-DZ" sz="2800" b="1" dirty="0" smtClean="0">
                <a:solidFill>
                  <a:schemeClr val="tx1"/>
                </a:solidFill>
              </a:rPr>
              <a:t>.</a:t>
            </a:r>
            <a:endParaRPr lang="ar-DZ" sz="2800" dirty="0" smtClean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071670" y="2714620"/>
            <a:ext cx="4572032" cy="128588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600" b="1" dirty="0" smtClean="0"/>
              <a:t>تقسيمات التيار الظواهري</a:t>
            </a:r>
            <a:endParaRPr lang="fr-FR" sz="3600" b="1" dirty="0" smtClean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143240" y="1571612"/>
            <a:ext cx="5786478" cy="207170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indent="449263" rtl="1"/>
            <a:r>
              <a:rPr lang="ar-DZ" sz="28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تسمى </a:t>
            </a:r>
            <a:r>
              <a:rPr lang="ar-DZ" sz="2800" b="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الفينومينولوجيا</a:t>
            </a:r>
            <a:r>
              <a:rPr lang="ar-DZ" sz="28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DZ" sz="2800" b="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الهوسريلية</a:t>
            </a:r>
            <a:r>
              <a:rPr lang="ar-DZ" sz="28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DZ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بالترنسندنتالية</a:t>
            </a:r>
            <a:r>
              <a:rPr lang="ar-DZ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transcendental</a:t>
            </a:r>
            <a:r>
              <a:rPr lang="ar-DZ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)/ المتعالية: </a:t>
            </a:r>
            <a:r>
              <a:rPr lang="ar-DZ" sz="28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التي تدل على تعالي الوعي عن كل ما هو مادي من أجل إدراك المواضيع الخارجية.</a:t>
            </a:r>
          </a:p>
          <a:p>
            <a:pPr indent="449263" algn="just" rtl="1">
              <a:lnSpc>
                <a:spcPct val="150000"/>
              </a:lnSpc>
            </a:pPr>
            <a:endParaRPr lang="ar-DZ" sz="28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49263" algn="just" rtl="1">
              <a:lnSpc>
                <a:spcPct val="150000"/>
              </a:lnSpc>
            </a:pPr>
            <a:endParaRPr lang="ar-DZ" sz="28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49263" algn="just" rtl="1">
              <a:lnSpc>
                <a:spcPct val="150000"/>
              </a:lnSpc>
            </a:pPr>
            <a:endParaRPr lang="ar-DZ" sz="28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pc\Desktop\مقاييس السداسي 2\صور\هوس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3938609"/>
            <a:ext cx="2643206" cy="2847977"/>
          </a:xfrm>
          <a:prstGeom prst="rect">
            <a:avLst/>
          </a:prstGeom>
          <a:noFill/>
        </p:spPr>
      </p:pic>
      <p:sp>
        <p:nvSpPr>
          <p:cNvPr id="5" name="Rectangle à coins arrondis 4"/>
          <p:cNvSpPr/>
          <p:nvPr/>
        </p:nvSpPr>
        <p:spPr>
          <a:xfrm>
            <a:off x="2928926" y="5715016"/>
            <a:ext cx="5715040" cy="100010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DZ" sz="2800" b="1" dirty="0" err="1" smtClean="0"/>
              <a:t>إدموند</a:t>
            </a:r>
            <a:r>
              <a:rPr lang="ar-DZ" sz="2800" b="1" dirty="0" smtClean="0"/>
              <a:t> </a:t>
            </a:r>
            <a:r>
              <a:rPr lang="ar-DZ" sz="2800" b="1" dirty="0" err="1" smtClean="0"/>
              <a:t>هوسرل</a:t>
            </a:r>
            <a:r>
              <a:rPr lang="ar-DZ" sz="2800" b="1" dirty="0" smtClean="0"/>
              <a:t> </a:t>
            </a:r>
            <a:r>
              <a:rPr lang="en-US" sz="2800" b="1" dirty="0" smtClean="0"/>
              <a:t>Edmund </a:t>
            </a:r>
            <a:r>
              <a:rPr lang="en-US" sz="2800" b="1" dirty="0" err="1" smtClean="0"/>
              <a:t>Husserel</a:t>
            </a:r>
            <a:r>
              <a:rPr lang="ar-DZ" sz="2800" b="1" dirty="0" smtClean="0"/>
              <a:t> :</a:t>
            </a:r>
          </a:p>
          <a:p>
            <a:pPr algn="ctr" rtl="1"/>
            <a:r>
              <a:rPr lang="ar-DZ" sz="2800" b="1" dirty="0" smtClean="0"/>
              <a:t>1859/ 1938  </a:t>
            </a:r>
            <a:endParaRPr lang="fr-FR" sz="2800" b="1" dirty="0"/>
          </a:p>
        </p:txBody>
      </p:sp>
      <p:sp>
        <p:nvSpPr>
          <p:cNvPr id="7" name="Cadre 6"/>
          <p:cNvSpPr/>
          <p:nvPr/>
        </p:nvSpPr>
        <p:spPr>
          <a:xfrm>
            <a:off x="5143504" y="214290"/>
            <a:ext cx="3643338" cy="1000132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3000" b="1" dirty="0" smtClean="0">
                <a:solidFill>
                  <a:schemeClr val="tx1"/>
                </a:solidFill>
              </a:rPr>
              <a:t>رواد التيار الظواهري</a:t>
            </a:r>
            <a:endParaRPr lang="fr-FR" sz="3000" b="1" dirty="0">
              <a:solidFill>
                <a:schemeClr val="tx1"/>
              </a:solidFill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0" y="285728"/>
            <a:ext cx="5000628" cy="107157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تقوم </a:t>
            </a:r>
            <a:r>
              <a:rPr lang="ar-DZ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الفينومينولوجيا</a:t>
            </a:r>
            <a:r>
              <a:rPr lang="ar-DZ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عنده على عدة مسائل أهمها: </a:t>
            </a:r>
          </a:p>
        </p:txBody>
      </p:sp>
      <p:sp>
        <p:nvSpPr>
          <p:cNvPr id="9" name="Rectangle 8"/>
          <p:cNvSpPr/>
          <p:nvPr/>
        </p:nvSpPr>
        <p:spPr>
          <a:xfrm>
            <a:off x="71406" y="1928802"/>
            <a:ext cx="2928926" cy="171451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DZ" sz="2800" dirty="0" smtClean="0"/>
              <a:t>اهتم </a:t>
            </a:r>
            <a:r>
              <a:rPr lang="ar-DZ" sz="2800" dirty="0" err="1" smtClean="0"/>
              <a:t>هوسرل</a:t>
            </a:r>
            <a:r>
              <a:rPr lang="ar-DZ" sz="2800" dirty="0" smtClean="0"/>
              <a:t> بالأشياء ذاتها، كما تظهر لنا دون تأويلات أو تفسيرات مسبقة</a:t>
            </a:r>
            <a:endParaRPr lang="fr-FR" sz="2800" dirty="0"/>
          </a:p>
        </p:txBody>
      </p:sp>
      <p:sp>
        <p:nvSpPr>
          <p:cNvPr id="10" name="Rectangle 9"/>
          <p:cNvSpPr/>
          <p:nvPr/>
        </p:nvSpPr>
        <p:spPr>
          <a:xfrm>
            <a:off x="3286116" y="3929066"/>
            <a:ext cx="5357850" cy="135732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2800" dirty="0" smtClean="0"/>
              <a:t>يرى </a:t>
            </a:r>
            <a:r>
              <a:rPr lang="ar-DZ" sz="2800" dirty="0" err="1" smtClean="0"/>
              <a:t>هوسرل</a:t>
            </a:r>
            <a:r>
              <a:rPr lang="ar-DZ" sz="2800" dirty="0" smtClean="0"/>
              <a:t> أن الفلسفة أصبحت مجردة للغاية وهي بحاجة إلى العودة لدراسة الأشياء كما نختبرها في الواقع</a:t>
            </a:r>
            <a:endParaRPr lang="fr-FR" sz="28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5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à coins arrondis 4"/>
          <p:cNvSpPr/>
          <p:nvPr/>
        </p:nvSpPr>
        <p:spPr>
          <a:xfrm>
            <a:off x="285720" y="2928934"/>
            <a:ext cx="3786214" cy="1928826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DZ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الوعي فعل لا يوجد من فراغ، بل هو دائما وعي بشيء (يتوجه إلى موضوع )</a:t>
            </a:r>
            <a:endParaRPr lang="fr-FR" sz="2800" dirty="0">
              <a:solidFill>
                <a:schemeClr val="bg1"/>
              </a:solidFill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214282" y="5072074"/>
            <a:ext cx="4000528" cy="1500174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DZ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وعليه يكون الوعي فعلا يقصد دوما شيئا معينا. ما يؤكد على العلاقة الديناميكية بين الذات والموضوع </a:t>
            </a:r>
            <a:endParaRPr lang="fr-FR" sz="2600" dirty="0"/>
          </a:p>
        </p:txBody>
      </p:sp>
      <p:sp>
        <p:nvSpPr>
          <p:cNvPr id="10" name="Rectangle à coins arrondis 9"/>
          <p:cNvSpPr/>
          <p:nvPr/>
        </p:nvSpPr>
        <p:spPr>
          <a:xfrm>
            <a:off x="0" y="0"/>
            <a:ext cx="2714612" cy="1214446"/>
          </a:xfrm>
          <a:prstGeom prst="round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DZ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القصدية</a:t>
            </a:r>
            <a:r>
              <a:rPr lang="fr-FR" sz="2800" b="1" dirty="0" smtClean="0"/>
              <a:t> </a:t>
            </a:r>
            <a:r>
              <a:rPr lang="fr-FR" sz="2800" b="1" dirty="0" err="1" smtClean="0">
                <a:solidFill>
                  <a:schemeClr val="tx1"/>
                </a:solidFill>
                <a:latin typeface="Amiri" pitchFamily="2" charset="-78"/>
                <a:cs typeface="Amiri" pitchFamily="2" charset="-78"/>
              </a:rPr>
              <a:t>intentionality</a:t>
            </a:r>
            <a:endParaRPr lang="fr-FR" sz="2800" b="1" dirty="0"/>
          </a:p>
        </p:txBody>
      </p:sp>
      <p:sp>
        <p:nvSpPr>
          <p:cNvPr id="12" name="Rectangle 11"/>
          <p:cNvSpPr/>
          <p:nvPr/>
        </p:nvSpPr>
        <p:spPr>
          <a:xfrm>
            <a:off x="0" y="1428736"/>
            <a:ext cx="4286280" cy="14287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800" dirty="0" smtClean="0"/>
              <a:t>فالوعي ليس كيانا معزولا أو مغلقا على نفسه، بل هو دائما موجه نحو شيء ما في العالم.</a:t>
            </a:r>
            <a:endParaRPr lang="fr-FR" sz="2800" dirty="0"/>
          </a:p>
        </p:txBody>
      </p:sp>
      <p:sp>
        <p:nvSpPr>
          <p:cNvPr id="15" name="Rectangle à coins arrondis 14"/>
          <p:cNvSpPr/>
          <p:nvPr/>
        </p:nvSpPr>
        <p:spPr>
          <a:xfrm>
            <a:off x="5429256" y="0"/>
            <a:ext cx="3428992" cy="1214446"/>
          </a:xfrm>
          <a:prstGeom prst="round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DZ" sz="3200" b="1" dirty="0" smtClean="0">
                <a:solidFill>
                  <a:schemeClr val="tx1"/>
                </a:solidFill>
              </a:rPr>
              <a:t>الـتعـالـي/ التسامي </a:t>
            </a:r>
            <a:r>
              <a:rPr lang="fr-FR" sz="2800" b="1" dirty="0" err="1" smtClean="0">
                <a:solidFill>
                  <a:schemeClr val="tx1"/>
                </a:solidFill>
              </a:rPr>
              <a:t>transcendence</a:t>
            </a:r>
            <a:r>
              <a:rPr lang="fr-FR" sz="2800" b="1" dirty="0" smtClean="0">
                <a:solidFill>
                  <a:schemeClr val="tx1"/>
                </a:solidFill>
              </a:rPr>
              <a:t> </a:t>
            </a:r>
            <a:endParaRPr lang="fr-FR" sz="2800" b="1" dirty="0">
              <a:solidFill>
                <a:schemeClr val="tx1"/>
              </a:solidFill>
            </a:endParaRPr>
          </a:p>
        </p:txBody>
      </p:sp>
      <p:sp>
        <p:nvSpPr>
          <p:cNvPr id="16" name="Rectangle à coins arrondis 15"/>
          <p:cNvSpPr/>
          <p:nvPr/>
        </p:nvSpPr>
        <p:spPr>
          <a:xfrm>
            <a:off x="4857752" y="1500174"/>
            <a:ext cx="3929090" cy="142876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DZ" sz="2600" dirty="0" smtClean="0"/>
              <a:t>وهو الترفع عن كل ما</a:t>
            </a:r>
            <a:r>
              <a:rPr lang="fr-FR" sz="2600" dirty="0" smtClean="0"/>
              <a:t> </a:t>
            </a:r>
            <a:r>
              <a:rPr lang="ar-DZ" sz="2600" dirty="0" smtClean="0"/>
              <a:t>هو مادي محسوس ، للحصول على الجوهر أو المعنى المحض في الشعور .</a:t>
            </a:r>
            <a:endParaRPr lang="fr-FR" sz="2600" dirty="0"/>
          </a:p>
        </p:txBody>
      </p:sp>
      <p:sp>
        <p:nvSpPr>
          <p:cNvPr id="17" name="Rectangle à coins arrondis 16"/>
          <p:cNvSpPr/>
          <p:nvPr/>
        </p:nvSpPr>
        <p:spPr>
          <a:xfrm>
            <a:off x="4643438" y="3214686"/>
            <a:ext cx="4357686" cy="20002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DZ" sz="2600" dirty="0" smtClean="0">
                <a:solidFill>
                  <a:schemeClr val="tx1"/>
                </a:solidFill>
              </a:rPr>
              <a:t>يؤكد </a:t>
            </a:r>
            <a:r>
              <a:rPr lang="ar-DZ" sz="2600" dirty="0" err="1" smtClean="0">
                <a:solidFill>
                  <a:schemeClr val="tx1"/>
                </a:solidFill>
              </a:rPr>
              <a:t>هوسرل</a:t>
            </a:r>
            <a:r>
              <a:rPr lang="ar-DZ" sz="2600" dirty="0" smtClean="0">
                <a:solidFill>
                  <a:schemeClr val="tx1"/>
                </a:solidFill>
              </a:rPr>
              <a:t> أن المعنى الموضوعي ينشأ بعد أن تكون الظاهرة معنى خالص في الشعور؛ أي بعد الارتداد من عالم </a:t>
            </a:r>
            <a:r>
              <a:rPr lang="ar-DZ" sz="2600" dirty="0" err="1" smtClean="0">
                <a:solidFill>
                  <a:schemeClr val="tx1"/>
                </a:solidFill>
              </a:rPr>
              <a:t>المحسوسات</a:t>
            </a:r>
            <a:r>
              <a:rPr lang="ar-DZ" sz="2600" dirty="0" smtClean="0">
                <a:solidFill>
                  <a:schemeClr val="tx1"/>
                </a:solidFill>
              </a:rPr>
              <a:t> الخارجية المادية إلى عالم الشعور الداخلي الخالص.</a:t>
            </a:r>
            <a:endParaRPr lang="fr-FR" sz="2600" dirty="0">
              <a:solidFill>
                <a:schemeClr val="tx1"/>
              </a:solidFill>
            </a:endParaRPr>
          </a:p>
        </p:txBody>
      </p:sp>
      <p:sp>
        <p:nvSpPr>
          <p:cNvPr id="18" name="Rectangle à coins arrondis 17"/>
          <p:cNvSpPr/>
          <p:nvPr/>
        </p:nvSpPr>
        <p:spPr>
          <a:xfrm>
            <a:off x="5214942" y="5572140"/>
            <a:ext cx="3571900" cy="107157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2800" dirty="0" smtClean="0"/>
              <a:t>فالموضوعية تبدأ حينما نتجرد مما هو مادي محسوس</a:t>
            </a:r>
            <a:endParaRPr lang="fr-FR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0" grpId="0" animBg="1"/>
      <p:bldP spid="12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14282" y="0"/>
            <a:ext cx="8715436" cy="1357299"/>
          </a:xfrm>
        </p:spPr>
        <p:txBody>
          <a:bodyPr>
            <a:noAutofit/>
          </a:bodyPr>
          <a:lstStyle/>
          <a:p>
            <a:pPr rtl="1"/>
            <a:r>
              <a:rPr lang="ar-DZ" sz="4000" b="1" dirty="0" smtClean="0"/>
              <a:t>خطوات تحصيل المعرفة عند </a:t>
            </a:r>
            <a:r>
              <a:rPr lang="ar-DZ" sz="4000" b="1" dirty="0" err="1" smtClean="0"/>
              <a:t>هوسرل</a:t>
            </a:r>
            <a:endParaRPr lang="fr-FR" sz="4000" b="1" dirty="0"/>
          </a:p>
        </p:txBody>
      </p:sp>
      <p:sp>
        <p:nvSpPr>
          <p:cNvPr id="4" name="Rectangle à coins arrondis 3"/>
          <p:cNvSpPr/>
          <p:nvPr/>
        </p:nvSpPr>
        <p:spPr>
          <a:xfrm>
            <a:off x="714348" y="1571612"/>
            <a:ext cx="7429552" cy="142876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DZ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تأجيل الحكم ( التقويس/ الوضع بين الأقواس/ الاختزال/ </a:t>
            </a:r>
            <a:r>
              <a:rPr lang="ar-DZ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الإيبوخيا</a:t>
            </a:r>
            <a:r>
              <a:rPr lang="ar-DZ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): </a:t>
            </a:r>
            <a:r>
              <a:rPr lang="ar-DZ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تعليق الحكم على الموضوع حتى </a:t>
            </a:r>
            <a:r>
              <a:rPr lang="ar-DZ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نعايشه</a:t>
            </a:r>
            <a:r>
              <a:rPr lang="ar-DZ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(حالة </a:t>
            </a:r>
            <a:r>
              <a:rPr lang="ar-DZ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اللامعرفة</a:t>
            </a:r>
            <a:r>
              <a:rPr lang="ar-DZ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</p:txBody>
      </p:sp>
      <p:sp>
        <p:nvSpPr>
          <p:cNvPr id="5" name="Rectangle à coins arrondis 4"/>
          <p:cNvSpPr/>
          <p:nvPr/>
        </p:nvSpPr>
        <p:spPr>
          <a:xfrm>
            <a:off x="642910" y="3429000"/>
            <a:ext cx="7429552" cy="121444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DZ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البناء: </a:t>
            </a:r>
            <a:r>
              <a:rPr lang="ar-DZ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تجربة ذاتية، احتكاك ذاتي، معايشة، لتشكيل معرفة ومعلومات حول الموضوع.</a:t>
            </a:r>
          </a:p>
        </p:txBody>
      </p:sp>
      <p:sp>
        <p:nvSpPr>
          <p:cNvPr id="6" name="Rectangle à coins arrondis 5"/>
          <p:cNvSpPr/>
          <p:nvPr/>
        </p:nvSpPr>
        <p:spPr>
          <a:xfrm>
            <a:off x="714348" y="5072074"/>
            <a:ext cx="7429552" cy="1428760"/>
          </a:xfrm>
          <a:prstGeom prst="roundRect">
            <a:avLst/>
          </a:prstGeom>
          <a:solidFill>
            <a:srgbClr val="6666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الإيضاح: </a:t>
            </a:r>
            <a:r>
              <a:rPr lang="ar-DZ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التمييز بين ما يصدر عن الذات وما يصدر عن الموضوع، </a:t>
            </a:r>
            <a:r>
              <a:rPr lang="ar-DZ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للوصول إلى بناء معرفة صادقة/ يقينية عن الظاهرة.</a:t>
            </a:r>
            <a:endParaRPr lang="ar-DZ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pc\Desktop\مقاييس السداسي 2\صور\موروبونت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16" y="0"/>
            <a:ext cx="2285984" cy="1428736"/>
          </a:xfrm>
          <a:prstGeom prst="rect">
            <a:avLst/>
          </a:prstGeom>
          <a:noFill/>
        </p:spPr>
      </p:pic>
      <p:sp>
        <p:nvSpPr>
          <p:cNvPr id="5" name="Rectangle à coins arrondis 4"/>
          <p:cNvSpPr/>
          <p:nvPr/>
        </p:nvSpPr>
        <p:spPr>
          <a:xfrm>
            <a:off x="785786" y="0"/>
            <a:ext cx="5857916" cy="107157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DZ" sz="2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موريس </a:t>
            </a:r>
            <a:r>
              <a:rPr lang="ar-DZ" sz="2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ميرلوبونتي</a:t>
            </a:r>
            <a:r>
              <a:rPr lang="ar-DZ" sz="2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600" b="1" dirty="0" smtClean="0">
                <a:solidFill>
                  <a:schemeClr val="tx1"/>
                </a:solidFill>
                <a:latin typeface="Amiri" pitchFamily="2" charset="-78"/>
                <a:cs typeface="Amiri" pitchFamily="2" charset="-78"/>
              </a:rPr>
              <a:t>Maurice Merleau-Ponty</a:t>
            </a:r>
            <a:r>
              <a:rPr lang="ar-DZ" sz="2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(1908/ 1961) </a:t>
            </a:r>
            <a:endParaRPr lang="fr-FR" sz="2600" b="1" dirty="0"/>
          </a:p>
        </p:txBody>
      </p:sp>
      <p:sp>
        <p:nvSpPr>
          <p:cNvPr id="7" name="Rectangle à coins arrondis 6"/>
          <p:cNvSpPr/>
          <p:nvPr/>
        </p:nvSpPr>
        <p:spPr>
          <a:xfrm>
            <a:off x="142876" y="3000372"/>
            <a:ext cx="4429124" cy="135732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DZ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فتجربة لمس الشيء تختلف عن تجربة مشاهدته، وكلا التجربتين تكتملان لتشكيل معرفتنا بالظواهر</a:t>
            </a:r>
          </a:p>
        </p:txBody>
      </p:sp>
      <p:sp>
        <p:nvSpPr>
          <p:cNvPr id="10" name="Rectangle à coins arrondis 9"/>
          <p:cNvSpPr/>
          <p:nvPr/>
        </p:nvSpPr>
        <p:spPr>
          <a:xfrm>
            <a:off x="285720" y="5000636"/>
            <a:ext cx="8215370" cy="157161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DZ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يؤكد </a:t>
            </a:r>
            <a:r>
              <a:rPr lang="ar-DZ" sz="2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ميرلوبونتي</a:t>
            </a:r>
            <a:r>
              <a:rPr lang="ar-DZ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على الجسد كوسيلة للتجربة وكجزء لا تجزأ من الطريقة التي نعيش </a:t>
            </a:r>
            <a:r>
              <a:rPr lang="ar-DZ" sz="2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بها</a:t>
            </a:r>
            <a:r>
              <a:rPr lang="ar-DZ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العالم؛ فكل إدراك أو وعي بالظواهر يمر عبر الجسد </a:t>
            </a:r>
          </a:p>
          <a:p>
            <a:pPr algn="ctr" rtl="1"/>
            <a:r>
              <a:rPr lang="ar-DZ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ar-DZ" sz="2600" dirty="0" smtClean="0"/>
              <a:t>لا يمكن فصل الجسد عن الفهم، فكل تجربة إدراكية تمر عبر الجسد) </a:t>
            </a:r>
            <a:endParaRPr lang="ar-DZ" sz="2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Rectangle à coins arrondis 19"/>
          <p:cNvSpPr/>
          <p:nvPr/>
        </p:nvSpPr>
        <p:spPr>
          <a:xfrm>
            <a:off x="-32" y="1142984"/>
            <a:ext cx="8358246" cy="128588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DZ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يقوم التأسيس </a:t>
            </a:r>
            <a:r>
              <a:rPr lang="ar-DZ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الفينومينولوجي</a:t>
            </a:r>
            <a:r>
              <a:rPr lang="ar-DZ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DZ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لميرلوبونتي</a:t>
            </a:r>
            <a:r>
              <a:rPr lang="ar-DZ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للنظر إلى الذات، ليس كونها </a:t>
            </a:r>
            <a:r>
              <a:rPr lang="ar-DZ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ذاتا</a:t>
            </a:r>
            <a:r>
              <a:rPr lang="ar-DZ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متعالية (</a:t>
            </a:r>
            <a:r>
              <a:rPr lang="ar-DZ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هوسرل</a:t>
            </a:r>
            <a:r>
              <a:rPr lang="ar-DZ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)، بقدر ما هي </a:t>
            </a:r>
            <a:r>
              <a:rPr lang="ar-DZ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ذاتا</a:t>
            </a:r>
            <a:r>
              <a:rPr lang="ar-DZ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في عالم واقعي.</a:t>
            </a:r>
          </a:p>
        </p:txBody>
      </p:sp>
      <p:sp>
        <p:nvSpPr>
          <p:cNvPr id="13" name="Rectangle à coins arrondis 12"/>
          <p:cNvSpPr/>
          <p:nvPr/>
        </p:nvSpPr>
        <p:spPr>
          <a:xfrm>
            <a:off x="5000628" y="2571744"/>
            <a:ext cx="3857652" cy="221457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DZ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وعليه، تكون علاقتنا الحقيقة بالعالم الخارجي ليست علاقة إدراك وفهم فحسب، بل علاقة تعايش، فنحن لا نفكر في المواضيع بل نعيشها. </a:t>
            </a:r>
            <a:endParaRPr lang="fr-FR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0" grpId="0" animBg="1"/>
      <p:bldP spid="20" grpId="0" animBg="1"/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à coins arrondis 7"/>
          <p:cNvSpPr/>
          <p:nvPr/>
        </p:nvSpPr>
        <p:spPr>
          <a:xfrm>
            <a:off x="285720" y="5429240"/>
            <a:ext cx="8643998" cy="1214470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3000" dirty="0" smtClean="0">
                <a:solidFill>
                  <a:sysClr val="windowText" lastClr="000000"/>
                </a:solidFill>
              </a:rPr>
              <a:t>تنبني مبادئ التيار </a:t>
            </a:r>
            <a:r>
              <a:rPr lang="ar-DZ" sz="3000" dirty="0" err="1" smtClean="0">
                <a:solidFill>
                  <a:sysClr val="windowText" lastClr="000000"/>
                </a:solidFill>
              </a:rPr>
              <a:t>الظاهراتي</a:t>
            </a:r>
            <a:r>
              <a:rPr lang="ar-DZ" sz="3000" dirty="0" smtClean="0">
                <a:solidFill>
                  <a:sysClr val="windowText" lastClr="000000"/>
                </a:solidFill>
              </a:rPr>
              <a:t> على مسلمتين، يؤكد من خلالها رواده على أن:</a:t>
            </a:r>
            <a:endParaRPr lang="fr-FR" sz="3000" dirty="0">
              <a:solidFill>
                <a:sysClr val="windowText" lastClr="000000"/>
              </a:solidFill>
            </a:endParaRPr>
          </a:p>
        </p:txBody>
      </p:sp>
      <p:sp>
        <p:nvSpPr>
          <p:cNvPr id="11" name="Rectangle à coins arrondis 10"/>
          <p:cNvSpPr/>
          <p:nvPr/>
        </p:nvSpPr>
        <p:spPr>
          <a:xfrm>
            <a:off x="5072066" y="1142984"/>
            <a:ext cx="3714776" cy="185738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ar-DZ" sz="2800" dirty="0" smtClean="0"/>
              <a:t>معرفتنا بالعالم الخارجي تأتي من خبرتنا الذاتية</a:t>
            </a:r>
            <a:endParaRPr lang="fr-FR" sz="2800" dirty="0"/>
          </a:p>
        </p:txBody>
      </p:sp>
      <p:sp>
        <p:nvSpPr>
          <p:cNvPr id="12" name="Rectangle à coins arrondis 11"/>
          <p:cNvSpPr/>
          <p:nvPr/>
        </p:nvSpPr>
        <p:spPr>
          <a:xfrm>
            <a:off x="285720" y="1214422"/>
            <a:ext cx="4429156" cy="185738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2800" dirty="0" smtClean="0"/>
              <a:t>لابد من وضع العالم الخارجي بين قوسين حتى يمكن توجيه الاهتمام للواقع كما يوجد في الشعور</a:t>
            </a:r>
            <a:endParaRPr lang="fr-FR" sz="2800" dirty="0"/>
          </a:p>
        </p:txBody>
      </p:sp>
      <p:sp>
        <p:nvSpPr>
          <p:cNvPr id="13" name="Sous-titre 12"/>
          <p:cNvSpPr>
            <a:spLocks noGrp="1"/>
          </p:cNvSpPr>
          <p:nvPr>
            <p:ph type="subTitle" idx="1"/>
          </p:nvPr>
        </p:nvSpPr>
        <p:spPr>
          <a:xfrm>
            <a:off x="285720" y="3857628"/>
            <a:ext cx="8643938" cy="107157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DZ" sz="2800" dirty="0" smtClean="0">
                <a:solidFill>
                  <a:schemeClr val="tx1"/>
                </a:solidFill>
              </a:rPr>
              <a:t>المبدأ العام </a:t>
            </a:r>
            <a:r>
              <a:rPr lang="ar-DZ" sz="2800" dirty="0" err="1" smtClean="0">
                <a:solidFill>
                  <a:schemeClr val="tx1"/>
                </a:solidFill>
              </a:rPr>
              <a:t>للظواهرية</a:t>
            </a:r>
            <a:r>
              <a:rPr lang="ar-DZ" sz="2800" dirty="0" smtClean="0">
                <a:solidFill>
                  <a:schemeClr val="tx1"/>
                </a:solidFill>
              </a:rPr>
              <a:t>: تتحدد الماهية من خلال الوعي</a:t>
            </a:r>
            <a:endParaRPr lang="fr-FR" sz="2800" dirty="0">
              <a:solidFill>
                <a:schemeClr val="tx1"/>
              </a:solidFill>
            </a:endParaRPr>
          </a:p>
        </p:txBody>
      </p:sp>
      <p:cxnSp>
        <p:nvCxnSpPr>
          <p:cNvPr id="15" name="Connecteur droit avec flèche 14"/>
          <p:cNvCxnSpPr>
            <a:stCxn id="12" idx="2"/>
            <a:endCxn id="13" idx="0"/>
          </p:cNvCxnSpPr>
          <p:nvPr/>
        </p:nvCxnSpPr>
        <p:spPr>
          <a:xfrm rot="16200000" flipH="1">
            <a:off x="3161084" y="2411023"/>
            <a:ext cx="785818" cy="210739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>
            <a:stCxn id="11" idx="2"/>
            <a:endCxn id="13" idx="0"/>
          </p:cNvCxnSpPr>
          <p:nvPr/>
        </p:nvCxnSpPr>
        <p:spPr>
          <a:xfrm rot="5400000">
            <a:off x="5339944" y="2268118"/>
            <a:ext cx="857256" cy="232176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Plaque 9"/>
          <p:cNvSpPr/>
          <p:nvPr/>
        </p:nvSpPr>
        <p:spPr>
          <a:xfrm>
            <a:off x="2500298" y="0"/>
            <a:ext cx="4429156" cy="1000108"/>
          </a:xfrm>
          <a:prstGeom prst="bevel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3200" b="1" dirty="0" smtClean="0"/>
              <a:t>مبادئ التيار </a:t>
            </a:r>
            <a:r>
              <a:rPr lang="ar-DZ" sz="3200" b="1" dirty="0" err="1" smtClean="0"/>
              <a:t>الفينومينولوجي</a:t>
            </a:r>
            <a:endParaRPr lang="fr-FR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2" grpId="0" animBg="1"/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3214678" y="0"/>
            <a:ext cx="2928958" cy="1000132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tx1"/>
                </a:solidFill>
              </a:rPr>
              <a:t>هــناك واقـعـان</a:t>
            </a:r>
            <a:endParaRPr lang="fr-FR" sz="3200" b="1" dirty="0">
              <a:solidFill>
                <a:schemeClr val="tx1"/>
              </a:solidFill>
            </a:endParaRPr>
          </a:p>
        </p:txBody>
      </p:sp>
      <p:sp>
        <p:nvSpPr>
          <p:cNvPr id="5" name="Ellipse 4"/>
          <p:cNvSpPr/>
          <p:nvPr/>
        </p:nvSpPr>
        <p:spPr>
          <a:xfrm>
            <a:off x="6000760" y="857232"/>
            <a:ext cx="2928958" cy="107157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3000" dirty="0" smtClean="0">
                <a:solidFill>
                  <a:schemeClr val="tx1"/>
                </a:solidFill>
              </a:rPr>
              <a:t>واقع موضوعي </a:t>
            </a:r>
            <a:endParaRPr lang="fr-FR" sz="3000" dirty="0">
              <a:solidFill>
                <a:schemeClr val="tx1"/>
              </a:solidFill>
            </a:endParaRPr>
          </a:p>
        </p:txBody>
      </p:sp>
      <p:sp>
        <p:nvSpPr>
          <p:cNvPr id="6" name="Triangle isocèle 5"/>
          <p:cNvSpPr/>
          <p:nvPr/>
        </p:nvSpPr>
        <p:spPr>
          <a:xfrm>
            <a:off x="5857884" y="1928802"/>
            <a:ext cx="3286116" cy="2071702"/>
          </a:xfrm>
          <a:prstGeom prst="triangl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2600" dirty="0" smtClean="0">
                <a:solidFill>
                  <a:schemeClr val="tx1"/>
                </a:solidFill>
              </a:rPr>
              <a:t>يمكن تجاهله، أو وضعه بين قوسين.</a:t>
            </a:r>
          </a:p>
          <a:p>
            <a:pPr algn="ctr"/>
            <a:endParaRPr lang="fr-FR" dirty="0"/>
          </a:p>
        </p:txBody>
      </p:sp>
      <p:sp>
        <p:nvSpPr>
          <p:cNvPr id="7" name="Ellipse 6"/>
          <p:cNvSpPr/>
          <p:nvPr/>
        </p:nvSpPr>
        <p:spPr>
          <a:xfrm>
            <a:off x="285720" y="785794"/>
            <a:ext cx="3286180" cy="1143008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3200" dirty="0" smtClean="0">
                <a:solidFill>
                  <a:schemeClr val="tx1"/>
                </a:solidFill>
              </a:rPr>
              <a:t>واقع ذاتي</a:t>
            </a:r>
            <a:endParaRPr lang="fr-FR" sz="3200" dirty="0">
              <a:solidFill>
                <a:schemeClr val="tx1"/>
              </a:solidFill>
            </a:endParaRPr>
          </a:p>
        </p:txBody>
      </p:sp>
      <p:sp>
        <p:nvSpPr>
          <p:cNvPr id="8" name="Triangle isocèle 7"/>
          <p:cNvSpPr/>
          <p:nvPr/>
        </p:nvSpPr>
        <p:spPr>
          <a:xfrm>
            <a:off x="285720" y="1928802"/>
            <a:ext cx="3000396" cy="2071702"/>
          </a:xfrm>
          <a:prstGeom prst="triangl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DZ" sz="2800" dirty="0" smtClean="0">
                <a:solidFill>
                  <a:schemeClr val="tx1"/>
                </a:solidFill>
              </a:rPr>
              <a:t>نوجه اهتمامنا له لفهمه</a:t>
            </a:r>
          </a:p>
          <a:p>
            <a:pPr algn="ctr"/>
            <a:endParaRPr lang="fr-FR" dirty="0"/>
          </a:p>
        </p:txBody>
      </p:sp>
      <p:sp>
        <p:nvSpPr>
          <p:cNvPr id="10" name="Rectangle à coins arrondis 9"/>
          <p:cNvSpPr/>
          <p:nvPr/>
        </p:nvSpPr>
        <p:spPr>
          <a:xfrm>
            <a:off x="0" y="5214950"/>
            <a:ext cx="4643438" cy="164305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والوعي هو وسيلتنا لفهم الواقع العالم.</a:t>
            </a:r>
          </a:p>
          <a:p>
            <a:pPr algn="ctr"/>
            <a:endParaRPr lang="fr-FR" dirty="0"/>
          </a:p>
        </p:txBody>
      </p:sp>
      <p:sp>
        <p:nvSpPr>
          <p:cNvPr id="11" name="Rectangle à coins arrondis 10"/>
          <p:cNvSpPr/>
          <p:nvPr/>
        </p:nvSpPr>
        <p:spPr>
          <a:xfrm>
            <a:off x="5786446" y="5214950"/>
            <a:ext cx="3357554" cy="164305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DZ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فهمنا لأي شيء موضوعي لا يتحقق إلا بوعينا بذلك الشيء.</a:t>
            </a:r>
          </a:p>
          <a:p>
            <a:pPr algn="ctr"/>
            <a:endParaRPr lang="fr-FR" dirty="0"/>
          </a:p>
        </p:txBody>
      </p:sp>
      <p:sp>
        <p:nvSpPr>
          <p:cNvPr id="12" name="Flèche droite 11"/>
          <p:cNvSpPr/>
          <p:nvPr/>
        </p:nvSpPr>
        <p:spPr>
          <a:xfrm>
            <a:off x="4714876" y="5857892"/>
            <a:ext cx="1071570" cy="500066"/>
          </a:xfrm>
          <a:prstGeom prst="rightArrow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Sous-titre 12"/>
          <p:cNvSpPr>
            <a:spLocks noGrp="1"/>
          </p:cNvSpPr>
          <p:nvPr>
            <p:ph type="subTitle" idx="1"/>
          </p:nvPr>
        </p:nvSpPr>
        <p:spPr>
          <a:xfrm>
            <a:off x="3000364" y="1571612"/>
            <a:ext cx="3500462" cy="2286016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rtl="1">
              <a:lnSpc>
                <a:spcPct val="110000"/>
              </a:lnSpc>
            </a:pPr>
            <a:r>
              <a:rPr lang="ar-DZ" sz="2600" dirty="0" smtClean="0">
                <a:solidFill>
                  <a:schemeClr val="tx1"/>
                </a:solidFill>
              </a:rPr>
              <a:t>الوعي هو وسيلتنا لفهم وإدراك الواقع/ العالم بموضوعية</a:t>
            </a:r>
            <a:endParaRPr lang="fr-FR" sz="2600" dirty="0">
              <a:solidFill>
                <a:schemeClr val="tx1"/>
              </a:solidFill>
            </a:endParaRPr>
          </a:p>
        </p:txBody>
      </p:sp>
      <p:sp>
        <p:nvSpPr>
          <p:cNvPr id="14" name="Rectangle à coins arrondis 13"/>
          <p:cNvSpPr/>
          <p:nvPr/>
        </p:nvSpPr>
        <p:spPr>
          <a:xfrm>
            <a:off x="2428860" y="4071942"/>
            <a:ext cx="4786346" cy="1071546"/>
          </a:xfrm>
          <a:prstGeom prst="roundRect">
            <a:avLst/>
          </a:prstGeom>
          <a:solidFill>
            <a:srgbClr val="00B0F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DZ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تتحقق الموضوعية عن طريق الذاتية (الوعي)</a:t>
            </a:r>
            <a:endParaRPr lang="fr-FR" sz="30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85720" y="3429000"/>
            <a:ext cx="8643998" cy="3214710"/>
          </a:xfrm>
        </p:spPr>
        <p:txBody>
          <a:bodyPr>
            <a:normAutofit/>
          </a:bodyPr>
          <a:lstStyle/>
          <a:p>
            <a:pPr indent="449263" algn="just" rtl="1">
              <a:lnSpc>
                <a:spcPct val="150000"/>
              </a:lnSpc>
            </a:pPr>
            <a:endParaRPr lang="ar-DZ" sz="28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5143504" y="0"/>
            <a:ext cx="3786214" cy="128586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DZ" sz="2800" dirty="0" smtClean="0">
                <a:solidFill>
                  <a:schemeClr val="tx1"/>
                </a:solidFill>
              </a:rPr>
              <a:t>إن المواضيع ثابتة، لكن وعينا </a:t>
            </a:r>
            <a:r>
              <a:rPr lang="ar-DZ" sz="2800" dirty="0" err="1" smtClean="0">
                <a:solidFill>
                  <a:schemeClr val="tx1"/>
                </a:solidFill>
              </a:rPr>
              <a:t>بها</a:t>
            </a:r>
            <a:r>
              <a:rPr lang="ar-DZ" sz="2800" dirty="0" smtClean="0">
                <a:solidFill>
                  <a:schemeClr val="tx1"/>
                </a:solidFill>
              </a:rPr>
              <a:t> غير ثابت</a:t>
            </a:r>
            <a:endParaRPr lang="fr-FR" sz="2800" dirty="0"/>
          </a:p>
        </p:txBody>
      </p:sp>
      <p:cxnSp>
        <p:nvCxnSpPr>
          <p:cNvPr id="7" name="Connecteur droit avec flèche 6"/>
          <p:cNvCxnSpPr>
            <a:stCxn id="5" idx="1"/>
            <a:endCxn id="8" idx="3"/>
          </p:cNvCxnSpPr>
          <p:nvPr/>
        </p:nvCxnSpPr>
        <p:spPr>
          <a:xfrm rot="10800000">
            <a:off x="3357554" y="642930"/>
            <a:ext cx="178595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Rectangle à coins arrondis 7"/>
          <p:cNvSpPr/>
          <p:nvPr/>
        </p:nvSpPr>
        <p:spPr>
          <a:xfrm>
            <a:off x="0" y="0"/>
            <a:ext cx="3357554" cy="128586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2800" dirty="0" smtClean="0">
                <a:solidFill>
                  <a:schemeClr val="tx1"/>
                </a:solidFill>
              </a:rPr>
              <a:t>فالوعي يرتبط ارتباطا وثيقا بالحالة الشعورية والنفسية</a:t>
            </a:r>
            <a:endParaRPr lang="fr-FR" sz="2800" dirty="0"/>
          </a:p>
        </p:txBody>
      </p:sp>
      <p:cxnSp>
        <p:nvCxnSpPr>
          <p:cNvPr id="10" name="Connecteur droit avec flèche 9"/>
          <p:cNvCxnSpPr>
            <a:stCxn id="8" idx="2"/>
            <a:endCxn id="11" idx="0"/>
          </p:cNvCxnSpPr>
          <p:nvPr/>
        </p:nvCxnSpPr>
        <p:spPr>
          <a:xfrm rot="5400000">
            <a:off x="964397" y="2000240"/>
            <a:ext cx="142876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Rectangle à coins arrondis 10"/>
          <p:cNvSpPr/>
          <p:nvPr/>
        </p:nvSpPr>
        <p:spPr>
          <a:xfrm>
            <a:off x="0" y="2714620"/>
            <a:ext cx="3357554" cy="128588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2800" dirty="0" smtClean="0">
                <a:solidFill>
                  <a:schemeClr val="tx1"/>
                </a:solidFill>
              </a:rPr>
              <a:t>ولما كانت الحالة النفسية متغيرة، استلزم هذا تغير الوعي</a:t>
            </a:r>
            <a:endParaRPr lang="fr-FR" sz="2800" dirty="0"/>
          </a:p>
        </p:txBody>
      </p:sp>
      <p:cxnSp>
        <p:nvCxnSpPr>
          <p:cNvPr id="14" name="Connecteur droit avec flèche 13"/>
          <p:cNvCxnSpPr>
            <a:stCxn id="11" idx="3"/>
            <a:endCxn id="15" idx="1"/>
          </p:cNvCxnSpPr>
          <p:nvPr/>
        </p:nvCxnSpPr>
        <p:spPr>
          <a:xfrm>
            <a:off x="3357554" y="3357562"/>
            <a:ext cx="2071702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Rectangle à coins arrondis 14"/>
          <p:cNvSpPr/>
          <p:nvPr/>
        </p:nvSpPr>
        <p:spPr>
          <a:xfrm>
            <a:off x="5429256" y="2714620"/>
            <a:ext cx="3500462" cy="128588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2800" dirty="0" smtClean="0">
                <a:solidFill>
                  <a:schemeClr val="tx1"/>
                </a:solidFill>
              </a:rPr>
              <a:t>وعليه، يختلف الوعي باختلاف الحالة النفسية.</a:t>
            </a:r>
            <a:endParaRPr lang="fr-FR" sz="2800" dirty="0"/>
          </a:p>
        </p:txBody>
      </p:sp>
      <p:sp>
        <p:nvSpPr>
          <p:cNvPr id="36" name="Rectangle à coins arrondis 35"/>
          <p:cNvSpPr/>
          <p:nvPr/>
        </p:nvSpPr>
        <p:spPr>
          <a:xfrm>
            <a:off x="6000760" y="4000504"/>
            <a:ext cx="2928958" cy="2643206"/>
          </a:xfrm>
          <a:prstGeom prst="roundRect">
            <a:avLst/>
          </a:prstGeom>
          <a:gradFill flip="none" rotWithShape="1">
            <a:gsLst>
              <a:gs pos="0">
                <a:schemeClr val="accent4">
                  <a:tint val="66000"/>
                  <a:satMod val="160000"/>
                </a:schemeClr>
              </a:gs>
              <a:gs pos="50000">
                <a:schemeClr val="accent4">
                  <a:tint val="44500"/>
                  <a:satMod val="160000"/>
                </a:schemeClr>
              </a:gs>
              <a:gs pos="100000">
                <a:schemeClr val="accent4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DZ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ففي حالة الفرحة: نرى العالم جميلا، وفي الحزن نراه كئيبا، وفي خوف نراه مرعبا، ... </a:t>
            </a:r>
            <a:endParaRPr lang="ar-DZ" sz="2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fr-FR" dirty="0"/>
          </a:p>
        </p:txBody>
      </p:sp>
      <p:sp>
        <p:nvSpPr>
          <p:cNvPr id="37" name="Rectangle à coins arrondis 36"/>
          <p:cNvSpPr/>
          <p:nvPr/>
        </p:nvSpPr>
        <p:spPr>
          <a:xfrm>
            <a:off x="214282" y="4071942"/>
            <a:ext cx="2786082" cy="2571768"/>
          </a:xfrm>
          <a:prstGeom prst="roundRect">
            <a:avLst/>
          </a:prstGeom>
          <a:gradFill flip="none" rotWithShape="1">
            <a:gsLst>
              <a:gs pos="0">
                <a:schemeClr val="accent3">
                  <a:tint val="45000"/>
                  <a:shade val="30000"/>
                  <a:satMod val="115000"/>
                </a:schemeClr>
              </a:gs>
              <a:gs pos="50000">
                <a:schemeClr val="accent3">
                  <a:tint val="45000"/>
                  <a:shade val="67500"/>
                  <a:satMod val="115000"/>
                </a:schemeClr>
              </a:gs>
              <a:gs pos="100000">
                <a:schemeClr val="accent3">
                  <a:tint val="45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DZ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وما لا نريد الاهتمام </a:t>
            </a:r>
            <a:r>
              <a:rPr lang="ar-DZ" sz="2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به</a:t>
            </a:r>
            <a:r>
              <a:rPr lang="ar-DZ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يبقى خارج إدراكنا. فالإرادة توجه اهتمام الوعي والتفكير نحو الموضوع المدرك. </a:t>
            </a:r>
            <a:endParaRPr lang="ar-DZ" sz="2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fr-FR" dirty="0"/>
          </a:p>
        </p:txBody>
      </p:sp>
      <p:sp>
        <p:nvSpPr>
          <p:cNvPr id="38" name="Rectangle à coins arrondis 37"/>
          <p:cNvSpPr/>
          <p:nvPr/>
        </p:nvSpPr>
        <p:spPr>
          <a:xfrm>
            <a:off x="3071802" y="4071942"/>
            <a:ext cx="2857520" cy="2571768"/>
          </a:xfrm>
          <a:prstGeom prst="roundRect">
            <a:avLst/>
          </a:prstGeom>
          <a:gradFill flip="none" rotWithShape="1">
            <a:gsLst>
              <a:gs pos="0">
                <a:schemeClr val="accent3">
                  <a:tint val="95000"/>
                  <a:tint val="66000"/>
                  <a:satMod val="160000"/>
                </a:schemeClr>
              </a:gs>
              <a:gs pos="50000">
                <a:schemeClr val="accent3">
                  <a:tint val="95000"/>
                  <a:tint val="44500"/>
                  <a:satMod val="160000"/>
                </a:schemeClr>
              </a:gs>
              <a:gs pos="100000">
                <a:schemeClr val="accent3">
                  <a:tint val="95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lnSpc>
                <a:spcPct val="150000"/>
              </a:lnSpc>
            </a:pPr>
            <a:r>
              <a:rPr lang="ar-DZ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ولا نرى في الشخص الذي نحبه إلا محاسنه، بينما نؤكد على عيوب من لا نحب. </a:t>
            </a:r>
            <a:endParaRPr lang="fr-FR" b="1" dirty="0"/>
          </a:p>
        </p:txBody>
      </p:sp>
      <p:sp>
        <p:nvSpPr>
          <p:cNvPr id="22" name="Ellipse 21"/>
          <p:cNvSpPr/>
          <p:nvPr/>
        </p:nvSpPr>
        <p:spPr>
          <a:xfrm>
            <a:off x="2928926" y="1071546"/>
            <a:ext cx="2928958" cy="192882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800" dirty="0" smtClean="0">
                <a:solidFill>
                  <a:schemeClr val="tx1"/>
                </a:solidFill>
              </a:rPr>
              <a:t>إذا تغيرت نفسية الفرد تغير وعيه</a:t>
            </a:r>
            <a:endParaRPr lang="fr-FR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1" grpId="0" animBg="1"/>
      <p:bldP spid="15" grpId="0" animBg="1"/>
      <p:bldP spid="36" grpId="0" animBg="1"/>
      <p:bldP spid="37" grpId="0" animBg="1"/>
      <p:bldP spid="38" grpId="0" animBg="1"/>
      <p:bldP spid="2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14282" y="1"/>
            <a:ext cx="3643338" cy="785794"/>
          </a:xfrm>
        </p:spPr>
        <p:txBody>
          <a:bodyPr>
            <a:noAutofit/>
          </a:bodyPr>
          <a:lstStyle/>
          <a:p>
            <a:pPr rtl="1"/>
            <a:endParaRPr lang="fr-FR" sz="3200" b="1" dirty="0"/>
          </a:p>
        </p:txBody>
      </p:sp>
      <p:sp>
        <p:nvSpPr>
          <p:cNvPr id="7" name="Rectangle à coins arrondis 6"/>
          <p:cNvSpPr/>
          <p:nvPr/>
        </p:nvSpPr>
        <p:spPr>
          <a:xfrm>
            <a:off x="0" y="5357826"/>
            <a:ext cx="9144000" cy="1285860"/>
          </a:xfrm>
          <a:prstGeom prst="roundRect">
            <a:avLst/>
          </a:prstGeom>
          <a:gradFill flip="none" rotWithShape="1">
            <a:gsLst>
              <a:gs pos="0">
                <a:schemeClr val="dk1">
                  <a:tint val="66000"/>
                  <a:satMod val="160000"/>
                </a:schemeClr>
              </a:gs>
              <a:gs pos="50000">
                <a:schemeClr val="dk1">
                  <a:tint val="44500"/>
                  <a:satMod val="160000"/>
                </a:schemeClr>
              </a:gs>
              <a:gs pos="100000">
                <a:schemeClr val="dk1">
                  <a:tint val="23500"/>
                  <a:satMod val="160000"/>
                </a:schemeClr>
              </a:gs>
            </a:gsLst>
            <a:lin ang="13500000" scaled="1"/>
            <a:tileRect/>
          </a:gra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ar-DZ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rtl="1"/>
            <a:endParaRPr lang="ar-DZ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rtl="1"/>
            <a:endParaRPr lang="ar-DZ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rtl="1"/>
            <a:r>
              <a:rPr lang="ar-DZ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لا تكون معرفة الواقع كما هو، بل كما نراه ونشعر </a:t>
            </a:r>
            <a:r>
              <a:rPr lang="ar-DZ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به</a:t>
            </a:r>
            <a:r>
              <a:rPr lang="ar-DZ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فلا وجود للواقع مستقلا عن وعينا وإدراكنا الذاتي.</a:t>
            </a:r>
            <a:endParaRPr lang="ar-DZ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rtl="1">
              <a:lnSpc>
                <a:spcPct val="150000"/>
              </a:lnSpc>
            </a:pPr>
            <a:endParaRPr lang="ar-DZ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fr-FR" dirty="0"/>
          </a:p>
        </p:txBody>
      </p:sp>
      <p:sp>
        <p:nvSpPr>
          <p:cNvPr id="5" name="Rectangle à coins arrondis 4"/>
          <p:cNvSpPr/>
          <p:nvPr/>
        </p:nvSpPr>
        <p:spPr>
          <a:xfrm>
            <a:off x="1643042" y="285728"/>
            <a:ext cx="5643602" cy="135734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DZ" sz="2600" dirty="0" smtClean="0"/>
              <a:t>وعليه، يجب الامتناع عن إصدار أحكام فيما يتعلق بالواقع الموضوعي تتجاوز حدود التجربة الذاتية.</a:t>
            </a:r>
            <a:endParaRPr lang="fr-FR" sz="2600" dirty="0"/>
          </a:p>
        </p:txBody>
      </p:sp>
      <p:sp>
        <p:nvSpPr>
          <p:cNvPr id="6" name="Rectangle à coins arrondis 5"/>
          <p:cNvSpPr/>
          <p:nvPr/>
        </p:nvSpPr>
        <p:spPr>
          <a:xfrm>
            <a:off x="2357422" y="3286124"/>
            <a:ext cx="4286248" cy="185738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>
              <a:lnSpc>
                <a:spcPct val="150000"/>
              </a:lnSpc>
            </a:pPr>
            <a:r>
              <a:rPr lang="ar-DZ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فمعرفتنا بالواقع (العالم الخارجي ) تأتي عن طريق معرفتنا الذاتية </a:t>
            </a:r>
            <a:r>
              <a:rPr lang="ar-DZ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به</a:t>
            </a:r>
            <a:r>
              <a:rPr lang="ar-DZ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(الخبرة)</a:t>
            </a:r>
            <a:endParaRPr lang="fr-FR" sz="2800" dirty="0"/>
          </a:p>
        </p:txBody>
      </p:sp>
      <p:sp>
        <p:nvSpPr>
          <p:cNvPr id="9" name="Rectangle à coins arrondis 8"/>
          <p:cNvSpPr/>
          <p:nvPr/>
        </p:nvSpPr>
        <p:spPr>
          <a:xfrm>
            <a:off x="1214414" y="1857364"/>
            <a:ext cx="6572296" cy="1285884"/>
          </a:xfrm>
          <a:prstGeom prst="round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DZ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والخبرة الذاتية هي التي تمكننا من إدراك جوهر الأشياء والظواهر. </a:t>
            </a:r>
          </a:p>
        </p:txBody>
      </p:sp>
      <p:pic>
        <p:nvPicPr>
          <p:cNvPr id="8" name="Picture 3" descr="C:\Users\pc\Desktop\صور تعديل منزل\ممنوع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00875" y="3214686"/>
            <a:ext cx="2143125" cy="21431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5" grpId="0" animBg="1"/>
      <p:bldP spid="6" grpId="0" animBg="1"/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285720" y="214290"/>
            <a:ext cx="8286776" cy="1357322"/>
          </a:xfrm>
          <a:prstGeom prst="wedgeRoundRect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DZ" sz="2800" dirty="0" smtClean="0">
                <a:solidFill>
                  <a:schemeClr val="tx1"/>
                </a:solidFill>
              </a:rPr>
              <a:t>يكون الوعي الذاتي للموضوعات في لحظتها القائمة وفق استقبال الذات لها. </a:t>
            </a:r>
          </a:p>
          <a:p>
            <a:pPr algn="ctr"/>
            <a:endParaRPr lang="fr-FR" dirty="0"/>
          </a:p>
        </p:txBody>
      </p:sp>
      <p:sp>
        <p:nvSpPr>
          <p:cNvPr id="5" name="Ellipse 4"/>
          <p:cNvSpPr/>
          <p:nvPr/>
        </p:nvSpPr>
        <p:spPr>
          <a:xfrm>
            <a:off x="71438" y="2500306"/>
            <a:ext cx="2714612" cy="271464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DZ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الاهتمام بالمظهر الحالي (الآن)</a:t>
            </a:r>
          </a:p>
          <a:p>
            <a:pPr algn="ctr"/>
            <a:endParaRPr lang="fr-FR" dirty="0"/>
          </a:p>
        </p:txBody>
      </p:sp>
      <p:sp>
        <p:nvSpPr>
          <p:cNvPr id="11" name="Ellipse 10"/>
          <p:cNvSpPr/>
          <p:nvPr/>
        </p:nvSpPr>
        <p:spPr>
          <a:xfrm>
            <a:off x="6000760" y="2428868"/>
            <a:ext cx="3000396" cy="271464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2800" dirty="0" smtClean="0">
                <a:solidFill>
                  <a:schemeClr val="tx1"/>
                </a:solidFill>
              </a:rPr>
              <a:t>رفض كل مظهر سابق </a:t>
            </a:r>
            <a:r>
              <a:rPr lang="ar-DZ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 الحالة التي كان عليها الموضوع) </a:t>
            </a:r>
          </a:p>
        </p:txBody>
      </p:sp>
      <p:sp>
        <p:nvSpPr>
          <p:cNvPr id="12" name="Ellipse 11"/>
          <p:cNvSpPr/>
          <p:nvPr/>
        </p:nvSpPr>
        <p:spPr>
          <a:xfrm>
            <a:off x="3000364" y="2428868"/>
            <a:ext cx="2857520" cy="2714644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2800" dirty="0" smtClean="0">
                <a:solidFill>
                  <a:schemeClr val="tx1"/>
                </a:solidFill>
              </a:rPr>
              <a:t>رفض </a:t>
            </a:r>
            <a:endParaRPr lang="ar-DZ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rtl="1"/>
            <a:r>
              <a:rPr lang="ar-DZ" sz="2800" dirty="0" smtClean="0">
                <a:solidFill>
                  <a:schemeClr val="tx1"/>
                </a:solidFill>
              </a:rPr>
              <a:t>كل مظهر مثالي أو مستقبلي ( ما الذي يجب/ سيكون عليه)</a:t>
            </a:r>
            <a:endParaRPr lang="fr-FR" sz="2800" dirty="0"/>
          </a:p>
        </p:txBody>
      </p:sp>
      <p:sp>
        <p:nvSpPr>
          <p:cNvPr id="13" name="Rectangle à coins arrondis 12"/>
          <p:cNvSpPr/>
          <p:nvPr/>
        </p:nvSpPr>
        <p:spPr>
          <a:xfrm>
            <a:off x="2428860" y="5572140"/>
            <a:ext cx="4500594" cy="107157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dirty="0" smtClean="0">
                <a:solidFill>
                  <a:schemeClr val="tx1"/>
                </a:solidFill>
              </a:rPr>
              <a:t>الاهتمام بالزمن الحاضر</a:t>
            </a:r>
            <a:endParaRPr lang="fr-FR"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1" grpId="0" animBg="1"/>
      <p:bldP spid="12" grpId="0" animBg="1"/>
      <p:bldP spid="1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à coins arrondis 16"/>
          <p:cNvSpPr/>
          <p:nvPr/>
        </p:nvSpPr>
        <p:spPr>
          <a:xfrm>
            <a:off x="500034" y="5214950"/>
            <a:ext cx="8215338" cy="1142984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DZ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تتم دراسة الظاهرة أو الموضوع دون فصله عن الذات، المكان، الزمان....</a:t>
            </a:r>
          </a:p>
        </p:txBody>
      </p:sp>
      <p:sp>
        <p:nvSpPr>
          <p:cNvPr id="19" name="Rectangle à coins arrondis 18"/>
          <p:cNvSpPr/>
          <p:nvPr/>
        </p:nvSpPr>
        <p:spPr>
          <a:xfrm>
            <a:off x="428596" y="857232"/>
            <a:ext cx="8501122" cy="135732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DZ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الجمع بين الذات والموضوع، فالذات دون موضوع لا تدرك شيئا، والموضوع دون ذات يبقى غير مدرك.</a:t>
            </a:r>
          </a:p>
        </p:txBody>
      </p:sp>
      <p:sp>
        <p:nvSpPr>
          <p:cNvPr id="6" name="Rectangle 5"/>
          <p:cNvSpPr/>
          <p:nvPr/>
        </p:nvSpPr>
        <p:spPr>
          <a:xfrm>
            <a:off x="1285852" y="3000372"/>
            <a:ext cx="6643734" cy="13573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لا خوف دون شيء مخيف، ولو لم تتفاعل الذات مع ما هو مخيف لما كان كذلك، ولا حزن دون شيء محزن، ولو لم تتفاعل الذات مع المحزن لما كان كذلك....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14282" y="1"/>
            <a:ext cx="8929718" cy="928669"/>
          </a:xfrm>
        </p:spPr>
        <p:txBody>
          <a:bodyPr>
            <a:normAutofit/>
          </a:bodyPr>
          <a:lstStyle/>
          <a:p>
            <a:pPr rtl="1"/>
            <a:r>
              <a:rPr lang="ar-DZ" sz="4500" b="1" dirty="0" smtClean="0"/>
              <a:t>نقد التيار الظواهري</a:t>
            </a:r>
            <a:endParaRPr lang="fr-FR" sz="4500" b="1" dirty="0"/>
          </a:p>
        </p:txBody>
      </p:sp>
      <p:pic>
        <p:nvPicPr>
          <p:cNvPr id="5" name="Picture 2" descr="C:\Users\pc\Desktop\مقاييس السداسي 2\صور\موجب وسالب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715016"/>
            <a:ext cx="9144000" cy="11429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à coins arrondis 5"/>
          <p:cNvSpPr/>
          <p:nvPr/>
        </p:nvSpPr>
        <p:spPr>
          <a:xfrm>
            <a:off x="4857752" y="1000108"/>
            <a:ext cx="4071966" cy="471490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indent="274638" algn="just" rtl="1"/>
            <a:r>
              <a:rPr lang="ar-DZ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ساعد هذا التيار على بناء أساس مغاير في المعرفة من خلال الاحتكاك المباشر مع الموضوع.</a:t>
            </a:r>
          </a:p>
          <a:p>
            <a:pPr indent="274638" algn="just" rtl="1"/>
            <a:r>
              <a:rPr lang="ar-DZ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حاول التأسيس لعمق معرفي من خلال </a:t>
            </a:r>
            <a:r>
              <a:rPr lang="ar-DZ" sz="2800" dirty="0" smtClean="0">
                <a:solidFill>
                  <a:schemeClr val="tx1"/>
                </a:solidFill>
              </a:rPr>
              <a:t>استكمال ما قصرت فيه الوضعية، </a:t>
            </a:r>
            <a:r>
              <a:rPr lang="ar-DZ" sz="2800" dirty="0" err="1" smtClean="0">
                <a:solidFill>
                  <a:schemeClr val="tx1"/>
                </a:solidFill>
              </a:rPr>
              <a:t>الامبريقية</a:t>
            </a:r>
            <a:r>
              <a:rPr lang="ar-DZ" sz="2800" dirty="0" smtClean="0">
                <a:solidFill>
                  <a:schemeClr val="tx1"/>
                </a:solidFill>
              </a:rPr>
              <a:t>... في دراستها للعالم الخارجي. </a:t>
            </a:r>
          </a:p>
          <a:p>
            <a:pPr indent="274638" algn="just" rtl="1"/>
            <a:r>
              <a:rPr lang="ar-DZ" sz="2800" dirty="0" smtClean="0">
                <a:solidFill>
                  <a:schemeClr val="tx1"/>
                </a:solidFill>
              </a:rPr>
              <a:t>ساهم في تعميق فهم الظواهر النفسية والاجتماعية</a:t>
            </a:r>
          </a:p>
        </p:txBody>
      </p:sp>
      <p:sp>
        <p:nvSpPr>
          <p:cNvPr id="7" name="Rectangle à coins arrondis 6"/>
          <p:cNvSpPr/>
          <p:nvPr/>
        </p:nvSpPr>
        <p:spPr>
          <a:xfrm>
            <a:off x="285720" y="1071546"/>
            <a:ext cx="4000528" cy="464347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indent="365125" algn="just" rtl="1">
              <a:spcBef>
                <a:spcPct val="20000"/>
              </a:spcBef>
              <a:buClr>
                <a:schemeClr val="accent1"/>
              </a:buClr>
              <a:buSzPct val="85000"/>
              <a:defRPr/>
            </a:pPr>
            <a:r>
              <a:rPr lang="ar-DZ" sz="2500" cap="all" spc="250" dirty="0" smtClean="0"/>
              <a:t>المثالية والذاتية المفرطة، والعجز عن تقديم نظرة متكاملة عن العالم الخارجي. </a:t>
            </a:r>
            <a:endParaRPr lang="fr-FR" sz="2500" cap="all" spc="250" dirty="0" smtClean="0"/>
          </a:p>
          <a:p>
            <a:pPr lvl="0" indent="365125" algn="just" rtl="1">
              <a:spcBef>
                <a:spcPct val="20000"/>
              </a:spcBef>
              <a:buClr>
                <a:schemeClr val="accent1"/>
              </a:buClr>
              <a:buSzPct val="85000"/>
              <a:defRPr/>
            </a:pPr>
            <a:r>
              <a:rPr lang="ar-DZ" sz="2500" cap="all" spc="250" dirty="0" smtClean="0"/>
              <a:t>هناك غموض كبير في مفاهيمه التحليلية.</a:t>
            </a:r>
            <a:endParaRPr lang="fr-FR" sz="2500" cap="all" spc="250" dirty="0" smtClean="0"/>
          </a:p>
          <a:p>
            <a:pPr lvl="0" indent="365125" algn="just" rtl="1">
              <a:spcBef>
                <a:spcPct val="20000"/>
              </a:spcBef>
              <a:buClr>
                <a:schemeClr val="accent1"/>
              </a:buClr>
              <a:buSzPct val="85000"/>
              <a:defRPr/>
            </a:pPr>
            <a:r>
              <a:rPr lang="ar-DZ" sz="2500" cap="all" spc="250" dirty="0" smtClean="0"/>
              <a:t>التركيز على الفرد ووعيه جعل يواجه صعوبة في صياغة تعميمات نظرية حول الواقع؛ لأن كل فرد له وعيه الذاتي الخاص </a:t>
            </a:r>
            <a:r>
              <a:rPr lang="ar-DZ" sz="2500" cap="all" spc="250" dirty="0" err="1" smtClean="0"/>
              <a:t>به</a:t>
            </a:r>
            <a:r>
              <a:rPr lang="ar-DZ" sz="2500" b="1" cap="all" spc="250" dirty="0" smtClean="0"/>
              <a:t>.</a:t>
            </a:r>
            <a:endParaRPr lang="ar-DZ" sz="2500" cap="all" spc="25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 rtl="1">
              <a:buNone/>
            </a:pPr>
            <a:endParaRPr lang="ar-DZ" dirty="0" smtClean="0"/>
          </a:p>
          <a:p>
            <a:pPr algn="just" rtl="1">
              <a:buNone/>
            </a:pPr>
            <a:endParaRPr lang="ar-DZ" dirty="0" smtClean="0"/>
          </a:p>
          <a:p>
            <a:pPr algn="just" rtl="1">
              <a:buNone/>
            </a:pPr>
            <a:endParaRPr lang="ar-DZ" dirty="0" smtClean="0"/>
          </a:p>
          <a:p>
            <a:pPr algn="just" rtl="1">
              <a:buNone/>
            </a:pPr>
            <a:endParaRPr lang="ar-DZ" dirty="0" smtClean="0"/>
          </a:p>
          <a:p>
            <a:pPr algn="just" rtl="1">
              <a:buNone/>
            </a:pPr>
            <a:endParaRPr lang="ar-DZ" dirty="0" smtClean="0"/>
          </a:p>
          <a:p>
            <a:pPr algn="just" rtl="1">
              <a:buNone/>
            </a:pPr>
            <a:endParaRPr lang="ar-DZ" dirty="0" smtClean="0"/>
          </a:p>
          <a:p>
            <a:pPr algn="just" rtl="1">
              <a:buNone/>
            </a:pPr>
            <a:endParaRPr lang="ar-DZ" dirty="0" smtClean="0"/>
          </a:p>
          <a:p>
            <a:pPr algn="just" rtl="1">
              <a:buNone/>
            </a:pPr>
            <a:endParaRPr lang="ar-DZ" dirty="0" smtClean="0"/>
          </a:p>
          <a:p>
            <a:pPr algn="just" rtl="1">
              <a:buNone/>
            </a:pPr>
            <a:endParaRPr lang="ar-DZ" dirty="0" smtClean="0"/>
          </a:p>
          <a:p>
            <a:endParaRPr lang="fr-FR" dirty="0"/>
          </a:p>
        </p:txBody>
      </p:sp>
      <p:sp>
        <p:nvSpPr>
          <p:cNvPr id="7" name="Rectangle à coins arrondis 6"/>
          <p:cNvSpPr/>
          <p:nvPr/>
        </p:nvSpPr>
        <p:spPr>
          <a:xfrm>
            <a:off x="0" y="214290"/>
            <a:ext cx="5643570" cy="1928826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2600" dirty="0" smtClean="0">
                <a:solidFill>
                  <a:schemeClr val="tx1"/>
                </a:solidFill>
              </a:rPr>
              <a:t>يتقاطع التيار الظواهري مع التيارات: المثالي، التجريبي، التأويلي، </a:t>
            </a:r>
            <a:r>
              <a:rPr lang="ar-DZ" sz="2600" dirty="0" err="1" smtClean="0">
                <a:solidFill>
                  <a:schemeClr val="tx1"/>
                </a:solidFill>
              </a:rPr>
              <a:t>البراغماتي</a:t>
            </a:r>
            <a:r>
              <a:rPr lang="ar-DZ" sz="2600" dirty="0" smtClean="0">
                <a:solidFill>
                  <a:schemeClr val="tx1"/>
                </a:solidFill>
              </a:rPr>
              <a:t>، الوجودي</a:t>
            </a:r>
          </a:p>
        </p:txBody>
      </p:sp>
      <p:sp>
        <p:nvSpPr>
          <p:cNvPr id="9" name="Rectangle à coins arrondis 8"/>
          <p:cNvSpPr/>
          <p:nvPr/>
        </p:nvSpPr>
        <p:spPr>
          <a:xfrm>
            <a:off x="285720" y="2357430"/>
            <a:ext cx="8572560" cy="150019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DZ" sz="2800" b="1" dirty="0" smtClean="0">
                <a:solidFill>
                  <a:schemeClr val="tx1"/>
                </a:solidFill>
              </a:rPr>
              <a:t>المثالي: </a:t>
            </a:r>
            <a:r>
              <a:rPr lang="ar-DZ" sz="2800" dirty="0" smtClean="0">
                <a:solidFill>
                  <a:schemeClr val="tx1"/>
                </a:solidFill>
              </a:rPr>
              <a:t>بما أن التيار الظواهري يتصف بالمثالية، فهو يتقاطع مع التيار المثالي، خاصة فيما يتعلق بالتسامي والتعالي عن الواقع واستشعاره لفهمه والتعرف على ماهيته.</a:t>
            </a:r>
            <a:endParaRPr lang="fr-FR" sz="2800" dirty="0" smtClean="0">
              <a:solidFill>
                <a:schemeClr val="tx1"/>
              </a:solidFill>
            </a:endParaRPr>
          </a:p>
        </p:txBody>
      </p:sp>
      <p:sp>
        <p:nvSpPr>
          <p:cNvPr id="11" name="Plaque 10"/>
          <p:cNvSpPr/>
          <p:nvPr/>
        </p:nvSpPr>
        <p:spPr>
          <a:xfrm>
            <a:off x="5929290" y="0"/>
            <a:ext cx="3214710" cy="1714488"/>
          </a:xfrm>
          <a:prstGeom prst="bevel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ysClr val="windowText" lastClr="000000"/>
                </a:solidFill>
              </a:rPr>
              <a:t>علاقة التيار الظواهري بتيارات أخرى</a:t>
            </a:r>
            <a:endParaRPr lang="fr-FR" sz="3200" b="1" dirty="0" smtClean="0">
              <a:solidFill>
                <a:sysClr val="windowText" lastClr="000000"/>
              </a:solidFill>
            </a:endParaRPr>
          </a:p>
        </p:txBody>
      </p:sp>
      <p:sp>
        <p:nvSpPr>
          <p:cNvPr id="10" name="Rectangle à coins arrondis 9"/>
          <p:cNvSpPr/>
          <p:nvPr/>
        </p:nvSpPr>
        <p:spPr>
          <a:xfrm>
            <a:off x="1000100" y="4214818"/>
            <a:ext cx="7286676" cy="171451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DZ" sz="2800" dirty="0" smtClean="0"/>
              <a:t>مع التيار التجريبي </a:t>
            </a:r>
            <a:r>
              <a:rPr lang="ar-DZ" sz="2800" dirty="0" err="1" smtClean="0"/>
              <a:t>والبراغماتي</a:t>
            </a:r>
            <a:r>
              <a:rPr lang="ar-DZ" sz="2800" dirty="0" smtClean="0"/>
              <a:t> من خلال التأكيد على التجربة المعاشة، لذلك توصف </a:t>
            </a:r>
            <a:r>
              <a:rPr lang="ar-DZ" sz="2800" dirty="0" err="1" smtClean="0"/>
              <a:t>الفينومينولوجيا</a:t>
            </a:r>
            <a:r>
              <a:rPr lang="ar-DZ" sz="2800" dirty="0" smtClean="0"/>
              <a:t> بكونها تجريبية أكثر منها عقلانية.</a:t>
            </a:r>
            <a:endParaRPr lang="fr-FR" sz="2800" dirty="0"/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  <p:bldP spid="1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à coins arrondis 10"/>
          <p:cNvSpPr/>
          <p:nvPr/>
        </p:nvSpPr>
        <p:spPr>
          <a:xfrm>
            <a:off x="4429124" y="1071546"/>
            <a:ext cx="4429156" cy="150019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DZ" sz="2800" b="1" dirty="0" smtClean="0"/>
              <a:t>عند التجريبيين:  </a:t>
            </a:r>
            <a:r>
              <a:rPr lang="ar-DZ" sz="2800" dirty="0" smtClean="0"/>
              <a:t>عملية عن طريق الحواس/  تجربة علمية نتائجها موضوعية، وهي مصدر المعرفة</a:t>
            </a:r>
            <a:endParaRPr lang="fr-FR" sz="2800" dirty="0"/>
          </a:p>
        </p:txBody>
      </p:sp>
      <p:sp>
        <p:nvSpPr>
          <p:cNvPr id="12" name="Rectangle à coins arrondis 11"/>
          <p:cNvSpPr/>
          <p:nvPr/>
        </p:nvSpPr>
        <p:spPr>
          <a:xfrm>
            <a:off x="2357422" y="2857496"/>
            <a:ext cx="4929222" cy="178595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DZ" sz="2800" b="1" dirty="0" smtClean="0"/>
              <a:t>عند </a:t>
            </a:r>
            <a:r>
              <a:rPr lang="ar-DZ" sz="2800" b="1" dirty="0" err="1" smtClean="0"/>
              <a:t>البراغماتيين</a:t>
            </a:r>
            <a:r>
              <a:rPr lang="ar-DZ" sz="2800" dirty="0" smtClean="0"/>
              <a:t>: تجربة عملية بالمعايشة  نتائجها فردية من خلالها نؤكد صحة أو صدق الفكرة</a:t>
            </a:r>
            <a:endParaRPr lang="fr-FR" sz="2800" dirty="0" smtClean="0"/>
          </a:p>
        </p:txBody>
      </p:sp>
      <p:sp>
        <p:nvSpPr>
          <p:cNvPr id="16" name="Rectangle à coins arrondis 15"/>
          <p:cNvSpPr/>
          <p:nvPr/>
        </p:nvSpPr>
        <p:spPr>
          <a:xfrm>
            <a:off x="214282" y="5214950"/>
            <a:ext cx="5000660" cy="1428760"/>
          </a:xfrm>
          <a:prstGeom prst="roundRect">
            <a:avLst/>
          </a:prstGeom>
        </p:spPr>
        <p:style>
          <a:lnRef idx="1">
            <a:schemeClr val="accent3"/>
          </a:lnRef>
          <a:fillRef idx="1001">
            <a:schemeClr val="dk2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DZ" sz="2800" b="1" dirty="0" smtClean="0"/>
              <a:t>عند </a:t>
            </a:r>
            <a:r>
              <a:rPr lang="ar-DZ" sz="2800" b="1" dirty="0" err="1" smtClean="0"/>
              <a:t>الظواهريين</a:t>
            </a:r>
            <a:r>
              <a:rPr lang="ar-DZ" sz="2800" b="1" dirty="0" smtClean="0"/>
              <a:t>: </a:t>
            </a:r>
            <a:r>
              <a:rPr lang="ar-DZ" sz="2800" dirty="0" smtClean="0"/>
              <a:t>تجربة معايشة ذاتيا، تعطينا الخبرة التي من خلالها نشكل الوعي والمعرفة، نتائجها ذاتية</a:t>
            </a:r>
            <a:endParaRPr lang="fr-FR" sz="2800" dirty="0" smtClean="0"/>
          </a:p>
        </p:txBody>
      </p:sp>
      <p:sp>
        <p:nvSpPr>
          <p:cNvPr id="9" name="Plaque 8"/>
          <p:cNvSpPr/>
          <p:nvPr/>
        </p:nvSpPr>
        <p:spPr>
          <a:xfrm>
            <a:off x="214282" y="214290"/>
            <a:ext cx="3214710" cy="1000132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4000" b="1" dirty="0" smtClean="0">
                <a:solidFill>
                  <a:schemeClr val="bg1"/>
                </a:solidFill>
              </a:rPr>
              <a:t>الــتــجــربة</a:t>
            </a:r>
            <a:endParaRPr lang="fr-FR" sz="4000" b="1" dirty="0">
              <a:solidFill>
                <a:schemeClr val="bg1"/>
              </a:solidFill>
            </a:endParaRPr>
          </a:p>
        </p:txBody>
      </p:sp>
      <p:pic>
        <p:nvPicPr>
          <p:cNvPr id="6" name="Picture 3" descr="C:\Users\pc\Desktop\صور تعديل منزل\ممنوع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72264" y="4714875"/>
            <a:ext cx="2143125" cy="21431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6" grpId="0" animBg="1"/>
      <p:bldP spid="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 rtl="1">
              <a:buNone/>
            </a:pPr>
            <a:endParaRPr lang="ar-DZ" dirty="0" smtClean="0"/>
          </a:p>
          <a:p>
            <a:pPr algn="just" rtl="1">
              <a:buNone/>
            </a:pPr>
            <a:endParaRPr lang="ar-DZ" dirty="0" smtClean="0"/>
          </a:p>
          <a:p>
            <a:pPr algn="just" rtl="1">
              <a:buNone/>
            </a:pPr>
            <a:endParaRPr lang="ar-DZ" dirty="0" smtClean="0"/>
          </a:p>
          <a:p>
            <a:pPr algn="just" rtl="1">
              <a:buNone/>
            </a:pPr>
            <a:endParaRPr lang="ar-DZ" dirty="0" smtClean="0"/>
          </a:p>
          <a:p>
            <a:pPr algn="just" rtl="1">
              <a:buNone/>
            </a:pPr>
            <a:endParaRPr lang="ar-DZ" dirty="0" smtClean="0"/>
          </a:p>
          <a:p>
            <a:pPr algn="just" rtl="1">
              <a:buNone/>
            </a:pPr>
            <a:endParaRPr lang="ar-DZ" dirty="0" smtClean="0"/>
          </a:p>
          <a:p>
            <a:pPr algn="just" rtl="1">
              <a:buNone/>
            </a:pPr>
            <a:endParaRPr lang="ar-DZ" dirty="0" smtClean="0"/>
          </a:p>
          <a:p>
            <a:pPr algn="just" rtl="1">
              <a:buNone/>
            </a:pPr>
            <a:endParaRPr lang="ar-DZ" dirty="0" smtClean="0"/>
          </a:p>
          <a:p>
            <a:pPr algn="just" rtl="1">
              <a:buNone/>
            </a:pPr>
            <a:endParaRPr lang="ar-DZ" dirty="0" smtClean="0"/>
          </a:p>
          <a:p>
            <a:endParaRPr lang="fr-FR" dirty="0"/>
          </a:p>
        </p:txBody>
      </p:sp>
      <p:sp>
        <p:nvSpPr>
          <p:cNvPr id="6" name="Rectangle à coins arrondis 5"/>
          <p:cNvSpPr/>
          <p:nvPr/>
        </p:nvSpPr>
        <p:spPr>
          <a:xfrm>
            <a:off x="357158" y="285728"/>
            <a:ext cx="8358246" cy="2428892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DZ" sz="2800" b="1" dirty="0" smtClean="0">
                <a:solidFill>
                  <a:schemeClr val="tx1"/>
                </a:solidFill>
              </a:rPr>
              <a:t>التيار التأويلي:</a:t>
            </a:r>
            <a:endParaRPr lang="ar-DZ" sz="2800" dirty="0" smtClean="0">
              <a:solidFill>
                <a:schemeClr val="tx1"/>
              </a:solidFill>
            </a:endParaRPr>
          </a:p>
          <a:p>
            <a:pPr algn="ctr" rtl="1"/>
            <a:r>
              <a:rPr lang="ar-DZ" sz="2800" dirty="0" smtClean="0">
                <a:solidFill>
                  <a:schemeClr val="tx1"/>
                </a:solidFill>
              </a:rPr>
              <a:t>يرى التأويليون أن الموضوع واحد </a:t>
            </a:r>
            <a:r>
              <a:rPr lang="ar-DZ" sz="2800" dirty="0" err="1" smtClean="0">
                <a:solidFill>
                  <a:schemeClr val="tx1"/>
                </a:solidFill>
              </a:rPr>
              <a:t>والأفهام</a:t>
            </a:r>
            <a:r>
              <a:rPr lang="ar-DZ" sz="2800" dirty="0" smtClean="0">
                <a:solidFill>
                  <a:schemeClr val="tx1"/>
                </a:solidFill>
              </a:rPr>
              <a:t> حوله متعددة، ويرى </a:t>
            </a:r>
            <a:r>
              <a:rPr lang="ar-DZ" sz="2800" dirty="0" err="1" smtClean="0">
                <a:solidFill>
                  <a:schemeClr val="tx1"/>
                </a:solidFill>
              </a:rPr>
              <a:t>الظواهريون</a:t>
            </a:r>
            <a:r>
              <a:rPr lang="ar-DZ" sz="2800" dirty="0" smtClean="0">
                <a:solidFill>
                  <a:schemeClr val="tx1"/>
                </a:solidFill>
              </a:rPr>
              <a:t> أن المواضيع، والأشياء ثابتة، لكن إدراكنا لها غير ثابت.</a:t>
            </a:r>
          </a:p>
          <a:p>
            <a:pPr algn="ctr" rtl="1"/>
            <a:r>
              <a:rPr lang="ar-DZ" sz="2800" dirty="0" smtClean="0">
                <a:solidFill>
                  <a:schemeClr val="tx1"/>
                </a:solidFill>
              </a:rPr>
              <a:t>كما أن التيار التأويلي يعتمد على </a:t>
            </a:r>
            <a:r>
              <a:rPr lang="ar-DZ" sz="2800" b="1" dirty="0" smtClean="0">
                <a:solidFill>
                  <a:schemeClr val="tx1"/>
                </a:solidFill>
              </a:rPr>
              <a:t>ذات </a:t>
            </a:r>
            <a:r>
              <a:rPr lang="ar-DZ" sz="2800" dirty="0" smtClean="0">
                <a:solidFill>
                  <a:schemeClr val="tx1"/>
                </a:solidFill>
              </a:rPr>
              <a:t>القارئ والمؤول للوصول إلى المعنى الخفي، والذي يعتبر المعنى الحقيقي.</a:t>
            </a:r>
            <a:endParaRPr lang="fr-FR" sz="2800" dirty="0" smtClean="0">
              <a:solidFill>
                <a:schemeClr val="tx1"/>
              </a:solidFill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642910" y="2928934"/>
            <a:ext cx="7929618" cy="178595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DZ" sz="2800" b="1" dirty="0" smtClean="0">
                <a:solidFill>
                  <a:schemeClr val="tx1"/>
                </a:solidFill>
              </a:rPr>
              <a:t>التيار الوجودي: </a:t>
            </a:r>
            <a:r>
              <a:rPr lang="ar-DZ" sz="2800" dirty="0" smtClean="0">
                <a:solidFill>
                  <a:schemeClr val="tx1"/>
                </a:solidFill>
              </a:rPr>
              <a:t>كانت مبادئ </a:t>
            </a:r>
            <a:r>
              <a:rPr lang="ar-DZ" sz="2800" dirty="0" err="1" smtClean="0">
                <a:solidFill>
                  <a:schemeClr val="tx1"/>
                </a:solidFill>
              </a:rPr>
              <a:t>الظواهرية</a:t>
            </a:r>
            <a:r>
              <a:rPr lang="ar-DZ" sz="2800" dirty="0" smtClean="0">
                <a:solidFill>
                  <a:schemeClr val="tx1"/>
                </a:solidFill>
              </a:rPr>
              <a:t> أساسا ومبعثا لتشكل الفكر الوجودي، من خلال التأكيد على الإنسان، وفي نظرتهما للزمن.</a:t>
            </a:r>
          </a:p>
          <a:p>
            <a:pPr algn="ctr" rtl="1"/>
            <a:r>
              <a:rPr lang="ar-DZ" sz="2800" dirty="0" smtClean="0">
                <a:solidFill>
                  <a:schemeClr val="tx1"/>
                </a:solidFill>
              </a:rPr>
              <a:t>يؤكد التياران على </a:t>
            </a:r>
            <a:r>
              <a:rPr lang="ar-DZ" sz="2800" dirty="0" smtClean="0">
                <a:solidFill>
                  <a:srgbClr val="FF0000"/>
                </a:solidFill>
              </a:rPr>
              <a:t>المواضيع نفسها: الوعي، الواقع، الذات، </a:t>
            </a:r>
            <a:r>
              <a:rPr lang="ar-DZ" sz="2800" dirty="0" smtClean="0">
                <a:solidFill>
                  <a:srgbClr val="FF0000"/>
                </a:solidFill>
              </a:rPr>
              <a:t>الموضوع. كما أن كلا التيارين يركز على الزمن الحاضر</a:t>
            </a:r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12" name="Rectangle à coins arrondis 11"/>
          <p:cNvSpPr/>
          <p:nvPr/>
        </p:nvSpPr>
        <p:spPr>
          <a:xfrm>
            <a:off x="4572000" y="4929198"/>
            <a:ext cx="4143404" cy="164307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DZ" sz="2800" dirty="0" smtClean="0">
                <a:solidFill>
                  <a:schemeClr val="tx1"/>
                </a:solidFill>
              </a:rPr>
              <a:t>الإنسان وليد اللحظة التي يجد فيها ذاته ويحقق رغباته في واقعه.</a:t>
            </a:r>
          </a:p>
          <a:p>
            <a:pPr algn="ctr" rtl="1"/>
            <a:r>
              <a:rPr lang="ar-DZ" sz="3000" b="1" dirty="0" smtClean="0">
                <a:solidFill>
                  <a:srgbClr val="FF0000"/>
                </a:solidFill>
              </a:rPr>
              <a:t>الوجودي</a:t>
            </a:r>
            <a:endParaRPr lang="fr-FR" sz="3000" b="1" dirty="0">
              <a:solidFill>
                <a:srgbClr val="FF0000"/>
              </a:solidFill>
            </a:endParaRPr>
          </a:p>
        </p:txBody>
      </p:sp>
      <p:sp>
        <p:nvSpPr>
          <p:cNvPr id="13" name="Rectangle à coins arrondis 12"/>
          <p:cNvSpPr/>
          <p:nvPr/>
        </p:nvSpPr>
        <p:spPr>
          <a:xfrm>
            <a:off x="428596" y="5000636"/>
            <a:ext cx="3786214" cy="157163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DZ" sz="3000" dirty="0" smtClean="0">
                <a:solidFill>
                  <a:schemeClr val="tx1"/>
                </a:solidFill>
              </a:rPr>
              <a:t>يكون </a:t>
            </a:r>
            <a:r>
              <a:rPr lang="ar-DZ" sz="3000" b="1" dirty="0" smtClean="0">
                <a:solidFill>
                  <a:schemeClr val="tx1"/>
                </a:solidFill>
              </a:rPr>
              <a:t>وعي</a:t>
            </a:r>
            <a:r>
              <a:rPr lang="ar-DZ" sz="3000" dirty="0" smtClean="0">
                <a:solidFill>
                  <a:schemeClr val="tx1"/>
                </a:solidFill>
              </a:rPr>
              <a:t> </a:t>
            </a:r>
            <a:r>
              <a:rPr lang="ar-DZ" sz="3000" b="1" dirty="0" smtClean="0">
                <a:solidFill>
                  <a:schemeClr val="tx1"/>
                </a:solidFill>
              </a:rPr>
              <a:t>الذاتي</a:t>
            </a:r>
            <a:r>
              <a:rPr lang="ar-DZ" sz="3000" dirty="0" smtClean="0">
                <a:solidFill>
                  <a:schemeClr val="tx1"/>
                </a:solidFill>
              </a:rPr>
              <a:t> للأشياء لحظة استقبال الذات لها.</a:t>
            </a:r>
          </a:p>
          <a:p>
            <a:pPr algn="ctr" rtl="1"/>
            <a:r>
              <a:rPr lang="ar-DZ" sz="2800" b="1" dirty="0" smtClean="0">
                <a:solidFill>
                  <a:srgbClr val="FF0000"/>
                </a:solidFill>
              </a:rPr>
              <a:t>الظواهري</a:t>
            </a:r>
            <a:endParaRPr lang="fr-FR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2" grpId="0" animBg="1"/>
      <p:bldP spid="1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Picture 2" descr="C:\Users\pc\Desktop\عمل 2022 2023\مقاييس 2022\صور المحاضرة الأخيرة\إضاءات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00174"/>
          </a:xfrm>
          <a:prstGeom prst="rect">
            <a:avLst/>
          </a:prstGeom>
          <a:noFill/>
        </p:spPr>
      </p:pic>
      <p:sp>
        <p:nvSpPr>
          <p:cNvPr id="6" name="Rectangle à coins arrondis 5"/>
          <p:cNvSpPr/>
          <p:nvPr/>
        </p:nvSpPr>
        <p:spPr>
          <a:xfrm>
            <a:off x="214282" y="1785926"/>
            <a:ext cx="8643998" cy="3643338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DZ" sz="4800" dirty="0" smtClean="0">
                <a:solidFill>
                  <a:schemeClr val="tx1"/>
                </a:solidFill>
                <a:latin typeface="Amiri" pitchFamily="2" charset="-78"/>
                <a:cs typeface="Amiri" pitchFamily="2" charset="-78"/>
              </a:rPr>
              <a:t>إذا لم تنجح في الوصول إلى هدفك فغير وسائلك ولا تغير مبادئك</a:t>
            </a:r>
          </a:p>
          <a:p>
            <a:pPr algn="ctr" rtl="1"/>
            <a:r>
              <a:rPr lang="ar-DZ" sz="4800" dirty="0" smtClean="0">
                <a:solidFill>
                  <a:schemeClr val="tx1"/>
                </a:solidFill>
                <a:latin typeface="Amiri" pitchFamily="2" charset="-78"/>
                <a:cs typeface="Amiri" pitchFamily="2" charset="-78"/>
              </a:rPr>
              <a:t>فالشجرة تغير أوراقها لا جذورها</a:t>
            </a:r>
            <a:endParaRPr lang="fr-FR" sz="4800" dirty="0">
              <a:solidFill>
                <a:schemeClr val="tx1"/>
              </a:solidFill>
              <a:latin typeface="Amiri" pitchFamily="2" charset="-78"/>
              <a:cs typeface="Amiri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1828</Words>
  <Application>Microsoft Office PowerPoint</Application>
  <PresentationFormat>Affichage à l'écran (4:3)</PresentationFormat>
  <Paragraphs>174</Paragraphs>
  <Slides>27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27</vt:i4>
      </vt:variant>
    </vt:vector>
  </HeadingPairs>
  <TitlesOfParts>
    <vt:vector size="28" baseType="lpstr">
      <vt:lpstr>Thème Office</vt:lpstr>
      <vt:lpstr>التيار الظواهري</vt:lpstr>
      <vt:lpstr>التيار السابع: التيار الظواهري</vt:lpstr>
      <vt:lpstr>Diapositive 3</vt:lpstr>
      <vt:lpstr>تعريف التيار الظواهري</vt:lpstr>
      <vt:lpstr>Diapositive 5</vt:lpstr>
      <vt:lpstr>Diapositive 6</vt:lpstr>
      <vt:lpstr>Diapositive 7</vt:lpstr>
      <vt:lpstr>نشأة التيار الظواهري</vt:lpstr>
      <vt:lpstr>Diapositive 9</vt:lpstr>
      <vt:lpstr>Diapositive 10</vt:lpstr>
      <vt:lpstr>Diapositive 11</vt:lpstr>
      <vt:lpstr>Diapositive 12</vt:lpstr>
      <vt:lpstr>Diapositive 13</vt:lpstr>
      <vt:lpstr>Diapositive 14</vt:lpstr>
      <vt:lpstr>خطوات تحصيل المعرفة عند هوسرل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نقد التيار الظواهري</vt:lpstr>
      <vt:lpstr>Diapositive 24</vt:lpstr>
      <vt:lpstr>Diapositive 25</vt:lpstr>
      <vt:lpstr>Diapositive 26</vt:lpstr>
      <vt:lpstr>Diapositive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التيار الظواهري</dc:title>
  <dc:creator>pc</dc:creator>
  <cp:lastModifiedBy>pc</cp:lastModifiedBy>
  <cp:revision>1</cp:revision>
  <dcterms:created xsi:type="dcterms:W3CDTF">2026-04-02T20:37:50Z</dcterms:created>
  <dcterms:modified xsi:type="dcterms:W3CDTF">2026-04-02T20:38:49Z</dcterms:modified>
</cp:coreProperties>
</file>