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23" r:id="rId2"/>
    <p:sldId id="347" r:id="rId3"/>
    <p:sldId id="348" r:id="rId4"/>
    <p:sldId id="321" r:id="rId5"/>
    <p:sldId id="324" r:id="rId6"/>
    <p:sldId id="337" r:id="rId7"/>
    <p:sldId id="282" r:id="rId8"/>
    <p:sldId id="349" r:id="rId9"/>
    <p:sldId id="326" r:id="rId10"/>
    <p:sldId id="328" r:id="rId11"/>
    <p:sldId id="350" r:id="rId12"/>
    <p:sldId id="354" r:id="rId13"/>
    <p:sldId id="351" r:id="rId14"/>
    <p:sldId id="352" r:id="rId15"/>
    <p:sldId id="353" r:id="rId16"/>
    <p:sldId id="355" r:id="rId17"/>
    <p:sldId id="356" r:id="rId18"/>
    <p:sldId id="330" r:id="rId19"/>
    <p:sldId id="332" r:id="rId20"/>
    <p:sldId id="334" r:id="rId21"/>
    <p:sldId id="336" r:id="rId22"/>
    <p:sldId id="339" r:id="rId23"/>
    <p:sldId id="340" r:id="rId24"/>
    <p:sldId id="357" r:id="rId25"/>
    <p:sldId id="341" r:id="rId26"/>
    <p:sldId id="358" r:id="rId27"/>
    <p:sldId id="343" r:id="rId28"/>
    <p:sldId id="346" r:id="rId29"/>
    <p:sldId id="275"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A906"/>
    <a:srgbClr val="AD5165"/>
    <a:srgbClr val="24BE33"/>
    <a:srgbClr val="969696"/>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84" autoAdjust="0"/>
    <p:restoredTop sz="94660"/>
  </p:normalViewPr>
  <p:slideViewPr>
    <p:cSldViewPr>
      <p:cViewPr varScale="1">
        <p:scale>
          <a:sx n="59" d="100"/>
          <a:sy n="59" d="100"/>
        </p:scale>
        <p:origin x="1596" y="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F37061-8A8D-4EF6-B2E2-5386F5057A98}" type="datetimeFigureOut">
              <a:rPr lang="fr-FR" smtClean="0"/>
              <a:pPr/>
              <a:t>04/04/2026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0B0E0E-9E52-46F2-A76F-CBD054AEC9ED}" type="slidenum">
              <a:rPr lang="fr-FR" smtClean="0"/>
              <a:pPr/>
              <a:t>‹N°›</a:t>
            </a:fld>
            <a:endParaRPr lang="fr-FR"/>
          </a:p>
        </p:txBody>
      </p:sp>
    </p:spTree>
    <p:extLst>
      <p:ext uri="{BB962C8B-B14F-4D97-AF65-F5344CB8AC3E}">
        <p14:creationId xmlns:p14="http://schemas.microsoft.com/office/powerpoint/2010/main" val="3027403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a:ln/>
        </p:spPr>
        <p:txBody>
          <a:bodyPr/>
          <a:lstStyle/>
          <a:p>
            <a:endParaRPr lang="fr-FR"/>
          </a:p>
        </p:txBody>
      </p:sp>
      <p:sp>
        <p:nvSpPr>
          <p:cNvPr id="5734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dirty="0"/>
          </a:p>
        </p:txBody>
      </p:sp>
      <p:sp>
        <p:nvSpPr>
          <p:cNvPr id="57348" name="Espace réservé de l'en-tête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CA" dirty="0">
                <a:latin typeface="Times New Roman" pitchFamily="18" charset="0"/>
              </a:rPr>
              <a:t>HEC- 30-411-96  </a:t>
            </a:r>
          </a:p>
        </p:txBody>
      </p:sp>
      <p:sp>
        <p:nvSpPr>
          <p:cNvPr id="57349" name="Espace réservé du pied de page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CA" dirty="0">
                <a:latin typeface="Times New Roman" pitchFamily="18" charset="0"/>
              </a:rPr>
              <a:t>Sylvie </a:t>
            </a:r>
            <a:r>
              <a:rPr lang="en-CA" dirty="0" err="1">
                <a:latin typeface="Times New Roman" pitchFamily="18" charset="0"/>
              </a:rPr>
              <a:t>Vidaillac</a:t>
            </a:r>
            <a:endParaRPr lang="en-CA">
              <a:latin typeface="Times New Roman" pitchFamily="18" charset="0"/>
            </a:endParaRPr>
          </a:p>
        </p:txBody>
      </p:sp>
      <p:sp>
        <p:nvSpPr>
          <p:cNvPr id="57350"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10DB0CF-DB2C-4EB0-91FD-1E612DB9BAFC}" type="slidenum">
              <a:rPr lang="en-CA" smtClean="0">
                <a:latin typeface="Times New Roman" pitchFamily="18" charset="0"/>
              </a:rPr>
              <a:pPr eaLnBrk="1" hangingPunct="1"/>
              <a:t>1</a:t>
            </a:fld>
            <a:endParaRPr lang="en-CA">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3076" name="Rectangle 4"/>
          <p:cNvSpPr>
            <a:spLocks noGrp="1" noChangeArrowheads="1"/>
          </p:cNvSpPr>
          <p:nvPr>
            <p:ph type="dt" sz="half" idx="2"/>
          </p:nvPr>
        </p:nvSpPr>
        <p:spPr bwMode="black">
          <a:xfrm>
            <a:off x="457200" y="6477000"/>
            <a:ext cx="2133600" cy="244475"/>
          </a:xfrm>
        </p:spPr>
        <p:txBody>
          <a:bodyPr/>
          <a:lstStyle>
            <a:lvl1pPr>
              <a:defRPr>
                <a:solidFill>
                  <a:schemeClr val="tx1"/>
                </a:solidFill>
              </a:defRPr>
            </a:lvl1pPr>
          </a:lstStyle>
          <a:p>
            <a:endParaRPr lang="en-US"/>
          </a:p>
        </p:txBody>
      </p:sp>
      <p:sp>
        <p:nvSpPr>
          <p:cNvPr id="3077" name="Rectangle 5"/>
          <p:cNvSpPr>
            <a:spLocks noGrp="1" noChangeArrowheads="1"/>
          </p:cNvSpPr>
          <p:nvPr>
            <p:ph type="ftr" sz="quarter" idx="3"/>
          </p:nvPr>
        </p:nvSpPr>
        <p:spPr bwMode="black">
          <a:xfrm>
            <a:off x="3124200" y="6477000"/>
            <a:ext cx="2895600" cy="244475"/>
          </a:xfrm>
        </p:spPr>
        <p:txBody>
          <a:bodyPr/>
          <a:lstStyle>
            <a:lvl1pPr algn="ctr">
              <a:defRPr>
                <a:solidFill>
                  <a:schemeClr val="tx1"/>
                </a:solidFill>
              </a:defRPr>
            </a:lvl1pPr>
          </a:lstStyle>
          <a:p>
            <a:endParaRPr lang="en-US"/>
          </a:p>
        </p:txBody>
      </p:sp>
      <p:sp>
        <p:nvSpPr>
          <p:cNvPr id="3078" name="Rectangle 6"/>
          <p:cNvSpPr>
            <a:spLocks noGrp="1" noChangeArrowheads="1"/>
          </p:cNvSpPr>
          <p:nvPr>
            <p:ph type="sldNum" sz="quarter" idx="4"/>
          </p:nvPr>
        </p:nvSpPr>
        <p:spPr bwMode="black">
          <a:xfrm>
            <a:off x="6553200" y="6477000"/>
            <a:ext cx="2133600" cy="244475"/>
          </a:xfrm>
        </p:spPr>
        <p:txBody>
          <a:bodyPr/>
          <a:lstStyle>
            <a:lvl1pPr>
              <a:defRPr>
                <a:solidFill>
                  <a:schemeClr val="tx1"/>
                </a:solidFill>
              </a:defRPr>
            </a:lvl1pPr>
          </a:lstStyle>
          <a:p>
            <a:fld id="{94A581CF-A9A3-42B4-BB0B-04BE74A9FF68}" type="slidenum">
              <a:rPr lang="en-US"/>
              <a:pPr/>
              <a:t>‹N°›</a:t>
            </a:fld>
            <a:endParaRPr lang="en-US"/>
          </a:p>
        </p:txBody>
      </p:sp>
      <p:sp>
        <p:nvSpPr>
          <p:cNvPr id="3086" name="Text Box 14"/>
          <p:cNvSpPr txBox="1">
            <a:spLocks noChangeArrowheads="1"/>
          </p:cNvSpPr>
          <p:nvPr/>
        </p:nvSpPr>
        <p:spPr bwMode="white">
          <a:xfrm>
            <a:off x="7958138" y="185738"/>
            <a:ext cx="1079500" cy="457200"/>
          </a:xfrm>
          <a:prstGeom prst="rect">
            <a:avLst/>
          </a:prstGeom>
          <a:noFill/>
          <a:ln w="9525">
            <a:noFill/>
            <a:miter lim="800000"/>
            <a:headEnd/>
            <a:tailEnd/>
          </a:ln>
          <a:effectLst/>
        </p:spPr>
        <p:txBody>
          <a:bodyPr>
            <a:spAutoFit/>
          </a:bodyPr>
          <a:lstStyle/>
          <a:p>
            <a:r>
              <a:rPr lang="en-US" sz="2400" b="1" i="1">
                <a:solidFill>
                  <a:schemeClr val="accent2"/>
                </a:solidFill>
              </a:rPr>
              <a:t>LOGO</a:t>
            </a:r>
          </a:p>
        </p:txBody>
      </p:sp>
      <p:sp>
        <p:nvSpPr>
          <p:cNvPr id="3075" name="Rectangle 3"/>
          <p:cNvSpPr>
            <a:spLocks noGrp="1" noChangeArrowheads="1"/>
          </p:cNvSpPr>
          <p:nvPr>
            <p:ph type="subTitle" idx="1"/>
          </p:nvPr>
        </p:nvSpPr>
        <p:spPr bwMode="gray">
          <a:xfrm>
            <a:off x="2438400" y="3505200"/>
            <a:ext cx="6172200" cy="381000"/>
          </a:xfrm>
        </p:spPr>
        <p:txBody>
          <a:bodyPr/>
          <a:lstStyle>
            <a:lvl1pPr marL="0" indent="0" algn="r">
              <a:buFont typeface="Wingdings" pitchFamily="2" charset="2"/>
              <a:buNone/>
              <a:defRPr sz="2400">
                <a:solidFill>
                  <a:schemeClr val="bg1"/>
                </a:solidFill>
              </a:defRPr>
            </a:lvl1pPr>
          </a:lstStyle>
          <a:p>
            <a:r>
              <a:rPr lang="fr-FR"/>
              <a:t>Cliquez pour modifier le style des sous-titres du masque</a:t>
            </a:r>
            <a:endParaRPr lang="en-US"/>
          </a:p>
        </p:txBody>
      </p:sp>
      <p:sp>
        <p:nvSpPr>
          <p:cNvPr id="3074" name="Rectangle 2"/>
          <p:cNvSpPr>
            <a:spLocks noGrp="1" noChangeArrowheads="1"/>
          </p:cNvSpPr>
          <p:nvPr>
            <p:ph type="ctrTitle"/>
          </p:nvPr>
        </p:nvSpPr>
        <p:spPr>
          <a:xfrm>
            <a:off x="914400" y="2667000"/>
            <a:ext cx="7848600" cy="682625"/>
          </a:xfrm>
        </p:spPr>
        <p:txBody>
          <a:bodyPr/>
          <a:lstStyle>
            <a:lvl1pPr algn="r">
              <a:defRPr sz="4400">
                <a:solidFill>
                  <a:schemeClr val="bg1"/>
                </a:solidFill>
              </a:defRPr>
            </a:lvl1pPr>
          </a:lstStyle>
          <a:p>
            <a:r>
              <a:rPr lang="fr-FR"/>
              <a:t>Cliquez pour modifier le style du titre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p:txBody>
          <a:bodyPr/>
          <a:lstStyle>
            <a:lvl1pPr>
              <a:defRPr/>
            </a:lvl1pPr>
          </a:lstStyle>
          <a:p>
            <a:fld id="{4F93F130-75E7-42F0-8C09-E01459C07B3D}" type="slidenum">
              <a:rPr lang="en-US"/>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p:txBody>
          <a:bodyPr/>
          <a:lstStyle>
            <a:lvl1pPr>
              <a:defRPr/>
            </a:lvl1pPr>
          </a:lstStyle>
          <a:p>
            <a:fld id="{8DA8E298-07D8-4C08-B2C9-F38D578613D8}" type="slidenum">
              <a:rPr lang="en-US"/>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381000" y="1447800"/>
            <a:ext cx="40767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10100" y="1447800"/>
            <a:ext cx="40767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r>
              <a:rPr lang="en-US"/>
              <a:t>www.themegallery.com</a:t>
            </a:r>
          </a:p>
        </p:txBody>
      </p:sp>
      <p:sp>
        <p:nvSpPr>
          <p:cNvPr id="7" name="Espace réservé du numéro de diapositive 6"/>
          <p:cNvSpPr>
            <a:spLocks noGrp="1"/>
          </p:cNvSpPr>
          <p:nvPr>
            <p:ph type="sldNum" sz="quarter" idx="12"/>
          </p:nvPr>
        </p:nvSpPr>
        <p:spPr/>
        <p:txBody>
          <a:bodyPr/>
          <a:lstStyle>
            <a:lvl1pPr>
              <a:defRPr/>
            </a:lvl1pPr>
          </a:lstStyle>
          <a:p>
            <a:fld id="{AEDD8D3D-D97F-4D4C-BB6C-DDEEE9BB23F0}" type="slidenum">
              <a:rPr lang="en-US"/>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lvl1pPr>
              <a:defRPr/>
            </a:lvl1pPr>
          </a:lstStyle>
          <a:p>
            <a:endParaRPr lang="en-US"/>
          </a:p>
        </p:txBody>
      </p:sp>
      <p:sp>
        <p:nvSpPr>
          <p:cNvPr id="8" name="Espace réservé du pied de page 7"/>
          <p:cNvSpPr>
            <a:spLocks noGrp="1"/>
          </p:cNvSpPr>
          <p:nvPr>
            <p:ph type="ftr" sz="quarter" idx="11"/>
          </p:nvPr>
        </p:nvSpPr>
        <p:spPr/>
        <p:txBody>
          <a:bodyPr/>
          <a:lstStyle>
            <a:lvl1pPr>
              <a:defRPr/>
            </a:lvl1pPr>
          </a:lstStyle>
          <a:p>
            <a:r>
              <a:rPr lang="en-US"/>
              <a:t>www.themegallery.com</a:t>
            </a:r>
          </a:p>
        </p:txBody>
      </p:sp>
      <p:sp>
        <p:nvSpPr>
          <p:cNvPr id="9" name="Espace réservé du numéro de diapositive 8"/>
          <p:cNvSpPr>
            <a:spLocks noGrp="1"/>
          </p:cNvSpPr>
          <p:nvPr>
            <p:ph type="sldNum" sz="quarter" idx="12"/>
          </p:nvPr>
        </p:nvSpPr>
        <p:spPr/>
        <p:txBody>
          <a:bodyPr/>
          <a:lstStyle>
            <a:lvl1pPr>
              <a:defRPr/>
            </a:lvl1pPr>
          </a:lstStyle>
          <a:p>
            <a:fld id="{4C6509CA-4739-4D62-8961-1D4582E5116C}" type="slidenum">
              <a:rPr lang="en-US"/>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lvl1pPr>
              <a:defRPr/>
            </a:lvl1pPr>
          </a:lstStyle>
          <a:p>
            <a:endParaRPr lang="en-US"/>
          </a:p>
        </p:txBody>
      </p:sp>
      <p:sp>
        <p:nvSpPr>
          <p:cNvPr id="4" name="Espace réservé du pied de page 3"/>
          <p:cNvSpPr>
            <a:spLocks noGrp="1"/>
          </p:cNvSpPr>
          <p:nvPr>
            <p:ph type="ftr" sz="quarter" idx="11"/>
          </p:nvPr>
        </p:nvSpPr>
        <p:spPr/>
        <p:txBody>
          <a:bodyPr/>
          <a:lstStyle>
            <a:lvl1pPr>
              <a:defRPr/>
            </a:lvl1pPr>
          </a:lstStyle>
          <a:p>
            <a:r>
              <a:rPr lang="en-US"/>
              <a:t>www.themegallery.com</a:t>
            </a:r>
          </a:p>
        </p:txBody>
      </p:sp>
      <p:sp>
        <p:nvSpPr>
          <p:cNvPr id="5" name="Espace réservé du numéro de diapositive 4"/>
          <p:cNvSpPr>
            <a:spLocks noGrp="1"/>
          </p:cNvSpPr>
          <p:nvPr>
            <p:ph type="sldNum" sz="quarter" idx="12"/>
          </p:nvPr>
        </p:nvSpPr>
        <p:spPr/>
        <p:txBody>
          <a:bodyPr/>
          <a:lstStyle>
            <a:lvl1pPr>
              <a:defRPr/>
            </a:lvl1pPr>
          </a:lstStyle>
          <a:p>
            <a:fld id="{FD486D13-10DB-4C90-BF79-1BBE717D5A61}" type="slidenum">
              <a:rPr lang="en-US"/>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en-US"/>
          </a:p>
        </p:txBody>
      </p:sp>
      <p:sp>
        <p:nvSpPr>
          <p:cNvPr id="3" name="Espace réservé du pied de page 2"/>
          <p:cNvSpPr>
            <a:spLocks noGrp="1"/>
          </p:cNvSpPr>
          <p:nvPr>
            <p:ph type="ftr" sz="quarter" idx="11"/>
          </p:nvPr>
        </p:nvSpPr>
        <p:spPr/>
        <p:txBody>
          <a:bodyPr/>
          <a:lstStyle>
            <a:lvl1pPr>
              <a:defRPr/>
            </a:lvl1pPr>
          </a:lstStyle>
          <a:p>
            <a:r>
              <a:rPr lang="en-US"/>
              <a:t>www.themegallery.com</a:t>
            </a:r>
          </a:p>
        </p:txBody>
      </p:sp>
      <p:sp>
        <p:nvSpPr>
          <p:cNvPr id="4" name="Espace réservé du numéro de diapositive 3"/>
          <p:cNvSpPr>
            <a:spLocks noGrp="1"/>
          </p:cNvSpPr>
          <p:nvPr>
            <p:ph type="sldNum" sz="quarter" idx="12"/>
          </p:nvPr>
        </p:nvSpPr>
        <p:spPr/>
        <p:txBody>
          <a:bodyPr/>
          <a:lstStyle>
            <a:lvl1pPr>
              <a:defRPr/>
            </a:lvl1pPr>
          </a:lstStyle>
          <a:p>
            <a:fld id="{B71D62BD-7A1C-45B6-9B05-B95CA521D56D}" type="slidenum">
              <a:rPr lang="en-US"/>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r>
              <a:rPr lang="en-US"/>
              <a:t>www.themegallery.com</a:t>
            </a:r>
          </a:p>
        </p:txBody>
      </p:sp>
      <p:sp>
        <p:nvSpPr>
          <p:cNvPr id="7" name="Espace réservé du numéro de diapositive 6"/>
          <p:cNvSpPr>
            <a:spLocks noGrp="1"/>
          </p:cNvSpPr>
          <p:nvPr>
            <p:ph type="sldNum" sz="quarter" idx="12"/>
          </p:nvPr>
        </p:nvSpPr>
        <p:spPr/>
        <p:txBody>
          <a:bodyPr/>
          <a:lstStyle>
            <a:lvl1pPr>
              <a:defRPr/>
            </a:lvl1pPr>
          </a:lstStyle>
          <a:p>
            <a:fld id="{689F56AA-A751-496A-AFB5-061BFFF061BD}" type="slidenum">
              <a:rPr lang="en-US"/>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r>
              <a:rPr lang="en-US"/>
              <a:t>www.themegallery.com</a:t>
            </a:r>
          </a:p>
        </p:txBody>
      </p:sp>
      <p:sp>
        <p:nvSpPr>
          <p:cNvPr id="7" name="Espace réservé du numéro de diapositive 6"/>
          <p:cNvSpPr>
            <a:spLocks noGrp="1"/>
          </p:cNvSpPr>
          <p:nvPr>
            <p:ph type="sldNum" sz="quarter" idx="12"/>
          </p:nvPr>
        </p:nvSpPr>
        <p:spPr/>
        <p:txBody>
          <a:bodyPr/>
          <a:lstStyle>
            <a:lvl1pPr>
              <a:defRPr/>
            </a:lvl1pPr>
          </a:lstStyle>
          <a:p>
            <a:fld id="{375082E2-5D18-40E0-A7A6-D1C9233C40FA}" type="slidenum">
              <a:rPr lang="en-US"/>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p:txBody>
          <a:bodyPr/>
          <a:lstStyle>
            <a:lvl1pPr>
              <a:defRPr/>
            </a:lvl1pPr>
          </a:lstStyle>
          <a:p>
            <a:fld id="{BE0CCCE3-C983-4574-B371-2A54DB3FED59}" type="slidenum">
              <a:rPr lang="en-US"/>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10350" y="685800"/>
            <a:ext cx="2076450" cy="5562600"/>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381000" y="685800"/>
            <a:ext cx="6076950" cy="55626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p:txBody>
          <a:bodyPr/>
          <a:lstStyle>
            <a:lvl1pPr>
              <a:defRPr/>
            </a:lvl1pPr>
          </a:lstStyle>
          <a:p>
            <a:fld id="{544C84B3-0E05-4DCF-A107-9758ED79D51F}" type="slidenum">
              <a:rPr lang="en-US"/>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381000" y="685800"/>
            <a:ext cx="5791200" cy="563563"/>
          </a:xfrm>
        </p:spPr>
        <p:txBody>
          <a:bodyPr/>
          <a:lstStyle/>
          <a:p>
            <a:r>
              <a:rPr lang="fr-FR"/>
              <a:t>Cliquez pour modifier le style du titre</a:t>
            </a:r>
          </a:p>
        </p:txBody>
      </p:sp>
      <p:sp>
        <p:nvSpPr>
          <p:cNvPr id="3" name="Espace réservé du tableau 2"/>
          <p:cNvSpPr>
            <a:spLocks noGrp="1"/>
          </p:cNvSpPr>
          <p:nvPr>
            <p:ph type="tbl" idx="1"/>
          </p:nvPr>
        </p:nvSpPr>
        <p:spPr>
          <a:xfrm>
            <a:off x="381000" y="1447800"/>
            <a:ext cx="8305800" cy="4800600"/>
          </a:xfrm>
        </p:spPr>
        <p:txBody>
          <a:bodyPr/>
          <a:lstStyle/>
          <a:p>
            <a:r>
              <a:rPr lang="fr-FR"/>
              <a:t>Cliquez sur l'icône pour ajouter un tableau</a:t>
            </a:r>
          </a:p>
        </p:txBody>
      </p:sp>
      <p:sp>
        <p:nvSpPr>
          <p:cNvPr id="4" name="Espace réservé de la date 3"/>
          <p:cNvSpPr>
            <a:spLocks noGrp="1"/>
          </p:cNvSpPr>
          <p:nvPr>
            <p:ph type="dt" sz="half" idx="10"/>
          </p:nvPr>
        </p:nvSpPr>
        <p:spPr>
          <a:xfrm>
            <a:off x="304800" y="6477000"/>
            <a:ext cx="2133600" cy="228600"/>
          </a:xfrm>
        </p:spPr>
        <p:txBody>
          <a:bodyPr/>
          <a:lstStyle>
            <a:lvl1pPr>
              <a:defRPr/>
            </a:lvl1pPr>
          </a:lstStyle>
          <a:p>
            <a:endParaRPr lang="en-US"/>
          </a:p>
        </p:txBody>
      </p:sp>
      <p:sp>
        <p:nvSpPr>
          <p:cNvPr id="5" name="Espace réservé du pied de page 4"/>
          <p:cNvSpPr>
            <a:spLocks noGrp="1"/>
          </p:cNvSpPr>
          <p:nvPr>
            <p:ph type="ftr" sz="quarter" idx="11"/>
          </p:nvPr>
        </p:nvSpPr>
        <p:spPr>
          <a:xfrm>
            <a:off x="6096000" y="6267450"/>
            <a:ext cx="2895600" cy="228600"/>
          </a:xfrm>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a:xfrm>
            <a:off x="2971800" y="6477000"/>
            <a:ext cx="2133600" cy="228600"/>
          </a:xfrm>
        </p:spPr>
        <p:txBody>
          <a:bodyPr/>
          <a:lstStyle>
            <a:lvl1pPr>
              <a:defRPr/>
            </a:lvl1pPr>
          </a:lstStyle>
          <a:p>
            <a:fld id="{EEC608A4-187C-41A7-AEBD-35B558409EBC}" type="slidenum">
              <a:rPr lang="en-US"/>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381000" y="1447800"/>
            <a:ext cx="83058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028" name="Rectangle 4"/>
          <p:cNvSpPr>
            <a:spLocks noGrp="1" noChangeArrowheads="1"/>
          </p:cNvSpPr>
          <p:nvPr>
            <p:ph type="dt" sz="half" idx="2"/>
          </p:nvPr>
        </p:nvSpPr>
        <p:spPr bwMode="white">
          <a:xfrm>
            <a:off x="304800" y="6477000"/>
            <a:ext cx="2133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bg1"/>
                </a:solidFill>
              </a:defRPr>
            </a:lvl1pPr>
          </a:lstStyle>
          <a:p>
            <a:endParaRPr lang="en-US"/>
          </a:p>
        </p:txBody>
      </p:sp>
      <p:sp>
        <p:nvSpPr>
          <p:cNvPr id="1029" name="Rectangle 5"/>
          <p:cNvSpPr>
            <a:spLocks noGrp="1" noChangeArrowheads="1"/>
          </p:cNvSpPr>
          <p:nvPr>
            <p:ph type="ftr" sz="quarter" idx="3"/>
          </p:nvPr>
        </p:nvSpPr>
        <p:spPr bwMode="white">
          <a:xfrm>
            <a:off x="6096000" y="6267450"/>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bg1"/>
                </a:solidFill>
              </a:defRPr>
            </a:lvl1pPr>
          </a:lstStyle>
          <a:p>
            <a:r>
              <a:rPr lang="en-US"/>
              <a:t>www.themegallery.com</a:t>
            </a:r>
          </a:p>
        </p:txBody>
      </p:sp>
      <p:sp>
        <p:nvSpPr>
          <p:cNvPr id="1030" name="Rectangle 6"/>
          <p:cNvSpPr>
            <a:spLocks noGrp="1" noChangeArrowheads="1"/>
          </p:cNvSpPr>
          <p:nvPr>
            <p:ph type="sldNum" sz="quarter" idx="4"/>
          </p:nvPr>
        </p:nvSpPr>
        <p:spPr bwMode="white">
          <a:xfrm>
            <a:off x="2971800" y="6477000"/>
            <a:ext cx="2133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bg1"/>
                </a:solidFill>
              </a:defRPr>
            </a:lvl1pPr>
          </a:lstStyle>
          <a:p>
            <a:fld id="{B33DFC47-A2B1-4933-9BB6-DB4B25987E01}" type="slidenum">
              <a:rPr lang="en-US"/>
              <a:pPr/>
              <a:t>‹N°›</a:t>
            </a:fld>
            <a:endParaRPr lang="en-US"/>
          </a:p>
        </p:txBody>
      </p:sp>
      <p:sp>
        <p:nvSpPr>
          <p:cNvPr id="1026" name="Rectangle 2"/>
          <p:cNvSpPr>
            <a:spLocks noGrp="1" noChangeArrowheads="1"/>
          </p:cNvSpPr>
          <p:nvPr>
            <p:ph type="title"/>
          </p:nvPr>
        </p:nvSpPr>
        <p:spPr bwMode="gray">
          <a:xfrm>
            <a:off x="381000" y="685800"/>
            <a:ext cx="5791200" cy="563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fr-FR"/>
              <a:t>Cliquez pour modifier le style du titre</a:t>
            </a:r>
            <a:endParaRPr lang="en-US"/>
          </a:p>
        </p:txBody>
      </p:sp>
      <p:sp>
        <p:nvSpPr>
          <p:cNvPr id="1069" name="Text Box 45"/>
          <p:cNvSpPr txBox="1">
            <a:spLocks noChangeArrowheads="1"/>
          </p:cNvSpPr>
          <p:nvPr/>
        </p:nvSpPr>
        <p:spPr bwMode="white">
          <a:xfrm>
            <a:off x="7924800" y="152400"/>
            <a:ext cx="1079500" cy="396875"/>
          </a:xfrm>
          <a:prstGeom prst="rect">
            <a:avLst/>
          </a:prstGeom>
          <a:noFill/>
          <a:ln w="9525">
            <a:noFill/>
            <a:miter lim="800000"/>
            <a:headEnd/>
            <a:tailEnd/>
          </a:ln>
          <a:effectLst/>
        </p:spPr>
        <p:txBody>
          <a:bodyPr>
            <a:spAutoFit/>
          </a:bodyPr>
          <a:lstStyle/>
          <a:p>
            <a:r>
              <a:rPr lang="en-US" sz="2000" b="1" i="1">
                <a:solidFill>
                  <a:schemeClr val="accent2"/>
                </a:solidFill>
              </a:rPr>
              <a:t>LOGO</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lvl1pPr algn="l" rtl="0" eaLnBrk="1" fontAlgn="base" hangingPunct="1">
        <a:spcBef>
          <a:spcPct val="0"/>
        </a:spcBef>
        <a:spcAft>
          <a:spcPct val="0"/>
        </a:spcAft>
        <a:defRPr sz="3200" b="1">
          <a:solidFill>
            <a:schemeClr val="tx1"/>
          </a:solidFill>
          <a:latin typeface="+mj-lt"/>
          <a:ea typeface="+mj-ea"/>
          <a:cs typeface="+mj-cs"/>
        </a:defRPr>
      </a:lvl1pPr>
      <a:lvl2pPr algn="l" rtl="0" eaLnBrk="1" fontAlgn="base" hangingPunct="1">
        <a:spcBef>
          <a:spcPct val="0"/>
        </a:spcBef>
        <a:spcAft>
          <a:spcPct val="0"/>
        </a:spcAft>
        <a:defRPr sz="3200" b="1">
          <a:solidFill>
            <a:schemeClr val="tx1"/>
          </a:solidFill>
          <a:latin typeface="Arial" charset="0"/>
        </a:defRPr>
      </a:lvl2pPr>
      <a:lvl3pPr algn="l" rtl="0" eaLnBrk="1" fontAlgn="base" hangingPunct="1">
        <a:spcBef>
          <a:spcPct val="0"/>
        </a:spcBef>
        <a:spcAft>
          <a:spcPct val="0"/>
        </a:spcAft>
        <a:defRPr sz="3200" b="1">
          <a:solidFill>
            <a:schemeClr val="tx1"/>
          </a:solidFill>
          <a:latin typeface="Arial" charset="0"/>
        </a:defRPr>
      </a:lvl3pPr>
      <a:lvl4pPr algn="l" rtl="0" eaLnBrk="1" fontAlgn="base" hangingPunct="1">
        <a:spcBef>
          <a:spcPct val="0"/>
        </a:spcBef>
        <a:spcAft>
          <a:spcPct val="0"/>
        </a:spcAft>
        <a:defRPr sz="3200" b="1">
          <a:solidFill>
            <a:schemeClr val="tx1"/>
          </a:solidFill>
          <a:latin typeface="Arial" charset="0"/>
        </a:defRPr>
      </a:lvl4pPr>
      <a:lvl5pPr algn="l" rtl="0" eaLnBrk="1" fontAlgn="base" hangingPunct="1">
        <a:spcBef>
          <a:spcPct val="0"/>
        </a:spcBef>
        <a:spcAft>
          <a:spcPct val="0"/>
        </a:spcAft>
        <a:defRPr sz="3200" b="1">
          <a:solidFill>
            <a:schemeClr val="tx1"/>
          </a:solidFill>
          <a:latin typeface="Arial" charset="0"/>
        </a:defRPr>
      </a:lvl5pPr>
      <a:lvl6pPr marL="457200" algn="l" rtl="0" eaLnBrk="1" fontAlgn="base" hangingPunct="1">
        <a:spcBef>
          <a:spcPct val="0"/>
        </a:spcBef>
        <a:spcAft>
          <a:spcPct val="0"/>
        </a:spcAft>
        <a:defRPr sz="3200" b="1">
          <a:solidFill>
            <a:schemeClr val="tx1"/>
          </a:solidFill>
          <a:latin typeface="Arial" charset="0"/>
        </a:defRPr>
      </a:lvl6pPr>
      <a:lvl7pPr marL="914400" algn="l" rtl="0" eaLnBrk="1" fontAlgn="base" hangingPunct="1">
        <a:spcBef>
          <a:spcPct val="0"/>
        </a:spcBef>
        <a:spcAft>
          <a:spcPct val="0"/>
        </a:spcAft>
        <a:defRPr sz="3200" b="1">
          <a:solidFill>
            <a:schemeClr val="tx1"/>
          </a:solidFill>
          <a:latin typeface="Arial" charset="0"/>
        </a:defRPr>
      </a:lvl7pPr>
      <a:lvl8pPr marL="1371600" algn="l" rtl="0" eaLnBrk="1" fontAlgn="base" hangingPunct="1">
        <a:spcBef>
          <a:spcPct val="0"/>
        </a:spcBef>
        <a:spcAft>
          <a:spcPct val="0"/>
        </a:spcAft>
        <a:defRPr sz="3200" b="1">
          <a:solidFill>
            <a:schemeClr val="tx1"/>
          </a:solidFill>
          <a:latin typeface="Arial" charset="0"/>
        </a:defRPr>
      </a:lvl8pPr>
      <a:lvl9pPr marL="1828800" algn="l" rtl="0" eaLnBrk="1" fontAlgn="base" hangingPunct="1">
        <a:spcBef>
          <a:spcPct val="0"/>
        </a:spcBef>
        <a:spcAft>
          <a:spcPct val="0"/>
        </a:spcAft>
        <a:defRPr sz="3200" b="1">
          <a:solidFill>
            <a:schemeClr val="tx1"/>
          </a:solidFill>
          <a:latin typeface="Arial" charset="0"/>
        </a:defRPr>
      </a:lvl9pPr>
    </p:titleStyle>
    <p:bodyStyle>
      <a:lvl1pPr marL="342900" indent="-342900" algn="l" rtl="0" eaLnBrk="1" fontAlgn="base" hangingPunct="1">
        <a:spcBef>
          <a:spcPct val="20000"/>
        </a:spcBef>
        <a:spcAft>
          <a:spcPct val="0"/>
        </a:spcAft>
        <a:buClr>
          <a:schemeClr val="tx2"/>
        </a:buClr>
        <a:buFont typeface="Wingding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179513" y="1730676"/>
            <a:ext cx="8808912" cy="1554309"/>
          </a:xfrm>
        </p:spPr>
        <p:txBody>
          <a:bodyPr/>
          <a:lstStyle/>
          <a:p>
            <a:pPr algn="ctr" rtl="1" eaLnBrk="1" hangingPunct="1"/>
            <a:r>
              <a:rPr lang="ar-DZ" sz="4800"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مدخل عام لتسيير المؤسسة</a:t>
            </a:r>
            <a:endParaRPr lang="en-CA" sz="54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077" name="ZoneTexte 4"/>
          <p:cNvSpPr txBox="1">
            <a:spLocks noChangeArrowheads="1"/>
          </p:cNvSpPr>
          <p:nvPr/>
        </p:nvSpPr>
        <p:spPr bwMode="auto">
          <a:xfrm>
            <a:off x="2962695" y="5770166"/>
            <a:ext cx="3600400" cy="1200329"/>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ar-DZ"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السنة الجامعية 2026/2025                                                </a:t>
            </a:r>
            <a:endParaRPr lang="fr-FR"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pic>
        <p:nvPicPr>
          <p:cNvPr id="15365" name="Picture 8" descr="C:\Users\HP\Desktop\images.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888" y="115888"/>
            <a:ext cx="2903537" cy="128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oneTexte 4"/>
          <p:cNvSpPr txBox="1">
            <a:spLocks noChangeArrowheads="1"/>
          </p:cNvSpPr>
          <p:nvPr/>
        </p:nvSpPr>
        <p:spPr bwMode="auto">
          <a:xfrm>
            <a:off x="0" y="530347"/>
            <a:ext cx="5890672"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ar-DZ" sz="2400" b="1" cap="all" dirty="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latin typeface="Times New Roman" pitchFamily="18" charset="0"/>
                <a:cs typeface="Times New Roman" pitchFamily="18" charset="0"/>
              </a:rPr>
              <a:t>كلية العلوم الإقتصادية، التجارية وعلوم التسيير</a:t>
            </a:r>
          </a:p>
          <a:p>
            <a:pPr algn="ctr" rtl="1" eaLnBrk="1" hangingPunct="1">
              <a:defRPr/>
            </a:pPr>
            <a:r>
              <a:rPr lang="ar-DZ" sz="2400" b="1" cap="all" dirty="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latin typeface="Times New Roman" pitchFamily="18" charset="0"/>
                <a:cs typeface="Times New Roman" pitchFamily="18" charset="0"/>
              </a:rPr>
              <a:t>قسم علوم التسيير                                                    </a:t>
            </a:r>
            <a:endParaRPr lang="fr-FR" sz="2400" b="1" cap="all" dirty="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latin typeface="Times New Roman" pitchFamily="18" charset="0"/>
              <a:cs typeface="Times New Roman" pitchFamily="18" charset="0"/>
            </a:endParaRPr>
          </a:p>
        </p:txBody>
      </p:sp>
      <p:sp>
        <p:nvSpPr>
          <p:cNvPr id="11" name="Sous-titre 1"/>
          <p:cNvSpPr txBox="1">
            <a:spLocks/>
          </p:cNvSpPr>
          <p:nvPr/>
        </p:nvSpPr>
        <p:spPr bwMode="gray">
          <a:xfrm>
            <a:off x="2606734" y="3933056"/>
            <a:ext cx="6172200" cy="201622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r" rtl="0" eaLnBrk="1" fontAlgn="base" hangingPunct="1">
              <a:spcBef>
                <a:spcPct val="20000"/>
              </a:spcBef>
              <a:spcAft>
                <a:spcPct val="0"/>
              </a:spcAft>
              <a:buClr>
                <a:schemeClr val="tx2"/>
              </a:buClr>
              <a:buFont typeface="Wingdings" pitchFamily="2" charset="2"/>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ar-DZ"/>
              <a:t>ابلبلبا</a:t>
            </a:r>
            <a:endParaRPr lang="fr-FR" dirty="0"/>
          </a:p>
        </p:txBody>
      </p:sp>
      <p:sp>
        <p:nvSpPr>
          <p:cNvPr id="3" name="Sous-titre 2"/>
          <p:cNvSpPr>
            <a:spLocks noGrp="1"/>
          </p:cNvSpPr>
          <p:nvPr>
            <p:ph type="subTitle" idx="1"/>
          </p:nvPr>
        </p:nvSpPr>
        <p:spPr>
          <a:xfrm>
            <a:off x="323528" y="3505200"/>
            <a:ext cx="8287072" cy="1940024"/>
          </a:xfrm>
        </p:spPr>
        <p:txBody>
          <a:bodyPr/>
          <a:lstStyle/>
          <a:p>
            <a:r>
              <a:rPr lang="ar-DZ" b="1" dirty="0">
                <a:solidFill>
                  <a:schemeClr val="tx1"/>
                </a:solidFill>
                <a:latin typeface="Times New Roman" pitchFamily="18" charset="0"/>
                <a:cs typeface="Times New Roman" pitchFamily="18" charset="0"/>
              </a:rPr>
              <a:t>                                         د. محمد عبد </a:t>
            </a:r>
            <a:r>
              <a:rPr lang="ar-DZ" b="1" dirty="0" err="1">
                <a:solidFill>
                  <a:schemeClr val="tx1"/>
                </a:solidFill>
                <a:latin typeface="Times New Roman" pitchFamily="18" charset="0"/>
                <a:cs typeface="Times New Roman" pitchFamily="18" charset="0"/>
              </a:rPr>
              <a:t>اللوش</a:t>
            </a:r>
            <a:endParaRPr lang="fr-CA" b="1" dirty="0">
              <a:solidFill>
                <a:schemeClr val="tx1"/>
              </a:solidFill>
              <a:latin typeface="Times New Roman" pitchFamily="18" charset="0"/>
              <a:cs typeface="Times New Roman" pitchFamily="18" charset="0"/>
            </a:endParaRPr>
          </a:p>
          <a:p>
            <a:pPr algn="ctr" rtl="1"/>
            <a:r>
              <a:rPr lang="ar-DZ" b="1" dirty="0">
                <a:solidFill>
                  <a:schemeClr val="tx1"/>
                </a:solidFill>
              </a:rPr>
              <a:t>      </a:t>
            </a:r>
          </a:p>
          <a:p>
            <a:pPr algn="ctr" rtl="1"/>
            <a:r>
              <a:rPr lang="ar-DZ" b="1" dirty="0">
                <a:solidFill>
                  <a:schemeClr val="tx1"/>
                </a:solidFill>
              </a:rPr>
              <a:t>دروس موجهة لطلبة السنة الثانية: شعبة علوم التسيير</a:t>
            </a:r>
            <a:endParaRPr lang="fr-FR" dirty="0">
              <a:solidFill>
                <a:schemeClr val="tx1"/>
              </a:solidFill>
            </a:endParaRPr>
          </a:p>
        </p:txBody>
      </p:sp>
    </p:spTree>
    <p:extLst>
      <p:ext uri="{BB962C8B-B14F-4D97-AF65-F5344CB8AC3E}">
        <p14:creationId xmlns:p14="http://schemas.microsoft.com/office/powerpoint/2010/main" val="1218216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81000" y="685800"/>
            <a:ext cx="8223448" cy="563563"/>
          </a:xfrm>
        </p:spPr>
        <p:txBody>
          <a:bodyPr/>
          <a:lstStyle/>
          <a:p>
            <a:pPr algn="ctr" rtl="1"/>
            <a:r>
              <a:rPr lang="ar-DZ" dirty="0">
                <a:solidFill>
                  <a:srgbClr val="FF0000"/>
                </a:solidFill>
                <a:effectLst>
                  <a:outerShdw blurRad="38100" dist="38100" dir="2700000" algn="tl">
                    <a:srgbClr val="000000">
                      <a:alpha val="43137"/>
                    </a:srgbClr>
                  </a:outerShdw>
                </a:effectLst>
              </a:rPr>
              <a:t>بطاقة تعريفية بالمقياس</a:t>
            </a:r>
            <a:endParaRPr lang="fr-FR" dirty="0">
              <a:solidFill>
                <a:srgbClr val="FF0000"/>
              </a:solidFill>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p:txBody>
          <a:bodyPr/>
          <a:lstStyle/>
          <a:p>
            <a:pPr algn="ctr" rtl="1"/>
            <a:r>
              <a:rPr lang="ar-DZ" b="1" dirty="0"/>
              <a:t>السداسي الرابع</a:t>
            </a:r>
          </a:p>
          <a:p>
            <a:pPr algn="ctr" rtl="1"/>
            <a:r>
              <a:rPr lang="ar-DZ" b="1" dirty="0"/>
              <a:t>وحدة التعليم: </a:t>
            </a:r>
            <a:r>
              <a:rPr lang="ar-DZ" dirty="0"/>
              <a:t>أساسية</a:t>
            </a:r>
          </a:p>
          <a:p>
            <a:pPr algn="ctr" rtl="1"/>
            <a:r>
              <a:rPr lang="ar-DZ" b="1" dirty="0"/>
              <a:t>المقياس: </a:t>
            </a:r>
            <a:r>
              <a:rPr lang="ar-DZ" dirty="0"/>
              <a:t>تسيير المؤسسة</a:t>
            </a:r>
          </a:p>
          <a:p>
            <a:pPr algn="ctr" rtl="1"/>
            <a:r>
              <a:rPr lang="ar-DZ" b="1" dirty="0"/>
              <a:t>الرصيد: </a:t>
            </a:r>
            <a:r>
              <a:rPr lang="ar-DZ" dirty="0"/>
              <a:t>4</a:t>
            </a:r>
          </a:p>
          <a:p>
            <a:pPr algn="ctr" rtl="1"/>
            <a:r>
              <a:rPr lang="ar-DZ" b="1" dirty="0"/>
              <a:t>المعامل: </a:t>
            </a:r>
            <a:r>
              <a:rPr lang="ar-DZ" dirty="0"/>
              <a:t>2</a:t>
            </a:r>
          </a:p>
          <a:p>
            <a:pPr algn="ctr" rtl="1"/>
            <a:r>
              <a:rPr lang="ar-DZ" b="1" dirty="0"/>
              <a:t>نمط التعليم: </a:t>
            </a:r>
            <a:r>
              <a:rPr lang="ar-DZ" dirty="0"/>
              <a:t>حضوري</a:t>
            </a:r>
          </a:p>
          <a:p>
            <a:pPr marL="0" indent="0" algn="ctr" rtl="1">
              <a:buNone/>
            </a:pPr>
            <a:endParaRPr lang="fr-FR" b="1" dirty="0"/>
          </a:p>
        </p:txBody>
      </p:sp>
      <p:sp>
        <p:nvSpPr>
          <p:cNvPr id="4" name="Espace réservé du pied de page 3"/>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100409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548680"/>
            <a:ext cx="8305800" cy="5699720"/>
          </a:xfrm>
        </p:spPr>
        <p:txBody>
          <a:bodyPr/>
          <a:lstStyle/>
          <a:p>
            <a:pPr algn="ctr" rtl="1"/>
            <a:r>
              <a:rPr lang="ar-DZ" b="1" dirty="0"/>
              <a:t>أهداف التعليم:</a:t>
            </a:r>
          </a:p>
          <a:p>
            <a:pPr algn="ctr" rtl="1"/>
            <a:r>
              <a:rPr lang="ar-DZ" dirty="0"/>
              <a:t>تمكين الطالب من استيعاب أهمية تسيير المؤسسة، وطرائق تسيير المؤسسة</a:t>
            </a:r>
          </a:p>
          <a:p>
            <a:pPr algn="ctr" rtl="1"/>
            <a:r>
              <a:rPr lang="ar-DZ" dirty="0"/>
              <a:t>تعريف الطالب بالوظائف الأساسية في المؤسسة الاقتصادية</a:t>
            </a:r>
          </a:p>
          <a:p>
            <a:pPr algn="ctr" rtl="1"/>
            <a:r>
              <a:rPr lang="ar-DZ" dirty="0"/>
              <a:t>تنمية السلوك المهني للطالب من خلال توضيح الممارسات العملية لسيرورة العملية </a:t>
            </a:r>
            <a:r>
              <a:rPr lang="ar-DZ" dirty="0" err="1"/>
              <a:t>التسييرية</a:t>
            </a:r>
            <a:r>
              <a:rPr lang="ar-DZ" dirty="0"/>
              <a:t> في المؤسسة</a:t>
            </a:r>
          </a:p>
          <a:p>
            <a:pPr algn="ctr" rtl="1"/>
            <a:r>
              <a:rPr lang="ar-DZ" dirty="0"/>
              <a:t>تحضير الطالب للتخصص</a:t>
            </a:r>
          </a:p>
          <a:p>
            <a:pPr marL="0" indent="0" algn="ctr" rtl="1">
              <a:buNone/>
            </a:pPr>
            <a:r>
              <a:rPr lang="ar-DZ" b="1"/>
              <a:t>المعارف السابقة المطلوبة</a:t>
            </a:r>
            <a:r>
              <a:rPr lang="ar-DZ" b="1" dirty="0"/>
              <a:t>:</a:t>
            </a:r>
          </a:p>
          <a:p>
            <a:pPr marL="0" indent="0" algn="ctr" rtl="1">
              <a:buNone/>
            </a:pPr>
            <a:r>
              <a:rPr lang="ar-DZ" dirty="0"/>
              <a:t>مدخل لعلم اجتماع المنظمات، اقتصاد المؤسسة، مدخل لإدارة الأعمال</a:t>
            </a:r>
            <a:endParaRPr lang="fr-FR" dirty="0"/>
          </a:p>
        </p:txBody>
      </p:sp>
      <p:sp>
        <p:nvSpPr>
          <p:cNvPr id="4" name="Espace réservé du pied de page 3"/>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1974986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47664" y="548680"/>
            <a:ext cx="5791200" cy="563563"/>
          </a:xfrm>
        </p:spPr>
        <p:txBody>
          <a:bodyPr/>
          <a:lstStyle/>
          <a:p>
            <a:pPr algn="ctr"/>
            <a:r>
              <a:rPr lang="ar-DZ" sz="3600" dirty="0">
                <a:solidFill>
                  <a:srgbClr val="FF0000"/>
                </a:solidFill>
              </a:rPr>
              <a:t>مقرر المقياس</a:t>
            </a:r>
            <a:endParaRPr lang="fr-FR" sz="3600" dirty="0">
              <a:solidFill>
                <a:srgbClr val="FF0000"/>
              </a:solidFill>
            </a:endParaRPr>
          </a:p>
        </p:txBody>
      </p:sp>
      <p:sp>
        <p:nvSpPr>
          <p:cNvPr id="3" name="Espace réservé du contenu 2"/>
          <p:cNvSpPr>
            <a:spLocks noGrp="1"/>
          </p:cNvSpPr>
          <p:nvPr>
            <p:ph idx="1"/>
          </p:nvPr>
        </p:nvSpPr>
        <p:spPr/>
        <p:txBody>
          <a:bodyPr/>
          <a:lstStyle/>
          <a:p>
            <a:pPr algn="just" rtl="1"/>
            <a:r>
              <a:rPr lang="ar-DZ" b="1" dirty="0">
                <a:effectLst>
                  <a:outerShdw blurRad="38100" dist="38100" dir="2700000" algn="tl">
                    <a:srgbClr val="000000">
                      <a:alpha val="43137"/>
                    </a:srgbClr>
                  </a:outerShdw>
                </a:effectLst>
              </a:rPr>
              <a:t>المحور الأول: مدخل عام لتسيير المؤسسة</a:t>
            </a:r>
          </a:p>
          <a:p>
            <a:pPr algn="just" rtl="1"/>
            <a:r>
              <a:rPr lang="ar-DZ" b="1" dirty="0">
                <a:effectLst>
                  <a:outerShdw blurRad="38100" dist="38100" dir="2700000" algn="tl">
                    <a:srgbClr val="000000">
                      <a:alpha val="43137"/>
                    </a:srgbClr>
                  </a:outerShdw>
                </a:effectLst>
              </a:rPr>
              <a:t>المحور الثاني: تحديات المسير وأدواره في المؤسسة</a:t>
            </a:r>
          </a:p>
          <a:p>
            <a:pPr algn="just" rtl="1"/>
            <a:r>
              <a:rPr lang="ar-DZ" b="1" dirty="0">
                <a:effectLst>
                  <a:outerShdw blurRad="38100" dist="38100" dir="2700000" algn="tl">
                    <a:srgbClr val="000000">
                      <a:alpha val="43137"/>
                    </a:srgbClr>
                  </a:outerShdw>
                </a:effectLst>
              </a:rPr>
              <a:t>المحور الثالث: التخطيط واتخاذ القرارات في المؤسسة</a:t>
            </a:r>
          </a:p>
          <a:p>
            <a:pPr algn="just" rtl="1"/>
            <a:r>
              <a:rPr lang="ar-DZ" b="1" dirty="0">
                <a:effectLst>
                  <a:outerShdw blurRad="38100" dist="38100" dir="2700000" algn="tl">
                    <a:srgbClr val="000000">
                      <a:alpha val="43137"/>
                    </a:srgbClr>
                  </a:outerShdw>
                </a:effectLst>
              </a:rPr>
              <a:t>المحور الرابع: التنظيم وتصميم الهياكل التنظيمية في المؤسسة</a:t>
            </a:r>
          </a:p>
          <a:p>
            <a:pPr algn="just" rtl="1"/>
            <a:r>
              <a:rPr lang="ar-DZ" b="1" dirty="0">
                <a:effectLst>
                  <a:outerShdw blurRad="38100" dist="38100" dir="2700000" algn="tl">
                    <a:srgbClr val="000000">
                      <a:alpha val="43137"/>
                    </a:srgbClr>
                  </a:outerShdw>
                </a:effectLst>
              </a:rPr>
              <a:t>المحور الخامس: وظيفة التوجيه في المؤسسة</a:t>
            </a:r>
          </a:p>
          <a:p>
            <a:pPr algn="just" rtl="1"/>
            <a:r>
              <a:rPr lang="ar-DZ" b="1" dirty="0">
                <a:effectLst>
                  <a:outerShdw blurRad="38100" dist="38100" dir="2700000" algn="tl">
                    <a:srgbClr val="000000">
                      <a:alpha val="43137"/>
                    </a:srgbClr>
                  </a:outerShdw>
                </a:effectLst>
              </a:rPr>
              <a:t>المحور السادس: وظيفة الرقابة في المؤسسة</a:t>
            </a:r>
          </a:p>
          <a:p>
            <a:pPr algn="just" rtl="1"/>
            <a:r>
              <a:rPr lang="ar-DZ" b="1" dirty="0">
                <a:effectLst>
                  <a:outerShdw blurRad="38100" dist="38100" dir="2700000" algn="tl">
                    <a:srgbClr val="000000">
                      <a:alpha val="43137"/>
                    </a:srgbClr>
                  </a:outerShdw>
                </a:effectLst>
              </a:rPr>
              <a:t>المحور السابع : التسيير الاستراتيجي للمؤسسة</a:t>
            </a:r>
            <a:endParaRPr lang="fr-FR" b="1" dirty="0">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373605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620688"/>
            <a:ext cx="8305800" cy="5627712"/>
          </a:xfrm>
        </p:spPr>
        <p:txBody>
          <a:bodyPr/>
          <a:lstStyle/>
          <a:p>
            <a:pPr algn="r" rtl="1"/>
            <a:r>
              <a:rPr lang="ar-DZ" b="1" dirty="0">
                <a:effectLst>
                  <a:outerShdw blurRad="38100" dist="38100" dir="2700000" algn="tl">
                    <a:srgbClr val="000000">
                      <a:alpha val="43137"/>
                    </a:srgbClr>
                  </a:outerShdw>
                </a:effectLst>
              </a:rPr>
              <a:t>المحور الثامن: التسيير المالي والمحاسبي للمؤسسة</a:t>
            </a:r>
          </a:p>
          <a:p>
            <a:pPr algn="r" rtl="1"/>
            <a:r>
              <a:rPr lang="ar-DZ" b="1" dirty="0">
                <a:effectLst>
                  <a:outerShdw blurRad="38100" dist="38100" dir="2700000" algn="tl">
                    <a:srgbClr val="000000">
                      <a:alpha val="43137"/>
                    </a:srgbClr>
                  </a:outerShdw>
                </a:effectLst>
              </a:rPr>
              <a:t>المحور التاسع: تسيير التموين واللوجستيك في المؤسسة</a:t>
            </a:r>
          </a:p>
          <a:p>
            <a:pPr algn="r" rtl="1"/>
            <a:r>
              <a:rPr lang="ar-DZ" b="1" dirty="0">
                <a:effectLst>
                  <a:outerShdw blurRad="38100" dist="38100" dir="2700000" algn="tl">
                    <a:srgbClr val="000000">
                      <a:alpha val="43137"/>
                    </a:srgbClr>
                  </a:outerShdw>
                </a:effectLst>
              </a:rPr>
              <a:t>المحور العاشر: تسيير الانتاج والجودة في المؤسسة</a:t>
            </a:r>
          </a:p>
          <a:p>
            <a:pPr algn="r" rtl="1"/>
            <a:r>
              <a:rPr lang="ar-DZ" b="1" dirty="0">
                <a:effectLst>
                  <a:outerShdw blurRad="38100" dist="38100" dir="2700000" algn="tl">
                    <a:srgbClr val="000000">
                      <a:alpha val="43137"/>
                    </a:srgbClr>
                  </a:outerShdw>
                </a:effectLst>
              </a:rPr>
              <a:t>المحور الحادي عشر: التسيير التجاري في المؤسسة</a:t>
            </a:r>
          </a:p>
          <a:p>
            <a:pPr algn="r" rtl="1"/>
            <a:r>
              <a:rPr lang="ar-DZ" b="1" dirty="0">
                <a:effectLst>
                  <a:outerShdw blurRad="38100" dist="38100" dir="2700000" algn="tl">
                    <a:srgbClr val="000000">
                      <a:alpha val="43137"/>
                    </a:srgbClr>
                  </a:outerShdw>
                </a:effectLst>
              </a:rPr>
              <a:t>المحور الثاني عشر: تسيير الموارد البشرية في المؤسسة</a:t>
            </a:r>
          </a:p>
          <a:p>
            <a:pPr algn="r" rtl="1"/>
            <a:r>
              <a:rPr lang="ar-DZ" b="1">
                <a:effectLst>
                  <a:outerShdw blurRad="38100" dist="38100" dir="2700000" algn="tl">
                    <a:srgbClr val="000000">
                      <a:alpha val="43137"/>
                    </a:srgbClr>
                  </a:outerShdw>
                </a:effectLst>
              </a:rPr>
              <a:t>المحور الثالث عشر</a:t>
            </a:r>
            <a:r>
              <a:rPr lang="ar-DZ" b="1" dirty="0">
                <a:effectLst>
                  <a:outerShdw blurRad="38100" dist="38100" dir="2700000" algn="tl">
                    <a:srgbClr val="000000">
                      <a:alpha val="43137"/>
                    </a:srgbClr>
                  </a:outerShdw>
                </a:effectLst>
              </a:rPr>
              <a:t>: تسيير عمليات المؤسسة</a:t>
            </a:r>
          </a:p>
          <a:p>
            <a:pPr algn="just" rtl="1"/>
            <a:endParaRPr lang="fr-FR" dirty="0"/>
          </a:p>
        </p:txBody>
      </p:sp>
      <p:sp>
        <p:nvSpPr>
          <p:cNvPr id="4" name="Espace réservé du pied de page 3"/>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1802396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marL="0" indent="0" algn="ctr" rtl="1">
              <a:buNone/>
            </a:pPr>
            <a:endParaRPr lang="ar-DZ" b="1" dirty="0">
              <a:effectLst>
                <a:outerShdw blurRad="38100" dist="38100" dir="2700000" algn="tl">
                  <a:srgbClr val="000000">
                    <a:alpha val="43137"/>
                  </a:srgbClr>
                </a:outerShdw>
              </a:effectLst>
            </a:endParaRPr>
          </a:p>
          <a:p>
            <a:pPr marL="0" indent="0" algn="ctr" rtl="1">
              <a:buNone/>
            </a:pPr>
            <a:r>
              <a:rPr lang="ar-DZ" sz="6600" b="1" dirty="0">
                <a:solidFill>
                  <a:srgbClr val="7030A0"/>
                </a:solidFill>
                <a:effectLst>
                  <a:outerShdw blurRad="38100" dist="38100" dir="2700000" algn="tl">
                    <a:srgbClr val="000000">
                      <a:alpha val="43137"/>
                    </a:srgbClr>
                  </a:outerShdw>
                </a:effectLst>
              </a:rPr>
              <a:t>المحور الأول:</a:t>
            </a:r>
          </a:p>
          <a:p>
            <a:pPr marL="0" indent="0" algn="ctr" rtl="1">
              <a:buNone/>
            </a:pPr>
            <a:r>
              <a:rPr lang="ar-DZ" sz="6600" b="1" dirty="0">
                <a:solidFill>
                  <a:srgbClr val="7030A0"/>
                </a:solidFill>
                <a:effectLst>
                  <a:outerShdw blurRad="38100" dist="38100" dir="2700000" algn="tl">
                    <a:srgbClr val="000000">
                      <a:alpha val="43137"/>
                    </a:srgbClr>
                  </a:outerShdw>
                </a:effectLst>
              </a:rPr>
              <a:t>مدخل عام لتسيير المؤسسة</a:t>
            </a:r>
          </a:p>
          <a:p>
            <a:pPr marL="0" indent="0" algn="ctr" rtl="1">
              <a:buNone/>
            </a:pPr>
            <a:endParaRPr lang="fr-FR" sz="6600" dirty="0"/>
          </a:p>
        </p:txBody>
      </p:sp>
      <p:sp>
        <p:nvSpPr>
          <p:cNvPr id="4" name="Espace réservé du pied de page 3"/>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263391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6" y="1082655"/>
            <a:ext cx="8305800" cy="5586705"/>
          </a:xfrm>
        </p:spPr>
        <p:txBody>
          <a:bodyPr/>
          <a:lstStyle/>
          <a:p>
            <a:pPr marL="0" indent="0" algn="ctr" rtl="1">
              <a:buNone/>
            </a:pPr>
            <a:r>
              <a:rPr lang="ar-DZ" b="1" dirty="0">
                <a:solidFill>
                  <a:srgbClr val="7030A0"/>
                </a:solidFill>
                <a:effectLst>
                  <a:outerShdw blurRad="38100" dist="38100" dir="2700000" algn="tl">
                    <a:srgbClr val="000000">
                      <a:alpha val="43137"/>
                    </a:srgbClr>
                  </a:outerShdw>
                </a:effectLst>
              </a:rPr>
              <a:t>   أ- تعريف المؤسسة الاقتصادية:</a:t>
            </a:r>
          </a:p>
          <a:p>
            <a:pPr algn="just" rtl="1">
              <a:buFontTx/>
              <a:buChar char="-"/>
            </a:pPr>
            <a:r>
              <a:rPr lang="ar-DZ" b="1" dirty="0">
                <a:effectLst>
                  <a:outerShdw blurRad="38100" dist="38100" dir="2700000" algn="tl">
                    <a:srgbClr val="000000">
                      <a:alpha val="43137"/>
                    </a:srgbClr>
                  </a:outerShdw>
                </a:effectLst>
              </a:rPr>
              <a:t>تعرف المؤسسة الاقتصادية بأنها: " الوحدة الاقتصادية التي تتجمع فيها الموارد البشرية والمادية للإنتاج الاقتصادي«</a:t>
            </a:r>
          </a:p>
          <a:p>
            <a:pPr algn="just" rtl="1">
              <a:buFontTx/>
              <a:buChar char="-"/>
            </a:pPr>
            <a:r>
              <a:rPr lang="ar-DZ" b="1" dirty="0">
                <a:effectLst>
                  <a:outerShdw blurRad="38100" dist="38100" dir="2700000" algn="tl">
                    <a:srgbClr val="000000">
                      <a:alpha val="43137"/>
                    </a:srgbClr>
                  </a:outerShdw>
                </a:effectLst>
              </a:rPr>
              <a:t>تعرف أيضا بأنها: " منظمة اقتصادية واجتماعية مستقلة نوعا ما، تؤخذ فيها القرارات حول تركيب الوسائل البشرية، المالية والمادية والإعلامية بغية خلق قيمة مضافة حسب الأهداف في نطاق </a:t>
            </a:r>
            <a:r>
              <a:rPr lang="ar-DZ" b="1" dirty="0" err="1">
                <a:effectLst>
                  <a:outerShdw blurRad="38100" dist="38100" dir="2700000" algn="tl">
                    <a:srgbClr val="000000">
                      <a:alpha val="43137"/>
                    </a:srgbClr>
                  </a:outerShdw>
                </a:effectLst>
              </a:rPr>
              <a:t>زمكاني</a:t>
            </a:r>
            <a:r>
              <a:rPr lang="ar-DZ" b="1" dirty="0">
                <a:effectLst>
                  <a:outerShdw blurRad="38100" dist="38100" dir="2700000" algn="tl">
                    <a:srgbClr val="000000">
                      <a:alpha val="43137"/>
                    </a:srgbClr>
                  </a:outerShdw>
                </a:effectLst>
              </a:rPr>
              <a:t>«</a:t>
            </a:r>
          </a:p>
          <a:p>
            <a:pPr marL="0" indent="0" algn="just" rtl="1">
              <a:buNone/>
            </a:pPr>
            <a:r>
              <a:rPr lang="ar-DZ" b="1" dirty="0">
                <a:effectLst>
                  <a:outerShdw blurRad="38100" dist="38100" dir="2700000" algn="tl">
                    <a:srgbClr val="000000">
                      <a:alpha val="43137"/>
                    </a:srgbClr>
                  </a:outerShdw>
                </a:effectLst>
              </a:rPr>
              <a:t>- تعرف أيضاً بأنها: " منظمة حيّة متكونة من عاملين منظمين حسب هيكل متميز ومزودة بثقافة تكمن في مجموعة قيم، معارف، عادات وإجراءات متراكمة مع الزمن كما تكتسب هذه المنظمة الحيّة مميزات بطيئة التقبل للتغيّر«.</a:t>
            </a:r>
            <a:endParaRPr lang="ar-SA" b="1" dirty="0">
              <a:effectLst>
                <a:outerShdw blurRad="38100" dist="38100" dir="2700000" algn="tl">
                  <a:srgbClr val="000000">
                    <a:alpha val="43137"/>
                  </a:srgbClr>
                </a:outerShdw>
              </a:effectLst>
            </a:endParaRPr>
          </a:p>
          <a:p>
            <a:pPr marL="0" indent="0" algn="r" rtl="1">
              <a:buNone/>
            </a:pPr>
            <a:endParaRPr lang="fr-FR" b="1" dirty="0"/>
          </a:p>
        </p:txBody>
      </p:sp>
      <p:sp>
        <p:nvSpPr>
          <p:cNvPr id="4" name="Espace réservé du pied de page 3"/>
          <p:cNvSpPr>
            <a:spLocks noGrp="1"/>
          </p:cNvSpPr>
          <p:nvPr>
            <p:ph type="ftr" sz="quarter" idx="11"/>
          </p:nvPr>
        </p:nvSpPr>
        <p:spPr/>
        <p:txBody>
          <a:bodyPr/>
          <a:lstStyle/>
          <a:p>
            <a:r>
              <a:rPr lang="en-US" dirty="0"/>
              <a:t>www.themegallery.com</a:t>
            </a:r>
          </a:p>
        </p:txBody>
      </p:sp>
      <p:sp>
        <p:nvSpPr>
          <p:cNvPr id="5" name="Text Box 13"/>
          <p:cNvSpPr txBox="1">
            <a:spLocks noGrp="1" noChangeArrowheads="1"/>
          </p:cNvSpPr>
          <p:nvPr>
            <p:ph type="title"/>
          </p:nvPr>
        </p:nvSpPr>
        <p:spPr bwMode="gray">
          <a:xfrm>
            <a:off x="281505" y="258197"/>
            <a:ext cx="5791200" cy="769441"/>
          </a:xfrm>
          <a:prstGeom prst="rect">
            <a:avLst/>
          </a:prstGeom>
          <a:noFill/>
          <a:ln w="9525" algn="ctr">
            <a:noFill/>
            <a:miter lim="800000"/>
            <a:headEnd/>
            <a:tailEnd/>
          </a:ln>
          <a:effectLst/>
        </p:spPr>
        <p:txBody>
          <a:bodyPr wrap="square">
            <a:spAutoFit/>
          </a:bodyPr>
          <a:lstStyle/>
          <a:p>
            <a:pPr algn="ctr" rtl="1" eaLnBrk="0" hangingPunct="0"/>
            <a:r>
              <a:rPr lang="ar-DZ" sz="4400" dirty="0">
                <a:solidFill>
                  <a:srgbClr val="FF0000"/>
                </a:solidFill>
                <a:effectLst>
                  <a:outerShdw blurRad="38100" dist="38100" dir="2700000" algn="tl">
                    <a:srgbClr val="000000">
                      <a:alpha val="43137"/>
                    </a:srgbClr>
                  </a:outerShdw>
                </a:effectLst>
              </a:rPr>
              <a:t>مفهوم المؤسسة الاقتصادية</a:t>
            </a:r>
            <a:endParaRPr lang="en-US" sz="4400" dirty="0">
              <a:solidFill>
                <a:srgbClr val="FF0000"/>
              </a:solidFill>
              <a:effectLst>
                <a:outerShdw blurRad="38100" dist="38100" dir="2700000" algn="tl">
                  <a:srgbClr val="000000">
                    <a:alpha val="43137"/>
                  </a:srgbClr>
                </a:outerShdw>
              </a:effectLst>
            </a:endParaRPr>
          </a:p>
        </p:txBody>
      </p:sp>
      <p:grpSp>
        <p:nvGrpSpPr>
          <p:cNvPr id="6" name="Group 3"/>
          <p:cNvGrpSpPr>
            <a:grpSpLocks/>
          </p:cNvGrpSpPr>
          <p:nvPr/>
        </p:nvGrpSpPr>
        <p:grpSpPr bwMode="auto">
          <a:xfrm>
            <a:off x="6072705" y="203180"/>
            <a:ext cx="1714512" cy="879475"/>
            <a:chOff x="1110" y="2511"/>
            <a:chExt cx="1549" cy="1496"/>
          </a:xfrm>
        </p:grpSpPr>
        <p:sp>
          <p:nvSpPr>
            <p:cNvPr id="7"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w="9525">
              <a:noFill/>
              <a:miter lim="800000"/>
              <a:headEnd/>
              <a:tailEnd/>
            </a:ln>
            <a:effectLst/>
          </p:spPr>
          <p:txBody>
            <a:bodyPr wrap="none" anchor="ctr"/>
            <a:lstStyle/>
            <a:p>
              <a:endParaRPr lang="fr-FR"/>
            </a:p>
          </p:txBody>
        </p:sp>
        <p:sp>
          <p:nvSpPr>
            <p:cNvPr id="8"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p:spPr>
          <p:txBody>
            <a:bodyPr wrap="none" anchor="ctr"/>
            <a:lstStyle/>
            <a:p>
              <a:endParaRPr lang="fr-FR"/>
            </a:p>
          </p:txBody>
        </p:sp>
        <p:sp>
          <p:nvSpPr>
            <p:cNvPr id="9" name="AutoShape 6"/>
            <p:cNvSpPr>
              <a:spLocks noChangeArrowheads="1"/>
            </p:cNvSpPr>
            <p:nvPr/>
          </p:nvSpPr>
          <p:spPr bwMode="gray">
            <a:xfrm>
              <a:off x="1175" y="2511"/>
              <a:ext cx="1375" cy="1248"/>
            </a:xfrm>
            <a:prstGeom prst="hexagon">
              <a:avLst>
                <a:gd name="adj" fmla="val 28896"/>
                <a:gd name="vf" fmla="val 115470"/>
              </a:avLst>
            </a:prstGeom>
            <a:gradFill rotWithShape="1">
              <a:gsLst>
                <a:gs pos="0">
                  <a:schemeClr val="accent2">
                    <a:gamma/>
                    <a:shade val="46275"/>
                    <a:invGamma/>
                  </a:schemeClr>
                </a:gs>
                <a:gs pos="100000">
                  <a:schemeClr val="accent2"/>
                </a:gs>
              </a:gsLst>
              <a:lin ang="2700000" scaled="1"/>
            </a:gradFill>
            <a:ln w="9525">
              <a:solidFill>
                <a:schemeClr val="tx1"/>
              </a:solidFill>
              <a:miter lim="800000"/>
              <a:headEnd/>
              <a:tailEnd/>
            </a:ln>
            <a:effectLst/>
          </p:spPr>
          <p:txBody>
            <a:bodyPr wrap="none" anchor="ctr"/>
            <a:lstStyle/>
            <a:p>
              <a:pPr algn="ctr" rtl="1"/>
              <a:r>
                <a:rPr lang="ar-DZ" sz="3600" b="1" dirty="0">
                  <a:solidFill>
                    <a:schemeClr val="bg1"/>
                  </a:solidFill>
                </a:rPr>
                <a:t>1-</a:t>
              </a:r>
              <a:endParaRPr lang="en-US" sz="3600" b="1" dirty="0">
                <a:solidFill>
                  <a:schemeClr val="bg1"/>
                </a:solidFill>
                <a:latin typeface="Times New Roman" pitchFamily="18" charset="0"/>
                <a:cs typeface="Times New Roman" pitchFamily="18" charset="0"/>
              </a:endParaRPr>
            </a:p>
            <a:p>
              <a:endParaRPr lang="fr-FR"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additive="base">
                                        <p:cTn id="3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5226AD8-89EE-BF57-DB46-5F6C44204E2E}"/>
              </a:ext>
            </a:extLst>
          </p:cNvPr>
          <p:cNvSpPr>
            <a:spLocks noGrp="1"/>
          </p:cNvSpPr>
          <p:nvPr>
            <p:ph idx="1"/>
          </p:nvPr>
        </p:nvSpPr>
        <p:spPr>
          <a:xfrm>
            <a:off x="381000" y="548680"/>
            <a:ext cx="8305800" cy="6192688"/>
          </a:xfrm>
        </p:spPr>
        <p:txBody>
          <a:bodyPr/>
          <a:lstStyle/>
          <a:p>
            <a:pPr algn="r" rtl="1"/>
            <a:r>
              <a:rPr lang="ar-DZ" b="1" dirty="0">
                <a:effectLst>
                  <a:outerShdw blurRad="38100" dist="38100" dir="2700000" algn="tl">
                    <a:srgbClr val="000000">
                      <a:alpha val="43137"/>
                    </a:srgbClr>
                  </a:outerShdw>
                </a:effectLst>
              </a:rPr>
              <a:t>يعرفها أيضا (</a:t>
            </a:r>
            <a:r>
              <a:rPr lang="en-US" b="1" dirty="0">
                <a:effectLst>
                  <a:outerShdw blurRad="38100" dist="38100" dir="2700000" algn="tl">
                    <a:srgbClr val="000000">
                      <a:alpha val="43137"/>
                    </a:srgbClr>
                  </a:outerShdw>
                </a:effectLst>
              </a:rPr>
              <a:t>Gareth R. Jones</a:t>
            </a:r>
            <a:r>
              <a:rPr lang="ar-DZ" b="1" dirty="0">
                <a:effectLst>
                  <a:outerShdw blurRad="38100" dist="38100" dir="2700000" algn="tl">
                    <a:srgbClr val="000000">
                      <a:alpha val="43137"/>
                    </a:srgbClr>
                  </a:outerShdw>
                </a:effectLst>
              </a:rPr>
              <a:t>) بأنها: "أداة يستخدمها الأفراد لتنسيق الأنشطة للحصول على شيء مرغوب، أو خلق قيمة مضافة.</a:t>
            </a:r>
          </a:p>
          <a:p>
            <a:pPr algn="r" rtl="1"/>
            <a:r>
              <a:rPr lang="ar-DZ" b="1" dirty="0">
                <a:effectLst>
                  <a:outerShdw blurRad="38100" dist="38100" dir="2700000" algn="tl">
                    <a:srgbClr val="000000">
                      <a:alpha val="43137"/>
                    </a:srgbClr>
                  </a:outerShdw>
                </a:effectLst>
              </a:rPr>
              <a:t>تعرف المؤسسة الاقتصادية بأنها: كيان اقتصادي قانوني تنظيمي مستقل، يعمل على تنسيق الأنشطة الإنتاجية والتبادلية داخليا، وذلك باستخدام الموارد البشرية والمادية والمالية، في إطار هيكل تنظيمي وبيئة اقتصادية من أجل تحقيق الكفاءة الاقتصادية والفعالية وخلق قيمة مضافة لضمان تحقيق الربح والاستدامة.</a:t>
            </a:r>
            <a:endParaRPr lang="fr-FR" b="1" dirty="0">
              <a:effectLst>
                <a:outerShdw blurRad="38100" dist="38100" dir="2700000" algn="tl">
                  <a:srgbClr val="000000">
                    <a:alpha val="43137"/>
                  </a:srgbClr>
                </a:outerShdw>
              </a:effectLst>
            </a:endParaRPr>
          </a:p>
        </p:txBody>
      </p:sp>
      <p:sp>
        <p:nvSpPr>
          <p:cNvPr id="4" name="Espace réservé du pied de page 3">
            <a:extLst>
              <a:ext uri="{FF2B5EF4-FFF2-40B4-BE49-F238E27FC236}">
                <a16:creationId xmlns:a16="http://schemas.microsoft.com/office/drawing/2014/main" id="{AB5F0739-C507-9A1B-DDEB-7CA6CFB71510}"/>
              </a:ext>
            </a:extLst>
          </p:cNvPr>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2795510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571480"/>
            <a:ext cx="8305800" cy="5676920"/>
          </a:xfrm>
        </p:spPr>
        <p:txBody>
          <a:bodyPr/>
          <a:lstStyle/>
          <a:p>
            <a:pPr algn="r" rtl="1"/>
            <a:endParaRPr lang="ar-DZ" altLang="en-US" b="1" dirty="0"/>
          </a:p>
          <a:p>
            <a:pPr algn="r" rtl="1"/>
            <a:r>
              <a:rPr lang="ar-DZ" b="1" dirty="0">
                <a:effectLst>
                  <a:outerShdw blurRad="38100" dist="38100" dir="2700000" algn="tl">
                    <a:srgbClr val="000000">
                      <a:alpha val="43137"/>
                    </a:srgbClr>
                  </a:outerShdw>
                </a:effectLst>
              </a:rPr>
              <a:t>على العموم هناك أربع مقاربات أساسية يتبناها الكتاب والباحثين عند تعريفهم المؤسسة الاقتصادية هي:</a:t>
            </a:r>
          </a:p>
          <a:p>
            <a:pPr marL="0" indent="0" algn="r" rtl="1">
              <a:buNone/>
            </a:pPr>
            <a:r>
              <a:rPr lang="ar-DZ" b="1" dirty="0">
                <a:effectLst>
                  <a:outerShdw blurRad="38100" dist="38100" dir="2700000" algn="tl">
                    <a:srgbClr val="000000">
                      <a:alpha val="43137"/>
                    </a:srgbClr>
                  </a:outerShdw>
                </a:effectLst>
              </a:rPr>
              <a:t>                 </a:t>
            </a:r>
            <a:r>
              <a:rPr lang="ar-DZ" b="1" dirty="0">
                <a:solidFill>
                  <a:srgbClr val="C00000"/>
                </a:solidFill>
                <a:effectLst>
                  <a:outerShdw blurRad="38100" dist="38100" dir="2700000" algn="tl">
                    <a:srgbClr val="000000">
                      <a:alpha val="43137"/>
                    </a:srgbClr>
                  </a:outerShdw>
                </a:effectLst>
              </a:rPr>
              <a:t>1. المؤسسة كتنظيم اقتصادي</a:t>
            </a:r>
          </a:p>
          <a:p>
            <a:pPr marL="0" indent="0" algn="r" rtl="1">
              <a:buNone/>
            </a:pPr>
            <a:r>
              <a:rPr lang="ar-DZ" b="1" dirty="0">
                <a:effectLst>
                  <a:outerShdw blurRad="38100" dist="38100" dir="2700000" algn="tl">
                    <a:srgbClr val="000000">
                      <a:alpha val="43137"/>
                    </a:srgbClr>
                  </a:outerShdw>
                </a:effectLst>
              </a:rPr>
              <a:t>هي عبارة عن مجموعة من عناصر الانتاج البشرية والمادية والمالية يتم المزج فيما بينها بغية انتاج سلع وخدمات موجهة للبيع     </a:t>
            </a:r>
          </a:p>
          <a:p>
            <a:pPr marL="0" indent="0" algn="ctr" rtl="1">
              <a:buNone/>
            </a:pPr>
            <a:r>
              <a:rPr lang="ar-DZ" b="1" dirty="0">
                <a:solidFill>
                  <a:srgbClr val="C00000"/>
                </a:solidFill>
                <a:effectLst>
                  <a:outerShdw blurRad="38100" dist="38100" dir="2700000" algn="tl">
                    <a:srgbClr val="000000">
                      <a:alpha val="43137"/>
                    </a:srgbClr>
                  </a:outerShdw>
                </a:effectLst>
              </a:rPr>
              <a:t>  2. المؤسسة كتنظيم اجتماعي</a:t>
            </a:r>
          </a:p>
          <a:p>
            <a:pPr marL="0" indent="0" algn="r" rtl="1">
              <a:buNone/>
            </a:pPr>
            <a:r>
              <a:rPr lang="ar-DZ" b="1" dirty="0">
                <a:effectLst>
                  <a:outerShdw blurRad="38100" dist="38100" dir="2700000" algn="tl">
                    <a:srgbClr val="000000">
                      <a:alpha val="43137"/>
                    </a:srgbClr>
                  </a:outerShdw>
                </a:effectLst>
              </a:rPr>
              <a:t>هي مجموعة أفراد يشاركون ويساهمون جماعيا داخل تنظيم </a:t>
            </a:r>
            <a:r>
              <a:rPr lang="ar-DZ" b="1" dirty="0" err="1">
                <a:effectLst>
                  <a:outerShdw blurRad="38100" dist="38100" dir="2700000" algn="tl">
                    <a:srgbClr val="000000">
                      <a:alpha val="43137"/>
                    </a:srgbClr>
                  </a:outerShdw>
                </a:effectLst>
              </a:rPr>
              <a:t>مهيكل</a:t>
            </a:r>
            <a:r>
              <a:rPr lang="ar-DZ" b="1" dirty="0">
                <a:effectLst>
                  <a:outerShdw blurRad="38100" dist="38100" dir="2700000" algn="tl">
                    <a:srgbClr val="000000">
                      <a:alpha val="43137"/>
                    </a:srgbClr>
                  </a:outerShdw>
                </a:effectLst>
              </a:rPr>
              <a:t> في انتاج سلع أو خدمات.</a:t>
            </a:r>
          </a:p>
          <a:p>
            <a:pPr marL="0" indent="0" algn="r" rtl="1">
              <a:buNone/>
            </a:pPr>
            <a:endParaRPr lang="ar-DZ" b="1" dirty="0">
              <a:solidFill>
                <a:srgbClr val="C00000"/>
              </a:solidFill>
              <a:effectLst>
                <a:outerShdw blurRad="38100" dist="38100" dir="2700000" algn="tl">
                  <a:srgbClr val="000000">
                    <a:alpha val="43137"/>
                  </a:srgbClr>
                </a:outerShdw>
              </a:effectLst>
            </a:endParaRPr>
          </a:p>
          <a:p>
            <a:pPr algn="r" rtl="1"/>
            <a:endParaRPr lang="ar-DZ" b="1" dirty="0">
              <a:effectLst>
                <a:outerShdw blurRad="38100" dist="38100" dir="2700000" algn="tl">
                  <a:srgbClr val="000000">
                    <a:alpha val="43137"/>
                  </a:srgbClr>
                </a:outerShdw>
              </a:effectLst>
            </a:endParaRPr>
          </a:p>
          <a:p>
            <a:pPr algn="r" rtl="1">
              <a:buNone/>
            </a:pPr>
            <a:endParaRPr lang="fr-FR" dirty="0"/>
          </a:p>
        </p:txBody>
      </p:sp>
      <p:sp>
        <p:nvSpPr>
          <p:cNvPr id="4" name="Espace réservé du pied de page 3"/>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703693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0"/>
            <a:ext cx="8305800" cy="6496050"/>
          </a:xfrm>
        </p:spPr>
        <p:txBody>
          <a:bodyPr/>
          <a:lstStyle/>
          <a:p>
            <a:pPr algn="r" rtl="1"/>
            <a:endParaRPr lang="ar-DZ" altLang="en-US" b="1" dirty="0"/>
          </a:p>
          <a:p>
            <a:pPr marL="0" indent="0" algn="ctr" rtl="1">
              <a:buNone/>
            </a:pPr>
            <a:r>
              <a:rPr lang="ar-DZ" b="1" dirty="0">
                <a:solidFill>
                  <a:srgbClr val="C00000"/>
                </a:solidFill>
                <a:effectLst>
                  <a:outerShdw blurRad="38100" dist="38100" dir="2700000" algn="tl">
                    <a:srgbClr val="000000">
                      <a:alpha val="43137"/>
                    </a:srgbClr>
                  </a:outerShdw>
                </a:effectLst>
              </a:rPr>
              <a:t>3. المؤسسة كنظام</a:t>
            </a:r>
          </a:p>
          <a:p>
            <a:pPr marL="0" indent="0" algn="justLow" rtl="1">
              <a:buNone/>
            </a:pPr>
            <a:r>
              <a:rPr lang="ar-DZ" b="1" dirty="0">
                <a:effectLst>
                  <a:outerShdw blurRad="38100" dist="38100" dir="2700000" algn="tl">
                    <a:srgbClr val="000000">
                      <a:alpha val="43137"/>
                    </a:srgbClr>
                  </a:outerShdw>
                </a:effectLst>
              </a:rPr>
              <a:t>هي عبارة عن نظام يتكون من مجموعة الأنظمة الفرعية التي يعتمد كل واحد منها على الآخر، وتتداخل العلاقات بينها وبين البيئة الخارجية لتحقيق الأهداف التي يسعى إليها النظام.  </a:t>
            </a:r>
          </a:p>
          <a:p>
            <a:pPr marL="0" indent="0" algn="justLow" rtl="1">
              <a:buNone/>
            </a:pPr>
            <a:r>
              <a:rPr lang="ar-DZ" b="1" dirty="0">
                <a:effectLst>
                  <a:outerShdw blurRad="38100" dist="38100" dir="2700000" algn="tl">
                    <a:srgbClr val="000000">
                      <a:alpha val="43137"/>
                    </a:srgbClr>
                  </a:outerShdw>
                </a:effectLst>
              </a:rPr>
              <a:t>وهنا لا بد على الطالب أن يدرك مفهوم النظام عموما حتى يفهم المؤسسة الاقتصادية كنظام مفتوح يتفاعل مع بيئته الخارجية:</a:t>
            </a:r>
          </a:p>
          <a:p>
            <a:pPr marL="0" indent="0" algn="justLow" rtl="1">
              <a:buNone/>
            </a:pPr>
            <a:r>
              <a:rPr lang="ar-DZ" b="1" dirty="0">
                <a:effectLst>
                  <a:outerShdw blurRad="38100" dist="38100" dir="2700000" algn="tl">
                    <a:srgbClr val="000000">
                      <a:alpha val="43137"/>
                    </a:srgbClr>
                  </a:outerShdw>
                </a:effectLst>
              </a:rPr>
              <a:t>- تعريف النظام:  هو مجموعة من الأجزاء التي تتفاعل وتتكامل مع بعضها البعض ومع بيئتها لتحقيق هدف (أهداف) معين (معينة).</a:t>
            </a:r>
          </a:p>
          <a:p>
            <a:pPr marL="0" indent="0" algn="r" rtl="1">
              <a:buNone/>
            </a:pPr>
            <a:r>
              <a:rPr lang="ar-DZ" b="1" dirty="0">
                <a:effectLst>
                  <a:outerShdw blurRad="38100" dist="38100" dir="2700000" algn="tl">
                    <a:srgbClr val="000000">
                      <a:alpha val="43137"/>
                    </a:srgbClr>
                  </a:outerShdw>
                </a:effectLst>
              </a:rPr>
              <a:t>-	</a:t>
            </a:r>
          </a:p>
          <a:p>
            <a:pPr marL="0" indent="0" algn="ctr" rtl="1">
              <a:buNone/>
            </a:pPr>
            <a:r>
              <a:rPr lang="ar-DZ" b="1" dirty="0">
                <a:solidFill>
                  <a:srgbClr val="C00000"/>
                </a:solidFill>
                <a:effectLst>
                  <a:outerShdw blurRad="38100" dist="38100" dir="2700000" algn="tl">
                    <a:srgbClr val="000000">
                      <a:alpha val="43137"/>
                    </a:srgbClr>
                  </a:outerShdw>
                </a:effectLst>
              </a:rPr>
              <a:t>  </a:t>
            </a:r>
          </a:p>
          <a:p>
            <a:pPr algn="r" rtl="1"/>
            <a:endParaRPr lang="ar-DZ" b="1" dirty="0">
              <a:effectLst>
                <a:outerShdw blurRad="38100" dist="38100" dir="2700000" algn="tl">
                  <a:srgbClr val="000000">
                    <a:alpha val="43137"/>
                  </a:srgbClr>
                </a:outerShdw>
              </a:effectLst>
            </a:endParaRPr>
          </a:p>
          <a:p>
            <a:pPr algn="r" rtl="1">
              <a:buNone/>
            </a:pPr>
            <a:endParaRPr lang="fr-FR" dirty="0"/>
          </a:p>
        </p:txBody>
      </p:sp>
      <p:sp>
        <p:nvSpPr>
          <p:cNvPr id="4" name="Espace réservé du pied de page 3"/>
          <p:cNvSpPr>
            <a:spLocks noGrp="1"/>
          </p:cNvSpPr>
          <p:nvPr>
            <p:ph type="ftr" sz="quarter" idx="11"/>
          </p:nvPr>
        </p:nvSpPr>
        <p:spPr/>
        <p:txBody>
          <a:bodyPr/>
          <a:lstStyle/>
          <a:p>
            <a:r>
              <a:rPr lang="en-US">
                <a:solidFill>
                  <a:srgbClr val="FFFFFF"/>
                </a:solidFill>
              </a:rPr>
              <a:t>www.themegallery.com</a:t>
            </a:r>
          </a:p>
        </p:txBody>
      </p:sp>
    </p:spTree>
    <p:extLst>
      <p:ext uri="{BB962C8B-B14F-4D97-AF65-F5344CB8AC3E}">
        <p14:creationId xmlns:p14="http://schemas.microsoft.com/office/powerpoint/2010/main" val="2406267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FAD8130-553E-7629-9EB0-EB665E0834A4}"/>
              </a:ext>
            </a:extLst>
          </p:cNvPr>
          <p:cNvSpPr>
            <a:spLocks noGrp="1"/>
          </p:cNvSpPr>
          <p:nvPr>
            <p:ph idx="1"/>
          </p:nvPr>
        </p:nvSpPr>
        <p:spPr>
          <a:xfrm>
            <a:off x="0" y="188640"/>
            <a:ext cx="8686800" cy="6840760"/>
          </a:xfrm>
        </p:spPr>
        <p:txBody>
          <a:bodyPr/>
          <a:lstStyle/>
          <a:p>
            <a:pPr marL="0" indent="0" algn="justLow" rtl="1">
              <a:buNone/>
            </a:pPr>
            <a:r>
              <a:rPr lang="ar-DZ" b="1" dirty="0">
                <a:effectLst>
                  <a:outerShdw blurRad="38100" dist="38100" dir="2700000" algn="tl">
                    <a:srgbClr val="000000">
                      <a:alpha val="43137"/>
                    </a:srgbClr>
                  </a:outerShdw>
                </a:effectLst>
              </a:rPr>
              <a:t>- كــما يعرف النظــام بأنه: مجمـــوعة مــن المـكونات المتفاعـلة، والتي تحافظ على علاقــــات معـــروفة فيمــا بينها، إضافة إلى إمكانية ارتباطها بعلاقات مع مجموعة من الكيانات أو النظم الأخرى.</a:t>
            </a:r>
          </a:p>
          <a:p>
            <a:pPr marL="0" indent="0" algn="justLow" rtl="1">
              <a:buNone/>
            </a:pPr>
            <a:r>
              <a:rPr lang="ar-DZ" b="1" dirty="0">
                <a:effectLst>
                  <a:outerShdw blurRad="38100" dist="38100" dir="2700000" algn="tl">
                    <a:srgbClr val="000000">
                      <a:alpha val="43137"/>
                    </a:srgbClr>
                  </a:outerShdw>
                </a:effectLst>
              </a:rPr>
              <a:t>•وعليه يمكن إعطاء تعريف للنظام بأنه " مجموعة من العناصر المتكاملة التي تتفاعل فيما بينها من أجل تحقيق هدف أو مجموعة من الأهداف، وذلك عن طريق قبول مدخلات وإنتاج مخرجات، اعتمادا على عملية تحويلية في حالة تفاعل مع بيئته الخارجية".</a:t>
            </a:r>
          </a:p>
          <a:p>
            <a:pPr marL="0" indent="0" algn="justLow" rtl="1">
              <a:buNone/>
            </a:pPr>
            <a:r>
              <a:rPr lang="ar-DZ" b="1" dirty="0">
                <a:effectLst>
                  <a:outerShdw blurRad="38100" dist="38100" dir="2700000" algn="tl">
                    <a:srgbClr val="000000">
                      <a:alpha val="43137"/>
                    </a:srgbClr>
                  </a:outerShdw>
                </a:effectLst>
              </a:rPr>
              <a:t>  فيمكن القول أن </a:t>
            </a:r>
            <a:r>
              <a:rPr lang="ar-DZ" b="1" dirty="0">
                <a:solidFill>
                  <a:srgbClr val="FF0000"/>
                </a:solidFill>
                <a:effectLst>
                  <a:outerShdw blurRad="38100" dist="38100" dir="2700000" algn="tl">
                    <a:srgbClr val="000000">
                      <a:alpha val="43137"/>
                    </a:srgbClr>
                  </a:outerShdw>
                </a:effectLst>
              </a:rPr>
              <a:t>للنظام أنشطة أساسية </a:t>
            </a:r>
            <a:r>
              <a:rPr lang="ar-DZ" b="1" dirty="0">
                <a:effectLst>
                  <a:outerShdw blurRad="38100" dist="38100" dir="2700000" algn="tl">
                    <a:srgbClr val="000000">
                      <a:alpha val="43137"/>
                    </a:srgbClr>
                  </a:outerShdw>
                </a:effectLst>
              </a:rPr>
              <a:t>هي المدخلات، العملية التحويلية، والمخرجات، دون أن نهمل التغذية العكسية. كما أن للنظام تلامس وتفاعل مع بيئته التي تحتوي على مجموعة من العناصر التي تؤثر على كفاءته وفعاليته.</a:t>
            </a:r>
          </a:p>
          <a:p>
            <a:pPr marL="0" indent="0" algn="justLow" rtl="1">
              <a:buNone/>
            </a:pPr>
            <a:endParaRPr lang="ar-DZ" b="1" dirty="0">
              <a:effectLst>
                <a:outerShdw blurRad="38100" dist="38100" dir="2700000" algn="tl">
                  <a:srgbClr val="000000">
                    <a:alpha val="43137"/>
                  </a:srgbClr>
                </a:outerShdw>
              </a:effectLst>
            </a:endParaRPr>
          </a:p>
          <a:p>
            <a:pPr algn="r" rtl="1"/>
            <a:endParaRPr lang="fr-FR" dirty="0"/>
          </a:p>
        </p:txBody>
      </p:sp>
      <p:sp>
        <p:nvSpPr>
          <p:cNvPr id="4" name="Espace réservé du pied de page 3">
            <a:extLst>
              <a:ext uri="{FF2B5EF4-FFF2-40B4-BE49-F238E27FC236}">
                <a16:creationId xmlns:a16="http://schemas.microsoft.com/office/drawing/2014/main" id="{DCC78AD2-57FF-075E-8D01-A27C5A5955DB}"/>
              </a:ext>
            </a:extLst>
          </p:cNvPr>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1955807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1DA8C42-8CA9-EBF2-DE60-5C8E2E2DAF87}"/>
              </a:ext>
            </a:extLst>
          </p:cNvPr>
          <p:cNvSpPr>
            <a:spLocks noGrp="1"/>
          </p:cNvSpPr>
          <p:nvPr>
            <p:ph idx="1"/>
          </p:nvPr>
        </p:nvSpPr>
        <p:spPr>
          <a:xfrm>
            <a:off x="152400" y="548680"/>
            <a:ext cx="8839200" cy="6192688"/>
          </a:xfrm>
        </p:spPr>
        <p:txBody>
          <a:bodyPr/>
          <a:lstStyle/>
          <a:p>
            <a:pPr algn="r" rtl="1"/>
            <a:r>
              <a:rPr lang="ar-DZ" b="1" dirty="0">
                <a:solidFill>
                  <a:srgbClr val="FF0000"/>
                </a:solidFill>
              </a:rPr>
              <a:t>النظم المفتوحة والنظم المغلقة</a:t>
            </a:r>
            <a:r>
              <a:rPr lang="ar-DZ" b="1" dirty="0"/>
              <a:t>: النظام المفتوح هو النظام الذي يتفاعل مع بيئته، وهو النظام الذي يستقبل المدخلات وتأثيرات أخرى من بيئته وبالمقابل يقدم مخرجاته لها ويؤثر فيها.</a:t>
            </a:r>
          </a:p>
          <a:p>
            <a:pPr marL="0" indent="0" algn="r" rtl="1">
              <a:buNone/>
            </a:pPr>
            <a:endParaRPr lang="ar-DZ" b="1" dirty="0"/>
          </a:p>
          <a:p>
            <a:pPr algn="r" rtl="1"/>
            <a:r>
              <a:rPr lang="ar-DZ" b="1" dirty="0"/>
              <a:t>في حين أن النظام المغلق فهو نظام معزول عن البيئة حيث أن البيئة الخارجية لا تؤثر في سلوكه، كما أنه لا يؤثر فيها.</a:t>
            </a:r>
          </a:p>
          <a:p>
            <a:pPr algn="r" rtl="1"/>
            <a:endParaRPr lang="ar-DZ" b="1" dirty="0"/>
          </a:p>
          <a:p>
            <a:pPr marL="0" indent="0" algn="r" rtl="1">
              <a:buNone/>
            </a:pPr>
            <a:r>
              <a:rPr lang="ar-DZ" b="1" dirty="0"/>
              <a:t> وعندما نشبه المؤسسة للنظام فإننا نقصد طبعا المؤسسة كنظام مفتوح فهي في تفاعل دائم مع بيئتها، تأخذ منها مدخلاتها وتقدم إليها مخرجاتها.</a:t>
            </a:r>
          </a:p>
          <a:p>
            <a:pPr algn="r" rtl="1"/>
            <a:endParaRPr lang="fr-FR" dirty="0"/>
          </a:p>
        </p:txBody>
      </p:sp>
      <p:sp>
        <p:nvSpPr>
          <p:cNvPr id="4" name="Espace réservé du pied de page 3">
            <a:extLst>
              <a:ext uri="{FF2B5EF4-FFF2-40B4-BE49-F238E27FC236}">
                <a16:creationId xmlns:a16="http://schemas.microsoft.com/office/drawing/2014/main" id="{A8CD574D-6537-3769-2308-A3D806367734}"/>
              </a:ext>
            </a:extLst>
          </p:cNvPr>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2384768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C868412-A1F8-83C2-1C2C-8FC6B0BBAB5C}"/>
              </a:ext>
            </a:extLst>
          </p:cNvPr>
          <p:cNvSpPr>
            <a:spLocks noGrp="1"/>
          </p:cNvSpPr>
          <p:nvPr>
            <p:ph idx="1"/>
          </p:nvPr>
        </p:nvSpPr>
        <p:spPr>
          <a:xfrm>
            <a:off x="152400" y="361950"/>
            <a:ext cx="8839200" cy="6307410"/>
          </a:xfrm>
        </p:spPr>
        <p:txBody>
          <a:bodyPr/>
          <a:lstStyle/>
          <a:p>
            <a:pPr algn="justLow" rtl="1"/>
            <a:r>
              <a:rPr lang="ar-DZ" b="1" dirty="0">
                <a:solidFill>
                  <a:srgbClr val="FF0000"/>
                </a:solidFill>
              </a:rPr>
              <a:t>العناصر الأساسية للنظام </a:t>
            </a:r>
            <a:r>
              <a:rPr lang="ar-DZ" dirty="0"/>
              <a:t>تتكون الأنظمة من مجموعة من العناصر الأساسية الضرورية لبناء أي نظام؛ وقد صنف (سلطان) هذه العناصر الأساسية إلى سبعة عناصر وهي:</a:t>
            </a:r>
          </a:p>
          <a:p>
            <a:pPr algn="justLow" rtl="1"/>
            <a:r>
              <a:rPr lang="ar-DZ" b="1" dirty="0">
                <a:solidFill>
                  <a:srgbClr val="FF0000"/>
                </a:solidFill>
              </a:rPr>
              <a:t>1-المدخلات (</a:t>
            </a:r>
            <a:r>
              <a:rPr lang="en-US" b="1" dirty="0">
                <a:solidFill>
                  <a:srgbClr val="FF0000"/>
                </a:solidFill>
              </a:rPr>
              <a:t>Inputs</a:t>
            </a:r>
            <a:r>
              <a:rPr lang="ar-DZ" b="1" dirty="0">
                <a:solidFill>
                  <a:srgbClr val="FF0000"/>
                </a:solidFill>
              </a:rPr>
              <a:t>): </a:t>
            </a:r>
            <a:r>
              <a:rPr lang="ar-DZ" dirty="0"/>
              <a:t>تمثل المدخلات الموارد الأساسية التي يعتمد عليها النظام ليتمكن من القيام بالأنشطة المختلفة واللازمة لتحقيق أهدافه. وتشمل المدخلات العديد من العناصر التي تختلف باختلاف طبيعة النظام والهدف الذي يسعى إلى تحقيقه؛</a:t>
            </a:r>
          </a:p>
          <a:p>
            <a:pPr marL="0" indent="0" algn="justLow" rtl="1">
              <a:buNone/>
            </a:pPr>
            <a:endParaRPr lang="ar-DZ" dirty="0"/>
          </a:p>
          <a:p>
            <a:pPr algn="justLow" rtl="1"/>
            <a:r>
              <a:rPr lang="ar-DZ" b="1" dirty="0">
                <a:solidFill>
                  <a:srgbClr val="FF0000"/>
                </a:solidFill>
              </a:rPr>
              <a:t>2-العمليات (</a:t>
            </a:r>
            <a:r>
              <a:rPr lang="en-US" b="1" dirty="0">
                <a:solidFill>
                  <a:srgbClr val="FF0000"/>
                </a:solidFill>
              </a:rPr>
              <a:t>Process</a:t>
            </a:r>
            <a:r>
              <a:rPr lang="ar-DZ" b="1" dirty="0">
                <a:solidFill>
                  <a:srgbClr val="FF0000"/>
                </a:solidFill>
              </a:rPr>
              <a:t>): </a:t>
            </a:r>
            <a:r>
              <a:rPr lang="ar-DZ" dirty="0"/>
              <a:t>وهي جميع الأنشطة التي تعمل على تحويل المدخلات إلى مخرجات، وقد تكون هذه العمليات طبيعية، أو آلية، أو نصف آلية أو تعتمد على الجهد الإنساني.</a:t>
            </a:r>
          </a:p>
          <a:p>
            <a:pPr algn="r" rtl="1"/>
            <a:endParaRPr lang="fr-FR" dirty="0"/>
          </a:p>
        </p:txBody>
      </p:sp>
      <p:sp>
        <p:nvSpPr>
          <p:cNvPr id="4" name="Espace réservé du pied de page 3">
            <a:extLst>
              <a:ext uri="{FF2B5EF4-FFF2-40B4-BE49-F238E27FC236}">
                <a16:creationId xmlns:a16="http://schemas.microsoft.com/office/drawing/2014/main" id="{7D4F1BBD-1FBF-7484-513E-FD5CF2234505}"/>
              </a:ext>
            </a:extLst>
          </p:cNvPr>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3422349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3E3F346-4E01-8AB3-5862-D7EE1365F163}"/>
              </a:ext>
            </a:extLst>
          </p:cNvPr>
          <p:cNvSpPr>
            <a:spLocks noGrp="1"/>
          </p:cNvSpPr>
          <p:nvPr>
            <p:ph idx="1"/>
          </p:nvPr>
        </p:nvSpPr>
        <p:spPr>
          <a:xfrm>
            <a:off x="381000" y="361950"/>
            <a:ext cx="8305800" cy="5886450"/>
          </a:xfrm>
        </p:spPr>
        <p:txBody>
          <a:bodyPr/>
          <a:lstStyle/>
          <a:p>
            <a:pPr algn="justLow" rtl="1"/>
            <a:r>
              <a:rPr lang="ar-DZ" b="1" dirty="0">
                <a:solidFill>
                  <a:srgbClr val="FF0000"/>
                </a:solidFill>
              </a:rPr>
              <a:t>3-المخرجات (</a:t>
            </a:r>
            <a:r>
              <a:rPr lang="en-US" b="1" dirty="0">
                <a:solidFill>
                  <a:srgbClr val="FF0000"/>
                </a:solidFill>
              </a:rPr>
              <a:t>Outputs</a:t>
            </a:r>
            <a:r>
              <a:rPr lang="ar-DZ" b="1" dirty="0">
                <a:solidFill>
                  <a:srgbClr val="FF0000"/>
                </a:solidFill>
              </a:rPr>
              <a:t>):</a:t>
            </a:r>
            <a:r>
              <a:rPr lang="fr-FR" b="1" dirty="0">
                <a:solidFill>
                  <a:srgbClr val="FF0000"/>
                </a:solidFill>
              </a:rPr>
              <a:t> </a:t>
            </a:r>
            <a:r>
              <a:rPr lang="ar-DZ" dirty="0"/>
              <a:t>تمثل المخرجات ناتج عملية تحويل المدخلات، وقد تكون المخرجات إما سلعا أو خدمات أمعلومات ...، وتعد المخرجات هي الأداة التي يمكن من خلالها، التحقق من أداء النظام أي قدرته على تحقيق أهدافه.</a:t>
            </a:r>
          </a:p>
          <a:p>
            <a:pPr marL="0" indent="0" algn="r" rtl="1">
              <a:buNone/>
            </a:pPr>
            <a:endParaRPr lang="ar-DZ" dirty="0"/>
          </a:p>
          <a:p>
            <a:pPr algn="justLow" rtl="1"/>
            <a:r>
              <a:rPr lang="ar-DZ" b="1" dirty="0">
                <a:solidFill>
                  <a:srgbClr val="FF0000"/>
                </a:solidFill>
              </a:rPr>
              <a:t>4-التغذية المرتدة</a:t>
            </a:r>
            <a:r>
              <a:rPr lang="en-US" b="1" dirty="0">
                <a:solidFill>
                  <a:srgbClr val="FF0000"/>
                </a:solidFill>
              </a:rPr>
              <a:t> </a:t>
            </a:r>
            <a:r>
              <a:rPr lang="ar-DZ" b="1" dirty="0">
                <a:solidFill>
                  <a:srgbClr val="FF0000"/>
                </a:solidFill>
              </a:rPr>
              <a:t>(</a:t>
            </a:r>
            <a:r>
              <a:rPr lang="en-US" b="1" dirty="0">
                <a:solidFill>
                  <a:srgbClr val="FF0000"/>
                </a:solidFill>
              </a:rPr>
              <a:t>Feed Back</a:t>
            </a:r>
            <a:r>
              <a:rPr lang="ar-DZ" b="1" dirty="0">
                <a:solidFill>
                  <a:srgbClr val="FF0000"/>
                </a:solidFill>
              </a:rPr>
              <a:t>):</a:t>
            </a:r>
            <a:r>
              <a:rPr lang="ar-DZ" dirty="0"/>
              <a:t>إن رد فعل النظم اتجاه المخرجات، يقدم معلومات للنظام عن كيفية استقبال البيئة أو النظم الأخرى لمخرجاته وتلك المعلومات تعتبر هامة وضرورية، إذ يستعملها النظام للقيام بعملية الرقابة على أدائه، لتصحيح الانحرافات إن وجدت</a:t>
            </a:r>
          </a:p>
          <a:p>
            <a:pPr algn="r" rtl="1"/>
            <a:endParaRPr lang="fr-FR" dirty="0"/>
          </a:p>
        </p:txBody>
      </p:sp>
      <p:sp>
        <p:nvSpPr>
          <p:cNvPr id="4" name="Espace réservé du pied de page 3">
            <a:extLst>
              <a:ext uri="{FF2B5EF4-FFF2-40B4-BE49-F238E27FC236}">
                <a16:creationId xmlns:a16="http://schemas.microsoft.com/office/drawing/2014/main" id="{58AFC268-78BC-DF5E-890E-37827EEBC082}"/>
              </a:ext>
            </a:extLst>
          </p:cNvPr>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409211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02560895-BA77-A79E-9D6E-8C0E445CB43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
        <p:nvSpPr>
          <p:cNvPr id="4" name="Espace réservé du pied de page 3">
            <a:extLst>
              <a:ext uri="{FF2B5EF4-FFF2-40B4-BE49-F238E27FC236}">
                <a16:creationId xmlns:a16="http://schemas.microsoft.com/office/drawing/2014/main" id="{D76FFE92-15DB-C440-146A-F80BCCA7EB27}"/>
              </a:ext>
            </a:extLst>
          </p:cNvPr>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2340187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C7580232-FCD1-5CD2-D231-933BC63E7673}"/>
              </a:ext>
            </a:extLst>
          </p:cNvPr>
          <p:cNvSpPr>
            <a:spLocks noGrp="1"/>
          </p:cNvSpPr>
          <p:nvPr>
            <p:ph type="ftr" sz="quarter" idx="11"/>
          </p:nvPr>
        </p:nvSpPr>
        <p:spPr/>
        <p:txBody>
          <a:bodyPr/>
          <a:lstStyle/>
          <a:p>
            <a:r>
              <a:rPr lang="en-US"/>
              <a:t>www.themegallery.com</a:t>
            </a:r>
          </a:p>
        </p:txBody>
      </p:sp>
      <p:pic>
        <p:nvPicPr>
          <p:cNvPr id="10" name="Espace réservé du contenu 9">
            <a:extLst>
              <a:ext uri="{FF2B5EF4-FFF2-40B4-BE49-F238E27FC236}">
                <a16:creationId xmlns:a16="http://schemas.microsoft.com/office/drawing/2014/main" id="{902D4A3E-939C-6A3E-73D3-E86F40493D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666356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637BCAD0-F77C-430D-B52E-78B43339BC5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9144000" cy="6858000"/>
          </a:xfrm>
        </p:spPr>
      </p:pic>
      <p:sp>
        <p:nvSpPr>
          <p:cNvPr id="4" name="Espace réservé du pied de page 3">
            <a:extLst>
              <a:ext uri="{FF2B5EF4-FFF2-40B4-BE49-F238E27FC236}">
                <a16:creationId xmlns:a16="http://schemas.microsoft.com/office/drawing/2014/main" id="{8176B604-5737-FDC3-E03B-18EED0F0A22B}"/>
              </a:ext>
            </a:extLst>
          </p:cNvPr>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4243028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571480"/>
            <a:ext cx="8305800" cy="5676920"/>
          </a:xfrm>
        </p:spPr>
        <p:txBody>
          <a:bodyPr/>
          <a:lstStyle/>
          <a:p>
            <a:pPr algn="r" rtl="1"/>
            <a:endParaRPr lang="ar-DZ" altLang="en-US" b="1" dirty="0"/>
          </a:p>
          <a:p>
            <a:pPr marL="0" indent="0" algn="just" rtl="1">
              <a:buNone/>
            </a:pPr>
            <a:endParaRPr lang="ar-DZ" b="1" dirty="0">
              <a:effectLst>
                <a:outerShdw blurRad="38100" dist="38100" dir="2700000" algn="tl">
                  <a:srgbClr val="000000">
                    <a:alpha val="43137"/>
                  </a:srgbClr>
                </a:outerShdw>
              </a:effectLst>
            </a:endParaRPr>
          </a:p>
          <a:p>
            <a:pPr marL="0" indent="0" algn="just" rtl="1">
              <a:buNone/>
            </a:pPr>
            <a:endParaRPr lang="ar-DZ" b="1" dirty="0">
              <a:effectLst>
                <a:outerShdw blurRad="38100" dist="38100" dir="2700000" algn="tl">
                  <a:srgbClr val="000000">
                    <a:alpha val="43137"/>
                  </a:srgbClr>
                </a:outerShdw>
              </a:effectLst>
            </a:endParaRPr>
          </a:p>
          <a:p>
            <a:pPr marL="0" indent="0" algn="ctr" rtl="1">
              <a:buNone/>
            </a:pPr>
            <a:r>
              <a:rPr lang="ar-DZ" b="1" dirty="0">
                <a:solidFill>
                  <a:srgbClr val="C00000"/>
                </a:solidFill>
                <a:effectLst>
                  <a:outerShdw blurRad="38100" dist="38100" dir="2700000" algn="tl">
                    <a:srgbClr val="000000">
                      <a:alpha val="43137"/>
                    </a:srgbClr>
                  </a:outerShdw>
                </a:effectLst>
              </a:rPr>
              <a:t> 4. المؤسسة كمركز لاتخاذ القرارات</a:t>
            </a:r>
          </a:p>
          <a:p>
            <a:pPr marL="0" indent="0" algn="r" rtl="1">
              <a:buNone/>
            </a:pPr>
            <a:r>
              <a:rPr lang="ar-DZ" b="1" dirty="0">
                <a:effectLst>
                  <a:outerShdw blurRad="38100" dist="38100" dir="2700000" algn="tl">
                    <a:srgbClr val="000000">
                      <a:alpha val="43137"/>
                    </a:srgbClr>
                  </a:outerShdw>
                </a:effectLst>
              </a:rPr>
              <a:t>هي عبارة عن مركز يتم فيه اتخاذ القرارات بشكل مستمر في مختلف الأنشطة وفي مختلف المستويات.</a:t>
            </a:r>
          </a:p>
          <a:p>
            <a:pPr marL="0" indent="0" algn="r" rtl="1">
              <a:buNone/>
            </a:pPr>
            <a:endParaRPr lang="ar-DZ" b="1" dirty="0">
              <a:solidFill>
                <a:srgbClr val="C00000"/>
              </a:solidFill>
              <a:effectLst>
                <a:outerShdw blurRad="38100" dist="38100" dir="2700000" algn="tl">
                  <a:srgbClr val="000000">
                    <a:alpha val="43137"/>
                  </a:srgbClr>
                </a:outerShdw>
              </a:effectLst>
            </a:endParaRPr>
          </a:p>
          <a:p>
            <a:pPr algn="r" rtl="1"/>
            <a:endParaRPr lang="ar-DZ" b="1" dirty="0">
              <a:effectLst>
                <a:outerShdw blurRad="38100" dist="38100" dir="2700000" algn="tl">
                  <a:srgbClr val="000000">
                    <a:alpha val="43137"/>
                  </a:srgbClr>
                </a:outerShdw>
              </a:effectLst>
            </a:endParaRPr>
          </a:p>
          <a:p>
            <a:pPr algn="r" rtl="1">
              <a:buNone/>
            </a:pPr>
            <a:endParaRPr lang="fr-FR" dirty="0"/>
          </a:p>
        </p:txBody>
      </p:sp>
      <p:sp>
        <p:nvSpPr>
          <p:cNvPr id="4" name="Espace réservé du pied de page 3"/>
          <p:cNvSpPr>
            <a:spLocks noGrp="1"/>
          </p:cNvSpPr>
          <p:nvPr>
            <p:ph type="ftr" sz="quarter" idx="11"/>
          </p:nvPr>
        </p:nvSpPr>
        <p:spPr/>
        <p:txBody>
          <a:bodyPr/>
          <a:lstStyle/>
          <a:p>
            <a:r>
              <a:rPr lang="en-US">
                <a:solidFill>
                  <a:srgbClr val="FFFFFF"/>
                </a:solidFill>
              </a:rPr>
              <a:t>www.themegallery.com</a:t>
            </a:r>
          </a:p>
        </p:txBody>
      </p:sp>
    </p:spTree>
    <p:extLst>
      <p:ext uri="{BB962C8B-B14F-4D97-AF65-F5344CB8AC3E}">
        <p14:creationId xmlns:p14="http://schemas.microsoft.com/office/powerpoint/2010/main" val="2763412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571480"/>
            <a:ext cx="8401080" cy="5676920"/>
          </a:xfrm>
        </p:spPr>
        <p:txBody>
          <a:bodyPr/>
          <a:lstStyle/>
          <a:p>
            <a:pPr algn="r" rtl="1">
              <a:buNone/>
            </a:pPr>
            <a:r>
              <a:rPr lang="ar-DZ" sz="3600" b="1" dirty="0"/>
              <a:t>   </a:t>
            </a:r>
            <a:r>
              <a:rPr lang="ar-DZ" sz="36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ب- </a:t>
            </a:r>
            <a:r>
              <a:rPr lang="ar-DZ" sz="3600" b="1" dirty="0">
                <a:solidFill>
                  <a:srgbClr val="FF0000"/>
                </a:solidFill>
                <a:effectLst>
                  <a:outerShdw blurRad="38100" dist="38100" dir="2700000" algn="tl">
                    <a:srgbClr val="000000">
                      <a:alpha val="43137"/>
                    </a:srgbClr>
                  </a:outerShdw>
                </a:effectLst>
              </a:rPr>
              <a:t>خصائص المؤسسة الاقتصادية</a:t>
            </a:r>
            <a:endParaRPr lang="fr-FR" sz="3600" b="1" dirty="0">
              <a:effectLst>
                <a:outerShdw blurRad="38100" dist="38100" dir="2700000" algn="tl">
                  <a:srgbClr val="000000">
                    <a:alpha val="43137"/>
                  </a:srgbClr>
                </a:outerShdw>
              </a:effectLst>
            </a:endParaRPr>
          </a:p>
          <a:p>
            <a:pPr lvl="0" algn="r" rtl="1">
              <a:buNone/>
            </a:pPr>
            <a:endParaRPr lang="ar-DZ" dirty="0"/>
          </a:p>
          <a:p>
            <a:pPr lvl="0" algn="r" rtl="1">
              <a:buNone/>
            </a:pPr>
            <a:endParaRPr lang="ar-DZ" dirty="0"/>
          </a:p>
          <a:p>
            <a:pPr lvl="0" algn="just" rtl="1"/>
            <a:r>
              <a:rPr lang="ar-SA" b="1" dirty="0">
                <a:effectLst>
                  <a:outerShdw blurRad="38100" dist="38100" dir="2700000" algn="tl">
                    <a:srgbClr val="000000">
                      <a:alpha val="43137"/>
                    </a:srgbClr>
                  </a:outerShdw>
                </a:effectLst>
              </a:rPr>
              <a:t>للمؤسسة شخصية قانونية مستقلة من حيث امتلاكها لحقوق وواجبات؛</a:t>
            </a:r>
            <a:endParaRPr lang="ar-DZ" b="1" dirty="0">
              <a:effectLst>
                <a:outerShdw blurRad="38100" dist="38100" dir="2700000" algn="tl">
                  <a:srgbClr val="000000">
                    <a:alpha val="43137"/>
                  </a:srgbClr>
                </a:outerShdw>
              </a:effectLst>
            </a:endParaRPr>
          </a:p>
          <a:p>
            <a:pPr algn="just" rtl="1"/>
            <a:r>
              <a:rPr lang="ar-SA" b="1" dirty="0">
                <a:effectLst>
                  <a:outerShdw blurRad="38100" dist="38100" dir="2700000" algn="tl">
                    <a:srgbClr val="000000">
                      <a:alpha val="43137"/>
                    </a:srgbClr>
                  </a:outerShdw>
                </a:effectLst>
              </a:rPr>
              <a:t>تحتاج المؤسسة لاستمرارها ونموها ضمان توفير الموارد البشرية والمالية والمادية والمعلوماتية؛</a:t>
            </a:r>
            <a:endParaRPr lang="fr-FR" b="1" dirty="0">
              <a:effectLst>
                <a:outerShdw blurRad="38100" dist="38100" dir="2700000" algn="tl">
                  <a:srgbClr val="000000">
                    <a:alpha val="43137"/>
                  </a:srgbClr>
                </a:outerShdw>
              </a:effectLst>
            </a:endParaRPr>
          </a:p>
          <a:p>
            <a:pPr algn="just" rtl="1"/>
            <a:r>
              <a:rPr lang="ar-SA" b="1" dirty="0">
                <a:effectLst>
                  <a:outerShdw blurRad="38100" dist="38100" dir="2700000" algn="tl">
                    <a:srgbClr val="000000">
                      <a:alpha val="43137"/>
                    </a:srgbClr>
                  </a:outerShdw>
                </a:effectLst>
              </a:rPr>
              <a:t>للمؤسسة أهداف تسعى لتحقيقها من خلال وضع </a:t>
            </a:r>
            <a:r>
              <a:rPr lang="ar-DZ" b="1" dirty="0">
                <a:effectLst>
                  <a:outerShdw blurRad="38100" dist="38100" dir="2700000" algn="tl">
                    <a:srgbClr val="000000">
                      <a:alpha val="43137"/>
                    </a:srgbClr>
                  </a:outerShdw>
                </a:effectLst>
              </a:rPr>
              <a:t>خطط لذلك</a:t>
            </a:r>
            <a:r>
              <a:rPr lang="ar-SA" b="1" dirty="0">
                <a:effectLst>
                  <a:outerShdw blurRad="38100" dist="38100" dir="2700000" algn="tl">
                    <a:srgbClr val="000000">
                      <a:alpha val="43137"/>
                    </a:srgbClr>
                  </a:outerShdw>
                </a:effectLst>
              </a:rPr>
              <a:t>؛</a:t>
            </a:r>
            <a:endParaRPr lang="fr-FR" b="1" dirty="0">
              <a:effectLst>
                <a:outerShdw blurRad="38100" dist="38100" dir="2700000" algn="tl">
                  <a:srgbClr val="000000">
                    <a:alpha val="43137"/>
                  </a:srgbClr>
                </a:outerShdw>
              </a:effectLst>
            </a:endParaRPr>
          </a:p>
          <a:p>
            <a:pPr lvl="0" algn="just" rtl="1"/>
            <a:endParaRPr lang="fr-FR" b="1" dirty="0">
              <a:effectLst>
                <a:outerShdw blurRad="38100" dist="38100" dir="2700000" algn="tl">
                  <a:srgbClr val="000000">
                    <a:alpha val="43137"/>
                  </a:srgbClr>
                </a:outerShdw>
              </a:effectLst>
            </a:endParaRPr>
          </a:p>
          <a:p>
            <a:pPr marL="0" lvl="0" indent="0" algn="r" rtl="1">
              <a:buNone/>
            </a:pPr>
            <a:endParaRPr lang="fr-FR" b="1" dirty="0">
              <a:effectLst>
                <a:outerShdw blurRad="38100" dist="38100" dir="2700000" algn="tl">
                  <a:srgbClr val="000000">
                    <a:alpha val="43137"/>
                  </a:srgbClr>
                </a:outerShdw>
              </a:effectLst>
            </a:endParaRPr>
          </a:p>
          <a:p>
            <a:pPr algn="r" rtl="1">
              <a:buNone/>
            </a:pPr>
            <a:endParaRPr lang="ar-DZ" b="1" dirty="0">
              <a:solidFill>
                <a:srgbClr val="FF0000"/>
              </a:solidFill>
              <a:effectLst>
                <a:outerShdw blurRad="38100" dist="38100" dir="2700000" algn="tl">
                  <a:srgbClr val="000000">
                    <a:alpha val="43137"/>
                  </a:srgbClr>
                </a:outerShdw>
              </a:effectLst>
            </a:endParaRPr>
          </a:p>
          <a:p>
            <a:pPr algn="just" rtl="1">
              <a:buNone/>
            </a:pPr>
            <a:r>
              <a:rPr lang="ar-DZ" b="1" dirty="0">
                <a:solidFill>
                  <a:srgbClr val="0000FF"/>
                </a:solidFill>
                <a:effectLst>
                  <a:outerShdw blurRad="38100" dist="38100" dir="2700000" algn="tl">
                    <a:srgbClr val="000000">
                      <a:alpha val="43137"/>
                    </a:srgbClr>
                  </a:outerShdw>
                </a:effectLst>
              </a:rPr>
              <a:t>      </a:t>
            </a:r>
            <a:endParaRPr lang="ar-SA" altLang="en-US" b="1" dirty="0">
              <a:effectLst>
                <a:outerShdw blurRad="38100" dist="38100" dir="2700000" algn="tl">
                  <a:srgbClr val="000000">
                    <a:alpha val="43137"/>
                  </a:srgbClr>
                </a:outerShdw>
              </a:effectLst>
            </a:endParaRPr>
          </a:p>
          <a:p>
            <a:pPr algn="just" rtl="1">
              <a:buNone/>
            </a:pPr>
            <a:endParaRPr lang="fr-FR" b="1" dirty="0">
              <a:solidFill>
                <a:srgbClr val="0000FF"/>
              </a:solidFill>
            </a:endParaRPr>
          </a:p>
          <a:p>
            <a:pPr algn="r" rtl="1">
              <a:buNone/>
            </a:pPr>
            <a:endParaRPr lang="ar-DZ" b="1" dirty="0">
              <a:solidFill>
                <a:srgbClr val="FF0000"/>
              </a:solidFill>
            </a:endParaRPr>
          </a:p>
          <a:p>
            <a:pPr algn="r" rtl="1">
              <a:buNone/>
            </a:pPr>
            <a:r>
              <a:rPr lang="ar-DZ" b="1" dirty="0">
                <a:solidFill>
                  <a:srgbClr val="FF0000"/>
                </a:solidFill>
              </a:rPr>
              <a:t>  </a:t>
            </a:r>
            <a:endParaRPr lang="ar-DZ" b="1" dirty="0"/>
          </a:p>
          <a:p>
            <a:pPr algn="r" rtl="1">
              <a:buNone/>
            </a:pPr>
            <a:endParaRPr lang="fr-FR" b="1" dirty="0"/>
          </a:p>
        </p:txBody>
      </p:sp>
      <p:sp>
        <p:nvSpPr>
          <p:cNvPr id="4" name="Espace réservé du pied de page 3"/>
          <p:cNvSpPr>
            <a:spLocks noGrp="1"/>
          </p:cNvSpPr>
          <p:nvPr>
            <p:ph type="ftr" sz="quarter" idx="11"/>
          </p:nvPr>
        </p:nvSpPr>
        <p:spPr/>
        <p:txBody>
          <a:bodyPr/>
          <a:lstStyle/>
          <a:p>
            <a:r>
              <a:rPr lang="en-US"/>
              <a:t>www.themegallery.com</a:t>
            </a:r>
          </a:p>
        </p:txBody>
      </p:sp>
      <p:sp>
        <p:nvSpPr>
          <p:cNvPr id="5" name="Litebulb"/>
          <p:cNvSpPr>
            <a:spLocks noEditPoints="1" noChangeArrowheads="1"/>
          </p:cNvSpPr>
          <p:nvPr/>
        </p:nvSpPr>
        <p:spPr bwMode="auto">
          <a:xfrm>
            <a:off x="19267" y="571480"/>
            <a:ext cx="1509739" cy="1857388"/>
          </a:xfrm>
          <a:custGeom>
            <a:avLst/>
            <a:gdLst>
              <a:gd name="T0" fmla="*/ 733425 w 21600"/>
              <a:gd name="T1" fmla="*/ 0 h 21600"/>
              <a:gd name="T2" fmla="*/ 1466850 w 21600"/>
              <a:gd name="T3" fmla="*/ 624560 h 21600"/>
              <a:gd name="T4" fmla="*/ 0 w 21600"/>
              <a:gd name="T5" fmla="*/ 624560 h 21600"/>
              <a:gd name="T6" fmla="*/ 733425 w 21600"/>
              <a:gd name="T7" fmla="*/ 1733550 h 21600"/>
              <a:gd name="T8" fmla="*/ 0 60000 65536"/>
              <a:gd name="T9" fmla="*/ 0 60000 65536"/>
              <a:gd name="T10" fmla="*/ 0 60000 65536"/>
              <a:gd name="T11" fmla="*/ 0 60000 65536"/>
              <a:gd name="T12" fmla="*/ 3556 w 21600"/>
              <a:gd name="T13" fmla="*/ 2188 h 21600"/>
              <a:gd name="T14" fmla="*/ 18277 w 21600"/>
              <a:gd name="T15" fmla="*/ 9282 h 21600"/>
            </a:gdLst>
            <a:ahLst/>
            <a:cxnLst>
              <a:cxn ang="T8">
                <a:pos x="T0" y="T1"/>
              </a:cxn>
              <a:cxn ang="T9">
                <a:pos x="T2" y="T3"/>
              </a:cxn>
              <a:cxn ang="T10">
                <a:pos x="T4" y="T5"/>
              </a:cxn>
              <a:cxn ang="T11">
                <a:pos x="T6" y="T7"/>
              </a:cxn>
            </a:cxnLst>
            <a:rect l="T12" t="T13" r="T14" b="T15"/>
            <a:pathLst>
              <a:path w="21600" h="21600" extrusionOk="0">
                <a:moveTo>
                  <a:pt x="10825" y="21723"/>
                </a:moveTo>
                <a:lnTo>
                  <a:pt x="11215" y="21723"/>
                </a:lnTo>
                <a:lnTo>
                  <a:pt x="11552" y="21688"/>
                </a:lnTo>
                <a:lnTo>
                  <a:pt x="11916" y="21617"/>
                </a:lnTo>
                <a:lnTo>
                  <a:pt x="12253" y="21547"/>
                </a:lnTo>
                <a:lnTo>
                  <a:pt x="12617" y="21441"/>
                </a:lnTo>
                <a:lnTo>
                  <a:pt x="12902" y="21317"/>
                </a:lnTo>
                <a:lnTo>
                  <a:pt x="13162" y="21176"/>
                </a:lnTo>
                <a:lnTo>
                  <a:pt x="13396" y="21000"/>
                </a:lnTo>
                <a:lnTo>
                  <a:pt x="13655" y="20841"/>
                </a:lnTo>
                <a:lnTo>
                  <a:pt x="13863" y="20629"/>
                </a:lnTo>
                <a:lnTo>
                  <a:pt x="14045" y="20435"/>
                </a:lnTo>
                <a:lnTo>
                  <a:pt x="14200" y="20223"/>
                </a:lnTo>
                <a:lnTo>
                  <a:pt x="14356" y="19994"/>
                </a:lnTo>
                <a:lnTo>
                  <a:pt x="14460" y="19747"/>
                </a:lnTo>
                <a:lnTo>
                  <a:pt x="14512" y="19482"/>
                </a:lnTo>
                <a:lnTo>
                  <a:pt x="14512" y="19235"/>
                </a:lnTo>
                <a:lnTo>
                  <a:pt x="14512" y="19147"/>
                </a:lnTo>
                <a:lnTo>
                  <a:pt x="14512" y="18900"/>
                </a:lnTo>
                <a:lnTo>
                  <a:pt x="14512" y="18529"/>
                </a:lnTo>
                <a:lnTo>
                  <a:pt x="14512" y="18052"/>
                </a:lnTo>
                <a:lnTo>
                  <a:pt x="14512" y="17505"/>
                </a:lnTo>
                <a:lnTo>
                  <a:pt x="14512" y="16976"/>
                </a:lnTo>
                <a:lnTo>
                  <a:pt x="14512" y="16464"/>
                </a:lnTo>
                <a:lnTo>
                  <a:pt x="14512" y="15952"/>
                </a:lnTo>
                <a:lnTo>
                  <a:pt x="14512" y="15758"/>
                </a:lnTo>
                <a:lnTo>
                  <a:pt x="14616" y="15547"/>
                </a:lnTo>
                <a:lnTo>
                  <a:pt x="14694" y="15352"/>
                </a:lnTo>
                <a:lnTo>
                  <a:pt x="14798" y="15141"/>
                </a:lnTo>
                <a:lnTo>
                  <a:pt x="15161" y="14735"/>
                </a:lnTo>
                <a:lnTo>
                  <a:pt x="15602" y="14329"/>
                </a:lnTo>
                <a:lnTo>
                  <a:pt x="16745" y="13552"/>
                </a:lnTo>
                <a:lnTo>
                  <a:pt x="18043" y="12670"/>
                </a:lnTo>
                <a:lnTo>
                  <a:pt x="18744" y="12194"/>
                </a:lnTo>
                <a:lnTo>
                  <a:pt x="19341" y="11647"/>
                </a:lnTo>
                <a:lnTo>
                  <a:pt x="19938" y="11099"/>
                </a:lnTo>
                <a:lnTo>
                  <a:pt x="20483" y="10464"/>
                </a:lnTo>
                <a:lnTo>
                  <a:pt x="20743" y="10164"/>
                </a:lnTo>
                <a:lnTo>
                  <a:pt x="20950" y="9794"/>
                </a:lnTo>
                <a:lnTo>
                  <a:pt x="21132" y="9441"/>
                </a:lnTo>
                <a:lnTo>
                  <a:pt x="21288" y="9035"/>
                </a:lnTo>
                <a:lnTo>
                  <a:pt x="21444" y="8664"/>
                </a:lnTo>
                <a:lnTo>
                  <a:pt x="21548" y="8223"/>
                </a:lnTo>
                <a:lnTo>
                  <a:pt x="21600" y="7782"/>
                </a:lnTo>
                <a:lnTo>
                  <a:pt x="21600" y="7341"/>
                </a:lnTo>
                <a:lnTo>
                  <a:pt x="21600" y="6935"/>
                </a:lnTo>
                <a:lnTo>
                  <a:pt x="21548" y="6564"/>
                </a:lnTo>
                <a:lnTo>
                  <a:pt x="21496" y="6229"/>
                </a:lnTo>
                <a:lnTo>
                  <a:pt x="21392" y="5858"/>
                </a:lnTo>
                <a:lnTo>
                  <a:pt x="21288" y="5523"/>
                </a:lnTo>
                <a:lnTo>
                  <a:pt x="21132" y="5135"/>
                </a:lnTo>
                <a:lnTo>
                  <a:pt x="20950" y="4800"/>
                </a:lnTo>
                <a:lnTo>
                  <a:pt x="20743" y="4464"/>
                </a:lnTo>
                <a:lnTo>
                  <a:pt x="20535" y="4164"/>
                </a:lnTo>
                <a:lnTo>
                  <a:pt x="20301" y="3847"/>
                </a:lnTo>
                <a:lnTo>
                  <a:pt x="20042" y="3547"/>
                </a:lnTo>
                <a:lnTo>
                  <a:pt x="19782" y="3247"/>
                </a:lnTo>
                <a:lnTo>
                  <a:pt x="19133" y="2664"/>
                </a:lnTo>
                <a:lnTo>
                  <a:pt x="18458" y="2152"/>
                </a:lnTo>
                <a:lnTo>
                  <a:pt x="17705" y="1694"/>
                </a:lnTo>
                <a:lnTo>
                  <a:pt x="16849" y="1252"/>
                </a:lnTo>
                <a:lnTo>
                  <a:pt x="16407" y="1076"/>
                </a:lnTo>
                <a:lnTo>
                  <a:pt x="15940" y="900"/>
                </a:lnTo>
                <a:lnTo>
                  <a:pt x="15499" y="741"/>
                </a:lnTo>
                <a:lnTo>
                  <a:pt x="15057" y="600"/>
                </a:lnTo>
                <a:lnTo>
                  <a:pt x="14564" y="458"/>
                </a:lnTo>
                <a:lnTo>
                  <a:pt x="14045" y="335"/>
                </a:lnTo>
                <a:lnTo>
                  <a:pt x="13500" y="229"/>
                </a:lnTo>
                <a:lnTo>
                  <a:pt x="13006" y="158"/>
                </a:lnTo>
                <a:lnTo>
                  <a:pt x="12461" y="88"/>
                </a:lnTo>
                <a:lnTo>
                  <a:pt x="11968" y="52"/>
                </a:lnTo>
                <a:lnTo>
                  <a:pt x="11423" y="17"/>
                </a:lnTo>
                <a:lnTo>
                  <a:pt x="10825" y="17"/>
                </a:lnTo>
                <a:lnTo>
                  <a:pt x="10254" y="17"/>
                </a:lnTo>
                <a:lnTo>
                  <a:pt x="9709" y="52"/>
                </a:lnTo>
                <a:lnTo>
                  <a:pt x="9216" y="88"/>
                </a:lnTo>
                <a:lnTo>
                  <a:pt x="8671" y="158"/>
                </a:lnTo>
                <a:lnTo>
                  <a:pt x="8177" y="229"/>
                </a:lnTo>
                <a:lnTo>
                  <a:pt x="7632" y="335"/>
                </a:lnTo>
                <a:lnTo>
                  <a:pt x="7113" y="458"/>
                </a:lnTo>
                <a:lnTo>
                  <a:pt x="6620" y="600"/>
                </a:lnTo>
                <a:lnTo>
                  <a:pt x="6178" y="741"/>
                </a:lnTo>
                <a:lnTo>
                  <a:pt x="5737" y="900"/>
                </a:lnTo>
                <a:lnTo>
                  <a:pt x="5270" y="1076"/>
                </a:lnTo>
                <a:lnTo>
                  <a:pt x="4828" y="1252"/>
                </a:lnTo>
                <a:lnTo>
                  <a:pt x="3972" y="1694"/>
                </a:lnTo>
                <a:lnTo>
                  <a:pt x="3219" y="2152"/>
                </a:lnTo>
                <a:lnTo>
                  <a:pt x="2544" y="2664"/>
                </a:lnTo>
                <a:lnTo>
                  <a:pt x="1895" y="3247"/>
                </a:lnTo>
                <a:lnTo>
                  <a:pt x="1635" y="3547"/>
                </a:lnTo>
                <a:lnTo>
                  <a:pt x="1375" y="3847"/>
                </a:lnTo>
                <a:lnTo>
                  <a:pt x="1142" y="4164"/>
                </a:lnTo>
                <a:lnTo>
                  <a:pt x="934" y="4464"/>
                </a:lnTo>
                <a:lnTo>
                  <a:pt x="726" y="4800"/>
                </a:lnTo>
                <a:lnTo>
                  <a:pt x="545" y="5135"/>
                </a:lnTo>
                <a:lnTo>
                  <a:pt x="389" y="5523"/>
                </a:lnTo>
                <a:lnTo>
                  <a:pt x="285" y="5858"/>
                </a:lnTo>
                <a:lnTo>
                  <a:pt x="181" y="6229"/>
                </a:lnTo>
                <a:lnTo>
                  <a:pt x="129" y="6564"/>
                </a:lnTo>
                <a:lnTo>
                  <a:pt x="77" y="6935"/>
                </a:lnTo>
                <a:lnTo>
                  <a:pt x="77" y="7341"/>
                </a:lnTo>
                <a:lnTo>
                  <a:pt x="77" y="7782"/>
                </a:lnTo>
                <a:lnTo>
                  <a:pt x="129" y="8223"/>
                </a:lnTo>
                <a:lnTo>
                  <a:pt x="233" y="8664"/>
                </a:lnTo>
                <a:lnTo>
                  <a:pt x="389" y="9035"/>
                </a:lnTo>
                <a:lnTo>
                  <a:pt x="545" y="9441"/>
                </a:lnTo>
                <a:lnTo>
                  <a:pt x="726" y="9794"/>
                </a:lnTo>
                <a:lnTo>
                  <a:pt x="934" y="10164"/>
                </a:lnTo>
                <a:lnTo>
                  <a:pt x="1194" y="10464"/>
                </a:lnTo>
                <a:lnTo>
                  <a:pt x="1739" y="11099"/>
                </a:lnTo>
                <a:lnTo>
                  <a:pt x="2336" y="11647"/>
                </a:lnTo>
                <a:lnTo>
                  <a:pt x="2933" y="12194"/>
                </a:lnTo>
                <a:lnTo>
                  <a:pt x="3634" y="12670"/>
                </a:lnTo>
                <a:lnTo>
                  <a:pt x="4932" y="13552"/>
                </a:lnTo>
                <a:lnTo>
                  <a:pt x="6075" y="14329"/>
                </a:lnTo>
                <a:lnTo>
                  <a:pt x="6516" y="14735"/>
                </a:lnTo>
                <a:lnTo>
                  <a:pt x="6879" y="15141"/>
                </a:lnTo>
                <a:lnTo>
                  <a:pt x="6983" y="15352"/>
                </a:lnTo>
                <a:lnTo>
                  <a:pt x="7061" y="15547"/>
                </a:lnTo>
                <a:lnTo>
                  <a:pt x="7165" y="15758"/>
                </a:lnTo>
                <a:lnTo>
                  <a:pt x="7165" y="15952"/>
                </a:lnTo>
                <a:lnTo>
                  <a:pt x="7165" y="16464"/>
                </a:lnTo>
                <a:lnTo>
                  <a:pt x="7165" y="16976"/>
                </a:lnTo>
                <a:lnTo>
                  <a:pt x="7165" y="17505"/>
                </a:lnTo>
                <a:lnTo>
                  <a:pt x="7165" y="18052"/>
                </a:lnTo>
                <a:lnTo>
                  <a:pt x="7165" y="18529"/>
                </a:lnTo>
                <a:lnTo>
                  <a:pt x="7165" y="18900"/>
                </a:lnTo>
                <a:lnTo>
                  <a:pt x="7165" y="19147"/>
                </a:lnTo>
                <a:lnTo>
                  <a:pt x="7165" y="19235"/>
                </a:lnTo>
                <a:lnTo>
                  <a:pt x="7165" y="19482"/>
                </a:lnTo>
                <a:lnTo>
                  <a:pt x="7217" y="19747"/>
                </a:lnTo>
                <a:lnTo>
                  <a:pt x="7321" y="19994"/>
                </a:lnTo>
                <a:lnTo>
                  <a:pt x="7476" y="20223"/>
                </a:lnTo>
                <a:lnTo>
                  <a:pt x="7632" y="20435"/>
                </a:lnTo>
                <a:lnTo>
                  <a:pt x="7814" y="20629"/>
                </a:lnTo>
                <a:lnTo>
                  <a:pt x="8022" y="20841"/>
                </a:lnTo>
                <a:lnTo>
                  <a:pt x="8281" y="21000"/>
                </a:lnTo>
                <a:lnTo>
                  <a:pt x="8515" y="21176"/>
                </a:lnTo>
                <a:lnTo>
                  <a:pt x="8775" y="21317"/>
                </a:lnTo>
                <a:lnTo>
                  <a:pt x="9060" y="21441"/>
                </a:lnTo>
                <a:lnTo>
                  <a:pt x="9424" y="21547"/>
                </a:lnTo>
                <a:lnTo>
                  <a:pt x="9761" y="21617"/>
                </a:lnTo>
                <a:lnTo>
                  <a:pt x="10125" y="21688"/>
                </a:lnTo>
                <a:lnTo>
                  <a:pt x="10462" y="21723"/>
                </a:lnTo>
                <a:lnTo>
                  <a:pt x="10825" y="21723"/>
                </a:lnTo>
                <a:close/>
              </a:path>
              <a:path w="21600" h="21600" extrusionOk="0">
                <a:moveTo>
                  <a:pt x="9242" y="14417"/>
                </a:moveTo>
                <a:lnTo>
                  <a:pt x="8541" y="12035"/>
                </a:lnTo>
                <a:lnTo>
                  <a:pt x="7295" y="10129"/>
                </a:lnTo>
                <a:lnTo>
                  <a:pt x="6905" y="9652"/>
                </a:lnTo>
                <a:lnTo>
                  <a:pt x="8541" y="10182"/>
                </a:lnTo>
                <a:lnTo>
                  <a:pt x="9787" y="9547"/>
                </a:lnTo>
                <a:lnTo>
                  <a:pt x="11189" y="10129"/>
                </a:lnTo>
                <a:lnTo>
                  <a:pt x="12279" y="9547"/>
                </a:lnTo>
                <a:lnTo>
                  <a:pt x="13370" y="10076"/>
                </a:lnTo>
                <a:lnTo>
                  <a:pt x="14850" y="9652"/>
                </a:lnTo>
                <a:lnTo>
                  <a:pt x="12902" y="12247"/>
                </a:lnTo>
                <a:lnTo>
                  <a:pt x="12357" y="14417"/>
                </a:lnTo>
                <a:moveTo>
                  <a:pt x="7191" y="15952"/>
                </a:moveTo>
                <a:lnTo>
                  <a:pt x="14512" y="15952"/>
                </a:lnTo>
                <a:lnTo>
                  <a:pt x="14512" y="17064"/>
                </a:lnTo>
                <a:lnTo>
                  <a:pt x="7191" y="17047"/>
                </a:lnTo>
                <a:lnTo>
                  <a:pt x="7191" y="18123"/>
                </a:lnTo>
                <a:lnTo>
                  <a:pt x="14512" y="18158"/>
                </a:lnTo>
                <a:lnTo>
                  <a:pt x="14538" y="19182"/>
                </a:lnTo>
                <a:lnTo>
                  <a:pt x="7217" y="19182"/>
                </a:lnTo>
              </a:path>
            </a:pathLst>
          </a:custGeom>
          <a:solidFill>
            <a:srgbClr val="FFFFCC"/>
          </a:solidFill>
          <a:ln w="57150">
            <a:solidFill>
              <a:srgbClr val="000000"/>
            </a:solidFill>
            <a:miter lim="800000"/>
            <a:headEnd/>
            <a:tailEnd/>
          </a:ln>
        </p:spPr>
        <p:txBody>
          <a:bodyPr/>
          <a:lstStyle/>
          <a:p>
            <a:endParaRPr lang="fr-FR"/>
          </a:p>
        </p:txBody>
      </p:sp>
    </p:spTree>
    <p:extLst>
      <p:ext uri="{BB962C8B-B14F-4D97-AF65-F5344CB8AC3E}">
        <p14:creationId xmlns:p14="http://schemas.microsoft.com/office/powerpoint/2010/main" val="661466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down)">
                                      <p:cBhvr>
                                        <p:cTn id="7" dur="580">
                                          <p:stCondLst>
                                            <p:cond delay="0"/>
                                          </p:stCondLst>
                                        </p:cTn>
                                        <p:tgtEl>
                                          <p:spTgt spid="3">
                                            <p:txEl>
                                              <p:pRg st="3" end="3"/>
                                            </p:txEl>
                                          </p:spTgt>
                                        </p:tgtEl>
                                      </p:cBhvr>
                                    </p:animEffect>
                                    <p:anim calcmode="lin" valueType="num">
                                      <p:cBhvr>
                                        <p:cTn id="8"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3" end="3"/>
                                            </p:txEl>
                                          </p:spTgt>
                                        </p:tgtEl>
                                      </p:cBhvr>
                                      <p:to x="100000" y="60000"/>
                                    </p:animScale>
                                    <p:animScale>
                                      <p:cBhvr>
                                        <p:cTn id="14" dur="166" decel="50000">
                                          <p:stCondLst>
                                            <p:cond delay="676"/>
                                          </p:stCondLst>
                                        </p:cTn>
                                        <p:tgtEl>
                                          <p:spTgt spid="3">
                                            <p:txEl>
                                              <p:pRg st="3" end="3"/>
                                            </p:txEl>
                                          </p:spTgt>
                                        </p:tgtEl>
                                      </p:cBhvr>
                                      <p:to x="100000" y="100000"/>
                                    </p:animScale>
                                    <p:animScale>
                                      <p:cBhvr>
                                        <p:cTn id="15" dur="26">
                                          <p:stCondLst>
                                            <p:cond delay="1312"/>
                                          </p:stCondLst>
                                        </p:cTn>
                                        <p:tgtEl>
                                          <p:spTgt spid="3">
                                            <p:txEl>
                                              <p:pRg st="3" end="3"/>
                                            </p:txEl>
                                          </p:spTgt>
                                        </p:tgtEl>
                                      </p:cBhvr>
                                      <p:to x="100000" y="80000"/>
                                    </p:animScale>
                                    <p:animScale>
                                      <p:cBhvr>
                                        <p:cTn id="16" dur="166" decel="50000">
                                          <p:stCondLst>
                                            <p:cond delay="1338"/>
                                          </p:stCondLst>
                                        </p:cTn>
                                        <p:tgtEl>
                                          <p:spTgt spid="3">
                                            <p:txEl>
                                              <p:pRg st="3" end="3"/>
                                            </p:txEl>
                                          </p:spTgt>
                                        </p:tgtEl>
                                      </p:cBhvr>
                                      <p:to x="100000" y="100000"/>
                                    </p:animScale>
                                    <p:animScale>
                                      <p:cBhvr>
                                        <p:cTn id="17" dur="26">
                                          <p:stCondLst>
                                            <p:cond delay="1642"/>
                                          </p:stCondLst>
                                        </p:cTn>
                                        <p:tgtEl>
                                          <p:spTgt spid="3">
                                            <p:txEl>
                                              <p:pRg st="3" end="3"/>
                                            </p:txEl>
                                          </p:spTgt>
                                        </p:tgtEl>
                                      </p:cBhvr>
                                      <p:to x="100000" y="90000"/>
                                    </p:animScale>
                                    <p:animScale>
                                      <p:cBhvr>
                                        <p:cTn id="18" dur="166" decel="50000">
                                          <p:stCondLst>
                                            <p:cond delay="1668"/>
                                          </p:stCondLst>
                                        </p:cTn>
                                        <p:tgtEl>
                                          <p:spTgt spid="3">
                                            <p:txEl>
                                              <p:pRg st="3" end="3"/>
                                            </p:txEl>
                                          </p:spTgt>
                                        </p:tgtEl>
                                      </p:cBhvr>
                                      <p:to x="100000" y="100000"/>
                                    </p:animScale>
                                    <p:animScale>
                                      <p:cBhvr>
                                        <p:cTn id="19" dur="26">
                                          <p:stCondLst>
                                            <p:cond delay="1808"/>
                                          </p:stCondLst>
                                        </p:cTn>
                                        <p:tgtEl>
                                          <p:spTgt spid="3">
                                            <p:txEl>
                                              <p:pRg st="3" end="3"/>
                                            </p:txEl>
                                          </p:spTgt>
                                        </p:tgtEl>
                                      </p:cBhvr>
                                      <p:to x="100000" y="95000"/>
                                    </p:animScale>
                                    <p:animScale>
                                      <p:cBhvr>
                                        <p:cTn id="20" dur="166" decel="50000">
                                          <p:stCondLst>
                                            <p:cond delay="1834"/>
                                          </p:stCondLst>
                                        </p:cTn>
                                        <p:tgtEl>
                                          <p:spTgt spid="3">
                                            <p:txEl>
                                              <p:pRg st="3" end="3"/>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80">
                                          <p:stCondLst>
                                            <p:cond delay="0"/>
                                          </p:stCondLst>
                                        </p:cTn>
                                        <p:tgtEl>
                                          <p:spTgt spid="3">
                                            <p:txEl>
                                              <p:pRg st="4" end="4"/>
                                            </p:txEl>
                                          </p:spTgt>
                                        </p:tgtEl>
                                      </p:cBhvr>
                                    </p:animEffect>
                                    <p:anim calcmode="lin" valueType="num">
                                      <p:cBhvr>
                                        <p:cTn id="2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4" end="4"/>
                                            </p:txEl>
                                          </p:spTgt>
                                        </p:tgtEl>
                                      </p:cBhvr>
                                      <p:to x="100000" y="60000"/>
                                    </p:animScale>
                                    <p:animScale>
                                      <p:cBhvr>
                                        <p:cTn id="32" dur="166" decel="50000">
                                          <p:stCondLst>
                                            <p:cond delay="676"/>
                                          </p:stCondLst>
                                        </p:cTn>
                                        <p:tgtEl>
                                          <p:spTgt spid="3">
                                            <p:txEl>
                                              <p:pRg st="4" end="4"/>
                                            </p:txEl>
                                          </p:spTgt>
                                        </p:tgtEl>
                                      </p:cBhvr>
                                      <p:to x="100000" y="100000"/>
                                    </p:animScale>
                                    <p:animScale>
                                      <p:cBhvr>
                                        <p:cTn id="33" dur="26">
                                          <p:stCondLst>
                                            <p:cond delay="1312"/>
                                          </p:stCondLst>
                                        </p:cTn>
                                        <p:tgtEl>
                                          <p:spTgt spid="3">
                                            <p:txEl>
                                              <p:pRg st="4" end="4"/>
                                            </p:txEl>
                                          </p:spTgt>
                                        </p:tgtEl>
                                      </p:cBhvr>
                                      <p:to x="100000" y="80000"/>
                                    </p:animScale>
                                    <p:animScale>
                                      <p:cBhvr>
                                        <p:cTn id="34" dur="166" decel="50000">
                                          <p:stCondLst>
                                            <p:cond delay="1338"/>
                                          </p:stCondLst>
                                        </p:cTn>
                                        <p:tgtEl>
                                          <p:spTgt spid="3">
                                            <p:txEl>
                                              <p:pRg st="4" end="4"/>
                                            </p:txEl>
                                          </p:spTgt>
                                        </p:tgtEl>
                                      </p:cBhvr>
                                      <p:to x="100000" y="100000"/>
                                    </p:animScale>
                                    <p:animScale>
                                      <p:cBhvr>
                                        <p:cTn id="35" dur="26">
                                          <p:stCondLst>
                                            <p:cond delay="1642"/>
                                          </p:stCondLst>
                                        </p:cTn>
                                        <p:tgtEl>
                                          <p:spTgt spid="3">
                                            <p:txEl>
                                              <p:pRg st="4" end="4"/>
                                            </p:txEl>
                                          </p:spTgt>
                                        </p:tgtEl>
                                      </p:cBhvr>
                                      <p:to x="100000" y="90000"/>
                                    </p:animScale>
                                    <p:animScale>
                                      <p:cBhvr>
                                        <p:cTn id="36" dur="166" decel="50000">
                                          <p:stCondLst>
                                            <p:cond delay="1668"/>
                                          </p:stCondLst>
                                        </p:cTn>
                                        <p:tgtEl>
                                          <p:spTgt spid="3">
                                            <p:txEl>
                                              <p:pRg st="4" end="4"/>
                                            </p:txEl>
                                          </p:spTgt>
                                        </p:tgtEl>
                                      </p:cBhvr>
                                      <p:to x="100000" y="100000"/>
                                    </p:animScale>
                                    <p:animScale>
                                      <p:cBhvr>
                                        <p:cTn id="37" dur="26">
                                          <p:stCondLst>
                                            <p:cond delay="1808"/>
                                          </p:stCondLst>
                                        </p:cTn>
                                        <p:tgtEl>
                                          <p:spTgt spid="3">
                                            <p:txEl>
                                              <p:pRg st="4" end="4"/>
                                            </p:txEl>
                                          </p:spTgt>
                                        </p:tgtEl>
                                      </p:cBhvr>
                                      <p:to x="100000" y="95000"/>
                                    </p:animScale>
                                    <p:animScale>
                                      <p:cBhvr>
                                        <p:cTn id="38" dur="166" decel="50000">
                                          <p:stCondLst>
                                            <p:cond delay="1834"/>
                                          </p:stCondLst>
                                        </p:cTn>
                                        <p:tgtEl>
                                          <p:spTgt spid="3">
                                            <p:txEl>
                                              <p:pRg st="4" end="4"/>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wipe(down)">
                                      <p:cBhvr>
                                        <p:cTn id="43" dur="580">
                                          <p:stCondLst>
                                            <p:cond delay="0"/>
                                          </p:stCondLst>
                                        </p:cTn>
                                        <p:tgtEl>
                                          <p:spTgt spid="3">
                                            <p:txEl>
                                              <p:pRg st="5" end="5"/>
                                            </p:txEl>
                                          </p:spTgt>
                                        </p:tgtEl>
                                      </p:cBhvr>
                                    </p:animEffect>
                                    <p:anim calcmode="lin" valueType="num">
                                      <p:cBhvr>
                                        <p:cTn id="44"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5" end="5"/>
                                            </p:txEl>
                                          </p:spTgt>
                                        </p:tgtEl>
                                      </p:cBhvr>
                                      <p:to x="100000" y="60000"/>
                                    </p:animScale>
                                    <p:animScale>
                                      <p:cBhvr>
                                        <p:cTn id="50" dur="166" decel="50000">
                                          <p:stCondLst>
                                            <p:cond delay="676"/>
                                          </p:stCondLst>
                                        </p:cTn>
                                        <p:tgtEl>
                                          <p:spTgt spid="3">
                                            <p:txEl>
                                              <p:pRg st="5" end="5"/>
                                            </p:txEl>
                                          </p:spTgt>
                                        </p:tgtEl>
                                      </p:cBhvr>
                                      <p:to x="100000" y="100000"/>
                                    </p:animScale>
                                    <p:animScale>
                                      <p:cBhvr>
                                        <p:cTn id="51" dur="26">
                                          <p:stCondLst>
                                            <p:cond delay="1312"/>
                                          </p:stCondLst>
                                        </p:cTn>
                                        <p:tgtEl>
                                          <p:spTgt spid="3">
                                            <p:txEl>
                                              <p:pRg st="5" end="5"/>
                                            </p:txEl>
                                          </p:spTgt>
                                        </p:tgtEl>
                                      </p:cBhvr>
                                      <p:to x="100000" y="80000"/>
                                    </p:animScale>
                                    <p:animScale>
                                      <p:cBhvr>
                                        <p:cTn id="52" dur="166" decel="50000">
                                          <p:stCondLst>
                                            <p:cond delay="1338"/>
                                          </p:stCondLst>
                                        </p:cTn>
                                        <p:tgtEl>
                                          <p:spTgt spid="3">
                                            <p:txEl>
                                              <p:pRg st="5" end="5"/>
                                            </p:txEl>
                                          </p:spTgt>
                                        </p:tgtEl>
                                      </p:cBhvr>
                                      <p:to x="100000" y="100000"/>
                                    </p:animScale>
                                    <p:animScale>
                                      <p:cBhvr>
                                        <p:cTn id="53" dur="26">
                                          <p:stCondLst>
                                            <p:cond delay="1642"/>
                                          </p:stCondLst>
                                        </p:cTn>
                                        <p:tgtEl>
                                          <p:spTgt spid="3">
                                            <p:txEl>
                                              <p:pRg st="5" end="5"/>
                                            </p:txEl>
                                          </p:spTgt>
                                        </p:tgtEl>
                                      </p:cBhvr>
                                      <p:to x="100000" y="90000"/>
                                    </p:animScale>
                                    <p:animScale>
                                      <p:cBhvr>
                                        <p:cTn id="54" dur="166" decel="50000">
                                          <p:stCondLst>
                                            <p:cond delay="1668"/>
                                          </p:stCondLst>
                                        </p:cTn>
                                        <p:tgtEl>
                                          <p:spTgt spid="3">
                                            <p:txEl>
                                              <p:pRg st="5" end="5"/>
                                            </p:txEl>
                                          </p:spTgt>
                                        </p:tgtEl>
                                      </p:cBhvr>
                                      <p:to x="100000" y="100000"/>
                                    </p:animScale>
                                    <p:animScale>
                                      <p:cBhvr>
                                        <p:cTn id="55" dur="26">
                                          <p:stCondLst>
                                            <p:cond delay="1808"/>
                                          </p:stCondLst>
                                        </p:cTn>
                                        <p:tgtEl>
                                          <p:spTgt spid="3">
                                            <p:txEl>
                                              <p:pRg st="5" end="5"/>
                                            </p:txEl>
                                          </p:spTgt>
                                        </p:tgtEl>
                                      </p:cBhvr>
                                      <p:to x="100000" y="95000"/>
                                    </p:animScale>
                                    <p:animScale>
                                      <p:cBhvr>
                                        <p:cTn id="56"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642918"/>
            <a:ext cx="8305800" cy="5605482"/>
          </a:xfrm>
        </p:spPr>
        <p:txBody>
          <a:bodyPr/>
          <a:lstStyle/>
          <a:p>
            <a:pPr algn="just" rtl="1">
              <a:buFontTx/>
              <a:buChar char="-"/>
            </a:pPr>
            <a:r>
              <a:rPr lang="ar-SA" b="1" dirty="0">
                <a:effectLst>
                  <a:outerShdw blurRad="38100" dist="38100" dir="2700000" algn="tl">
                    <a:srgbClr val="000000">
                      <a:alpha val="43137"/>
                    </a:srgbClr>
                  </a:outerShdw>
                </a:effectLst>
              </a:rPr>
              <a:t>المؤسسة نظام مفتوح على بيئتها الخارجية، تؤثر فيها وتتأثر بها، لذا ينبغي تشخيصها بشكل مستمر حتى تتكيف معها؛</a:t>
            </a:r>
            <a:endParaRPr lang="ar-DZ" b="1" dirty="0">
              <a:effectLst>
                <a:outerShdw blurRad="38100" dist="38100" dir="2700000" algn="tl">
                  <a:srgbClr val="000000">
                    <a:alpha val="43137"/>
                  </a:srgbClr>
                </a:outerShdw>
              </a:effectLst>
            </a:endParaRPr>
          </a:p>
          <a:p>
            <a:pPr lvl="0" algn="just" rtl="1">
              <a:buFontTx/>
              <a:buChar char="-"/>
            </a:pPr>
            <a:r>
              <a:rPr lang="ar-SA" b="1" dirty="0">
                <a:effectLst>
                  <a:outerShdw blurRad="38100" dist="38100" dir="2700000" algn="tl">
                    <a:srgbClr val="000000">
                      <a:alpha val="43137"/>
                    </a:srgbClr>
                  </a:outerShdw>
                </a:effectLst>
              </a:rPr>
              <a:t>تحتل المؤسسات الاقتصادية مكانة متميزة في المجتمعات، فهي تساهم في الإنتاج ونمو الدخل الوطني، كما أنها مصدر رزق لكثير من الأفراد؛</a:t>
            </a:r>
            <a:endParaRPr lang="fr-FR" b="1" dirty="0">
              <a:effectLst>
                <a:outerShdw blurRad="38100" dist="38100" dir="2700000" algn="tl">
                  <a:srgbClr val="000000">
                    <a:alpha val="43137"/>
                  </a:srgbClr>
                </a:outerShdw>
              </a:effectLst>
            </a:endParaRPr>
          </a:p>
          <a:p>
            <a:pPr algn="just" rtl="1">
              <a:buFontTx/>
              <a:buChar char="-"/>
            </a:pPr>
            <a:r>
              <a:rPr lang="ar-SA" b="1" dirty="0">
                <a:effectLst>
                  <a:outerShdw blurRad="38100" dist="38100" dir="2700000" algn="tl">
                    <a:srgbClr val="000000">
                      <a:alpha val="43137"/>
                    </a:srgbClr>
                  </a:outerShdw>
                </a:effectLst>
              </a:rPr>
              <a:t>المؤسسة عرضة للزوال إذا لم تتحصل على مدخلاتها المادية والمالية والبشرية والمعلوماتية بشكل كاف ومستمر من البيئة الخارجية، أو إذا لم تستوعب أو تقبل هذه الأخيرة مخرجاتها</a:t>
            </a:r>
            <a:r>
              <a:rPr lang="ar-DZ" b="1" dirty="0">
                <a:effectLst>
                  <a:outerShdw blurRad="38100" dist="38100" dir="2700000" algn="tl">
                    <a:srgbClr val="000000">
                      <a:alpha val="43137"/>
                    </a:srgbClr>
                  </a:outerShdw>
                </a:effectLst>
              </a:rPr>
              <a:t>.</a:t>
            </a:r>
            <a:endParaRPr lang="fr-FR" b="1" dirty="0">
              <a:effectLst>
                <a:outerShdw blurRad="38100" dist="38100" dir="2700000" algn="tl">
                  <a:srgbClr val="000000">
                    <a:alpha val="43137"/>
                  </a:srgbClr>
                </a:outerShdw>
              </a:effectLst>
            </a:endParaRPr>
          </a:p>
          <a:p>
            <a:pPr lvl="0" algn="just" rtl="1">
              <a:buNone/>
            </a:pPr>
            <a:r>
              <a:rPr lang="ar-DZ" b="1" dirty="0">
                <a:effectLst>
                  <a:outerShdw blurRad="38100" dist="38100" dir="2700000" algn="tl">
                    <a:srgbClr val="000000">
                      <a:alpha val="43137"/>
                    </a:srgbClr>
                  </a:outerShdw>
                </a:effectLst>
              </a:rPr>
              <a:t> </a:t>
            </a:r>
          </a:p>
          <a:p>
            <a:pPr lvl="0" algn="just" rtl="1">
              <a:buNone/>
            </a:pPr>
            <a:r>
              <a:rPr lang="ar-DZ" b="1" dirty="0">
                <a:effectLst>
                  <a:outerShdw blurRad="38100" dist="38100" dir="2700000" algn="tl">
                    <a:srgbClr val="000000">
                      <a:alpha val="43137"/>
                    </a:srgbClr>
                  </a:outerShdw>
                </a:effectLst>
              </a:rPr>
              <a:t> </a:t>
            </a:r>
          </a:p>
          <a:p>
            <a:pPr algn="just" rtl="1">
              <a:buNone/>
            </a:pPr>
            <a:endParaRPr lang="fr-FR" b="1" dirty="0"/>
          </a:p>
        </p:txBody>
      </p:sp>
      <p:sp>
        <p:nvSpPr>
          <p:cNvPr id="4" name="Espace réservé du pied de page 3"/>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3350431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81000" y="685800"/>
            <a:ext cx="8262966" cy="563563"/>
          </a:xfrm>
        </p:spPr>
        <p:txBody>
          <a:bodyPr/>
          <a:lstStyle/>
          <a:p>
            <a:pPr algn="ctr" rtl="1"/>
            <a:r>
              <a:rPr lang="ar-DZ" sz="4400" dirty="0">
                <a:solidFill>
                  <a:srgbClr val="FF0000"/>
                </a:solidFill>
                <a:effectLst>
                  <a:outerShdw blurRad="38100" dist="38100" dir="2700000" algn="tl">
                    <a:srgbClr val="000000">
                      <a:alpha val="43137"/>
                    </a:srgbClr>
                  </a:outerShdw>
                </a:effectLst>
              </a:rPr>
              <a:t>2</a:t>
            </a:r>
            <a:r>
              <a:rPr lang="ar-SA" sz="4400" dirty="0">
                <a:solidFill>
                  <a:srgbClr val="FF0000"/>
                </a:solidFill>
                <a:effectLst>
                  <a:outerShdw blurRad="38100" dist="38100" dir="2700000" algn="tl">
                    <a:srgbClr val="000000">
                      <a:alpha val="43137"/>
                    </a:srgbClr>
                  </a:outerShdw>
                </a:effectLst>
              </a:rPr>
              <a:t>-  أهداف المؤسسة</a:t>
            </a:r>
            <a:r>
              <a:rPr lang="ar-DZ" sz="4400" dirty="0">
                <a:solidFill>
                  <a:srgbClr val="FF0000"/>
                </a:solidFill>
                <a:effectLst>
                  <a:outerShdw blurRad="38100" dist="38100" dir="2700000" algn="tl">
                    <a:srgbClr val="000000">
                      <a:alpha val="43137"/>
                    </a:srgbClr>
                  </a:outerShdw>
                </a:effectLst>
              </a:rPr>
              <a:t> الاقتصادية</a:t>
            </a:r>
            <a:endParaRPr lang="fr-FR" sz="4400" dirty="0">
              <a:solidFill>
                <a:srgbClr val="FF0000"/>
              </a:solidFill>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p:txBody>
          <a:bodyPr/>
          <a:lstStyle/>
          <a:p>
            <a:pPr lvl="0" algn="just" rtl="1">
              <a:buFontTx/>
              <a:buChar char="-"/>
            </a:pPr>
            <a:r>
              <a:rPr lang="ar-SA" b="1" dirty="0">
                <a:effectLst>
                  <a:outerShdw blurRad="38100" dist="38100" dir="2700000" algn="tl">
                    <a:srgbClr val="000000">
                      <a:alpha val="43137"/>
                    </a:srgbClr>
                  </a:outerShdw>
                </a:effectLst>
              </a:rPr>
              <a:t>تحقيق الربح، أي تحقيق عائد مناسب على رأس المال المستثمر؛</a:t>
            </a:r>
            <a:endParaRPr lang="ar-DZ" b="1" dirty="0">
              <a:effectLst>
                <a:outerShdw blurRad="38100" dist="38100" dir="2700000" algn="tl">
                  <a:srgbClr val="000000">
                    <a:alpha val="43137"/>
                  </a:srgbClr>
                </a:outerShdw>
              </a:effectLst>
            </a:endParaRPr>
          </a:p>
          <a:p>
            <a:pPr algn="just" rtl="1">
              <a:buFontTx/>
              <a:buChar char="-"/>
            </a:pPr>
            <a:r>
              <a:rPr lang="ar-SA" b="1" dirty="0">
                <a:effectLst>
                  <a:outerShdw blurRad="38100" dist="38100" dir="2700000" algn="tl">
                    <a:srgbClr val="000000">
                      <a:alpha val="43137"/>
                    </a:srgbClr>
                  </a:outerShdw>
                </a:effectLst>
              </a:rPr>
              <a:t>كسب رضا وولاء الزبون؛</a:t>
            </a:r>
            <a:endParaRPr lang="fr-FR" b="1" dirty="0">
              <a:effectLst>
                <a:outerShdw blurRad="38100" dist="38100" dir="2700000" algn="tl">
                  <a:srgbClr val="000000">
                    <a:alpha val="43137"/>
                  </a:srgbClr>
                </a:outerShdw>
              </a:effectLst>
            </a:endParaRPr>
          </a:p>
          <a:p>
            <a:pPr algn="just" rtl="1">
              <a:buFontTx/>
              <a:buChar char="-"/>
            </a:pPr>
            <a:r>
              <a:rPr lang="ar-SA" b="1" dirty="0">
                <a:effectLst>
                  <a:outerShdw blurRad="38100" dist="38100" dir="2700000" algn="tl">
                    <a:srgbClr val="000000">
                      <a:alpha val="43137"/>
                    </a:srgbClr>
                  </a:outerShdw>
                </a:effectLst>
              </a:rPr>
              <a:t>تحقيق الاستقلال الاقتصادي للدولة، من خلال تزويد السوق الوطنية بما تحتاجه من سلع</a:t>
            </a:r>
            <a:r>
              <a:rPr lang="ar-DZ" b="1" dirty="0">
                <a:effectLst>
                  <a:outerShdw blurRad="38100" dist="38100" dir="2700000" algn="tl">
                    <a:srgbClr val="000000">
                      <a:alpha val="43137"/>
                    </a:srgbClr>
                  </a:outerShdw>
                </a:effectLst>
              </a:rPr>
              <a:t> </a:t>
            </a:r>
            <a:r>
              <a:rPr lang="ar-SA" b="1" dirty="0">
                <a:effectLst>
                  <a:outerShdw blurRad="38100" dist="38100" dir="2700000" algn="tl">
                    <a:srgbClr val="000000">
                      <a:alpha val="43137"/>
                    </a:srgbClr>
                  </a:outerShdw>
                </a:effectLst>
              </a:rPr>
              <a:t>أو خدمات، وتصدير ما هو فائض؛</a:t>
            </a:r>
            <a:endParaRPr lang="fr-FR" b="1" dirty="0">
              <a:effectLst>
                <a:outerShdw blurRad="38100" dist="38100" dir="2700000" algn="tl">
                  <a:srgbClr val="000000">
                    <a:alpha val="43137"/>
                  </a:srgbClr>
                </a:outerShdw>
              </a:effectLst>
            </a:endParaRPr>
          </a:p>
          <a:p>
            <a:pPr algn="just" rtl="1">
              <a:buFontTx/>
              <a:buChar char="-"/>
            </a:pPr>
            <a:r>
              <a:rPr lang="ar-SA" b="1" dirty="0">
                <a:effectLst>
                  <a:outerShdw blurRad="38100" dist="38100" dir="2700000" algn="tl">
                    <a:srgbClr val="000000">
                      <a:alpha val="43137"/>
                    </a:srgbClr>
                  </a:outerShdw>
                </a:effectLst>
              </a:rPr>
              <a:t>المساهمة في تنويع صادرات البلد من السلع والخدمات؛</a:t>
            </a:r>
            <a:endParaRPr lang="fr-FR" b="1" dirty="0">
              <a:effectLst>
                <a:outerShdw blurRad="38100" dist="38100" dir="2700000" algn="tl">
                  <a:srgbClr val="000000">
                    <a:alpha val="43137"/>
                  </a:srgbClr>
                </a:outerShdw>
              </a:effectLst>
            </a:endParaRPr>
          </a:p>
          <a:p>
            <a:pPr marL="0" lvl="0" indent="0" algn="just" rtl="1">
              <a:buNone/>
            </a:pPr>
            <a:endParaRPr lang="fr-FR" b="1" dirty="0"/>
          </a:p>
          <a:p>
            <a:pPr marL="0" indent="0" algn="just" rtl="1">
              <a:buNone/>
            </a:pPr>
            <a:endParaRPr lang="ar-DZ" b="1" dirty="0">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90872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heckerboard(across)">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heckerboard(across)">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heckerboard(across)">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714356"/>
            <a:ext cx="8305800" cy="5534044"/>
          </a:xfrm>
        </p:spPr>
        <p:txBody>
          <a:bodyPr/>
          <a:lstStyle/>
          <a:p>
            <a:pPr lvl="0" algn="just" rtl="1"/>
            <a:r>
              <a:rPr lang="ar-SA" b="1" dirty="0">
                <a:effectLst>
                  <a:outerShdw blurRad="38100" dist="38100" dir="2700000" algn="tl">
                    <a:srgbClr val="000000">
                      <a:alpha val="43137"/>
                    </a:srgbClr>
                  </a:outerShdw>
                </a:effectLst>
              </a:rPr>
              <a:t>إنتاج منتجات ذات أسعار تنافسية، ويكون ذلك من خلال الاستغلال العقلاني لموارد الإنتاج؛</a:t>
            </a:r>
            <a:endParaRPr lang="fr-FR" b="1" dirty="0">
              <a:effectLst>
                <a:outerShdw blurRad="38100" dist="38100" dir="2700000" algn="tl">
                  <a:srgbClr val="000000">
                    <a:alpha val="43137"/>
                  </a:srgbClr>
                </a:outerShdw>
              </a:effectLst>
            </a:endParaRPr>
          </a:p>
          <a:p>
            <a:pPr lvl="0" algn="just" rtl="1"/>
            <a:r>
              <a:rPr lang="ar-SA" b="1" dirty="0">
                <a:effectLst>
                  <a:outerShdw blurRad="38100" dist="38100" dir="2700000" algn="tl">
                    <a:srgbClr val="000000">
                      <a:alpha val="43137"/>
                    </a:srgbClr>
                  </a:outerShdw>
                </a:effectLst>
              </a:rPr>
              <a:t>رفع مستوى المعيشة لأفراد المجتمع؛</a:t>
            </a:r>
            <a:endParaRPr lang="fr-FR" b="1" dirty="0">
              <a:effectLst>
                <a:outerShdw blurRad="38100" dist="38100" dir="2700000" algn="tl">
                  <a:srgbClr val="000000">
                    <a:alpha val="43137"/>
                  </a:srgbClr>
                </a:outerShdw>
              </a:effectLst>
            </a:endParaRPr>
          </a:p>
          <a:p>
            <a:pPr lvl="0" algn="just" rtl="1"/>
            <a:r>
              <a:rPr lang="ar-SA" b="1" dirty="0">
                <a:effectLst>
                  <a:outerShdw blurRad="38100" dist="38100" dir="2700000" algn="tl">
                    <a:srgbClr val="000000">
                      <a:alpha val="43137"/>
                    </a:srgbClr>
                  </a:outerShdw>
                </a:effectLst>
              </a:rPr>
              <a:t>تأمين فرص عمل جديدة، ومن تم المساهمة في امتصاص البطالة؛</a:t>
            </a:r>
            <a:endParaRPr lang="fr-FR" b="1" dirty="0">
              <a:effectLst>
                <a:outerShdw blurRad="38100" dist="38100" dir="2700000" algn="tl">
                  <a:srgbClr val="000000">
                    <a:alpha val="43137"/>
                  </a:srgbClr>
                </a:outerShdw>
              </a:effectLst>
            </a:endParaRPr>
          </a:p>
          <a:p>
            <a:pPr algn="just" rtl="1">
              <a:buNone/>
            </a:pPr>
            <a:endParaRPr lang="fr-FR" dirty="0">
              <a:solidFill>
                <a:srgbClr val="7030A0"/>
              </a:solidFill>
            </a:endParaRPr>
          </a:p>
        </p:txBody>
      </p:sp>
      <p:sp>
        <p:nvSpPr>
          <p:cNvPr id="4" name="Espace réservé du pied de page 3"/>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3254972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720" y="620688"/>
            <a:ext cx="5791200" cy="563563"/>
          </a:xfrm>
        </p:spPr>
        <p:txBody>
          <a:bodyPr/>
          <a:lstStyle/>
          <a:p>
            <a:pPr algn="ctr"/>
            <a:r>
              <a:rPr lang="ar-DZ" sz="4400" dirty="0">
                <a:solidFill>
                  <a:srgbClr val="7030A0"/>
                </a:solidFill>
                <a:effectLst>
                  <a:outerShdw blurRad="38100" dist="38100" dir="2700000" algn="tl">
                    <a:srgbClr val="000000">
                      <a:alpha val="43137"/>
                    </a:srgbClr>
                  </a:outerShdw>
                </a:effectLst>
              </a:rPr>
              <a:t>3- الأداء المؤسسي</a:t>
            </a:r>
            <a:endParaRPr lang="fr-FR" sz="4400" dirty="0">
              <a:solidFill>
                <a:srgbClr val="7030A0"/>
              </a:solidFill>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381000" y="1447800"/>
            <a:ext cx="8305800" cy="3709392"/>
          </a:xfrm>
        </p:spPr>
        <p:txBody>
          <a:bodyPr/>
          <a:lstStyle/>
          <a:p>
            <a:pPr algn="just" rtl="1"/>
            <a:r>
              <a:rPr lang="ar-SA" b="1" dirty="0">
                <a:effectLst>
                  <a:outerShdw blurRad="38100" dist="38100" dir="2700000" algn="tl">
                    <a:srgbClr val="000000">
                      <a:alpha val="43137"/>
                    </a:srgbClr>
                  </a:outerShdw>
                </a:effectLst>
              </a:rPr>
              <a:t>حتى تحقق المؤسسة أهدافها ينبغي لها أن تؤدي أعمالها بشكل جيد وان تستخدم مواردها بشكل فاعل. ويشير علماء الإدارة إلى أن أداء المؤسسة يمكن قياسه من خلال ثلاثة مؤشرات مهمة هي</a:t>
            </a:r>
            <a:r>
              <a:rPr lang="ar-DZ" b="1" dirty="0">
                <a:effectLst>
                  <a:outerShdw blurRad="38100" dist="38100" dir="2700000" algn="tl">
                    <a:srgbClr val="000000">
                      <a:alpha val="43137"/>
                    </a:srgbClr>
                  </a:outerShdw>
                </a:effectLst>
              </a:rPr>
              <a:t>:</a:t>
            </a:r>
          </a:p>
          <a:p>
            <a:pPr algn="just" rtl="1"/>
            <a:r>
              <a:rPr lang="ar-DZ" b="1" dirty="0">
                <a:solidFill>
                  <a:srgbClr val="FF0000"/>
                </a:solidFill>
                <a:effectLst>
                  <a:outerShdw blurRad="38100" dist="38100" dir="2700000" algn="tl">
                    <a:srgbClr val="000000">
                      <a:alpha val="43137"/>
                    </a:srgbClr>
                  </a:outerShdw>
                </a:effectLst>
              </a:rPr>
              <a:t>أ</a:t>
            </a:r>
            <a:r>
              <a:rPr lang="ar-SA" b="1" dirty="0">
                <a:solidFill>
                  <a:srgbClr val="FF0000"/>
                </a:solidFill>
                <a:effectLst>
                  <a:outerShdw blurRad="38100" dist="38100" dir="2700000" algn="tl">
                    <a:srgbClr val="000000">
                      <a:alpha val="43137"/>
                    </a:srgbClr>
                  </a:outerShdw>
                </a:effectLst>
              </a:rPr>
              <a:t>-</a:t>
            </a:r>
            <a:r>
              <a:rPr lang="ar-DZ" b="1" dirty="0">
                <a:solidFill>
                  <a:srgbClr val="FF0000"/>
                </a:solidFill>
                <a:effectLst>
                  <a:outerShdw blurRad="38100" dist="38100" dir="2700000" algn="tl">
                    <a:srgbClr val="000000">
                      <a:alpha val="43137"/>
                    </a:srgbClr>
                  </a:outerShdw>
                </a:effectLst>
              </a:rPr>
              <a:t> (الكفاءة) </a:t>
            </a:r>
            <a:r>
              <a:rPr lang="fr-FR" b="1" dirty="0">
                <a:solidFill>
                  <a:srgbClr val="FF0000"/>
                </a:solidFill>
                <a:effectLst>
                  <a:outerShdw blurRad="38100" dist="38100" dir="2700000" algn="tl">
                    <a:srgbClr val="000000">
                      <a:alpha val="43137"/>
                    </a:srgbClr>
                  </a:outerShdw>
                </a:effectLst>
              </a:rPr>
              <a:t>Efficiency</a:t>
            </a:r>
            <a:r>
              <a:rPr lang="ar-SA" b="1" dirty="0">
                <a:solidFill>
                  <a:srgbClr val="FF0000"/>
                </a:solidFill>
                <a:effectLst>
                  <a:outerShdw blurRad="38100" dist="38100" dir="2700000" algn="tl">
                    <a:srgbClr val="000000">
                      <a:alpha val="43137"/>
                    </a:srgbClr>
                  </a:outerShdw>
                </a:effectLst>
              </a:rPr>
              <a:t>: </a:t>
            </a:r>
            <a:r>
              <a:rPr lang="ar-DZ" b="1" dirty="0">
                <a:effectLst>
                  <a:outerShdw blurRad="38100" dist="38100" dir="2700000" algn="tl">
                    <a:srgbClr val="000000">
                      <a:alpha val="43137"/>
                    </a:srgbClr>
                  </a:outerShdw>
                </a:effectLst>
              </a:rPr>
              <a:t>يشير هذا المؤشر إلى حسن استغلال الموارد التي ترتبط بأهداف محددة، وهو يركز على المدخلات. وتحسب بالقاعدة التالية:</a:t>
            </a:r>
          </a:p>
          <a:p>
            <a:pPr algn="just" rtl="1"/>
            <a:endParaRPr lang="fr-FR" b="1" dirty="0">
              <a:effectLst>
                <a:outerShdw blurRad="38100" dist="38100" dir="2700000" algn="tl">
                  <a:srgbClr val="000000">
                    <a:alpha val="43137"/>
                  </a:srgbClr>
                </a:outerShdw>
              </a:effectLst>
            </a:endParaRPr>
          </a:p>
          <a:p>
            <a:pPr algn="just" rtl="1"/>
            <a:endParaRPr lang="ar-DZ" b="1" dirty="0">
              <a:effectLst>
                <a:outerShdw blurRad="38100" dist="38100" dir="2700000" algn="tl">
                  <a:srgbClr val="000000">
                    <a:alpha val="43137"/>
                  </a:srgbClr>
                </a:outerShdw>
              </a:effectLst>
            </a:endParaRPr>
          </a:p>
          <a:p>
            <a:pPr algn="just" rtl="1"/>
            <a:endParaRPr lang="fr-FR" dirty="0"/>
          </a:p>
        </p:txBody>
      </p:sp>
      <p:pic>
        <p:nvPicPr>
          <p:cNvPr id="6" name="Image 5">
            <a:extLst>
              <a:ext uri="{FF2B5EF4-FFF2-40B4-BE49-F238E27FC236}">
                <a16:creationId xmlns:a16="http://schemas.microsoft.com/office/drawing/2014/main" id="{0FC3FA03-FC0E-3D71-01CA-514CFF57D4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5029200"/>
            <a:ext cx="9144000" cy="1828800"/>
          </a:xfrm>
          <a:prstGeom prst="rect">
            <a:avLst/>
          </a:prstGeom>
        </p:spPr>
      </p:pic>
    </p:spTree>
    <p:extLst>
      <p:ext uri="{BB962C8B-B14F-4D97-AF65-F5344CB8AC3E}">
        <p14:creationId xmlns:p14="http://schemas.microsoft.com/office/powerpoint/2010/main" val="88321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5982AAF-9A43-A09D-9B68-EB0FB44DC7C3}"/>
              </a:ext>
            </a:extLst>
          </p:cNvPr>
          <p:cNvSpPr>
            <a:spLocks noGrp="1"/>
          </p:cNvSpPr>
          <p:nvPr>
            <p:ph idx="1"/>
          </p:nvPr>
        </p:nvSpPr>
        <p:spPr>
          <a:xfrm>
            <a:off x="381000" y="361950"/>
            <a:ext cx="8305800" cy="2202954"/>
          </a:xfrm>
        </p:spPr>
        <p:txBody>
          <a:bodyPr/>
          <a:lstStyle/>
          <a:p>
            <a:pPr algn="justLow" rtl="1"/>
            <a:r>
              <a:rPr lang="ar-DZ" b="1" dirty="0">
                <a:solidFill>
                  <a:srgbClr val="FF0000"/>
                </a:solidFill>
                <a:effectLst>
                  <a:outerShdw blurRad="38100" dist="38100" dir="2700000" algn="tl">
                    <a:srgbClr val="000000">
                      <a:alpha val="43137"/>
                    </a:srgbClr>
                  </a:outerShdw>
                </a:effectLst>
              </a:rPr>
              <a:t>ب</a:t>
            </a:r>
            <a:r>
              <a:rPr lang="ar-SA" b="1" dirty="0">
                <a:solidFill>
                  <a:srgbClr val="FF0000"/>
                </a:solidFill>
                <a:effectLst>
                  <a:outerShdw blurRad="38100" dist="38100" dir="2700000" algn="tl">
                    <a:srgbClr val="000000">
                      <a:alpha val="43137"/>
                    </a:srgbClr>
                  </a:outerShdw>
                </a:effectLst>
              </a:rPr>
              <a:t>- الفعالية </a:t>
            </a:r>
            <a:r>
              <a:rPr lang="fr-FR" b="1" dirty="0">
                <a:solidFill>
                  <a:srgbClr val="FF0000"/>
                </a:solidFill>
                <a:effectLst>
                  <a:outerShdw blurRad="38100" dist="38100" dir="2700000" algn="tl">
                    <a:srgbClr val="000000">
                      <a:alpha val="43137"/>
                    </a:srgbClr>
                  </a:outerShdw>
                </a:effectLst>
              </a:rPr>
              <a:t>Effectiveness</a:t>
            </a:r>
            <a:r>
              <a:rPr lang="ar-SA" b="1" dirty="0">
                <a:solidFill>
                  <a:srgbClr val="FF0000"/>
                </a:solidFill>
                <a:effectLst>
                  <a:outerShdw blurRad="38100" dist="38100" dir="2700000" algn="tl">
                    <a:srgbClr val="000000">
                      <a:alpha val="43137"/>
                    </a:srgbClr>
                  </a:outerShdw>
                </a:effectLst>
              </a:rPr>
              <a:t>: </a:t>
            </a:r>
            <a:r>
              <a:rPr lang="ar-SA" b="1" dirty="0">
                <a:effectLst>
                  <a:outerShdw blurRad="38100" dist="38100" dir="2700000" algn="tl">
                    <a:srgbClr val="000000">
                      <a:alpha val="43137"/>
                    </a:srgbClr>
                  </a:outerShdw>
                </a:effectLst>
              </a:rPr>
              <a:t>يشير هذا المؤشر إلى مدى تحقيق الأهداف في ظل الإمكانيات المتاحة وهو يركز على المخرجات.</a:t>
            </a:r>
            <a:endParaRPr lang="ar-DZ" b="1" dirty="0">
              <a:effectLst>
                <a:outerShdw blurRad="38100" dist="38100" dir="2700000" algn="tl">
                  <a:srgbClr val="000000">
                    <a:alpha val="43137"/>
                  </a:srgbClr>
                </a:outerShdw>
              </a:effectLst>
            </a:endParaRPr>
          </a:p>
          <a:p>
            <a:pPr marL="0" indent="0" algn="justLow" rtl="1">
              <a:buNone/>
            </a:pPr>
            <a:r>
              <a:rPr lang="ar-DZ" b="1" dirty="0">
                <a:effectLst>
                  <a:outerShdw blurRad="38100" dist="38100" dir="2700000" algn="tl">
                    <a:srgbClr val="000000">
                      <a:alpha val="43137"/>
                    </a:srgbClr>
                  </a:outerShdw>
                </a:effectLst>
              </a:rPr>
              <a:t>  وتحسب بالقاعدة التالية:</a:t>
            </a:r>
            <a:endParaRPr lang="fr-FR" b="1" dirty="0">
              <a:effectLst>
                <a:outerShdw blurRad="38100" dist="38100" dir="2700000" algn="tl">
                  <a:srgbClr val="000000">
                    <a:alpha val="43137"/>
                  </a:srgbClr>
                </a:outerShdw>
              </a:effectLst>
            </a:endParaRPr>
          </a:p>
          <a:p>
            <a:pPr algn="justLow" rtl="1"/>
            <a:endParaRPr lang="fr-FR" dirty="0"/>
          </a:p>
        </p:txBody>
      </p:sp>
      <p:sp>
        <p:nvSpPr>
          <p:cNvPr id="4" name="Espace réservé du pied de page 3">
            <a:extLst>
              <a:ext uri="{FF2B5EF4-FFF2-40B4-BE49-F238E27FC236}">
                <a16:creationId xmlns:a16="http://schemas.microsoft.com/office/drawing/2014/main" id="{DCB7D215-92F0-D6FE-E4AF-297895ADBD86}"/>
              </a:ext>
            </a:extLst>
          </p:cNvPr>
          <p:cNvSpPr>
            <a:spLocks noGrp="1"/>
          </p:cNvSpPr>
          <p:nvPr>
            <p:ph type="ftr" sz="quarter" idx="11"/>
          </p:nvPr>
        </p:nvSpPr>
        <p:spPr/>
        <p:txBody>
          <a:bodyPr/>
          <a:lstStyle/>
          <a:p>
            <a:r>
              <a:rPr lang="en-US"/>
              <a:t>www.themegallery.com</a:t>
            </a:r>
          </a:p>
        </p:txBody>
      </p:sp>
      <p:pic>
        <p:nvPicPr>
          <p:cNvPr id="6" name="Image 5">
            <a:extLst>
              <a:ext uri="{FF2B5EF4-FFF2-40B4-BE49-F238E27FC236}">
                <a16:creationId xmlns:a16="http://schemas.microsoft.com/office/drawing/2014/main" id="{EDD1033D-7140-7C4C-C461-A16B52460F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28900"/>
            <a:ext cx="9144000" cy="2672308"/>
          </a:xfrm>
          <a:prstGeom prst="rect">
            <a:avLst/>
          </a:prstGeom>
        </p:spPr>
      </p:pic>
    </p:spTree>
    <p:extLst>
      <p:ext uri="{BB962C8B-B14F-4D97-AF65-F5344CB8AC3E}">
        <p14:creationId xmlns:p14="http://schemas.microsoft.com/office/powerpoint/2010/main" val="18046163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548680"/>
            <a:ext cx="8305800" cy="3744416"/>
          </a:xfrm>
        </p:spPr>
        <p:txBody>
          <a:bodyPr/>
          <a:lstStyle/>
          <a:p>
            <a:pPr algn="just" rtl="1"/>
            <a:r>
              <a:rPr lang="ar-DZ" b="1" dirty="0">
                <a:solidFill>
                  <a:srgbClr val="FF0000"/>
                </a:solidFill>
                <a:effectLst>
                  <a:outerShdw blurRad="38100" dist="38100" dir="2700000" algn="tl">
                    <a:srgbClr val="000000">
                      <a:alpha val="43137"/>
                    </a:srgbClr>
                  </a:outerShdw>
                </a:effectLst>
              </a:rPr>
              <a:t>ج- الإنتاجية </a:t>
            </a:r>
            <a:r>
              <a:rPr lang="fr-FR" b="1" dirty="0" err="1">
                <a:solidFill>
                  <a:srgbClr val="FF0000"/>
                </a:solidFill>
                <a:effectLst>
                  <a:outerShdw blurRad="38100" dist="38100" dir="2700000" algn="tl">
                    <a:srgbClr val="000000">
                      <a:alpha val="43137"/>
                    </a:srgbClr>
                  </a:outerShdw>
                </a:effectLst>
              </a:rPr>
              <a:t>Productivity</a:t>
            </a:r>
            <a:r>
              <a:rPr lang="ar-DZ" b="1" dirty="0">
                <a:solidFill>
                  <a:srgbClr val="FF0000"/>
                </a:solidFill>
                <a:effectLst>
                  <a:outerShdw blurRad="38100" dist="38100" dir="2700000" algn="tl">
                    <a:srgbClr val="000000">
                      <a:alpha val="43137"/>
                    </a:srgbClr>
                  </a:outerShdw>
                </a:effectLst>
              </a:rPr>
              <a:t>: </a:t>
            </a:r>
            <a:r>
              <a:rPr lang="ar-DZ" b="1" dirty="0">
                <a:effectLst>
                  <a:outerShdw blurRad="38100" dist="38100" dir="2700000" algn="tl">
                    <a:srgbClr val="000000">
                      <a:alpha val="43137"/>
                    </a:srgbClr>
                  </a:outerShdw>
                </a:effectLst>
              </a:rPr>
              <a:t>يشير هذا المؤشر إلى العلاقة بين كمية ونوع الأداء واستغلال الموارد أو بعبارة أخرى هو حاصل قسمة قيمة المخرجات على قيمة المدخلات. وتقسم عموما إلى نوعين:</a:t>
            </a:r>
          </a:p>
          <a:p>
            <a:pPr algn="just" rtl="1"/>
            <a:r>
              <a:rPr lang="ar-DZ" b="1" dirty="0">
                <a:effectLst>
                  <a:outerShdw blurRad="38100" dist="38100" dir="2700000" algn="tl">
                    <a:srgbClr val="000000">
                      <a:alpha val="43137"/>
                    </a:srgbClr>
                  </a:outerShdw>
                </a:effectLst>
              </a:rPr>
              <a:t>- </a:t>
            </a:r>
            <a:r>
              <a:rPr lang="ar-DZ" b="1" dirty="0">
                <a:solidFill>
                  <a:srgbClr val="FF0000"/>
                </a:solidFill>
                <a:effectLst>
                  <a:outerShdw blurRad="38100" dist="38100" dir="2700000" algn="tl">
                    <a:srgbClr val="000000">
                      <a:alpha val="43137"/>
                    </a:srgbClr>
                  </a:outerShdw>
                </a:effectLst>
              </a:rPr>
              <a:t>الإنتاجية الكلية: </a:t>
            </a:r>
            <a:r>
              <a:rPr lang="ar-DZ" b="1" dirty="0">
                <a:effectLst>
                  <a:outerShdw blurRad="38100" dist="38100" dir="2700000" algn="tl">
                    <a:srgbClr val="000000">
                      <a:alpha val="43137"/>
                    </a:srgbClr>
                  </a:outerShdw>
                </a:effectLst>
              </a:rPr>
              <a:t>وهي النسبة المئوية التي تحصل عليها بقسمة مجموع المخرجات على مجموع المدخلات، وتحسب بالقاعدة التالية: </a:t>
            </a:r>
            <a:endParaRPr lang="fr-FR" b="1" dirty="0">
              <a:solidFill>
                <a:srgbClr val="FF0000"/>
              </a:solidFill>
              <a:effectLst>
                <a:outerShdw blurRad="38100" dist="38100" dir="2700000" algn="tl">
                  <a:srgbClr val="000000">
                    <a:alpha val="43137"/>
                  </a:srgbClr>
                </a:outerShdw>
              </a:effectLst>
            </a:endParaRPr>
          </a:p>
          <a:p>
            <a:pPr marL="0" indent="0" algn="r" rtl="1">
              <a:buNone/>
            </a:pPr>
            <a:endParaRPr lang="fr-FR" dirty="0"/>
          </a:p>
        </p:txBody>
      </p:sp>
      <p:sp>
        <p:nvSpPr>
          <p:cNvPr id="4" name="Espace réservé du pied de page 3"/>
          <p:cNvSpPr>
            <a:spLocks noGrp="1"/>
          </p:cNvSpPr>
          <p:nvPr>
            <p:ph type="ftr" sz="quarter" idx="11"/>
          </p:nvPr>
        </p:nvSpPr>
        <p:spPr/>
        <p:txBody>
          <a:bodyPr/>
          <a:lstStyle/>
          <a:p>
            <a:r>
              <a:rPr lang="en-US"/>
              <a:t>www.themegallery.com</a:t>
            </a:r>
          </a:p>
        </p:txBody>
      </p:sp>
      <p:pic>
        <p:nvPicPr>
          <p:cNvPr id="5" name="Image 4">
            <a:extLst>
              <a:ext uri="{FF2B5EF4-FFF2-40B4-BE49-F238E27FC236}">
                <a16:creationId xmlns:a16="http://schemas.microsoft.com/office/drawing/2014/main" id="{84D1B50C-C591-FDAC-7218-B62AC984B4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20339"/>
            <a:ext cx="9144000" cy="2737661"/>
          </a:xfrm>
          <a:prstGeom prst="rect">
            <a:avLst/>
          </a:prstGeom>
        </p:spPr>
      </p:pic>
    </p:spTree>
    <p:extLst>
      <p:ext uri="{BB962C8B-B14F-4D97-AF65-F5344CB8AC3E}">
        <p14:creationId xmlns:p14="http://schemas.microsoft.com/office/powerpoint/2010/main" val="3489206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A5BB8A8-0BF3-5EFD-C853-EB4DDCA8DAF0}"/>
              </a:ext>
            </a:extLst>
          </p:cNvPr>
          <p:cNvSpPr>
            <a:spLocks noGrp="1"/>
          </p:cNvSpPr>
          <p:nvPr>
            <p:ph idx="1"/>
          </p:nvPr>
        </p:nvSpPr>
        <p:spPr>
          <a:xfrm>
            <a:off x="381000" y="260648"/>
            <a:ext cx="8305800" cy="6120680"/>
          </a:xfrm>
        </p:spPr>
        <p:txBody>
          <a:bodyPr/>
          <a:lstStyle/>
          <a:p>
            <a:pPr algn="r" rtl="1"/>
            <a:r>
              <a:rPr lang="ar-DZ" b="1" dirty="0">
                <a:solidFill>
                  <a:schemeClr val="accent2">
                    <a:lumMod val="75000"/>
                  </a:schemeClr>
                </a:solidFill>
              </a:rPr>
              <a:t>الإنتاجية الجزئية: و</a:t>
            </a:r>
            <a:r>
              <a:rPr lang="ar-DZ" b="1" dirty="0"/>
              <a:t>هي النسبة بين مجموع المخرجات وأحد المدخلات؛ وتحسب بالقاعدة التالية:</a:t>
            </a:r>
          </a:p>
          <a:p>
            <a:pPr algn="r" rtl="1"/>
            <a:endParaRPr lang="fr-FR" b="1" dirty="0">
              <a:solidFill>
                <a:schemeClr val="accent2">
                  <a:lumMod val="75000"/>
                </a:schemeClr>
              </a:solidFill>
            </a:endParaRPr>
          </a:p>
        </p:txBody>
      </p:sp>
      <p:sp>
        <p:nvSpPr>
          <p:cNvPr id="4" name="Espace réservé du pied de page 3">
            <a:extLst>
              <a:ext uri="{FF2B5EF4-FFF2-40B4-BE49-F238E27FC236}">
                <a16:creationId xmlns:a16="http://schemas.microsoft.com/office/drawing/2014/main" id="{66940D82-DE38-0DAD-DFF3-542AA4F57377}"/>
              </a:ext>
            </a:extLst>
          </p:cNvPr>
          <p:cNvSpPr>
            <a:spLocks noGrp="1"/>
          </p:cNvSpPr>
          <p:nvPr>
            <p:ph type="ftr" sz="quarter" idx="11"/>
          </p:nvPr>
        </p:nvSpPr>
        <p:spPr/>
        <p:txBody>
          <a:bodyPr/>
          <a:lstStyle/>
          <a:p>
            <a:r>
              <a:rPr lang="en-US"/>
              <a:t>www.themegallery.com</a:t>
            </a:r>
          </a:p>
        </p:txBody>
      </p:sp>
      <p:pic>
        <p:nvPicPr>
          <p:cNvPr id="6" name="Image 5">
            <a:extLst>
              <a:ext uri="{FF2B5EF4-FFF2-40B4-BE49-F238E27FC236}">
                <a16:creationId xmlns:a16="http://schemas.microsoft.com/office/drawing/2014/main" id="{F16B566A-DBE9-9C64-BEF4-FC1107F19A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12776"/>
            <a:ext cx="9144000" cy="5445224"/>
          </a:xfrm>
          <a:prstGeom prst="rect">
            <a:avLst/>
          </a:prstGeom>
        </p:spPr>
      </p:pic>
    </p:spTree>
    <p:extLst>
      <p:ext uri="{BB962C8B-B14F-4D97-AF65-F5344CB8AC3E}">
        <p14:creationId xmlns:p14="http://schemas.microsoft.com/office/powerpoint/2010/main" val="1116048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r>
              <a:rPr lang="en-US"/>
              <a:t>www.themegallery.com</a:t>
            </a:r>
          </a:p>
        </p:txBody>
      </p:sp>
      <p:cxnSp>
        <p:nvCxnSpPr>
          <p:cNvPr id="7" name="Connecteur droit 6"/>
          <p:cNvCxnSpPr/>
          <p:nvPr/>
        </p:nvCxnSpPr>
        <p:spPr>
          <a:xfrm rot="5400000">
            <a:off x="4475927" y="3453635"/>
            <a:ext cx="357192" cy="22171"/>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descr="C:\Users\HP\Desktop\Capture.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70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2833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81000" y="685800"/>
            <a:ext cx="8405842" cy="563563"/>
          </a:xfrm>
        </p:spPr>
        <p:txBody>
          <a:bodyPr/>
          <a:lstStyle/>
          <a:p>
            <a:pPr algn="ctr" rtl="1"/>
            <a:r>
              <a:rPr lang="ar-DZ" sz="40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4- </a:t>
            </a:r>
            <a:r>
              <a:rPr lang="ar-DZ" sz="4000" dirty="0">
                <a:solidFill>
                  <a:srgbClr val="FF0000"/>
                </a:solidFill>
                <a:effectLst>
                  <a:outerShdw blurRad="38100" dist="38100" dir="2700000" algn="tl">
                    <a:srgbClr val="000000">
                      <a:alpha val="43137"/>
                    </a:srgbClr>
                  </a:outerShdw>
                </a:effectLst>
              </a:rPr>
              <a:t>حاجة المؤسسة الاقتصادية للإدارة</a:t>
            </a:r>
            <a:endParaRPr lang="fr-FR" sz="4000"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p:txBody>
          <a:bodyPr/>
          <a:lstStyle/>
          <a:p>
            <a:pPr algn="r" rtl="1"/>
            <a:r>
              <a:rPr lang="ar-DZ" b="1" dirty="0">
                <a:effectLst>
                  <a:outerShdw blurRad="38100" dist="38100" dir="2700000" algn="tl">
                    <a:srgbClr val="000000">
                      <a:alpha val="43137"/>
                    </a:srgbClr>
                  </a:outerShdw>
                </a:effectLst>
              </a:rPr>
              <a:t>كبر حجم المؤسسات؛</a:t>
            </a:r>
          </a:p>
          <a:p>
            <a:pPr algn="r" rtl="1"/>
            <a:r>
              <a:rPr lang="ar-DZ" b="1" dirty="0">
                <a:effectLst>
                  <a:outerShdw blurRad="38100" dist="38100" dir="2700000" algn="tl">
                    <a:srgbClr val="000000">
                      <a:alpha val="43137"/>
                    </a:srgbClr>
                  </a:outerShdw>
                </a:effectLst>
              </a:rPr>
              <a:t>انفصال الملكية عن الادارة؛</a:t>
            </a:r>
          </a:p>
          <a:p>
            <a:pPr algn="r" rtl="1"/>
            <a:r>
              <a:rPr lang="ar-DZ" b="1" dirty="0">
                <a:effectLst>
                  <a:outerShdw blurRad="38100" dist="38100" dir="2700000" algn="tl">
                    <a:srgbClr val="000000">
                      <a:alpha val="43137"/>
                    </a:srgbClr>
                  </a:outerShdw>
                </a:effectLst>
              </a:rPr>
              <a:t>التغيرات في البيئة الخارجية للمؤسسة؛</a:t>
            </a:r>
          </a:p>
          <a:p>
            <a:pPr algn="r" rtl="1"/>
            <a:r>
              <a:rPr lang="ar-DZ" b="1" dirty="0">
                <a:effectLst>
                  <a:outerShdw blurRad="38100" dist="38100" dir="2700000" algn="tl">
                    <a:srgbClr val="000000">
                      <a:alpha val="43137"/>
                    </a:srgbClr>
                  </a:outerShdw>
                </a:effectLst>
              </a:rPr>
              <a:t>الندرة في الموارد؛</a:t>
            </a:r>
          </a:p>
          <a:p>
            <a:pPr algn="r" rtl="1"/>
            <a:r>
              <a:rPr lang="ar-DZ" b="1" dirty="0">
                <a:effectLst>
                  <a:outerShdw blurRad="38100" dist="38100" dir="2700000" algn="tl">
                    <a:srgbClr val="000000">
                      <a:alpha val="43137"/>
                    </a:srgbClr>
                  </a:outerShdw>
                </a:effectLst>
              </a:rPr>
              <a:t>ارتفاع حدة المنافسة بين المؤسسات؛</a:t>
            </a:r>
          </a:p>
          <a:p>
            <a:pPr algn="r" rtl="1"/>
            <a:r>
              <a:rPr lang="ar-DZ" b="1" dirty="0">
                <a:effectLst>
                  <a:outerShdw blurRad="38100" dist="38100" dir="2700000" algn="tl">
                    <a:srgbClr val="000000">
                      <a:alpha val="43137"/>
                    </a:srgbClr>
                  </a:outerShdw>
                </a:effectLst>
              </a:rPr>
              <a:t>الاتجاه نحو العولمة والتكتلات الاقتصادية؛</a:t>
            </a:r>
          </a:p>
          <a:p>
            <a:pPr algn="r" rtl="1"/>
            <a:r>
              <a:rPr lang="ar-DZ" b="1" dirty="0">
                <a:effectLst>
                  <a:outerShdw blurRad="38100" dist="38100" dir="2700000" algn="tl">
                    <a:srgbClr val="000000">
                      <a:alpha val="43137"/>
                    </a:srgbClr>
                  </a:outerShdw>
                </a:effectLst>
              </a:rPr>
              <a:t>زيادة نفوذ جماعات الضغط (النقابات، المجتمع المدني...)؛</a:t>
            </a:r>
          </a:p>
          <a:p>
            <a:pPr algn="r" rtl="1"/>
            <a:r>
              <a:rPr lang="ar-DZ" b="1" dirty="0">
                <a:effectLst>
                  <a:outerShdw blurRad="38100" dist="38100" dir="2700000" algn="tl">
                    <a:srgbClr val="000000">
                      <a:alpha val="43137"/>
                    </a:srgbClr>
                  </a:outerShdw>
                </a:effectLst>
              </a:rPr>
              <a:t>التنوع في قوة العمل في المؤسسات الاقتصادية.</a:t>
            </a:r>
            <a:endParaRPr lang="fr-FR" b="1" dirty="0">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132388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heckerboard(across)">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heckerboard(across)">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heckerboard(across)">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checkerboard(across)">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checkerboard(across)">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checkerboard(across)">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checkerboard(across)">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nodeType="clickEffect">
                                  <p:stCondLst>
                                    <p:cond delay="0"/>
                                  </p:stCondLst>
                                  <p:childTnLst>
                                    <p:set>
                                      <p:cBhvr>
                                        <p:cTn id="51" dur="1" fill="hold">
                                          <p:stCondLst>
                                            <p:cond delay="0"/>
                                          </p:stCondLst>
                                        </p:cTn>
                                        <p:tgtEl>
                                          <p:spTgt spid="3">
                                            <p:txEl>
                                              <p:pRg st="6" end="6"/>
                                            </p:txEl>
                                          </p:spTgt>
                                        </p:tgtEl>
                                        <p:attrNameLst>
                                          <p:attrName>style.visibility</p:attrName>
                                        </p:attrNameLst>
                                      </p:cBhvr>
                                      <p:to>
                                        <p:strVal val="visible"/>
                                      </p:to>
                                    </p:set>
                                    <p:animEffect transition="in" filter="checkerboard(across)">
                                      <p:cBhvr>
                                        <p:cTn id="52" dur="500"/>
                                        <p:tgtEl>
                                          <p:spTgt spid="3">
                                            <p:txEl>
                                              <p:p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nodeType="clickEffect">
                                  <p:stCondLst>
                                    <p:cond delay="0"/>
                                  </p:stCondLst>
                                  <p:childTnLst>
                                    <p:set>
                                      <p:cBhvr>
                                        <p:cTn id="56" dur="1" fill="hold">
                                          <p:stCondLst>
                                            <p:cond delay="0"/>
                                          </p:stCondLst>
                                        </p:cTn>
                                        <p:tgtEl>
                                          <p:spTgt spid="3">
                                            <p:txEl>
                                              <p:pRg st="7" end="7"/>
                                            </p:txEl>
                                          </p:spTgt>
                                        </p:tgtEl>
                                        <p:attrNameLst>
                                          <p:attrName>style.visibility</p:attrName>
                                        </p:attrNameLst>
                                      </p:cBhvr>
                                      <p:to>
                                        <p:strVal val="visible"/>
                                      </p:to>
                                    </p:set>
                                    <p:animEffect transition="in" filter="checkerboard(across)">
                                      <p:cBhvr>
                                        <p:cTn id="57" dur="500"/>
                                        <p:tgtEl>
                                          <p:spTgt spid="3">
                                            <p:txEl>
                                              <p:pRg st="7" end="7"/>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5" presetClass="entr" presetSubtype="10" fill="hold" nodeType="clickEffect">
                                  <p:stCondLst>
                                    <p:cond delay="0"/>
                                  </p:stCondLst>
                                  <p:childTnLst>
                                    <p:set>
                                      <p:cBhvr>
                                        <p:cTn id="61" dur="1" fill="hold">
                                          <p:stCondLst>
                                            <p:cond delay="0"/>
                                          </p:stCondLst>
                                        </p:cTn>
                                        <p:tgtEl>
                                          <p:spTgt spid="3">
                                            <p:txEl>
                                              <p:pRg st="7" end="7"/>
                                            </p:txEl>
                                          </p:spTgt>
                                        </p:tgtEl>
                                        <p:attrNameLst>
                                          <p:attrName>style.visibility</p:attrName>
                                        </p:attrNameLst>
                                      </p:cBhvr>
                                      <p:to>
                                        <p:strVal val="visible"/>
                                      </p:to>
                                    </p:set>
                                    <p:animEffect transition="in" filter="checkerboard(across)">
                                      <p:cBhvr>
                                        <p:cTn id="6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WordArt 3"/>
          <p:cNvSpPr>
            <a:spLocks noChangeArrowheads="1" noChangeShapeType="1" noTextEdit="1"/>
          </p:cNvSpPr>
          <p:nvPr/>
        </p:nvSpPr>
        <p:spPr bwMode="gray">
          <a:xfrm>
            <a:off x="4495800" y="2720975"/>
            <a:ext cx="4267200" cy="533400"/>
          </a:xfrm>
          <a:prstGeom prst="rect">
            <a:avLst/>
          </a:prstGeom>
        </p:spPr>
        <p:txBody>
          <a:bodyPr wrap="none" fromWordArt="1">
            <a:prstTxWarp prst="textDeflate">
              <a:avLst>
                <a:gd name="adj" fmla="val 0"/>
              </a:avLst>
            </a:prstTxWarp>
          </a:bodyPr>
          <a:lstStyle/>
          <a:p>
            <a:pPr algn="ctr"/>
            <a:r>
              <a:rPr lang="fr-FR" sz="5400" b="1" kern="10">
                <a:ln w="19050">
                  <a:solidFill>
                    <a:schemeClr val="bg1"/>
                  </a:solidFill>
                  <a:round/>
                  <a:headEnd/>
                  <a:tailEnd/>
                </a:ln>
                <a:gradFill rotWithShape="1">
                  <a:gsLst>
                    <a:gs pos="0">
                      <a:schemeClr val="tx2"/>
                    </a:gs>
                    <a:gs pos="100000">
                      <a:schemeClr val="accent1"/>
                    </a:gs>
                  </a:gsLst>
                  <a:lin ang="5400000" scaled="1"/>
                </a:gradFill>
                <a:effectLst>
                  <a:outerShdw dist="35921" dir="2700000" algn="ctr" rotWithShape="0">
                    <a:schemeClr val="bg2">
                      <a:alpha val="50000"/>
                    </a:schemeClr>
                  </a:outerShdw>
                </a:effectLst>
                <a:latin typeface="Verdana"/>
                <a:ea typeface="Verdana"/>
                <a:cs typeface="Verdana"/>
              </a:rPr>
              <a:t>Thank You !</a:t>
            </a:r>
          </a:p>
        </p:txBody>
      </p:sp>
      <p:sp>
        <p:nvSpPr>
          <p:cNvPr id="59398" name="Rectangle 6"/>
          <p:cNvSpPr>
            <a:spLocks noChangeArrowheads="1"/>
          </p:cNvSpPr>
          <p:nvPr/>
        </p:nvSpPr>
        <p:spPr bwMode="auto">
          <a:xfrm>
            <a:off x="8677275" y="3581400"/>
            <a:ext cx="76200" cy="228600"/>
          </a:xfrm>
          <a:prstGeom prst="rect">
            <a:avLst/>
          </a:prstGeom>
          <a:solidFill>
            <a:schemeClr val="bg1"/>
          </a:solidFill>
          <a:ln w="9525">
            <a:noFill/>
            <a:miter lim="800000"/>
            <a:headEnd/>
            <a:tailEnd/>
          </a:ln>
          <a:effectLst/>
        </p:spPr>
        <p:txBody>
          <a:bodyPr wrap="none" anchor="ctr"/>
          <a:lstStyle/>
          <a:p>
            <a:pPr algn="ctr"/>
            <a:endParaRPr lang="fr-FR">
              <a:solidFill>
                <a:schemeClr val="bg1"/>
              </a:solidFill>
            </a:endParaRPr>
          </a:p>
        </p:txBody>
      </p:sp>
    </p:spTree>
  </p:cSld>
  <p:clrMapOvr>
    <a:masterClrMapping/>
  </p:clrMapOvr>
</p:sld>
</file>

<file path=ppt/theme/theme1.xml><?xml version="1.0" encoding="utf-8"?>
<a:theme xmlns:a="http://schemas.openxmlformats.org/drawingml/2006/main" name="template (25)">
  <a:themeElements>
    <a:clrScheme name="188tgp_cooperation_light 3">
      <a:dk1>
        <a:srgbClr val="000000"/>
      </a:dk1>
      <a:lt1>
        <a:srgbClr val="FFFFFF"/>
      </a:lt1>
      <a:dk2>
        <a:srgbClr val="37399B"/>
      </a:dk2>
      <a:lt2>
        <a:srgbClr val="C0C0C0"/>
      </a:lt2>
      <a:accent1>
        <a:srgbClr val="699DE9"/>
      </a:accent1>
      <a:accent2>
        <a:srgbClr val="E3663F"/>
      </a:accent2>
      <a:accent3>
        <a:srgbClr val="FFFFFF"/>
      </a:accent3>
      <a:accent4>
        <a:srgbClr val="000000"/>
      </a:accent4>
      <a:accent5>
        <a:srgbClr val="B9CCF2"/>
      </a:accent5>
      <a:accent6>
        <a:srgbClr val="CE5C38"/>
      </a:accent6>
      <a:hlink>
        <a:srgbClr val="7476DC"/>
      </a:hlink>
      <a:folHlink>
        <a:srgbClr val="7FB242"/>
      </a:folHlink>
    </a:clrScheme>
    <a:fontScheme name="188tgp_cooperation_ligh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88tgp_cooperation_light 1">
        <a:dk1>
          <a:srgbClr val="000000"/>
        </a:dk1>
        <a:lt1>
          <a:srgbClr val="FFFFFF"/>
        </a:lt1>
        <a:dk2>
          <a:srgbClr val="000066"/>
        </a:dk2>
        <a:lt2>
          <a:srgbClr val="969696"/>
        </a:lt2>
        <a:accent1>
          <a:srgbClr val="6F4EE6"/>
        </a:accent1>
        <a:accent2>
          <a:srgbClr val="69BFF9"/>
        </a:accent2>
        <a:accent3>
          <a:srgbClr val="FFFFFF"/>
        </a:accent3>
        <a:accent4>
          <a:srgbClr val="000000"/>
        </a:accent4>
        <a:accent5>
          <a:srgbClr val="BBB2F0"/>
        </a:accent5>
        <a:accent6>
          <a:srgbClr val="5EADE2"/>
        </a:accent6>
        <a:hlink>
          <a:srgbClr val="D17FB6"/>
        </a:hlink>
        <a:folHlink>
          <a:srgbClr val="76B749"/>
        </a:folHlink>
      </a:clrScheme>
      <a:clrMap bg1="lt1" tx1="dk1" bg2="lt2" tx2="dk2" accent1="accent1" accent2="accent2" accent3="accent3" accent4="accent4" accent5="accent5" accent6="accent6" hlink="hlink" folHlink="folHlink"/>
    </a:extraClrScheme>
    <a:extraClrScheme>
      <a:clrScheme name="188tgp_cooperation_light 2">
        <a:dk1>
          <a:srgbClr val="000000"/>
        </a:dk1>
        <a:lt1>
          <a:srgbClr val="FFFFFF"/>
        </a:lt1>
        <a:dk2>
          <a:srgbClr val="165E86"/>
        </a:dk2>
        <a:lt2>
          <a:srgbClr val="969696"/>
        </a:lt2>
        <a:accent1>
          <a:srgbClr val="33C5A9"/>
        </a:accent1>
        <a:accent2>
          <a:srgbClr val="90DE88"/>
        </a:accent2>
        <a:accent3>
          <a:srgbClr val="FFFFFF"/>
        </a:accent3>
        <a:accent4>
          <a:srgbClr val="000000"/>
        </a:accent4>
        <a:accent5>
          <a:srgbClr val="ADDFD1"/>
        </a:accent5>
        <a:accent6>
          <a:srgbClr val="82C97B"/>
        </a:accent6>
        <a:hlink>
          <a:srgbClr val="7D96D3"/>
        </a:hlink>
        <a:folHlink>
          <a:srgbClr val="DEDB70"/>
        </a:folHlink>
      </a:clrScheme>
      <a:clrMap bg1="lt1" tx1="dk1" bg2="lt2" tx2="dk2" accent1="accent1" accent2="accent2" accent3="accent3" accent4="accent4" accent5="accent5" accent6="accent6" hlink="hlink" folHlink="folHlink"/>
    </a:extraClrScheme>
    <a:extraClrScheme>
      <a:clrScheme name="188tgp_cooperation_light 3">
        <a:dk1>
          <a:srgbClr val="000000"/>
        </a:dk1>
        <a:lt1>
          <a:srgbClr val="FFFFFF"/>
        </a:lt1>
        <a:dk2>
          <a:srgbClr val="37399B"/>
        </a:dk2>
        <a:lt2>
          <a:srgbClr val="C0C0C0"/>
        </a:lt2>
        <a:accent1>
          <a:srgbClr val="699DE9"/>
        </a:accent1>
        <a:accent2>
          <a:srgbClr val="E3663F"/>
        </a:accent2>
        <a:accent3>
          <a:srgbClr val="FFFFFF"/>
        </a:accent3>
        <a:accent4>
          <a:srgbClr val="000000"/>
        </a:accent4>
        <a:accent5>
          <a:srgbClr val="B9CCF2"/>
        </a:accent5>
        <a:accent6>
          <a:srgbClr val="CE5C38"/>
        </a:accent6>
        <a:hlink>
          <a:srgbClr val="7476DC"/>
        </a:hlink>
        <a:folHlink>
          <a:srgbClr val="7FB24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(25)</Template>
  <TotalTime>1141</TotalTime>
  <Words>1485</Words>
  <Application>Microsoft Office PowerPoint</Application>
  <PresentationFormat>Affichage à l'écran (4:3)</PresentationFormat>
  <Paragraphs>156</Paragraphs>
  <Slides>29</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29</vt:i4>
      </vt:variant>
    </vt:vector>
  </HeadingPairs>
  <TitlesOfParts>
    <vt:vector size="35" baseType="lpstr">
      <vt:lpstr>Arial</vt:lpstr>
      <vt:lpstr>Calibri</vt:lpstr>
      <vt:lpstr>Times New Roman</vt:lpstr>
      <vt:lpstr>Verdana</vt:lpstr>
      <vt:lpstr>Wingdings</vt:lpstr>
      <vt:lpstr>template (25)</vt:lpstr>
      <vt:lpstr>مدخل عام لتسيير المؤسسة</vt:lpstr>
      <vt:lpstr>بطاقة تعريفية بالمقياس</vt:lpstr>
      <vt:lpstr>Présentation PowerPoint</vt:lpstr>
      <vt:lpstr>مقرر المقياس</vt:lpstr>
      <vt:lpstr>Présentation PowerPoint</vt:lpstr>
      <vt:lpstr>Présentation PowerPoint</vt:lpstr>
      <vt:lpstr>مفهوم المؤسسة الاقتصادية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2-  أهداف المؤسسة الاقتصادية</vt:lpstr>
      <vt:lpstr>Présentation PowerPoint</vt:lpstr>
      <vt:lpstr>3- الأداء المؤسسي</vt:lpstr>
      <vt:lpstr>Présentation PowerPoint</vt:lpstr>
      <vt:lpstr>Présentation PowerPoint</vt:lpstr>
      <vt:lpstr>Présentation PowerPoint</vt:lpstr>
      <vt:lpstr>Présentation PowerPoint</vt:lpstr>
      <vt:lpstr>4- حاجة المؤسسة الاقتصادية للإدارة</vt:lpstr>
      <vt:lpstr>Présentation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HP</dc:creator>
  <cp:lastModifiedBy>Pyramide</cp:lastModifiedBy>
  <cp:revision>210</cp:revision>
  <dcterms:created xsi:type="dcterms:W3CDTF">2017-10-28T11:47:30Z</dcterms:created>
  <dcterms:modified xsi:type="dcterms:W3CDTF">2026-04-04T20:03:06Z</dcterms:modified>
</cp:coreProperties>
</file>