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9" r:id="rId4"/>
    <p:sldId id="325" r:id="rId5"/>
    <p:sldId id="265" r:id="rId6"/>
    <p:sldId id="267" r:id="rId7"/>
    <p:sldId id="278" r:id="rId8"/>
    <p:sldId id="276" r:id="rId9"/>
    <p:sldId id="280" r:id="rId10"/>
    <p:sldId id="279" r:id="rId11"/>
    <p:sldId id="283" r:id="rId12"/>
    <p:sldId id="286" r:id="rId13"/>
    <p:sldId id="289" r:id="rId14"/>
    <p:sldId id="270" r:id="rId15"/>
    <p:sldId id="271" r:id="rId16"/>
    <p:sldId id="274" r:id="rId17"/>
    <p:sldId id="284" r:id="rId18"/>
    <p:sldId id="316" r:id="rId19"/>
    <p:sldId id="318" r:id="rId20"/>
    <p:sldId id="292" r:id="rId21"/>
    <p:sldId id="293" r:id="rId22"/>
    <p:sldId id="294" r:id="rId23"/>
    <p:sldId id="295" r:id="rId24"/>
    <p:sldId id="304" r:id="rId25"/>
    <p:sldId id="297" r:id="rId26"/>
    <p:sldId id="299" r:id="rId27"/>
    <p:sldId id="302" r:id="rId28"/>
    <p:sldId id="301" r:id="rId29"/>
    <p:sldId id="331" r:id="rId30"/>
    <p:sldId id="348" r:id="rId31"/>
    <p:sldId id="306" r:id="rId32"/>
    <p:sldId id="307" r:id="rId33"/>
    <p:sldId id="308" r:id="rId34"/>
    <p:sldId id="312" r:id="rId35"/>
    <p:sldId id="313" r:id="rId36"/>
    <p:sldId id="327" r:id="rId37"/>
    <p:sldId id="328" r:id="rId38"/>
    <p:sldId id="347" r:id="rId39"/>
    <p:sldId id="314" r:id="rId40"/>
    <p:sldId id="319" r:id="rId41"/>
    <p:sldId id="332" r:id="rId42"/>
    <p:sldId id="334" r:id="rId43"/>
    <p:sldId id="335" r:id="rId44"/>
    <p:sldId id="336" r:id="rId45"/>
    <p:sldId id="337" r:id="rId46"/>
    <p:sldId id="338" r:id="rId47"/>
    <p:sldId id="346" r:id="rId48"/>
    <p:sldId id="320" r:id="rId49"/>
    <p:sldId id="324" r:id="rId50"/>
    <p:sldId id="323" r:id="rId51"/>
    <p:sldId id="322" r:id="rId52"/>
    <p:sldId id="321" r:id="rId53"/>
    <p:sldId id="339" r:id="rId54"/>
    <p:sldId id="340" r:id="rId55"/>
    <p:sldId id="341" r:id="rId56"/>
    <p:sldId id="342" r:id="rId57"/>
    <p:sldId id="344" r:id="rId58"/>
    <p:sldId id="354" r:id="rId59"/>
    <p:sldId id="358" r:id="rId60"/>
    <p:sldId id="356" r:id="rId61"/>
    <p:sldId id="357" r:id="rId62"/>
    <p:sldId id="359" r:id="rId63"/>
    <p:sldId id="353" r:id="rId64"/>
    <p:sldId id="343" r:id="rId65"/>
    <p:sldId id="349" r:id="rId66"/>
    <p:sldId id="350" r:id="rId67"/>
    <p:sldId id="352" r:id="rId68"/>
    <p:sldId id="355" r:id="rId69"/>
    <p:sldId id="360" r:id="rId70"/>
    <p:sldId id="361" r:id="rId71"/>
    <p:sldId id="363" r:id="rId72"/>
    <p:sldId id="362" r:id="rId73"/>
    <p:sldId id="364" r:id="rId74"/>
    <p:sldId id="366" r:id="rId75"/>
    <p:sldId id="367" r:id="rId76"/>
    <p:sldId id="365" r:id="rId77"/>
    <p:sldId id="369" r:id="rId78"/>
    <p:sldId id="370" r:id="rId79"/>
    <p:sldId id="371" r:id="rId80"/>
    <p:sldId id="372" r:id="rId81"/>
    <p:sldId id="373" r:id="rId82"/>
    <p:sldId id="374" r:id="rId83"/>
    <p:sldId id="381" r:id="rId84"/>
    <p:sldId id="379" r:id="rId85"/>
    <p:sldId id="380" r:id="rId86"/>
    <p:sldId id="383" r:id="rId87"/>
    <p:sldId id="382" r:id="rId88"/>
    <p:sldId id="386" r:id="rId89"/>
    <p:sldId id="375" r:id="rId90"/>
    <p:sldId id="377" r:id="rId91"/>
    <p:sldId id="378" r:id="rId92"/>
    <p:sldId id="376" r:id="rId93"/>
    <p:sldId id="384" r:id="rId94"/>
    <p:sldId id="385" r:id="rId95"/>
    <p:sldId id="387" r:id="rId9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G" initials="O" lastIdx="2" clrIdx="0">
    <p:extLst>
      <p:ext uri="{19B8F6BF-5375-455C-9EA6-DF929625EA0E}">
        <p15:presenceInfo xmlns:p15="http://schemas.microsoft.com/office/powerpoint/2012/main" userId="OM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89" autoAdjust="0"/>
  </p:normalViewPr>
  <p:slideViewPr>
    <p:cSldViewPr snapToGrid="0">
      <p:cViewPr varScale="1">
        <p:scale>
          <a:sx n="84" d="100"/>
          <a:sy n="84" d="100"/>
        </p:scale>
        <p:origin x="6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5D8AF-F109-4EBD-B286-C846DE7B7D47}" type="datetimeFigureOut">
              <a:rPr lang="fr-FR" smtClean="0"/>
              <a:t>16/11/2025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4D02-AE69-488A-84D0-3AC4DAAD88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2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4D02-AE69-488A-84D0-3AC4DAAD88D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32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4D02-AE69-488A-84D0-3AC4DAAD88DD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4D02-AE69-488A-84D0-3AC4DAAD88DD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67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4D02-AE69-488A-84D0-3AC4DAAD88DD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3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op-programming-languages-2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Programmation Avancée en Python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 rtl="1"/>
            <a:endParaRPr lang="fr-FR" dirty="0" smtClean="0"/>
          </a:p>
          <a:p>
            <a:pPr algn="r" rtl="1"/>
            <a:endParaRPr lang="fr-FR" dirty="0"/>
          </a:p>
          <a:p>
            <a:pPr algn="r" rtl="1"/>
            <a:r>
              <a:rPr lang="fr-FR" dirty="0" smtClean="0"/>
              <a:t>Dr: Souad Biad</a:t>
            </a:r>
            <a:endParaRPr lang="fr-FR" dirty="0"/>
          </a:p>
        </p:txBody>
      </p:sp>
      <p:pic>
        <p:nvPicPr>
          <p:cNvPr id="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4738" y="474116"/>
            <a:ext cx="4576572" cy="19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4762" y="2091019"/>
            <a:ext cx="8915400" cy="3777622"/>
          </a:xfrm>
        </p:spPr>
        <p:txBody>
          <a:bodyPr>
            <a:normAutofit/>
          </a:bodyPr>
          <a:lstStyle/>
          <a:p>
            <a:r>
              <a:rPr lang="fr-FR" sz="2800" spc="-9" dirty="0" smtClean="0">
                <a:latin typeface="Tahoma"/>
                <a:cs typeface="Tahoma"/>
              </a:rPr>
              <a:t>Affectation</a:t>
            </a:r>
          </a:p>
          <a:p>
            <a:pPr marL="0" indent="0">
              <a:buNone/>
            </a:pPr>
            <a:endParaRPr lang="fr-FR" sz="2800" spc="-9" dirty="0">
              <a:latin typeface="Tahoma"/>
              <a:cs typeface="Tahoma"/>
            </a:endParaRPr>
          </a:p>
          <a:p>
            <a:r>
              <a:rPr lang="fr-FR" sz="2800" spc="73" dirty="0">
                <a:latin typeface="Tahoma"/>
                <a:cs typeface="Tahoma"/>
              </a:rPr>
              <a:t>Entrée</a:t>
            </a:r>
            <a:r>
              <a:rPr lang="fr-FR" sz="2800" spc="68" dirty="0">
                <a:latin typeface="Times New Roman"/>
                <a:cs typeface="Times New Roman"/>
              </a:rPr>
              <a:t> </a:t>
            </a:r>
            <a:r>
              <a:rPr lang="fr-FR" sz="2800" spc="127" dirty="0">
                <a:latin typeface="Tahoma"/>
                <a:cs typeface="Tahoma"/>
              </a:rPr>
              <a:t>des</a:t>
            </a:r>
            <a:r>
              <a:rPr lang="fr-FR" sz="2800" spc="73" dirty="0">
                <a:latin typeface="Times New Roman"/>
                <a:cs typeface="Times New Roman"/>
              </a:rPr>
              <a:t> </a:t>
            </a:r>
            <a:r>
              <a:rPr lang="fr-FR" sz="2800" spc="145" dirty="0" smtClean="0">
                <a:latin typeface="Tahoma"/>
                <a:cs typeface="Tahoma"/>
              </a:rPr>
              <a:t>données</a:t>
            </a:r>
          </a:p>
          <a:p>
            <a:pPr marL="0" indent="0">
              <a:buNone/>
            </a:pPr>
            <a:endParaRPr lang="fr-FR" sz="2800" spc="145" dirty="0" smtClean="0">
              <a:latin typeface="Tahoma"/>
              <a:cs typeface="Tahoma"/>
            </a:endParaRPr>
          </a:p>
          <a:p>
            <a:r>
              <a:rPr lang="fr-FR" sz="2800" dirty="0" smtClean="0">
                <a:latin typeface="Tahoma"/>
                <a:cs typeface="Tahoma"/>
              </a:rPr>
              <a:t>Sortie</a:t>
            </a:r>
            <a:r>
              <a:rPr lang="fr-FR" sz="2800" spc="132" dirty="0" smtClean="0">
                <a:latin typeface="Times New Roman"/>
                <a:cs typeface="Times New Roman"/>
              </a:rPr>
              <a:t> </a:t>
            </a:r>
            <a:r>
              <a:rPr lang="fr-FR" sz="2800" spc="127" dirty="0">
                <a:latin typeface="Tahoma"/>
                <a:cs typeface="Tahoma"/>
              </a:rPr>
              <a:t>des</a:t>
            </a:r>
            <a:r>
              <a:rPr lang="fr-FR" sz="2800" spc="177" dirty="0">
                <a:latin typeface="Times New Roman"/>
                <a:cs typeface="Times New Roman"/>
              </a:rPr>
              <a:t> </a:t>
            </a:r>
            <a:r>
              <a:rPr lang="fr-FR" sz="2800" spc="-9" dirty="0">
                <a:latin typeface="Tahoma"/>
                <a:cs typeface="Tahoma"/>
              </a:rPr>
              <a:t>résultats</a:t>
            </a:r>
            <a:endParaRPr lang="fr-FR" sz="2800" dirty="0">
              <a:latin typeface="Tahoma"/>
              <a:cs typeface="Tahoma"/>
            </a:endParaRPr>
          </a:p>
          <a:p>
            <a:endParaRPr lang="fr-FR" sz="2800" dirty="0">
              <a:latin typeface="Tahoma"/>
              <a:cs typeface="Tahoma"/>
            </a:endParaRPr>
          </a:p>
          <a:p>
            <a:endParaRPr lang="fr-FR" sz="2800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713380" y="839265"/>
            <a:ext cx="9656762" cy="38504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2400" b="1" spc="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sz="2400" b="1" spc="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Opérations</a:t>
            </a:r>
            <a:r>
              <a:rPr sz="2400" b="1" spc="118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43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400" b="1" spc="9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27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endParaRPr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7498449" y="677916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5770" y="1220755"/>
            <a:ext cx="8911687" cy="128089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FR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Instructions d’affectation</a:t>
            </a:r>
            <a:endParaRPr lang="fr-FR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780" y="1861200"/>
            <a:ext cx="10875962" cy="511492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L'instruction d’affectation permet d'attribuer une valeur (non définitive) a une variable déclarée.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L’affectation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s’effectue en utilisant le symbole ( =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" indent="0">
              <a:spcBef>
                <a:spcPts val="1875"/>
              </a:spcBef>
              <a:buNone/>
              <a:tabLst>
                <a:tab pos="440055" algn="l"/>
              </a:tabLst>
            </a:pPr>
            <a:endParaRPr lang="fr-FR" sz="2400" dirty="0">
              <a:latin typeface="Trebuchet MS"/>
              <a:cs typeface="Trebuchet MS"/>
            </a:endParaRPr>
          </a:p>
          <a:p>
            <a:pPr marL="440055">
              <a:lnSpc>
                <a:spcPct val="100000"/>
              </a:lnSpc>
            </a:pPr>
            <a:r>
              <a:rPr lang="fr-FR" sz="2400" spc="80" dirty="0">
                <a:latin typeface="Trebuchet MS"/>
                <a:cs typeface="Trebuchet MS"/>
              </a:rPr>
              <a:t>On</a:t>
            </a:r>
            <a:r>
              <a:rPr lang="fr-FR" sz="2400" spc="-20" dirty="0">
                <a:latin typeface="Trebuchet MS"/>
                <a:cs typeface="Trebuchet MS"/>
              </a:rPr>
              <a:t> </a:t>
            </a:r>
            <a:r>
              <a:rPr lang="fr-FR" sz="2400" spc="-85" dirty="0">
                <a:latin typeface="Trebuchet MS"/>
                <a:cs typeface="Trebuchet MS"/>
              </a:rPr>
              <a:t>peur</a:t>
            </a:r>
            <a:r>
              <a:rPr lang="fr-FR" sz="2400" spc="-30" dirty="0">
                <a:latin typeface="Trebuchet MS"/>
                <a:cs typeface="Trebuchet MS"/>
              </a:rPr>
              <a:t> </a:t>
            </a:r>
            <a:r>
              <a:rPr lang="fr-FR" sz="2400" spc="-140" dirty="0">
                <a:latin typeface="Trebuchet MS"/>
                <a:cs typeface="Trebuchet MS"/>
              </a:rPr>
              <a:t>affecter</a:t>
            </a:r>
            <a:r>
              <a:rPr lang="fr-FR" sz="2400" spc="-65" dirty="0">
                <a:latin typeface="Trebuchet MS"/>
                <a:cs typeface="Trebuchet MS"/>
              </a:rPr>
              <a:t> </a:t>
            </a:r>
            <a:r>
              <a:rPr lang="fr-FR" sz="2400" spc="-190" dirty="0">
                <a:latin typeface="Trebuchet MS"/>
                <a:cs typeface="Trebuchet MS"/>
              </a:rPr>
              <a:t>a</a:t>
            </a:r>
            <a:r>
              <a:rPr lang="fr-FR" sz="2400" spc="-45" dirty="0">
                <a:latin typeface="Trebuchet MS"/>
                <a:cs typeface="Trebuchet MS"/>
              </a:rPr>
              <a:t> </a:t>
            </a:r>
            <a:r>
              <a:rPr lang="fr-FR" sz="2400" spc="-110" dirty="0">
                <a:latin typeface="Trebuchet MS"/>
                <a:cs typeface="Trebuchet MS"/>
              </a:rPr>
              <a:t>une</a:t>
            </a:r>
            <a:r>
              <a:rPr lang="fr-FR" sz="2400" spc="-25" dirty="0">
                <a:latin typeface="Trebuchet MS"/>
                <a:cs typeface="Trebuchet MS"/>
              </a:rPr>
              <a:t> </a:t>
            </a:r>
            <a:r>
              <a:rPr lang="fr-FR" sz="2400" spc="-130" dirty="0">
                <a:latin typeface="Trebuchet MS"/>
                <a:cs typeface="Trebuchet MS"/>
              </a:rPr>
              <a:t>variable</a:t>
            </a:r>
            <a:r>
              <a:rPr lang="fr-FR" sz="2400" spc="-35" dirty="0">
                <a:latin typeface="Trebuchet MS"/>
                <a:cs typeface="Trebuchet MS"/>
              </a:rPr>
              <a:t> </a:t>
            </a:r>
            <a:r>
              <a:rPr lang="fr-FR" sz="2400" spc="-130" dirty="0">
                <a:latin typeface="Trebuchet MS"/>
                <a:cs typeface="Trebuchet MS"/>
              </a:rPr>
              <a:t>le</a:t>
            </a:r>
            <a:r>
              <a:rPr lang="fr-FR" sz="2400" spc="-25" dirty="0">
                <a:latin typeface="Trebuchet MS"/>
                <a:cs typeface="Trebuchet MS"/>
              </a:rPr>
              <a:t> </a:t>
            </a:r>
            <a:r>
              <a:rPr lang="fr-FR" sz="2400" spc="-10" dirty="0" smtClean="0">
                <a:latin typeface="Trebuchet MS"/>
                <a:cs typeface="Trebuchet MS"/>
              </a:rPr>
              <a:t>contenu </a:t>
            </a:r>
            <a:r>
              <a:rPr lang="fr-FR" sz="2400" spc="-70" dirty="0" smtClean="0">
                <a:latin typeface="Trebuchet MS"/>
                <a:cs typeface="Trebuchet MS"/>
              </a:rPr>
              <a:t>d'une</a:t>
            </a:r>
            <a:r>
              <a:rPr lang="fr-FR" sz="2400" spc="-40" dirty="0" smtClean="0">
                <a:latin typeface="Trebuchet MS"/>
                <a:cs typeface="Trebuchet MS"/>
              </a:rPr>
              <a:t> </a:t>
            </a:r>
            <a:r>
              <a:rPr lang="fr-FR" sz="2400" spc="-114" dirty="0">
                <a:latin typeface="Trebuchet MS"/>
                <a:cs typeface="Trebuchet MS"/>
              </a:rPr>
              <a:t>autre</a:t>
            </a:r>
            <a:r>
              <a:rPr lang="fr-FR" sz="2400" spc="-45" dirty="0">
                <a:latin typeface="Trebuchet MS"/>
                <a:cs typeface="Trebuchet MS"/>
              </a:rPr>
              <a:t> </a:t>
            </a:r>
            <a:r>
              <a:rPr lang="fr-FR" sz="2400" spc="-10" dirty="0" smtClean="0">
                <a:latin typeface="Trebuchet MS"/>
                <a:cs typeface="Trebuchet MS"/>
              </a:rPr>
              <a:t>variable</a:t>
            </a:r>
          </a:p>
          <a:p>
            <a:pPr marL="97155" indent="0">
              <a:lnSpc>
                <a:spcPct val="100000"/>
              </a:lnSpc>
              <a:buNone/>
            </a:pPr>
            <a:endParaRPr lang="fr-FR" sz="2400" spc="-1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fr-FR" sz="2400" spc="-110" dirty="0" smtClean="0">
                <a:latin typeface="Trebuchet MS"/>
                <a:cs typeface="Trebuchet MS"/>
              </a:rPr>
              <a:t>Exercice</a:t>
            </a:r>
            <a:r>
              <a:rPr lang="fr-FR" sz="2400" spc="-5" dirty="0" smtClean="0">
                <a:latin typeface="Trebuchet MS"/>
                <a:cs typeface="Trebuchet MS"/>
              </a:rPr>
              <a:t> </a:t>
            </a:r>
            <a:r>
              <a:rPr lang="fr-FR" sz="2400" spc="-355" dirty="0">
                <a:latin typeface="Trebuchet MS"/>
                <a:cs typeface="Trebuchet MS"/>
              </a:rPr>
              <a:t>:</a:t>
            </a:r>
            <a:endParaRPr lang="fr-FR" sz="2400" dirty="0">
              <a:latin typeface="Trebuchet MS"/>
              <a:cs typeface="Trebuchet MS"/>
            </a:endParaRPr>
          </a:p>
          <a:p>
            <a:pPr marL="0" marR="5080" indent="0">
              <a:lnSpc>
                <a:spcPct val="100000"/>
              </a:lnSpc>
              <a:spcBef>
                <a:spcPts val="1010"/>
              </a:spcBef>
              <a:buNone/>
            </a:pPr>
            <a:r>
              <a:rPr lang="fr-FR" sz="2400" spc="-90" dirty="0">
                <a:latin typeface="Trebuchet MS"/>
                <a:cs typeface="Trebuchet MS"/>
              </a:rPr>
              <a:t>écrire</a:t>
            </a:r>
            <a:r>
              <a:rPr lang="fr-FR" sz="2400" spc="-40" dirty="0">
                <a:latin typeface="Trebuchet MS"/>
                <a:cs typeface="Trebuchet MS"/>
              </a:rPr>
              <a:t> </a:t>
            </a:r>
            <a:r>
              <a:rPr lang="fr-FR" sz="2400" spc="-95" dirty="0">
                <a:latin typeface="Trebuchet MS"/>
                <a:cs typeface="Trebuchet MS"/>
              </a:rPr>
              <a:t>un</a:t>
            </a:r>
            <a:r>
              <a:rPr lang="fr-FR" sz="2400" spc="-45" dirty="0">
                <a:latin typeface="Trebuchet MS"/>
                <a:cs typeface="Trebuchet MS"/>
              </a:rPr>
              <a:t> </a:t>
            </a:r>
            <a:r>
              <a:rPr lang="fr-FR" sz="2400" spc="-110" dirty="0">
                <a:latin typeface="Trebuchet MS"/>
                <a:cs typeface="Trebuchet MS"/>
              </a:rPr>
              <a:t>algorithme</a:t>
            </a:r>
            <a:r>
              <a:rPr lang="fr-FR" sz="2400" spc="-65" dirty="0">
                <a:latin typeface="Trebuchet MS"/>
                <a:cs typeface="Trebuchet MS"/>
              </a:rPr>
              <a:t> </a:t>
            </a:r>
            <a:r>
              <a:rPr lang="fr-FR" sz="2400" spc="-120" dirty="0">
                <a:latin typeface="Trebuchet MS"/>
                <a:cs typeface="Trebuchet MS"/>
              </a:rPr>
              <a:t>permettant</a:t>
            </a:r>
            <a:r>
              <a:rPr lang="fr-FR" sz="2400" spc="-75" dirty="0">
                <a:latin typeface="Trebuchet MS"/>
                <a:cs typeface="Trebuchet MS"/>
              </a:rPr>
              <a:t> </a:t>
            </a:r>
            <a:r>
              <a:rPr lang="fr-FR" sz="2400" spc="-100" dirty="0" smtClean="0">
                <a:latin typeface="Trebuchet MS"/>
                <a:cs typeface="Trebuchet MS"/>
              </a:rPr>
              <a:t>d’échanger</a:t>
            </a:r>
            <a:r>
              <a:rPr lang="fr-FR" sz="2400" spc="-40" dirty="0" smtClean="0">
                <a:latin typeface="Trebuchet MS"/>
                <a:cs typeface="Trebuchet MS"/>
              </a:rPr>
              <a:t> </a:t>
            </a:r>
            <a:r>
              <a:rPr lang="fr-FR" sz="2400" spc="-114" dirty="0">
                <a:latin typeface="Trebuchet MS"/>
                <a:cs typeface="Trebuchet MS"/>
              </a:rPr>
              <a:t>les</a:t>
            </a:r>
            <a:r>
              <a:rPr lang="fr-FR" sz="2400" spc="-15" dirty="0">
                <a:latin typeface="Trebuchet MS"/>
                <a:cs typeface="Trebuchet MS"/>
              </a:rPr>
              <a:t> </a:t>
            </a:r>
            <a:r>
              <a:rPr lang="fr-FR" sz="2400" spc="-75" dirty="0">
                <a:latin typeface="Trebuchet MS"/>
                <a:cs typeface="Trebuchet MS"/>
              </a:rPr>
              <a:t>valeurs </a:t>
            </a:r>
            <a:r>
              <a:rPr lang="fr-FR" sz="2400" spc="-114" dirty="0">
                <a:latin typeface="Trebuchet MS"/>
                <a:cs typeface="Trebuchet MS"/>
              </a:rPr>
              <a:t>de</a:t>
            </a:r>
            <a:r>
              <a:rPr lang="fr-FR" sz="2400" spc="-45" dirty="0">
                <a:latin typeface="Trebuchet MS"/>
                <a:cs typeface="Trebuchet MS"/>
              </a:rPr>
              <a:t> </a:t>
            </a:r>
            <a:r>
              <a:rPr lang="fr-FR" sz="2400" spc="-70" dirty="0">
                <a:latin typeface="Trebuchet MS"/>
                <a:cs typeface="Trebuchet MS"/>
              </a:rPr>
              <a:t>deux</a:t>
            </a:r>
            <a:r>
              <a:rPr lang="fr-FR" sz="2400" spc="-35" dirty="0">
                <a:latin typeface="Trebuchet MS"/>
                <a:cs typeface="Trebuchet MS"/>
              </a:rPr>
              <a:t> </a:t>
            </a:r>
            <a:r>
              <a:rPr lang="fr-FR" sz="2400" spc="-125" dirty="0">
                <a:latin typeface="Trebuchet MS"/>
                <a:cs typeface="Trebuchet MS"/>
              </a:rPr>
              <a:t>variables</a:t>
            </a:r>
            <a:r>
              <a:rPr lang="fr-FR" sz="2400" spc="-275" dirty="0">
                <a:latin typeface="Trebuchet MS"/>
                <a:cs typeface="Trebuchet MS"/>
              </a:rPr>
              <a:t> </a:t>
            </a:r>
            <a:r>
              <a:rPr lang="fr-FR" sz="2400" spc="150" dirty="0" smtClean="0">
                <a:latin typeface="Trebuchet MS"/>
                <a:cs typeface="Trebuchet MS"/>
              </a:rPr>
              <a:t> a</a:t>
            </a:r>
            <a:r>
              <a:rPr lang="fr-FR" sz="2400" spc="-45" dirty="0" smtClean="0">
                <a:latin typeface="Trebuchet MS"/>
                <a:cs typeface="Trebuchet MS"/>
              </a:rPr>
              <a:t> </a:t>
            </a:r>
            <a:r>
              <a:rPr lang="fr-FR" sz="2400" spc="-140" dirty="0">
                <a:latin typeface="Trebuchet MS"/>
                <a:cs typeface="Trebuchet MS"/>
              </a:rPr>
              <a:t>et</a:t>
            </a:r>
            <a:r>
              <a:rPr lang="fr-FR" sz="2400" spc="-30" dirty="0">
                <a:latin typeface="Trebuchet MS"/>
                <a:cs typeface="Trebuchet MS"/>
              </a:rPr>
              <a:t> </a:t>
            </a:r>
            <a:r>
              <a:rPr lang="fr-FR" sz="2400" spc="-170" dirty="0" smtClean="0">
                <a:latin typeface="Trebuchet MS"/>
                <a:cs typeface="Trebuchet MS"/>
              </a:rPr>
              <a:t>b,</a:t>
            </a:r>
            <a:r>
              <a:rPr lang="fr-FR" sz="2400" spc="-265" dirty="0" smtClean="0">
                <a:latin typeface="Trebuchet MS"/>
                <a:cs typeface="Trebuchet MS"/>
              </a:rPr>
              <a:t> </a:t>
            </a:r>
            <a:r>
              <a:rPr lang="fr-FR" sz="2400" spc="-135" dirty="0">
                <a:latin typeface="Trebuchet MS"/>
                <a:cs typeface="Trebuchet MS"/>
              </a:rPr>
              <a:t>et</a:t>
            </a:r>
            <a:r>
              <a:rPr lang="fr-FR" sz="2400" spc="-45" dirty="0">
                <a:latin typeface="Trebuchet MS"/>
                <a:cs typeface="Trebuchet MS"/>
              </a:rPr>
              <a:t> </a:t>
            </a:r>
            <a:r>
              <a:rPr lang="fr-FR" sz="2400" spc="-130" dirty="0">
                <a:latin typeface="Trebuchet MS"/>
                <a:cs typeface="Trebuchet MS"/>
              </a:rPr>
              <a:t>ce</a:t>
            </a:r>
            <a:r>
              <a:rPr lang="fr-FR" sz="2400" spc="-45" dirty="0">
                <a:latin typeface="Trebuchet MS"/>
                <a:cs typeface="Trebuchet MS"/>
              </a:rPr>
              <a:t> </a:t>
            </a:r>
            <a:r>
              <a:rPr lang="fr-FR" sz="2400" spc="-130" dirty="0">
                <a:latin typeface="Trebuchet MS"/>
                <a:cs typeface="Trebuchet MS"/>
              </a:rPr>
              <a:t>quel</a:t>
            </a:r>
            <a:r>
              <a:rPr lang="fr-FR" sz="2400" spc="-65" dirty="0">
                <a:latin typeface="Trebuchet MS"/>
                <a:cs typeface="Trebuchet MS"/>
              </a:rPr>
              <a:t> </a:t>
            </a:r>
            <a:r>
              <a:rPr lang="fr-FR" sz="2400" spc="-110" dirty="0">
                <a:latin typeface="Trebuchet MS"/>
                <a:cs typeface="Trebuchet MS"/>
              </a:rPr>
              <a:t>que</a:t>
            </a:r>
            <a:r>
              <a:rPr lang="fr-FR" sz="2400" spc="-50" dirty="0">
                <a:latin typeface="Trebuchet MS"/>
                <a:cs typeface="Trebuchet MS"/>
              </a:rPr>
              <a:t> </a:t>
            </a:r>
            <a:r>
              <a:rPr lang="fr-FR" sz="2400" spc="-70" dirty="0">
                <a:latin typeface="Trebuchet MS"/>
                <a:cs typeface="Trebuchet MS"/>
              </a:rPr>
              <a:t>soit</a:t>
            </a:r>
            <a:r>
              <a:rPr lang="fr-FR" sz="2400" spc="-50" dirty="0">
                <a:latin typeface="Trebuchet MS"/>
                <a:cs typeface="Trebuchet MS"/>
              </a:rPr>
              <a:t> </a:t>
            </a:r>
            <a:r>
              <a:rPr lang="fr-FR" sz="2400" spc="-20" dirty="0">
                <a:latin typeface="Trebuchet MS"/>
                <a:cs typeface="Trebuchet MS"/>
              </a:rPr>
              <a:t>leur </a:t>
            </a:r>
            <a:r>
              <a:rPr lang="fr-FR" sz="2400" spc="-100" dirty="0">
                <a:latin typeface="Trebuchet MS"/>
                <a:cs typeface="Trebuchet MS"/>
              </a:rPr>
              <a:t>contenu</a:t>
            </a:r>
            <a:r>
              <a:rPr lang="fr-FR" sz="2400" spc="-25" dirty="0">
                <a:latin typeface="Trebuchet MS"/>
                <a:cs typeface="Trebuchet MS"/>
              </a:rPr>
              <a:t> </a:t>
            </a:r>
            <a:r>
              <a:rPr lang="fr-FR" sz="2400" spc="-50" dirty="0">
                <a:latin typeface="Trebuchet MS"/>
                <a:cs typeface="Trebuchet MS"/>
              </a:rPr>
              <a:t>préalable.</a:t>
            </a:r>
            <a:endParaRPr lang="fr-FR" sz="2400" dirty="0">
              <a:latin typeface="Trebuchet MS"/>
              <a:cs typeface="Trebuchet MS"/>
            </a:endParaRPr>
          </a:p>
          <a:p>
            <a:pPr marL="440055">
              <a:lnSpc>
                <a:spcPct val="100000"/>
              </a:lnSpc>
            </a:pPr>
            <a:endParaRPr lang="fr-FR" sz="2400" spc="-10" dirty="0" smtClean="0">
              <a:latin typeface="Trebuchet MS"/>
              <a:cs typeface="Trebuchet MS"/>
            </a:endParaRPr>
          </a:p>
          <a:p>
            <a:pPr marL="440055">
              <a:lnSpc>
                <a:spcPct val="100000"/>
              </a:lnSpc>
            </a:pPr>
            <a:endParaRPr lang="fr-FR" sz="2400" spc="-10" dirty="0" smtClean="0">
              <a:latin typeface="Trebuchet MS"/>
              <a:cs typeface="Trebuchet MS"/>
            </a:endParaRPr>
          </a:p>
          <a:p>
            <a:pPr marL="440055">
              <a:lnSpc>
                <a:spcPct val="100000"/>
              </a:lnSpc>
            </a:pPr>
            <a:endParaRPr lang="fr-FR" sz="2400" spc="-10" dirty="0" smtClean="0">
              <a:latin typeface="Trebuchet MS"/>
              <a:cs typeface="Trebuchet MS"/>
            </a:endParaRPr>
          </a:p>
          <a:p>
            <a:pPr marL="440055">
              <a:lnSpc>
                <a:spcPct val="100000"/>
              </a:lnSpc>
            </a:pPr>
            <a:endParaRPr lang="fr-FR" sz="2400" spc="-10" dirty="0" smtClean="0">
              <a:latin typeface="Trebuchet MS"/>
              <a:cs typeface="Trebuchet MS"/>
            </a:endParaRPr>
          </a:p>
          <a:p>
            <a:pPr marL="440055">
              <a:lnSpc>
                <a:spcPct val="100000"/>
              </a:lnSpc>
            </a:pPr>
            <a:endParaRPr lang="fr-FR" sz="2400" dirty="0">
              <a:latin typeface="Trebuchet MS"/>
              <a:cs typeface="Trebuchet MS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0"/>
          <p:cNvSpPr txBox="1"/>
          <p:nvPr/>
        </p:nvSpPr>
        <p:spPr>
          <a:xfrm>
            <a:off x="5078959" y="3662033"/>
            <a:ext cx="596363" cy="6412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spc="-135" dirty="0" smtClean="0">
                <a:latin typeface="Trebuchet MS"/>
                <a:cs typeface="Trebuchet MS"/>
              </a:rPr>
              <a:t>a</a:t>
            </a:r>
            <a:r>
              <a:rPr sz="2000" spc="114" dirty="0" smtClean="0">
                <a:latin typeface="Trebuchet MS"/>
                <a:cs typeface="Trebuchet MS"/>
              </a:rPr>
              <a:t>=</a:t>
            </a:r>
            <a:r>
              <a:rPr sz="2000" spc="-55" dirty="0" smtClean="0">
                <a:latin typeface="Trebuchet MS"/>
                <a:cs typeface="Trebuchet MS"/>
              </a:rPr>
              <a:t> </a:t>
            </a:r>
            <a:r>
              <a:rPr lang="fr-FR" sz="2000" spc="-135" dirty="0" smtClean="0">
                <a:latin typeface="Trebuchet MS"/>
                <a:cs typeface="Trebuchet MS"/>
              </a:rPr>
              <a:t>5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spc="-135" dirty="0">
                <a:latin typeface="Trebuchet MS"/>
                <a:cs typeface="Trebuchet MS"/>
              </a:rPr>
              <a:t>b</a:t>
            </a:r>
            <a:r>
              <a:rPr lang="fr-FR" sz="2000" spc="-135" dirty="0" smtClean="0">
                <a:latin typeface="Trebuchet MS"/>
                <a:cs typeface="Trebuchet MS"/>
              </a:rPr>
              <a:t>=4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5015250" y="4997307"/>
            <a:ext cx="596363" cy="3206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spc="-135" dirty="0" smtClean="0">
                <a:latin typeface="Trebuchet MS"/>
                <a:cs typeface="Trebuchet MS"/>
              </a:rPr>
              <a:t>a</a:t>
            </a:r>
            <a:r>
              <a:rPr sz="2000" spc="114" dirty="0" smtClean="0">
                <a:latin typeface="Trebuchet MS"/>
                <a:cs typeface="Trebuchet MS"/>
              </a:rPr>
              <a:t>=</a:t>
            </a:r>
            <a:r>
              <a:rPr sz="2000" spc="-55" dirty="0" smtClean="0">
                <a:latin typeface="Trebuchet MS"/>
                <a:cs typeface="Trebuchet MS"/>
              </a:rPr>
              <a:t> </a:t>
            </a:r>
            <a:r>
              <a:rPr lang="fr-FR" sz="2000" spc="-135" dirty="0" smtClean="0">
                <a:latin typeface="Trebuchet MS"/>
                <a:cs typeface="Trebuchet MS"/>
              </a:rPr>
              <a:t>b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7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1713380" y="839265"/>
            <a:ext cx="9656762" cy="38504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527">
              <a:spcBef>
                <a:spcPts val="123"/>
              </a:spcBef>
            </a:pPr>
            <a:r>
              <a:rPr lang="fr-FR" sz="2400" b="1" spc="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Opérations</a:t>
            </a:r>
            <a:r>
              <a:rPr lang="fr-FR" sz="2400" b="1" spc="118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spc="43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fr-FR" sz="2400" b="1" spc="9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spc="277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endParaRPr lang="fr-F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3286" y="1555843"/>
            <a:ext cx="11288714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114"/>
              </a:spcBef>
              <a:buNone/>
            </a:pPr>
            <a:r>
              <a:rPr lang="fr-FR" sz="240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fr-FR" sz="2400" spc="-3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spc="-85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Entrée</a:t>
            </a:r>
            <a:r>
              <a:rPr lang="fr-FR" sz="2400" spc="3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</a:t>
            </a:r>
            <a:r>
              <a:rPr lang="fr-FR" sz="2400" spc="4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spc="-1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données     </a:t>
            </a:r>
          </a:p>
          <a:p>
            <a:pPr marL="0" indent="0">
              <a:spcBef>
                <a:spcPts val="114"/>
              </a:spcBef>
              <a:buNone/>
            </a:pPr>
            <a:endParaRPr lang="fr-FR" b="1" spc="-10" dirty="0" smtClean="0">
              <a:solidFill>
                <a:srgbClr val="000099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La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fonction </a:t>
            </a:r>
            <a:r>
              <a:rPr lang="fr-FR" b="1" spc="-10" dirty="0">
                <a:solidFill>
                  <a:srgbClr val="000099"/>
                </a:solidFill>
                <a:latin typeface="Tahoma"/>
                <a:cs typeface="Tahoma"/>
              </a:rPr>
              <a:t>input()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permet de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demander une saisie à l’utilisateur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pendant son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exécution. </a:t>
            </a: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C’est un outil fondamental pour créer des programmes interactifs.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12700">
              <a:spcBef>
                <a:spcPts val="114"/>
              </a:spcBef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Fonctionnement:</a:t>
            </a: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114"/>
              </a:spcBef>
              <a:buFontTx/>
              <a:buChar char="-"/>
            </a:pP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Lorsque </a:t>
            </a:r>
            <a:r>
              <a:rPr lang="fr-FR" b="1" spc="-10" dirty="0">
                <a:solidFill>
                  <a:srgbClr val="000099"/>
                </a:solidFill>
                <a:latin typeface="Tahoma"/>
                <a:cs typeface="Tahoma"/>
              </a:rPr>
              <a:t>input()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est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appelée, le programme s’arrête et attend que l’utilisateur tape quelque chose au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0" indent="0">
              <a:spcBef>
                <a:spcPts val="114"/>
              </a:spcBef>
              <a:buNone/>
            </a:pP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           clavier.</a:t>
            </a: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114"/>
              </a:spcBef>
              <a:buFontTx/>
              <a:buChar char="-"/>
            </a:pP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La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saisie se termine quand l’utilisateur appuie sur la touche Enter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114"/>
              </a:spcBef>
              <a:buFontTx/>
              <a:buChar char="-"/>
            </a:pP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Le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résultat est toujours retourné sous forme de chaîne de caractères (</a:t>
            </a:r>
            <a:r>
              <a:rPr lang="fr-FR" spc="-10" dirty="0" err="1">
                <a:solidFill>
                  <a:schemeClr val="tx1"/>
                </a:solidFill>
                <a:latin typeface="Tahoma"/>
                <a:cs typeface="Tahoma"/>
              </a:rPr>
              <a:t>str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) — même si l’utilisateur entre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un</a:t>
            </a:r>
          </a:p>
          <a:p>
            <a:pPr marL="0" indent="0">
              <a:spcBef>
                <a:spcPts val="114"/>
              </a:spcBef>
              <a:buNone/>
            </a:pP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           nombre.</a:t>
            </a:r>
          </a:p>
          <a:p>
            <a:pPr marL="12700">
              <a:spcBef>
                <a:spcPts val="114"/>
              </a:spcBef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b="1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b="1" spc="-10" dirty="0" smtClean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713380" y="839265"/>
            <a:ext cx="9656762" cy="38504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2400" b="1" spc="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sz="2400" b="1" spc="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Opérations</a:t>
            </a:r>
            <a:r>
              <a:rPr sz="2400" b="1" spc="118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43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400" b="1" spc="9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27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endParaRPr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2201" y="6132397"/>
            <a:ext cx="5666740" cy="3674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2200" dirty="0">
                <a:latin typeface="Consolas"/>
                <a:cs typeface="Consolas"/>
              </a:rPr>
              <a:t>x</a:t>
            </a:r>
            <a:r>
              <a:rPr sz="2200" spc="-55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=</a:t>
            </a:r>
            <a:r>
              <a:rPr sz="2200" spc="-50" dirty="0">
                <a:latin typeface="Consolas"/>
                <a:cs typeface="Consolas"/>
              </a:rPr>
              <a:t> </a:t>
            </a:r>
            <a:r>
              <a:rPr lang="fr-FR" sz="2200" spc="-50" dirty="0" err="1" smtClean="0">
                <a:latin typeface="Consolas"/>
                <a:cs typeface="Consolas"/>
              </a:rPr>
              <a:t>int</a:t>
            </a:r>
            <a:r>
              <a:rPr lang="fr-FR" sz="2200" spc="-50" dirty="0" smtClean="0">
                <a:latin typeface="Consolas"/>
                <a:cs typeface="Consolas"/>
              </a:rPr>
              <a:t>(</a:t>
            </a:r>
            <a:r>
              <a:rPr sz="2200" dirty="0" smtClean="0">
                <a:latin typeface="Consolas"/>
                <a:cs typeface="Consolas"/>
              </a:rPr>
              <a:t>input(</a:t>
            </a:r>
            <a:r>
              <a:rPr sz="2200" dirty="0" smtClean="0">
                <a:solidFill>
                  <a:srgbClr val="A21414"/>
                </a:solidFill>
                <a:latin typeface="Consolas"/>
                <a:cs typeface="Consolas"/>
              </a:rPr>
              <a:t>"</a:t>
            </a:r>
            <a:r>
              <a:rPr lang="fr-FR" sz="2200" dirty="0" smtClean="0">
                <a:solidFill>
                  <a:srgbClr val="A21414"/>
                </a:solidFill>
                <a:latin typeface="Consolas"/>
                <a:cs typeface="Consolas"/>
              </a:rPr>
              <a:t>donner un nombre</a:t>
            </a:r>
            <a:r>
              <a:rPr sz="2200" spc="-10" dirty="0" smtClean="0">
                <a:solidFill>
                  <a:srgbClr val="A21414"/>
                </a:solidFill>
                <a:latin typeface="Consolas"/>
                <a:cs typeface="Consolas"/>
              </a:rPr>
              <a:t>:"</a:t>
            </a:r>
            <a:r>
              <a:rPr sz="2200" spc="-10" dirty="0" smtClean="0">
                <a:latin typeface="Consolas"/>
                <a:cs typeface="Consolas"/>
              </a:rPr>
              <a:t>)</a:t>
            </a:r>
            <a:r>
              <a:rPr lang="fr-FR" sz="2200" spc="-10" dirty="0" smtClean="0">
                <a:latin typeface="Consolas"/>
                <a:cs typeface="Consolas"/>
              </a:rPr>
              <a:t>)</a:t>
            </a:r>
            <a:endParaRPr sz="2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565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216" y="1274027"/>
            <a:ext cx="11288714" cy="5699904"/>
          </a:xfrm>
        </p:spPr>
        <p:txBody>
          <a:bodyPr>
            <a:noAutofit/>
          </a:bodyPr>
          <a:lstStyle/>
          <a:p>
            <a:pPr marL="0" indent="0">
              <a:spcBef>
                <a:spcPts val="114"/>
              </a:spcBef>
              <a:buNone/>
            </a:pPr>
            <a:r>
              <a:rPr lang="fr-FR" b="1" dirty="0" smtClean="0">
                <a:solidFill>
                  <a:srgbClr val="000099"/>
                </a:solidFill>
                <a:latin typeface="Arial"/>
                <a:cs typeface="Arial"/>
              </a:rPr>
              <a:t>     c.</a:t>
            </a:r>
            <a:r>
              <a:rPr lang="fr-FR" b="1" spc="-30" dirty="0" smtClean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fr-FR" b="1" spc="-85" dirty="0" smtClean="0">
                <a:solidFill>
                  <a:srgbClr val="000099"/>
                </a:solidFill>
                <a:latin typeface="Tahoma"/>
                <a:cs typeface="Tahoma"/>
              </a:rPr>
              <a:t>Sorties des résultats</a:t>
            </a:r>
            <a:endParaRPr lang="fr-FR" b="1" spc="-10" dirty="0" smtClean="0">
              <a:solidFill>
                <a:srgbClr val="000099"/>
              </a:solidFill>
              <a:latin typeface="Tahoma"/>
              <a:cs typeface="Tahoma"/>
            </a:endParaRP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La fonction </a:t>
            </a:r>
            <a:r>
              <a:rPr lang="fr-FR" b="1" spc="-10" dirty="0" err="1">
                <a:solidFill>
                  <a:srgbClr val="000099"/>
                </a:solidFill>
                <a:latin typeface="Tahoma"/>
                <a:cs typeface="Tahoma"/>
              </a:rPr>
              <a:t>print</a:t>
            </a:r>
            <a:r>
              <a:rPr lang="fr-FR" b="1" spc="-10" dirty="0">
                <a:solidFill>
                  <a:srgbClr val="000099"/>
                </a:solidFill>
                <a:latin typeface="Tahoma"/>
                <a:cs typeface="Tahoma"/>
              </a:rPr>
              <a:t>()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–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permet d’afficher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du texte et des </a:t>
            </a: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données</a:t>
            </a:r>
          </a:p>
          <a:p>
            <a:pPr marL="0" indent="0">
              <a:spcBef>
                <a:spcPts val="114"/>
              </a:spcBef>
              <a:buNone/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C’est </a:t>
            </a: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l’outil principal pour :</a:t>
            </a:r>
          </a:p>
          <a:p>
            <a:pPr marL="12700">
              <a:spcBef>
                <a:spcPts val="114"/>
              </a:spcBef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720000">
              <a:spcBef>
                <a:spcPts val="114"/>
              </a:spcBef>
              <a:buFont typeface="Wingdings" panose="05000000000000000000" pitchFamily="2" charset="2"/>
              <a:buChar char="Ø"/>
            </a:pP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Montrer des résultats,</a:t>
            </a:r>
          </a:p>
          <a:p>
            <a:pPr marL="720000">
              <a:spcBef>
                <a:spcPts val="114"/>
              </a:spcBef>
              <a:buFont typeface="Wingdings" panose="05000000000000000000" pitchFamily="2" charset="2"/>
              <a:buChar char="Ø"/>
            </a:pP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Déboguer un programme,</a:t>
            </a:r>
          </a:p>
          <a:p>
            <a:pPr marL="720000">
              <a:spcBef>
                <a:spcPts val="114"/>
              </a:spcBef>
              <a:buFont typeface="Wingdings" panose="05000000000000000000" pitchFamily="2" charset="2"/>
              <a:buChar char="Ø"/>
            </a:pPr>
            <a:r>
              <a:rPr lang="fr-FR" spc="-10" dirty="0">
                <a:solidFill>
                  <a:schemeClr val="tx1"/>
                </a:solidFill>
                <a:latin typeface="Tahoma"/>
                <a:cs typeface="Tahoma"/>
              </a:rPr>
              <a:t>Communiquer avec l’utilisateur.</a:t>
            </a: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r>
              <a:rPr lang="fr-FR" spc="-10" dirty="0" smtClean="0">
                <a:solidFill>
                  <a:schemeClr val="tx1"/>
                </a:solidFill>
                <a:latin typeface="Tahoma"/>
                <a:cs typeface="Tahoma"/>
              </a:rPr>
              <a:t>Exemples</a:t>
            </a:r>
          </a:p>
          <a:p>
            <a:pPr marL="12700">
              <a:spcBef>
                <a:spcPts val="114"/>
              </a:spcBef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114"/>
              </a:spcBef>
              <a:buNone/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114"/>
              </a:spcBef>
              <a:buNone/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lvl="0">
              <a:spcBef>
                <a:spcPts val="114"/>
              </a:spcBef>
              <a:buClr>
                <a:srgbClr val="A53010"/>
              </a:buClr>
            </a:pPr>
            <a:r>
              <a:rPr lang="fr-FR" spc="-10" dirty="0">
                <a:solidFill>
                  <a:prstClr val="black"/>
                </a:solidFill>
                <a:latin typeface="Tahoma"/>
                <a:cs typeface="Tahoma"/>
              </a:rPr>
              <a:t>La fonction </a:t>
            </a:r>
            <a:r>
              <a:rPr lang="fr-FR" b="1" spc="-10" dirty="0" err="1">
                <a:solidFill>
                  <a:srgbClr val="000099"/>
                </a:solidFill>
                <a:latin typeface="Tahoma"/>
                <a:cs typeface="Tahoma"/>
              </a:rPr>
              <a:t>print</a:t>
            </a:r>
            <a:r>
              <a:rPr lang="fr-FR" b="1" spc="-10" dirty="0">
                <a:solidFill>
                  <a:srgbClr val="000099"/>
                </a:solidFill>
                <a:latin typeface="Tahoma"/>
                <a:cs typeface="Tahoma"/>
              </a:rPr>
              <a:t>() </a:t>
            </a:r>
            <a:r>
              <a:rPr lang="fr-FR" spc="-10" dirty="0">
                <a:solidFill>
                  <a:prstClr val="black"/>
                </a:solidFill>
                <a:latin typeface="Tahoma"/>
                <a:cs typeface="Tahoma"/>
              </a:rPr>
              <a:t>permet d’afficher du contenu dans la console (ou le terminal). </a:t>
            </a: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114"/>
              </a:spcBef>
              <a:buNone/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indent="0">
              <a:spcBef>
                <a:spcPts val="114"/>
              </a:spcBef>
              <a:buNone/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spc="-1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b="1" spc="-1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spcBef>
                <a:spcPts val="114"/>
              </a:spcBef>
            </a:pPr>
            <a:endParaRPr lang="fr-FR" b="1" spc="-10" dirty="0" smtClean="0">
              <a:solidFill>
                <a:srgbClr val="000099"/>
              </a:solidFill>
              <a:latin typeface="Tahoma"/>
              <a:cs typeface="Tahoma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440757"/>
              </p:ext>
            </p:extLst>
          </p:nvPr>
        </p:nvGraphicFramePr>
        <p:xfrm>
          <a:off x="2415284" y="4319586"/>
          <a:ext cx="93548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434"/>
                <a:gridCol w="46774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significations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(x)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affiche la valeur de x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 </a:t>
                      </a:r>
                      <a:r>
                        <a:rPr lang="fr-FR" sz="14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bonjour </a:t>
                      </a:r>
                      <a:r>
                        <a:rPr lang="fr-FR" sz="14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)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affiche l’expression bonjour sur l’écran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4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fr-F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4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,</a:t>
                      </a:r>
                      <a:r>
                        <a:rPr lang="fr-FR" sz="14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x,y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)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affiche l’expression </a:t>
                      </a:r>
                      <a:r>
                        <a:rPr lang="fr-F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</a:t>
                      </a: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les valeurs de x et y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677520" y="704795"/>
            <a:ext cx="9656762" cy="38504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2400" b="1" spc="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sz="2400" b="1" spc="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Opérations</a:t>
            </a:r>
            <a:r>
              <a:rPr sz="2400" b="1" spc="118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43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400" b="1" spc="9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b="1" spc="27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endParaRPr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219" y="882794"/>
            <a:ext cx="8911687" cy="847578"/>
          </a:xfrm>
          <a:prstGeom prst="rect">
            <a:avLst/>
          </a:prstGeom>
        </p:spPr>
        <p:txBody>
          <a:bodyPr vert="horz" wrap="square" lIns="0" tIns="290741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05"/>
              </a:spcBef>
            </a:pPr>
            <a:r>
              <a:rPr lang="fr-FR" spc="-10" dirty="0" smtClean="0"/>
              <a:t>Exemple d’un programme python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542544" y="2700527"/>
            <a:ext cx="3647440" cy="1938655"/>
          </a:xfrm>
          <a:custGeom>
            <a:avLst/>
            <a:gdLst/>
            <a:ahLst/>
            <a:cxnLst/>
            <a:rect l="l" t="t" r="r" b="b"/>
            <a:pathLst>
              <a:path w="3647440" h="1938654">
                <a:moveTo>
                  <a:pt x="3646931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3646931" y="0"/>
                </a:lnTo>
                <a:lnTo>
                  <a:pt x="3646931" y="193852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1753" y="2715056"/>
            <a:ext cx="28752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olas"/>
                <a:cs typeface="Consolas"/>
              </a:rPr>
              <a:t>a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spc="-10" dirty="0">
                <a:latin typeface="Consolas"/>
                <a:cs typeface="Consolas"/>
              </a:rPr>
              <a:t>int(</a:t>
            </a:r>
            <a:r>
              <a:rPr sz="2400" spc="-10" dirty="0">
                <a:solidFill>
                  <a:srgbClr val="006FC0"/>
                </a:solidFill>
                <a:latin typeface="Consolas"/>
                <a:cs typeface="Consolas"/>
              </a:rPr>
              <a:t>input()</a:t>
            </a:r>
            <a:r>
              <a:rPr sz="2400" spc="-10" dirty="0">
                <a:latin typeface="Consolas"/>
                <a:cs typeface="Consolas"/>
              </a:rPr>
              <a:t>)</a:t>
            </a:r>
            <a:endParaRPr sz="2400">
              <a:latin typeface="Consolas"/>
              <a:cs typeface="Consolas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b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spc="-10" dirty="0">
                <a:latin typeface="Consolas"/>
                <a:cs typeface="Consolas"/>
              </a:rPr>
              <a:t>int(</a:t>
            </a:r>
            <a:r>
              <a:rPr sz="2400" spc="-10" dirty="0">
                <a:solidFill>
                  <a:srgbClr val="006FC0"/>
                </a:solidFill>
                <a:latin typeface="Consolas"/>
                <a:cs typeface="Consolas"/>
              </a:rPr>
              <a:t>input()</a:t>
            </a:r>
            <a:r>
              <a:rPr sz="2400" spc="-10" dirty="0">
                <a:latin typeface="Consolas"/>
                <a:cs typeface="Consolas"/>
              </a:rPr>
              <a:t>) </a:t>
            </a:r>
            <a:r>
              <a:rPr sz="2400" dirty="0">
                <a:solidFill>
                  <a:srgbClr val="008000"/>
                </a:solidFill>
                <a:latin typeface="Consolas"/>
                <a:cs typeface="Consolas"/>
              </a:rPr>
              <a:t>#</a:t>
            </a:r>
            <a:r>
              <a:rPr sz="2400" spc="-5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8000"/>
                </a:solidFill>
                <a:latin typeface="Consolas"/>
                <a:cs typeface="Consolas"/>
              </a:rPr>
              <a:t>compute</a:t>
            </a:r>
            <a:r>
              <a:rPr sz="2400" spc="-5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400" dirty="0">
                <a:solidFill>
                  <a:srgbClr val="008000"/>
                </a:solidFill>
                <a:latin typeface="Consolas"/>
                <a:cs typeface="Consolas"/>
              </a:rPr>
              <a:t>the</a:t>
            </a:r>
            <a:r>
              <a:rPr sz="2400" spc="-5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400" spc="-25" dirty="0">
                <a:solidFill>
                  <a:srgbClr val="008000"/>
                </a:solidFill>
                <a:latin typeface="Consolas"/>
                <a:cs typeface="Consolas"/>
              </a:rPr>
              <a:t>sum </a:t>
            </a:r>
            <a:r>
              <a:rPr sz="2400" dirty="0">
                <a:latin typeface="Consolas"/>
                <a:cs typeface="Consolas"/>
              </a:rPr>
              <a:t>s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spc="-25" dirty="0">
                <a:latin typeface="Consolas"/>
                <a:cs typeface="Consolas"/>
              </a:rPr>
              <a:t>a+b</a:t>
            </a:r>
            <a:endParaRPr sz="2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onsolas"/>
                <a:cs typeface="Consolas"/>
              </a:rPr>
              <a:t>print(s)</a:t>
            </a:r>
            <a:endParaRPr sz="240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0263" y="1846808"/>
            <a:ext cx="1610995" cy="1006475"/>
          </a:xfrm>
          <a:custGeom>
            <a:avLst/>
            <a:gdLst/>
            <a:ahLst/>
            <a:cxnLst/>
            <a:rect l="l" t="t" r="r" b="b"/>
            <a:pathLst>
              <a:path w="1610995" h="1006475">
                <a:moveTo>
                  <a:pt x="28575" y="421017"/>
                </a:moveTo>
                <a:lnTo>
                  <a:pt x="0" y="421017"/>
                </a:lnTo>
                <a:lnTo>
                  <a:pt x="0" y="319722"/>
                </a:lnTo>
                <a:lnTo>
                  <a:pt x="28575" y="319722"/>
                </a:lnTo>
                <a:lnTo>
                  <a:pt x="28575" y="421017"/>
                </a:lnTo>
                <a:close/>
              </a:path>
              <a:path w="1610995" h="1006475">
                <a:moveTo>
                  <a:pt x="28575" y="291147"/>
                </a:moveTo>
                <a:lnTo>
                  <a:pt x="0" y="291147"/>
                </a:lnTo>
                <a:lnTo>
                  <a:pt x="0" y="205422"/>
                </a:lnTo>
                <a:lnTo>
                  <a:pt x="28575" y="205422"/>
                </a:lnTo>
                <a:lnTo>
                  <a:pt x="28575" y="291147"/>
                </a:lnTo>
                <a:close/>
              </a:path>
              <a:path w="1610995" h="1006475">
                <a:moveTo>
                  <a:pt x="28575" y="176847"/>
                </a:moveTo>
                <a:lnTo>
                  <a:pt x="0" y="176847"/>
                </a:lnTo>
                <a:lnTo>
                  <a:pt x="108" y="121373"/>
                </a:lnTo>
                <a:lnTo>
                  <a:pt x="2435" y="101320"/>
                </a:lnTo>
                <a:lnTo>
                  <a:pt x="2552" y="100660"/>
                </a:lnTo>
                <a:lnTo>
                  <a:pt x="3962" y="94551"/>
                </a:lnTo>
                <a:lnTo>
                  <a:pt x="5664" y="88569"/>
                </a:lnTo>
                <a:lnTo>
                  <a:pt x="6159" y="87109"/>
                </a:lnTo>
                <a:lnTo>
                  <a:pt x="33223" y="96265"/>
                </a:lnTo>
                <a:lnTo>
                  <a:pt x="32842" y="97383"/>
                </a:lnTo>
                <a:lnTo>
                  <a:pt x="31546" y="102019"/>
                </a:lnTo>
                <a:lnTo>
                  <a:pt x="30480" y="106730"/>
                </a:lnTo>
                <a:lnTo>
                  <a:pt x="30470" y="106870"/>
                </a:lnTo>
                <a:lnTo>
                  <a:pt x="29768" y="110820"/>
                </a:lnTo>
                <a:lnTo>
                  <a:pt x="29641" y="111531"/>
                </a:lnTo>
                <a:lnTo>
                  <a:pt x="29124" y="115696"/>
                </a:lnTo>
                <a:lnTo>
                  <a:pt x="29032" y="116420"/>
                </a:lnTo>
                <a:lnTo>
                  <a:pt x="28813" y="119570"/>
                </a:lnTo>
                <a:lnTo>
                  <a:pt x="28696" y="120992"/>
                </a:lnTo>
                <a:lnTo>
                  <a:pt x="28575" y="176847"/>
                </a:lnTo>
                <a:close/>
              </a:path>
              <a:path w="1610995" h="1006475">
                <a:moveTo>
                  <a:pt x="43878" y="73634"/>
                </a:moveTo>
                <a:lnTo>
                  <a:pt x="19824" y="58216"/>
                </a:lnTo>
                <a:lnTo>
                  <a:pt x="21526" y="55562"/>
                </a:lnTo>
                <a:lnTo>
                  <a:pt x="25054" y="50609"/>
                </a:lnTo>
                <a:lnTo>
                  <a:pt x="55562" y="21526"/>
                </a:lnTo>
                <a:lnTo>
                  <a:pt x="94551" y="3962"/>
                </a:lnTo>
                <a:lnTo>
                  <a:pt x="96735" y="3454"/>
                </a:lnTo>
                <a:lnTo>
                  <a:pt x="103162" y="31305"/>
                </a:lnTo>
                <a:lnTo>
                  <a:pt x="101320" y="31724"/>
                </a:lnTo>
                <a:lnTo>
                  <a:pt x="97825" y="32740"/>
                </a:lnTo>
                <a:lnTo>
                  <a:pt x="97682" y="32740"/>
                </a:lnTo>
                <a:lnTo>
                  <a:pt x="92189" y="34607"/>
                </a:lnTo>
                <a:lnTo>
                  <a:pt x="87782" y="36360"/>
                </a:lnTo>
                <a:lnTo>
                  <a:pt x="86600" y="36918"/>
                </a:lnTo>
                <a:lnTo>
                  <a:pt x="83477" y="38328"/>
                </a:lnTo>
                <a:lnTo>
                  <a:pt x="56080" y="58216"/>
                </a:lnTo>
                <a:lnTo>
                  <a:pt x="53657" y="60756"/>
                </a:lnTo>
                <a:lnTo>
                  <a:pt x="50609" y="64312"/>
                </a:lnTo>
                <a:lnTo>
                  <a:pt x="47726" y="68008"/>
                </a:lnTo>
                <a:lnTo>
                  <a:pt x="45008" y="71843"/>
                </a:lnTo>
                <a:lnTo>
                  <a:pt x="43878" y="73634"/>
                </a:lnTo>
                <a:close/>
              </a:path>
              <a:path w="1610995" h="1006475">
                <a:moveTo>
                  <a:pt x="214007" y="28575"/>
                </a:moveTo>
                <a:lnTo>
                  <a:pt x="128282" y="28575"/>
                </a:lnTo>
                <a:lnTo>
                  <a:pt x="128282" y="0"/>
                </a:lnTo>
                <a:lnTo>
                  <a:pt x="214007" y="0"/>
                </a:lnTo>
                <a:lnTo>
                  <a:pt x="214007" y="28575"/>
                </a:lnTo>
                <a:close/>
              </a:path>
              <a:path w="1610995" h="1006475">
                <a:moveTo>
                  <a:pt x="328307" y="28575"/>
                </a:moveTo>
                <a:lnTo>
                  <a:pt x="242582" y="28575"/>
                </a:lnTo>
                <a:lnTo>
                  <a:pt x="242582" y="0"/>
                </a:lnTo>
                <a:lnTo>
                  <a:pt x="328307" y="0"/>
                </a:lnTo>
                <a:lnTo>
                  <a:pt x="328307" y="28575"/>
                </a:lnTo>
                <a:close/>
              </a:path>
              <a:path w="1610995" h="1006475">
                <a:moveTo>
                  <a:pt x="442607" y="28575"/>
                </a:moveTo>
                <a:lnTo>
                  <a:pt x="356882" y="28575"/>
                </a:lnTo>
                <a:lnTo>
                  <a:pt x="356882" y="0"/>
                </a:lnTo>
                <a:lnTo>
                  <a:pt x="442607" y="0"/>
                </a:lnTo>
                <a:lnTo>
                  <a:pt x="442607" y="28575"/>
                </a:lnTo>
                <a:close/>
              </a:path>
              <a:path w="1610995" h="1006475">
                <a:moveTo>
                  <a:pt x="556907" y="28575"/>
                </a:moveTo>
                <a:lnTo>
                  <a:pt x="471182" y="28575"/>
                </a:lnTo>
                <a:lnTo>
                  <a:pt x="471182" y="0"/>
                </a:lnTo>
                <a:lnTo>
                  <a:pt x="556907" y="0"/>
                </a:lnTo>
                <a:lnTo>
                  <a:pt x="556907" y="28575"/>
                </a:lnTo>
                <a:close/>
              </a:path>
              <a:path w="1610995" h="1006475">
                <a:moveTo>
                  <a:pt x="671207" y="28575"/>
                </a:moveTo>
                <a:lnTo>
                  <a:pt x="585482" y="28575"/>
                </a:lnTo>
                <a:lnTo>
                  <a:pt x="585482" y="0"/>
                </a:lnTo>
                <a:lnTo>
                  <a:pt x="671207" y="0"/>
                </a:lnTo>
                <a:lnTo>
                  <a:pt x="671207" y="28575"/>
                </a:lnTo>
                <a:close/>
              </a:path>
              <a:path w="1610995" h="1006475">
                <a:moveTo>
                  <a:pt x="785507" y="28575"/>
                </a:moveTo>
                <a:lnTo>
                  <a:pt x="699782" y="28575"/>
                </a:lnTo>
                <a:lnTo>
                  <a:pt x="699782" y="0"/>
                </a:lnTo>
                <a:lnTo>
                  <a:pt x="785507" y="0"/>
                </a:lnTo>
                <a:lnTo>
                  <a:pt x="785507" y="28575"/>
                </a:lnTo>
                <a:close/>
              </a:path>
              <a:path w="1610995" h="1006475">
                <a:moveTo>
                  <a:pt x="899807" y="28575"/>
                </a:moveTo>
                <a:lnTo>
                  <a:pt x="814082" y="28575"/>
                </a:lnTo>
                <a:lnTo>
                  <a:pt x="814082" y="0"/>
                </a:lnTo>
                <a:lnTo>
                  <a:pt x="899807" y="0"/>
                </a:lnTo>
                <a:lnTo>
                  <a:pt x="899807" y="28575"/>
                </a:lnTo>
                <a:close/>
              </a:path>
              <a:path w="1610995" h="1006475">
                <a:moveTo>
                  <a:pt x="1014107" y="28575"/>
                </a:moveTo>
                <a:lnTo>
                  <a:pt x="928382" y="28575"/>
                </a:lnTo>
                <a:lnTo>
                  <a:pt x="928382" y="0"/>
                </a:lnTo>
                <a:lnTo>
                  <a:pt x="1014107" y="0"/>
                </a:lnTo>
                <a:lnTo>
                  <a:pt x="1014107" y="28575"/>
                </a:lnTo>
                <a:close/>
              </a:path>
              <a:path w="1610995" h="1006475">
                <a:moveTo>
                  <a:pt x="1128407" y="28575"/>
                </a:moveTo>
                <a:lnTo>
                  <a:pt x="1042682" y="28575"/>
                </a:lnTo>
                <a:lnTo>
                  <a:pt x="1042682" y="0"/>
                </a:lnTo>
                <a:lnTo>
                  <a:pt x="1128407" y="0"/>
                </a:lnTo>
                <a:lnTo>
                  <a:pt x="1128407" y="28575"/>
                </a:lnTo>
                <a:close/>
              </a:path>
              <a:path w="1610995" h="1006475">
                <a:moveTo>
                  <a:pt x="1242707" y="28575"/>
                </a:moveTo>
                <a:lnTo>
                  <a:pt x="1156982" y="28575"/>
                </a:lnTo>
                <a:lnTo>
                  <a:pt x="1156982" y="0"/>
                </a:lnTo>
                <a:lnTo>
                  <a:pt x="1242707" y="0"/>
                </a:lnTo>
                <a:lnTo>
                  <a:pt x="1242707" y="28575"/>
                </a:lnTo>
                <a:close/>
              </a:path>
              <a:path w="1610995" h="1006475">
                <a:moveTo>
                  <a:pt x="1357007" y="28575"/>
                </a:moveTo>
                <a:lnTo>
                  <a:pt x="1271282" y="28575"/>
                </a:lnTo>
                <a:lnTo>
                  <a:pt x="1271282" y="0"/>
                </a:lnTo>
                <a:lnTo>
                  <a:pt x="1357007" y="0"/>
                </a:lnTo>
                <a:lnTo>
                  <a:pt x="1357007" y="28575"/>
                </a:lnTo>
                <a:close/>
              </a:path>
              <a:path w="1610995" h="1006475">
                <a:moveTo>
                  <a:pt x="1471307" y="28575"/>
                </a:moveTo>
                <a:lnTo>
                  <a:pt x="1385582" y="28575"/>
                </a:lnTo>
                <a:lnTo>
                  <a:pt x="1385582" y="0"/>
                </a:lnTo>
                <a:lnTo>
                  <a:pt x="1471307" y="0"/>
                </a:lnTo>
                <a:lnTo>
                  <a:pt x="1471307" y="28575"/>
                </a:lnTo>
                <a:close/>
              </a:path>
              <a:path w="1610995" h="1006475">
                <a:moveTo>
                  <a:pt x="1561210" y="65633"/>
                </a:moveTo>
                <a:lnTo>
                  <a:pt x="1540128" y="45859"/>
                </a:lnTo>
                <a:lnTo>
                  <a:pt x="1539519" y="45402"/>
                </a:lnTo>
                <a:lnTo>
                  <a:pt x="1535582" y="42849"/>
                </a:lnTo>
                <a:lnTo>
                  <a:pt x="1531505" y="40487"/>
                </a:lnTo>
                <a:lnTo>
                  <a:pt x="1527314" y="38328"/>
                </a:lnTo>
                <a:lnTo>
                  <a:pt x="1524190" y="36918"/>
                </a:lnTo>
                <a:lnTo>
                  <a:pt x="1523009" y="36360"/>
                </a:lnTo>
                <a:lnTo>
                  <a:pt x="1518589" y="34607"/>
                </a:lnTo>
                <a:lnTo>
                  <a:pt x="1513109" y="32740"/>
                </a:lnTo>
                <a:lnTo>
                  <a:pt x="1512966" y="32740"/>
                </a:lnTo>
                <a:lnTo>
                  <a:pt x="1509471" y="31724"/>
                </a:lnTo>
                <a:lnTo>
                  <a:pt x="1504759" y="30619"/>
                </a:lnTo>
                <a:lnTo>
                  <a:pt x="1499153" y="29641"/>
                </a:lnTo>
                <a:lnTo>
                  <a:pt x="1498028" y="29502"/>
                </a:lnTo>
                <a:lnTo>
                  <a:pt x="1501598" y="1447"/>
                </a:lnTo>
                <a:lnTo>
                  <a:pt x="1501635" y="1155"/>
                </a:lnTo>
                <a:lnTo>
                  <a:pt x="1503921" y="1447"/>
                </a:lnTo>
                <a:lnTo>
                  <a:pt x="1510131" y="2552"/>
                </a:lnTo>
                <a:lnTo>
                  <a:pt x="1550123" y="18249"/>
                </a:lnTo>
                <a:lnTo>
                  <a:pt x="1582013" y="45859"/>
                </a:lnTo>
                <a:lnTo>
                  <a:pt x="1583677" y="47980"/>
                </a:lnTo>
                <a:lnTo>
                  <a:pt x="1561210" y="65633"/>
                </a:lnTo>
                <a:close/>
              </a:path>
              <a:path w="1610995" h="1006475">
                <a:moveTo>
                  <a:pt x="1610791" y="165646"/>
                </a:moveTo>
                <a:lnTo>
                  <a:pt x="1582216" y="165646"/>
                </a:lnTo>
                <a:lnTo>
                  <a:pt x="1582094" y="120977"/>
                </a:lnTo>
                <a:lnTo>
                  <a:pt x="1581978" y="119570"/>
                </a:lnTo>
                <a:lnTo>
                  <a:pt x="1581759" y="116420"/>
                </a:lnTo>
                <a:lnTo>
                  <a:pt x="1581149" y="111531"/>
                </a:lnTo>
                <a:lnTo>
                  <a:pt x="1580321" y="106870"/>
                </a:lnTo>
                <a:lnTo>
                  <a:pt x="1580311" y="106730"/>
                </a:lnTo>
                <a:lnTo>
                  <a:pt x="1579245" y="102019"/>
                </a:lnTo>
                <a:lnTo>
                  <a:pt x="1577949" y="97383"/>
                </a:lnTo>
                <a:lnTo>
                  <a:pt x="1576425" y="92862"/>
                </a:lnTo>
                <a:lnTo>
                  <a:pt x="1574740" y="88569"/>
                </a:lnTo>
                <a:lnTo>
                  <a:pt x="1574698" y="88430"/>
                </a:lnTo>
                <a:lnTo>
                  <a:pt x="1574114" y="87109"/>
                </a:lnTo>
                <a:lnTo>
                  <a:pt x="1600149" y="75336"/>
                </a:lnTo>
                <a:lnTo>
                  <a:pt x="1600885" y="76974"/>
                </a:lnTo>
                <a:lnTo>
                  <a:pt x="1610639" y="119570"/>
                </a:lnTo>
                <a:lnTo>
                  <a:pt x="1610683" y="121373"/>
                </a:lnTo>
                <a:lnTo>
                  <a:pt x="1610791" y="165646"/>
                </a:lnTo>
                <a:close/>
              </a:path>
              <a:path w="1610995" h="1006475">
                <a:moveTo>
                  <a:pt x="1610791" y="279946"/>
                </a:moveTo>
                <a:lnTo>
                  <a:pt x="1582216" y="279946"/>
                </a:lnTo>
                <a:lnTo>
                  <a:pt x="1582216" y="194221"/>
                </a:lnTo>
                <a:lnTo>
                  <a:pt x="1610791" y="194221"/>
                </a:lnTo>
                <a:lnTo>
                  <a:pt x="1610791" y="279946"/>
                </a:lnTo>
                <a:close/>
              </a:path>
              <a:path w="1610995" h="1006475">
                <a:moveTo>
                  <a:pt x="1610791" y="394246"/>
                </a:moveTo>
                <a:lnTo>
                  <a:pt x="1582216" y="394246"/>
                </a:lnTo>
                <a:lnTo>
                  <a:pt x="1582216" y="308521"/>
                </a:lnTo>
                <a:lnTo>
                  <a:pt x="1610791" y="308521"/>
                </a:lnTo>
                <a:lnTo>
                  <a:pt x="1610791" y="394246"/>
                </a:lnTo>
                <a:close/>
              </a:path>
              <a:path w="1610995" h="1006475">
                <a:moveTo>
                  <a:pt x="1610791" y="508546"/>
                </a:moveTo>
                <a:lnTo>
                  <a:pt x="1582216" y="508546"/>
                </a:lnTo>
                <a:lnTo>
                  <a:pt x="1582216" y="422821"/>
                </a:lnTo>
                <a:lnTo>
                  <a:pt x="1610791" y="422821"/>
                </a:lnTo>
                <a:lnTo>
                  <a:pt x="1610791" y="508546"/>
                </a:lnTo>
                <a:close/>
              </a:path>
              <a:path w="1610995" h="1006475">
                <a:moveTo>
                  <a:pt x="1598650" y="627113"/>
                </a:moveTo>
                <a:lnTo>
                  <a:pt x="1572602" y="615340"/>
                </a:lnTo>
                <a:lnTo>
                  <a:pt x="1574431" y="611352"/>
                </a:lnTo>
                <a:lnTo>
                  <a:pt x="1576184" y="606932"/>
                </a:lnTo>
                <a:lnTo>
                  <a:pt x="1577733" y="602424"/>
                </a:lnTo>
                <a:lnTo>
                  <a:pt x="1578858" y="598474"/>
                </a:lnTo>
                <a:lnTo>
                  <a:pt x="1579067" y="597801"/>
                </a:lnTo>
                <a:lnTo>
                  <a:pt x="1580172" y="593102"/>
                </a:lnTo>
                <a:lnTo>
                  <a:pt x="1581048" y="588314"/>
                </a:lnTo>
                <a:lnTo>
                  <a:pt x="1581683" y="583438"/>
                </a:lnTo>
                <a:lnTo>
                  <a:pt x="1581978" y="579564"/>
                </a:lnTo>
                <a:lnTo>
                  <a:pt x="1582094" y="578157"/>
                </a:lnTo>
                <a:lnTo>
                  <a:pt x="1582216" y="537121"/>
                </a:lnTo>
                <a:lnTo>
                  <a:pt x="1610791" y="537121"/>
                </a:lnTo>
                <a:lnTo>
                  <a:pt x="1610665" y="578484"/>
                </a:lnTo>
                <a:lnTo>
                  <a:pt x="1608480" y="597115"/>
                </a:lnTo>
                <a:lnTo>
                  <a:pt x="1608358" y="597801"/>
                </a:lnTo>
                <a:lnTo>
                  <a:pt x="1600885" y="622160"/>
                </a:lnTo>
                <a:lnTo>
                  <a:pt x="1598650" y="627113"/>
                </a:lnTo>
                <a:close/>
              </a:path>
              <a:path w="1610995" h="1006475">
                <a:moveTo>
                  <a:pt x="1498028" y="698436"/>
                </a:moveTo>
                <a:lnTo>
                  <a:pt x="1494454" y="670344"/>
                </a:lnTo>
                <a:lnTo>
                  <a:pt x="1494421" y="670090"/>
                </a:lnTo>
                <a:lnTo>
                  <a:pt x="1499903" y="669378"/>
                </a:lnTo>
                <a:lnTo>
                  <a:pt x="1504060" y="668655"/>
                </a:lnTo>
                <a:lnTo>
                  <a:pt x="1542783" y="651408"/>
                </a:lnTo>
                <a:lnTo>
                  <a:pt x="1559344" y="635800"/>
                </a:lnTo>
                <a:lnTo>
                  <a:pt x="1580946" y="654507"/>
                </a:lnTo>
                <a:lnTo>
                  <a:pt x="1550123" y="680885"/>
                </a:lnTo>
                <a:lnTo>
                  <a:pt x="1510131" y="696582"/>
                </a:lnTo>
                <a:lnTo>
                  <a:pt x="1503921" y="697687"/>
                </a:lnTo>
                <a:lnTo>
                  <a:pt x="1498028" y="698436"/>
                </a:lnTo>
                <a:close/>
              </a:path>
              <a:path w="1610995" h="1006475">
                <a:moveTo>
                  <a:pt x="1467662" y="699134"/>
                </a:moveTo>
                <a:lnTo>
                  <a:pt x="1381937" y="699134"/>
                </a:lnTo>
                <a:lnTo>
                  <a:pt x="1381937" y="670559"/>
                </a:lnTo>
                <a:lnTo>
                  <a:pt x="1467662" y="670559"/>
                </a:lnTo>
                <a:lnTo>
                  <a:pt x="1467662" y="699134"/>
                </a:lnTo>
                <a:close/>
              </a:path>
              <a:path w="1610995" h="1006475">
                <a:moveTo>
                  <a:pt x="1353362" y="699134"/>
                </a:moveTo>
                <a:lnTo>
                  <a:pt x="1267637" y="699134"/>
                </a:lnTo>
                <a:lnTo>
                  <a:pt x="1267637" y="670559"/>
                </a:lnTo>
                <a:lnTo>
                  <a:pt x="1353362" y="670559"/>
                </a:lnTo>
                <a:lnTo>
                  <a:pt x="1353362" y="699134"/>
                </a:lnTo>
                <a:close/>
              </a:path>
              <a:path w="1610995" h="1006475">
                <a:moveTo>
                  <a:pt x="1239062" y="699134"/>
                </a:moveTo>
                <a:lnTo>
                  <a:pt x="1153337" y="699134"/>
                </a:lnTo>
                <a:lnTo>
                  <a:pt x="1153337" y="670559"/>
                </a:lnTo>
                <a:lnTo>
                  <a:pt x="1239062" y="670559"/>
                </a:lnTo>
                <a:lnTo>
                  <a:pt x="1239062" y="699134"/>
                </a:lnTo>
                <a:close/>
              </a:path>
              <a:path w="1610995" h="1006475">
                <a:moveTo>
                  <a:pt x="1124762" y="699134"/>
                </a:moveTo>
                <a:lnTo>
                  <a:pt x="1039037" y="699134"/>
                </a:lnTo>
                <a:lnTo>
                  <a:pt x="1039037" y="670559"/>
                </a:lnTo>
                <a:lnTo>
                  <a:pt x="1124762" y="670559"/>
                </a:lnTo>
                <a:lnTo>
                  <a:pt x="1124762" y="699134"/>
                </a:lnTo>
                <a:close/>
              </a:path>
              <a:path w="1610995" h="1006475">
                <a:moveTo>
                  <a:pt x="1010462" y="699134"/>
                </a:moveTo>
                <a:lnTo>
                  <a:pt x="924737" y="699134"/>
                </a:lnTo>
                <a:lnTo>
                  <a:pt x="924737" y="670559"/>
                </a:lnTo>
                <a:lnTo>
                  <a:pt x="1010462" y="670559"/>
                </a:lnTo>
                <a:lnTo>
                  <a:pt x="1010462" y="699134"/>
                </a:lnTo>
                <a:close/>
              </a:path>
              <a:path w="1610995" h="1006475">
                <a:moveTo>
                  <a:pt x="896162" y="699134"/>
                </a:moveTo>
                <a:lnTo>
                  <a:pt x="810437" y="699134"/>
                </a:lnTo>
                <a:lnTo>
                  <a:pt x="810437" y="670559"/>
                </a:lnTo>
                <a:lnTo>
                  <a:pt x="896162" y="670559"/>
                </a:lnTo>
                <a:lnTo>
                  <a:pt x="896162" y="699134"/>
                </a:lnTo>
                <a:close/>
              </a:path>
              <a:path w="1610995" h="1006475">
                <a:moveTo>
                  <a:pt x="781862" y="699134"/>
                </a:moveTo>
                <a:lnTo>
                  <a:pt x="696137" y="699134"/>
                </a:lnTo>
                <a:lnTo>
                  <a:pt x="696137" y="670559"/>
                </a:lnTo>
                <a:lnTo>
                  <a:pt x="781862" y="670559"/>
                </a:lnTo>
                <a:lnTo>
                  <a:pt x="781862" y="699134"/>
                </a:lnTo>
                <a:close/>
              </a:path>
              <a:path w="1610995" h="1006475">
                <a:moveTo>
                  <a:pt x="596887" y="737171"/>
                </a:moveTo>
                <a:lnTo>
                  <a:pt x="584606" y="711365"/>
                </a:lnTo>
                <a:lnTo>
                  <a:pt x="662000" y="674509"/>
                </a:lnTo>
                <a:lnTo>
                  <a:pt x="674293" y="700316"/>
                </a:lnTo>
                <a:lnTo>
                  <a:pt x="596887" y="737171"/>
                </a:lnTo>
                <a:close/>
              </a:path>
              <a:path w="1610995" h="1006475">
                <a:moveTo>
                  <a:pt x="493687" y="786307"/>
                </a:moveTo>
                <a:lnTo>
                  <a:pt x="481406" y="760501"/>
                </a:lnTo>
                <a:lnTo>
                  <a:pt x="558812" y="723645"/>
                </a:lnTo>
                <a:lnTo>
                  <a:pt x="571093" y="749452"/>
                </a:lnTo>
                <a:lnTo>
                  <a:pt x="493687" y="786307"/>
                </a:lnTo>
                <a:close/>
              </a:path>
              <a:path w="1610995" h="1006475">
                <a:moveTo>
                  <a:pt x="390486" y="835444"/>
                </a:moveTo>
                <a:lnTo>
                  <a:pt x="378206" y="809637"/>
                </a:lnTo>
                <a:lnTo>
                  <a:pt x="455612" y="772782"/>
                </a:lnTo>
                <a:lnTo>
                  <a:pt x="467893" y="798588"/>
                </a:lnTo>
                <a:lnTo>
                  <a:pt x="390486" y="835444"/>
                </a:lnTo>
                <a:close/>
              </a:path>
              <a:path w="1610995" h="1006475">
                <a:moveTo>
                  <a:pt x="287299" y="884580"/>
                </a:moveTo>
                <a:lnTo>
                  <a:pt x="275005" y="858774"/>
                </a:lnTo>
                <a:lnTo>
                  <a:pt x="352412" y="821918"/>
                </a:lnTo>
                <a:lnTo>
                  <a:pt x="364693" y="847725"/>
                </a:lnTo>
                <a:lnTo>
                  <a:pt x="287299" y="884580"/>
                </a:lnTo>
                <a:close/>
              </a:path>
              <a:path w="1610995" h="1006475">
                <a:moveTo>
                  <a:pt x="184099" y="933716"/>
                </a:moveTo>
                <a:lnTo>
                  <a:pt x="171805" y="907910"/>
                </a:lnTo>
                <a:lnTo>
                  <a:pt x="249212" y="871054"/>
                </a:lnTo>
                <a:lnTo>
                  <a:pt x="261493" y="896861"/>
                </a:lnTo>
                <a:lnTo>
                  <a:pt x="184099" y="933716"/>
                </a:lnTo>
                <a:close/>
              </a:path>
              <a:path w="1610995" h="1006475">
                <a:moveTo>
                  <a:pt x="92018" y="945904"/>
                </a:moveTo>
                <a:lnTo>
                  <a:pt x="80492" y="937704"/>
                </a:lnTo>
                <a:lnTo>
                  <a:pt x="130200" y="867854"/>
                </a:lnTo>
                <a:lnTo>
                  <a:pt x="153479" y="884427"/>
                </a:lnTo>
                <a:lnTo>
                  <a:pt x="118804" y="933145"/>
                </a:lnTo>
                <a:lnTo>
                  <a:pt x="92018" y="945904"/>
                </a:lnTo>
                <a:close/>
              </a:path>
              <a:path w="1610995" h="1006475">
                <a:moveTo>
                  <a:pt x="91068" y="978001"/>
                </a:moveTo>
                <a:lnTo>
                  <a:pt x="86893" y="978001"/>
                </a:lnTo>
                <a:lnTo>
                  <a:pt x="118810" y="933145"/>
                </a:lnTo>
                <a:lnTo>
                  <a:pt x="146011" y="920191"/>
                </a:lnTo>
                <a:lnTo>
                  <a:pt x="158248" y="945904"/>
                </a:lnTo>
                <a:lnTo>
                  <a:pt x="158489" y="945904"/>
                </a:lnTo>
                <a:lnTo>
                  <a:pt x="91068" y="978001"/>
                </a:lnTo>
                <a:close/>
              </a:path>
              <a:path w="1610995" h="1006475">
                <a:moveTo>
                  <a:pt x="103771" y="954265"/>
                </a:moveTo>
                <a:lnTo>
                  <a:pt x="92018" y="945904"/>
                </a:lnTo>
                <a:lnTo>
                  <a:pt x="118810" y="933145"/>
                </a:lnTo>
                <a:lnTo>
                  <a:pt x="103771" y="954265"/>
                </a:lnTo>
                <a:close/>
              </a:path>
              <a:path w="1610995" h="1006475">
                <a:moveTo>
                  <a:pt x="87210" y="977556"/>
                </a:moveTo>
                <a:lnTo>
                  <a:pt x="85492" y="976333"/>
                </a:lnTo>
                <a:lnTo>
                  <a:pt x="69100" y="956818"/>
                </a:lnTo>
                <a:lnTo>
                  <a:pt x="92018" y="945904"/>
                </a:lnTo>
                <a:lnTo>
                  <a:pt x="103771" y="954265"/>
                </a:lnTo>
                <a:lnTo>
                  <a:pt x="87210" y="977556"/>
                </a:lnTo>
                <a:close/>
              </a:path>
              <a:path w="1610995" h="1006475">
                <a:moveTo>
                  <a:pt x="31686" y="1006271"/>
                </a:moveTo>
                <a:lnTo>
                  <a:pt x="63931" y="960983"/>
                </a:lnTo>
                <a:lnTo>
                  <a:pt x="85492" y="976333"/>
                </a:lnTo>
                <a:lnTo>
                  <a:pt x="86893" y="978001"/>
                </a:lnTo>
                <a:lnTo>
                  <a:pt x="91068" y="978001"/>
                </a:lnTo>
                <a:lnTo>
                  <a:pt x="31686" y="1006271"/>
                </a:lnTo>
                <a:close/>
              </a:path>
              <a:path w="1610995" h="1006475">
                <a:moveTo>
                  <a:pt x="86893" y="978001"/>
                </a:moveTo>
                <a:lnTo>
                  <a:pt x="85492" y="976333"/>
                </a:lnTo>
                <a:lnTo>
                  <a:pt x="87210" y="977556"/>
                </a:lnTo>
                <a:lnTo>
                  <a:pt x="86893" y="978001"/>
                </a:lnTo>
                <a:close/>
              </a:path>
              <a:path w="1610995" h="1006475">
                <a:moveTo>
                  <a:pt x="170052" y="861148"/>
                </a:moveTo>
                <a:lnTo>
                  <a:pt x="146773" y="844575"/>
                </a:lnTo>
                <a:lnTo>
                  <a:pt x="196481" y="774738"/>
                </a:lnTo>
                <a:lnTo>
                  <a:pt x="219760" y="791298"/>
                </a:lnTo>
                <a:lnTo>
                  <a:pt x="170052" y="861148"/>
                </a:lnTo>
                <a:close/>
              </a:path>
              <a:path w="1610995" h="1006475">
                <a:moveTo>
                  <a:pt x="250278" y="699134"/>
                </a:moveTo>
                <a:lnTo>
                  <a:pt x="169887" y="699134"/>
                </a:lnTo>
                <a:lnTo>
                  <a:pt x="169887" y="670559"/>
                </a:lnTo>
                <a:lnTo>
                  <a:pt x="255612" y="670559"/>
                </a:lnTo>
                <a:lnTo>
                  <a:pt x="255612" y="691638"/>
                </a:lnTo>
                <a:lnTo>
                  <a:pt x="250278" y="699134"/>
                </a:lnTo>
                <a:close/>
              </a:path>
              <a:path w="1610995" h="1006475">
                <a:moveTo>
                  <a:pt x="285351" y="699134"/>
                </a:moveTo>
                <a:lnTo>
                  <a:pt x="255612" y="699134"/>
                </a:lnTo>
                <a:lnTo>
                  <a:pt x="255612" y="691638"/>
                </a:lnTo>
                <a:lnTo>
                  <a:pt x="262750" y="681608"/>
                </a:lnTo>
                <a:lnTo>
                  <a:pt x="286029" y="698182"/>
                </a:lnTo>
                <a:lnTo>
                  <a:pt x="285351" y="699134"/>
                </a:lnTo>
                <a:close/>
              </a:path>
              <a:path w="1610995" h="1006475">
                <a:moveTo>
                  <a:pt x="236321" y="768019"/>
                </a:moveTo>
                <a:lnTo>
                  <a:pt x="213042" y="751458"/>
                </a:lnTo>
                <a:lnTo>
                  <a:pt x="255612" y="691638"/>
                </a:lnTo>
                <a:lnTo>
                  <a:pt x="255612" y="699134"/>
                </a:lnTo>
                <a:lnTo>
                  <a:pt x="285351" y="699134"/>
                </a:lnTo>
                <a:lnTo>
                  <a:pt x="236321" y="768019"/>
                </a:lnTo>
                <a:close/>
              </a:path>
              <a:path w="1610995" h="1006475">
                <a:moveTo>
                  <a:pt x="141312" y="699134"/>
                </a:moveTo>
                <a:lnTo>
                  <a:pt x="125856" y="699134"/>
                </a:lnTo>
                <a:lnTo>
                  <a:pt x="119570" y="698969"/>
                </a:lnTo>
                <a:lnTo>
                  <a:pt x="76974" y="689228"/>
                </a:lnTo>
                <a:lnTo>
                  <a:pt x="51892" y="674992"/>
                </a:lnTo>
                <a:lnTo>
                  <a:pt x="68452" y="651713"/>
                </a:lnTo>
                <a:lnTo>
                  <a:pt x="71831" y="654113"/>
                </a:lnTo>
                <a:lnTo>
                  <a:pt x="75806" y="656640"/>
                </a:lnTo>
                <a:lnTo>
                  <a:pt x="115920" y="670026"/>
                </a:lnTo>
                <a:lnTo>
                  <a:pt x="115696" y="670026"/>
                </a:lnTo>
                <a:lnTo>
                  <a:pt x="120872" y="670420"/>
                </a:lnTo>
                <a:lnTo>
                  <a:pt x="141312" y="670420"/>
                </a:lnTo>
                <a:lnTo>
                  <a:pt x="141312" y="699134"/>
                </a:lnTo>
                <a:close/>
              </a:path>
              <a:path w="1610995" h="1006475">
                <a:moveTo>
                  <a:pt x="28244" y="652589"/>
                </a:moveTo>
                <a:lnTo>
                  <a:pt x="7645" y="616432"/>
                </a:lnTo>
                <a:lnTo>
                  <a:pt x="126" y="578484"/>
                </a:lnTo>
                <a:lnTo>
                  <a:pt x="0" y="563892"/>
                </a:lnTo>
                <a:lnTo>
                  <a:pt x="28575" y="563892"/>
                </a:lnTo>
                <a:lnTo>
                  <a:pt x="28696" y="578142"/>
                </a:lnTo>
                <a:lnTo>
                  <a:pt x="29053" y="582714"/>
                </a:lnTo>
                <a:lnTo>
                  <a:pt x="29108" y="583438"/>
                </a:lnTo>
                <a:lnTo>
                  <a:pt x="29653" y="587603"/>
                </a:lnTo>
                <a:lnTo>
                  <a:pt x="29743" y="588314"/>
                </a:lnTo>
                <a:lnTo>
                  <a:pt x="30470" y="592264"/>
                </a:lnTo>
                <a:lnTo>
                  <a:pt x="30495" y="592404"/>
                </a:lnTo>
                <a:lnTo>
                  <a:pt x="30619" y="593102"/>
                </a:lnTo>
                <a:lnTo>
                  <a:pt x="31724" y="597801"/>
                </a:lnTo>
                <a:lnTo>
                  <a:pt x="31933" y="598474"/>
                </a:lnTo>
                <a:lnTo>
                  <a:pt x="33058" y="602424"/>
                </a:lnTo>
                <a:lnTo>
                  <a:pt x="34594" y="606932"/>
                </a:lnTo>
                <a:lnTo>
                  <a:pt x="36360" y="611352"/>
                </a:lnTo>
                <a:lnTo>
                  <a:pt x="38328" y="615657"/>
                </a:lnTo>
                <a:lnTo>
                  <a:pt x="38743" y="616432"/>
                </a:lnTo>
                <a:lnTo>
                  <a:pt x="40487" y="619848"/>
                </a:lnTo>
                <a:lnTo>
                  <a:pt x="42849" y="623912"/>
                </a:lnTo>
                <a:lnTo>
                  <a:pt x="45323" y="627748"/>
                </a:lnTo>
                <a:lnTo>
                  <a:pt x="48132" y="631672"/>
                </a:lnTo>
                <a:lnTo>
                  <a:pt x="50711" y="634936"/>
                </a:lnTo>
                <a:lnTo>
                  <a:pt x="28244" y="652589"/>
                </a:lnTo>
                <a:close/>
              </a:path>
              <a:path w="1610995" h="1006475">
                <a:moveTo>
                  <a:pt x="28575" y="535317"/>
                </a:moveTo>
                <a:lnTo>
                  <a:pt x="0" y="535317"/>
                </a:lnTo>
                <a:lnTo>
                  <a:pt x="0" y="449592"/>
                </a:lnTo>
                <a:lnTo>
                  <a:pt x="28575" y="449592"/>
                </a:lnTo>
                <a:lnTo>
                  <a:pt x="28575" y="53531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0008" y="1863343"/>
            <a:ext cx="10102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955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Input functions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5015" y="2645740"/>
            <a:ext cx="703389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dirty="0" smtClean="0">
                <a:solidFill>
                  <a:srgbClr val="006FC0"/>
                </a:solidFill>
                <a:latin typeface="Calibri"/>
                <a:cs typeface="Calibri"/>
              </a:rPr>
              <a:t>input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()</a:t>
            </a:r>
            <a:r>
              <a:rPr sz="2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utiliser pour lire les données saisies par l’utilisateur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5015" y="3925900"/>
            <a:ext cx="693959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lang="fr-FR" sz="2800" dirty="0" smtClean="0">
                <a:latin typeface="Calibri"/>
                <a:cs typeface="Calibri"/>
              </a:rPr>
              <a:t>Dans cet exemple on a deux variables à lire puis on affiche leur somme</a:t>
            </a:r>
            <a:r>
              <a:rPr sz="2800" spc="-2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11094719" y="6463665"/>
            <a:ext cx="2184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3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300" y="1110877"/>
            <a:ext cx="8911687" cy="847578"/>
          </a:xfrm>
          <a:prstGeom prst="rect">
            <a:avLst/>
          </a:prstGeom>
        </p:spPr>
        <p:txBody>
          <a:bodyPr vert="horz" wrap="square" lIns="0" tIns="290741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Exemple d’un programme Python</a:t>
            </a:r>
            <a:endParaRPr spc="-10" dirty="0"/>
          </a:p>
        </p:txBody>
      </p:sp>
      <p:grpSp>
        <p:nvGrpSpPr>
          <p:cNvPr id="9" name="Groupe 8"/>
          <p:cNvGrpSpPr/>
          <p:nvPr/>
        </p:nvGrpSpPr>
        <p:grpSpPr>
          <a:xfrm>
            <a:off x="312467" y="2150089"/>
            <a:ext cx="11385490" cy="3247584"/>
            <a:chOff x="621753" y="1422218"/>
            <a:chExt cx="11385490" cy="3247584"/>
          </a:xfrm>
        </p:grpSpPr>
        <p:sp>
          <p:nvSpPr>
            <p:cNvPr id="3" name="object 3"/>
            <p:cNvSpPr/>
            <p:nvPr/>
          </p:nvSpPr>
          <p:spPr>
            <a:xfrm>
              <a:off x="621753" y="2731147"/>
              <a:ext cx="3647440" cy="1938655"/>
            </a:xfrm>
            <a:custGeom>
              <a:avLst/>
              <a:gdLst/>
              <a:ahLst/>
              <a:cxnLst/>
              <a:rect l="l" t="t" r="r" b="b"/>
              <a:pathLst>
                <a:path w="3647440" h="1938654">
                  <a:moveTo>
                    <a:pt x="3646931" y="1938527"/>
                  </a:moveTo>
                  <a:lnTo>
                    <a:pt x="0" y="1938527"/>
                  </a:lnTo>
                  <a:lnTo>
                    <a:pt x="0" y="0"/>
                  </a:lnTo>
                  <a:lnTo>
                    <a:pt x="3646931" y="0"/>
                  </a:lnTo>
                  <a:lnTo>
                    <a:pt x="3646931" y="19385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21753" y="2715056"/>
              <a:ext cx="2875280" cy="1854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Consolas"/>
                  <a:cs typeface="Consolas"/>
                </a:rPr>
                <a:t>a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=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spc="-10" dirty="0">
                  <a:solidFill>
                    <a:srgbClr val="006FC0"/>
                  </a:solidFill>
                  <a:latin typeface="Consolas"/>
                  <a:cs typeface="Consolas"/>
                </a:rPr>
                <a:t>int(</a:t>
              </a:r>
              <a:r>
                <a:rPr sz="2400" spc="-10" dirty="0">
                  <a:latin typeface="Consolas"/>
                  <a:cs typeface="Consolas"/>
                </a:rPr>
                <a:t>input()</a:t>
              </a:r>
              <a:r>
                <a:rPr sz="2400" spc="-10" dirty="0">
                  <a:solidFill>
                    <a:srgbClr val="006FC0"/>
                  </a:solidFill>
                  <a:latin typeface="Consolas"/>
                  <a:cs typeface="Consolas"/>
                </a:rPr>
                <a:t>)</a:t>
              </a:r>
              <a:endParaRPr sz="2400" dirty="0">
                <a:latin typeface="Consolas"/>
                <a:cs typeface="Consolas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2400" dirty="0">
                  <a:latin typeface="Consolas"/>
                  <a:cs typeface="Consolas"/>
                </a:rPr>
                <a:t>b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=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spc="-10" dirty="0">
                  <a:solidFill>
                    <a:srgbClr val="006FC0"/>
                  </a:solidFill>
                  <a:latin typeface="Consolas"/>
                  <a:cs typeface="Consolas"/>
                </a:rPr>
                <a:t>int(</a:t>
              </a:r>
              <a:r>
                <a:rPr sz="2400" spc="-10" dirty="0">
                  <a:latin typeface="Consolas"/>
                  <a:cs typeface="Consolas"/>
                </a:rPr>
                <a:t>input()</a:t>
              </a:r>
              <a:r>
                <a:rPr sz="2400" spc="-10" dirty="0">
                  <a:solidFill>
                    <a:srgbClr val="006FC0"/>
                  </a:solidFill>
                  <a:latin typeface="Consolas"/>
                  <a:cs typeface="Consolas"/>
                </a:rPr>
                <a:t>) </a:t>
              </a:r>
              <a:r>
                <a:rPr sz="2400" dirty="0">
                  <a:solidFill>
                    <a:srgbClr val="008000"/>
                  </a:solidFill>
                  <a:latin typeface="Consolas"/>
                  <a:cs typeface="Consolas"/>
                </a:rPr>
                <a:t>#</a:t>
              </a:r>
              <a:r>
                <a:rPr sz="2400" spc="-5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sz="2400" dirty="0">
                  <a:solidFill>
                    <a:srgbClr val="008000"/>
                  </a:solidFill>
                  <a:latin typeface="Consolas"/>
                  <a:cs typeface="Consolas"/>
                </a:rPr>
                <a:t>compute</a:t>
              </a:r>
              <a:r>
                <a:rPr sz="2400" spc="-5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sz="2400" dirty="0">
                  <a:solidFill>
                    <a:srgbClr val="008000"/>
                  </a:solidFill>
                  <a:latin typeface="Consolas"/>
                  <a:cs typeface="Consolas"/>
                </a:rPr>
                <a:t>the</a:t>
              </a:r>
              <a:r>
                <a:rPr sz="2400" spc="-50" dirty="0">
                  <a:solidFill>
                    <a:srgbClr val="008000"/>
                  </a:solidFill>
                  <a:latin typeface="Consolas"/>
                  <a:cs typeface="Consolas"/>
                </a:rPr>
                <a:t> </a:t>
              </a:r>
              <a:r>
                <a:rPr sz="2400" spc="-25" dirty="0">
                  <a:solidFill>
                    <a:srgbClr val="008000"/>
                  </a:solidFill>
                  <a:latin typeface="Consolas"/>
                  <a:cs typeface="Consolas"/>
                </a:rPr>
                <a:t>sum </a:t>
              </a:r>
              <a:r>
                <a:rPr sz="2400" dirty="0">
                  <a:latin typeface="Consolas"/>
                  <a:cs typeface="Consolas"/>
                </a:rPr>
                <a:t>s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=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spc="-25" dirty="0">
                  <a:latin typeface="Consolas"/>
                  <a:cs typeface="Consolas"/>
                </a:rPr>
                <a:t>a+b</a:t>
              </a:r>
              <a:endParaRPr sz="2400" dirty="0">
                <a:latin typeface="Consolas"/>
                <a:cs typeface="Consolas"/>
              </a:endParaRPr>
            </a:p>
            <a:p>
              <a:pPr marL="12700">
                <a:lnSpc>
                  <a:spcPct val="100000"/>
                </a:lnSpc>
              </a:pPr>
              <a:r>
                <a:rPr sz="2400" spc="-10" dirty="0">
                  <a:latin typeface="Consolas"/>
                  <a:cs typeface="Consolas"/>
                </a:rPr>
                <a:t>print(s)</a:t>
              </a:r>
              <a:endParaRPr sz="2400" dirty="0">
                <a:latin typeface="Consolas"/>
                <a:cs typeface="Consola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703273" y="1825218"/>
              <a:ext cx="1610995" cy="1006475"/>
            </a:xfrm>
            <a:custGeom>
              <a:avLst/>
              <a:gdLst/>
              <a:ahLst/>
              <a:cxnLst/>
              <a:rect l="l" t="t" r="r" b="b"/>
              <a:pathLst>
                <a:path w="1610995" h="1006475">
                  <a:moveTo>
                    <a:pt x="28575" y="421017"/>
                  </a:moveTo>
                  <a:lnTo>
                    <a:pt x="0" y="421017"/>
                  </a:lnTo>
                  <a:lnTo>
                    <a:pt x="0" y="319722"/>
                  </a:lnTo>
                  <a:lnTo>
                    <a:pt x="28575" y="319722"/>
                  </a:lnTo>
                  <a:lnTo>
                    <a:pt x="28575" y="421017"/>
                  </a:lnTo>
                  <a:close/>
                </a:path>
                <a:path w="1610995" h="1006475">
                  <a:moveTo>
                    <a:pt x="28575" y="291147"/>
                  </a:moveTo>
                  <a:lnTo>
                    <a:pt x="0" y="291147"/>
                  </a:lnTo>
                  <a:lnTo>
                    <a:pt x="0" y="205422"/>
                  </a:lnTo>
                  <a:lnTo>
                    <a:pt x="28575" y="205422"/>
                  </a:lnTo>
                  <a:lnTo>
                    <a:pt x="28575" y="291147"/>
                  </a:lnTo>
                  <a:close/>
                </a:path>
                <a:path w="1610995" h="1006475">
                  <a:moveTo>
                    <a:pt x="28575" y="176847"/>
                  </a:moveTo>
                  <a:lnTo>
                    <a:pt x="0" y="176847"/>
                  </a:lnTo>
                  <a:lnTo>
                    <a:pt x="108" y="121373"/>
                  </a:lnTo>
                  <a:lnTo>
                    <a:pt x="152" y="119570"/>
                  </a:lnTo>
                  <a:lnTo>
                    <a:pt x="647" y="113169"/>
                  </a:lnTo>
                  <a:lnTo>
                    <a:pt x="1447" y="106870"/>
                  </a:lnTo>
                  <a:lnTo>
                    <a:pt x="2310" y="102019"/>
                  </a:lnTo>
                  <a:lnTo>
                    <a:pt x="2435" y="101320"/>
                  </a:lnTo>
                  <a:lnTo>
                    <a:pt x="2552" y="100660"/>
                  </a:lnTo>
                  <a:lnTo>
                    <a:pt x="3962" y="94551"/>
                  </a:lnTo>
                  <a:lnTo>
                    <a:pt x="5664" y="88569"/>
                  </a:lnTo>
                  <a:lnTo>
                    <a:pt x="6159" y="87109"/>
                  </a:lnTo>
                  <a:lnTo>
                    <a:pt x="33223" y="96266"/>
                  </a:lnTo>
                  <a:lnTo>
                    <a:pt x="32842" y="97383"/>
                  </a:lnTo>
                  <a:lnTo>
                    <a:pt x="31546" y="102019"/>
                  </a:lnTo>
                  <a:lnTo>
                    <a:pt x="30479" y="106730"/>
                  </a:lnTo>
                  <a:lnTo>
                    <a:pt x="30470" y="106870"/>
                  </a:lnTo>
                  <a:lnTo>
                    <a:pt x="29768" y="110820"/>
                  </a:lnTo>
                  <a:lnTo>
                    <a:pt x="29641" y="111531"/>
                  </a:lnTo>
                  <a:lnTo>
                    <a:pt x="29124" y="115697"/>
                  </a:lnTo>
                  <a:lnTo>
                    <a:pt x="29032" y="116420"/>
                  </a:lnTo>
                  <a:lnTo>
                    <a:pt x="28813" y="119570"/>
                  </a:lnTo>
                  <a:lnTo>
                    <a:pt x="28696" y="120992"/>
                  </a:lnTo>
                  <a:lnTo>
                    <a:pt x="28575" y="176847"/>
                  </a:lnTo>
                  <a:close/>
                </a:path>
                <a:path w="1610995" h="1006475">
                  <a:moveTo>
                    <a:pt x="43878" y="73634"/>
                  </a:moveTo>
                  <a:lnTo>
                    <a:pt x="19824" y="58216"/>
                  </a:lnTo>
                  <a:lnTo>
                    <a:pt x="21526" y="55562"/>
                  </a:lnTo>
                  <a:lnTo>
                    <a:pt x="25054" y="50609"/>
                  </a:lnTo>
                  <a:lnTo>
                    <a:pt x="55562" y="21526"/>
                  </a:lnTo>
                  <a:lnTo>
                    <a:pt x="94551" y="3962"/>
                  </a:lnTo>
                  <a:lnTo>
                    <a:pt x="96735" y="3454"/>
                  </a:lnTo>
                  <a:lnTo>
                    <a:pt x="103162" y="31305"/>
                  </a:lnTo>
                  <a:lnTo>
                    <a:pt x="101320" y="31724"/>
                  </a:lnTo>
                  <a:lnTo>
                    <a:pt x="97825" y="32740"/>
                  </a:lnTo>
                  <a:lnTo>
                    <a:pt x="97682" y="32740"/>
                  </a:lnTo>
                  <a:lnTo>
                    <a:pt x="92189" y="34607"/>
                  </a:lnTo>
                  <a:lnTo>
                    <a:pt x="87782" y="36360"/>
                  </a:lnTo>
                  <a:lnTo>
                    <a:pt x="86600" y="36918"/>
                  </a:lnTo>
                  <a:lnTo>
                    <a:pt x="83477" y="38328"/>
                  </a:lnTo>
                  <a:lnTo>
                    <a:pt x="56080" y="58216"/>
                  </a:lnTo>
                  <a:lnTo>
                    <a:pt x="53657" y="60756"/>
                  </a:lnTo>
                  <a:lnTo>
                    <a:pt x="50609" y="64312"/>
                  </a:lnTo>
                  <a:lnTo>
                    <a:pt x="47726" y="68008"/>
                  </a:lnTo>
                  <a:lnTo>
                    <a:pt x="45008" y="71843"/>
                  </a:lnTo>
                  <a:lnTo>
                    <a:pt x="43878" y="73634"/>
                  </a:lnTo>
                  <a:close/>
                </a:path>
                <a:path w="1610995" h="1006475">
                  <a:moveTo>
                    <a:pt x="214007" y="28575"/>
                  </a:moveTo>
                  <a:lnTo>
                    <a:pt x="128282" y="28575"/>
                  </a:lnTo>
                  <a:lnTo>
                    <a:pt x="128282" y="0"/>
                  </a:lnTo>
                  <a:lnTo>
                    <a:pt x="214007" y="0"/>
                  </a:lnTo>
                  <a:lnTo>
                    <a:pt x="214007" y="28575"/>
                  </a:lnTo>
                  <a:close/>
                </a:path>
                <a:path w="1610995" h="1006475">
                  <a:moveTo>
                    <a:pt x="328307" y="28575"/>
                  </a:moveTo>
                  <a:lnTo>
                    <a:pt x="242582" y="28575"/>
                  </a:lnTo>
                  <a:lnTo>
                    <a:pt x="242582" y="0"/>
                  </a:lnTo>
                  <a:lnTo>
                    <a:pt x="328307" y="0"/>
                  </a:lnTo>
                  <a:lnTo>
                    <a:pt x="328307" y="28575"/>
                  </a:lnTo>
                  <a:close/>
                </a:path>
                <a:path w="1610995" h="1006475">
                  <a:moveTo>
                    <a:pt x="442607" y="28575"/>
                  </a:moveTo>
                  <a:lnTo>
                    <a:pt x="356882" y="28575"/>
                  </a:lnTo>
                  <a:lnTo>
                    <a:pt x="356882" y="0"/>
                  </a:lnTo>
                  <a:lnTo>
                    <a:pt x="442607" y="0"/>
                  </a:lnTo>
                  <a:lnTo>
                    <a:pt x="442607" y="28575"/>
                  </a:lnTo>
                  <a:close/>
                </a:path>
                <a:path w="1610995" h="1006475">
                  <a:moveTo>
                    <a:pt x="556907" y="28575"/>
                  </a:moveTo>
                  <a:lnTo>
                    <a:pt x="471182" y="28575"/>
                  </a:lnTo>
                  <a:lnTo>
                    <a:pt x="471182" y="0"/>
                  </a:lnTo>
                  <a:lnTo>
                    <a:pt x="556907" y="0"/>
                  </a:lnTo>
                  <a:lnTo>
                    <a:pt x="556907" y="28575"/>
                  </a:lnTo>
                  <a:close/>
                </a:path>
                <a:path w="1610995" h="1006475">
                  <a:moveTo>
                    <a:pt x="671207" y="28575"/>
                  </a:moveTo>
                  <a:lnTo>
                    <a:pt x="585482" y="28575"/>
                  </a:lnTo>
                  <a:lnTo>
                    <a:pt x="585482" y="0"/>
                  </a:lnTo>
                  <a:lnTo>
                    <a:pt x="671207" y="0"/>
                  </a:lnTo>
                  <a:lnTo>
                    <a:pt x="671207" y="28575"/>
                  </a:lnTo>
                  <a:close/>
                </a:path>
                <a:path w="1610995" h="1006475">
                  <a:moveTo>
                    <a:pt x="785507" y="28575"/>
                  </a:moveTo>
                  <a:lnTo>
                    <a:pt x="699782" y="28575"/>
                  </a:lnTo>
                  <a:lnTo>
                    <a:pt x="699782" y="0"/>
                  </a:lnTo>
                  <a:lnTo>
                    <a:pt x="785507" y="0"/>
                  </a:lnTo>
                  <a:lnTo>
                    <a:pt x="785507" y="28575"/>
                  </a:lnTo>
                  <a:close/>
                </a:path>
                <a:path w="1610995" h="1006475">
                  <a:moveTo>
                    <a:pt x="899807" y="28575"/>
                  </a:moveTo>
                  <a:lnTo>
                    <a:pt x="814082" y="28575"/>
                  </a:lnTo>
                  <a:lnTo>
                    <a:pt x="814082" y="0"/>
                  </a:lnTo>
                  <a:lnTo>
                    <a:pt x="899807" y="0"/>
                  </a:lnTo>
                  <a:lnTo>
                    <a:pt x="899807" y="28575"/>
                  </a:lnTo>
                  <a:close/>
                </a:path>
                <a:path w="1610995" h="1006475">
                  <a:moveTo>
                    <a:pt x="1014107" y="28575"/>
                  </a:moveTo>
                  <a:lnTo>
                    <a:pt x="928382" y="28575"/>
                  </a:lnTo>
                  <a:lnTo>
                    <a:pt x="928382" y="0"/>
                  </a:lnTo>
                  <a:lnTo>
                    <a:pt x="1014107" y="0"/>
                  </a:lnTo>
                  <a:lnTo>
                    <a:pt x="1014107" y="28575"/>
                  </a:lnTo>
                  <a:close/>
                </a:path>
                <a:path w="1610995" h="1006475">
                  <a:moveTo>
                    <a:pt x="1128407" y="28575"/>
                  </a:moveTo>
                  <a:lnTo>
                    <a:pt x="1042682" y="28575"/>
                  </a:lnTo>
                  <a:lnTo>
                    <a:pt x="1042682" y="0"/>
                  </a:lnTo>
                  <a:lnTo>
                    <a:pt x="1128407" y="0"/>
                  </a:lnTo>
                  <a:lnTo>
                    <a:pt x="1128407" y="28575"/>
                  </a:lnTo>
                  <a:close/>
                </a:path>
                <a:path w="1610995" h="1006475">
                  <a:moveTo>
                    <a:pt x="1242707" y="28575"/>
                  </a:moveTo>
                  <a:lnTo>
                    <a:pt x="1156982" y="28575"/>
                  </a:lnTo>
                  <a:lnTo>
                    <a:pt x="1156982" y="0"/>
                  </a:lnTo>
                  <a:lnTo>
                    <a:pt x="1242707" y="0"/>
                  </a:lnTo>
                  <a:lnTo>
                    <a:pt x="1242707" y="28575"/>
                  </a:lnTo>
                  <a:close/>
                </a:path>
                <a:path w="1610995" h="1006475">
                  <a:moveTo>
                    <a:pt x="1357007" y="28575"/>
                  </a:moveTo>
                  <a:lnTo>
                    <a:pt x="1271282" y="28575"/>
                  </a:lnTo>
                  <a:lnTo>
                    <a:pt x="1271282" y="0"/>
                  </a:lnTo>
                  <a:lnTo>
                    <a:pt x="1357007" y="0"/>
                  </a:lnTo>
                  <a:lnTo>
                    <a:pt x="1357007" y="28575"/>
                  </a:lnTo>
                  <a:close/>
                </a:path>
                <a:path w="1610995" h="1006475">
                  <a:moveTo>
                    <a:pt x="1471307" y="28575"/>
                  </a:moveTo>
                  <a:lnTo>
                    <a:pt x="1385582" y="28575"/>
                  </a:lnTo>
                  <a:lnTo>
                    <a:pt x="1385582" y="0"/>
                  </a:lnTo>
                  <a:lnTo>
                    <a:pt x="1471307" y="0"/>
                  </a:lnTo>
                  <a:lnTo>
                    <a:pt x="1471307" y="28575"/>
                  </a:lnTo>
                  <a:close/>
                </a:path>
                <a:path w="1610995" h="1006475">
                  <a:moveTo>
                    <a:pt x="1561210" y="65633"/>
                  </a:moveTo>
                  <a:lnTo>
                    <a:pt x="1540128" y="45859"/>
                  </a:lnTo>
                  <a:lnTo>
                    <a:pt x="1539519" y="45402"/>
                  </a:lnTo>
                  <a:lnTo>
                    <a:pt x="1535582" y="42849"/>
                  </a:lnTo>
                  <a:lnTo>
                    <a:pt x="1531505" y="40487"/>
                  </a:lnTo>
                  <a:lnTo>
                    <a:pt x="1527314" y="38328"/>
                  </a:lnTo>
                  <a:lnTo>
                    <a:pt x="1524190" y="36918"/>
                  </a:lnTo>
                  <a:lnTo>
                    <a:pt x="1523009" y="36360"/>
                  </a:lnTo>
                  <a:lnTo>
                    <a:pt x="1518589" y="34607"/>
                  </a:lnTo>
                  <a:lnTo>
                    <a:pt x="1513109" y="32740"/>
                  </a:lnTo>
                  <a:lnTo>
                    <a:pt x="1512966" y="32740"/>
                  </a:lnTo>
                  <a:lnTo>
                    <a:pt x="1509471" y="31724"/>
                  </a:lnTo>
                  <a:lnTo>
                    <a:pt x="1504759" y="30619"/>
                  </a:lnTo>
                  <a:lnTo>
                    <a:pt x="1499158" y="29641"/>
                  </a:lnTo>
                  <a:lnTo>
                    <a:pt x="1498041" y="29502"/>
                  </a:lnTo>
                  <a:lnTo>
                    <a:pt x="1501598" y="1447"/>
                  </a:lnTo>
                  <a:lnTo>
                    <a:pt x="1501635" y="1155"/>
                  </a:lnTo>
                  <a:lnTo>
                    <a:pt x="1503921" y="1447"/>
                  </a:lnTo>
                  <a:lnTo>
                    <a:pt x="1510131" y="2552"/>
                  </a:lnTo>
                  <a:lnTo>
                    <a:pt x="1550123" y="18249"/>
                  </a:lnTo>
                  <a:lnTo>
                    <a:pt x="1582013" y="45859"/>
                  </a:lnTo>
                  <a:lnTo>
                    <a:pt x="1583677" y="47980"/>
                  </a:lnTo>
                  <a:lnTo>
                    <a:pt x="1561210" y="65633"/>
                  </a:lnTo>
                  <a:close/>
                </a:path>
                <a:path w="1610995" h="1006475">
                  <a:moveTo>
                    <a:pt x="1610791" y="165646"/>
                  </a:moveTo>
                  <a:lnTo>
                    <a:pt x="1582216" y="165646"/>
                  </a:lnTo>
                  <a:lnTo>
                    <a:pt x="1582094" y="120977"/>
                  </a:lnTo>
                  <a:lnTo>
                    <a:pt x="1581978" y="119570"/>
                  </a:lnTo>
                  <a:lnTo>
                    <a:pt x="1581759" y="116420"/>
                  </a:lnTo>
                  <a:lnTo>
                    <a:pt x="1581149" y="111531"/>
                  </a:lnTo>
                  <a:lnTo>
                    <a:pt x="1580321" y="106870"/>
                  </a:lnTo>
                  <a:lnTo>
                    <a:pt x="1580311" y="106730"/>
                  </a:lnTo>
                  <a:lnTo>
                    <a:pt x="1579245" y="102019"/>
                  </a:lnTo>
                  <a:lnTo>
                    <a:pt x="1577949" y="97383"/>
                  </a:lnTo>
                  <a:lnTo>
                    <a:pt x="1576425" y="92862"/>
                  </a:lnTo>
                  <a:lnTo>
                    <a:pt x="1574740" y="88569"/>
                  </a:lnTo>
                  <a:lnTo>
                    <a:pt x="1574698" y="88430"/>
                  </a:lnTo>
                  <a:lnTo>
                    <a:pt x="1574101" y="87109"/>
                  </a:lnTo>
                  <a:lnTo>
                    <a:pt x="1600149" y="75336"/>
                  </a:lnTo>
                  <a:lnTo>
                    <a:pt x="1600885" y="76974"/>
                  </a:lnTo>
                  <a:lnTo>
                    <a:pt x="1610639" y="119570"/>
                  </a:lnTo>
                  <a:lnTo>
                    <a:pt x="1610683" y="121373"/>
                  </a:lnTo>
                  <a:lnTo>
                    <a:pt x="1610791" y="165646"/>
                  </a:lnTo>
                  <a:close/>
                </a:path>
                <a:path w="1610995" h="1006475">
                  <a:moveTo>
                    <a:pt x="1610791" y="279946"/>
                  </a:moveTo>
                  <a:lnTo>
                    <a:pt x="1582216" y="279946"/>
                  </a:lnTo>
                  <a:lnTo>
                    <a:pt x="1582216" y="194221"/>
                  </a:lnTo>
                  <a:lnTo>
                    <a:pt x="1610791" y="194221"/>
                  </a:lnTo>
                  <a:lnTo>
                    <a:pt x="1610791" y="279946"/>
                  </a:lnTo>
                  <a:close/>
                </a:path>
                <a:path w="1610995" h="1006475">
                  <a:moveTo>
                    <a:pt x="1610791" y="394246"/>
                  </a:moveTo>
                  <a:lnTo>
                    <a:pt x="1582216" y="394246"/>
                  </a:lnTo>
                  <a:lnTo>
                    <a:pt x="1582216" y="308521"/>
                  </a:lnTo>
                  <a:lnTo>
                    <a:pt x="1610791" y="308521"/>
                  </a:lnTo>
                  <a:lnTo>
                    <a:pt x="1610791" y="394246"/>
                  </a:lnTo>
                  <a:close/>
                </a:path>
                <a:path w="1610995" h="1006475">
                  <a:moveTo>
                    <a:pt x="1610791" y="508546"/>
                  </a:moveTo>
                  <a:lnTo>
                    <a:pt x="1582216" y="508546"/>
                  </a:lnTo>
                  <a:lnTo>
                    <a:pt x="1582216" y="422821"/>
                  </a:lnTo>
                  <a:lnTo>
                    <a:pt x="1610791" y="422821"/>
                  </a:lnTo>
                  <a:lnTo>
                    <a:pt x="1610791" y="508546"/>
                  </a:lnTo>
                  <a:close/>
                </a:path>
                <a:path w="1610995" h="1006475">
                  <a:moveTo>
                    <a:pt x="1598650" y="627113"/>
                  </a:moveTo>
                  <a:lnTo>
                    <a:pt x="1572602" y="615340"/>
                  </a:lnTo>
                  <a:lnTo>
                    <a:pt x="1574431" y="611352"/>
                  </a:lnTo>
                  <a:lnTo>
                    <a:pt x="1576184" y="606933"/>
                  </a:lnTo>
                  <a:lnTo>
                    <a:pt x="1577733" y="602424"/>
                  </a:lnTo>
                  <a:lnTo>
                    <a:pt x="1578858" y="598474"/>
                  </a:lnTo>
                  <a:lnTo>
                    <a:pt x="1579067" y="597801"/>
                  </a:lnTo>
                  <a:lnTo>
                    <a:pt x="1580172" y="593102"/>
                  </a:lnTo>
                  <a:lnTo>
                    <a:pt x="1581048" y="588314"/>
                  </a:lnTo>
                  <a:lnTo>
                    <a:pt x="1581683" y="583438"/>
                  </a:lnTo>
                  <a:lnTo>
                    <a:pt x="1581978" y="579564"/>
                  </a:lnTo>
                  <a:lnTo>
                    <a:pt x="1582094" y="578157"/>
                  </a:lnTo>
                  <a:lnTo>
                    <a:pt x="1582216" y="537121"/>
                  </a:lnTo>
                  <a:lnTo>
                    <a:pt x="1610791" y="537121"/>
                  </a:lnTo>
                  <a:lnTo>
                    <a:pt x="1610665" y="578485"/>
                  </a:lnTo>
                  <a:lnTo>
                    <a:pt x="1608480" y="597115"/>
                  </a:lnTo>
                  <a:lnTo>
                    <a:pt x="1608358" y="597801"/>
                  </a:lnTo>
                  <a:lnTo>
                    <a:pt x="1600885" y="622160"/>
                  </a:lnTo>
                  <a:lnTo>
                    <a:pt x="1598650" y="627113"/>
                  </a:lnTo>
                  <a:close/>
                </a:path>
                <a:path w="1610995" h="1006475">
                  <a:moveTo>
                    <a:pt x="1498028" y="698436"/>
                  </a:moveTo>
                  <a:lnTo>
                    <a:pt x="1494454" y="670344"/>
                  </a:lnTo>
                  <a:lnTo>
                    <a:pt x="1494421" y="670090"/>
                  </a:lnTo>
                  <a:lnTo>
                    <a:pt x="1499903" y="669378"/>
                  </a:lnTo>
                  <a:lnTo>
                    <a:pt x="1538947" y="654113"/>
                  </a:lnTo>
                  <a:lnTo>
                    <a:pt x="1559344" y="635800"/>
                  </a:lnTo>
                  <a:lnTo>
                    <a:pt x="1580946" y="654507"/>
                  </a:lnTo>
                  <a:lnTo>
                    <a:pt x="1550123" y="680885"/>
                  </a:lnTo>
                  <a:lnTo>
                    <a:pt x="1510131" y="696582"/>
                  </a:lnTo>
                  <a:lnTo>
                    <a:pt x="1503921" y="697687"/>
                  </a:lnTo>
                  <a:lnTo>
                    <a:pt x="1498028" y="698436"/>
                  </a:lnTo>
                  <a:close/>
                </a:path>
                <a:path w="1610995" h="1006475">
                  <a:moveTo>
                    <a:pt x="1467662" y="699135"/>
                  </a:moveTo>
                  <a:lnTo>
                    <a:pt x="1381937" y="699135"/>
                  </a:lnTo>
                  <a:lnTo>
                    <a:pt x="1381937" y="670560"/>
                  </a:lnTo>
                  <a:lnTo>
                    <a:pt x="1467662" y="670560"/>
                  </a:lnTo>
                  <a:lnTo>
                    <a:pt x="1467662" y="699135"/>
                  </a:lnTo>
                  <a:close/>
                </a:path>
                <a:path w="1610995" h="1006475">
                  <a:moveTo>
                    <a:pt x="1353362" y="699135"/>
                  </a:moveTo>
                  <a:lnTo>
                    <a:pt x="1267637" y="699135"/>
                  </a:lnTo>
                  <a:lnTo>
                    <a:pt x="1267637" y="670560"/>
                  </a:lnTo>
                  <a:lnTo>
                    <a:pt x="1353362" y="670560"/>
                  </a:lnTo>
                  <a:lnTo>
                    <a:pt x="1353362" y="699135"/>
                  </a:lnTo>
                  <a:close/>
                </a:path>
                <a:path w="1610995" h="1006475">
                  <a:moveTo>
                    <a:pt x="1239062" y="699135"/>
                  </a:moveTo>
                  <a:lnTo>
                    <a:pt x="1153337" y="699135"/>
                  </a:lnTo>
                  <a:lnTo>
                    <a:pt x="1153337" y="670560"/>
                  </a:lnTo>
                  <a:lnTo>
                    <a:pt x="1239062" y="670560"/>
                  </a:lnTo>
                  <a:lnTo>
                    <a:pt x="1239062" y="699135"/>
                  </a:lnTo>
                  <a:close/>
                </a:path>
                <a:path w="1610995" h="1006475">
                  <a:moveTo>
                    <a:pt x="1124762" y="699135"/>
                  </a:moveTo>
                  <a:lnTo>
                    <a:pt x="1039037" y="699135"/>
                  </a:lnTo>
                  <a:lnTo>
                    <a:pt x="1039037" y="670560"/>
                  </a:lnTo>
                  <a:lnTo>
                    <a:pt x="1124762" y="670560"/>
                  </a:lnTo>
                  <a:lnTo>
                    <a:pt x="1124762" y="699135"/>
                  </a:lnTo>
                  <a:close/>
                </a:path>
                <a:path w="1610995" h="1006475">
                  <a:moveTo>
                    <a:pt x="1010462" y="699135"/>
                  </a:moveTo>
                  <a:lnTo>
                    <a:pt x="924737" y="699135"/>
                  </a:lnTo>
                  <a:lnTo>
                    <a:pt x="924737" y="670560"/>
                  </a:lnTo>
                  <a:lnTo>
                    <a:pt x="1010462" y="670560"/>
                  </a:lnTo>
                  <a:lnTo>
                    <a:pt x="1010462" y="699135"/>
                  </a:lnTo>
                  <a:close/>
                </a:path>
                <a:path w="1610995" h="1006475">
                  <a:moveTo>
                    <a:pt x="896162" y="699135"/>
                  </a:moveTo>
                  <a:lnTo>
                    <a:pt x="810437" y="699135"/>
                  </a:lnTo>
                  <a:lnTo>
                    <a:pt x="810437" y="670560"/>
                  </a:lnTo>
                  <a:lnTo>
                    <a:pt x="896162" y="670560"/>
                  </a:lnTo>
                  <a:lnTo>
                    <a:pt x="896162" y="699135"/>
                  </a:lnTo>
                  <a:close/>
                </a:path>
                <a:path w="1610995" h="1006475">
                  <a:moveTo>
                    <a:pt x="781862" y="699135"/>
                  </a:moveTo>
                  <a:lnTo>
                    <a:pt x="696137" y="699135"/>
                  </a:lnTo>
                  <a:lnTo>
                    <a:pt x="696137" y="670560"/>
                  </a:lnTo>
                  <a:lnTo>
                    <a:pt x="781862" y="670560"/>
                  </a:lnTo>
                  <a:lnTo>
                    <a:pt x="781862" y="699135"/>
                  </a:lnTo>
                  <a:close/>
                </a:path>
                <a:path w="1610995" h="1006475">
                  <a:moveTo>
                    <a:pt x="596887" y="737171"/>
                  </a:moveTo>
                  <a:lnTo>
                    <a:pt x="584606" y="711365"/>
                  </a:lnTo>
                  <a:lnTo>
                    <a:pt x="662000" y="674509"/>
                  </a:lnTo>
                  <a:lnTo>
                    <a:pt x="674293" y="700316"/>
                  </a:lnTo>
                  <a:lnTo>
                    <a:pt x="596887" y="737171"/>
                  </a:lnTo>
                  <a:close/>
                </a:path>
                <a:path w="1610995" h="1006475">
                  <a:moveTo>
                    <a:pt x="493687" y="786307"/>
                  </a:moveTo>
                  <a:lnTo>
                    <a:pt x="481406" y="760501"/>
                  </a:lnTo>
                  <a:lnTo>
                    <a:pt x="558812" y="723646"/>
                  </a:lnTo>
                  <a:lnTo>
                    <a:pt x="571093" y="749452"/>
                  </a:lnTo>
                  <a:lnTo>
                    <a:pt x="493687" y="786307"/>
                  </a:lnTo>
                  <a:close/>
                </a:path>
                <a:path w="1610995" h="1006475">
                  <a:moveTo>
                    <a:pt x="390486" y="835444"/>
                  </a:moveTo>
                  <a:lnTo>
                    <a:pt x="378205" y="809637"/>
                  </a:lnTo>
                  <a:lnTo>
                    <a:pt x="455612" y="772782"/>
                  </a:lnTo>
                  <a:lnTo>
                    <a:pt x="467893" y="798588"/>
                  </a:lnTo>
                  <a:lnTo>
                    <a:pt x="390486" y="835444"/>
                  </a:lnTo>
                  <a:close/>
                </a:path>
                <a:path w="1610995" h="1006475">
                  <a:moveTo>
                    <a:pt x="287286" y="884580"/>
                  </a:moveTo>
                  <a:lnTo>
                    <a:pt x="275005" y="858774"/>
                  </a:lnTo>
                  <a:lnTo>
                    <a:pt x="352412" y="821918"/>
                  </a:lnTo>
                  <a:lnTo>
                    <a:pt x="364693" y="847725"/>
                  </a:lnTo>
                  <a:lnTo>
                    <a:pt x="287286" y="884580"/>
                  </a:lnTo>
                  <a:close/>
                </a:path>
                <a:path w="1610995" h="1006475">
                  <a:moveTo>
                    <a:pt x="184099" y="933716"/>
                  </a:moveTo>
                  <a:lnTo>
                    <a:pt x="171805" y="907910"/>
                  </a:lnTo>
                  <a:lnTo>
                    <a:pt x="249212" y="871054"/>
                  </a:lnTo>
                  <a:lnTo>
                    <a:pt x="261492" y="896861"/>
                  </a:lnTo>
                  <a:lnTo>
                    <a:pt x="184099" y="933716"/>
                  </a:lnTo>
                  <a:close/>
                </a:path>
                <a:path w="1610995" h="1006475">
                  <a:moveTo>
                    <a:pt x="92018" y="945904"/>
                  </a:moveTo>
                  <a:lnTo>
                    <a:pt x="80492" y="937704"/>
                  </a:lnTo>
                  <a:lnTo>
                    <a:pt x="130200" y="867854"/>
                  </a:lnTo>
                  <a:lnTo>
                    <a:pt x="153479" y="884428"/>
                  </a:lnTo>
                  <a:lnTo>
                    <a:pt x="118804" y="933145"/>
                  </a:lnTo>
                  <a:lnTo>
                    <a:pt x="92018" y="945904"/>
                  </a:lnTo>
                  <a:close/>
                </a:path>
                <a:path w="1610995" h="1006475">
                  <a:moveTo>
                    <a:pt x="91068" y="978001"/>
                  </a:moveTo>
                  <a:lnTo>
                    <a:pt x="86893" y="978001"/>
                  </a:lnTo>
                  <a:lnTo>
                    <a:pt x="118810" y="933145"/>
                  </a:lnTo>
                  <a:lnTo>
                    <a:pt x="146011" y="920191"/>
                  </a:lnTo>
                  <a:lnTo>
                    <a:pt x="158248" y="945904"/>
                  </a:lnTo>
                  <a:lnTo>
                    <a:pt x="158489" y="945904"/>
                  </a:lnTo>
                  <a:lnTo>
                    <a:pt x="91068" y="978001"/>
                  </a:lnTo>
                  <a:close/>
                </a:path>
                <a:path w="1610995" h="1006475">
                  <a:moveTo>
                    <a:pt x="103771" y="954265"/>
                  </a:moveTo>
                  <a:lnTo>
                    <a:pt x="92018" y="945904"/>
                  </a:lnTo>
                  <a:lnTo>
                    <a:pt x="118810" y="933145"/>
                  </a:lnTo>
                  <a:lnTo>
                    <a:pt x="103771" y="954265"/>
                  </a:lnTo>
                  <a:close/>
                </a:path>
                <a:path w="1610995" h="1006475">
                  <a:moveTo>
                    <a:pt x="87210" y="977556"/>
                  </a:moveTo>
                  <a:lnTo>
                    <a:pt x="85492" y="976333"/>
                  </a:lnTo>
                  <a:lnTo>
                    <a:pt x="69100" y="956818"/>
                  </a:lnTo>
                  <a:lnTo>
                    <a:pt x="92018" y="945904"/>
                  </a:lnTo>
                  <a:lnTo>
                    <a:pt x="103771" y="954265"/>
                  </a:lnTo>
                  <a:lnTo>
                    <a:pt x="87210" y="977556"/>
                  </a:lnTo>
                  <a:close/>
                </a:path>
                <a:path w="1610995" h="1006475">
                  <a:moveTo>
                    <a:pt x="31686" y="1006271"/>
                  </a:moveTo>
                  <a:lnTo>
                    <a:pt x="63931" y="960983"/>
                  </a:lnTo>
                  <a:lnTo>
                    <a:pt x="85492" y="976333"/>
                  </a:lnTo>
                  <a:lnTo>
                    <a:pt x="86893" y="978001"/>
                  </a:lnTo>
                  <a:lnTo>
                    <a:pt x="91068" y="978001"/>
                  </a:lnTo>
                  <a:lnTo>
                    <a:pt x="31686" y="1006271"/>
                  </a:lnTo>
                  <a:close/>
                </a:path>
                <a:path w="1610995" h="1006475">
                  <a:moveTo>
                    <a:pt x="86893" y="978001"/>
                  </a:moveTo>
                  <a:lnTo>
                    <a:pt x="85492" y="976333"/>
                  </a:lnTo>
                  <a:lnTo>
                    <a:pt x="87210" y="977556"/>
                  </a:lnTo>
                  <a:lnTo>
                    <a:pt x="86893" y="978001"/>
                  </a:lnTo>
                  <a:close/>
                </a:path>
                <a:path w="1610995" h="1006475">
                  <a:moveTo>
                    <a:pt x="170052" y="861148"/>
                  </a:moveTo>
                  <a:lnTo>
                    <a:pt x="146773" y="844575"/>
                  </a:lnTo>
                  <a:lnTo>
                    <a:pt x="196481" y="774738"/>
                  </a:lnTo>
                  <a:lnTo>
                    <a:pt x="219760" y="791298"/>
                  </a:lnTo>
                  <a:lnTo>
                    <a:pt x="170052" y="861148"/>
                  </a:lnTo>
                  <a:close/>
                </a:path>
                <a:path w="1610995" h="1006475">
                  <a:moveTo>
                    <a:pt x="250278" y="699135"/>
                  </a:moveTo>
                  <a:lnTo>
                    <a:pt x="169887" y="699135"/>
                  </a:lnTo>
                  <a:lnTo>
                    <a:pt x="169887" y="670560"/>
                  </a:lnTo>
                  <a:lnTo>
                    <a:pt x="255612" y="670560"/>
                  </a:lnTo>
                  <a:lnTo>
                    <a:pt x="255612" y="691638"/>
                  </a:lnTo>
                  <a:lnTo>
                    <a:pt x="250278" y="699135"/>
                  </a:lnTo>
                  <a:close/>
                </a:path>
                <a:path w="1610995" h="1006475">
                  <a:moveTo>
                    <a:pt x="285351" y="699135"/>
                  </a:moveTo>
                  <a:lnTo>
                    <a:pt x="255612" y="699135"/>
                  </a:lnTo>
                  <a:lnTo>
                    <a:pt x="255612" y="691638"/>
                  </a:lnTo>
                  <a:lnTo>
                    <a:pt x="262750" y="681609"/>
                  </a:lnTo>
                  <a:lnTo>
                    <a:pt x="286029" y="698182"/>
                  </a:lnTo>
                  <a:lnTo>
                    <a:pt x="285351" y="699135"/>
                  </a:lnTo>
                  <a:close/>
                </a:path>
                <a:path w="1610995" h="1006475">
                  <a:moveTo>
                    <a:pt x="236321" y="768019"/>
                  </a:moveTo>
                  <a:lnTo>
                    <a:pt x="213042" y="751459"/>
                  </a:lnTo>
                  <a:lnTo>
                    <a:pt x="255612" y="691638"/>
                  </a:lnTo>
                  <a:lnTo>
                    <a:pt x="255612" y="699135"/>
                  </a:lnTo>
                  <a:lnTo>
                    <a:pt x="285351" y="699135"/>
                  </a:lnTo>
                  <a:lnTo>
                    <a:pt x="236321" y="768019"/>
                  </a:lnTo>
                  <a:close/>
                </a:path>
                <a:path w="1610995" h="1006475">
                  <a:moveTo>
                    <a:pt x="141312" y="699135"/>
                  </a:moveTo>
                  <a:lnTo>
                    <a:pt x="125856" y="699135"/>
                  </a:lnTo>
                  <a:lnTo>
                    <a:pt x="119570" y="698969"/>
                  </a:lnTo>
                  <a:lnTo>
                    <a:pt x="76974" y="689229"/>
                  </a:lnTo>
                  <a:lnTo>
                    <a:pt x="51892" y="674992"/>
                  </a:lnTo>
                  <a:lnTo>
                    <a:pt x="68452" y="651713"/>
                  </a:lnTo>
                  <a:lnTo>
                    <a:pt x="71831" y="654113"/>
                  </a:lnTo>
                  <a:lnTo>
                    <a:pt x="75806" y="656640"/>
                  </a:lnTo>
                  <a:lnTo>
                    <a:pt x="115920" y="670026"/>
                  </a:lnTo>
                  <a:lnTo>
                    <a:pt x="115696" y="670026"/>
                  </a:lnTo>
                  <a:lnTo>
                    <a:pt x="120872" y="670420"/>
                  </a:lnTo>
                  <a:lnTo>
                    <a:pt x="141312" y="670420"/>
                  </a:lnTo>
                  <a:lnTo>
                    <a:pt x="141312" y="699135"/>
                  </a:lnTo>
                  <a:close/>
                </a:path>
                <a:path w="1610995" h="1006475">
                  <a:moveTo>
                    <a:pt x="28244" y="652589"/>
                  </a:moveTo>
                  <a:lnTo>
                    <a:pt x="7645" y="616432"/>
                  </a:lnTo>
                  <a:lnTo>
                    <a:pt x="1596" y="593102"/>
                  </a:lnTo>
                  <a:lnTo>
                    <a:pt x="1472" y="592404"/>
                  </a:lnTo>
                  <a:lnTo>
                    <a:pt x="647" y="585965"/>
                  </a:lnTo>
                  <a:lnTo>
                    <a:pt x="152" y="579564"/>
                  </a:lnTo>
                  <a:lnTo>
                    <a:pt x="126" y="578485"/>
                  </a:lnTo>
                  <a:lnTo>
                    <a:pt x="0" y="563892"/>
                  </a:lnTo>
                  <a:lnTo>
                    <a:pt x="28575" y="563892"/>
                  </a:lnTo>
                  <a:lnTo>
                    <a:pt x="28696" y="578142"/>
                  </a:lnTo>
                  <a:lnTo>
                    <a:pt x="29053" y="582714"/>
                  </a:lnTo>
                  <a:lnTo>
                    <a:pt x="29108" y="583438"/>
                  </a:lnTo>
                  <a:lnTo>
                    <a:pt x="29653" y="587603"/>
                  </a:lnTo>
                  <a:lnTo>
                    <a:pt x="29743" y="588314"/>
                  </a:lnTo>
                  <a:lnTo>
                    <a:pt x="30470" y="592264"/>
                  </a:lnTo>
                  <a:lnTo>
                    <a:pt x="30495" y="592404"/>
                  </a:lnTo>
                  <a:lnTo>
                    <a:pt x="30619" y="593102"/>
                  </a:lnTo>
                  <a:lnTo>
                    <a:pt x="31724" y="597801"/>
                  </a:lnTo>
                  <a:lnTo>
                    <a:pt x="31933" y="598474"/>
                  </a:lnTo>
                  <a:lnTo>
                    <a:pt x="33058" y="602424"/>
                  </a:lnTo>
                  <a:lnTo>
                    <a:pt x="34594" y="606933"/>
                  </a:lnTo>
                  <a:lnTo>
                    <a:pt x="36360" y="611352"/>
                  </a:lnTo>
                  <a:lnTo>
                    <a:pt x="38328" y="615657"/>
                  </a:lnTo>
                  <a:lnTo>
                    <a:pt x="38743" y="616432"/>
                  </a:lnTo>
                  <a:lnTo>
                    <a:pt x="40487" y="619848"/>
                  </a:lnTo>
                  <a:lnTo>
                    <a:pt x="42849" y="623912"/>
                  </a:lnTo>
                  <a:lnTo>
                    <a:pt x="45323" y="627748"/>
                  </a:lnTo>
                  <a:lnTo>
                    <a:pt x="48132" y="631672"/>
                  </a:lnTo>
                  <a:lnTo>
                    <a:pt x="50711" y="634936"/>
                  </a:lnTo>
                  <a:lnTo>
                    <a:pt x="28244" y="652589"/>
                  </a:lnTo>
                  <a:close/>
                </a:path>
                <a:path w="1610995" h="1006475">
                  <a:moveTo>
                    <a:pt x="28575" y="535317"/>
                  </a:moveTo>
                  <a:lnTo>
                    <a:pt x="0" y="535317"/>
                  </a:lnTo>
                  <a:lnTo>
                    <a:pt x="0" y="449592"/>
                  </a:lnTo>
                  <a:lnTo>
                    <a:pt x="28575" y="449592"/>
                  </a:lnTo>
                  <a:lnTo>
                    <a:pt x="28575" y="53531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703273" y="1841754"/>
              <a:ext cx="1610995" cy="62901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indent="59055">
                <a:lnSpc>
                  <a:spcPct val="100000"/>
                </a:lnSpc>
                <a:spcBef>
                  <a:spcPts val="105"/>
                </a:spcBef>
              </a:pPr>
              <a:r>
                <a:rPr lang="fr-FR" sz="2000" b="1" spc="-10" dirty="0" smtClean="0">
                  <a:solidFill>
                    <a:srgbClr val="006FC0"/>
                  </a:solidFill>
                  <a:latin typeface="Calibri"/>
                  <a:cs typeface="Calibri"/>
                </a:rPr>
                <a:t>Fonction de conversion</a:t>
              </a:r>
              <a:endParaRPr sz="2000" dirty="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293388" y="1422218"/>
              <a:ext cx="6713855" cy="87395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69900" marR="5080" indent="-457200">
                <a:lnSpc>
                  <a:spcPct val="100000"/>
                </a:lnSpc>
                <a:spcBef>
                  <a:spcPts val="95"/>
                </a:spcBef>
                <a:buFont typeface="Arial MT"/>
                <a:buChar char="•"/>
                <a:tabLst>
                  <a:tab pos="469900" algn="l"/>
                </a:tabLst>
              </a:pPr>
              <a:r>
                <a:rPr lang="fr-FR" sz="2800" dirty="0" smtClean="0">
                  <a:latin typeface="Calibri"/>
                  <a:cs typeface="Calibri"/>
                </a:rPr>
                <a:t>La fonction </a:t>
              </a:r>
              <a:r>
                <a:rPr sz="2800" dirty="0" err="1" smtClean="0">
                  <a:solidFill>
                    <a:srgbClr val="006FC0"/>
                  </a:solidFill>
                  <a:latin typeface="Calibri"/>
                  <a:cs typeface="Calibri"/>
                </a:rPr>
                <a:t>int</a:t>
              </a:r>
              <a:r>
                <a:rPr sz="2800" dirty="0">
                  <a:solidFill>
                    <a:srgbClr val="006FC0"/>
                  </a:solidFill>
                  <a:latin typeface="Calibri"/>
                  <a:cs typeface="Calibri"/>
                </a:rPr>
                <a:t>()</a:t>
              </a:r>
              <a:r>
                <a:rPr sz="2800" spc="-70" dirty="0">
                  <a:solidFill>
                    <a:srgbClr val="006FC0"/>
                  </a:solidFill>
                  <a:latin typeface="Calibri"/>
                  <a:cs typeface="Calibri"/>
                </a:rPr>
                <a:t> </a:t>
              </a:r>
              <a:r>
                <a:rPr lang="fr-FR" sz="2800" dirty="0" smtClean="0">
                  <a:latin typeface="Calibri"/>
                  <a:cs typeface="Calibri"/>
                </a:rPr>
                <a:t>est utilisé pour convertir la variable lu en entier,</a:t>
              </a:r>
              <a:r>
                <a:rPr sz="2800" spc="-10" dirty="0" smtClean="0">
                  <a:latin typeface="Calibri"/>
                  <a:cs typeface="Calibri"/>
                </a:rPr>
                <a:t>.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11094719" y="6463665"/>
            <a:ext cx="2184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pic>
        <p:nvPicPr>
          <p:cNvPr id="11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154409" y="3277480"/>
            <a:ext cx="1610995" cy="1006475"/>
            <a:chOff x="3367608" y="2587853"/>
            <a:chExt cx="1610995" cy="1006475"/>
          </a:xfrm>
        </p:grpSpPr>
        <p:sp>
          <p:nvSpPr>
            <p:cNvPr id="14" name="object 5"/>
            <p:cNvSpPr/>
            <p:nvPr/>
          </p:nvSpPr>
          <p:spPr>
            <a:xfrm>
              <a:off x="3367608" y="2587853"/>
              <a:ext cx="1610995" cy="1006475"/>
            </a:xfrm>
            <a:custGeom>
              <a:avLst/>
              <a:gdLst/>
              <a:ahLst/>
              <a:cxnLst/>
              <a:rect l="l" t="t" r="r" b="b"/>
              <a:pathLst>
                <a:path w="1610995" h="1006475">
                  <a:moveTo>
                    <a:pt x="28575" y="421017"/>
                  </a:moveTo>
                  <a:lnTo>
                    <a:pt x="0" y="421017"/>
                  </a:lnTo>
                  <a:lnTo>
                    <a:pt x="0" y="319722"/>
                  </a:lnTo>
                  <a:lnTo>
                    <a:pt x="28575" y="319722"/>
                  </a:lnTo>
                  <a:lnTo>
                    <a:pt x="28575" y="421017"/>
                  </a:lnTo>
                  <a:close/>
                </a:path>
                <a:path w="1610995" h="1006475">
                  <a:moveTo>
                    <a:pt x="28575" y="291147"/>
                  </a:moveTo>
                  <a:lnTo>
                    <a:pt x="0" y="291147"/>
                  </a:lnTo>
                  <a:lnTo>
                    <a:pt x="0" y="205422"/>
                  </a:lnTo>
                  <a:lnTo>
                    <a:pt x="28575" y="205422"/>
                  </a:lnTo>
                  <a:lnTo>
                    <a:pt x="28575" y="291147"/>
                  </a:lnTo>
                  <a:close/>
                </a:path>
                <a:path w="1610995" h="1006475">
                  <a:moveTo>
                    <a:pt x="28575" y="176847"/>
                  </a:moveTo>
                  <a:lnTo>
                    <a:pt x="0" y="176847"/>
                  </a:lnTo>
                  <a:lnTo>
                    <a:pt x="108" y="121373"/>
                  </a:lnTo>
                  <a:lnTo>
                    <a:pt x="2435" y="101320"/>
                  </a:lnTo>
                  <a:lnTo>
                    <a:pt x="2552" y="100660"/>
                  </a:lnTo>
                  <a:lnTo>
                    <a:pt x="3962" y="94551"/>
                  </a:lnTo>
                  <a:lnTo>
                    <a:pt x="5664" y="88569"/>
                  </a:lnTo>
                  <a:lnTo>
                    <a:pt x="6159" y="87109"/>
                  </a:lnTo>
                  <a:lnTo>
                    <a:pt x="33223" y="96265"/>
                  </a:lnTo>
                  <a:lnTo>
                    <a:pt x="32842" y="97383"/>
                  </a:lnTo>
                  <a:lnTo>
                    <a:pt x="31546" y="102019"/>
                  </a:lnTo>
                  <a:lnTo>
                    <a:pt x="30479" y="106730"/>
                  </a:lnTo>
                  <a:lnTo>
                    <a:pt x="30470" y="106870"/>
                  </a:lnTo>
                  <a:lnTo>
                    <a:pt x="29768" y="110820"/>
                  </a:lnTo>
                  <a:lnTo>
                    <a:pt x="29641" y="111531"/>
                  </a:lnTo>
                  <a:lnTo>
                    <a:pt x="29124" y="115696"/>
                  </a:lnTo>
                  <a:lnTo>
                    <a:pt x="29032" y="116420"/>
                  </a:lnTo>
                  <a:lnTo>
                    <a:pt x="28813" y="119570"/>
                  </a:lnTo>
                  <a:lnTo>
                    <a:pt x="28696" y="120992"/>
                  </a:lnTo>
                  <a:lnTo>
                    <a:pt x="28575" y="176847"/>
                  </a:lnTo>
                  <a:close/>
                </a:path>
                <a:path w="1610995" h="1006475">
                  <a:moveTo>
                    <a:pt x="43878" y="73634"/>
                  </a:moveTo>
                  <a:lnTo>
                    <a:pt x="19824" y="58216"/>
                  </a:lnTo>
                  <a:lnTo>
                    <a:pt x="21526" y="55562"/>
                  </a:lnTo>
                  <a:lnTo>
                    <a:pt x="25054" y="50609"/>
                  </a:lnTo>
                  <a:lnTo>
                    <a:pt x="55562" y="21526"/>
                  </a:lnTo>
                  <a:lnTo>
                    <a:pt x="94551" y="3962"/>
                  </a:lnTo>
                  <a:lnTo>
                    <a:pt x="96735" y="3454"/>
                  </a:lnTo>
                  <a:lnTo>
                    <a:pt x="103162" y="31305"/>
                  </a:lnTo>
                  <a:lnTo>
                    <a:pt x="101320" y="31724"/>
                  </a:lnTo>
                  <a:lnTo>
                    <a:pt x="97825" y="32740"/>
                  </a:lnTo>
                  <a:lnTo>
                    <a:pt x="97682" y="32740"/>
                  </a:lnTo>
                  <a:lnTo>
                    <a:pt x="92189" y="34607"/>
                  </a:lnTo>
                  <a:lnTo>
                    <a:pt x="87782" y="36360"/>
                  </a:lnTo>
                  <a:lnTo>
                    <a:pt x="86600" y="36918"/>
                  </a:lnTo>
                  <a:lnTo>
                    <a:pt x="83477" y="38328"/>
                  </a:lnTo>
                  <a:lnTo>
                    <a:pt x="56080" y="58216"/>
                  </a:lnTo>
                  <a:lnTo>
                    <a:pt x="53657" y="60756"/>
                  </a:lnTo>
                  <a:lnTo>
                    <a:pt x="50609" y="64312"/>
                  </a:lnTo>
                  <a:lnTo>
                    <a:pt x="47713" y="68008"/>
                  </a:lnTo>
                  <a:lnTo>
                    <a:pt x="45008" y="71843"/>
                  </a:lnTo>
                  <a:lnTo>
                    <a:pt x="43878" y="73634"/>
                  </a:lnTo>
                  <a:close/>
                </a:path>
                <a:path w="1610995" h="1006475">
                  <a:moveTo>
                    <a:pt x="214007" y="28574"/>
                  </a:moveTo>
                  <a:lnTo>
                    <a:pt x="128282" y="28574"/>
                  </a:lnTo>
                  <a:lnTo>
                    <a:pt x="128282" y="0"/>
                  </a:lnTo>
                  <a:lnTo>
                    <a:pt x="214007" y="0"/>
                  </a:lnTo>
                  <a:lnTo>
                    <a:pt x="214007" y="28574"/>
                  </a:lnTo>
                  <a:close/>
                </a:path>
                <a:path w="1610995" h="1006475">
                  <a:moveTo>
                    <a:pt x="328307" y="28574"/>
                  </a:moveTo>
                  <a:lnTo>
                    <a:pt x="242582" y="28574"/>
                  </a:lnTo>
                  <a:lnTo>
                    <a:pt x="242582" y="0"/>
                  </a:lnTo>
                  <a:lnTo>
                    <a:pt x="328307" y="0"/>
                  </a:lnTo>
                  <a:lnTo>
                    <a:pt x="328307" y="28574"/>
                  </a:lnTo>
                  <a:close/>
                </a:path>
                <a:path w="1610995" h="1006475">
                  <a:moveTo>
                    <a:pt x="442607" y="28574"/>
                  </a:moveTo>
                  <a:lnTo>
                    <a:pt x="356882" y="28574"/>
                  </a:lnTo>
                  <a:lnTo>
                    <a:pt x="356882" y="0"/>
                  </a:lnTo>
                  <a:lnTo>
                    <a:pt x="442607" y="0"/>
                  </a:lnTo>
                  <a:lnTo>
                    <a:pt x="442607" y="28574"/>
                  </a:lnTo>
                  <a:close/>
                </a:path>
                <a:path w="1610995" h="1006475">
                  <a:moveTo>
                    <a:pt x="556907" y="28574"/>
                  </a:moveTo>
                  <a:lnTo>
                    <a:pt x="471182" y="28574"/>
                  </a:lnTo>
                  <a:lnTo>
                    <a:pt x="471182" y="0"/>
                  </a:lnTo>
                  <a:lnTo>
                    <a:pt x="556907" y="0"/>
                  </a:lnTo>
                  <a:lnTo>
                    <a:pt x="556907" y="28574"/>
                  </a:lnTo>
                  <a:close/>
                </a:path>
                <a:path w="1610995" h="1006475">
                  <a:moveTo>
                    <a:pt x="671207" y="28574"/>
                  </a:moveTo>
                  <a:lnTo>
                    <a:pt x="585482" y="28574"/>
                  </a:lnTo>
                  <a:lnTo>
                    <a:pt x="585482" y="0"/>
                  </a:lnTo>
                  <a:lnTo>
                    <a:pt x="671207" y="0"/>
                  </a:lnTo>
                  <a:lnTo>
                    <a:pt x="671207" y="28574"/>
                  </a:lnTo>
                  <a:close/>
                </a:path>
                <a:path w="1610995" h="1006475">
                  <a:moveTo>
                    <a:pt x="785507" y="28574"/>
                  </a:moveTo>
                  <a:lnTo>
                    <a:pt x="699782" y="28574"/>
                  </a:lnTo>
                  <a:lnTo>
                    <a:pt x="699782" y="0"/>
                  </a:lnTo>
                  <a:lnTo>
                    <a:pt x="785507" y="0"/>
                  </a:lnTo>
                  <a:lnTo>
                    <a:pt x="785507" y="28574"/>
                  </a:lnTo>
                  <a:close/>
                </a:path>
                <a:path w="1610995" h="1006475">
                  <a:moveTo>
                    <a:pt x="899807" y="28574"/>
                  </a:moveTo>
                  <a:lnTo>
                    <a:pt x="814082" y="28574"/>
                  </a:lnTo>
                  <a:lnTo>
                    <a:pt x="814082" y="0"/>
                  </a:lnTo>
                  <a:lnTo>
                    <a:pt x="899807" y="0"/>
                  </a:lnTo>
                  <a:lnTo>
                    <a:pt x="899807" y="28574"/>
                  </a:lnTo>
                  <a:close/>
                </a:path>
                <a:path w="1610995" h="1006475">
                  <a:moveTo>
                    <a:pt x="1014107" y="28574"/>
                  </a:moveTo>
                  <a:lnTo>
                    <a:pt x="928382" y="28574"/>
                  </a:lnTo>
                  <a:lnTo>
                    <a:pt x="928382" y="0"/>
                  </a:lnTo>
                  <a:lnTo>
                    <a:pt x="1014107" y="0"/>
                  </a:lnTo>
                  <a:lnTo>
                    <a:pt x="1014107" y="28574"/>
                  </a:lnTo>
                  <a:close/>
                </a:path>
                <a:path w="1610995" h="1006475">
                  <a:moveTo>
                    <a:pt x="1128407" y="28574"/>
                  </a:moveTo>
                  <a:lnTo>
                    <a:pt x="1042682" y="28574"/>
                  </a:lnTo>
                  <a:lnTo>
                    <a:pt x="1042682" y="0"/>
                  </a:lnTo>
                  <a:lnTo>
                    <a:pt x="1128407" y="0"/>
                  </a:lnTo>
                  <a:lnTo>
                    <a:pt x="1128407" y="28574"/>
                  </a:lnTo>
                  <a:close/>
                </a:path>
                <a:path w="1610995" h="1006475">
                  <a:moveTo>
                    <a:pt x="1242707" y="28574"/>
                  </a:moveTo>
                  <a:lnTo>
                    <a:pt x="1156982" y="28574"/>
                  </a:lnTo>
                  <a:lnTo>
                    <a:pt x="1156982" y="0"/>
                  </a:lnTo>
                  <a:lnTo>
                    <a:pt x="1242707" y="0"/>
                  </a:lnTo>
                  <a:lnTo>
                    <a:pt x="1242707" y="28574"/>
                  </a:lnTo>
                  <a:close/>
                </a:path>
                <a:path w="1610995" h="1006475">
                  <a:moveTo>
                    <a:pt x="1357007" y="28574"/>
                  </a:moveTo>
                  <a:lnTo>
                    <a:pt x="1271282" y="28574"/>
                  </a:lnTo>
                  <a:lnTo>
                    <a:pt x="1271282" y="0"/>
                  </a:lnTo>
                  <a:lnTo>
                    <a:pt x="1357007" y="0"/>
                  </a:lnTo>
                  <a:lnTo>
                    <a:pt x="1357007" y="28574"/>
                  </a:lnTo>
                  <a:close/>
                </a:path>
                <a:path w="1610995" h="1006475">
                  <a:moveTo>
                    <a:pt x="1471307" y="28574"/>
                  </a:moveTo>
                  <a:lnTo>
                    <a:pt x="1385582" y="28574"/>
                  </a:lnTo>
                  <a:lnTo>
                    <a:pt x="1385582" y="0"/>
                  </a:lnTo>
                  <a:lnTo>
                    <a:pt x="1471307" y="0"/>
                  </a:lnTo>
                  <a:lnTo>
                    <a:pt x="1471307" y="28574"/>
                  </a:lnTo>
                  <a:close/>
                </a:path>
                <a:path w="1610995" h="1006475">
                  <a:moveTo>
                    <a:pt x="1561211" y="65633"/>
                  </a:moveTo>
                  <a:lnTo>
                    <a:pt x="1540128" y="45859"/>
                  </a:lnTo>
                  <a:lnTo>
                    <a:pt x="1539519" y="45402"/>
                  </a:lnTo>
                  <a:lnTo>
                    <a:pt x="1535582" y="42849"/>
                  </a:lnTo>
                  <a:lnTo>
                    <a:pt x="1531505" y="40487"/>
                  </a:lnTo>
                  <a:lnTo>
                    <a:pt x="1527314" y="38328"/>
                  </a:lnTo>
                  <a:lnTo>
                    <a:pt x="1524190" y="36918"/>
                  </a:lnTo>
                  <a:lnTo>
                    <a:pt x="1523009" y="36360"/>
                  </a:lnTo>
                  <a:lnTo>
                    <a:pt x="1518589" y="34607"/>
                  </a:lnTo>
                  <a:lnTo>
                    <a:pt x="1513109" y="32740"/>
                  </a:lnTo>
                  <a:lnTo>
                    <a:pt x="1512966" y="32740"/>
                  </a:lnTo>
                  <a:lnTo>
                    <a:pt x="1509471" y="31724"/>
                  </a:lnTo>
                  <a:lnTo>
                    <a:pt x="1504759" y="30619"/>
                  </a:lnTo>
                  <a:lnTo>
                    <a:pt x="1499153" y="29641"/>
                  </a:lnTo>
                  <a:lnTo>
                    <a:pt x="1498028" y="29502"/>
                  </a:lnTo>
                  <a:lnTo>
                    <a:pt x="1501598" y="1447"/>
                  </a:lnTo>
                  <a:lnTo>
                    <a:pt x="1501635" y="1155"/>
                  </a:lnTo>
                  <a:lnTo>
                    <a:pt x="1503921" y="1447"/>
                  </a:lnTo>
                  <a:lnTo>
                    <a:pt x="1510131" y="2552"/>
                  </a:lnTo>
                  <a:lnTo>
                    <a:pt x="1550123" y="18249"/>
                  </a:lnTo>
                  <a:lnTo>
                    <a:pt x="1582013" y="45859"/>
                  </a:lnTo>
                  <a:lnTo>
                    <a:pt x="1583677" y="47980"/>
                  </a:lnTo>
                  <a:lnTo>
                    <a:pt x="1561211" y="65633"/>
                  </a:lnTo>
                  <a:close/>
                </a:path>
                <a:path w="1610995" h="1006475">
                  <a:moveTo>
                    <a:pt x="1610791" y="165646"/>
                  </a:moveTo>
                  <a:lnTo>
                    <a:pt x="1582216" y="165646"/>
                  </a:lnTo>
                  <a:lnTo>
                    <a:pt x="1582094" y="120977"/>
                  </a:lnTo>
                  <a:lnTo>
                    <a:pt x="1581978" y="119570"/>
                  </a:lnTo>
                  <a:lnTo>
                    <a:pt x="1581759" y="116420"/>
                  </a:lnTo>
                  <a:lnTo>
                    <a:pt x="1581150" y="111531"/>
                  </a:lnTo>
                  <a:lnTo>
                    <a:pt x="1580321" y="106870"/>
                  </a:lnTo>
                  <a:lnTo>
                    <a:pt x="1580311" y="106730"/>
                  </a:lnTo>
                  <a:lnTo>
                    <a:pt x="1579245" y="102019"/>
                  </a:lnTo>
                  <a:lnTo>
                    <a:pt x="1577949" y="97383"/>
                  </a:lnTo>
                  <a:lnTo>
                    <a:pt x="1576425" y="92862"/>
                  </a:lnTo>
                  <a:lnTo>
                    <a:pt x="1574740" y="88569"/>
                  </a:lnTo>
                  <a:lnTo>
                    <a:pt x="1574698" y="88430"/>
                  </a:lnTo>
                  <a:lnTo>
                    <a:pt x="1574101" y="87109"/>
                  </a:lnTo>
                  <a:lnTo>
                    <a:pt x="1600149" y="75336"/>
                  </a:lnTo>
                  <a:lnTo>
                    <a:pt x="1600885" y="76974"/>
                  </a:lnTo>
                  <a:lnTo>
                    <a:pt x="1610626" y="119570"/>
                  </a:lnTo>
                  <a:lnTo>
                    <a:pt x="1610674" y="121373"/>
                  </a:lnTo>
                  <a:lnTo>
                    <a:pt x="1610791" y="165646"/>
                  </a:lnTo>
                  <a:close/>
                </a:path>
                <a:path w="1610995" h="1006475">
                  <a:moveTo>
                    <a:pt x="1610791" y="279946"/>
                  </a:moveTo>
                  <a:lnTo>
                    <a:pt x="1582216" y="279946"/>
                  </a:lnTo>
                  <a:lnTo>
                    <a:pt x="1582216" y="194221"/>
                  </a:lnTo>
                  <a:lnTo>
                    <a:pt x="1610791" y="194221"/>
                  </a:lnTo>
                  <a:lnTo>
                    <a:pt x="1610791" y="279946"/>
                  </a:lnTo>
                  <a:close/>
                </a:path>
                <a:path w="1610995" h="1006475">
                  <a:moveTo>
                    <a:pt x="1610791" y="394246"/>
                  </a:moveTo>
                  <a:lnTo>
                    <a:pt x="1582216" y="394246"/>
                  </a:lnTo>
                  <a:lnTo>
                    <a:pt x="1582216" y="308521"/>
                  </a:lnTo>
                  <a:lnTo>
                    <a:pt x="1610791" y="308521"/>
                  </a:lnTo>
                  <a:lnTo>
                    <a:pt x="1610791" y="394246"/>
                  </a:lnTo>
                  <a:close/>
                </a:path>
                <a:path w="1610995" h="1006475">
                  <a:moveTo>
                    <a:pt x="1610791" y="508546"/>
                  </a:moveTo>
                  <a:lnTo>
                    <a:pt x="1582216" y="508546"/>
                  </a:lnTo>
                  <a:lnTo>
                    <a:pt x="1582216" y="422821"/>
                  </a:lnTo>
                  <a:lnTo>
                    <a:pt x="1610791" y="422821"/>
                  </a:lnTo>
                  <a:lnTo>
                    <a:pt x="1610791" y="508546"/>
                  </a:lnTo>
                  <a:close/>
                </a:path>
                <a:path w="1610995" h="1006475">
                  <a:moveTo>
                    <a:pt x="1598650" y="627113"/>
                  </a:moveTo>
                  <a:lnTo>
                    <a:pt x="1572602" y="615340"/>
                  </a:lnTo>
                  <a:lnTo>
                    <a:pt x="1574431" y="611352"/>
                  </a:lnTo>
                  <a:lnTo>
                    <a:pt x="1576184" y="606932"/>
                  </a:lnTo>
                  <a:lnTo>
                    <a:pt x="1577733" y="602424"/>
                  </a:lnTo>
                  <a:lnTo>
                    <a:pt x="1578858" y="598474"/>
                  </a:lnTo>
                  <a:lnTo>
                    <a:pt x="1579067" y="597801"/>
                  </a:lnTo>
                  <a:lnTo>
                    <a:pt x="1580172" y="593102"/>
                  </a:lnTo>
                  <a:lnTo>
                    <a:pt x="1581048" y="588314"/>
                  </a:lnTo>
                  <a:lnTo>
                    <a:pt x="1581683" y="583437"/>
                  </a:lnTo>
                  <a:lnTo>
                    <a:pt x="1581978" y="579564"/>
                  </a:lnTo>
                  <a:lnTo>
                    <a:pt x="1582094" y="578157"/>
                  </a:lnTo>
                  <a:lnTo>
                    <a:pt x="1582216" y="537121"/>
                  </a:lnTo>
                  <a:lnTo>
                    <a:pt x="1610791" y="537121"/>
                  </a:lnTo>
                  <a:lnTo>
                    <a:pt x="1610673" y="577761"/>
                  </a:lnTo>
                  <a:lnTo>
                    <a:pt x="1608358" y="597801"/>
                  </a:lnTo>
                  <a:lnTo>
                    <a:pt x="1608239" y="598474"/>
                  </a:lnTo>
                  <a:lnTo>
                    <a:pt x="1606829" y="604583"/>
                  </a:lnTo>
                  <a:lnTo>
                    <a:pt x="1605127" y="610565"/>
                  </a:lnTo>
                  <a:lnTo>
                    <a:pt x="1603146" y="616432"/>
                  </a:lnTo>
                  <a:lnTo>
                    <a:pt x="1600885" y="622160"/>
                  </a:lnTo>
                  <a:lnTo>
                    <a:pt x="1598650" y="627113"/>
                  </a:lnTo>
                  <a:close/>
                </a:path>
                <a:path w="1610995" h="1006475">
                  <a:moveTo>
                    <a:pt x="1498028" y="698436"/>
                  </a:moveTo>
                  <a:lnTo>
                    <a:pt x="1494454" y="670344"/>
                  </a:lnTo>
                  <a:lnTo>
                    <a:pt x="1494421" y="670090"/>
                  </a:lnTo>
                  <a:lnTo>
                    <a:pt x="1499903" y="669378"/>
                  </a:lnTo>
                  <a:lnTo>
                    <a:pt x="1504061" y="668654"/>
                  </a:lnTo>
                  <a:lnTo>
                    <a:pt x="1542783" y="651408"/>
                  </a:lnTo>
                  <a:lnTo>
                    <a:pt x="1559344" y="635800"/>
                  </a:lnTo>
                  <a:lnTo>
                    <a:pt x="1580946" y="654507"/>
                  </a:lnTo>
                  <a:lnTo>
                    <a:pt x="1550123" y="680885"/>
                  </a:lnTo>
                  <a:lnTo>
                    <a:pt x="1510131" y="696582"/>
                  </a:lnTo>
                  <a:lnTo>
                    <a:pt x="1503921" y="697687"/>
                  </a:lnTo>
                  <a:lnTo>
                    <a:pt x="1498028" y="698436"/>
                  </a:lnTo>
                  <a:close/>
                </a:path>
                <a:path w="1610995" h="1006475">
                  <a:moveTo>
                    <a:pt x="1467662" y="699134"/>
                  </a:moveTo>
                  <a:lnTo>
                    <a:pt x="1381937" y="699134"/>
                  </a:lnTo>
                  <a:lnTo>
                    <a:pt x="1381937" y="670559"/>
                  </a:lnTo>
                  <a:lnTo>
                    <a:pt x="1467662" y="670559"/>
                  </a:lnTo>
                  <a:lnTo>
                    <a:pt x="1467662" y="699134"/>
                  </a:lnTo>
                  <a:close/>
                </a:path>
                <a:path w="1610995" h="1006475">
                  <a:moveTo>
                    <a:pt x="1353362" y="699134"/>
                  </a:moveTo>
                  <a:lnTo>
                    <a:pt x="1267637" y="699134"/>
                  </a:lnTo>
                  <a:lnTo>
                    <a:pt x="1267637" y="670559"/>
                  </a:lnTo>
                  <a:lnTo>
                    <a:pt x="1353362" y="670559"/>
                  </a:lnTo>
                  <a:lnTo>
                    <a:pt x="1353362" y="699134"/>
                  </a:lnTo>
                  <a:close/>
                </a:path>
                <a:path w="1610995" h="1006475">
                  <a:moveTo>
                    <a:pt x="1239062" y="699134"/>
                  </a:moveTo>
                  <a:lnTo>
                    <a:pt x="1153337" y="699134"/>
                  </a:lnTo>
                  <a:lnTo>
                    <a:pt x="1153337" y="670559"/>
                  </a:lnTo>
                  <a:lnTo>
                    <a:pt x="1239062" y="670559"/>
                  </a:lnTo>
                  <a:lnTo>
                    <a:pt x="1239062" y="699134"/>
                  </a:lnTo>
                  <a:close/>
                </a:path>
                <a:path w="1610995" h="1006475">
                  <a:moveTo>
                    <a:pt x="1124762" y="699134"/>
                  </a:moveTo>
                  <a:lnTo>
                    <a:pt x="1039037" y="699134"/>
                  </a:lnTo>
                  <a:lnTo>
                    <a:pt x="1039037" y="670559"/>
                  </a:lnTo>
                  <a:lnTo>
                    <a:pt x="1124762" y="670559"/>
                  </a:lnTo>
                  <a:lnTo>
                    <a:pt x="1124762" y="699134"/>
                  </a:lnTo>
                  <a:close/>
                </a:path>
                <a:path w="1610995" h="1006475">
                  <a:moveTo>
                    <a:pt x="1010462" y="699134"/>
                  </a:moveTo>
                  <a:lnTo>
                    <a:pt x="924737" y="699134"/>
                  </a:lnTo>
                  <a:lnTo>
                    <a:pt x="924737" y="670559"/>
                  </a:lnTo>
                  <a:lnTo>
                    <a:pt x="1010462" y="670559"/>
                  </a:lnTo>
                  <a:lnTo>
                    <a:pt x="1010462" y="699134"/>
                  </a:lnTo>
                  <a:close/>
                </a:path>
                <a:path w="1610995" h="1006475">
                  <a:moveTo>
                    <a:pt x="896162" y="699134"/>
                  </a:moveTo>
                  <a:lnTo>
                    <a:pt x="810437" y="699134"/>
                  </a:lnTo>
                  <a:lnTo>
                    <a:pt x="810437" y="670559"/>
                  </a:lnTo>
                  <a:lnTo>
                    <a:pt x="896162" y="670559"/>
                  </a:lnTo>
                  <a:lnTo>
                    <a:pt x="896162" y="699134"/>
                  </a:lnTo>
                  <a:close/>
                </a:path>
                <a:path w="1610995" h="1006475">
                  <a:moveTo>
                    <a:pt x="781862" y="699134"/>
                  </a:moveTo>
                  <a:lnTo>
                    <a:pt x="696137" y="699134"/>
                  </a:lnTo>
                  <a:lnTo>
                    <a:pt x="696137" y="670559"/>
                  </a:lnTo>
                  <a:lnTo>
                    <a:pt x="781862" y="670559"/>
                  </a:lnTo>
                  <a:lnTo>
                    <a:pt x="781862" y="699134"/>
                  </a:lnTo>
                  <a:close/>
                </a:path>
                <a:path w="1610995" h="1006475">
                  <a:moveTo>
                    <a:pt x="596887" y="737171"/>
                  </a:moveTo>
                  <a:lnTo>
                    <a:pt x="584606" y="711365"/>
                  </a:lnTo>
                  <a:lnTo>
                    <a:pt x="662000" y="674509"/>
                  </a:lnTo>
                  <a:lnTo>
                    <a:pt x="674293" y="700316"/>
                  </a:lnTo>
                  <a:lnTo>
                    <a:pt x="596887" y="737171"/>
                  </a:lnTo>
                  <a:close/>
                </a:path>
                <a:path w="1610995" h="1006475">
                  <a:moveTo>
                    <a:pt x="493687" y="786307"/>
                  </a:moveTo>
                  <a:lnTo>
                    <a:pt x="481406" y="760501"/>
                  </a:lnTo>
                  <a:lnTo>
                    <a:pt x="558812" y="723645"/>
                  </a:lnTo>
                  <a:lnTo>
                    <a:pt x="571093" y="749452"/>
                  </a:lnTo>
                  <a:lnTo>
                    <a:pt x="493687" y="786307"/>
                  </a:lnTo>
                  <a:close/>
                </a:path>
                <a:path w="1610995" h="1006475">
                  <a:moveTo>
                    <a:pt x="390486" y="835444"/>
                  </a:moveTo>
                  <a:lnTo>
                    <a:pt x="378206" y="809637"/>
                  </a:lnTo>
                  <a:lnTo>
                    <a:pt x="455612" y="772782"/>
                  </a:lnTo>
                  <a:lnTo>
                    <a:pt x="467893" y="798588"/>
                  </a:lnTo>
                  <a:lnTo>
                    <a:pt x="390486" y="835444"/>
                  </a:lnTo>
                  <a:close/>
                </a:path>
                <a:path w="1610995" h="1006475">
                  <a:moveTo>
                    <a:pt x="287286" y="884580"/>
                  </a:moveTo>
                  <a:lnTo>
                    <a:pt x="275005" y="858773"/>
                  </a:lnTo>
                  <a:lnTo>
                    <a:pt x="352412" y="821918"/>
                  </a:lnTo>
                  <a:lnTo>
                    <a:pt x="364693" y="847724"/>
                  </a:lnTo>
                  <a:lnTo>
                    <a:pt x="287286" y="884580"/>
                  </a:lnTo>
                  <a:close/>
                </a:path>
                <a:path w="1610995" h="1006475">
                  <a:moveTo>
                    <a:pt x="184099" y="933716"/>
                  </a:moveTo>
                  <a:lnTo>
                    <a:pt x="171805" y="907910"/>
                  </a:lnTo>
                  <a:lnTo>
                    <a:pt x="249212" y="871054"/>
                  </a:lnTo>
                  <a:lnTo>
                    <a:pt x="261492" y="896861"/>
                  </a:lnTo>
                  <a:lnTo>
                    <a:pt x="184099" y="933716"/>
                  </a:lnTo>
                  <a:close/>
                </a:path>
                <a:path w="1610995" h="1006475">
                  <a:moveTo>
                    <a:pt x="92018" y="945904"/>
                  </a:moveTo>
                  <a:lnTo>
                    <a:pt x="80492" y="937704"/>
                  </a:lnTo>
                  <a:lnTo>
                    <a:pt x="130200" y="867854"/>
                  </a:lnTo>
                  <a:lnTo>
                    <a:pt x="153479" y="884427"/>
                  </a:lnTo>
                  <a:lnTo>
                    <a:pt x="118804" y="933145"/>
                  </a:lnTo>
                  <a:lnTo>
                    <a:pt x="92018" y="945904"/>
                  </a:lnTo>
                  <a:close/>
                </a:path>
                <a:path w="1610995" h="1006475">
                  <a:moveTo>
                    <a:pt x="91068" y="978001"/>
                  </a:moveTo>
                  <a:lnTo>
                    <a:pt x="86893" y="978001"/>
                  </a:lnTo>
                  <a:lnTo>
                    <a:pt x="118810" y="933145"/>
                  </a:lnTo>
                  <a:lnTo>
                    <a:pt x="146011" y="920191"/>
                  </a:lnTo>
                  <a:lnTo>
                    <a:pt x="158248" y="945904"/>
                  </a:lnTo>
                  <a:lnTo>
                    <a:pt x="158489" y="945904"/>
                  </a:lnTo>
                  <a:lnTo>
                    <a:pt x="91068" y="978001"/>
                  </a:lnTo>
                  <a:close/>
                </a:path>
                <a:path w="1610995" h="1006475">
                  <a:moveTo>
                    <a:pt x="103771" y="954265"/>
                  </a:moveTo>
                  <a:lnTo>
                    <a:pt x="92018" y="945904"/>
                  </a:lnTo>
                  <a:lnTo>
                    <a:pt x="118810" y="933145"/>
                  </a:lnTo>
                  <a:lnTo>
                    <a:pt x="103771" y="954265"/>
                  </a:lnTo>
                  <a:close/>
                </a:path>
                <a:path w="1610995" h="1006475">
                  <a:moveTo>
                    <a:pt x="87210" y="977556"/>
                  </a:moveTo>
                  <a:lnTo>
                    <a:pt x="85493" y="976335"/>
                  </a:lnTo>
                  <a:lnTo>
                    <a:pt x="69100" y="956817"/>
                  </a:lnTo>
                  <a:lnTo>
                    <a:pt x="92018" y="945904"/>
                  </a:lnTo>
                  <a:lnTo>
                    <a:pt x="103771" y="954265"/>
                  </a:lnTo>
                  <a:lnTo>
                    <a:pt x="87210" y="977556"/>
                  </a:lnTo>
                  <a:close/>
                </a:path>
                <a:path w="1610995" h="1006475">
                  <a:moveTo>
                    <a:pt x="31686" y="1006271"/>
                  </a:moveTo>
                  <a:lnTo>
                    <a:pt x="63919" y="960983"/>
                  </a:lnTo>
                  <a:lnTo>
                    <a:pt x="85493" y="976335"/>
                  </a:lnTo>
                  <a:lnTo>
                    <a:pt x="86893" y="978001"/>
                  </a:lnTo>
                  <a:lnTo>
                    <a:pt x="91068" y="978001"/>
                  </a:lnTo>
                  <a:lnTo>
                    <a:pt x="31686" y="1006271"/>
                  </a:lnTo>
                  <a:close/>
                </a:path>
                <a:path w="1610995" h="1006475">
                  <a:moveTo>
                    <a:pt x="86893" y="978001"/>
                  </a:moveTo>
                  <a:lnTo>
                    <a:pt x="85493" y="976335"/>
                  </a:lnTo>
                  <a:lnTo>
                    <a:pt x="87210" y="977556"/>
                  </a:lnTo>
                  <a:lnTo>
                    <a:pt x="86893" y="978001"/>
                  </a:lnTo>
                  <a:close/>
                </a:path>
                <a:path w="1610995" h="1006475">
                  <a:moveTo>
                    <a:pt x="170052" y="861148"/>
                  </a:moveTo>
                  <a:lnTo>
                    <a:pt x="146773" y="844575"/>
                  </a:lnTo>
                  <a:lnTo>
                    <a:pt x="196481" y="774738"/>
                  </a:lnTo>
                  <a:lnTo>
                    <a:pt x="219760" y="791298"/>
                  </a:lnTo>
                  <a:lnTo>
                    <a:pt x="170052" y="861148"/>
                  </a:lnTo>
                  <a:close/>
                </a:path>
                <a:path w="1610995" h="1006475">
                  <a:moveTo>
                    <a:pt x="250278" y="699134"/>
                  </a:moveTo>
                  <a:lnTo>
                    <a:pt x="169887" y="699134"/>
                  </a:lnTo>
                  <a:lnTo>
                    <a:pt x="169887" y="670559"/>
                  </a:lnTo>
                  <a:lnTo>
                    <a:pt x="255612" y="670559"/>
                  </a:lnTo>
                  <a:lnTo>
                    <a:pt x="255612" y="691638"/>
                  </a:lnTo>
                  <a:lnTo>
                    <a:pt x="250278" y="699134"/>
                  </a:lnTo>
                  <a:close/>
                </a:path>
                <a:path w="1610995" h="1006475">
                  <a:moveTo>
                    <a:pt x="285351" y="699134"/>
                  </a:moveTo>
                  <a:lnTo>
                    <a:pt x="255612" y="699134"/>
                  </a:lnTo>
                  <a:lnTo>
                    <a:pt x="255612" y="691638"/>
                  </a:lnTo>
                  <a:lnTo>
                    <a:pt x="262750" y="681608"/>
                  </a:lnTo>
                  <a:lnTo>
                    <a:pt x="286029" y="698182"/>
                  </a:lnTo>
                  <a:lnTo>
                    <a:pt x="285351" y="699134"/>
                  </a:lnTo>
                  <a:close/>
                </a:path>
                <a:path w="1610995" h="1006475">
                  <a:moveTo>
                    <a:pt x="236321" y="768019"/>
                  </a:moveTo>
                  <a:lnTo>
                    <a:pt x="213042" y="751458"/>
                  </a:lnTo>
                  <a:lnTo>
                    <a:pt x="255612" y="691638"/>
                  </a:lnTo>
                  <a:lnTo>
                    <a:pt x="255612" y="699134"/>
                  </a:lnTo>
                  <a:lnTo>
                    <a:pt x="285351" y="699134"/>
                  </a:lnTo>
                  <a:lnTo>
                    <a:pt x="236321" y="768019"/>
                  </a:lnTo>
                  <a:close/>
                </a:path>
                <a:path w="1610995" h="1006475">
                  <a:moveTo>
                    <a:pt x="141312" y="699134"/>
                  </a:moveTo>
                  <a:lnTo>
                    <a:pt x="125857" y="699134"/>
                  </a:lnTo>
                  <a:lnTo>
                    <a:pt x="119570" y="698969"/>
                  </a:lnTo>
                  <a:lnTo>
                    <a:pt x="76974" y="689228"/>
                  </a:lnTo>
                  <a:lnTo>
                    <a:pt x="51892" y="674992"/>
                  </a:lnTo>
                  <a:lnTo>
                    <a:pt x="68452" y="651713"/>
                  </a:lnTo>
                  <a:lnTo>
                    <a:pt x="71831" y="654113"/>
                  </a:lnTo>
                  <a:lnTo>
                    <a:pt x="75806" y="656640"/>
                  </a:lnTo>
                  <a:lnTo>
                    <a:pt x="115920" y="670026"/>
                  </a:lnTo>
                  <a:lnTo>
                    <a:pt x="115697" y="670026"/>
                  </a:lnTo>
                  <a:lnTo>
                    <a:pt x="120872" y="670420"/>
                  </a:lnTo>
                  <a:lnTo>
                    <a:pt x="141312" y="670420"/>
                  </a:lnTo>
                  <a:lnTo>
                    <a:pt x="141312" y="699134"/>
                  </a:lnTo>
                  <a:close/>
                </a:path>
                <a:path w="1610995" h="1006475">
                  <a:moveTo>
                    <a:pt x="28244" y="652589"/>
                  </a:moveTo>
                  <a:lnTo>
                    <a:pt x="7645" y="616432"/>
                  </a:lnTo>
                  <a:lnTo>
                    <a:pt x="126" y="578484"/>
                  </a:lnTo>
                  <a:lnTo>
                    <a:pt x="0" y="563892"/>
                  </a:lnTo>
                  <a:lnTo>
                    <a:pt x="28575" y="563892"/>
                  </a:lnTo>
                  <a:lnTo>
                    <a:pt x="28696" y="578142"/>
                  </a:lnTo>
                  <a:lnTo>
                    <a:pt x="29053" y="582714"/>
                  </a:lnTo>
                  <a:lnTo>
                    <a:pt x="29108" y="583437"/>
                  </a:lnTo>
                  <a:lnTo>
                    <a:pt x="29653" y="587603"/>
                  </a:lnTo>
                  <a:lnTo>
                    <a:pt x="29743" y="588314"/>
                  </a:lnTo>
                  <a:lnTo>
                    <a:pt x="30470" y="592264"/>
                  </a:lnTo>
                  <a:lnTo>
                    <a:pt x="30495" y="592404"/>
                  </a:lnTo>
                  <a:lnTo>
                    <a:pt x="30619" y="593102"/>
                  </a:lnTo>
                  <a:lnTo>
                    <a:pt x="31724" y="597801"/>
                  </a:lnTo>
                  <a:lnTo>
                    <a:pt x="31933" y="598474"/>
                  </a:lnTo>
                  <a:lnTo>
                    <a:pt x="33058" y="602424"/>
                  </a:lnTo>
                  <a:lnTo>
                    <a:pt x="34594" y="606932"/>
                  </a:lnTo>
                  <a:lnTo>
                    <a:pt x="36360" y="611352"/>
                  </a:lnTo>
                  <a:lnTo>
                    <a:pt x="38328" y="615657"/>
                  </a:lnTo>
                  <a:lnTo>
                    <a:pt x="38743" y="616432"/>
                  </a:lnTo>
                  <a:lnTo>
                    <a:pt x="40487" y="619848"/>
                  </a:lnTo>
                  <a:lnTo>
                    <a:pt x="42849" y="623912"/>
                  </a:lnTo>
                  <a:lnTo>
                    <a:pt x="45323" y="627748"/>
                  </a:lnTo>
                  <a:lnTo>
                    <a:pt x="48133" y="631672"/>
                  </a:lnTo>
                  <a:lnTo>
                    <a:pt x="50711" y="634936"/>
                  </a:lnTo>
                  <a:lnTo>
                    <a:pt x="28244" y="652589"/>
                  </a:lnTo>
                  <a:close/>
                </a:path>
                <a:path w="1610995" h="1006475">
                  <a:moveTo>
                    <a:pt x="28575" y="535317"/>
                  </a:moveTo>
                  <a:lnTo>
                    <a:pt x="0" y="535317"/>
                  </a:lnTo>
                  <a:lnTo>
                    <a:pt x="0" y="449592"/>
                  </a:lnTo>
                  <a:lnTo>
                    <a:pt x="28575" y="449592"/>
                  </a:lnTo>
                  <a:lnTo>
                    <a:pt x="28575" y="53531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/>
            <p:cNvSpPr txBox="1"/>
            <p:nvPr/>
          </p:nvSpPr>
          <p:spPr>
            <a:xfrm>
              <a:off x="3367609" y="2756154"/>
              <a:ext cx="1610994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fr-FR" sz="2000" b="1" spc="-10" dirty="0" smtClean="0">
                  <a:solidFill>
                    <a:srgbClr val="006FC0"/>
                  </a:solidFill>
                  <a:latin typeface="Calibri"/>
                  <a:cs typeface="Calibri"/>
                </a:rPr>
                <a:t>commentaire</a:t>
              </a:r>
              <a:endParaRPr sz="2000" dirty="0">
                <a:latin typeface="Calibri"/>
                <a:cs typeface="Calibri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914831" y="3198643"/>
            <a:ext cx="7209288" cy="2954363"/>
            <a:chOff x="5061411" y="2169927"/>
            <a:chExt cx="7209288" cy="2954363"/>
          </a:xfrm>
        </p:grpSpPr>
        <p:sp>
          <p:nvSpPr>
            <p:cNvPr id="18" name="object 7"/>
            <p:cNvSpPr txBox="1"/>
            <p:nvPr/>
          </p:nvSpPr>
          <p:spPr>
            <a:xfrm>
              <a:off x="5130682" y="2169927"/>
              <a:ext cx="7028141" cy="4430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69265" indent="-456565">
                <a:lnSpc>
                  <a:spcPct val="100000"/>
                </a:lnSpc>
                <a:spcBef>
                  <a:spcPts val="95"/>
                </a:spcBef>
                <a:buFont typeface="Arial MT"/>
                <a:buChar char="•"/>
                <a:tabLst>
                  <a:tab pos="469265" algn="l"/>
                </a:tabLst>
              </a:pPr>
              <a:r>
                <a:rPr lang="fr-FR" sz="2800" dirty="0" smtClean="0">
                  <a:latin typeface="Calibri"/>
                  <a:cs typeface="Calibri"/>
                </a:rPr>
                <a:t>Le texte précédé par </a:t>
              </a:r>
              <a:r>
                <a:rPr sz="2800" spc="-40" dirty="0" smtClean="0">
                  <a:latin typeface="Calibri"/>
                  <a:cs typeface="Calibri"/>
                </a:rPr>
                <a:t> </a:t>
              </a:r>
              <a:r>
                <a:rPr sz="2800" dirty="0">
                  <a:solidFill>
                    <a:srgbClr val="006FC0"/>
                  </a:solidFill>
                  <a:latin typeface="Calibri"/>
                  <a:cs typeface="Calibri"/>
                </a:rPr>
                <a:t>#</a:t>
              </a:r>
              <a:r>
                <a:rPr sz="2800" spc="-40" dirty="0">
                  <a:solidFill>
                    <a:srgbClr val="006FC0"/>
                  </a:solidFill>
                  <a:latin typeface="Calibri"/>
                  <a:cs typeface="Calibri"/>
                </a:rPr>
                <a:t> </a:t>
              </a:r>
              <a:r>
                <a:rPr lang="fr-FR" sz="2800" dirty="0" smtClean="0">
                  <a:latin typeface="Calibri"/>
                  <a:cs typeface="Calibri"/>
                </a:rPr>
                <a:t>est un commentaire</a:t>
              </a:r>
              <a:r>
                <a:rPr sz="2800" spc="-10" dirty="0" smtClean="0">
                  <a:latin typeface="Calibri"/>
                  <a:cs typeface="Calibri"/>
                </a:rPr>
                <a:t>.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242556" y="2800850"/>
              <a:ext cx="6851676" cy="173573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69900" marR="5080" indent="-457200">
                <a:lnSpc>
                  <a:spcPct val="100000"/>
                </a:lnSpc>
                <a:spcBef>
                  <a:spcPts val="95"/>
                </a:spcBef>
                <a:buFont typeface="Arial MT"/>
                <a:buChar char="•"/>
                <a:tabLst>
                  <a:tab pos="469900" algn="l"/>
                </a:tabLst>
              </a:pPr>
              <a:r>
                <a:rPr lang="fr-FR" sz="2800" dirty="0">
                  <a:latin typeface="Calibri"/>
                  <a:cs typeface="Calibri"/>
                </a:rPr>
                <a:t>Un commentaire fournit des informations supplémentaires afin de rendre le programme plus clair ou plus compréhensible.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20" name="object 9"/>
            <p:cNvSpPr txBox="1"/>
            <p:nvPr/>
          </p:nvSpPr>
          <p:spPr>
            <a:xfrm>
              <a:off x="5061411" y="4681220"/>
              <a:ext cx="7209288" cy="4430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69265" indent="-456565">
                <a:lnSpc>
                  <a:spcPct val="100000"/>
                </a:lnSpc>
                <a:spcBef>
                  <a:spcPts val="95"/>
                </a:spcBef>
                <a:buFont typeface="Arial MT"/>
                <a:buChar char="•"/>
                <a:tabLst>
                  <a:tab pos="469265" algn="l"/>
                </a:tabLst>
              </a:pPr>
              <a:r>
                <a:rPr lang="fr-FR" sz="2800" dirty="0" smtClean="0">
                  <a:latin typeface="Calibri"/>
                  <a:cs typeface="Calibri"/>
                </a:rPr>
                <a:t>Le commentaire est ignoré par le compilateur.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1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2544" y="2788920"/>
            <a:ext cx="3647440" cy="1938655"/>
          </a:xfrm>
          <a:custGeom>
            <a:avLst/>
            <a:gdLst/>
            <a:ahLst/>
            <a:cxnLst/>
            <a:rect l="l" t="t" r="r" b="b"/>
            <a:pathLst>
              <a:path w="3647440" h="1938654">
                <a:moveTo>
                  <a:pt x="3646931" y="1938527"/>
                </a:moveTo>
                <a:lnTo>
                  <a:pt x="0" y="1938527"/>
                </a:lnTo>
                <a:lnTo>
                  <a:pt x="0" y="0"/>
                </a:lnTo>
                <a:lnTo>
                  <a:pt x="3646931" y="0"/>
                </a:lnTo>
                <a:lnTo>
                  <a:pt x="3646931" y="193852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1753" y="2803321"/>
            <a:ext cx="28752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olas"/>
                <a:cs typeface="Consolas"/>
              </a:rPr>
              <a:t>a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spc="-10" dirty="0">
                <a:latin typeface="Consolas"/>
                <a:cs typeface="Consolas"/>
              </a:rPr>
              <a:t>int(input())</a:t>
            </a:r>
            <a:endParaRPr sz="2400" dirty="0">
              <a:latin typeface="Consolas"/>
              <a:cs typeface="Consolas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Consolas"/>
                <a:cs typeface="Consolas"/>
              </a:rPr>
              <a:t>b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spc="-10" dirty="0">
                <a:latin typeface="Consolas"/>
                <a:cs typeface="Consolas"/>
              </a:rPr>
              <a:t>int(input()) </a:t>
            </a:r>
            <a:r>
              <a:rPr sz="2400" dirty="0">
                <a:latin typeface="Consolas"/>
                <a:cs typeface="Consolas"/>
              </a:rPr>
              <a:t>#</a:t>
            </a:r>
            <a:r>
              <a:rPr sz="2400" spc="-5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compute</a:t>
            </a:r>
            <a:r>
              <a:rPr sz="2400" spc="-50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the</a:t>
            </a:r>
            <a:r>
              <a:rPr sz="2400" spc="-50" dirty="0">
                <a:latin typeface="Consolas"/>
                <a:cs typeface="Consolas"/>
              </a:rPr>
              <a:t> </a:t>
            </a:r>
            <a:r>
              <a:rPr sz="2400" spc="-25" dirty="0">
                <a:latin typeface="Consolas"/>
                <a:cs typeface="Consolas"/>
              </a:rPr>
              <a:t>sum </a:t>
            </a:r>
            <a:r>
              <a:rPr sz="2400" dirty="0">
                <a:latin typeface="Consolas"/>
                <a:cs typeface="Consolas"/>
              </a:rPr>
              <a:t>s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-15" dirty="0">
                <a:latin typeface="Consolas"/>
                <a:cs typeface="Consolas"/>
              </a:rPr>
              <a:t> </a:t>
            </a:r>
            <a:r>
              <a:rPr sz="2400" spc="-25" dirty="0">
                <a:latin typeface="Consolas"/>
                <a:cs typeface="Consolas"/>
              </a:rPr>
              <a:t>a+b</a:t>
            </a:r>
            <a:endParaRPr sz="24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6FC0"/>
                </a:solidFill>
                <a:latin typeface="Consolas"/>
                <a:cs typeface="Consolas"/>
              </a:rPr>
              <a:t>print(s)</a:t>
            </a:r>
            <a:endParaRPr sz="2400" dirty="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6127" y="4516882"/>
            <a:ext cx="2066925" cy="978535"/>
          </a:xfrm>
          <a:custGeom>
            <a:avLst/>
            <a:gdLst/>
            <a:ahLst/>
            <a:cxnLst/>
            <a:rect l="l" t="t" r="r" b="b"/>
            <a:pathLst>
              <a:path w="2066925" h="978535">
                <a:moveTo>
                  <a:pt x="484225" y="443674"/>
                </a:moveTo>
                <a:lnTo>
                  <a:pt x="455650" y="443674"/>
                </a:lnTo>
                <a:lnTo>
                  <a:pt x="455760" y="400240"/>
                </a:lnTo>
                <a:lnTo>
                  <a:pt x="455802" y="398437"/>
                </a:lnTo>
                <a:lnTo>
                  <a:pt x="456298" y="392036"/>
                </a:lnTo>
                <a:lnTo>
                  <a:pt x="457098" y="385737"/>
                </a:lnTo>
                <a:lnTo>
                  <a:pt x="457961" y="380885"/>
                </a:lnTo>
                <a:lnTo>
                  <a:pt x="458085" y="380187"/>
                </a:lnTo>
                <a:lnTo>
                  <a:pt x="473900" y="339534"/>
                </a:lnTo>
                <a:lnTo>
                  <a:pt x="490905" y="317512"/>
                </a:lnTo>
                <a:lnTo>
                  <a:pt x="511594" y="337235"/>
                </a:lnTo>
                <a:lnTo>
                  <a:pt x="509388" y="339534"/>
                </a:lnTo>
                <a:lnTo>
                  <a:pt x="506260" y="343179"/>
                </a:lnTo>
                <a:lnTo>
                  <a:pt x="491699" y="367436"/>
                </a:lnTo>
                <a:lnTo>
                  <a:pt x="490004" y="371728"/>
                </a:lnTo>
                <a:lnTo>
                  <a:pt x="488492" y="376250"/>
                </a:lnTo>
                <a:lnTo>
                  <a:pt x="487197" y="380885"/>
                </a:lnTo>
                <a:lnTo>
                  <a:pt x="486130" y="385597"/>
                </a:lnTo>
                <a:lnTo>
                  <a:pt x="486121" y="385737"/>
                </a:lnTo>
                <a:lnTo>
                  <a:pt x="485418" y="389686"/>
                </a:lnTo>
                <a:lnTo>
                  <a:pt x="485292" y="390397"/>
                </a:lnTo>
                <a:lnTo>
                  <a:pt x="484774" y="394563"/>
                </a:lnTo>
                <a:lnTo>
                  <a:pt x="484682" y="395287"/>
                </a:lnTo>
                <a:lnTo>
                  <a:pt x="484464" y="398437"/>
                </a:lnTo>
                <a:lnTo>
                  <a:pt x="484347" y="399858"/>
                </a:lnTo>
                <a:lnTo>
                  <a:pt x="484225" y="443674"/>
                </a:lnTo>
                <a:close/>
              </a:path>
              <a:path w="2066925" h="978535">
                <a:moveTo>
                  <a:pt x="531157" y="321539"/>
                </a:moveTo>
                <a:lnTo>
                  <a:pt x="515746" y="297484"/>
                </a:lnTo>
                <a:lnTo>
                  <a:pt x="516318" y="297116"/>
                </a:lnTo>
                <a:lnTo>
                  <a:pt x="521601" y="294081"/>
                </a:lnTo>
                <a:lnTo>
                  <a:pt x="562508" y="280314"/>
                </a:lnTo>
                <a:lnTo>
                  <a:pt x="581507" y="278866"/>
                </a:lnTo>
                <a:lnTo>
                  <a:pt x="606158" y="278866"/>
                </a:lnTo>
                <a:lnTo>
                  <a:pt x="606158" y="307441"/>
                </a:lnTo>
                <a:lnTo>
                  <a:pt x="578360" y="307441"/>
                </a:lnTo>
                <a:lnTo>
                  <a:pt x="572349" y="307898"/>
                </a:lnTo>
                <a:lnTo>
                  <a:pt x="572071" y="307898"/>
                </a:lnTo>
                <a:lnTo>
                  <a:pt x="567270" y="308508"/>
                </a:lnTo>
                <a:lnTo>
                  <a:pt x="534936" y="319354"/>
                </a:lnTo>
                <a:lnTo>
                  <a:pt x="531157" y="321539"/>
                </a:lnTo>
                <a:close/>
              </a:path>
              <a:path w="2066925" h="978535">
                <a:moveTo>
                  <a:pt x="714006" y="300621"/>
                </a:moveTo>
                <a:lnTo>
                  <a:pt x="634542" y="268477"/>
                </a:lnTo>
                <a:lnTo>
                  <a:pt x="645248" y="241985"/>
                </a:lnTo>
                <a:lnTo>
                  <a:pt x="724725" y="274129"/>
                </a:lnTo>
                <a:lnTo>
                  <a:pt x="722808" y="278866"/>
                </a:lnTo>
                <a:lnTo>
                  <a:pt x="720458" y="278866"/>
                </a:lnTo>
                <a:lnTo>
                  <a:pt x="720458" y="284676"/>
                </a:lnTo>
                <a:lnTo>
                  <a:pt x="714006" y="300621"/>
                </a:lnTo>
                <a:close/>
              </a:path>
              <a:path w="2066925" h="978535">
                <a:moveTo>
                  <a:pt x="720458" y="307441"/>
                </a:moveTo>
                <a:lnTo>
                  <a:pt x="634733" y="307441"/>
                </a:lnTo>
                <a:lnTo>
                  <a:pt x="634733" y="278866"/>
                </a:lnTo>
                <a:lnTo>
                  <a:pt x="660224" y="278866"/>
                </a:lnTo>
                <a:lnTo>
                  <a:pt x="714006" y="300621"/>
                </a:lnTo>
                <a:lnTo>
                  <a:pt x="720458" y="300621"/>
                </a:lnTo>
                <a:lnTo>
                  <a:pt x="720458" y="307441"/>
                </a:lnTo>
                <a:close/>
              </a:path>
              <a:path w="2066925" h="978535">
                <a:moveTo>
                  <a:pt x="720458" y="284676"/>
                </a:moveTo>
                <a:lnTo>
                  <a:pt x="720458" y="278866"/>
                </a:lnTo>
                <a:lnTo>
                  <a:pt x="722808" y="278866"/>
                </a:lnTo>
                <a:lnTo>
                  <a:pt x="720458" y="284676"/>
                </a:lnTo>
                <a:close/>
              </a:path>
              <a:path w="2066925" h="978535">
                <a:moveTo>
                  <a:pt x="720458" y="300621"/>
                </a:moveTo>
                <a:lnTo>
                  <a:pt x="714006" y="300621"/>
                </a:lnTo>
                <a:lnTo>
                  <a:pt x="720458" y="284676"/>
                </a:lnTo>
                <a:lnTo>
                  <a:pt x="720458" y="300621"/>
                </a:lnTo>
                <a:close/>
              </a:path>
              <a:path w="2066925" h="978535">
                <a:moveTo>
                  <a:pt x="608050" y="257759"/>
                </a:moveTo>
                <a:lnTo>
                  <a:pt x="528574" y="225615"/>
                </a:lnTo>
                <a:lnTo>
                  <a:pt x="539292" y="199123"/>
                </a:lnTo>
                <a:lnTo>
                  <a:pt x="618769" y="231279"/>
                </a:lnTo>
                <a:lnTo>
                  <a:pt x="608050" y="257759"/>
                </a:lnTo>
                <a:close/>
              </a:path>
              <a:path w="2066925" h="978535">
                <a:moveTo>
                  <a:pt x="184213" y="86321"/>
                </a:moveTo>
                <a:lnTo>
                  <a:pt x="0" y="11810"/>
                </a:lnTo>
                <a:lnTo>
                  <a:pt x="3822" y="0"/>
                </a:lnTo>
                <a:lnTo>
                  <a:pt x="114642" y="27419"/>
                </a:lnTo>
                <a:lnTo>
                  <a:pt x="109768" y="47132"/>
                </a:lnTo>
                <a:lnTo>
                  <a:pt x="107258" y="54876"/>
                </a:lnTo>
                <a:lnTo>
                  <a:pt x="107213" y="55016"/>
                </a:lnTo>
                <a:lnTo>
                  <a:pt x="107784" y="55156"/>
                </a:lnTo>
                <a:lnTo>
                  <a:pt x="137223" y="55156"/>
                </a:lnTo>
                <a:lnTo>
                  <a:pt x="135594" y="61734"/>
                </a:lnTo>
                <a:lnTo>
                  <a:pt x="135521" y="62026"/>
                </a:lnTo>
                <a:lnTo>
                  <a:pt x="188719" y="75186"/>
                </a:lnTo>
                <a:lnTo>
                  <a:pt x="184213" y="86321"/>
                </a:lnTo>
                <a:close/>
              </a:path>
              <a:path w="2066925" h="978535">
                <a:moveTo>
                  <a:pt x="137223" y="55156"/>
                </a:moveTo>
                <a:lnTo>
                  <a:pt x="107784" y="55156"/>
                </a:lnTo>
                <a:lnTo>
                  <a:pt x="109768" y="47132"/>
                </a:lnTo>
                <a:lnTo>
                  <a:pt x="116001" y="27901"/>
                </a:lnTo>
                <a:lnTo>
                  <a:pt x="141427" y="38186"/>
                </a:lnTo>
                <a:lnTo>
                  <a:pt x="137292" y="54876"/>
                </a:lnTo>
                <a:lnTo>
                  <a:pt x="137223" y="55156"/>
                </a:lnTo>
                <a:close/>
              </a:path>
              <a:path w="2066925" h="978535">
                <a:moveTo>
                  <a:pt x="216736" y="82116"/>
                </a:moveTo>
                <a:lnTo>
                  <a:pt x="188719" y="75186"/>
                </a:lnTo>
                <a:lnTo>
                  <a:pt x="194932" y="59829"/>
                </a:lnTo>
                <a:lnTo>
                  <a:pt x="141427" y="38186"/>
                </a:lnTo>
                <a:lnTo>
                  <a:pt x="142392" y="34289"/>
                </a:lnTo>
                <a:lnTo>
                  <a:pt x="225602" y="54876"/>
                </a:lnTo>
                <a:lnTo>
                  <a:pt x="221727" y="70548"/>
                </a:lnTo>
                <a:lnTo>
                  <a:pt x="221411" y="70548"/>
                </a:lnTo>
                <a:lnTo>
                  <a:pt x="216736" y="82116"/>
                </a:lnTo>
                <a:close/>
              </a:path>
              <a:path w="2066925" h="978535">
                <a:moveTo>
                  <a:pt x="188719" y="75186"/>
                </a:moveTo>
                <a:lnTo>
                  <a:pt x="135521" y="62026"/>
                </a:lnTo>
                <a:lnTo>
                  <a:pt x="141427" y="38186"/>
                </a:lnTo>
                <a:lnTo>
                  <a:pt x="194932" y="59829"/>
                </a:lnTo>
                <a:lnTo>
                  <a:pt x="188719" y="75186"/>
                </a:lnTo>
                <a:close/>
              </a:path>
              <a:path w="2066925" h="978535">
                <a:moveTo>
                  <a:pt x="107784" y="55156"/>
                </a:moveTo>
                <a:lnTo>
                  <a:pt x="107213" y="55016"/>
                </a:lnTo>
                <a:lnTo>
                  <a:pt x="109768" y="47132"/>
                </a:lnTo>
                <a:lnTo>
                  <a:pt x="107853" y="54876"/>
                </a:lnTo>
                <a:lnTo>
                  <a:pt x="107784" y="55156"/>
                </a:lnTo>
                <a:close/>
              </a:path>
              <a:path w="2066925" h="978535">
                <a:moveTo>
                  <a:pt x="329692" y="110058"/>
                </a:moveTo>
                <a:lnTo>
                  <a:pt x="300800" y="102910"/>
                </a:lnTo>
                <a:lnTo>
                  <a:pt x="300888" y="102692"/>
                </a:lnTo>
                <a:lnTo>
                  <a:pt x="248455" y="81486"/>
                </a:lnTo>
                <a:lnTo>
                  <a:pt x="253267" y="62026"/>
                </a:lnTo>
                <a:lnTo>
                  <a:pt x="253339" y="61734"/>
                </a:lnTo>
                <a:lnTo>
                  <a:pt x="336562" y="82321"/>
                </a:lnTo>
                <a:lnTo>
                  <a:pt x="329761" y="109778"/>
                </a:lnTo>
                <a:lnTo>
                  <a:pt x="329692" y="110058"/>
                </a:lnTo>
                <a:close/>
              </a:path>
              <a:path w="2066925" h="978535">
                <a:moveTo>
                  <a:pt x="218744" y="82613"/>
                </a:moveTo>
                <a:lnTo>
                  <a:pt x="216736" y="82116"/>
                </a:lnTo>
                <a:lnTo>
                  <a:pt x="221411" y="70548"/>
                </a:lnTo>
                <a:lnTo>
                  <a:pt x="221727" y="70548"/>
                </a:lnTo>
                <a:lnTo>
                  <a:pt x="218867" y="82116"/>
                </a:lnTo>
                <a:lnTo>
                  <a:pt x="218744" y="82613"/>
                </a:lnTo>
                <a:close/>
              </a:path>
              <a:path w="2066925" h="978535">
                <a:moveTo>
                  <a:pt x="248177" y="82613"/>
                </a:moveTo>
                <a:lnTo>
                  <a:pt x="218744" y="82613"/>
                </a:lnTo>
                <a:lnTo>
                  <a:pt x="221727" y="70548"/>
                </a:lnTo>
                <a:lnTo>
                  <a:pt x="221411" y="70548"/>
                </a:lnTo>
                <a:lnTo>
                  <a:pt x="248455" y="81486"/>
                </a:lnTo>
                <a:lnTo>
                  <a:pt x="248300" y="82116"/>
                </a:lnTo>
                <a:lnTo>
                  <a:pt x="248177" y="82613"/>
                </a:lnTo>
                <a:close/>
              </a:path>
              <a:path w="2066925" h="978535">
                <a:moveTo>
                  <a:pt x="300800" y="102910"/>
                </a:moveTo>
                <a:lnTo>
                  <a:pt x="246481" y="89471"/>
                </a:lnTo>
                <a:lnTo>
                  <a:pt x="248455" y="81486"/>
                </a:lnTo>
                <a:lnTo>
                  <a:pt x="300888" y="102692"/>
                </a:lnTo>
                <a:lnTo>
                  <a:pt x="300800" y="102910"/>
                </a:lnTo>
                <a:close/>
              </a:path>
              <a:path w="2066925" h="978535">
                <a:moveTo>
                  <a:pt x="290169" y="129184"/>
                </a:moveTo>
                <a:lnTo>
                  <a:pt x="210705" y="97040"/>
                </a:lnTo>
                <a:lnTo>
                  <a:pt x="216536" y="82613"/>
                </a:lnTo>
                <a:lnTo>
                  <a:pt x="216654" y="82321"/>
                </a:lnTo>
                <a:lnTo>
                  <a:pt x="216736" y="82116"/>
                </a:lnTo>
                <a:lnTo>
                  <a:pt x="218744" y="82613"/>
                </a:lnTo>
                <a:lnTo>
                  <a:pt x="248177" y="82613"/>
                </a:lnTo>
                <a:lnTo>
                  <a:pt x="246550" y="89192"/>
                </a:lnTo>
                <a:lnTo>
                  <a:pt x="246481" y="89471"/>
                </a:lnTo>
                <a:lnTo>
                  <a:pt x="300800" y="102910"/>
                </a:lnTo>
                <a:lnTo>
                  <a:pt x="290169" y="129184"/>
                </a:lnTo>
                <a:close/>
              </a:path>
              <a:path w="2066925" h="978535">
                <a:moveTo>
                  <a:pt x="440651" y="137515"/>
                </a:moveTo>
                <a:lnTo>
                  <a:pt x="357428" y="116928"/>
                </a:lnTo>
                <a:lnTo>
                  <a:pt x="364230" y="89471"/>
                </a:lnTo>
                <a:lnTo>
                  <a:pt x="364299" y="89192"/>
                </a:lnTo>
                <a:lnTo>
                  <a:pt x="447509" y="109778"/>
                </a:lnTo>
                <a:lnTo>
                  <a:pt x="440724" y="137223"/>
                </a:lnTo>
                <a:lnTo>
                  <a:pt x="440651" y="137515"/>
                </a:lnTo>
                <a:close/>
              </a:path>
              <a:path w="2066925" h="978535">
                <a:moveTo>
                  <a:pt x="396125" y="172046"/>
                </a:moveTo>
                <a:lnTo>
                  <a:pt x="316661" y="139890"/>
                </a:lnTo>
                <a:lnTo>
                  <a:pt x="327380" y="113410"/>
                </a:lnTo>
                <a:lnTo>
                  <a:pt x="406844" y="145554"/>
                </a:lnTo>
                <a:lnTo>
                  <a:pt x="396125" y="172046"/>
                </a:lnTo>
                <a:close/>
              </a:path>
              <a:path w="2066925" h="978535">
                <a:moveTo>
                  <a:pt x="551599" y="164972"/>
                </a:moveTo>
                <a:lnTo>
                  <a:pt x="468388" y="144373"/>
                </a:lnTo>
                <a:lnTo>
                  <a:pt x="475174" y="116928"/>
                </a:lnTo>
                <a:lnTo>
                  <a:pt x="475246" y="116636"/>
                </a:lnTo>
                <a:lnTo>
                  <a:pt x="558469" y="137223"/>
                </a:lnTo>
                <a:lnTo>
                  <a:pt x="551599" y="164972"/>
                </a:lnTo>
                <a:close/>
              </a:path>
              <a:path w="2066925" h="978535">
                <a:moveTo>
                  <a:pt x="502094" y="214896"/>
                </a:moveTo>
                <a:lnTo>
                  <a:pt x="422617" y="182752"/>
                </a:lnTo>
                <a:lnTo>
                  <a:pt x="433336" y="156260"/>
                </a:lnTo>
                <a:lnTo>
                  <a:pt x="512800" y="188417"/>
                </a:lnTo>
                <a:lnTo>
                  <a:pt x="502094" y="214896"/>
                </a:lnTo>
                <a:close/>
              </a:path>
              <a:path w="2066925" h="978535">
                <a:moveTo>
                  <a:pt x="662558" y="192417"/>
                </a:moveTo>
                <a:lnTo>
                  <a:pt x="579335" y="171830"/>
                </a:lnTo>
                <a:lnTo>
                  <a:pt x="586206" y="144094"/>
                </a:lnTo>
                <a:lnTo>
                  <a:pt x="669417" y="164680"/>
                </a:lnTo>
                <a:lnTo>
                  <a:pt x="662558" y="192417"/>
                </a:lnTo>
                <a:close/>
              </a:path>
              <a:path w="2066925" h="978535">
                <a:moveTo>
                  <a:pt x="773506" y="219875"/>
                </a:moveTo>
                <a:lnTo>
                  <a:pt x="690295" y="199275"/>
                </a:lnTo>
                <a:lnTo>
                  <a:pt x="697153" y="171538"/>
                </a:lnTo>
                <a:lnTo>
                  <a:pt x="780376" y="192125"/>
                </a:lnTo>
                <a:lnTo>
                  <a:pt x="773506" y="219875"/>
                </a:lnTo>
                <a:close/>
              </a:path>
              <a:path w="2066925" h="978535">
                <a:moveTo>
                  <a:pt x="884466" y="247319"/>
                </a:moveTo>
                <a:lnTo>
                  <a:pt x="801255" y="226733"/>
                </a:lnTo>
                <a:lnTo>
                  <a:pt x="808113" y="198996"/>
                </a:lnTo>
                <a:lnTo>
                  <a:pt x="891324" y="219582"/>
                </a:lnTo>
                <a:lnTo>
                  <a:pt x="884466" y="247319"/>
                </a:lnTo>
                <a:close/>
              </a:path>
              <a:path w="2066925" h="978535">
                <a:moveTo>
                  <a:pt x="995426" y="274777"/>
                </a:moveTo>
                <a:lnTo>
                  <a:pt x="912202" y="254190"/>
                </a:lnTo>
                <a:lnTo>
                  <a:pt x="919073" y="226440"/>
                </a:lnTo>
                <a:lnTo>
                  <a:pt x="1002283" y="247040"/>
                </a:lnTo>
                <a:lnTo>
                  <a:pt x="995426" y="274777"/>
                </a:lnTo>
                <a:close/>
              </a:path>
              <a:path w="2066925" h="978535">
                <a:moveTo>
                  <a:pt x="1106373" y="302221"/>
                </a:moveTo>
                <a:lnTo>
                  <a:pt x="1023162" y="281635"/>
                </a:lnTo>
                <a:lnTo>
                  <a:pt x="1030020" y="253898"/>
                </a:lnTo>
                <a:lnTo>
                  <a:pt x="1113243" y="274485"/>
                </a:lnTo>
                <a:lnTo>
                  <a:pt x="1106373" y="302221"/>
                </a:lnTo>
                <a:close/>
              </a:path>
              <a:path w="2066925" h="978535">
                <a:moveTo>
                  <a:pt x="1223518" y="307441"/>
                </a:moveTo>
                <a:lnTo>
                  <a:pt x="1137793" y="307441"/>
                </a:lnTo>
                <a:lnTo>
                  <a:pt x="1137793" y="278866"/>
                </a:lnTo>
                <a:lnTo>
                  <a:pt x="1223518" y="278866"/>
                </a:lnTo>
                <a:lnTo>
                  <a:pt x="1223518" y="307441"/>
                </a:lnTo>
                <a:close/>
              </a:path>
              <a:path w="2066925" h="978535">
                <a:moveTo>
                  <a:pt x="1337818" y="307441"/>
                </a:moveTo>
                <a:lnTo>
                  <a:pt x="1252093" y="307441"/>
                </a:lnTo>
                <a:lnTo>
                  <a:pt x="1252093" y="278866"/>
                </a:lnTo>
                <a:lnTo>
                  <a:pt x="1337818" y="278866"/>
                </a:lnTo>
                <a:lnTo>
                  <a:pt x="1337818" y="307441"/>
                </a:lnTo>
                <a:close/>
              </a:path>
              <a:path w="2066925" h="978535">
                <a:moveTo>
                  <a:pt x="1452118" y="307441"/>
                </a:moveTo>
                <a:lnTo>
                  <a:pt x="1366393" y="307441"/>
                </a:lnTo>
                <a:lnTo>
                  <a:pt x="1366393" y="278866"/>
                </a:lnTo>
                <a:lnTo>
                  <a:pt x="1452118" y="278866"/>
                </a:lnTo>
                <a:lnTo>
                  <a:pt x="1452118" y="307441"/>
                </a:lnTo>
                <a:close/>
              </a:path>
              <a:path w="2066925" h="978535">
                <a:moveTo>
                  <a:pt x="1566418" y="307441"/>
                </a:moveTo>
                <a:lnTo>
                  <a:pt x="1480693" y="307441"/>
                </a:lnTo>
                <a:lnTo>
                  <a:pt x="1480693" y="278866"/>
                </a:lnTo>
                <a:lnTo>
                  <a:pt x="1566418" y="278866"/>
                </a:lnTo>
                <a:lnTo>
                  <a:pt x="1566418" y="307441"/>
                </a:lnTo>
                <a:close/>
              </a:path>
              <a:path w="2066925" h="978535">
                <a:moveTo>
                  <a:pt x="1680718" y="307441"/>
                </a:moveTo>
                <a:lnTo>
                  <a:pt x="1594993" y="307441"/>
                </a:lnTo>
                <a:lnTo>
                  <a:pt x="1594993" y="278866"/>
                </a:lnTo>
                <a:lnTo>
                  <a:pt x="1680718" y="278866"/>
                </a:lnTo>
                <a:lnTo>
                  <a:pt x="1680718" y="307441"/>
                </a:lnTo>
                <a:close/>
              </a:path>
              <a:path w="2066925" h="978535">
                <a:moveTo>
                  <a:pt x="1795018" y="307441"/>
                </a:moveTo>
                <a:lnTo>
                  <a:pt x="1709293" y="307441"/>
                </a:lnTo>
                <a:lnTo>
                  <a:pt x="1709293" y="278866"/>
                </a:lnTo>
                <a:lnTo>
                  <a:pt x="1795018" y="278866"/>
                </a:lnTo>
                <a:lnTo>
                  <a:pt x="1795018" y="307441"/>
                </a:lnTo>
                <a:close/>
              </a:path>
              <a:path w="2066925" h="978535">
                <a:moveTo>
                  <a:pt x="1909318" y="307441"/>
                </a:moveTo>
                <a:lnTo>
                  <a:pt x="1823593" y="307441"/>
                </a:lnTo>
                <a:lnTo>
                  <a:pt x="1823593" y="278866"/>
                </a:lnTo>
                <a:lnTo>
                  <a:pt x="1909318" y="278866"/>
                </a:lnTo>
                <a:lnTo>
                  <a:pt x="1909318" y="307441"/>
                </a:lnTo>
                <a:close/>
              </a:path>
              <a:path w="2066925" h="978535">
                <a:moveTo>
                  <a:pt x="2006282" y="333069"/>
                </a:moveTo>
                <a:lnTo>
                  <a:pt x="1968758" y="311607"/>
                </a:lnTo>
                <a:lnTo>
                  <a:pt x="1968616" y="311607"/>
                </a:lnTo>
                <a:lnTo>
                  <a:pt x="1965121" y="310591"/>
                </a:lnTo>
                <a:lnTo>
                  <a:pt x="1960410" y="309486"/>
                </a:lnTo>
                <a:lnTo>
                  <a:pt x="1954822" y="308508"/>
                </a:lnTo>
                <a:lnTo>
                  <a:pt x="1950021" y="307898"/>
                </a:lnTo>
                <a:lnTo>
                  <a:pt x="1949743" y="307898"/>
                </a:lnTo>
                <a:lnTo>
                  <a:pt x="1943732" y="307441"/>
                </a:lnTo>
                <a:lnTo>
                  <a:pt x="1937893" y="307441"/>
                </a:lnTo>
                <a:lnTo>
                  <a:pt x="1937893" y="278866"/>
                </a:lnTo>
                <a:lnTo>
                  <a:pt x="1940585" y="278866"/>
                </a:lnTo>
                <a:lnTo>
                  <a:pt x="1946871" y="279018"/>
                </a:lnTo>
                <a:lnTo>
                  <a:pt x="1989467" y="288772"/>
                </a:lnTo>
                <a:lnTo>
                  <a:pt x="2025154" y="311607"/>
                </a:lnTo>
                <a:lnTo>
                  <a:pt x="2025980" y="312407"/>
                </a:lnTo>
                <a:lnTo>
                  <a:pt x="2006282" y="333069"/>
                </a:lnTo>
                <a:close/>
              </a:path>
              <a:path w="2066925" h="978535">
                <a:moveTo>
                  <a:pt x="2066442" y="426872"/>
                </a:moveTo>
                <a:lnTo>
                  <a:pt x="2037867" y="426872"/>
                </a:lnTo>
                <a:lnTo>
                  <a:pt x="2037744" y="399844"/>
                </a:lnTo>
                <a:lnTo>
                  <a:pt x="2037628" y="398437"/>
                </a:lnTo>
                <a:lnTo>
                  <a:pt x="2037410" y="395287"/>
                </a:lnTo>
                <a:lnTo>
                  <a:pt x="2036800" y="390397"/>
                </a:lnTo>
                <a:lnTo>
                  <a:pt x="2035971" y="385737"/>
                </a:lnTo>
                <a:lnTo>
                  <a:pt x="2035962" y="385597"/>
                </a:lnTo>
                <a:lnTo>
                  <a:pt x="2034895" y="380885"/>
                </a:lnTo>
                <a:lnTo>
                  <a:pt x="2033600" y="376250"/>
                </a:lnTo>
                <a:lnTo>
                  <a:pt x="2032076" y="371728"/>
                </a:lnTo>
                <a:lnTo>
                  <a:pt x="2030391" y="367436"/>
                </a:lnTo>
                <a:lnTo>
                  <a:pt x="2030348" y="367296"/>
                </a:lnTo>
                <a:lnTo>
                  <a:pt x="2028418" y="362965"/>
                </a:lnTo>
                <a:lnTo>
                  <a:pt x="2026284" y="358762"/>
                </a:lnTo>
                <a:lnTo>
                  <a:pt x="2023948" y="354672"/>
                </a:lnTo>
                <a:lnTo>
                  <a:pt x="2022411" y="352285"/>
                </a:lnTo>
                <a:lnTo>
                  <a:pt x="2046478" y="336854"/>
                </a:lnTo>
                <a:lnTo>
                  <a:pt x="2062480" y="373418"/>
                </a:lnTo>
                <a:lnTo>
                  <a:pt x="2066324" y="400240"/>
                </a:lnTo>
                <a:lnTo>
                  <a:pt x="2066442" y="426872"/>
                </a:lnTo>
                <a:close/>
              </a:path>
              <a:path w="2066925" h="978535">
                <a:moveTo>
                  <a:pt x="2066442" y="541172"/>
                </a:moveTo>
                <a:lnTo>
                  <a:pt x="2037867" y="541172"/>
                </a:lnTo>
                <a:lnTo>
                  <a:pt x="2037867" y="455447"/>
                </a:lnTo>
                <a:lnTo>
                  <a:pt x="2066442" y="455447"/>
                </a:lnTo>
                <a:lnTo>
                  <a:pt x="2066442" y="541172"/>
                </a:lnTo>
                <a:close/>
              </a:path>
              <a:path w="2066925" h="978535">
                <a:moveTo>
                  <a:pt x="2066442" y="655472"/>
                </a:moveTo>
                <a:lnTo>
                  <a:pt x="2037867" y="655472"/>
                </a:lnTo>
                <a:lnTo>
                  <a:pt x="2037867" y="569747"/>
                </a:lnTo>
                <a:lnTo>
                  <a:pt x="2066442" y="569747"/>
                </a:lnTo>
                <a:lnTo>
                  <a:pt x="2066442" y="655472"/>
                </a:lnTo>
                <a:close/>
              </a:path>
              <a:path w="2066925" h="978535">
                <a:moveTo>
                  <a:pt x="2066442" y="769772"/>
                </a:moveTo>
                <a:lnTo>
                  <a:pt x="2037867" y="769772"/>
                </a:lnTo>
                <a:lnTo>
                  <a:pt x="2037867" y="684047"/>
                </a:lnTo>
                <a:lnTo>
                  <a:pt x="2066442" y="684047"/>
                </a:lnTo>
                <a:lnTo>
                  <a:pt x="2066442" y="769772"/>
                </a:lnTo>
                <a:close/>
              </a:path>
              <a:path w="2066925" h="978535">
                <a:moveTo>
                  <a:pt x="2061311" y="887539"/>
                </a:moveTo>
                <a:lnTo>
                  <a:pt x="2033828" y="879728"/>
                </a:lnTo>
                <a:lnTo>
                  <a:pt x="2034508" y="877341"/>
                </a:lnTo>
                <a:lnTo>
                  <a:pt x="2034717" y="876668"/>
                </a:lnTo>
                <a:lnTo>
                  <a:pt x="2035822" y="871969"/>
                </a:lnTo>
                <a:lnTo>
                  <a:pt x="2036698" y="867181"/>
                </a:lnTo>
                <a:lnTo>
                  <a:pt x="2037333" y="862304"/>
                </a:lnTo>
                <a:lnTo>
                  <a:pt x="2037628" y="858431"/>
                </a:lnTo>
                <a:lnTo>
                  <a:pt x="2037744" y="857024"/>
                </a:lnTo>
                <a:lnTo>
                  <a:pt x="2037867" y="798347"/>
                </a:lnTo>
                <a:lnTo>
                  <a:pt x="2066442" y="798347"/>
                </a:lnTo>
                <a:lnTo>
                  <a:pt x="2066324" y="856627"/>
                </a:lnTo>
                <a:lnTo>
                  <a:pt x="2064131" y="875982"/>
                </a:lnTo>
                <a:lnTo>
                  <a:pt x="2064009" y="876668"/>
                </a:lnTo>
                <a:lnTo>
                  <a:pt x="2063889" y="877341"/>
                </a:lnTo>
                <a:lnTo>
                  <a:pt x="2062480" y="883450"/>
                </a:lnTo>
                <a:lnTo>
                  <a:pt x="2061311" y="887539"/>
                </a:lnTo>
                <a:close/>
              </a:path>
              <a:path w="2066925" h="978535">
                <a:moveTo>
                  <a:pt x="1973110" y="973683"/>
                </a:moveTo>
                <a:lnTo>
                  <a:pt x="1965299" y="946200"/>
                </a:lnTo>
                <a:lnTo>
                  <a:pt x="1969058" y="945159"/>
                </a:lnTo>
                <a:lnTo>
                  <a:pt x="1973580" y="943635"/>
                </a:lnTo>
                <a:lnTo>
                  <a:pt x="2009076" y="921118"/>
                </a:lnTo>
                <a:lnTo>
                  <a:pt x="2023770" y="902487"/>
                </a:lnTo>
                <a:lnTo>
                  <a:pt x="2048471" y="916838"/>
                </a:lnTo>
                <a:lnTo>
                  <a:pt x="2020582" y="949210"/>
                </a:lnTo>
                <a:lnTo>
                  <a:pt x="1983740" y="970356"/>
                </a:lnTo>
                <a:lnTo>
                  <a:pt x="1977872" y="972337"/>
                </a:lnTo>
                <a:lnTo>
                  <a:pt x="1973110" y="973683"/>
                </a:lnTo>
                <a:close/>
              </a:path>
              <a:path w="2066925" h="978535">
                <a:moveTo>
                  <a:pt x="1941321" y="977976"/>
                </a:moveTo>
                <a:lnTo>
                  <a:pt x="1855228" y="977976"/>
                </a:lnTo>
                <a:lnTo>
                  <a:pt x="1855228" y="949413"/>
                </a:lnTo>
                <a:lnTo>
                  <a:pt x="1940598" y="949413"/>
                </a:lnTo>
                <a:lnTo>
                  <a:pt x="1941321" y="977976"/>
                </a:lnTo>
                <a:close/>
              </a:path>
              <a:path w="2066925" h="978535">
                <a:moveTo>
                  <a:pt x="1826653" y="978001"/>
                </a:moveTo>
                <a:lnTo>
                  <a:pt x="1740928" y="978001"/>
                </a:lnTo>
                <a:lnTo>
                  <a:pt x="1740928" y="949426"/>
                </a:lnTo>
                <a:lnTo>
                  <a:pt x="1826653" y="949426"/>
                </a:lnTo>
                <a:lnTo>
                  <a:pt x="1826653" y="978001"/>
                </a:lnTo>
                <a:close/>
              </a:path>
              <a:path w="2066925" h="978535">
                <a:moveTo>
                  <a:pt x="1712353" y="978001"/>
                </a:moveTo>
                <a:lnTo>
                  <a:pt x="1626628" y="978001"/>
                </a:lnTo>
                <a:lnTo>
                  <a:pt x="1626628" y="949426"/>
                </a:lnTo>
                <a:lnTo>
                  <a:pt x="1712353" y="949426"/>
                </a:lnTo>
                <a:lnTo>
                  <a:pt x="1712353" y="978001"/>
                </a:lnTo>
                <a:close/>
              </a:path>
              <a:path w="2066925" h="978535">
                <a:moveTo>
                  <a:pt x="1598053" y="978001"/>
                </a:moveTo>
                <a:lnTo>
                  <a:pt x="1512328" y="978001"/>
                </a:lnTo>
                <a:lnTo>
                  <a:pt x="1512328" y="949426"/>
                </a:lnTo>
                <a:lnTo>
                  <a:pt x="1598053" y="949426"/>
                </a:lnTo>
                <a:lnTo>
                  <a:pt x="1598053" y="978001"/>
                </a:lnTo>
                <a:close/>
              </a:path>
              <a:path w="2066925" h="978535">
                <a:moveTo>
                  <a:pt x="1483753" y="978001"/>
                </a:moveTo>
                <a:lnTo>
                  <a:pt x="1398028" y="978001"/>
                </a:lnTo>
                <a:lnTo>
                  <a:pt x="1398028" y="949426"/>
                </a:lnTo>
                <a:lnTo>
                  <a:pt x="1483753" y="949426"/>
                </a:lnTo>
                <a:lnTo>
                  <a:pt x="1483753" y="978001"/>
                </a:lnTo>
                <a:close/>
              </a:path>
              <a:path w="2066925" h="978535">
                <a:moveTo>
                  <a:pt x="1369453" y="978001"/>
                </a:moveTo>
                <a:lnTo>
                  <a:pt x="1283728" y="978001"/>
                </a:lnTo>
                <a:lnTo>
                  <a:pt x="1283728" y="949426"/>
                </a:lnTo>
                <a:lnTo>
                  <a:pt x="1369453" y="949426"/>
                </a:lnTo>
                <a:lnTo>
                  <a:pt x="1369453" y="978001"/>
                </a:lnTo>
                <a:close/>
              </a:path>
              <a:path w="2066925" h="978535">
                <a:moveTo>
                  <a:pt x="1255153" y="978001"/>
                </a:moveTo>
                <a:lnTo>
                  <a:pt x="1169428" y="978001"/>
                </a:lnTo>
                <a:lnTo>
                  <a:pt x="1169428" y="949426"/>
                </a:lnTo>
                <a:lnTo>
                  <a:pt x="1255153" y="949426"/>
                </a:lnTo>
                <a:lnTo>
                  <a:pt x="1255153" y="978001"/>
                </a:lnTo>
                <a:close/>
              </a:path>
              <a:path w="2066925" h="978535">
                <a:moveTo>
                  <a:pt x="1140853" y="978001"/>
                </a:moveTo>
                <a:lnTo>
                  <a:pt x="1055128" y="978001"/>
                </a:lnTo>
                <a:lnTo>
                  <a:pt x="1055128" y="949426"/>
                </a:lnTo>
                <a:lnTo>
                  <a:pt x="1140853" y="949426"/>
                </a:lnTo>
                <a:lnTo>
                  <a:pt x="1140853" y="978001"/>
                </a:lnTo>
                <a:close/>
              </a:path>
              <a:path w="2066925" h="978535">
                <a:moveTo>
                  <a:pt x="1026553" y="978001"/>
                </a:moveTo>
                <a:lnTo>
                  <a:pt x="940828" y="978001"/>
                </a:lnTo>
                <a:lnTo>
                  <a:pt x="940828" y="949426"/>
                </a:lnTo>
                <a:lnTo>
                  <a:pt x="1026553" y="949426"/>
                </a:lnTo>
                <a:lnTo>
                  <a:pt x="1026553" y="978001"/>
                </a:lnTo>
                <a:close/>
              </a:path>
              <a:path w="2066925" h="978535">
                <a:moveTo>
                  <a:pt x="912253" y="978001"/>
                </a:moveTo>
                <a:lnTo>
                  <a:pt x="826528" y="978001"/>
                </a:lnTo>
                <a:lnTo>
                  <a:pt x="826528" y="949426"/>
                </a:lnTo>
                <a:lnTo>
                  <a:pt x="912253" y="949426"/>
                </a:lnTo>
                <a:lnTo>
                  <a:pt x="912253" y="978001"/>
                </a:lnTo>
                <a:close/>
              </a:path>
              <a:path w="2066925" h="978535">
                <a:moveTo>
                  <a:pt x="797953" y="978001"/>
                </a:moveTo>
                <a:lnTo>
                  <a:pt x="712228" y="978001"/>
                </a:lnTo>
                <a:lnTo>
                  <a:pt x="712228" y="949426"/>
                </a:lnTo>
                <a:lnTo>
                  <a:pt x="797953" y="949426"/>
                </a:lnTo>
                <a:lnTo>
                  <a:pt x="797953" y="978001"/>
                </a:lnTo>
                <a:close/>
              </a:path>
              <a:path w="2066925" h="978535">
                <a:moveTo>
                  <a:pt x="683653" y="978001"/>
                </a:moveTo>
                <a:lnTo>
                  <a:pt x="597928" y="978001"/>
                </a:lnTo>
                <a:lnTo>
                  <a:pt x="597928" y="949426"/>
                </a:lnTo>
                <a:lnTo>
                  <a:pt x="683653" y="949426"/>
                </a:lnTo>
                <a:lnTo>
                  <a:pt x="683653" y="978001"/>
                </a:lnTo>
                <a:close/>
              </a:path>
              <a:path w="2066925" h="978535">
                <a:moveTo>
                  <a:pt x="567575" y="977201"/>
                </a:moveTo>
                <a:lnTo>
                  <a:pt x="527037" y="965568"/>
                </a:lnTo>
                <a:lnTo>
                  <a:pt x="492556" y="941082"/>
                </a:lnTo>
                <a:lnTo>
                  <a:pt x="484949" y="932738"/>
                </a:lnTo>
                <a:lnTo>
                  <a:pt x="506539" y="914018"/>
                </a:lnTo>
                <a:lnTo>
                  <a:pt x="509765" y="917740"/>
                </a:lnTo>
                <a:lnTo>
                  <a:pt x="513003" y="921118"/>
                </a:lnTo>
                <a:lnTo>
                  <a:pt x="548500" y="943635"/>
                </a:lnTo>
                <a:lnTo>
                  <a:pt x="571182" y="948855"/>
                </a:lnTo>
                <a:lnTo>
                  <a:pt x="567658" y="976553"/>
                </a:lnTo>
                <a:lnTo>
                  <a:pt x="567575" y="977201"/>
                </a:lnTo>
                <a:close/>
              </a:path>
              <a:path w="2066925" h="978535">
                <a:moveTo>
                  <a:pt x="467448" y="905205"/>
                </a:moveTo>
                <a:lnTo>
                  <a:pt x="457247" y="871969"/>
                </a:lnTo>
                <a:lnTo>
                  <a:pt x="457123" y="871270"/>
                </a:lnTo>
                <a:lnTo>
                  <a:pt x="456298" y="864831"/>
                </a:lnTo>
                <a:lnTo>
                  <a:pt x="455802" y="858431"/>
                </a:lnTo>
                <a:lnTo>
                  <a:pt x="455776" y="857351"/>
                </a:lnTo>
                <a:lnTo>
                  <a:pt x="455650" y="815149"/>
                </a:lnTo>
                <a:lnTo>
                  <a:pt x="484225" y="815149"/>
                </a:lnTo>
                <a:lnTo>
                  <a:pt x="484347" y="857009"/>
                </a:lnTo>
                <a:lnTo>
                  <a:pt x="484703" y="861580"/>
                </a:lnTo>
                <a:lnTo>
                  <a:pt x="484758" y="862304"/>
                </a:lnTo>
                <a:lnTo>
                  <a:pt x="485303" y="866470"/>
                </a:lnTo>
                <a:lnTo>
                  <a:pt x="485394" y="867181"/>
                </a:lnTo>
                <a:lnTo>
                  <a:pt x="486121" y="871131"/>
                </a:lnTo>
                <a:lnTo>
                  <a:pt x="486146" y="871270"/>
                </a:lnTo>
                <a:lnTo>
                  <a:pt x="486270" y="871969"/>
                </a:lnTo>
                <a:lnTo>
                  <a:pt x="487375" y="876668"/>
                </a:lnTo>
                <a:lnTo>
                  <a:pt x="487584" y="877341"/>
                </a:lnTo>
                <a:lnTo>
                  <a:pt x="488708" y="881291"/>
                </a:lnTo>
                <a:lnTo>
                  <a:pt x="490245" y="885799"/>
                </a:lnTo>
                <a:lnTo>
                  <a:pt x="492010" y="890219"/>
                </a:lnTo>
                <a:lnTo>
                  <a:pt x="493483" y="893444"/>
                </a:lnTo>
                <a:lnTo>
                  <a:pt x="467448" y="905205"/>
                </a:lnTo>
                <a:close/>
              </a:path>
              <a:path w="2066925" h="978535">
                <a:moveTo>
                  <a:pt x="484225" y="786574"/>
                </a:moveTo>
                <a:lnTo>
                  <a:pt x="455650" y="786574"/>
                </a:lnTo>
                <a:lnTo>
                  <a:pt x="455650" y="700849"/>
                </a:lnTo>
                <a:lnTo>
                  <a:pt x="484225" y="700849"/>
                </a:lnTo>
                <a:lnTo>
                  <a:pt x="484225" y="786574"/>
                </a:lnTo>
                <a:close/>
              </a:path>
              <a:path w="2066925" h="978535">
                <a:moveTo>
                  <a:pt x="484225" y="672274"/>
                </a:moveTo>
                <a:lnTo>
                  <a:pt x="455650" y="672274"/>
                </a:lnTo>
                <a:lnTo>
                  <a:pt x="455650" y="586549"/>
                </a:lnTo>
                <a:lnTo>
                  <a:pt x="484225" y="586549"/>
                </a:lnTo>
                <a:lnTo>
                  <a:pt x="484225" y="672274"/>
                </a:lnTo>
                <a:close/>
              </a:path>
              <a:path w="2066925" h="978535">
                <a:moveTo>
                  <a:pt x="484225" y="557974"/>
                </a:moveTo>
                <a:lnTo>
                  <a:pt x="455650" y="557974"/>
                </a:lnTo>
                <a:lnTo>
                  <a:pt x="455650" y="472249"/>
                </a:lnTo>
                <a:lnTo>
                  <a:pt x="484225" y="472249"/>
                </a:lnTo>
                <a:lnTo>
                  <a:pt x="484225" y="55797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07868" y="4812284"/>
            <a:ext cx="10782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Output command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7947" y="5491504"/>
            <a:ext cx="757885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lang="fr-FR" sz="2800" dirty="0" smtClean="0">
                <a:latin typeface="Calibri"/>
                <a:cs typeface="Calibri"/>
              </a:rPr>
              <a:t>La fonction </a:t>
            </a:r>
            <a:r>
              <a:rPr lang="fr-FR" sz="2800" dirty="0" err="1" smtClean="0">
                <a:latin typeface="Calibri"/>
                <a:cs typeface="Calibri"/>
              </a:rPr>
              <a:t>print</a:t>
            </a:r>
            <a:r>
              <a:rPr lang="fr-FR" sz="2800" dirty="0" smtClean="0">
                <a:latin typeface="Calibri"/>
                <a:cs typeface="Calibri"/>
              </a:rPr>
              <a:t>() affiche la variable s sur l’écran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4699634" y="6463665"/>
            <a:ext cx="279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ENSB</a:t>
            </a:r>
            <a:r>
              <a:rPr spc="-1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10" dirty="0"/>
              <a:t>Inf--</a:t>
            </a:r>
            <a:r>
              <a:rPr dirty="0"/>
              <a:t>002</a:t>
            </a:r>
            <a:r>
              <a:rPr spc="-10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dirty="0"/>
              <a:t>Chapter</a:t>
            </a:r>
            <a:r>
              <a:rPr spc="-10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Basics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Python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11094719" y="6463665"/>
            <a:ext cx="2184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1209977" y="1056647"/>
            <a:ext cx="8911687" cy="847578"/>
          </a:xfrm>
          <a:prstGeom prst="rect">
            <a:avLst/>
          </a:prstGeom>
        </p:spPr>
        <p:txBody>
          <a:bodyPr vert="horz" wrap="square" lIns="0" tIns="290741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Exemple d’un programme Python</a:t>
            </a:r>
            <a:endParaRPr spc="-10" dirty="0"/>
          </a:p>
        </p:txBody>
      </p:sp>
      <p:pic>
        <p:nvPicPr>
          <p:cNvPr id="11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sp>
        <p:nvSpPr>
          <p:cNvPr id="14" name="object 6"/>
          <p:cNvSpPr/>
          <p:nvPr/>
        </p:nvSpPr>
        <p:spPr>
          <a:xfrm>
            <a:off x="1824342" y="4042638"/>
            <a:ext cx="2379980" cy="699135"/>
          </a:xfrm>
          <a:custGeom>
            <a:avLst/>
            <a:gdLst/>
            <a:ahLst/>
            <a:cxnLst/>
            <a:rect l="l" t="t" r="r" b="b"/>
            <a:pathLst>
              <a:path w="2379979" h="699135">
                <a:moveTo>
                  <a:pt x="797137" y="126047"/>
                </a:moveTo>
                <a:lnTo>
                  <a:pt x="782853" y="126047"/>
                </a:lnTo>
                <a:lnTo>
                  <a:pt x="782994" y="121373"/>
                </a:lnTo>
                <a:lnTo>
                  <a:pt x="783049" y="119570"/>
                </a:lnTo>
                <a:lnTo>
                  <a:pt x="783166" y="115697"/>
                </a:lnTo>
                <a:lnTo>
                  <a:pt x="783285" y="111760"/>
                </a:lnTo>
                <a:lnTo>
                  <a:pt x="769445" y="111345"/>
                </a:lnTo>
                <a:lnTo>
                  <a:pt x="770013" y="106870"/>
                </a:lnTo>
                <a:lnTo>
                  <a:pt x="770876" y="102019"/>
                </a:lnTo>
                <a:lnTo>
                  <a:pt x="771001" y="101320"/>
                </a:lnTo>
                <a:lnTo>
                  <a:pt x="771118" y="100660"/>
                </a:lnTo>
                <a:lnTo>
                  <a:pt x="786815" y="60667"/>
                </a:lnTo>
                <a:lnTo>
                  <a:pt x="803821" y="38646"/>
                </a:lnTo>
                <a:lnTo>
                  <a:pt x="824509" y="58369"/>
                </a:lnTo>
                <a:lnTo>
                  <a:pt x="822303" y="60667"/>
                </a:lnTo>
                <a:lnTo>
                  <a:pt x="819175" y="64312"/>
                </a:lnTo>
                <a:lnTo>
                  <a:pt x="804614" y="88569"/>
                </a:lnTo>
                <a:lnTo>
                  <a:pt x="802919" y="92862"/>
                </a:lnTo>
                <a:lnTo>
                  <a:pt x="801408" y="97383"/>
                </a:lnTo>
                <a:lnTo>
                  <a:pt x="800112" y="102019"/>
                </a:lnTo>
                <a:lnTo>
                  <a:pt x="799045" y="106730"/>
                </a:lnTo>
                <a:lnTo>
                  <a:pt x="799036" y="106870"/>
                </a:lnTo>
                <a:lnTo>
                  <a:pt x="798334" y="110820"/>
                </a:lnTo>
                <a:lnTo>
                  <a:pt x="798207" y="111531"/>
                </a:lnTo>
                <a:lnTo>
                  <a:pt x="797690" y="115697"/>
                </a:lnTo>
                <a:lnTo>
                  <a:pt x="797598" y="116420"/>
                </a:lnTo>
                <a:lnTo>
                  <a:pt x="797379" y="119570"/>
                </a:lnTo>
                <a:lnTo>
                  <a:pt x="797262" y="120992"/>
                </a:lnTo>
                <a:lnTo>
                  <a:pt x="797137" y="126047"/>
                </a:lnTo>
                <a:close/>
              </a:path>
              <a:path w="2379979" h="699135">
                <a:moveTo>
                  <a:pt x="782421" y="140322"/>
                </a:moveTo>
                <a:lnTo>
                  <a:pt x="756996" y="139560"/>
                </a:lnTo>
                <a:lnTo>
                  <a:pt x="757537" y="121373"/>
                </a:lnTo>
                <a:lnTo>
                  <a:pt x="757559" y="120650"/>
                </a:lnTo>
                <a:lnTo>
                  <a:pt x="757685" y="116420"/>
                </a:lnTo>
                <a:lnTo>
                  <a:pt x="757782" y="113169"/>
                </a:lnTo>
                <a:lnTo>
                  <a:pt x="757847" y="110998"/>
                </a:lnTo>
                <a:lnTo>
                  <a:pt x="769445" y="111345"/>
                </a:lnTo>
                <a:lnTo>
                  <a:pt x="769213" y="113169"/>
                </a:lnTo>
                <a:lnTo>
                  <a:pt x="768718" y="119570"/>
                </a:lnTo>
                <a:lnTo>
                  <a:pt x="768675" y="121373"/>
                </a:lnTo>
                <a:lnTo>
                  <a:pt x="768565" y="126047"/>
                </a:lnTo>
                <a:lnTo>
                  <a:pt x="782853" y="126047"/>
                </a:lnTo>
                <a:lnTo>
                  <a:pt x="782444" y="139560"/>
                </a:lnTo>
                <a:lnTo>
                  <a:pt x="782421" y="140322"/>
                </a:lnTo>
                <a:close/>
              </a:path>
              <a:path w="2379979" h="699135">
                <a:moveTo>
                  <a:pt x="782853" y="126047"/>
                </a:moveTo>
                <a:lnTo>
                  <a:pt x="768565" y="126047"/>
                </a:lnTo>
                <a:lnTo>
                  <a:pt x="768675" y="121373"/>
                </a:lnTo>
                <a:lnTo>
                  <a:pt x="768718" y="119570"/>
                </a:lnTo>
                <a:lnTo>
                  <a:pt x="769213" y="113169"/>
                </a:lnTo>
                <a:lnTo>
                  <a:pt x="769392" y="111760"/>
                </a:lnTo>
                <a:lnTo>
                  <a:pt x="769445" y="111345"/>
                </a:lnTo>
                <a:lnTo>
                  <a:pt x="783285" y="111760"/>
                </a:lnTo>
                <a:lnTo>
                  <a:pt x="782853" y="126047"/>
                </a:lnTo>
                <a:close/>
              </a:path>
              <a:path w="2379979" h="699135">
                <a:moveTo>
                  <a:pt x="844072" y="42672"/>
                </a:moveTo>
                <a:lnTo>
                  <a:pt x="828662" y="18618"/>
                </a:lnTo>
                <a:lnTo>
                  <a:pt x="829233" y="18249"/>
                </a:lnTo>
                <a:lnTo>
                  <a:pt x="834517" y="15214"/>
                </a:lnTo>
                <a:lnTo>
                  <a:pt x="875423" y="1447"/>
                </a:lnTo>
                <a:lnTo>
                  <a:pt x="894422" y="0"/>
                </a:lnTo>
                <a:lnTo>
                  <a:pt x="919073" y="0"/>
                </a:lnTo>
                <a:lnTo>
                  <a:pt x="919073" y="28575"/>
                </a:lnTo>
                <a:lnTo>
                  <a:pt x="891275" y="28575"/>
                </a:lnTo>
                <a:lnTo>
                  <a:pt x="885264" y="29032"/>
                </a:lnTo>
                <a:lnTo>
                  <a:pt x="884986" y="29032"/>
                </a:lnTo>
                <a:lnTo>
                  <a:pt x="880186" y="29641"/>
                </a:lnTo>
                <a:lnTo>
                  <a:pt x="847851" y="40487"/>
                </a:lnTo>
                <a:lnTo>
                  <a:pt x="844072" y="42672"/>
                </a:lnTo>
                <a:close/>
              </a:path>
              <a:path w="2379979" h="699135">
                <a:moveTo>
                  <a:pt x="1033373" y="28575"/>
                </a:moveTo>
                <a:lnTo>
                  <a:pt x="947648" y="28575"/>
                </a:lnTo>
                <a:lnTo>
                  <a:pt x="947648" y="0"/>
                </a:lnTo>
                <a:lnTo>
                  <a:pt x="1033373" y="0"/>
                </a:lnTo>
                <a:lnTo>
                  <a:pt x="1033373" y="28575"/>
                </a:lnTo>
                <a:close/>
              </a:path>
              <a:path w="2379979" h="699135">
                <a:moveTo>
                  <a:pt x="1147673" y="28575"/>
                </a:moveTo>
                <a:lnTo>
                  <a:pt x="1061948" y="28575"/>
                </a:lnTo>
                <a:lnTo>
                  <a:pt x="1061948" y="0"/>
                </a:lnTo>
                <a:lnTo>
                  <a:pt x="1147673" y="0"/>
                </a:lnTo>
                <a:lnTo>
                  <a:pt x="1147673" y="28575"/>
                </a:lnTo>
                <a:close/>
              </a:path>
              <a:path w="2379979" h="699135">
                <a:moveTo>
                  <a:pt x="1261973" y="28575"/>
                </a:moveTo>
                <a:lnTo>
                  <a:pt x="1176248" y="28575"/>
                </a:lnTo>
                <a:lnTo>
                  <a:pt x="1176248" y="0"/>
                </a:lnTo>
                <a:lnTo>
                  <a:pt x="1261973" y="0"/>
                </a:lnTo>
                <a:lnTo>
                  <a:pt x="1261973" y="28575"/>
                </a:lnTo>
                <a:close/>
              </a:path>
              <a:path w="2379979" h="699135">
                <a:moveTo>
                  <a:pt x="1376273" y="28575"/>
                </a:moveTo>
                <a:lnTo>
                  <a:pt x="1290548" y="28575"/>
                </a:lnTo>
                <a:lnTo>
                  <a:pt x="1290548" y="0"/>
                </a:lnTo>
                <a:lnTo>
                  <a:pt x="1376273" y="0"/>
                </a:lnTo>
                <a:lnTo>
                  <a:pt x="1376273" y="28575"/>
                </a:lnTo>
                <a:close/>
              </a:path>
              <a:path w="2379979" h="699135">
                <a:moveTo>
                  <a:pt x="1490573" y="28575"/>
                </a:moveTo>
                <a:lnTo>
                  <a:pt x="1404848" y="28575"/>
                </a:lnTo>
                <a:lnTo>
                  <a:pt x="1404848" y="0"/>
                </a:lnTo>
                <a:lnTo>
                  <a:pt x="1490573" y="0"/>
                </a:lnTo>
                <a:lnTo>
                  <a:pt x="1490573" y="28575"/>
                </a:lnTo>
                <a:close/>
              </a:path>
              <a:path w="2379979" h="699135">
                <a:moveTo>
                  <a:pt x="1604873" y="28575"/>
                </a:moveTo>
                <a:lnTo>
                  <a:pt x="1519148" y="28575"/>
                </a:lnTo>
                <a:lnTo>
                  <a:pt x="1519148" y="0"/>
                </a:lnTo>
                <a:lnTo>
                  <a:pt x="1604873" y="0"/>
                </a:lnTo>
                <a:lnTo>
                  <a:pt x="1604873" y="28575"/>
                </a:lnTo>
                <a:close/>
              </a:path>
              <a:path w="2379979" h="699135">
                <a:moveTo>
                  <a:pt x="1719173" y="28575"/>
                </a:moveTo>
                <a:lnTo>
                  <a:pt x="1633448" y="28575"/>
                </a:lnTo>
                <a:lnTo>
                  <a:pt x="1633448" y="0"/>
                </a:lnTo>
                <a:lnTo>
                  <a:pt x="1719173" y="0"/>
                </a:lnTo>
                <a:lnTo>
                  <a:pt x="1719173" y="28575"/>
                </a:lnTo>
                <a:close/>
              </a:path>
              <a:path w="2379979" h="699135">
                <a:moveTo>
                  <a:pt x="1833473" y="28575"/>
                </a:moveTo>
                <a:lnTo>
                  <a:pt x="1747748" y="28575"/>
                </a:lnTo>
                <a:lnTo>
                  <a:pt x="1747748" y="0"/>
                </a:lnTo>
                <a:lnTo>
                  <a:pt x="1833473" y="0"/>
                </a:lnTo>
                <a:lnTo>
                  <a:pt x="1833473" y="28575"/>
                </a:lnTo>
                <a:close/>
              </a:path>
              <a:path w="2379979" h="699135">
                <a:moveTo>
                  <a:pt x="1947773" y="28575"/>
                </a:moveTo>
                <a:lnTo>
                  <a:pt x="1862048" y="28575"/>
                </a:lnTo>
                <a:lnTo>
                  <a:pt x="1862048" y="0"/>
                </a:lnTo>
                <a:lnTo>
                  <a:pt x="1947773" y="0"/>
                </a:lnTo>
                <a:lnTo>
                  <a:pt x="1947773" y="28575"/>
                </a:lnTo>
                <a:close/>
              </a:path>
              <a:path w="2379979" h="699135">
                <a:moveTo>
                  <a:pt x="2062073" y="28575"/>
                </a:moveTo>
                <a:lnTo>
                  <a:pt x="1976348" y="28575"/>
                </a:lnTo>
                <a:lnTo>
                  <a:pt x="1976348" y="0"/>
                </a:lnTo>
                <a:lnTo>
                  <a:pt x="2062073" y="0"/>
                </a:lnTo>
                <a:lnTo>
                  <a:pt x="2062073" y="28575"/>
                </a:lnTo>
                <a:close/>
              </a:path>
              <a:path w="2379979" h="699135">
                <a:moveTo>
                  <a:pt x="2176373" y="28575"/>
                </a:moveTo>
                <a:lnTo>
                  <a:pt x="2090648" y="28575"/>
                </a:lnTo>
                <a:lnTo>
                  <a:pt x="2090648" y="0"/>
                </a:lnTo>
                <a:lnTo>
                  <a:pt x="2176373" y="0"/>
                </a:lnTo>
                <a:lnTo>
                  <a:pt x="2176373" y="28575"/>
                </a:lnTo>
                <a:close/>
              </a:path>
              <a:path w="2379979" h="699135">
                <a:moveTo>
                  <a:pt x="2285403" y="34010"/>
                </a:moveTo>
                <a:lnTo>
                  <a:pt x="2262936" y="29032"/>
                </a:lnTo>
                <a:lnTo>
                  <a:pt x="2262658" y="29032"/>
                </a:lnTo>
                <a:lnTo>
                  <a:pt x="2256648" y="28575"/>
                </a:lnTo>
                <a:lnTo>
                  <a:pt x="2204948" y="28575"/>
                </a:lnTo>
                <a:lnTo>
                  <a:pt x="2204948" y="0"/>
                </a:lnTo>
                <a:lnTo>
                  <a:pt x="2253500" y="0"/>
                </a:lnTo>
                <a:lnTo>
                  <a:pt x="2259787" y="152"/>
                </a:lnTo>
                <a:lnTo>
                  <a:pt x="2294559" y="6934"/>
                </a:lnTo>
                <a:lnTo>
                  <a:pt x="2285403" y="34010"/>
                </a:lnTo>
                <a:close/>
              </a:path>
              <a:path w="2379979" h="699135">
                <a:moveTo>
                  <a:pt x="2348598" y="105549"/>
                </a:moveTo>
                <a:lnTo>
                  <a:pt x="2347810" y="102019"/>
                </a:lnTo>
                <a:lnTo>
                  <a:pt x="2346986" y="99123"/>
                </a:lnTo>
                <a:lnTo>
                  <a:pt x="2346515" y="97383"/>
                </a:lnTo>
                <a:lnTo>
                  <a:pt x="2344991" y="92862"/>
                </a:lnTo>
                <a:lnTo>
                  <a:pt x="2343306" y="88569"/>
                </a:lnTo>
                <a:lnTo>
                  <a:pt x="2343264" y="88430"/>
                </a:lnTo>
                <a:lnTo>
                  <a:pt x="2319096" y="54114"/>
                </a:lnTo>
                <a:lnTo>
                  <a:pt x="2308694" y="45859"/>
                </a:lnTo>
                <a:lnTo>
                  <a:pt x="2308085" y="45402"/>
                </a:lnTo>
                <a:lnTo>
                  <a:pt x="2307780" y="45199"/>
                </a:lnTo>
                <a:lnTo>
                  <a:pt x="2323198" y="21145"/>
                </a:lnTo>
                <a:lnTo>
                  <a:pt x="2323795" y="21526"/>
                </a:lnTo>
                <a:lnTo>
                  <a:pt x="2354303" y="50609"/>
                </a:lnTo>
                <a:lnTo>
                  <a:pt x="2373646" y="88430"/>
                </a:lnTo>
                <a:lnTo>
                  <a:pt x="2376449" y="99123"/>
                </a:lnTo>
                <a:lnTo>
                  <a:pt x="2348598" y="105549"/>
                </a:lnTo>
                <a:close/>
              </a:path>
              <a:path w="2379979" h="699135">
                <a:moveTo>
                  <a:pt x="2379357" y="216446"/>
                </a:moveTo>
                <a:lnTo>
                  <a:pt x="2350782" y="216446"/>
                </a:lnTo>
                <a:lnTo>
                  <a:pt x="2350782" y="130721"/>
                </a:lnTo>
                <a:lnTo>
                  <a:pt x="2379357" y="130721"/>
                </a:lnTo>
                <a:lnTo>
                  <a:pt x="2379357" y="216446"/>
                </a:lnTo>
                <a:close/>
              </a:path>
              <a:path w="2379979" h="699135">
                <a:moveTo>
                  <a:pt x="2379357" y="330746"/>
                </a:moveTo>
                <a:lnTo>
                  <a:pt x="2350782" y="330746"/>
                </a:lnTo>
                <a:lnTo>
                  <a:pt x="2350782" y="245021"/>
                </a:lnTo>
                <a:lnTo>
                  <a:pt x="2379357" y="245021"/>
                </a:lnTo>
                <a:lnTo>
                  <a:pt x="2379357" y="330746"/>
                </a:lnTo>
                <a:close/>
              </a:path>
              <a:path w="2379979" h="699135">
                <a:moveTo>
                  <a:pt x="2379357" y="445046"/>
                </a:moveTo>
                <a:lnTo>
                  <a:pt x="2350782" y="445046"/>
                </a:lnTo>
                <a:lnTo>
                  <a:pt x="2350782" y="359321"/>
                </a:lnTo>
                <a:lnTo>
                  <a:pt x="2379357" y="359321"/>
                </a:lnTo>
                <a:lnTo>
                  <a:pt x="2379357" y="445046"/>
                </a:lnTo>
                <a:close/>
              </a:path>
              <a:path w="2379979" h="699135">
                <a:moveTo>
                  <a:pt x="2379357" y="559346"/>
                </a:moveTo>
                <a:lnTo>
                  <a:pt x="2350782" y="559346"/>
                </a:lnTo>
                <a:lnTo>
                  <a:pt x="2350782" y="473621"/>
                </a:lnTo>
                <a:lnTo>
                  <a:pt x="2379357" y="473621"/>
                </a:lnTo>
                <a:lnTo>
                  <a:pt x="2379357" y="559346"/>
                </a:lnTo>
                <a:close/>
              </a:path>
              <a:path w="2379979" h="699135">
                <a:moveTo>
                  <a:pt x="2331618" y="671830"/>
                </a:moveTo>
                <a:lnTo>
                  <a:pt x="2313952" y="649363"/>
                </a:lnTo>
                <a:lnTo>
                  <a:pt x="2315060" y="648512"/>
                </a:lnTo>
                <a:lnTo>
                  <a:pt x="2318600" y="645477"/>
                </a:lnTo>
                <a:lnTo>
                  <a:pt x="2340614" y="616432"/>
                </a:lnTo>
                <a:lnTo>
                  <a:pt x="2341029" y="615657"/>
                </a:lnTo>
                <a:lnTo>
                  <a:pt x="2342997" y="611352"/>
                </a:lnTo>
                <a:lnTo>
                  <a:pt x="2344750" y="606933"/>
                </a:lnTo>
                <a:lnTo>
                  <a:pt x="2346299" y="602424"/>
                </a:lnTo>
                <a:lnTo>
                  <a:pt x="2347424" y="598474"/>
                </a:lnTo>
                <a:lnTo>
                  <a:pt x="2347633" y="597801"/>
                </a:lnTo>
                <a:lnTo>
                  <a:pt x="2348738" y="593102"/>
                </a:lnTo>
                <a:lnTo>
                  <a:pt x="2349347" y="589673"/>
                </a:lnTo>
                <a:lnTo>
                  <a:pt x="2349614" y="588314"/>
                </a:lnTo>
                <a:lnTo>
                  <a:pt x="2349893" y="586079"/>
                </a:lnTo>
                <a:lnTo>
                  <a:pt x="2378240" y="589673"/>
                </a:lnTo>
                <a:lnTo>
                  <a:pt x="2377909" y="592264"/>
                </a:lnTo>
                <a:lnTo>
                  <a:pt x="2377046" y="597115"/>
                </a:lnTo>
                <a:lnTo>
                  <a:pt x="2376924" y="597801"/>
                </a:lnTo>
                <a:lnTo>
                  <a:pt x="2376804" y="598474"/>
                </a:lnTo>
                <a:lnTo>
                  <a:pt x="2361151" y="638378"/>
                </a:lnTo>
                <a:lnTo>
                  <a:pt x="2333498" y="670344"/>
                </a:lnTo>
                <a:lnTo>
                  <a:pt x="2331618" y="671830"/>
                </a:lnTo>
                <a:close/>
              </a:path>
              <a:path w="2379979" h="699135">
                <a:moveTo>
                  <a:pt x="2253500" y="699135"/>
                </a:moveTo>
                <a:lnTo>
                  <a:pt x="2214003" y="699135"/>
                </a:lnTo>
                <a:lnTo>
                  <a:pt x="2214003" y="670420"/>
                </a:lnTo>
                <a:lnTo>
                  <a:pt x="2258484" y="670420"/>
                </a:lnTo>
                <a:lnTo>
                  <a:pt x="2263660" y="670026"/>
                </a:lnTo>
                <a:lnTo>
                  <a:pt x="2263436" y="670026"/>
                </a:lnTo>
                <a:lnTo>
                  <a:pt x="2268469" y="669378"/>
                </a:lnTo>
                <a:lnTo>
                  <a:pt x="2272626" y="668655"/>
                </a:lnTo>
                <a:lnTo>
                  <a:pt x="2292527" y="662330"/>
                </a:lnTo>
                <a:lnTo>
                  <a:pt x="2304288" y="688365"/>
                </a:lnTo>
                <a:lnTo>
                  <a:pt x="2266188" y="698487"/>
                </a:lnTo>
                <a:lnTo>
                  <a:pt x="2259787" y="698969"/>
                </a:lnTo>
                <a:lnTo>
                  <a:pt x="2253500" y="699135"/>
                </a:lnTo>
                <a:close/>
              </a:path>
              <a:path w="2379979" h="699135">
                <a:moveTo>
                  <a:pt x="2185428" y="699135"/>
                </a:moveTo>
                <a:lnTo>
                  <a:pt x="2099703" y="699135"/>
                </a:lnTo>
                <a:lnTo>
                  <a:pt x="2099703" y="670560"/>
                </a:lnTo>
                <a:lnTo>
                  <a:pt x="2185428" y="670560"/>
                </a:lnTo>
                <a:lnTo>
                  <a:pt x="2185428" y="699135"/>
                </a:lnTo>
                <a:close/>
              </a:path>
              <a:path w="2379979" h="699135">
                <a:moveTo>
                  <a:pt x="2071128" y="699135"/>
                </a:moveTo>
                <a:lnTo>
                  <a:pt x="1985403" y="699135"/>
                </a:lnTo>
                <a:lnTo>
                  <a:pt x="1985403" y="670560"/>
                </a:lnTo>
                <a:lnTo>
                  <a:pt x="2071128" y="670560"/>
                </a:lnTo>
                <a:lnTo>
                  <a:pt x="2071128" y="699135"/>
                </a:lnTo>
                <a:close/>
              </a:path>
              <a:path w="2379979" h="699135">
                <a:moveTo>
                  <a:pt x="1956828" y="699135"/>
                </a:moveTo>
                <a:lnTo>
                  <a:pt x="1871103" y="699135"/>
                </a:lnTo>
                <a:lnTo>
                  <a:pt x="1871103" y="670560"/>
                </a:lnTo>
                <a:lnTo>
                  <a:pt x="1956828" y="670560"/>
                </a:lnTo>
                <a:lnTo>
                  <a:pt x="1956828" y="699135"/>
                </a:lnTo>
                <a:close/>
              </a:path>
              <a:path w="2379979" h="699135">
                <a:moveTo>
                  <a:pt x="1842528" y="699135"/>
                </a:moveTo>
                <a:lnTo>
                  <a:pt x="1756803" y="699135"/>
                </a:lnTo>
                <a:lnTo>
                  <a:pt x="1756803" y="670560"/>
                </a:lnTo>
                <a:lnTo>
                  <a:pt x="1842528" y="670560"/>
                </a:lnTo>
                <a:lnTo>
                  <a:pt x="1842528" y="699135"/>
                </a:lnTo>
                <a:close/>
              </a:path>
              <a:path w="2379979" h="699135">
                <a:moveTo>
                  <a:pt x="1728228" y="699135"/>
                </a:moveTo>
                <a:lnTo>
                  <a:pt x="1642503" y="699135"/>
                </a:lnTo>
                <a:lnTo>
                  <a:pt x="1642503" y="670560"/>
                </a:lnTo>
                <a:lnTo>
                  <a:pt x="1728228" y="670560"/>
                </a:lnTo>
                <a:lnTo>
                  <a:pt x="1728228" y="699135"/>
                </a:lnTo>
                <a:close/>
              </a:path>
              <a:path w="2379979" h="699135">
                <a:moveTo>
                  <a:pt x="1613928" y="699135"/>
                </a:moveTo>
                <a:lnTo>
                  <a:pt x="1528203" y="699135"/>
                </a:lnTo>
                <a:lnTo>
                  <a:pt x="1528203" y="670560"/>
                </a:lnTo>
                <a:lnTo>
                  <a:pt x="1613928" y="670560"/>
                </a:lnTo>
                <a:lnTo>
                  <a:pt x="1613928" y="699135"/>
                </a:lnTo>
                <a:close/>
              </a:path>
              <a:path w="2379979" h="699135">
                <a:moveTo>
                  <a:pt x="1499628" y="699135"/>
                </a:moveTo>
                <a:lnTo>
                  <a:pt x="1413903" y="699135"/>
                </a:lnTo>
                <a:lnTo>
                  <a:pt x="1413903" y="670560"/>
                </a:lnTo>
                <a:lnTo>
                  <a:pt x="1499628" y="670560"/>
                </a:lnTo>
                <a:lnTo>
                  <a:pt x="1499628" y="699135"/>
                </a:lnTo>
                <a:close/>
              </a:path>
              <a:path w="2379979" h="699135">
                <a:moveTo>
                  <a:pt x="1385328" y="699135"/>
                </a:moveTo>
                <a:lnTo>
                  <a:pt x="1299603" y="699135"/>
                </a:lnTo>
                <a:lnTo>
                  <a:pt x="1299603" y="670560"/>
                </a:lnTo>
                <a:lnTo>
                  <a:pt x="1385328" y="670560"/>
                </a:lnTo>
                <a:lnTo>
                  <a:pt x="1385328" y="699135"/>
                </a:lnTo>
                <a:close/>
              </a:path>
              <a:path w="2379979" h="699135">
                <a:moveTo>
                  <a:pt x="1271028" y="699135"/>
                </a:moveTo>
                <a:lnTo>
                  <a:pt x="1185303" y="699135"/>
                </a:lnTo>
                <a:lnTo>
                  <a:pt x="1185303" y="670560"/>
                </a:lnTo>
                <a:lnTo>
                  <a:pt x="1271028" y="670560"/>
                </a:lnTo>
                <a:lnTo>
                  <a:pt x="1271028" y="699135"/>
                </a:lnTo>
                <a:close/>
              </a:path>
              <a:path w="2379979" h="699135">
                <a:moveTo>
                  <a:pt x="1156728" y="699135"/>
                </a:moveTo>
                <a:lnTo>
                  <a:pt x="1071003" y="699135"/>
                </a:lnTo>
                <a:lnTo>
                  <a:pt x="1071003" y="670560"/>
                </a:lnTo>
                <a:lnTo>
                  <a:pt x="1156728" y="670560"/>
                </a:lnTo>
                <a:lnTo>
                  <a:pt x="1156728" y="699135"/>
                </a:lnTo>
                <a:close/>
              </a:path>
              <a:path w="2379979" h="699135">
                <a:moveTo>
                  <a:pt x="1042428" y="699135"/>
                </a:moveTo>
                <a:lnTo>
                  <a:pt x="956703" y="699135"/>
                </a:lnTo>
                <a:lnTo>
                  <a:pt x="956703" y="670560"/>
                </a:lnTo>
                <a:lnTo>
                  <a:pt x="1042428" y="670560"/>
                </a:lnTo>
                <a:lnTo>
                  <a:pt x="1042428" y="699135"/>
                </a:lnTo>
                <a:close/>
              </a:path>
              <a:path w="2379979" h="699135">
                <a:moveTo>
                  <a:pt x="928128" y="699135"/>
                </a:moveTo>
                <a:lnTo>
                  <a:pt x="894422" y="699135"/>
                </a:lnTo>
                <a:lnTo>
                  <a:pt x="888136" y="698969"/>
                </a:lnTo>
                <a:lnTo>
                  <a:pt x="845540" y="689229"/>
                </a:lnTo>
                <a:lnTo>
                  <a:pt x="837780" y="685584"/>
                </a:lnTo>
                <a:lnTo>
                  <a:pt x="850811" y="660158"/>
                </a:lnTo>
                <a:lnTo>
                  <a:pt x="852665" y="661111"/>
                </a:lnTo>
                <a:lnTo>
                  <a:pt x="856995" y="663041"/>
                </a:lnTo>
                <a:lnTo>
                  <a:pt x="884486" y="670026"/>
                </a:lnTo>
                <a:lnTo>
                  <a:pt x="884262" y="670026"/>
                </a:lnTo>
                <a:lnTo>
                  <a:pt x="889438" y="670420"/>
                </a:lnTo>
                <a:lnTo>
                  <a:pt x="928128" y="670420"/>
                </a:lnTo>
                <a:lnTo>
                  <a:pt x="928128" y="699135"/>
                </a:lnTo>
                <a:close/>
              </a:path>
              <a:path w="2379979" h="699135">
                <a:moveTo>
                  <a:pt x="811352" y="667689"/>
                </a:moveTo>
                <a:lnTo>
                  <a:pt x="786771" y="638378"/>
                </a:lnTo>
                <a:lnTo>
                  <a:pt x="771118" y="598474"/>
                </a:lnTo>
                <a:lnTo>
                  <a:pt x="770162" y="593102"/>
                </a:lnTo>
                <a:lnTo>
                  <a:pt x="770038" y="592404"/>
                </a:lnTo>
                <a:lnTo>
                  <a:pt x="769213" y="585965"/>
                </a:lnTo>
                <a:lnTo>
                  <a:pt x="769014" y="583438"/>
                </a:lnTo>
                <a:lnTo>
                  <a:pt x="768997" y="583222"/>
                </a:lnTo>
                <a:lnTo>
                  <a:pt x="797496" y="581050"/>
                </a:lnTo>
                <a:lnTo>
                  <a:pt x="797620" y="582714"/>
                </a:lnTo>
                <a:lnTo>
                  <a:pt x="797674" y="583438"/>
                </a:lnTo>
                <a:lnTo>
                  <a:pt x="798218" y="587603"/>
                </a:lnTo>
                <a:lnTo>
                  <a:pt x="798309" y="588314"/>
                </a:lnTo>
                <a:lnTo>
                  <a:pt x="799036" y="592264"/>
                </a:lnTo>
                <a:lnTo>
                  <a:pt x="799061" y="592404"/>
                </a:lnTo>
                <a:lnTo>
                  <a:pt x="799185" y="593102"/>
                </a:lnTo>
                <a:lnTo>
                  <a:pt x="800290" y="597801"/>
                </a:lnTo>
                <a:lnTo>
                  <a:pt x="800499" y="598474"/>
                </a:lnTo>
                <a:lnTo>
                  <a:pt x="801624" y="602424"/>
                </a:lnTo>
                <a:lnTo>
                  <a:pt x="803160" y="606933"/>
                </a:lnTo>
                <a:lnTo>
                  <a:pt x="804926" y="611352"/>
                </a:lnTo>
                <a:lnTo>
                  <a:pt x="806894" y="615657"/>
                </a:lnTo>
                <a:lnTo>
                  <a:pt x="807309" y="616432"/>
                </a:lnTo>
                <a:lnTo>
                  <a:pt x="809053" y="619848"/>
                </a:lnTo>
                <a:lnTo>
                  <a:pt x="830059" y="646087"/>
                </a:lnTo>
                <a:lnTo>
                  <a:pt x="811352" y="667689"/>
                </a:lnTo>
                <a:close/>
              </a:path>
              <a:path w="2379979" h="699135">
                <a:moveTo>
                  <a:pt x="797140" y="553567"/>
                </a:moveTo>
                <a:lnTo>
                  <a:pt x="768565" y="553567"/>
                </a:lnTo>
                <a:lnTo>
                  <a:pt x="768565" y="467842"/>
                </a:lnTo>
                <a:lnTo>
                  <a:pt x="797140" y="467842"/>
                </a:lnTo>
                <a:lnTo>
                  <a:pt x="797140" y="553567"/>
                </a:lnTo>
                <a:close/>
              </a:path>
              <a:path w="2379979" h="699135">
                <a:moveTo>
                  <a:pt x="797140" y="439267"/>
                </a:moveTo>
                <a:lnTo>
                  <a:pt x="768565" y="439267"/>
                </a:lnTo>
                <a:lnTo>
                  <a:pt x="768565" y="353542"/>
                </a:lnTo>
                <a:lnTo>
                  <a:pt x="797140" y="353542"/>
                </a:lnTo>
                <a:lnTo>
                  <a:pt x="797140" y="439267"/>
                </a:lnTo>
                <a:close/>
              </a:path>
              <a:path w="2379979" h="699135">
                <a:moveTo>
                  <a:pt x="768565" y="304515"/>
                </a:moveTo>
                <a:lnTo>
                  <a:pt x="726579" y="292735"/>
                </a:lnTo>
                <a:lnTo>
                  <a:pt x="734288" y="265226"/>
                </a:lnTo>
                <a:lnTo>
                  <a:pt x="797140" y="282854"/>
                </a:lnTo>
                <a:lnTo>
                  <a:pt x="797140" y="293687"/>
                </a:lnTo>
                <a:lnTo>
                  <a:pt x="768565" y="293687"/>
                </a:lnTo>
                <a:lnTo>
                  <a:pt x="768565" y="304515"/>
                </a:lnTo>
                <a:close/>
              </a:path>
              <a:path w="2379979" h="699135">
                <a:moveTo>
                  <a:pt x="778992" y="307441"/>
                </a:moveTo>
                <a:lnTo>
                  <a:pt x="768565" y="304515"/>
                </a:lnTo>
                <a:lnTo>
                  <a:pt x="768565" y="293687"/>
                </a:lnTo>
                <a:lnTo>
                  <a:pt x="778992" y="307441"/>
                </a:lnTo>
                <a:close/>
              </a:path>
              <a:path w="2379979" h="699135">
                <a:moveTo>
                  <a:pt x="797140" y="307441"/>
                </a:moveTo>
                <a:lnTo>
                  <a:pt x="778992" y="307441"/>
                </a:lnTo>
                <a:lnTo>
                  <a:pt x="768565" y="293687"/>
                </a:lnTo>
                <a:lnTo>
                  <a:pt x="797140" y="293687"/>
                </a:lnTo>
                <a:lnTo>
                  <a:pt x="797140" y="307441"/>
                </a:lnTo>
                <a:close/>
              </a:path>
              <a:path w="2379979" h="699135">
                <a:moveTo>
                  <a:pt x="797140" y="324967"/>
                </a:moveTo>
                <a:lnTo>
                  <a:pt x="768565" y="324967"/>
                </a:lnTo>
                <a:lnTo>
                  <a:pt x="768565" y="304515"/>
                </a:lnTo>
                <a:lnTo>
                  <a:pt x="778992" y="307441"/>
                </a:lnTo>
                <a:lnTo>
                  <a:pt x="797140" y="307441"/>
                </a:lnTo>
                <a:lnTo>
                  <a:pt x="797140" y="324967"/>
                </a:lnTo>
                <a:close/>
              </a:path>
              <a:path w="2379979" h="699135">
                <a:moveTo>
                  <a:pt x="699058" y="285026"/>
                </a:moveTo>
                <a:lnTo>
                  <a:pt x="616521" y="261874"/>
                </a:lnTo>
                <a:lnTo>
                  <a:pt x="624243" y="234353"/>
                </a:lnTo>
                <a:lnTo>
                  <a:pt x="706780" y="257505"/>
                </a:lnTo>
                <a:lnTo>
                  <a:pt x="699058" y="285026"/>
                </a:lnTo>
                <a:close/>
              </a:path>
              <a:path w="2379979" h="699135">
                <a:moveTo>
                  <a:pt x="589013" y="254152"/>
                </a:moveTo>
                <a:lnTo>
                  <a:pt x="506463" y="231000"/>
                </a:lnTo>
                <a:lnTo>
                  <a:pt x="514184" y="203492"/>
                </a:lnTo>
                <a:lnTo>
                  <a:pt x="596722" y="226644"/>
                </a:lnTo>
                <a:lnTo>
                  <a:pt x="589013" y="254152"/>
                </a:lnTo>
                <a:close/>
              </a:path>
              <a:path w="2379979" h="699135">
                <a:moveTo>
                  <a:pt x="478955" y="223291"/>
                </a:moveTo>
                <a:lnTo>
                  <a:pt x="396417" y="200139"/>
                </a:lnTo>
                <a:lnTo>
                  <a:pt x="404126" y="172618"/>
                </a:lnTo>
                <a:lnTo>
                  <a:pt x="486676" y="195770"/>
                </a:lnTo>
                <a:lnTo>
                  <a:pt x="478955" y="223291"/>
                </a:lnTo>
                <a:close/>
              </a:path>
              <a:path w="2379979" h="699135">
                <a:moveTo>
                  <a:pt x="368896" y="192417"/>
                </a:moveTo>
                <a:lnTo>
                  <a:pt x="286359" y="169265"/>
                </a:lnTo>
                <a:lnTo>
                  <a:pt x="294081" y="141757"/>
                </a:lnTo>
                <a:lnTo>
                  <a:pt x="376618" y="164909"/>
                </a:lnTo>
                <a:lnTo>
                  <a:pt x="368896" y="192417"/>
                </a:lnTo>
                <a:close/>
              </a:path>
              <a:path w="2379979" h="699135">
                <a:moveTo>
                  <a:pt x="271437" y="124891"/>
                </a:moveTo>
                <a:lnTo>
                  <a:pt x="229434" y="123621"/>
                </a:lnTo>
                <a:lnTo>
                  <a:pt x="186078" y="111460"/>
                </a:lnTo>
                <a:lnTo>
                  <a:pt x="186535" y="96329"/>
                </a:lnTo>
                <a:lnTo>
                  <a:pt x="186613" y="93751"/>
                </a:lnTo>
                <a:lnTo>
                  <a:pt x="272300" y="96329"/>
                </a:lnTo>
                <a:lnTo>
                  <a:pt x="271515" y="122300"/>
                </a:lnTo>
                <a:lnTo>
                  <a:pt x="271437" y="124891"/>
                </a:lnTo>
                <a:close/>
              </a:path>
              <a:path w="2379979" h="699135">
                <a:moveTo>
                  <a:pt x="258851" y="161556"/>
                </a:moveTo>
                <a:lnTo>
                  <a:pt x="176314" y="138404"/>
                </a:lnTo>
                <a:lnTo>
                  <a:pt x="184023" y="110883"/>
                </a:lnTo>
                <a:lnTo>
                  <a:pt x="186078" y="111460"/>
                </a:lnTo>
                <a:lnTo>
                  <a:pt x="185750" y="122300"/>
                </a:lnTo>
                <a:lnTo>
                  <a:pt x="229434" y="123621"/>
                </a:lnTo>
                <a:lnTo>
                  <a:pt x="266560" y="134035"/>
                </a:lnTo>
                <a:lnTo>
                  <a:pt x="258851" y="161556"/>
                </a:lnTo>
                <a:close/>
              </a:path>
              <a:path w="2379979" h="699135">
                <a:moveTo>
                  <a:pt x="229434" y="123621"/>
                </a:moveTo>
                <a:lnTo>
                  <a:pt x="185750" y="122300"/>
                </a:lnTo>
                <a:lnTo>
                  <a:pt x="186078" y="111460"/>
                </a:lnTo>
                <a:lnTo>
                  <a:pt x="229434" y="123621"/>
                </a:lnTo>
                <a:close/>
              </a:path>
              <a:path w="2379979" h="699135">
                <a:moveTo>
                  <a:pt x="148793" y="130683"/>
                </a:moveTo>
                <a:lnTo>
                  <a:pt x="0" y="88950"/>
                </a:lnTo>
                <a:lnTo>
                  <a:pt x="126" y="88112"/>
                </a:lnTo>
                <a:lnTo>
                  <a:pt x="130750" y="92062"/>
                </a:lnTo>
                <a:lnTo>
                  <a:pt x="116903" y="92062"/>
                </a:lnTo>
                <a:lnTo>
                  <a:pt x="112623" y="120103"/>
                </a:lnTo>
                <a:lnTo>
                  <a:pt x="151433" y="121276"/>
                </a:lnTo>
                <a:lnTo>
                  <a:pt x="148793" y="130683"/>
                </a:lnTo>
                <a:close/>
              </a:path>
              <a:path w="2379979" h="699135">
                <a:moveTo>
                  <a:pt x="151433" y="121276"/>
                </a:moveTo>
                <a:lnTo>
                  <a:pt x="112623" y="120103"/>
                </a:lnTo>
                <a:lnTo>
                  <a:pt x="116777" y="92887"/>
                </a:lnTo>
                <a:lnTo>
                  <a:pt x="116903" y="92062"/>
                </a:lnTo>
                <a:lnTo>
                  <a:pt x="156514" y="103174"/>
                </a:lnTo>
                <a:lnTo>
                  <a:pt x="151433" y="121276"/>
                </a:lnTo>
                <a:close/>
              </a:path>
              <a:path w="2379979" h="699135">
                <a:moveTo>
                  <a:pt x="157187" y="121450"/>
                </a:moveTo>
                <a:lnTo>
                  <a:pt x="151433" y="121276"/>
                </a:lnTo>
                <a:lnTo>
                  <a:pt x="156514" y="103174"/>
                </a:lnTo>
                <a:lnTo>
                  <a:pt x="116903" y="92062"/>
                </a:lnTo>
                <a:lnTo>
                  <a:pt x="130750" y="92062"/>
                </a:lnTo>
                <a:lnTo>
                  <a:pt x="158051" y="92887"/>
                </a:lnTo>
                <a:lnTo>
                  <a:pt x="157228" y="120103"/>
                </a:lnTo>
                <a:lnTo>
                  <a:pt x="157187" y="121450"/>
                </a:lnTo>
                <a:close/>
              </a:path>
              <a:path w="2379979" h="699135">
                <a:moveTo>
                  <a:pt x="385686" y="128346"/>
                </a:moveTo>
                <a:lnTo>
                  <a:pt x="299999" y="125755"/>
                </a:lnTo>
                <a:lnTo>
                  <a:pt x="300784" y="99783"/>
                </a:lnTo>
                <a:lnTo>
                  <a:pt x="300863" y="97193"/>
                </a:lnTo>
                <a:lnTo>
                  <a:pt x="386549" y="99783"/>
                </a:lnTo>
                <a:lnTo>
                  <a:pt x="385764" y="125755"/>
                </a:lnTo>
                <a:lnTo>
                  <a:pt x="385686" y="128346"/>
                </a:lnTo>
                <a:close/>
              </a:path>
              <a:path w="2379979" h="699135">
                <a:moveTo>
                  <a:pt x="499935" y="131800"/>
                </a:moveTo>
                <a:lnTo>
                  <a:pt x="414248" y="129209"/>
                </a:lnTo>
                <a:lnTo>
                  <a:pt x="415033" y="103238"/>
                </a:lnTo>
                <a:lnTo>
                  <a:pt x="415112" y="100647"/>
                </a:lnTo>
                <a:lnTo>
                  <a:pt x="500799" y="103238"/>
                </a:lnTo>
                <a:lnTo>
                  <a:pt x="500013" y="129209"/>
                </a:lnTo>
                <a:lnTo>
                  <a:pt x="499935" y="131800"/>
                </a:lnTo>
                <a:close/>
              </a:path>
              <a:path w="2379979" h="699135">
                <a:moveTo>
                  <a:pt x="614184" y="135242"/>
                </a:moveTo>
                <a:lnTo>
                  <a:pt x="528497" y="132664"/>
                </a:lnTo>
                <a:lnTo>
                  <a:pt x="529283" y="106680"/>
                </a:lnTo>
                <a:lnTo>
                  <a:pt x="529361" y="104101"/>
                </a:lnTo>
                <a:lnTo>
                  <a:pt x="615048" y="106680"/>
                </a:lnTo>
                <a:lnTo>
                  <a:pt x="614262" y="132664"/>
                </a:lnTo>
                <a:lnTo>
                  <a:pt x="614184" y="135242"/>
                </a:lnTo>
                <a:close/>
              </a:path>
              <a:path w="2379979" h="699135">
                <a:moveTo>
                  <a:pt x="728433" y="138696"/>
                </a:moveTo>
                <a:lnTo>
                  <a:pt x="642746" y="136105"/>
                </a:lnTo>
                <a:lnTo>
                  <a:pt x="643532" y="110134"/>
                </a:lnTo>
                <a:lnTo>
                  <a:pt x="643610" y="107543"/>
                </a:lnTo>
                <a:lnTo>
                  <a:pt x="729297" y="110134"/>
                </a:lnTo>
                <a:lnTo>
                  <a:pt x="728512" y="136105"/>
                </a:lnTo>
                <a:lnTo>
                  <a:pt x="728433" y="13869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2783503" y="4080788"/>
            <a:ext cx="158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-10" dirty="0">
                <a:solidFill>
                  <a:srgbClr val="006FC0"/>
                </a:solidFill>
                <a:latin typeface="Calibri"/>
                <a:cs typeface="Calibri"/>
              </a:rPr>
              <a:t>Instruction </a:t>
            </a:r>
            <a:r>
              <a:rPr lang="fr-FR" b="1" spc="-10" dirty="0" smtClean="0">
                <a:solidFill>
                  <a:srgbClr val="006FC0"/>
                </a:solidFill>
                <a:latin typeface="Calibri"/>
                <a:cs typeface="Calibri"/>
              </a:rPr>
              <a:t>d’affectation</a:t>
            </a:r>
            <a:endParaRPr lang="fr-FR" dirty="0"/>
          </a:p>
        </p:txBody>
      </p:sp>
      <p:sp>
        <p:nvSpPr>
          <p:cNvPr id="15" name="object 8"/>
          <p:cNvSpPr txBox="1"/>
          <p:nvPr/>
        </p:nvSpPr>
        <p:spPr>
          <a:xfrm>
            <a:off x="4657332" y="3263744"/>
            <a:ext cx="7489466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lang="fr-FR" sz="2800" dirty="0">
                <a:latin typeface="Calibri"/>
                <a:cs typeface="Calibri"/>
              </a:rPr>
              <a:t>Une instruction d’affectation permet de calculer la somme </a:t>
            </a:r>
            <a:r>
              <a:rPr lang="fr-FR" sz="2800" dirty="0">
                <a:solidFill>
                  <a:srgbClr val="0070C0"/>
                </a:solidFill>
                <a:latin typeface="Calibri"/>
                <a:cs typeface="Calibri"/>
              </a:rPr>
              <a:t>a + b </a:t>
            </a:r>
            <a:r>
              <a:rPr lang="fr-FR" sz="2800" dirty="0">
                <a:latin typeface="Calibri"/>
                <a:cs typeface="Calibri"/>
              </a:rPr>
              <a:t>et de stocker le résultat dans la variable </a:t>
            </a:r>
            <a:r>
              <a:rPr lang="fr-FR" sz="28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800" spc="-25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4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904" y="1215214"/>
            <a:ext cx="10551575" cy="87131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Solution d‘exercice d’échange entre deux variables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04" y="2240994"/>
            <a:ext cx="6349774" cy="41290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23756"/>
          <a:stretch/>
        </p:blipFill>
        <p:spPr>
          <a:xfrm>
            <a:off x="7867650" y="2998694"/>
            <a:ext cx="4132221" cy="18859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67650" y="1871662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Exécution</a:t>
            </a:r>
            <a:endParaRPr lang="fr-FR" dirty="0"/>
          </a:p>
        </p:txBody>
      </p:sp>
      <p:pic>
        <p:nvPicPr>
          <p:cNvPr id="7" name="object 6"/>
          <p:cNvPicPr/>
          <p:nvPr/>
        </p:nvPicPr>
        <p:blipFill rotWithShape="1">
          <a:blip r:embed="rId4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5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847380" y="511454"/>
            <a:ext cx="8911687" cy="662912"/>
          </a:xfrm>
          <a:prstGeom prst="rect">
            <a:avLst/>
          </a:prstGeom>
        </p:spPr>
        <p:txBody>
          <a:bodyPr vert="horz" wrap="square" lIns="0" tIns="290741" rIns="0" bIns="0" rtlCol="0">
            <a:spAutoFit/>
          </a:bodyPr>
          <a:lstStyle/>
          <a:p>
            <a:pPr marL="2575560">
              <a:lnSpc>
                <a:spcPct val="100000"/>
              </a:lnSpc>
              <a:spcBef>
                <a:spcPts val="105"/>
              </a:spcBef>
            </a:pPr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Expressions Arithmétiques</a:t>
            </a:r>
            <a:endParaRPr sz="2400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68364"/>
              </p:ext>
            </p:extLst>
          </p:nvPr>
        </p:nvGraphicFramePr>
        <p:xfrm>
          <a:off x="609601" y="2270125"/>
          <a:ext cx="11474822" cy="31464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16961"/>
                <a:gridCol w="2594161"/>
                <a:gridCol w="1623629"/>
                <a:gridCol w="5840071"/>
              </a:tblGrid>
              <a:tr h="454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 smtClean="0"/>
                        <a:t>Op</a:t>
                      </a:r>
                      <a:r>
                        <a:rPr lang="fr-FR" sz="2000" spc="-10" dirty="0" smtClean="0"/>
                        <a:t>é</a:t>
                      </a:r>
                      <a:r>
                        <a:rPr sz="2000" spc="-10" dirty="0" smtClean="0"/>
                        <a:t>r</a:t>
                      </a:r>
                      <a:r>
                        <a:rPr lang="fr-FR" sz="2000" spc="-10" dirty="0" err="1" smtClean="0"/>
                        <a:t>ateur</a:t>
                      </a:r>
                      <a:endParaRPr sz="2000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000" spc="-10" dirty="0" smtClean="0"/>
                        <a:t>Désignation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 smtClean="0"/>
                        <a:t>Ex</a:t>
                      </a:r>
                      <a:r>
                        <a:rPr lang="fr-FR" sz="2000" spc="-10" dirty="0" smtClean="0"/>
                        <a:t>e</a:t>
                      </a:r>
                      <a:r>
                        <a:rPr sz="2000" spc="-10" dirty="0" err="1" smtClean="0"/>
                        <a:t>mple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/>
                        <a:t>Description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</a:tr>
              <a:tr h="416559">
                <a:tc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</a:pPr>
                      <a:r>
                        <a:rPr sz="2000" spc="-50" dirty="0"/>
                        <a:t>+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</a:pPr>
                      <a:r>
                        <a:rPr sz="2000" spc="-10" dirty="0"/>
                        <a:t>addition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</a:pPr>
                      <a:r>
                        <a:rPr sz="2000" dirty="0"/>
                        <a:t>a</a:t>
                      </a:r>
                      <a:r>
                        <a:rPr sz="2000" spc="-15" dirty="0"/>
                        <a:t> </a:t>
                      </a:r>
                      <a:r>
                        <a:rPr sz="2000" dirty="0"/>
                        <a:t>+</a:t>
                      </a:r>
                      <a:r>
                        <a:rPr sz="2000" spc="-10" dirty="0"/>
                        <a:t> </a:t>
                      </a:r>
                      <a:r>
                        <a:rPr sz="2000" spc="-50" dirty="0"/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</a:pPr>
                      <a:r>
                        <a:rPr lang="fr-FR" sz="2000" baseline="0" dirty="0" smtClean="0"/>
                        <a:t> a </a:t>
                      </a:r>
                      <a:r>
                        <a:rPr lang="fr-FR" sz="2000" dirty="0" smtClean="0"/>
                        <a:t>plus b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434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/>
                        <a:t>-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/>
                        <a:t>subtraction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/>
                        <a:t>a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-</a:t>
                      </a:r>
                      <a:r>
                        <a:rPr sz="2000" spc="-10" dirty="0"/>
                        <a:t> </a:t>
                      </a:r>
                      <a:r>
                        <a:rPr sz="2000" spc="-50" dirty="0"/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000" dirty="0" smtClean="0"/>
                        <a:t>soustraire b de a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/>
                        <a:t>*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/>
                        <a:t>multiplication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/>
                        <a:t>a</a:t>
                      </a:r>
                      <a:r>
                        <a:rPr sz="2000" spc="-15" dirty="0"/>
                        <a:t> </a:t>
                      </a:r>
                      <a:r>
                        <a:rPr sz="2000" dirty="0"/>
                        <a:t>*</a:t>
                      </a:r>
                      <a:r>
                        <a:rPr sz="2000" spc="-10" dirty="0"/>
                        <a:t> </a:t>
                      </a:r>
                      <a:r>
                        <a:rPr sz="2000" spc="-50" dirty="0"/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000" dirty="0" smtClean="0"/>
                        <a:t>multiplier a et b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/>
                        <a:t>/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/>
                        <a:t>division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/>
                        <a:t>a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/</a:t>
                      </a:r>
                      <a:r>
                        <a:rPr sz="2000" spc="-5" dirty="0"/>
                        <a:t> </a:t>
                      </a:r>
                      <a:r>
                        <a:rPr sz="2000" spc="-50" dirty="0"/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000" dirty="0" smtClean="0"/>
                        <a:t>diviser a par b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25" dirty="0"/>
                        <a:t>//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 smtClean="0"/>
                        <a:t>division</a:t>
                      </a:r>
                      <a:r>
                        <a:rPr lang="fr-FR" sz="2000" spc="-10" dirty="0" smtClean="0"/>
                        <a:t> entière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/>
                        <a:t>a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//</a:t>
                      </a:r>
                      <a:r>
                        <a:rPr sz="2000" spc="-10" dirty="0"/>
                        <a:t> </a:t>
                      </a:r>
                      <a:r>
                        <a:rPr sz="2000" spc="-50" dirty="0"/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000" dirty="0" smtClean="0"/>
                        <a:t>renvoyer la partie entière de la division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50" dirty="0"/>
                        <a:t>%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/>
                        <a:t>modulo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/>
                        <a:t>a</a:t>
                      </a:r>
                      <a:r>
                        <a:rPr sz="2000" spc="-10" dirty="0"/>
                        <a:t> </a:t>
                      </a:r>
                      <a:r>
                        <a:rPr sz="2000" dirty="0"/>
                        <a:t>%</a:t>
                      </a:r>
                      <a:r>
                        <a:rPr sz="2000" spc="-5" dirty="0"/>
                        <a:t> </a:t>
                      </a:r>
                      <a:r>
                        <a:rPr sz="2000" spc="-50" dirty="0"/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000" spc="-10" dirty="0" smtClean="0"/>
                        <a:t>le</a:t>
                      </a:r>
                      <a:r>
                        <a:rPr lang="fr-FR" sz="2000" spc="-10" baseline="0" dirty="0" smtClean="0"/>
                        <a:t> reste de la division entière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7780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9271" y="491595"/>
            <a:ext cx="10381666" cy="662912"/>
          </a:xfrm>
          <a:prstGeom prst="rect">
            <a:avLst/>
          </a:prstGeom>
        </p:spPr>
        <p:txBody>
          <a:bodyPr vert="horz" wrap="square" lIns="0" tIns="290741" rIns="0" bIns="0" rtlCol="0">
            <a:spAutoFit/>
          </a:bodyPr>
          <a:lstStyle/>
          <a:p>
            <a:pPr marL="2035175">
              <a:lnSpc>
                <a:spcPct val="100000"/>
              </a:lnSpc>
              <a:spcBef>
                <a:spcPts val="105"/>
              </a:spcBef>
            </a:pPr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Expressions logiques (Booléennes)</a:t>
            </a:r>
            <a:endParaRPr sz="2400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63601"/>
              </p:ext>
            </p:extLst>
          </p:nvPr>
        </p:nvGraphicFramePr>
        <p:xfrm>
          <a:off x="724834" y="1554575"/>
          <a:ext cx="10372725" cy="43306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07160"/>
                <a:gridCol w="2345690"/>
                <a:gridCol w="1657350"/>
                <a:gridCol w="4962525"/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opérateur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r>
                        <a:rPr sz="2000" spc="-1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signation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</a:t>
                      </a: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sz="2000" spc="-1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mple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==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égalité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==</a:t>
                      </a:r>
                      <a:r>
                        <a:rPr sz="200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6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et b sont égaux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497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!=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inégalité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sz="200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!=</a:t>
                      </a:r>
                      <a:r>
                        <a:rPr sz="200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et b sont différent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  <a:tr h="463550">
                <a:tc>
                  <a:txBody>
                    <a:bodyPr/>
                    <a:lstStyle/>
                    <a:p>
                      <a:pPr marR="609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Strictement supérieur</a:t>
                      </a:r>
                      <a:endParaRPr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sz="2000" spc="-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sz="200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est strictement supérieur à b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&gt;=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supérieur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&gt;=</a:t>
                      </a:r>
                      <a:r>
                        <a:rPr sz="200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6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est supérieur ou égal à b</a:t>
                      </a:r>
                      <a:endParaRPr lang="fr-F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  <a:tr h="421005">
                <a:tc>
                  <a:txBody>
                    <a:bodyPr/>
                    <a:lstStyle/>
                    <a:p>
                      <a:pPr marR="609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Strictement inférieur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sz="2000" spc="-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sz="200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est strictement inférieur à b</a:t>
                      </a:r>
                      <a:endParaRPr lang="fr-F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  <a:tr h="49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&lt;=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inférieur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&lt;=</a:t>
                      </a:r>
                      <a:r>
                        <a:rPr sz="2000" spc="-2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6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est inférieur ou égal à b</a:t>
                      </a:r>
                      <a:endParaRPr lang="fr-F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  <a:tr h="407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&amp;&amp;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 logique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sz="2000" spc="-1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sz="200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est vrai et b est vrai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2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||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 logique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r>
                        <a:rPr sz="200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</a:t>
                      </a:r>
                      <a:r>
                        <a:rPr sz="200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20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est vrai ou b est vrai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  <a:tr h="407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!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négation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spc="-1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not(a)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fr-FR" sz="2000" spc="-1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Vrai si a est faux</a:t>
                      </a:r>
                      <a:endParaRPr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879127" y="645435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Contenu de la matière</a:t>
            </a:r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Chapitre 1: Rappel sur la programmation en Python</a:t>
            </a:r>
          </a:p>
          <a:p>
            <a:r>
              <a:rPr lang="fr-FR" sz="2400" dirty="0" smtClean="0"/>
              <a:t>Chapitre 2: Programmation et Automatisation</a:t>
            </a:r>
          </a:p>
          <a:p>
            <a:r>
              <a:rPr lang="fr-FR" sz="2400" dirty="0" smtClean="0"/>
              <a:t>Chapitre 3: Apprentissage avancé d’Excel</a:t>
            </a:r>
          </a:p>
          <a:p>
            <a:r>
              <a:rPr lang="fr-FR" sz="2400" dirty="0" smtClean="0"/>
              <a:t>Chapitre 4: Apprentissage de Grant Project</a:t>
            </a:r>
          </a:p>
          <a:p>
            <a:r>
              <a:rPr lang="fr-FR" sz="2400" dirty="0" smtClean="0"/>
              <a:t>Chapitre 5: Programmation Orientée Objet</a:t>
            </a:r>
          </a:p>
          <a:p>
            <a:r>
              <a:rPr lang="fr-FR" sz="2400" dirty="0" smtClean="0"/>
              <a:t>Chapitre 6: Introduction aux données pour IA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849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761" y="915127"/>
            <a:ext cx="8087918" cy="518478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200" b="1" spc="12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3200" b="1" spc="13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sz="3200" b="1" spc="1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43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200" b="1" spc="1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0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9948820" y="6277681"/>
            <a:ext cx="3113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679"/>
              </a:lnSpc>
            </a:pPr>
            <a:fld id="{81D60167-4931-47E6-BA6A-407CBD079E47}" type="slidenum">
              <a:rPr spc="-23" dirty="0"/>
              <a:pPr marL="34580">
                <a:lnSpc>
                  <a:spcPts val="1679"/>
                </a:lnSpc>
              </a:pPr>
              <a:t>20</a:t>
            </a:fld>
            <a:endParaRPr spc="-23" dirty="0"/>
          </a:p>
        </p:txBody>
      </p:sp>
      <p:sp>
        <p:nvSpPr>
          <p:cNvPr id="3" name="object 3"/>
          <p:cNvSpPr txBox="1"/>
          <p:nvPr/>
        </p:nvSpPr>
        <p:spPr>
          <a:xfrm>
            <a:off x="3568002" y="2157215"/>
            <a:ext cx="4232942" cy="168773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42338" indent="-330811">
              <a:spcBef>
                <a:spcPts val="91"/>
              </a:spcBef>
              <a:buAutoNum type="alphaLcPeriod"/>
              <a:tabLst>
                <a:tab pos="342338" algn="l"/>
              </a:tabLst>
            </a:pPr>
            <a:r>
              <a:rPr sz="2723" spc="-9" dirty="0">
                <a:latin typeface="Calibri"/>
                <a:cs typeface="Calibri"/>
              </a:rPr>
              <a:t>Instructions</a:t>
            </a:r>
            <a:r>
              <a:rPr sz="2723" spc="-77" dirty="0">
                <a:latin typeface="Times New Roman"/>
                <a:cs typeface="Times New Roman"/>
              </a:rPr>
              <a:t> </a:t>
            </a:r>
            <a:r>
              <a:rPr sz="2723" spc="-9" dirty="0">
                <a:latin typeface="Calibri"/>
                <a:cs typeface="Calibri"/>
              </a:rPr>
              <a:t>conditionnelles</a:t>
            </a:r>
            <a:endParaRPr sz="2723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lphaLcPeriod"/>
            </a:pPr>
            <a:endParaRPr sz="2723">
              <a:latin typeface="Calibri"/>
              <a:cs typeface="Calibri"/>
            </a:endParaRPr>
          </a:p>
          <a:p>
            <a:pPr>
              <a:spcBef>
                <a:spcPts val="36"/>
              </a:spcBef>
              <a:buFont typeface="Calibri"/>
              <a:buAutoNum type="alphaLcPeriod"/>
            </a:pPr>
            <a:endParaRPr sz="2723">
              <a:latin typeface="Calibri"/>
              <a:cs typeface="Calibri"/>
            </a:endParaRPr>
          </a:p>
          <a:p>
            <a:pPr marL="470858" indent="-346372">
              <a:buAutoNum type="alphaLcPeriod"/>
              <a:tabLst>
                <a:tab pos="470858" algn="l"/>
              </a:tabLst>
            </a:pPr>
            <a:r>
              <a:rPr sz="2723" spc="-9" dirty="0">
                <a:latin typeface="Calibri"/>
                <a:cs typeface="Calibri"/>
              </a:rPr>
              <a:t>Instructions</a:t>
            </a:r>
            <a:r>
              <a:rPr sz="2723" spc="-68" dirty="0">
                <a:latin typeface="Times New Roman"/>
                <a:cs typeface="Times New Roman"/>
              </a:rPr>
              <a:t> </a:t>
            </a:r>
            <a:r>
              <a:rPr sz="2723" spc="-9" dirty="0">
                <a:latin typeface="Calibri"/>
                <a:cs typeface="Calibri"/>
              </a:rPr>
              <a:t>répétitives</a:t>
            </a:r>
            <a:endParaRPr sz="2723">
              <a:latin typeface="Calibri"/>
              <a:cs typeface="Calibri"/>
            </a:endParaRPr>
          </a:p>
        </p:txBody>
      </p:sp>
      <p:pic>
        <p:nvPicPr>
          <p:cNvPr id="5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9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758" y="780676"/>
            <a:ext cx="7725604" cy="1246602"/>
          </a:xfrm>
          <a:prstGeom prst="rect">
            <a:avLst/>
          </a:prstGeom>
        </p:spPr>
        <p:txBody>
          <a:bodyPr vert="horz" wrap="square" lIns="0" tIns="111802" rIns="0" bIns="0" rtlCol="0" anchor="t">
            <a:spAutoFit/>
          </a:bodyPr>
          <a:lstStyle/>
          <a:p>
            <a:pPr marL="11527">
              <a:spcBef>
                <a:spcPts val="879"/>
              </a:spcBef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200" b="1" spc="12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3200" b="1" spc="1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sz="3200" b="1" spc="1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43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200" b="1" spc="1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04" dirty="0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163">
              <a:spcBef>
                <a:spcPts val="631"/>
              </a:spcBef>
            </a:pPr>
            <a:r>
              <a:rPr spc="-9" dirty="0">
                <a:solidFill>
                  <a:srgbClr val="0070C0"/>
                </a:solidFill>
                <a:latin typeface="Calibri"/>
                <a:cs typeface="Calibri"/>
              </a:rPr>
              <a:t>Indentation</a:t>
            </a:r>
            <a:r>
              <a:rPr spc="-1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0070C0"/>
                </a:solidFill>
                <a:latin typeface="Calibri"/>
                <a:cs typeface="Calibri"/>
              </a:rPr>
              <a:t>générale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7933854" y="1955042"/>
            <a:ext cx="3747157" cy="4264339"/>
            <a:chOff x="3973485" y="1952746"/>
            <a:chExt cx="3789189" cy="4252536"/>
          </a:xfrm>
        </p:grpSpPr>
        <p:grpSp>
          <p:nvGrpSpPr>
            <p:cNvPr id="3" name="object 3"/>
            <p:cNvGrpSpPr/>
            <p:nvPr/>
          </p:nvGrpSpPr>
          <p:grpSpPr>
            <a:xfrm>
              <a:off x="3973485" y="1952746"/>
              <a:ext cx="3789189" cy="4252536"/>
              <a:chOff x="3008002" y="2151636"/>
              <a:chExt cx="4175125" cy="468566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3209422" y="2157983"/>
                <a:ext cx="2905125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2905125" h="934719">
                    <a:moveTo>
                      <a:pt x="2904743" y="778763"/>
                    </a:moveTo>
                    <a:lnTo>
                      <a:pt x="2904743" y="155447"/>
                    </a:lnTo>
                    <a:lnTo>
                      <a:pt x="2896770" y="106509"/>
                    </a:lnTo>
                    <a:lnTo>
                      <a:pt x="2874605" y="63861"/>
                    </a:lnTo>
                    <a:lnTo>
                      <a:pt x="2840882" y="30138"/>
                    </a:lnTo>
                    <a:lnTo>
                      <a:pt x="2798234" y="7973"/>
                    </a:lnTo>
                    <a:lnTo>
                      <a:pt x="2749295" y="0"/>
                    </a:lnTo>
                    <a:lnTo>
                      <a:pt x="155447" y="0"/>
                    </a:lnTo>
                    <a:lnTo>
                      <a:pt x="106509" y="7973"/>
                    </a:lnTo>
                    <a:lnTo>
                      <a:pt x="63861" y="30138"/>
                    </a:lnTo>
                    <a:lnTo>
                      <a:pt x="30138" y="63861"/>
                    </a:lnTo>
                    <a:lnTo>
                      <a:pt x="7973" y="106509"/>
                    </a:lnTo>
                    <a:lnTo>
                      <a:pt x="0" y="155447"/>
                    </a:lnTo>
                    <a:lnTo>
                      <a:pt x="0" y="778763"/>
                    </a:lnTo>
                    <a:lnTo>
                      <a:pt x="7973" y="828287"/>
                    </a:lnTo>
                    <a:lnTo>
                      <a:pt x="30138" y="871008"/>
                    </a:lnTo>
                    <a:lnTo>
                      <a:pt x="63861" y="904512"/>
                    </a:lnTo>
                    <a:lnTo>
                      <a:pt x="106509" y="926384"/>
                    </a:lnTo>
                    <a:lnTo>
                      <a:pt x="155447" y="934211"/>
                    </a:lnTo>
                    <a:lnTo>
                      <a:pt x="2749295" y="934211"/>
                    </a:lnTo>
                    <a:lnTo>
                      <a:pt x="2798234" y="926384"/>
                    </a:lnTo>
                    <a:lnTo>
                      <a:pt x="2840882" y="904512"/>
                    </a:lnTo>
                    <a:lnTo>
                      <a:pt x="2874605" y="871008"/>
                    </a:lnTo>
                    <a:lnTo>
                      <a:pt x="2896770" y="828287"/>
                    </a:lnTo>
                    <a:lnTo>
                      <a:pt x="2904743" y="778763"/>
                    </a:lnTo>
                    <a:close/>
                  </a:path>
                </a:pathLst>
              </a:custGeom>
              <a:solidFill>
                <a:srgbClr val="FFE698"/>
              </a:solidFill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209422" y="2157983"/>
                <a:ext cx="2905125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2905125" h="934719">
                    <a:moveTo>
                      <a:pt x="155447" y="0"/>
                    </a:moveTo>
                    <a:lnTo>
                      <a:pt x="106509" y="7973"/>
                    </a:lnTo>
                    <a:lnTo>
                      <a:pt x="63861" y="30138"/>
                    </a:lnTo>
                    <a:lnTo>
                      <a:pt x="30138" y="63861"/>
                    </a:lnTo>
                    <a:lnTo>
                      <a:pt x="7973" y="106509"/>
                    </a:lnTo>
                    <a:lnTo>
                      <a:pt x="0" y="155447"/>
                    </a:lnTo>
                    <a:lnTo>
                      <a:pt x="0" y="778763"/>
                    </a:lnTo>
                    <a:lnTo>
                      <a:pt x="7973" y="828287"/>
                    </a:lnTo>
                    <a:lnTo>
                      <a:pt x="30138" y="871008"/>
                    </a:lnTo>
                    <a:lnTo>
                      <a:pt x="63861" y="904512"/>
                    </a:lnTo>
                    <a:lnTo>
                      <a:pt x="106509" y="926384"/>
                    </a:lnTo>
                    <a:lnTo>
                      <a:pt x="155447" y="934211"/>
                    </a:lnTo>
                    <a:lnTo>
                      <a:pt x="2749295" y="934211"/>
                    </a:lnTo>
                    <a:lnTo>
                      <a:pt x="2798234" y="926384"/>
                    </a:lnTo>
                    <a:lnTo>
                      <a:pt x="2840882" y="904512"/>
                    </a:lnTo>
                    <a:lnTo>
                      <a:pt x="2874605" y="871008"/>
                    </a:lnTo>
                    <a:lnTo>
                      <a:pt x="2896770" y="828287"/>
                    </a:lnTo>
                    <a:lnTo>
                      <a:pt x="2904743" y="778763"/>
                    </a:lnTo>
                    <a:lnTo>
                      <a:pt x="2904743" y="155447"/>
                    </a:lnTo>
                    <a:lnTo>
                      <a:pt x="2896770" y="106509"/>
                    </a:lnTo>
                    <a:lnTo>
                      <a:pt x="2874605" y="63861"/>
                    </a:lnTo>
                    <a:lnTo>
                      <a:pt x="2840882" y="30138"/>
                    </a:lnTo>
                    <a:lnTo>
                      <a:pt x="2798234" y="7973"/>
                    </a:lnTo>
                    <a:lnTo>
                      <a:pt x="2749295" y="0"/>
                    </a:lnTo>
                    <a:lnTo>
                      <a:pt x="155447" y="0"/>
                    </a:lnTo>
                    <a:close/>
                  </a:path>
                </a:pathLst>
              </a:custGeom>
              <a:ln w="12695">
                <a:solidFill>
                  <a:srgbClr val="40709B"/>
                </a:solidFill>
              </a:ln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947037" y="3092195"/>
                <a:ext cx="2514600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2514600" h="934720">
                    <a:moveTo>
                      <a:pt x="2514599" y="778763"/>
                    </a:moveTo>
                    <a:lnTo>
                      <a:pt x="2514599" y="155447"/>
                    </a:lnTo>
                    <a:lnTo>
                      <a:pt x="2506772" y="106509"/>
                    </a:lnTo>
                    <a:lnTo>
                      <a:pt x="2484900" y="63861"/>
                    </a:lnTo>
                    <a:lnTo>
                      <a:pt x="2451396" y="30138"/>
                    </a:lnTo>
                    <a:lnTo>
                      <a:pt x="2408675" y="7973"/>
                    </a:lnTo>
                    <a:lnTo>
                      <a:pt x="2359151" y="0"/>
                    </a:lnTo>
                    <a:lnTo>
                      <a:pt x="156971" y="0"/>
                    </a:lnTo>
                    <a:lnTo>
                      <a:pt x="107289" y="7973"/>
                    </a:lnTo>
                    <a:lnTo>
                      <a:pt x="64190" y="30138"/>
                    </a:lnTo>
                    <a:lnTo>
                      <a:pt x="30236" y="63861"/>
                    </a:lnTo>
                    <a:lnTo>
                      <a:pt x="7985" y="106509"/>
                    </a:lnTo>
                    <a:lnTo>
                      <a:pt x="0" y="155447"/>
                    </a:lnTo>
                    <a:lnTo>
                      <a:pt x="0" y="778763"/>
                    </a:lnTo>
                    <a:lnTo>
                      <a:pt x="7985" y="828287"/>
                    </a:lnTo>
                    <a:lnTo>
                      <a:pt x="30236" y="871008"/>
                    </a:lnTo>
                    <a:lnTo>
                      <a:pt x="64190" y="904512"/>
                    </a:lnTo>
                    <a:lnTo>
                      <a:pt x="107289" y="926384"/>
                    </a:lnTo>
                    <a:lnTo>
                      <a:pt x="156971" y="934211"/>
                    </a:lnTo>
                    <a:lnTo>
                      <a:pt x="2359151" y="934211"/>
                    </a:lnTo>
                    <a:lnTo>
                      <a:pt x="2408675" y="926384"/>
                    </a:lnTo>
                    <a:lnTo>
                      <a:pt x="2451396" y="904512"/>
                    </a:lnTo>
                    <a:lnTo>
                      <a:pt x="2484900" y="871008"/>
                    </a:lnTo>
                    <a:lnTo>
                      <a:pt x="2506772" y="828287"/>
                    </a:lnTo>
                    <a:lnTo>
                      <a:pt x="2514599" y="778763"/>
                    </a:lnTo>
                    <a:close/>
                  </a:path>
                </a:pathLst>
              </a:custGeom>
              <a:solidFill>
                <a:srgbClr val="D6DCE5"/>
              </a:solidFill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947037" y="3092195"/>
                <a:ext cx="2514600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2514600" h="934720">
                    <a:moveTo>
                      <a:pt x="156971" y="0"/>
                    </a:moveTo>
                    <a:lnTo>
                      <a:pt x="107289" y="7973"/>
                    </a:lnTo>
                    <a:lnTo>
                      <a:pt x="64190" y="30138"/>
                    </a:lnTo>
                    <a:lnTo>
                      <a:pt x="30236" y="63861"/>
                    </a:lnTo>
                    <a:lnTo>
                      <a:pt x="7985" y="106509"/>
                    </a:lnTo>
                    <a:lnTo>
                      <a:pt x="0" y="155447"/>
                    </a:lnTo>
                    <a:lnTo>
                      <a:pt x="0" y="778763"/>
                    </a:lnTo>
                    <a:lnTo>
                      <a:pt x="7985" y="828287"/>
                    </a:lnTo>
                    <a:lnTo>
                      <a:pt x="30236" y="871008"/>
                    </a:lnTo>
                    <a:lnTo>
                      <a:pt x="64190" y="904512"/>
                    </a:lnTo>
                    <a:lnTo>
                      <a:pt x="107289" y="926384"/>
                    </a:lnTo>
                    <a:lnTo>
                      <a:pt x="156971" y="934211"/>
                    </a:lnTo>
                    <a:lnTo>
                      <a:pt x="2359151" y="934211"/>
                    </a:lnTo>
                    <a:lnTo>
                      <a:pt x="2408675" y="926384"/>
                    </a:lnTo>
                    <a:lnTo>
                      <a:pt x="2451396" y="904512"/>
                    </a:lnTo>
                    <a:lnTo>
                      <a:pt x="2484900" y="871008"/>
                    </a:lnTo>
                    <a:lnTo>
                      <a:pt x="2506772" y="828287"/>
                    </a:lnTo>
                    <a:lnTo>
                      <a:pt x="2514599" y="778763"/>
                    </a:lnTo>
                    <a:lnTo>
                      <a:pt x="2514599" y="155447"/>
                    </a:lnTo>
                    <a:lnTo>
                      <a:pt x="2506772" y="106509"/>
                    </a:lnTo>
                    <a:lnTo>
                      <a:pt x="2484900" y="63861"/>
                    </a:lnTo>
                    <a:lnTo>
                      <a:pt x="2451396" y="30138"/>
                    </a:lnTo>
                    <a:lnTo>
                      <a:pt x="2408675" y="7973"/>
                    </a:lnTo>
                    <a:lnTo>
                      <a:pt x="2359151" y="0"/>
                    </a:lnTo>
                    <a:lnTo>
                      <a:pt x="156971" y="0"/>
                    </a:lnTo>
                    <a:close/>
                  </a:path>
                </a:pathLst>
              </a:custGeom>
              <a:ln w="12695">
                <a:solidFill>
                  <a:srgbClr val="40709B"/>
                </a:solidFill>
              </a:ln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661793" y="4026407"/>
                <a:ext cx="2514600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2514600" h="934720">
                    <a:moveTo>
                      <a:pt x="2514599" y="778763"/>
                    </a:moveTo>
                    <a:lnTo>
                      <a:pt x="2514599" y="156971"/>
                    </a:lnTo>
                    <a:lnTo>
                      <a:pt x="2506626" y="107289"/>
                    </a:lnTo>
                    <a:lnTo>
                      <a:pt x="2484461" y="64190"/>
                    </a:lnTo>
                    <a:lnTo>
                      <a:pt x="2450738" y="30236"/>
                    </a:lnTo>
                    <a:lnTo>
                      <a:pt x="2408090" y="7985"/>
                    </a:lnTo>
                    <a:lnTo>
                      <a:pt x="2359151" y="0"/>
                    </a:lnTo>
                    <a:lnTo>
                      <a:pt x="155447" y="0"/>
                    </a:lnTo>
                    <a:lnTo>
                      <a:pt x="106509" y="7985"/>
                    </a:lnTo>
                    <a:lnTo>
                      <a:pt x="63861" y="30236"/>
                    </a:lnTo>
                    <a:lnTo>
                      <a:pt x="30138" y="64190"/>
                    </a:lnTo>
                    <a:lnTo>
                      <a:pt x="7973" y="107289"/>
                    </a:lnTo>
                    <a:lnTo>
                      <a:pt x="0" y="156971"/>
                    </a:lnTo>
                    <a:lnTo>
                      <a:pt x="0" y="778763"/>
                    </a:lnTo>
                    <a:lnTo>
                      <a:pt x="7973" y="828287"/>
                    </a:lnTo>
                    <a:lnTo>
                      <a:pt x="30138" y="871008"/>
                    </a:lnTo>
                    <a:lnTo>
                      <a:pt x="63861" y="904512"/>
                    </a:lnTo>
                    <a:lnTo>
                      <a:pt x="106509" y="926384"/>
                    </a:lnTo>
                    <a:lnTo>
                      <a:pt x="155447" y="934211"/>
                    </a:lnTo>
                    <a:lnTo>
                      <a:pt x="2359151" y="934211"/>
                    </a:lnTo>
                    <a:lnTo>
                      <a:pt x="2408090" y="926384"/>
                    </a:lnTo>
                    <a:lnTo>
                      <a:pt x="2450738" y="904512"/>
                    </a:lnTo>
                    <a:lnTo>
                      <a:pt x="2484461" y="871008"/>
                    </a:lnTo>
                    <a:lnTo>
                      <a:pt x="2506626" y="828287"/>
                    </a:lnTo>
                    <a:lnTo>
                      <a:pt x="2514599" y="778763"/>
                    </a:lnTo>
                    <a:close/>
                  </a:path>
                </a:pathLst>
              </a:custGeom>
              <a:solidFill>
                <a:srgbClr val="E2F0D9"/>
              </a:solidFill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4661793" y="4026407"/>
                <a:ext cx="2514600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2514600" h="934720">
                    <a:moveTo>
                      <a:pt x="155447" y="0"/>
                    </a:moveTo>
                    <a:lnTo>
                      <a:pt x="106509" y="7985"/>
                    </a:lnTo>
                    <a:lnTo>
                      <a:pt x="63861" y="30236"/>
                    </a:lnTo>
                    <a:lnTo>
                      <a:pt x="30138" y="64190"/>
                    </a:lnTo>
                    <a:lnTo>
                      <a:pt x="7973" y="107289"/>
                    </a:lnTo>
                    <a:lnTo>
                      <a:pt x="0" y="156971"/>
                    </a:lnTo>
                    <a:lnTo>
                      <a:pt x="0" y="778763"/>
                    </a:lnTo>
                    <a:lnTo>
                      <a:pt x="7973" y="828287"/>
                    </a:lnTo>
                    <a:lnTo>
                      <a:pt x="30138" y="871008"/>
                    </a:lnTo>
                    <a:lnTo>
                      <a:pt x="63861" y="904512"/>
                    </a:lnTo>
                    <a:lnTo>
                      <a:pt x="106509" y="926384"/>
                    </a:lnTo>
                    <a:lnTo>
                      <a:pt x="155447" y="934211"/>
                    </a:lnTo>
                    <a:lnTo>
                      <a:pt x="2359151" y="934211"/>
                    </a:lnTo>
                    <a:lnTo>
                      <a:pt x="2408090" y="926384"/>
                    </a:lnTo>
                    <a:lnTo>
                      <a:pt x="2450738" y="904512"/>
                    </a:lnTo>
                    <a:lnTo>
                      <a:pt x="2484461" y="871008"/>
                    </a:lnTo>
                    <a:lnTo>
                      <a:pt x="2506626" y="828287"/>
                    </a:lnTo>
                    <a:lnTo>
                      <a:pt x="2514599" y="778763"/>
                    </a:lnTo>
                    <a:lnTo>
                      <a:pt x="2514599" y="156971"/>
                    </a:lnTo>
                    <a:lnTo>
                      <a:pt x="2506626" y="107289"/>
                    </a:lnTo>
                    <a:lnTo>
                      <a:pt x="2484461" y="64190"/>
                    </a:lnTo>
                    <a:lnTo>
                      <a:pt x="2450738" y="30236"/>
                    </a:lnTo>
                    <a:lnTo>
                      <a:pt x="2408090" y="7985"/>
                    </a:lnTo>
                    <a:lnTo>
                      <a:pt x="2359151" y="0"/>
                    </a:lnTo>
                    <a:lnTo>
                      <a:pt x="155447" y="0"/>
                    </a:lnTo>
                    <a:close/>
                  </a:path>
                </a:pathLst>
              </a:custGeom>
              <a:ln w="12695">
                <a:solidFill>
                  <a:srgbClr val="40709B"/>
                </a:solidFill>
              </a:ln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3820546" y="4960619"/>
                <a:ext cx="2514600" cy="935990"/>
              </a:xfrm>
              <a:custGeom>
                <a:avLst/>
                <a:gdLst/>
                <a:ahLst/>
                <a:cxnLst/>
                <a:rect l="l" t="t" r="r" b="b"/>
                <a:pathLst>
                  <a:path w="2514600" h="935989">
                    <a:moveTo>
                      <a:pt x="2514599" y="778763"/>
                    </a:moveTo>
                    <a:lnTo>
                      <a:pt x="2514599" y="156971"/>
                    </a:lnTo>
                    <a:lnTo>
                      <a:pt x="2506626" y="107289"/>
                    </a:lnTo>
                    <a:lnTo>
                      <a:pt x="2484461" y="64190"/>
                    </a:lnTo>
                    <a:lnTo>
                      <a:pt x="2450738" y="30236"/>
                    </a:lnTo>
                    <a:lnTo>
                      <a:pt x="2408090" y="7985"/>
                    </a:lnTo>
                    <a:lnTo>
                      <a:pt x="2359151" y="0"/>
                    </a:lnTo>
                    <a:lnTo>
                      <a:pt x="155447" y="0"/>
                    </a:lnTo>
                    <a:lnTo>
                      <a:pt x="106509" y="7985"/>
                    </a:lnTo>
                    <a:lnTo>
                      <a:pt x="63861" y="30236"/>
                    </a:lnTo>
                    <a:lnTo>
                      <a:pt x="30138" y="64190"/>
                    </a:lnTo>
                    <a:lnTo>
                      <a:pt x="7973" y="107289"/>
                    </a:lnTo>
                    <a:lnTo>
                      <a:pt x="0" y="156971"/>
                    </a:lnTo>
                    <a:lnTo>
                      <a:pt x="0" y="778763"/>
                    </a:lnTo>
                    <a:lnTo>
                      <a:pt x="7973" y="828446"/>
                    </a:lnTo>
                    <a:lnTo>
                      <a:pt x="30138" y="871545"/>
                    </a:lnTo>
                    <a:lnTo>
                      <a:pt x="63861" y="905499"/>
                    </a:lnTo>
                    <a:lnTo>
                      <a:pt x="106509" y="927750"/>
                    </a:lnTo>
                    <a:lnTo>
                      <a:pt x="155447" y="935735"/>
                    </a:lnTo>
                    <a:lnTo>
                      <a:pt x="2359151" y="935735"/>
                    </a:lnTo>
                    <a:lnTo>
                      <a:pt x="2408090" y="927750"/>
                    </a:lnTo>
                    <a:lnTo>
                      <a:pt x="2450738" y="905499"/>
                    </a:lnTo>
                    <a:lnTo>
                      <a:pt x="2484461" y="871545"/>
                    </a:lnTo>
                    <a:lnTo>
                      <a:pt x="2506626" y="828446"/>
                    </a:lnTo>
                    <a:lnTo>
                      <a:pt x="2514599" y="778763"/>
                    </a:lnTo>
                    <a:close/>
                  </a:path>
                </a:pathLst>
              </a:custGeom>
              <a:solidFill>
                <a:srgbClr val="D6DCE5"/>
              </a:solidFill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820546" y="4960619"/>
                <a:ext cx="2514600" cy="935990"/>
              </a:xfrm>
              <a:custGeom>
                <a:avLst/>
                <a:gdLst/>
                <a:ahLst/>
                <a:cxnLst/>
                <a:rect l="l" t="t" r="r" b="b"/>
                <a:pathLst>
                  <a:path w="2514600" h="935989">
                    <a:moveTo>
                      <a:pt x="155447" y="0"/>
                    </a:moveTo>
                    <a:lnTo>
                      <a:pt x="106509" y="7985"/>
                    </a:lnTo>
                    <a:lnTo>
                      <a:pt x="63861" y="30236"/>
                    </a:lnTo>
                    <a:lnTo>
                      <a:pt x="30138" y="64190"/>
                    </a:lnTo>
                    <a:lnTo>
                      <a:pt x="7973" y="107289"/>
                    </a:lnTo>
                    <a:lnTo>
                      <a:pt x="0" y="156971"/>
                    </a:lnTo>
                    <a:lnTo>
                      <a:pt x="0" y="778763"/>
                    </a:lnTo>
                    <a:lnTo>
                      <a:pt x="7973" y="828446"/>
                    </a:lnTo>
                    <a:lnTo>
                      <a:pt x="30138" y="871545"/>
                    </a:lnTo>
                    <a:lnTo>
                      <a:pt x="63861" y="905499"/>
                    </a:lnTo>
                    <a:lnTo>
                      <a:pt x="106509" y="927750"/>
                    </a:lnTo>
                    <a:lnTo>
                      <a:pt x="155447" y="935735"/>
                    </a:lnTo>
                    <a:lnTo>
                      <a:pt x="2359151" y="935735"/>
                    </a:lnTo>
                    <a:lnTo>
                      <a:pt x="2408090" y="927750"/>
                    </a:lnTo>
                    <a:lnTo>
                      <a:pt x="2450738" y="905499"/>
                    </a:lnTo>
                    <a:lnTo>
                      <a:pt x="2484461" y="871545"/>
                    </a:lnTo>
                    <a:lnTo>
                      <a:pt x="2506626" y="828446"/>
                    </a:lnTo>
                    <a:lnTo>
                      <a:pt x="2514599" y="778763"/>
                    </a:lnTo>
                    <a:lnTo>
                      <a:pt x="2514599" y="156971"/>
                    </a:lnTo>
                    <a:lnTo>
                      <a:pt x="2506626" y="107289"/>
                    </a:lnTo>
                    <a:lnTo>
                      <a:pt x="2484461" y="64190"/>
                    </a:lnTo>
                    <a:lnTo>
                      <a:pt x="2450738" y="30236"/>
                    </a:lnTo>
                    <a:lnTo>
                      <a:pt x="2408090" y="7985"/>
                    </a:lnTo>
                    <a:lnTo>
                      <a:pt x="2359151" y="0"/>
                    </a:lnTo>
                    <a:lnTo>
                      <a:pt x="155447" y="0"/>
                    </a:lnTo>
                    <a:close/>
                  </a:path>
                </a:pathLst>
              </a:custGeom>
              <a:ln w="12695">
                <a:solidFill>
                  <a:srgbClr val="40709B"/>
                </a:solidFill>
              </a:ln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014350" y="5896355"/>
                <a:ext cx="2905125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2905125" h="934720">
                    <a:moveTo>
                      <a:pt x="2904743" y="777239"/>
                    </a:moveTo>
                    <a:lnTo>
                      <a:pt x="2904743" y="155447"/>
                    </a:lnTo>
                    <a:lnTo>
                      <a:pt x="2896770" y="105924"/>
                    </a:lnTo>
                    <a:lnTo>
                      <a:pt x="2874605" y="63203"/>
                    </a:lnTo>
                    <a:lnTo>
                      <a:pt x="2840882" y="29699"/>
                    </a:lnTo>
                    <a:lnTo>
                      <a:pt x="2798234" y="7827"/>
                    </a:lnTo>
                    <a:lnTo>
                      <a:pt x="2749295" y="0"/>
                    </a:lnTo>
                    <a:lnTo>
                      <a:pt x="155447" y="0"/>
                    </a:lnTo>
                    <a:lnTo>
                      <a:pt x="106509" y="7827"/>
                    </a:lnTo>
                    <a:lnTo>
                      <a:pt x="63861" y="29699"/>
                    </a:lnTo>
                    <a:lnTo>
                      <a:pt x="30138" y="63203"/>
                    </a:lnTo>
                    <a:lnTo>
                      <a:pt x="7973" y="105924"/>
                    </a:lnTo>
                    <a:lnTo>
                      <a:pt x="0" y="155447"/>
                    </a:lnTo>
                    <a:lnTo>
                      <a:pt x="0" y="777239"/>
                    </a:lnTo>
                    <a:lnTo>
                      <a:pt x="7973" y="826922"/>
                    </a:lnTo>
                    <a:lnTo>
                      <a:pt x="30138" y="870021"/>
                    </a:lnTo>
                    <a:lnTo>
                      <a:pt x="63861" y="903975"/>
                    </a:lnTo>
                    <a:lnTo>
                      <a:pt x="106509" y="926226"/>
                    </a:lnTo>
                    <a:lnTo>
                      <a:pt x="155447" y="934211"/>
                    </a:lnTo>
                    <a:lnTo>
                      <a:pt x="2749295" y="934211"/>
                    </a:lnTo>
                    <a:lnTo>
                      <a:pt x="2798234" y="926226"/>
                    </a:lnTo>
                    <a:lnTo>
                      <a:pt x="2840882" y="903975"/>
                    </a:lnTo>
                    <a:lnTo>
                      <a:pt x="2874605" y="870021"/>
                    </a:lnTo>
                    <a:lnTo>
                      <a:pt x="2896770" y="826922"/>
                    </a:lnTo>
                    <a:lnTo>
                      <a:pt x="2904743" y="777239"/>
                    </a:lnTo>
                    <a:close/>
                  </a:path>
                </a:pathLst>
              </a:custGeom>
              <a:solidFill>
                <a:srgbClr val="FFE698"/>
              </a:solidFill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014350" y="5896355"/>
                <a:ext cx="2905125" cy="934719"/>
              </a:xfrm>
              <a:custGeom>
                <a:avLst/>
                <a:gdLst/>
                <a:ahLst/>
                <a:cxnLst/>
                <a:rect l="l" t="t" r="r" b="b"/>
                <a:pathLst>
                  <a:path w="2905125" h="934720">
                    <a:moveTo>
                      <a:pt x="155447" y="0"/>
                    </a:moveTo>
                    <a:lnTo>
                      <a:pt x="106509" y="7827"/>
                    </a:lnTo>
                    <a:lnTo>
                      <a:pt x="63861" y="29699"/>
                    </a:lnTo>
                    <a:lnTo>
                      <a:pt x="30138" y="63203"/>
                    </a:lnTo>
                    <a:lnTo>
                      <a:pt x="7973" y="105924"/>
                    </a:lnTo>
                    <a:lnTo>
                      <a:pt x="0" y="155447"/>
                    </a:lnTo>
                    <a:lnTo>
                      <a:pt x="0" y="777239"/>
                    </a:lnTo>
                    <a:lnTo>
                      <a:pt x="7973" y="826922"/>
                    </a:lnTo>
                    <a:lnTo>
                      <a:pt x="30138" y="870021"/>
                    </a:lnTo>
                    <a:lnTo>
                      <a:pt x="63861" y="903975"/>
                    </a:lnTo>
                    <a:lnTo>
                      <a:pt x="106509" y="926226"/>
                    </a:lnTo>
                    <a:lnTo>
                      <a:pt x="155447" y="934211"/>
                    </a:lnTo>
                    <a:lnTo>
                      <a:pt x="2749295" y="934211"/>
                    </a:lnTo>
                    <a:lnTo>
                      <a:pt x="2798234" y="926226"/>
                    </a:lnTo>
                    <a:lnTo>
                      <a:pt x="2840882" y="903975"/>
                    </a:lnTo>
                    <a:lnTo>
                      <a:pt x="2874605" y="870021"/>
                    </a:lnTo>
                    <a:lnTo>
                      <a:pt x="2896770" y="826922"/>
                    </a:lnTo>
                    <a:lnTo>
                      <a:pt x="2904743" y="777239"/>
                    </a:lnTo>
                    <a:lnTo>
                      <a:pt x="2904743" y="155447"/>
                    </a:lnTo>
                    <a:lnTo>
                      <a:pt x="2896770" y="105924"/>
                    </a:lnTo>
                    <a:lnTo>
                      <a:pt x="2874605" y="63203"/>
                    </a:lnTo>
                    <a:lnTo>
                      <a:pt x="2840882" y="29699"/>
                    </a:lnTo>
                    <a:lnTo>
                      <a:pt x="2798234" y="7827"/>
                    </a:lnTo>
                    <a:lnTo>
                      <a:pt x="2749295" y="0"/>
                    </a:lnTo>
                    <a:lnTo>
                      <a:pt x="155447" y="0"/>
                    </a:lnTo>
                    <a:close/>
                  </a:path>
                </a:pathLst>
              </a:custGeom>
              <a:ln w="12695">
                <a:solidFill>
                  <a:srgbClr val="40709B"/>
                </a:solidFill>
              </a:ln>
            </p:spPr>
            <p:txBody>
              <a:bodyPr wrap="square" lIns="0" tIns="0" rIns="0" bIns="0" rtlCol="0"/>
              <a:lstStyle/>
              <a:p>
                <a:endParaRPr sz="1634"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4093589" y="2108805"/>
              <a:ext cx="2384849" cy="3934892"/>
            </a:xfrm>
            <a:prstGeom prst="rect">
              <a:avLst/>
            </a:prstGeom>
          </p:spPr>
          <p:txBody>
            <a:bodyPr vert="horz" wrap="square" lIns="0" tIns="11526" rIns="0" bIns="0" rtlCol="0">
              <a:spAutoFit/>
            </a:bodyPr>
            <a:lstStyle/>
            <a:p>
              <a:pPr marL="188459">
                <a:spcBef>
                  <a:spcPts val="91"/>
                </a:spcBef>
              </a:pPr>
              <a:r>
                <a:rPr sz="1634" b="1" dirty="0">
                  <a:latin typeface="Calibri"/>
                  <a:cs typeface="Calibri"/>
                </a:rPr>
                <a:t>Bloc</a:t>
              </a:r>
              <a:r>
                <a:rPr sz="1634" spc="-64" dirty="0">
                  <a:latin typeface="Times New Roman"/>
                  <a:cs typeface="Times New Roman"/>
                </a:rPr>
                <a:t> </a:t>
              </a:r>
              <a:r>
                <a:rPr sz="1634" b="1" spc="-45" dirty="0">
                  <a:latin typeface="Calibri"/>
                  <a:cs typeface="Calibri"/>
                </a:rPr>
                <a:t>1</a:t>
              </a:r>
              <a:endParaRPr sz="1634" dirty="0">
                <a:latin typeface="Calibri"/>
                <a:cs typeface="Calibri"/>
              </a:endParaRPr>
            </a:p>
            <a:p>
              <a:pPr marL="188459"/>
              <a:r>
                <a:rPr sz="1634" b="1" dirty="0">
                  <a:latin typeface="Calibri"/>
                  <a:cs typeface="Calibri"/>
                </a:rPr>
                <a:t>Ligne</a:t>
              </a:r>
              <a:r>
                <a:rPr sz="1634" spc="-32" dirty="0">
                  <a:latin typeface="Times New Roman"/>
                  <a:cs typeface="Times New Roman"/>
                </a:rPr>
                <a:t> </a:t>
              </a:r>
              <a:r>
                <a:rPr sz="1634" b="1" spc="-27" dirty="0">
                  <a:latin typeface="Calibri"/>
                  <a:cs typeface="Calibri"/>
                </a:rPr>
                <a:t>d’en-</a:t>
              </a:r>
              <a:r>
                <a:rPr sz="1634" b="1" spc="-18" dirty="0">
                  <a:latin typeface="Calibri"/>
                  <a:cs typeface="Calibri"/>
                </a:rPr>
                <a:t>tête:</a:t>
              </a:r>
              <a:endParaRPr sz="1634" dirty="0">
                <a:latin typeface="Calibri"/>
                <a:cs typeface="Calibri"/>
              </a:endParaRPr>
            </a:p>
            <a:p>
              <a:pPr>
                <a:spcBef>
                  <a:spcPts val="758"/>
                </a:spcBef>
              </a:pPr>
              <a:endParaRPr sz="1634" dirty="0">
                <a:latin typeface="Calibri"/>
                <a:cs typeface="Calibri"/>
              </a:endParaRPr>
            </a:p>
            <a:p>
              <a:pPr marL="857573"/>
              <a:r>
                <a:rPr sz="1634" b="1" dirty="0">
                  <a:latin typeface="Calibri"/>
                  <a:cs typeface="Calibri"/>
                </a:rPr>
                <a:t>Bloc</a:t>
              </a:r>
              <a:r>
                <a:rPr sz="1634" spc="-64" dirty="0">
                  <a:latin typeface="Times New Roman"/>
                  <a:cs typeface="Times New Roman"/>
                </a:rPr>
                <a:t> </a:t>
              </a:r>
              <a:r>
                <a:rPr sz="1634" b="1" spc="-45" dirty="0">
                  <a:latin typeface="Calibri"/>
                  <a:cs typeface="Calibri"/>
                </a:rPr>
                <a:t>2</a:t>
              </a:r>
              <a:endParaRPr sz="1634" dirty="0">
                <a:latin typeface="Calibri"/>
                <a:cs typeface="Calibri"/>
              </a:endParaRPr>
            </a:p>
            <a:p>
              <a:pPr marL="857573"/>
              <a:r>
                <a:rPr sz="1634" b="1" dirty="0">
                  <a:latin typeface="Calibri"/>
                  <a:cs typeface="Calibri"/>
                </a:rPr>
                <a:t>Ligne</a:t>
              </a:r>
              <a:r>
                <a:rPr sz="1634" spc="-32" dirty="0">
                  <a:latin typeface="Times New Roman"/>
                  <a:cs typeface="Times New Roman"/>
                </a:rPr>
                <a:t> </a:t>
              </a:r>
              <a:r>
                <a:rPr sz="1634" b="1" spc="-27" dirty="0">
                  <a:latin typeface="Calibri"/>
                  <a:cs typeface="Calibri"/>
                </a:rPr>
                <a:t>d’en-</a:t>
              </a:r>
              <a:r>
                <a:rPr sz="1634" b="1" spc="-18" dirty="0">
                  <a:latin typeface="Calibri"/>
                  <a:cs typeface="Calibri"/>
                </a:rPr>
                <a:t>tête:</a:t>
              </a:r>
              <a:endParaRPr sz="1634" dirty="0">
                <a:latin typeface="Calibri"/>
                <a:cs typeface="Calibri"/>
              </a:endParaRPr>
            </a:p>
            <a:p>
              <a:pPr marL="1506515">
                <a:spcBef>
                  <a:spcPts val="1788"/>
                </a:spcBef>
              </a:pPr>
              <a:r>
                <a:rPr sz="1634" b="1" dirty="0">
                  <a:latin typeface="Calibri"/>
                  <a:cs typeface="Calibri"/>
                </a:rPr>
                <a:t>Bloc</a:t>
              </a:r>
              <a:r>
                <a:rPr sz="1634" spc="-64" dirty="0">
                  <a:latin typeface="Times New Roman"/>
                  <a:cs typeface="Times New Roman"/>
                </a:rPr>
                <a:t> </a:t>
              </a:r>
              <a:r>
                <a:rPr sz="1634" b="1" spc="-45" dirty="0">
                  <a:latin typeface="Calibri"/>
                  <a:cs typeface="Calibri"/>
                </a:rPr>
                <a:t>3</a:t>
              </a:r>
              <a:endParaRPr sz="1634" dirty="0">
                <a:latin typeface="Calibri"/>
                <a:cs typeface="Calibri"/>
              </a:endParaRPr>
            </a:p>
            <a:p>
              <a:pPr marL="1506515"/>
              <a:r>
                <a:rPr sz="1634" b="1" spc="-45" dirty="0">
                  <a:latin typeface="Calibri"/>
                  <a:cs typeface="Calibri"/>
                </a:rPr>
                <a:t>…</a:t>
              </a:r>
              <a:endParaRPr sz="1634" dirty="0">
                <a:latin typeface="Calibri"/>
                <a:cs typeface="Calibri"/>
              </a:endParaRPr>
            </a:p>
            <a:p>
              <a:pPr>
                <a:spcBef>
                  <a:spcPts val="1743"/>
                </a:spcBef>
              </a:pPr>
              <a:endParaRPr sz="1634" dirty="0">
                <a:latin typeface="Calibri"/>
                <a:cs typeface="Calibri"/>
              </a:endParaRPr>
            </a:p>
            <a:p>
              <a:pPr marL="741731"/>
              <a:r>
                <a:rPr sz="1634" b="1" dirty="0">
                  <a:latin typeface="Calibri"/>
                  <a:cs typeface="Calibri"/>
                </a:rPr>
                <a:t>Bloc</a:t>
              </a:r>
              <a:r>
                <a:rPr sz="1634" spc="-59" dirty="0">
                  <a:latin typeface="Times New Roman"/>
                  <a:cs typeface="Times New Roman"/>
                </a:rPr>
                <a:t> </a:t>
              </a:r>
              <a:r>
                <a:rPr sz="1634" b="1" dirty="0">
                  <a:latin typeface="Calibri"/>
                  <a:cs typeface="Calibri"/>
                </a:rPr>
                <a:t>2</a:t>
              </a:r>
              <a:r>
                <a:rPr sz="1634" spc="-50" dirty="0">
                  <a:latin typeface="Times New Roman"/>
                  <a:cs typeface="Times New Roman"/>
                </a:rPr>
                <a:t> </a:t>
              </a:r>
              <a:r>
                <a:rPr sz="1634" b="1" spc="-9" dirty="0">
                  <a:latin typeface="Calibri"/>
                  <a:cs typeface="Calibri"/>
                </a:rPr>
                <a:t>(suite)</a:t>
              </a:r>
              <a:endParaRPr sz="1634" dirty="0">
                <a:latin typeface="Calibri"/>
                <a:cs typeface="Calibri"/>
              </a:endParaRPr>
            </a:p>
            <a:p>
              <a:pPr marL="741731"/>
              <a:r>
                <a:rPr sz="1634" b="1" spc="-45" dirty="0">
                  <a:latin typeface="Calibri"/>
                  <a:cs typeface="Calibri"/>
                </a:rPr>
                <a:t>…</a:t>
              </a:r>
              <a:endParaRPr sz="1634" dirty="0">
                <a:latin typeface="Calibri"/>
                <a:cs typeface="Calibri"/>
              </a:endParaRPr>
            </a:p>
            <a:p>
              <a:pPr>
                <a:spcBef>
                  <a:spcPts val="758"/>
                </a:spcBef>
              </a:pPr>
              <a:endParaRPr sz="1634" dirty="0">
                <a:latin typeface="Calibri"/>
                <a:cs typeface="Calibri"/>
              </a:endParaRPr>
            </a:p>
            <a:p>
              <a:pPr marL="11527">
                <a:spcBef>
                  <a:spcPts val="5"/>
                </a:spcBef>
              </a:pPr>
              <a:r>
                <a:rPr sz="1634" b="1" dirty="0">
                  <a:latin typeface="Calibri"/>
                  <a:cs typeface="Calibri"/>
                </a:rPr>
                <a:t>Bloc</a:t>
              </a:r>
              <a:r>
                <a:rPr sz="1634" spc="-59" dirty="0">
                  <a:latin typeface="Times New Roman"/>
                  <a:cs typeface="Times New Roman"/>
                </a:rPr>
                <a:t> </a:t>
              </a:r>
              <a:r>
                <a:rPr sz="1634" b="1" dirty="0">
                  <a:latin typeface="Calibri"/>
                  <a:cs typeface="Calibri"/>
                </a:rPr>
                <a:t>1</a:t>
              </a:r>
              <a:r>
                <a:rPr sz="1634" spc="-50" dirty="0">
                  <a:latin typeface="Times New Roman"/>
                  <a:cs typeface="Times New Roman"/>
                </a:rPr>
                <a:t> </a:t>
              </a:r>
              <a:r>
                <a:rPr sz="1634" b="1" spc="-9" dirty="0">
                  <a:latin typeface="Calibri"/>
                  <a:cs typeface="Calibri"/>
                </a:rPr>
                <a:t>(suite)</a:t>
              </a:r>
              <a:endParaRPr sz="1634" dirty="0">
                <a:latin typeface="Calibri"/>
                <a:cs typeface="Calibri"/>
              </a:endParaRPr>
            </a:p>
            <a:p>
              <a:pPr marL="11527"/>
              <a:r>
                <a:rPr sz="1634" b="1" spc="-45" dirty="0">
                  <a:latin typeface="Calibri"/>
                  <a:cs typeface="Calibri"/>
                </a:rPr>
                <a:t>…</a:t>
              </a:r>
              <a:endParaRPr sz="1634" dirty="0">
                <a:latin typeface="Calibri"/>
                <a:cs typeface="Calibri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9948820" y="6277681"/>
            <a:ext cx="3113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679"/>
              </a:lnSpc>
            </a:pPr>
            <a:fld id="{81D60167-4931-47E6-BA6A-407CBD079E47}" type="slidenum">
              <a:rPr spc="-23" dirty="0"/>
              <a:pPr marL="34580">
                <a:lnSpc>
                  <a:spcPts val="1679"/>
                </a:lnSpc>
              </a:pPr>
              <a:t>21</a:t>
            </a:fld>
            <a:endParaRPr spc="-23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8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92605" y="2386153"/>
            <a:ext cx="5531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L’indentation (les espaces au début des lignes) est obligatoire en Python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remplace les accolades utilisées dans d’autres langages (comme C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++ou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>
              <a:buClr>
                <a:srgbClr val="C00000"/>
              </a:buClr>
            </a:pP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 à délimiter les blocs de code (boucles, fonctions, conditions, etc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.).</a:t>
            </a:r>
          </a:p>
          <a:p>
            <a:pPr>
              <a:buClr>
                <a:srgbClr val="C00000"/>
              </a:buClr>
            </a:pP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 mauvaise indentation provoque une erreur d’exécution.</a:t>
            </a:r>
          </a:p>
        </p:txBody>
      </p:sp>
    </p:spTree>
    <p:extLst>
      <p:ext uri="{BB962C8B-B14F-4D97-AF65-F5344CB8AC3E}">
        <p14:creationId xmlns:p14="http://schemas.microsoft.com/office/powerpoint/2010/main" val="12884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6254" y="1511692"/>
            <a:ext cx="5239743" cy="40206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  <a:tabLst>
                <a:tab pos="499675" algn="l"/>
              </a:tabLst>
            </a:pPr>
            <a:r>
              <a:rPr sz="2541" spc="132" dirty="0">
                <a:solidFill>
                  <a:srgbClr val="0070C0"/>
                </a:solidFill>
                <a:latin typeface="Tahoma"/>
                <a:cs typeface="Tahoma"/>
              </a:rPr>
              <a:t>a.</a:t>
            </a:r>
            <a:r>
              <a:rPr sz="2541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541" dirty="0">
                <a:solidFill>
                  <a:srgbClr val="0070C0"/>
                </a:solidFill>
                <a:latin typeface="Tahoma"/>
                <a:cs typeface="Tahoma"/>
              </a:rPr>
              <a:t>Les</a:t>
            </a:r>
            <a:r>
              <a:rPr sz="2541" spc="11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541" spc="41" dirty="0">
                <a:solidFill>
                  <a:srgbClr val="0070C0"/>
                </a:solidFill>
                <a:latin typeface="Tahoma"/>
                <a:cs typeface="Tahoma"/>
              </a:rPr>
              <a:t>instructions</a:t>
            </a:r>
            <a:r>
              <a:rPr sz="2541" spc="1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541" spc="113" dirty="0">
                <a:solidFill>
                  <a:srgbClr val="0070C0"/>
                </a:solidFill>
                <a:latin typeface="Tahoma"/>
                <a:cs typeface="Tahoma"/>
              </a:rPr>
              <a:t>conditionnelles</a:t>
            </a:r>
            <a:endParaRPr sz="2541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9948820" y="6277681"/>
            <a:ext cx="3113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679"/>
              </a:lnSpc>
            </a:pPr>
            <a:fld id="{81D60167-4931-47E6-BA6A-407CBD079E47}" type="slidenum">
              <a:rPr spc="-23" dirty="0"/>
              <a:pPr marL="34580">
                <a:lnSpc>
                  <a:spcPts val="1679"/>
                </a:lnSpc>
              </a:pPr>
              <a:t>22</a:t>
            </a:fld>
            <a:endParaRPr spc="-23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6069" y="832655"/>
            <a:ext cx="8087918" cy="518478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200" b="1" spc="6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2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instructions de contrôle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1687" y="2183788"/>
            <a:ext cx="5127940" cy="3071879"/>
          </a:xfrm>
          <a:prstGeom prst="rect">
            <a:avLst/>
          </a:prstGeom>
        </p:spPr>
        <p:txBody>
          <a:bodyPr vert="horz" wrap="square" lIns="0" tIns="92785" rIns="0" bIns="0" rtlCol="0">
            <a:spAutoFit/>
          </a:bodyPr>
          <a:lstStyle/>
          <a:p>
            <a:pPr marL="11527">
              <a:spcBef>
                <a:spcPts val="731"/>
              </a:spcBef>
            </a:pPr>
            <a:r>
              <a:rPr sz="1634" b="1" spc="-9" dirty="0">
                <a:latin typeface="Tahoma"/>
                <a:cs typeface="Tahoma"/>
              </a:rPr>
              <a:t>Syntaxe</a:t>
            </a:r>
            <a:endParaRPr sz="1634" dirty="0">
              <a:latin typeface="Tahoma"/>
              <a:cs typeface="Tahoma"/>
            </a:endParaRPr>
          </a:p>
          <a:p>
            <a:pPr marR="1777966" algn="ctr">
              <a:spcBef>
                <a:spcPts val="844"/>
              </a:spcBef>
            </a:pPr>
            <a:r>
              <a:rPr sz="2087" dirty="0">
                <a:latin typeface="Tahoma"/>
                <a:cs typeface="Tahoma"/>
              </a:rPr>
              <a:t>if</a:t>
            </a:r>
            <a:r>
              <a:rPr sz="2087" spc="-27" dirty="0">
                <a:latin typeface="Times New Roman"/>
                <a:cs typeface="Times New Roman"/>
              </a:rPr>
              <a:t> </a:t>
            </a:r>
            <a:r>
              <a:rPr sz="2087" spc="95" dirty="0">
                <a:latin typeface="Tahoma"/>
                <a:cs typeface="Tahoma"/>
              </a:rPr>
              <a:t>condition</a:t>
            </a:r>
            <a:r>
              <a:rPr sz="2087" b="1" spc="95" dirty="0">
                <a:solidFill>
                  <a:srgbClr val="C00000"/>
                </a:solidFill>
                <a:latin typeface="Tahoma"/>
                <a:cs typeface="Tahoma"/>
              </a:rPr>
              <a:t>:</a:t>
            </a:r>
            <a:endParaRPr sz="2087" dirty="0">
              <a:latin typeface="Tahoma"/>
              <a:cs typeface="Tahoma"/>
            </a:endParaRPr>
          </a:p>
          <a:p>
            <a:pPr marL="224191" algn="ctr">
              <a:spcBef>
                <a:spcPts val="490"/>
              </a:spcBef>
            </a:pPr>
            <a:r>
              <a:rPr sz="2087" spc="136" dirty="0" smtClean="0">
                <a:latin typeface="Tahoma"/>
                <a:cs typeface="Tahoma"/>
              </a:rPr>
              <a:t>Bloc</a:t>
            </a:r>
            <a:r>
              <a:rPr lang="fr-FR" sz="2087" spc="136" dirty="0" smtClean="0">
                <a:latin typeface="Tahoma"/>
                <a:cs typeface="Tahoma"/>
              </a:rPr>
              <a:t>1</a:t>
            </a:r>
            <a:r>
              <a:rPr sz="2087" spc="45" dirty="0" smtClean="0">
                <a:latin typeface="Times New Roman"/>
                <a:cs typeface="Times New Roman"/>
              </a:rPr>
              <a:t> </a:t>
            </a:r>
            <a:r>
              <a:rPr sz="2087" spc="64" dirty="0">
                <a:latin typeface="Tahoma"/>
                <a:cs typeface="Tahoma"/>
              </a:rPr>
              <a:t>d’instructions</a:t>
            </a:r>
            <a:endParaRPr sz="2087" dirty="0">
              <a:latin typeface="Tahoma"/>
              <a:cs typeface="Tahoma"/>
            </a:endParaRPr>
          </a:p>
          <a:p>
            <a:pPr>
              <a:spcBef>
                <a:spcPts val="1820"/>
              </a:spcBef>
            </a:pPr>
            <a:endParaRPr sz="2087" dirty="0">
              <a:latin typeface="Tahoma"/>
              <a:cs typeface="Tahoma"/>
            </a:endParaRPr>
          </a:p>
          <a:p>
            <a:pPr marL="442618">
              <a:spcBef>
                <a:spcPts val="5"/>
              </a:spcBef>
            </a:pPr>
            <a:r>
              <a:rPr sz="1634" spc="86" dirty="0">
                <a:latin typeface="Tahoma"/>
                <a:cs typeface="Tahoma"/>
              </a:rPr>
              <a:t>Exemple</a:t>
            </a:r>
            <a:r>
              <a:rPr sz="1634" spc="50" dirty="0">
                <a:latin typeface="Times New Roman"/>
                <a:cs typeface="Times New Roman"/>
              </a:rPr>
              <a:t> </a:t>
            </a:r>
            <a:r>
              <a:rPr sz="1634" spc="-45" dirty="0">
                <a:latin typeface="Tahoma"/>
                <a:cs typeface="Tahoma"/>
              </a:rPr>
              <a:t>:</a:t>
            </a:r>
            <a:endParaRPr sz="1634" dirty="0">
              <a:latin typeface="Tahoma"/>
              <a:cs typeface="Tahoma"/>
            </a:endParaRPr>
          </a:p>
          <a:p>
            <a:pPr>
              <a:spcBef>
                <a:spcPts val="150"/>
              </a:spcBef>
            </a:pPr>
            <a:endParaRPr sz="1634" dirty="0">
              <a:latin typeface="Tahoma"/>
              <a:cs typeface="Tahoma"/>
            </a:endParaRPr>
          </a:p>
          <a:p>
            <a:pPr marR="1730131" algn="ctr"/>
            <a:r>
              <a:rPr sz="2178" dirty="0">
                <a:latin typeface="Arial MT"/>
                <a:cs typeface="Arial MT"/>
              </a:rPr>
              <a:t>if</a:t>
            </a:r>
            <a:r>
              <a:rPr sz="2178" spc="-9" dirty="0">
                <a:latin typeface="Arial MT"/>
                <a:cs typeface="Arial MT"/>
              </a:rPr>
              <a:t> </a:t>
            </a:r>
            <a:r>
              <a:rPr sz="2178" dirty="0">
                <a:latin typeface="Arial MT"/>
                <a:cs typeface="Arial MT"/>
              </a:rPr>
              <a:t>x</a:t>
            </a:r>
            <a:r>
              <a:rPr sz="2178" spc="-14" dirty="0">
                <a:latin typeface="Arial MT"/>
                <a:cs typeface="Arial MT"/>
              </a:rPr>
              <a:t> </a:t>
            </a:r>
            <a:r>
              <a:rPr sz="2178" dirty="0">
                <a:latin typeface="Arial MT"/>
                <a:cs typeface="Arial MT"/>
              </a:rPr>
              <a:t>&gt;</a:t>
            </a:r>
            <a:r>
              <a:rPr sz="2178" spc="-9" dirty="0">
                <a:latin typeface="Arial MT"/>
                <a:cs typeface="Arial MT"/>
              </a:rPr>
              <a:t> </a:t>
            </a:r>
            <a:r>
              <a:rPr sz="2178" spc="-23" dirty="0">
                <a:latin typeface="Arial MT"/>
                <a:cs typeface="Arial MT"/>
              </a:rPr>
              <a:t>0:</a:t>
            </a:r>
            <a:endParaRPr sz="2178" dirty="0">
              <a:latin typeface="Arial MT"/>
              <a:cs typeface="Arial MT"/>
            </a:endParaRPr>
          </a:p>
          <a:p>
            <a:pPr marL="2076503">
              <a:spcBef>
                <a:spcPts val="1262"/>
              </a:spcBef>
            </a:pPr>
            <a:r>
              <a:rPr sz="2178" dirty="0">
                <a:latin typeface="Arial MT"/>
                <a:cs typeface="Arial MT"/>
              </a:rPr>
              <a:t>print</a:t>
            </a:r>
            <a:r>
              <a:rPr sz="2178" spc="-32" dirty="0">
                <a:latin typeface="Arial MT"/>
                <a:cs typeface="Arial MT"/>
              </a:rPr>
              <a:t> </a:t>
            </a:r>
            <a:r>
              <a:rPr sz="2178" dirty="0">
                <a:latin typeface="Arial MT"/>
                <a:cs typeface="Arial MT"/>
              </a:rPr>
              <a:t>("</a:t>
            </a:r>
            <a:r>
              <a:rPr sz="2178" spc="-59" dirty="0">
                <a:latin typeface="Arial MT"/>
                <a:cs typeface="Arial MT"/>
              </a:rPr>
              <a:t> </a:t>
            </a:r>
            <a:r>
              <a:rPr sz="2178" dirty="0">
                <a:latin typeface="Arial MT"/>
                <a:cs typeface="Arial MT"/>
              </a:rPr>
              <a:t>Nombre</a:t>
            </a:r>
            <a:r>
              <a:rPr sz="2178" spc="-32" dirty="0">
                <a:latin typeface="Arial MT"/>
                <a:cs typeface="Arial MT"/>
              </a:rPr>
              <a:t> </a:t>
            </a:r>
            <a:r>
              <a:rPr sz="2178" dirty="0">
                <a:latin typeface="Arial MT"/>
                <a:cs typeface="Arial MT"/>
              </a:rPr>
              <a:t>Positif</a:t>
            </a:r>
            <a:r>
              <a:rPr sz="2178" spc="-32" dirty="0">
                <a:latin typeface="Arial MT"/>
                <a:cs typeface="Arial MT"/>
              </a:rPr>
              <a:t> </a:t>
            </a:r>
            <a:r>
              <a:rPr sz="2178" dirty="0">
                <a:latin typeface="Arial MT"/>
                <a:cs typeface="Arial MT"/>
              </a:rPr>
              <a:t>"</a:t>
            </a:r>
            <a:r>
              <a:rPr sz="2178" spc="-45" dirty="0">
                <a:latin typeface="Arial MT"/>
                <a:cs typeface="Arial MT"/>
              </a:rPr>
              <a:t> )</a:t>
            </a:r>
            <a:endParaRPr sz="2178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51786" y="2129427"/>
            <a:ext cx="522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Signification</a:t>
            </a: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la condition est vraie le bloc 1 est exécuté</a:t>
            </a:r>
          </a:p>
        </p:txBody>
      </p:sp>
    </p:spTree>
    <p:extLst>
      <p:ext uri="{BB962C8B-B14F-4D97-AF65-F5344CB8AC3E}">
        <p14:creationId xmlns:p14="http://schemas.microsoft.com/office/powerpoint/2010/main" val="24393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096" y="704442"/>
            <a:ext cx="8087918" cy="518478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200" b="1" spc="6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200" b="1" spc="6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instructions de contrôle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9948820" y="6277681"/>
            <a:ext cx="3113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679"/>
              </a:lnSpc>
            </a:pPr>
            <a:fld id="{81D60167-4931-47E6-BA6A-407CBD079E47}" type="slidenum">
              <a:rPr spc="-23" dirty="0"/>
              <a:pPr marL="34580">
                <a:lnSpc>
                  <a:spcPts val="1679"/>
                </a:lnSpc>
              </a:pPr>
              <a:t>23</a:t>
            </a:fld>
            <a:endParaRPr spc="-23" dirty="0"/>
          </a:p>
        </p:txBody>
      </p:sp>
      <p:sp>
        <p:nvSpPr>
          <p:cNvPr id="3" name="object 3"/>
          <p:cNvSpPr txBox="1"/>
          <p:nvPr/>
        </p:nvSpPr>
        <p:spPr>
          <a:xfrm>
            <a:off x="938593" y="1281927"/>
            <a:ext cx="6235709" cy="486943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  <a:tabLst>
                <a:tab pos="499675" algn="l"/>
              </a:tabLst>
            </a:pPr>
            <a:r>
              <a:rPr sz="2800" spc="13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Les</a:t>
            </a:r>
            <a:r>
              <a:rPr sz="2800" spc="11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4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sz="2800" spc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1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conditionnelles</a:t>
            </a:r>
            <a:endParaRPr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4939">
              <a:spcBef>
                <a:spcPts val="2691"/>
              </a:spcBef>
            </a:pPr>
            <a:r>
              <a:rPr sz="1634" b="1" spc="-9" dirty="0">
                <a:latin typeface="Tahoma"/>
                <a:cs typeface="Tahoma"/>
              </a:rPr>
              <a:t>Syntaxe</a:t>
            </a:r>
            <a:endParaRPr sz="1634" dirty="0">
              <a:latin typeface="Tahoma"/>
              <a:cs typeface="Tahoma"/>
            </a:endParaRPr>
          </a:p>
          <a:p>
            <a:pPr marL="972262">
              <a:spcBef>
                <a:spcPts val="504"/>
              </a:spcBef>
            </a:pPr>
            <a:r>
              <a:rPr sz="2178" dirty="0">
                <a:latin typeface="Tahoma"/>
                <a:cs typeface="Tahoma"/>
              </a:rPr>
              <a:t>if</a:t>
            </a:r>
            <a:r>
              <a:rPr sz="2178" spc="-41" dirty="0">
                <a:latin typeface="Times New Roman"/>
                <a:cs typeface="Times New Roman"/>
              </a:rPr>
              <a:t> </a:t>
            </a:r>
            <a:r>
              <a:rPr sz="2178" spc="100" dirty="0">
                <a:latin typeface="Tahoma"/>
                <a:cs typeface="Tahoma"/>
              </a:rPr>
              <a:t>condition</a:t>
            </a:r>
            <a:r>
              <a:rPr sz="2178" spc="100" dirty="0">
                <a:solidFill>
                  <a:srgbClr val="C00000"/>
                </a:solidFill>
                <a:latin typeface="Tahoma"/>
                <a:cs typeface="Tahoma"/>
              </a:rPr>
              <a:t>:</a:t>
            </a:r>
            <a:endParaRPr sz="2178" dirty="0">
              <a:latin typeface="Tahoma"/>
              <a:cs typeface="Tahoma"/>
            </a:endParaRPr>
          </a:p>
          <a:p>
            <a:pPr marL="1576828">
              <a:spcBef>
                <a:spcPts val="458"/>
              </a:spcBef>
            </a:pPr>
            <a:r>
              <a:rPr sz="2178" spc="103" dirty="0">
                <a:latin typeface="Tahoma"/>
                <a:cs typeface="Tahoma"/>
              </a:rPr>
              <a:t>Block</a:t>
            </a:r>
            <a:r>
              <a:rPr sz="2178" spc="45" dirty="0">
                <a:latin typeface="Times New Roman"/>
                <a:cs typeface="Times New Roman"/>
              </a:rPr>
              <a:t> </a:t>
            </a:r>
            <a:r>
              <a:rPr sz="2178" spc="59" dirty="0">
                <a:latin typeface="Tahoma"/>
                <a:cs typeface="Tahoma"/>
              </a:rPr>
              <a:t>d’instructions1</a:t>
            </a:r>
            <a:endParaRPr sz="2178" dirty="0">
              <a:latin typeface="Tahoma"/>
              <a:cs typeface="Tahoma"/>
            </a:endParaRPr>
          </a:p>
          <a:p>
            <a:pPr marL="972262">
              <a:spcBef>
                <a:spcPts val="467"/>
              </a:spcBef>
            </a:pPr>
            <a:r>
              <a:rPr sz="2178" spc="-9" dirty="0">
                <a:latin typeface="Tahoma"/>
                <a:cs typeface="Tahoma"/>
              </a:rPr>
              <a:t>else</a:t>
            </a:r>
            <a:r>
              <a:rPr sz="2178" spc="-9" dirty="0">
                <a:solidFill>
                  <a:srgbClr val="C00000"/>
                </a:solidFill>
                <a:latin typeface="Tahoma"/>
                <a:cs typeface="Tahoma"/>
              </a:rPr>
              <a:t>:</a:t>
            </a:r>
            <a:endParaRPr sz="2178" dirty="0">
              <a:latin typeface="Tahoma"/>
              <a:cs typeface="Tahoma"/>
            </a:endParaRPr>
          </a:p>
          <a:p>
            <a:pPr marL="1652903">
              <a:spcBef>
                <a:spcPts val="467"/>
              </a:spcBef>
            </a:pPr>
            <a:r>
              <a:rPr sz="2178" spc="103" dirty="0">
                <a:latin typeface="Tahoma"/>
                <a:cs typeface="Tahoma"/>
              </a:rPr>
              <a:t>Block</a:t>
            </a:r>
            <a:r>
              <a:rPr sz="2178" spc="45" dirty="0">
                <a:latin typeface="Times New Roman"/>
                <a:cs typeface="Times New Roman"/>
              </a:rPr>
              <a:t> </a:t>
            </a:r>
            <a:r>
              <a:rPr sz="2178" spc="59" dirty="0" smtClean="0">
                <a:latin typeface="Tahoma"/>
                <a:cs typeface="Tahoma"/>
              </a:rPr>
              <a:t>d’instructions2</a:t>
            </a:r>
            <a:endParaRPr lang="fr-FR" sz="2178" spc="59" dirty="0" smtClean="0">
              <a:latin typeface="Tahoma"/>
              <a:cs typeface="Tahoma"/>
            </a:endParaRPr>
          </a:p>
          <a:p>
            <a:pPr marL="1652903">
              <a:spcBef>
                <a:spcPts val="467"/>
              </a:spcBef>
            </a:pPr>
            <a:endParaRPr lang="fr-FR" sz="2178" spc="59" dirty="0">
              <a:latin typeface="Tahoma"/>
              <a:cs typeface="Tahoma"/>
            </a:endParaRPr>
          </a:p>
          <a:p>
            <a:pPr marL="1652903">
              <a:spcBef>
                <a:spcPts val="467"/>
              </a:spcBef>
            </a:pPr>
            <a:endParaRPr lang="fr-FR" sz="2178" spc="59" dirty="0" smtClean="0">
              <a:latin typeface="Tahoma"/>
              <a:cs typeface="Tahoma"/>
            </a:endParaRPr>
          </a:p>
          <a:p>
            <a:pPr marL="571139">
              <a:lnSpc>
                <a:spcPts val="1724"/>
              </a:lnSpc>
              <a:spcBef>
                <a:spcPts val="1861"/>
              </a:spcBef>
            </a:pPr>
            <a:r>
              <a:rPr sz="1634" spc="86" dirty="0" err="1" smtClean="0">
                <a:latin typeface="Tahoma"/>
                <a:cs typeface="Tahoma"/>
              </a:rPr>
              <a:t>Exemple</a:t>
            </a:r>
            <a:r>
              <a:rPr sz="1634" spc="50" dirty="0" smtClean="0">
                <a:latin typeface="Times New Roman"/>
                <a:cs typeface="Times New Roman"/>
              </a:rPr>
              <a:t> </a:t>
            </a:r>
            <a:r>
              <a:rPr sz="1634" spc="-45" dirty="0">
                <a:latin typeface="Tahoma"/>
                <a:cs typeface="Tahoma"/>
              </a:rPr>
              <a:t>:</a:t>
            </a:r>
            <a:endParaRPr sz="1634" dirty="0">
              <a:latin typeface="Tahoma"/>
              <a:cs typeface="Tahoma"/>
            </a:endParaRPr>
          </a:p>
          <a:p>
            <a:pPr marL="1722062">
              <a:lnSpc>
                <a:spcPts val="1724"/>
              </a:lnSpc>
            </a:pPr>
            <a:r>
              <a:rPr lang="fr-FR" sz="1634" b="1" dirty="0" smtClean="0">
                <a:latin typeface="Arial"/>
                <a:cs typeface="Arial"/>
              </a:rPr>
              <a:t>       </a:t>
            </a:r>
            <a:r>
              <a:rPr sz="1634" b="1" dirty="0" smtClean="0">
                <a:latin typeface="Arial"/>
                <a:cs typeface="Arial"/>
              </a:rPr>
              <a:t>if</a:t>
            </a:r>
            <a:r>
              <a:rPr sz="1634" b="1" spc="-14" dirty="0" smtClean="0">
                <a:latin typeface="Arial"/>
                <a:cs typeface="Arial"/>
              </a:rPr>
              <a:t> </a:t>
            </a:r>
            <a:r>
              <a:rPr sz="1634" b="1" dirty="0">
                <a:latin typeface="Arial"/>
                <a:cs typeface="Arial"/>
              </a:rPr>
              <a:t>(a</a:t>
            </a:r>
            <a:r>
              <a:rPr sz="1634" b="1" spc="-9" dirty="0">
                <a:latin typeface="Arial"/>
                <a:cs typeface="Arial"/>
              </a:rPr>
              <a:t> </a:t>
            </a:r>
            <a:r>
              <a:rPr sz="1634" b="1" dirty="0">
                <a:latin typeface="Arial"/>
                <a:cs typeface="Arial"/>
              </a:rPr>
              <a:t>&gt;</a:t>
            </a:r>
            <a:r>
              <a:rPr sz="1634" b="1" spc="-9" dirty="0">
                <a:latin typeface="Arial"/>
                <a:cs typeface="Arial"/>
              </a:rPr>
              <a:t> </a:t>
            </a:r>
            <a:r>
              <a:rPr sz="1634" b="1" spc="-23" dirty="0">
                <a:latin typeface="Arial"/>
                <a:cs typeface="Arial"/>
              </a:rPr>
              <a:t>0):</a:t>
            </a:r>
            <a:endParaRPr sz="1634" dirty="0">
              <a:latin typeface="Arial"/>
              <a:cs typeface="Arial"/>
            </a:endParaRPr>
          </a:p>
          <a:p>
            <a:pPr marL="1722062" marR="787837" indent="403428"/>
            <a:r>
              <a:rPr lang="fr-FR" sz="1634" b="1" dirty="0" smtClean="0">
                <a:latin typeface="Arial"/>
                <a:cs typeface="Arial"/>
              </a:rPr>
              <a:t>       </a:t>
            </a:r>
            <a:r>
              <a:rPr sz="1634" b="1" dirty="0" smtClean="0">
                <a:latin typeface="Arial"/>
                <a:cs typeface="Arial"/>
              </a:rPr>
              <a:t>print</a:t>
            </a:r>
            <a:r>
              <a:rPr sz="1634" b="1" dirty="0">
                <a:latin typeface="Arial"/>
                <a:cs typeface="Arial"/>
              </a:rPr>
              <a:t>("</a:t>
            </a:r>
            <a:r>
              <a:rPr sz="1634" b="1" spc="-64" dirty="0">
                <a:latin typeface="Arial"/>
                <a:cs typeface="Arial"/>
              </a:rPr>
              <a:t> </a:t>
            </a:r>
            <a:r>
              <a:rPr sz="1634" b="1" dirty="0">
                <a:latin typeface="Arial"/>
                <a:cs typeface="Arial"/>
              </a:rPr>
              <a:t>Nombre</a:t>
            </a:r>
            <a:r>
              <a:rPr sz="1634" b="1" spc="-32" dirty="0">
                <a:latin typeface="Arial"/>
                <a:cs typeface="Arial"/>
              </a:rPr>
              <a:t> </a:t>
            </a:r>
            <a:r>
              <a:rPr sz="1634" b="1" spc="-9" dirty="0">
                <a:latin typeface="Arial"/>
                <a:cs typeface="Arial"/>
              </a:rPr>
              <a:t>positif") </a:t>
            </a:r>
            <a:endParaRPr lang="fr-FR" sz="1634" b="1" spc="-9" dirty="0">
              <a:latin typeface="Arial"/>
              <a:cs typeface="Arial"/>
            </a:endParaRPr>
          </a:p>
          <a:p>
            <a:pPr marL="1722062" marR="787837" indent="403428"/>
            <a:r>
              <a:rPr sz="1634" b="1" spc="-9" dirty="0" smtClean="0">
                <a:latin typeface="Arial"/>
                <a:cs typeface="Arial"/>
              </a:rPr>
              <a:t>else</a:t>
            </a:r>
            <a:r>
              <a:rPr sz="1634" b="1" spc="-9" dirty="0">
                <a:latin typeface="Arial"/>
                <a:cs typeface="Arial"/>
              </a:rPr>
              <a:t>:</a:t>
            </a:r>
            <a:endParaRPr sz="1634" dirty="0">
              <a:latin typeface="Arial"/>
              <a:cs typeface="Arial"/>
            </a:endParaRPr>
          </a:p>
          <a:p>
            <a:pPr marL="2126067"/>
            <a:r>
              <a:rPr lang="fr-FR" sz="1634" b="1" dirty="0" smtClean="0">
                <a:latin typeface="Arial"/>
                <a:cs typeface="Arial"/>
              </a:rPr>
              <a:t>       </a:t>
            </a:r>
            <a:r>
              <a:rPr sz="1634" b="1" dirty="0" smtClean="0">
                <a:latin typeface="Arial"/>
                <a:cs typeface="Arial"/>
              </a:rPr>
              <a:t>print</a:t>
            </a:r>
            <a:r>
              <a:rPr sz="1634" b="1" dirty="0">
                <a:latin typeface="Arial"/>
                <a:cs typeface="Arial"/>
              </a:rPr>
              <a:t>("</a:t>
            </a:r>
            <a:r>
              <a:rPr sz="1634" b="1" spc="-64" dirty="0">
                <a:latin typeface="Arial"/>
                <a:cs typeface="Arial"/>
              </a:rPr>
              <a:t> </a:t>
            </a:r>
            <a:r>
              <a:rPr sz="1634" b="1" dirty="0">
                <a:latin typeface="Arial"/>
                <a:cs typeface="Arial"/>
              </a:rPr>
              <a:t>Nombre</a:t>
            </a:r>
            <a:r>
              <a:rPr sz="1634" b="1" spc="-32" dirty="0">
                <a:latin typeface="Arial"/>
                <a:cs typeface="Arial"/>
              </a:rPr>
              <a:t> </a:t>
            </a:r>
            <a:r>
              <a:rPr sz="1634" b="1" dirty="0">
                <a:latin typeface="Arial"/>
                <a:cs typeface="Arial"/>
              </a:rPr>
              <a:t>négatif</a:t>
            </a:r>
            <a:r>
              <a:rPr sz="1634" b="1" spc="-50" dirty="0">
                <a:latin typeface="Arial"/>
                <a:cs typeface="Arial"/>
              </a:rPr>
              <a:t> </a:t>
            </a:r>
            <a:r>
              <a:rPr sz="1634" b="1" spc="-23" dirty="0">
                <a:latin typeface="Arial"/>
                <a:cs typeface="Arial"/>
              </a:rPr>
              <a:t>")</a:t>
            </a:r>
            <a:endParaRPr sz="1634" dirty="0">
              <a:latin typeface="Arial"/>
              <a:cs typeface="Arial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51786" y="2129427"/>
            <a:ext cx="522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Signification</a:t>
            </a: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la condition est vraie le bloc 1 est exécuté</a:t>
            </a: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Sinon c’est le bloc 2 qui sera exécuté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67482" y="1177121"/>
            <a:ext cx="11015932" cy="1401576"/>
          </a:xfrm>
          <a:prstGeom prst="rect">
            <a:avLst/>
          </a:prstGeom>
        </p:spPr>
        <p:txBody>
          <a:bodyPr vert="horz" wrap="square" lIns="0" tIns="290741" rIns="0" bIns="0" rtlCol="0">
            <a:spAutoFit/>
          </a:bodyPr>
          <a:lstStyle/>
          <a:p>
            <a:pPr marL="2745740">
              <a:lnSpc>
                <a:spcPct val="100000"/>
              </a:lnSpc>
              <a:spcBef>
                <a:spcPts val="105"/>
              </a:spcBef>
            </a:pPr>
            <a:r>
              <a:rPr lang="fr-FR" dirty="0" smtClean="0"/>
              <a:t>Exemple : trouver le maximum entre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deux nombres saisis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3240651" y="3304838"/>
            <a:ext cx="4782820" cy="25546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29845" rIns="0" bIns="0" rtlCol="0">
            <a:spAutoFit/>
          </a:bodyPr>
          <a:lstStyle/>
          <a:p>
            <a:pPr marL="90805" marR="771525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"Provide</a:t>
            </a:r>
            <a:r>
              <a:rPr sz="2000" spc="-45" dirty="0">
                <a:solidFill>
                  <a:srgbClr val="A21414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two</a:t>
            </a:r>
            <a:r>
              <a:rPr sz="2000" spc="-40" dirty="0">
                <a:solidFill>
                  <a:srgbClr val="A21414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A21414"/>
                </a:solidFill>
                <a:latin typeface="Consolas"/>
                <a:cs typeface="Consolas"/>
              </a:rPr>
              <a:t>numers:"</a:t>
            </a:r>
            <a:r>
              <a:rPr sz="2000" spc="-10" dirty="0">
                <a:latin typeface="Consolas"/>
                <a:cs typeface="Consolas"/>
              </a:rPr>
              <a:t>) </a:t>
            </a:r>
            <a:r>
              <a:rPr sz="2000" dirty="0">
                <a:latin typeface="Consolas"/>
                <a:cs typeface="Consolas"/>
              </a:rPr>
              <a:t>x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int(input())</a:t>
            </a:r>
            <a:endParaRPr sz="2000" dirty="0">
              <a:latin typeface="Consolas"/>
              <a:cs typeface="Consolas"/>
            </a:endParaRPr>
          </a:p>
          <a:p>
            <a:pPr marL="90805" marR="244792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y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int(input()) 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if</a:t>
            </a:r>
            <a:r>
              <a:rPr sz="2000" spc="-10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2000" spc="-20" dirty="0">
                <a:latin typeface="Consolas"/>
                <a:cs typeface="Consolas"/>
              </a:rPr>
              <a:t>x&gt;y:</a:t>
            </a:r>
            <a:endParaRPr sz="2000" dirty="0">
              <a:latin typeface="Consolas"/>
              <a:cs typeface="Consolas"/>
            </a:endParaRPr>
          </a:p>
          <a:p>
            <a:pPr marL="90805" marR="3425825" indent="55880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m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50" dirty="0">
                <a:latin typeface="Consolas"/>
                <a:cs typeface="Consolas"/>
              </a:rPr>
              <a:t>x </a:t>
            </a:r>
            <a:r>
              <a:rPr sz="2000" spc="-10" dirty="0">
                <a:solidFill>
                  <a:srgbClr val="0000FF"/>
                </a:solidFill>
                <a:latin typeface="Consolas"/>
                <a:cs typeface="Consolas"/>
              </a:rPr>
              <a:t>else</a:t>
            </a:r>
            <a:r>
              <a:rPr sz="2000" spc="-10" dirty="0">
                <a:latin typeface="Consolas"/>
                <a:cs typeface="Consolas"/>
              </a:rPr>
              <a:t>:</a:t>
            </a:r>
            <a:endParaRPr sz="2000" dirty="0">
              <a:latin typeface="Consolas"/>
              <a:cs typeface="Consolas"/>
            </a:endParaRPr>
          </a:p>
          <a:p>
            <a:pPr marL="6496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m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5" dirty="0">
                <a:latin typeface="Consolas"/>
                <a:cs typeface="Consolas"/>
              </a:rPr>
              <a:t> </a:t>
            </a:r>
            <a:r>
              <a:rPr sz="2000" spc="-60" dirty="0">
                <a:latin typeface="Consolas"/>
                <a:cs typeface="Consolas"/>
              </a:rPr>
              <a:t>y</a:t>
            </a:r>
            <a:endParaRPr sz="2000" dirty="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print(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"The</a:t>
            </a:r>
            <a:r>
              <a:rPr sz="2000" spc="-40" dirty="0">
                <a:solidFill>
                  <a:srgbClr val="A21414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maximum</a:t>
            </a:r>
            <a:r>
              <a:rPr sz="2000" spc="-35" dirty="0">
                <a:solidFill>
                  <a:srgbClr val="A21414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is:"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35" dirty="0">
                <a:latin typeface="Consolas"/>
                <a:cs typeface="Consolas"/>
              </a:rPr>
              <a:t> </a:t>
            </a:r>
            <a:r>
              <a:rPr sz="2000" spc="-25" dirty="0">
                <a:latin typeface="Consolas"/>
                <a:cs typeface="Consolas"/>
              </a:rPr>
              <a:t>m)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7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5299" y="1520191"/>
            <a:ext cx="5286999" cy="44194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  <a:tabLst>
                <a:tab pos="499675" algn="l"/>
              </a:tabLst>
            </a:pPr>
            <a:r>
              <a:rPr sz="2541" spc="132" dirty="0">
                <a:latin typeface="Tahoma"/>
                <a:cs typeface="Tahoma"/>
              </a:rPr>
              <a:t>a.</a:t>
            </a:r>
            <a:r>
              <a:rPr sz="2541" dirty="0">
                <a:latin typeface="Times New Roman"/>
                <a:cs typeface="Times New Roman"/>
              </a:rPr>
              <a:t>	</a:t>
            </a:r>
            <a:r>
              <a:rPr sz="2800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2800" spc="-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3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sz="2800" spc="-1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4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conditionnelles</a:t>
            </a:r>
            <a:endParaRPr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9948820" y="6277681"/>
            <a:ext cx="3113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679"/>
              </a:lnSpc>
            </a:pPr>
            <a:fld id="{81D60167-4931-47E6-BA6A-407CBD079E47}" type="slidenum">
              <a:rPr spc="-23" dirty="0"/>
              <a:pPr marL="34580">
                <a:lnSpc>
                  <a:spcPts val="1679"/>
                </a:lnSpc>
              </a:pPr>
              <a:t>25</a:t>
            </a:fld>
            <a:endParaRPr spc="-23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5299" y="823574"/>
            <a:ext cx="8087918" cy="518478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200" b="1" spc="12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3200" b="1" spc="1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sz="3200" b="1" spc="1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43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200" b="1" spc="1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204" dirty="0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0069" y="3009669"/>
            <a:ext cx="5878862" cy="345585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86" dirty="0">
                <a:latin typeface="Tahoma"/>
                <a:cs typeface="Tahoma"/>
              </a:rPr>
              <a:t>Exemple</a:t>
            </a:r>
            <a:r>
              <a:rPr sz="1634" spc="86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Tahoma"/>
                <a:cs typeface="Tahoma"/>
              </a:rPr>
              <a:t>:</a:t>
            </a:r>
            <a:r>
              <a:rPr sz="1634" spc="100" dirty="0">
                <a:latin typeface="Times New Roman"/>
                <a:cs typeface="Times New Roman"/>
              </a:rPr>
              <a:t> </a:t>
            </a:r>
            <a:r>
              <a:rPr sz="1634" spc="77" dirty="0">
                <a:latin typeface="Tahoma"/>
                <a:cs typeface="Tahoma"/>
              </a:rPr>
              <a:t>afficher</a:t>
            </a:r>
            <a:r>
              <a:rPr sz="1634" spc="82" dirty="0">
                <a:latin typeface="Times New Roman"/>
                <a:cs typeface="Times New Roman"/>
              </a:rPr>
              <a:t> </a:t>
            </a:r>
            <a:r>
              <a:rPr sz="1634" spc="77" dirty="0">
                <a:latin typeface="Tahoma"/>
                <a:cs typeface="Tahoma"/>
              </a:rPr>
              <a:t>le</a:t>
            </a:r>
            <a:r>
              <a:rPr sz="1634" spc="86" dirty="0">
                <a:latin typeface="Times New Roman"/>
                <a:cs typeface="Times New Roman"/>
              </a:rPr>
              <a:t> </a:t>
            </a:r>
            <a:r>
              <a:rPr sz="1634" spc="64" dirty="0">
                <a:latin typeface="Tahoma"/>
                <a:cs typeface="Tahoma"/>
              </a:rPr>
              <a:t>signe</a:t>
            </a:r>
            <a:r>
              <a:rPr sz="1634" spc="82" dirty="0">
                <a:latin typeface="Times New Roman"/>
                <a:cs typeface="Times New Roman"/>
              </a:rPr>
              <a:t> </a:t>
            </a:r>
            <a:r>
              <a:rPr sz="1634" spc="150" dirty="0">
                <a:latin typeface="Tahoma"/>
                <a:cs typeface="Tahoma"/>
              </a:rPr>
              <a:t>d’un</a:t>
            </a:r>
            <a:r>
              <a:rPr sz="1634" spc="113" dirty="0">
                <a:latin typeface="Times New Roman"/>
                <a:cs typeface="Times New Roman"/>
              </a:rPr>
              <a:t> </a:t>
            </a:r>
            <a:r>
              <a:rPr sz="1634" spc="50" dirty="0">
                <a:latin typeface="Tahoma"/>
                <a:cs typeface="Tahoma"/>
              </a:rPr>
              <a:t>entier</a:t>
            </a:r>
            <a:r>
              <a:rPr sz="1634" spc="100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Tahoma"/>
                <a:cs typeface="Tahoma"/>
              </a:rPr>
              <a:t>(positif/négatif/null).</a:t>
            </a:r>
            <a:endParaRPr sz="1634" dirty="0">
              <a:latin typeface="Tahoma"/>
              <a:cs typeface="Tahoma"/>
            </a:endParaRPr>
          </a:p>
          <a:p>
            <a:pPr>
              <a:spcBef>
                <a:spcPts val="1851"/>
              </a:spcBef>
            </a:pPr>
            <a:endParaRPr sz="1634" dirty="0">
              <a:latin typeface="Tahoma"/>
              <a:cs typeface="Tahoma"/>
            </a:endParaRPr>
          </a:p>
          <a:p>
            <a:pPr marL="389020" marR="1446002">
              <a:lnSpc>
                <a:spcPct val="119600"/>
              </a:lnSpc>
            </a:pPr>
            <a:r>
              <a:rPr sz="2087" dirty="0">
                <a:latin typeface="Arial MT"/>
                <a:cs typeface="Arial MT"/>
              </a:rPr>
              <a:t>x=input("</a:t>
            </a:r>
            <a:r>
              <a:rPr sz="2087" spc="9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Donnez la</a:t>
            </a:r>
            <a:r>
              <a:rPr sz="2087" spc="-23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valeur</a:t>
            </a:r>
            <a:r>
              <a:rPr sz="2087" spc="23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de</a:t>
            </a:r>
            <a:r>
              <a:rPr sz="2087" spc="-23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x:</a:t>
            </a:r>
            <a:r>
              <a:rPr sz="2087" spc="-5" dirty="0">
                <a:latin typeface="Arial MT"/>
                <a:cs typeface="Arial MT"/>
              </a:rPr>
              <a:t> </a:t>
            </a:r>
            <a:r>
              <a:rPr sz="2087" spc="-23" dirty="0">
                <a:latin typeface="Arial MT"/>
                <a:cs typeface="Arial MT"/>
              </a:rPr>
              <a:t>") </a:t>
            </a:r>
            <a:r>
              <a:rPr sz="2087" dirty="0">
                <a:latin typeface="Arial MT"/>
                <a:cs typeface="Arial MT"/>
              </a:rPr>
              <a:t>if</a:t>
            </a:r>
            <a:r>
              <a:rPr sz="2087" spc="-18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int(x)</a:t>
            </a:r>
            <a:r>
              <a:rPr sz="2087" spc="14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&gt; </a:t>
            </a:r>
            <a:r>
              <a:rPr sz="2087" spc="-23" dirty="0">
                <a:latin typeface="Arial MT"/>
                <a:cs typeface="Arial MT"/>
              </a:rPr>
              <a:t>0:</a:t>
            </a:r>
            <a:endParaRPr sz="2087" dirty="0">
              <a:latin typeface="Arial MT"/>
              <a:cs typeface="Arial MT"/>
            </a:endParaRPr>
          </a:p>
          <a:p>
            <a:pPr marL="389020" marR="1223540" indent="603990">
              <a:lnSpc>
                <a:spcPct val="119600"/>
              </a:lnSpc>
              <a:tabLst>
                <a:tab pos="1917437" algn="l"/>
              </a:tabLst>
            </a:pPr>
            <a:r>
              <a:rPr sz="2087" dirty="0">
                <a:latin typeface="Arial MT"/>
                <a:cs typeface="Arial MT"/>
              </a:rPr>
              <a:t>print</a:t>
            </a:r>
            <a:r>
              <a:rPr sz="2087" spc="-9" dirty="0">
                <a:latin typeface="Arial MT"/>
                <a:cs typeface="Arial MT"/>
              </a:rPr>
              <a:t> </a:t>
            </a:r>
            <a:r>
              <a:rPr sz="2087" spc="-23" dirty="0">
                <a:latin typeface="Arial MT"/>
                <a:cs typeface="Arial MT"/>
              </a:rPr>
              <a:t>("</a:t>
            </a:r>
            <a:r>
              <a:rPr sz="2087" dirty="0">
                <a:latin typeface="Arial MT"/>
                <a:cs typeface="Arial MT"/>
              </a:rPr>
              <a:t>	Le</a:t>
            </a:r>
            <a:r>
              <a:rPr sz="2087" spc="-18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nombre</a:t>
            </a:r>
            <a:r>
              <a:rPr sz="2087" spc="9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est</a:t>
            </a:r>
            <a:r>
              <a:rPr sz="2087" spc="-18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positif</a:t>
            </a:r>
            <a:r>
              <a:rPr sz="2087" spc="-27" dirty="0">
                <a:latin typeface="Arial MT"/>
                <a:cs typeface="Arial MT"/>
              </a:rPr>
              <a:t> </a:t>
            </a:r>
            <a:r>
              <a:rPr sz="2087" spc="-23" dirty="0">
                <a:latin typeface="Arial MT"/>
                <a:cs typeface="Arial MT"/>
              </a:rPr>
              <a:t>") </a:t>
            </a:r>
            <a:r>
              <a:rPr sz="2087" dirty="0">
                <a:latin typeface="Arial MT"/>
                <a:cs typeface="Arial MT"/>
              </a:rPr>
              <a:t>elif</a:t>
            </a:r>
            <a:r>
              <a:rPr sz="2087" spc="-18" dirty="0">
                <a:latin typeface="Arial MT"/>
                <a:cs typeface="Arial MT"/>
              </a:rPr>
              <a:t> </a:t>
            </a:r>
            <a:r>
              <a:rPr sz="2087" spc="-9" dirty="0">
                <a:latin typeface="Arial MT"/>
                <a:cs typeface="Arial MT"/>
              </a:rPr>
              <a:t>int(x)&lt;0:</a:t>
            </a:r>
            <a:endParaRPr sz="2087" dirty="0">
              <a:latin typeface="Arial MT"/>
              <a:cs typeface="Arial MT"/>
            </a:endParaRPr>
          </a:p>
          <a:p>
            <a:pPr marL="993010">
              <a:spcBef>
                <a:spcPts val="490"/>
              </a:spcBef>
            </a:pPr>
            <a:r>
              <a:rPr sz="2087" dirty="0">
                <a:latin typeface="Arial MT"/>
                <a:cs typeface="Arial MT"/>
              </a:rPr>
              <a:t>print</a:t>
            </a:r>
            <a:r>
              <a:rPr sz="2087" spc="-9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("</a:t>
            </a:r>
            <a:r>
              <a:rPr sz="2087" spc="5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Le</a:t>
            </a:r>
            <a:r>
              <a:rPr sz="2087" spc="-14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nombre</a:t>
            </a:r>
            <a:r>
              <a:rPr sz="2087" spc="9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est</a:t>
            </a:r>
            <a:r>
              <a:rPr sz="2087" spc="-18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négatif</a:t>
            </a:r>
            <a:r>
              <a:rPr sz="2087" spc="-18" dirty="0">
                <a:latin typeface="Arial MT"/>
                <a:cs typeface="Arial MT"/>
              </a:rPr>
              <a:t> </a:t>
            </a:r>
            <a:r>
              <a:rPr sz="2087" spc="-23" dirty="0">
                <a:latin typeface="Arial MT"/>
                <a:cs typeface="Arial MT"/>
              </a:rPr>
              <a:t>")</a:t>
            </a:r>
            <a:endParaRPr sz="2087" dirty="0">
              <a:latin typeface="Arial MT"/>
              <a:cs typeface="Arial MT"/>
            </a:endParaRPr>
          </a:p>
          <a:p>
            <a:pPr marL="389020">
              <a:spcBef>
                <a:spcPts val="490"/>
              </a:spcBef>
            </a:pPr>
            <a:r>
              <a:rPr sz="2087" spc="-9" dirty="0">
                <a:latin typeface="Arial MT"/>
                <a:cs typeface="Arial MT"/>
              </a:rPr>
              <a:t>else:</a:t>
            </a:r>
            <a:endParaRPr sz="2087" dirty="0">
              <a:latin typeface="Arial MT"/>
              <a:cs typeface="Arial MT"/>
            </a:endParaRPr>
          </a:p>
          <a:p>
            <a:pPr marL="993010">
              <a:spcBef>
                <a:spcPts val="490"/>
              </a:spcBef>
            </a:pPr>
            <a:r>
              <a:rPr sz="2087" dirty="0">
                <a:latin typeface="Arial MT"/>
                <a:cs typeface="Arial MT"/>
              </a:rPr>
              <a:t>print</a:t>
            </a:r>
            <a:r>
              <a:rPr sz="2087" spc="-5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("</a:t>
            </a:r>
            <a:r>
              <a:rPr sz="2087" spc="5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Nombre est</a:t>
            </a:r>
            <a:r>
              <a:rPr sz="2087" spc="-5" dirty="0">
                <a:latin typeface="Arial MT"/>
                <a:cs typeface="Arial MT"/>
              </a:rPr>
              <a:t> </a:t>
            </a:r>
            <a:r>
              <a:rPr sz="2087" dirty="0">
                <a:latin typeface="Arial MT"/>
                <a:cs typeface="Arial MT"/>
              </a:rPr>
              <a:t>nul</a:t>
            </a:r>
            <a:r>
              <a:rPr sz="2087" spc="-5" dirty="0">
                <a:latin typeface="Arial MT"/>
                <a:cs typeface="Arial MT"/>
              </a:rPr>
              <a:t> </a:t>
            </a:r>
            <a:r>
              <a:rPr sz="2087" spc="-23" dirty="0">
                <a:latin typeface="Arial MT"/>
                <a:cs typeface="Arial MT"/>
              </a:rPr>
              <a:t>")</a:t>
            </a:r>
            <a:endParaRPr sz="2087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sp>
        <p:nvSpPr>
          <p:cNvPr id="8" name="object 3"/>
          <p:cNvSpPr txBox="1"/>
          <p:nvPr/>
        </p:nvSpPr>
        <p:spPr>
          <a:xfrm>
            <a:off x="796585" y="1997940"/>
            <a:ext cx="9745345" cy="45204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marR="5080" indent="-227329">
              <a:lnSpc>
                <a:spcPct val="799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lang="fr-FR" sz="2800" dirty="0" smtClean="0">
                <a:latin typeface="Calibri"/>
                <a:cs typeface="Calibri"/>
              </a:rPr>
              <a:t>Dans le cas des if imbriqués, on utilise </a:t>
            </a:r>
            <a:r>
              <a:rPr lang="fr-FR" sz="2800" dirty="0" err="1" smtClean="0">
                <a:latin typeface="Calibri"/>
                <a:cs typeface="Calibri"/>
              </a:rPr>
              <a:t>elif</a:t>
            </a:r>
            <a:r>
              <a:rPr lang="fr-FR" sz="2800" dirty="0" smtClean="0">
                <a:latin typeface="Calibri"/>
                <a:cs typeface="Calibri"/>
              </a:rPr>
              <a:t> au lieu de </a:t>
            </a:r>
            <a:r>
              <a:rPr lang="fr-FR" sz="2800" dirty="0" err="1" smtClean="0">
                <a:latin typeface="Calibri"/>
                <a:cs typeface="Calibri"/>
              </a:rPr>
              <a:t>else</a:t>
            </a:r>
            <a:r>
              <a:rPr lang="fr-FR" sz="2800" dirty="0" smtClean="0">
                <a:latin typeface="Calibri"/>
                <a:cs typeface="Calibri"/>
              </a:rPr>
              <a:t> if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121" y="3009669"/>
            <a:ext cx="449923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604074" y="575047"/>
            <a:ext cx="8087918" cy="518478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Les instructions de contrôle</a:t>
            </a:r>
          </a:p>
        </p:txBody>
      </p:sp>
      <p:sp>
        <p:nvSpPr>
          <p:cNvPr id="5" name="object 33"/>
          <p:cNvSpPr txBox="1">
            <a:spLocks noGrp="1"/>
          </p:cNvSpPr>
          <p:nvPr>
            <p:ph idx="1"/>
          </p:nvPr>
        </p:nvSpPr>
        <p:spPr>
          <a:xfrm>
            <a:off x="614469" y="1278970"/>
            <a:ext cx="10883900" cy="247583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  <a:tabLst>
                <a:tab pos="499675" algn="l"/>
              </a:tabLst>
            </a:pPr>
            <a:r>
              <a:rPr lang="fr-FR" sz="2541" spc="132" dirty="0">
                <a:solidFill>
                  <a:srgbClr val="0070C0"/>
                </a:solidFill>
                <a:latin typeface="Tahoma"/>
                <a:cs typeface="Tahoma"/>
              </a:rPr>
              <a:t>b</a:t>
            </a:r>
            <a:r>
              <a:rPr sz="2541" spc="132" dirty="0" smtClean="0">
                <a:solidFill>
                  <a:srgbClr val="0070C0"/>
                </a:solidFill>
                <a:latin typeface="Tahoma"/>
                <a:cs typeface="Tahoma"/>
              </a:rPr>
              <a:t>.</a:t>
            </a:r>
            <a:r>
              <a:rPr sz="2541" dirty="0">
                <a:latin typeface="Times New Roman"/>
                <a:cs typeface="Times New Roman"/>
              </a:rPr>
              <a:t>	</a:t>
            </a:r>
            <a:r>
              <a:rPr sz="2800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2800" spc="-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3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sz="2800" spc="-1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4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répétitions (boucle)</a:t>
            </a:r>
          </a:p>
          <a:p>
            <a:pPr marL="0" indent="0">
              <a:spcBef>
                <a:spcPts val="86"/>
              </a:spcBef>
              <a:buNone/>
              <a:tabLst>
                <a:tab pos="499675" algn="l"/>
              </a:tabLst>
            </a:pPr>
            <a:endParaRPr lang="fr-FR" sz="2800" spc="-4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6"/>
              </a:spcBef>
              <a:buNone/>
              <a:tabLst>
                <a:tab pos="499675" algn="l"/>
              </a:tabLst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permet de répéter plusieurs fois une suite d’instructions 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(bloc)</a:t>
            </a:r>
          </a:p>
          <a:p>
            <a:pPr marL="0" indent="0">
              <a:spcBef>
                <a:spcPts val="86"/>
              </a:spcBef>
              <a:buNone/>
              <a:tabLst>
                <a:tab pos="499675" algn="l"/>
              </a:tabLst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spcBef>
                <a:spcPts val="86"/>
              </a:spcBef>
              <a:buNone/>
              <a:tabLst>
                <a:tab pos="499675" algn="l"/>
              </a:tabLst>
            </a:pP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Boucle for    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(nombre de répétitions connu)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6"/>
              </a:spcBef>
              <a:buNone/>
              <a:tabLst>
                <a:tab pos="499675" algn="l"/>
              </a:tabLst>
            </a:pPr>
            <a:endParaRPr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49722" y="3903816"/>
            <a:ext cx="6546052" cy="984885"/>
            <a:chOff x="353691" y="2914593"/>
            <a:chExt cx="6546052" cy="984885"/>
          </a:xfrm>
        </p:grpSpPr>
        <p:sp>
          <p:nvSpPr>
            <p:cNvPr id="17" name="object 4"/>
            <p:cNvSpPr txBox="1"/>
            <p:nvPr/>
          </p:nvSpPr>
          <p:spPr>
            <a:xfrm>
              <a:off x="353691" y="3060332"/>
              <a:ext cx="1311530" cy="4430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20" dirty="0" smtClean="0">
                  <a:latin typeface="Calibri"/>
                  <a:cs typeface="Calibri"/>
                </a:rPr>
                <a:t>Syntax</a:t>
              </a:r>
              <a:r>
                <a:rPr lang="fr-FR" sz="2800" b="1" spc="-20" dirty="0" smtClean="0">
                  <a:latin typeface="Calibri"/>
                  <a:cs typeface="Calibri"/>
                </a:rPr>
                <a:t>e</a:t>
              </a:r>
              <a:r>
                <a:rPr sz="2800" b="1" spc="-20" dirty="0" smtClean="0">
                  <a:latin typeface="Calibri"/>
                  <a:cs typeface="Calibri"/>
                </a:rPr>
                <a:t>: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18" name="object 5"/>
            <p:cNvSpPr/>
            <p:nvPr/>
          </p:nvSpPr>
          <p:spPr>
            <a:xfrm>
              <a:off x="1650209" y="2914593"/>
              <a:ext cx="5249534" cy="984885"/>
            </a:xfrm>
            <a:custGeom>
              <a:avLst/>
              <a:gdLst/>
              <a:ahLst/>
              <a:cxnLst/>
              <a:rect l="l" t="t" r="r" b="b"/>
              <a:pathLst>
                <a:path w="7537450" h="984885">
                  <a:moveTo>
                    <a:pt x="7521257" y="984885"/>
                  </a:moveTo>
                  <a:lnTo>
                    <a:pt x="15875" y="984885"/>
                  </a:lnTo>
                  <a:lnTo>
                    <a:pt x="12776" y="984580"/>
                  </a:lnTo>
                  <a:lnTo>
                    <a:pt x="0" y="969010"/>
                  </a:lnTo>
                  <a:lnTo>
                    <a:pt x="0" y="15875"/>
                  </a:lnTo>
                  <a:lnTo>
                    <a:pt x="15875" y="0"/>
                  </a:lnTo>
                  <a:lnTo>
                    <a:pt x="7521257" y="0"/>
                  </a:lnTo>
                  <a:lnTo>
                    <a:pt x="7537132" y="15875"/>
                  </a:lnTo>
                  <a:lnTo>
                    <a:pt x="31750" y="15875"/>
                  </a:lnTo>
                  <a:lnTo>
                    <a:pt x="15875" y="31750"/>
                  </a:lnTo>
                  <a:lnTo>
                    <a:pt x="31750" y="31750"/>
                  </a:lnTo>
                  <a:lnTo>
                    <a:pt x="31750" y="953135"/>
                  </a:lnTo>
                  <a:lnTo>
                    <a:pt x="15875" y="953135"/>
                  </a:lnTo>
                  <a:lnTo>
                    <a:pt x="31750" y="969010"/>
                  </a:lnTo>
                  <a:lnTo>
                    <a:pt x="7537132" y="969010"/>
                  </a:lnTo>
                  <a:lnTo>
                    <a:pt x="7536827" y="972108"/>
                  </a:lnTo>
                  <a:lnTo>
                    <a:pt x="7524356" y="984580"/>
                  </a:lnTo>
                  <a:lnTo>
                    <a:pt x="7521257" y="984885"/>
                  </a:lnTo>
                  <a:close/>
                </a:path>
                <a:path w="7537450" h="984885">
                  <a:moveTo>
                    <a:pt x="31750" y="31750"/>
                  </a:moveTo>
                  <a:lnTo>
                    <a:pt x="15875" y="31750"/>
                  </a:lnTo>
                  <a:lnTo>
                    <a:pt x="31750" y="15875"/>
                  </a:lnTo>
                  <a:lnTo>
                    <a:pt x="31750" y="31750"/>
                  </a:lnTo>
                  <a:close/>
                </a:path>
                <a:path w="7537450" h="984885">
                  <a:moveTo>
                    <a:pt x="7505382" y="31750"/>
                  </a:moveTo>
                  <a:lnTo>
                    <a:pt x="31750" y="31750"/>
                  </a:lnTo>
                  <a:lnTo>
                    <a:pt x="31750" y="15875"/>
                  </a:lnTo>
                  <a:lnTo>
                    <a:pt x="7505382" y="15875"/>
                  </a:lnTo>
                  <a:lnTo>
                    <a:pt x="7505382" y="31750"/>
                  </a:lnTo>
                  <a:close/>
                </a:path>
                <a:path w="7537450" h="984885">
                  <a:moveTo>
                    <a:pt x="7505382" y="969010"/>
                  </a:moveTo>
                  <a:lnTo>
                    <a:pt x="7505382" y="15875"/>
                  </a:lnTo>
                  <a:lnTo>
                    <a:pt x="7521257" y="31750"/>
                  </a:lnTo>
                  <a:lnTo>
                    <a:pt x="7537132" y="31750"/>
                  </a:lnTo>
                  <a:lnTo>
                    <a:pt x="7537132" y="953135"/>
                  </a:lnTo>
                  <a:lnTo>
                    <a:pt x="7521257" y="953135"/>
                  </a:lnTo>
                  <a:lnTo>
                    <a:pt x="7505382" y="969010"/>
                  </a:lnTo>
                  <a:close/>
                </a:path>
                <a:path w="7537450" h="984885">
                  <a:moveTo>
                    <a:pt x="7537132" y="31750"/>
                  </a:moveTo>
                  <a:lnTo>
                    <a:pt x="7521257" y="31750"/>
                  </a:lnTo>
                  <a:lnTo>
                    <a:pt x="7505382" y="15875"/>
                  </a:lnTo>
                  <a:lnTo>
                    <a:pt x="7537132" y="15875"/>
                  </a:lnTo>
                  <a:lnTo>
                    <a:pt x="7537132" y="31750"/>
                  </a:lnTo>
                  <a:close/>
                </a:path>
                <a:path w="7537450" h="984885">
                  <a:moveTo>
                    <a:pt x="31750" y="969010"/>
                  </a:moveTo>
                  <a:lnTo>
                    <a:pt x="15875" y="953135"/>
                  </a:lnTo>
                  <a:lnTo>
                    <a:pt x="31750" y="953135"/>
                  </a:lnTo>
                  <a:lnTo>
                    <a:pt x="31750" y="969010"/>
                  </a:lnTo>
                  <a:close/>
                </a:path>
                <a:path w="7537450" h="984885">
                  <a:moveTo>
                    <a:pt x="7505382" y="969010"/>
                  </a:moveTo>
                  <a:lnTo>
                    <a:pt x="31750" y="969010"/>
                  </a:lnTo>
                  <a:lnTo>
                    <a:pt x="31750" y="953135"/>
                  </a:lnTo>
                  <a:lnTo>
                    <a:pt x="7505382" y="953135"/>
                  </a:lnTo>
                  <a:lnTo>
                    <a:pt x="7505382" y="969010"/>
                  </a:lnTo>
                  <a:close/>
                </a:path>
                <a:path w="7537450" h="984885">
                  <a:moveTo>
                    <a:pt x="7537132" y="969010"/>
                  </a:moveTo>
                  <a:lnTo>
                    <a:pt x="7505382" y="969010"/>
                  </a:lnTo>
                  <a:lnTo>
                    <a:pt x="7521257" y="953135"/>
                  </a:lnTo>
                  <a:lnTo>
                    <a:pt x="7537132" y="953135"/>
                  </a:lnTo>
                  <a:lnTo>
                    <a:pt x="7537132" y="96901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 txBox="1"/>
            <p:nvPr/>
          </p:nvSpPr>
          <p:spPr>
            <a:xfrm>
              <a:off x="1650657" y="2917890"/>
              <a:ext cx="5011001" cy="8782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76580" marR="5080" indent="-564515">
                <a:lnSpc>
                  <a:spcPct val="100000"/>
                </a:lnSpc>
                <a:spcBef>
                  <a:spcPts val="95"/>
                </a:spcBef>
              </a:pPr>
              <a:r>
                <a:rPr sz="2800" b="1" dirty="0">
                  <a:latin typeface="Calibri"/>
                  <a:cs typeface="Calibri"/>
                </a:rPr>
                <a:t>for</a:t>
              </a:r>
              <a:r>
                <a:rPr sz="2800" b="1" spc="-60" dirty="0">
                  <a:latin typeface="Calibri"/>
                  <a:cs typeface="Calibri"/>
                </a:rPr>
                <a:t> </a:t>
              </a:r>
              <a:r>
                <a:rPr sz="2800" i="1" dirty="0">
                  <a:latin typeface="Calibri"/>
                  <a:cs typeface="Calibri"/>
                </a:rPr>
                <a:t>var</a:t>
              </a:r>
              <a:r>
                <a:rPr sz="2800" i="1" spc="-55" dirty="0">
                  <a:latin typeface="Calibri"/>
                  <a:cs typeface="Calibri"/>
                </a:rPr>
                <a:t> </a:t>
              </a:r>
              <a:r>
                <a:rPr sz="2800" b="1" dirty="0">
                  <a:latin typeface="Calibri"/>
                  <a:cs typeface="Calibri"/>
                </a:rPr>
                <a:t>in</a:t>
              </a:r>
              <a:r>
                <a:rPr sz="2800" b="1" spc="-55" dirty="0">
                  <a:latin typeface="Calibri"/>
                  <a:cs typeface="Calibri"/>
                </a:rPr>
                <a:t> </a:t>
              </a:r>
              <a:r>
                <a:rPr sz="2800" b="1" spc="-20" dirty="0" smtClean="0">
                  <a:latin typeface="Calibri"/>
                  <a:cs typeface="Calibri"/>
                </a:rPr>
                <a:t>range(</a:t>
              </a:r>
              <a:r>
                <a:rPr lang="fr-FR" sz="2800" i="1" spc="-20" dirty="0" smtClean="0">
                  <a:latin typeface="Calibri"/>
                  <a:cs typeface="Calibri"/>
                </a:rPr>
                <a:t>exp1</a:t>
              </a:r>
              <a:r>
                <a:rPr sz="2800" i="1" spc="-20" dirty="0" smtClean="0">
                  <a:latin typeface="Calibri"/>
                  <a:cs typeface="Calibri"/>
                </a:rPr>
                <a:t>,</a:t>
              </a:r>
              <a:r>
                <a:rPr sz="2800" i="1" spc="-55" dirty="0" smtClean="0">
                  <a:latin typeface="Calibri"/>
                  <a:cs typeface="Calibri"/>
                </a:rPr>
                <a:t> </a:t>
              </a:r>
              <a:r>
                <a:rPr lang="fr-FR" sz="2800" i="1" dirty="0" smtClean="0">
                  <a:latin typeface="Calibri"/>
                  <a:cs typeface="Calibri"/>
                </a:rPr>
                <a:t>exp2</a:t>
              </a:r>
              <a:r>
                <a:rPr sz="2800" i="1" dirty="0" smtClean="0">
                  <a:latin typeface="Calibri"/>
                  <a:cs typeface="Calibri"/>
                </a:rPr>
                <a:t>,</a:t>
              </a:r>
              <a:r>
                <a:rPr sz="2800" i="1" spc="-55" dirty="0" smtClean="0">
                  <a:latin typeface="Calibri"/>
                  <a:cs typeface="Calibri"/>
                </a:rPr>
                <a:t> </a:t>
              </a:r>
              <a:r>
                <a:rPr lang="fr-FR" sz="2800" i="1" spc="-10" dirty="0" smtClean="0">
                  <a:latin typeface="Calibri"/>
                  <a:cs typeface="Calibri"/>
                </a:rPr>
                <a:t>exp3</a:t>
              </a:r>
              <a:r>
                <a:rPr sz="2800" b="1" spc="-10" dirty="0" smtClean="0">
                  <a:latin typeface="Calibri"/>
                  <a:cs typeface="Calibri"/>
                </a:rPr>
                <a:t>): </a:t>
              </a:r>
              <a:r>
                <a:rPr lang="fr-FR" sz="2800" i="1" spc="-10" dirty="0" smtClean="0">
                  <a:latin typeface="Calibri"/>
                  <a:cs typeface="Calibri"/>
                </a:rPr>
                <a:t>bloc d’instructions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20" name="object 3"/>
          <p:cNvSpPr txBox="1"/>
          <p:nvPr/>
        </p:nvSpPr>
        <p:spPr>
          <a:xfrm>
            <a:off x="1784212" y="5260238"/>
            <a:ext cx="499686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Calibri"/>
                <a:cs typeface="Calibri"/>
              </a:rPr>
              <a:t>var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variable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400" b="1" i="1" dirty="0" smtClean="0">
                <a:latin typeface="Calibri"/>
                <a:cs typeface="Calibri"/>
              </a:rPr>
              <a:t>exp1:</a:t>
            </a:r>
            <a:r>
              <a:rPr sz="2400" b="1" i="1" spc="-90" dirty="0" smtClean="0">
                <a:latin typeface="Calibri"/>
                <a:cs typeface="Calibri"/>
              </a:rPr>
              <a:t> </a:t>
            </a:r>
            <a:r>
              <a:rPr lang="fr-FR" sz="2400" spc="-90" dirty="0" smtClean="0">
                <a:latin typeface="Calibri"/>
                <a:cs typeface="Calibri"/>
              </a:rPr>
              <a:t>initialisation</a:t>
            </a:r>
          </a:p>
          <a:p>
            <a:pPr marL="12700">
              <a:lnSpc>
                <a:spcPct val="100000"/>
              </a:lnSpc>
            </a:pPr>
            <a:r>
              <a:rPr lang="fr-FR" sz="2400" b="1" i="1" dirty="0" smtClean="0">
                <a:latin typeface="Calibri"/>
                <a:cs typeface="Calibri"/>
              </a:rPr>
              <a:t>exp2: </a:t>
            </a:r>
            <a:r>
              <a:rPr lang="fr-FR" sz="2400" dirty="0" smtClean="0">
                <a:latin typeface="Calibri"/>
                <a:cs typeface="Calibri"/>
              </a:rPr>
              <a:t>critère d’arrêt</a:t>
            </a:r>
          </a:p>
          <a:p>
            <a:pPr marL="12700">
              <a:lnSpc>
                <a:spcPct val="100000"/>
              </a:lnSpc>
            </a:pPr>
            <a:r>
              <a:rPr lang="fr-FR" sz="2400" b="1" i="1" dirty="0" smtClean="0">
                <a:latin typeface="Calibri"/>
                <a:cs typeface="Calibri"/>
              </a:rPr>
              <a:t>exp3: </a:t>
            </a:r>
            <a:r>
              <a:rPr lang="fr-FR" sz="2400" dirty="0" smtClean="0">
                <a:latin typeface="Calibri"/>
                <a:cs typeface="Calibri"/>
              </a:rPr>
              <a:t>pas de modification</a:t>
            </a:r>
            <a:endParaRPr sz="2400" dirty="0">
              <a:latin typeface="Calibri"/>
              <a:cs typeface="Calibri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214816" y="2478656"/>
            <a:ext cx="60385" cy="43344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7440197" y="3796095"/>
            <a:ext cx="4458542" cy="2823837"/>
            <a:chOff x="7275201" y="2699149"/>
            <a:chExt cx="4458542" cy="2823837"/>
          </a:xfrm>
        </p:grpSpPr>
        <p:grpSp>
          <p:nvGrpSpPr>
            <p:cNvPr id="2" name="Groupe 1"/>
            <p:cNvGrpSpPr/>
            <p:nvPr/>
          </p:nvGrpSpPr>
          <p:grpSpPr>
            <a:xfrm>
              <a:off x="7348290" y="3552776"/>
              <a:ext cx="4385453" cy="1970210"/>
              <a:chOff x="7348290" y="3552776"/>
              <a:chExt cx="4385453" cy="1970210"/>
            </a:xfrm>
          </p:grpSpPr>
          <p:sp>
            <p:nvSpPr>
              <p:cNvPr id="24" name="object 5"/>
              <p:cNvSpPr txBox="1"/>
              <p:nvPr/>
            </p:nvSpPr>
            <p:spPr>
              <a:xfrm>
                <a:off x="9914146" y="3552776"/>
                <a:ext cx="1765392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  <a:tabLst>
                    <a:tab pos="1388745" algn="l"/>
                    <a:tab pos="1642745" algn="l"/>
                    <a:tab pos="2150745" algn="l"/>
                  </a:tabLst>
                </a:pPr>
                <a:r>
                  <a:rPr sz="1600" spc="-105" dirty="0">
                    <a:latin typeface="Arial" panose="020B0604020202020204" pitchFamily="34" charset="0"/>
                    <a:cs typeface="Arial" panose="020B0604020202020204" pitchFamily="34" charset="0"/>
                  </a:rPr>
                  <a:t>Résultat</a:t>
                </a:r>
                <a:r>
                  <a:rPr sz="1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600" spc="-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sz="16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6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fr-FR" sz="16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6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6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6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16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sz="1800" dirty="0">
                  <a:latin typeface="Tahoma"/>
                  <a:cs typeface="Tahoma"/>
                </a:endParaRPr>
              </a:p>
            </p:txBody>
          </p:sp>
          <p:sp>
            <p:nvSpPr>
              <p:cNvPr id="25" name="object 6"/>
              <p:cNvSpPr txBox="1"/>
              <p:nvPr/>
            </p:nvSpPr>
            <p:spPr>
              <a:xfrm>
                <a:off x="7348290" y="3577347"/>
                <a:ext cx="2386473" cy="194563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926465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print(i)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238125">
                  <a:lnSpc>
                    <a:spcPct val="100000"/>
                  </a:lnSpc>
                </a:pP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#</a:t>
                </a:r>
                <a:r>
                  <a:rPr sz="1800" spc="4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spc="90" dirty="0">
                    <a:latin typeface="Arial" panose="020B0604020202020204" pitchFamily="34" charset="0"/>
                    <a:cs typeface="Arial" panose="020B0604020202020204" pitchFamily="34" charset="0"/>
                  </a:rPr>
                  <a:t>Deux</a:t>
                </a:r>
                <a:r>
                  <a:rPr sz="1800" spc="6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spc="85" dirty="0">
                    <a:latin typeface="Arial" panose="020B0604020202020204" pitchFamily="34" charset="0"/>
                    <a:cs typeface="Arial" panose="020B0604020202020204" pitchFamily="34" charset="0"/>
                  </a:rPr>
                  <a:t>paramètres </a:t>
                </a: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sz="1800" spc="2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sz="18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sz="1800" spc="2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b="1" spc="-35" dirty="0">
                    <a:latin typeface="Arial" panose="020B0604020202020204" pitchFamily="34" charset="0"/>
                    <a:cs typeface="Arial" panose="020B0604020202020204" pitchFamily="34" charset="0"/>
                  </a:rPr>
                  <a:t>range(3,</a:t>
                </a:r>
                <a:r>
                  <a:rPr sz="1800" spc="3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b="1" spc="-25" dirty="0">
                    <a:latin typeface="Arial" panose="020B0604020202020204" pitchFamily="34" charset="0"/>
                    <a:cs typeface="Arial" panose="020B0604020202020204" pitchFamily="34" charset="0"/>
                  </a:rPr>
                  <a:t>6)</a:t>
                </a:r>
                <a:r>
                  <a:rPr sz="1800" spc="-25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26465">
                  <a:lnSpc>
                    <a:spcPct val="100000"/>
                  </a:lnSpc>
                </a:pPr>
                <a:r>
                  <a:rPr sz="18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print(i)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5080" indent="63500">
                  <a:lnSpc>
                    <a:spcPct val="100000"/>
                  </a:lnSpc>
                </a:pP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#</a:t>
                </a:r>
                <a:r>
                  <a:rPr sz="1800" spc="1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spc="-65" dirty="0">
                    <a:latin typeface="Arial" panose="020B0604020202020204" pitchFamily="34" charset="0"/>
                    <a:cs typeface="Arial" panose="020B0604020202020204" pitchFamily="34" charset="0"/>
                  </a:rPr>
                  <a:t>Trois</a:t>
                </a:r>
                <a:r>
                  <a:rPr sz="18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spc="85" dirty="0">
                    <a:latin typeface="Arial" panose="020B0604020202020204" pitchFamily="34" charset="0"/>
                    <a:cs typeface="Arial" panose="020B0604020202020204" pitchFamily="34" charset="0"/>
                  </a:rPr>
                  <a:t>paramètres</a:t>
                </a:r>
                <a:r>
                  <a:rPr sz="1800" spc="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sz="1800" spc="2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sz="1800" spc="3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sz="1800" spc="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b="1" spc="-35" dirty="0">
                    <a:latin typeface="Arial" panose="020B0604020202020204" pitchFamily="34" charset="0"/>
                    <a:cs typeface="Arial" panose="020B0604020202020204" pitchFamily="34" charset="0"/>
                  </a:rPr>
                  <a:t>range(4,</a:t>
                </a:r>
                <a:r>
                  <a:rPr sz="1800" spc="2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b="1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10,</a:t>
                </a:r>
                <a:r>
                  <a:rPr sz="1800" spc="3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b="1" spc="-130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sz="1800" spc="-13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26465">
                  <a:lnSpc>
                    <a:spcPct val="100000"/>
                  </a:lnSpc>
                </a:pPr>
                <a:r>
                  <a:rPr sz="1800" spc="-10" dirty="0">
                    <a:latin typeface="Arial" panose="020B0604020202020204" pitchFamily="34" charset="0"/>
                    <a:cs typeface="Arial" panose="020B0604020202020204" pitchFamily="34" charset="0"/>
                  </a:rPr>
                  <a:t>print(i)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bject 7"/>
              <p:cNvSpPr txBox="1"/>
              <p:nvPr/>
            </p:nvSpPr>
            <p:spPr>
              <a:xfrm>
                <a:off x="9960465" y="4376695"/>
                <a:ext cx="1773278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  <a:tabLst>
                    <a:tab pos="1388745" algn="l"/>
                    <a:tab pos="1642745" algn="l"/>
                  </a:tabLst>
                </a:pPr>
                <a:r>
                  <a:rPr sz="1800" spc="-105" dirty="0">
                    <a:latin typeface="Tahoma"/>
                    <a:cs typeface="Tahoma"/>
                  </a:rPr>
                  <a:t>Résultat</a:t>
                </a:r>
                <a:r>
                  <a:rPr sz="1800" spc="40" dirty="0">
                    <a:latin typeface="Times New Roman"/>
                    <a:cs typeface="Times New Roman"/>
                  </a:rPr>
                  <a:t> </a:t>
                </a:r>
                <a:r>
                  <a:rPr sz="1800" spc="-400" dirty="0">
                    <a:latin typeface="Tahoma"/>
                    <a:cs typeface="Tahoma"/>
                  </a:rPr>
                  <a:t>=</a:t>
                </a:r>
                <a:r>
                  <a:rPr sz="1800" spc="40" dirty="0">
                    <a:latin typeface="Times New Roman"/>
                    <a:cs typeface="Times New Roman"/>
                  </a:rPr>
                  <a:t> </a:t>
                </a:r>
                <a:r>
                  <a:rPr sz="1800" spc="-50" dirty="0" smtClean="0">
                    <a:latin typeface="Tahoma"/>
                    <a:cs typeface="Tahoma"/>
                  </a:rPr>
                  <a:t>3</a:t>
                </a:r>
                <a:r>
                  <a:rPr lang="fr-FR" sz="1800" spc="-50" dirty="0" smtClean="0">
                    <a:latin typeface="Tahoma"/>
                    <a:cs typeface="Tahoma"/>
                  </a:rPr>
                  <a:t> </a:t>
                </a:r>
                <a:r>
                  <a:rPr sz="1800" spc="-50" dirty="0" smtClean="0">
                    <a:latin typeface="Tahoma"/>
                    <a:cs typeface="Tahoma"/>
                  </a:rPr>
                  <a:t>4</a:t>
                </a:r>
                <a:r>
                  <a:rPr sz="1800" dirty="0">
                    <a:latin typeface="Times New Roman"/>
                    <a:cs typeface="Times New Roman"/>
                  </a:rPr>
                  <a:t>	</a:t>
                </a:r>
                <a:r>
                  <a:rPr sz="1800" spc="-50" dirty="0">
                    <a:latin typeface="Tahoma"/>
                    <a:cs typeface="Tahoma"/>
                  </a:rPr>
                  <a:t>5</a:t>
                </a:r>
                <a:endParaRPr sz="1800" dirty="0">
                  <a:latin typeface="Tahoma"/>
                  <a:cs typeface="Tahoma"/>
                </a:endParaRPr>
              </a:p>
            </p:txBody>
          </p:sp>
          <p:sp>
            <p:nvSpPr>
              <p:cNvPr id="27" name="object 8"/>
              <p:cNvSpPr txBox="1"/>
              <p:nvPr/>
            </p:nvSpPr>
            <p:spPr>
              <a:xfrm>
                <a:off x="9914146" y="5198694"/>
                <a:ext cx="1773278" cy="2997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  <a:tabLst>
                    <a:tab pos="1388745" algn="l"/>
                    <a:tab pos="1642745" algn="l"/>
                  </a:tabLst>
                </a:pPr>
                <a:r>
                  <a:rPr sz="1800" spc="-105" dirty="0">
                    <a:latin typeface="Arial" panose="020B0604020202020204" pitchFamily="34" charset="0"/>
                    <a:cs typeface="Arial" panose="020B0604020202020204" pitchFamily="34" charset="0"/>
                  </a:rPr>
                  <a:t>Résultat</a:t>
                </a:r>
                <a:r>
                  <a:rPr sz="18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spc="-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sz="1800" spc="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18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800" spc="-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sz="1800" spc="-5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ZoneTexte 28"/>
            <p:cNvSpPr txBox="1"/>
            <p:nvPr/>
          </p:nvSpPr>
          <p:spPr>
            <a:xfrm>
              <a:off x="7275201" y="2699149"/>
              <a:ext cx="31917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Exemple 1:</a:t>
              </a:r>
            </a:p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# Un seul 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paramètre</a:t>
              </a:r>
            </a:p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for i in 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range(5):</a:t>
              </a:r>
            </a:p>
            <a:p>
              <a:endParaRPr lang="fr-FR" dirty="0"/>
            </a:p>
          </p:txBody>
        </p:sp>
      </p:grpSp>
      <p:sp>
        <p:nvSpPr>
          <p:cNvPr id="15" name="Titre 1"/>
          <p:cNvSpPr txBox="1">
            <a:spLocks/>
          </p:cNvSpPr>
          <p:nvPr/>
        </p:nvSpPr>
        <p:spPr>
          <a:xfrm>
            <a:off x="1604074" y="0"/>
            <a:ext cx="10076937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idx="1"/>
          </p:nvPr>
        </p:nvSpPr>
        <p:spPr>
          <a:xfrm>
            <a:off x="1312502" y="1673028"/>
            <a:ext cx="8915400" cy="8175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25"/>
              </a:spcBef>
              <a:buNone/>
            </a:pPr>
            <a:endParaRPr sz="2400" dirty="0">
              <a:latin typeface="Tahoma"/>
              <a:cs typeface="Tahoma"/>
            </a:endParaRPr>
          </a:p>
          <a:p>
            <a:pPr marL="868680">
              <a:lnSpc>
                <a:spcPct val="100000"/>
              </a:lnSpc>
            </a:pPr>
            <a:r>
              <a:rPr sz="2000" spc="105" dirty="0" err="1" smtClean="0">
                <a:latin typeface="Tahoma"/>
                <a:cs typeface="Tahoma"/>
              </a:rPr>
              <a:t>Exemple</a:t>
            </a:r>
            <a:r>
              <a:rPr lang="fr-FR" sz="2000" spc="105" dirty="0" smtClean="0">
                <a:latin typeface="Tahoma"/>
                <a:cs typeface="Tahoma"/>
              </a:rPr>
              <a:t> 2: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17266" y="645174"/>
            <a:ext cx="8087918" cy="518478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Les instructions de contrôle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423362" y="1709898"/>
            <a:ext cx="5891838" cy="478336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>
              <a:spcBef>
                <a:spcPts val="86"/>
              </a:spcBef>
              <a:tabLst>
                <a:tab pos="499675" algn="l"/>
              </a:tabLst>
            </a:pP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Boucle for  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(nombre de répétitions connu)</a:t>
            </a:r>
          </a:p>
        </p:txBody>
      </p:sp>
      <p:sp>
        <p:nvSpPr>
          <p:cNvPr id="7" name="object 33"/>
          <p:cNvSpPr txBox="1">
            <a:spLocks/>
          </p:cNvSpPr>
          <p:nvPr/>
        </p:nvSpPr>
        <p:spPr>
          <a:xfrm>
            <a:off x="448574" y="1152185"/>
            <a:ext cx="11230964" cy="885655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27">
              <a:spcBef>
                <a:spcPts val="86"/>
              </a:spcBef>
              <a:tabLst>
                <a:tab pos="499675" algn="l"/>
              </a:tabLst>
            </a:pPr>
            <a:r>
              <a:rPr lang="fr-FR" sz="2541" spc="132" dirty="0" smtClean="0">
                <a:solidFill>
                  <a:srgbClr val="0070C0"/>
                </a:solidFill>
                <a:latin typeface="Tahoma"/>
                <a:cs typeface="Tahoma"/>
              </a:rPr>
              <a:t>b.</a:t>
            </a:r>
            <a:r>
              <a:rPr lang="fr-FR" sz="2541" dirty="0" smtClean="0">
                <a:latin typeface="Times New Roman"/>
                <a:cs typeface="Times New Roman"/>
              </a:rPr>
              <a:t>	</a:t>
            </a:r>
            <a:r>
              <a:rPr lang="fr-FR" sz="2800" spc="-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2800" spc="-14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132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fr-FR" sz="2800" spc="-18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4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répétitions (boucle)</a:t>
            </a:r>
            <a:endPara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6"/>
              </a:spcBef>
              <a:buFont typeface="Wingdings 3" charset="2"/>
              <a:buNone/>
              <a:tabLst>
                <a:tab pos="499675" algn="l"/>
              </a:tabLst>
            </a:pP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91" y="2985115"/>
            <a:ext cx="2333625" cy="8572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56591" y="3907770"/>
            <a:ext cx="158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exécution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2306757" y="4287165"/>
            <a:ext cx="1086928" cy="2583072"/>
            <a:chOff x="8790317" y="3170438"/>
            <a:chExt cx="1086928" cy="2583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22688" r="19671" b="13589"/>
            <a:stretch/>
          </p:blipFill>
          <p:spPr>
            <a:xfrm>
              <a:off x="8790317" y="3170438"/>
              <a:ext cx="1086928" cy="201651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0920" y="5172485"/>
              <a:ext cx="1076325" cy="581025"/>
            </a:xfrm>
            <a:prstGeom prst="rect">
              <a:avLst/>
            </a:prstGeom>
          </p:spPr>
        </p:pic>
      </p:grpSp>
      <p:sp>
        <p:nvSpPr>
          <p:cNvPr id="12" name="object 3"/>
          <p:cNvSpPr txBox="1">
            <a:spLocks/>
          </p:cNvSpPr>
          <p:nvPr/>
        </p:nvSpPr>
        <p:spPr>
          <a:xfrm>
            <a:off x="6634130" y="1684160"/>
            <a:ext cx="3503401" cy="8175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"/>
              </a:spcBef>
              <a:buFont typeface="Wingdings 3" charset="2"/>
              <a:buNone/>
            </a:pPr>
            <a:endParaRPr lang="fr-FR" sz="2400" dirty="0" smtClean="0">
              <a:latin typeface="Tahoma"/>
              <a:cs typeface="Tahoma"/>
            </a:endParaRPr>
          </a:p>
          <a:p>
            <a:pPr marL="868680"/>
            <a:r>
              <a:rPr lang="fr-FR" sz="2000" spc="105" dirty="0" smtClean="0">
                <a:latin typeface="Tahoma"/>
                <a:cs typeface="Tahoma"/>
              </a:rPr>
              <a:t>Exemple 3:</a:t>
            </a:r>
            <a:endParaRPr lang="fr-FR" sz="2000" dirty="0">
              <a:latin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0414" y="2523008"/>
            <a:ext cx="520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10" dirty="0">
                <a:latin typeface="Calibri"/>
                <a:cs typeface="Calibri"/>
              </a:rPr>
              <a:t>Création</a:t>
            </a:r>
            <a:r>
              <a:rPr lang="fr-FR" spc="-10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Calibri"/>
                <a:cs typeface="Calibri"/>
              </a:rPr>
              <a:t>de</a:t>
            </a:r>
            <a:r>
              <a:rPr lang="fr-FR" spc="-80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Calibri"/>
                <a:cs typeface="Calibri"/>
              </a:rPr>
              <a:t>la</a:t>
            </a:r>
            <a:r>
              <a:rPr lang="fr-FR" spc="-85" dirty="0">
                <a:latin typeface="Times New Roman"/>
                <a:cs typeface="Times New Roman"/>
              </a:rPr>
              <a:t> </a:t>
            </a:r>
            <a:r>
              <a:rPr lang="fr-FR" spc="-10" dirty="0">
                <a:latin typeface="Calibri"/>
                <a:cs typeface="Calibri"/>
              </a:rPr>
              <a:t>table</a:t>
            </a:r>
            <a:r>
              <a:rPr lang="fr-FR" spc="-105" dirty="0">
                <a:latin typeface="Times New Roman"/>
                <a:cs typeface="Times New Roman"/>
              </a:rPr>
              <a:t> </a:t>
            </a:r>
            <a:r>
              <a:rPr lang="fr-FR" dirty="0">
                <a:latin typeface="Calibri"/>
                <a:cs typeface="Calibri"/>
              </a:rPr>
              <a:t>de</a:t>
            </a:r>
            <a:r>
              <a:rPr lang="fr-FR" spc="-80" dirty="0">
                <a:latin typeface="Times New Roman"/>
                <a:cs typeface="Times New Roman"/>
              </a:rPr>
              <a:t> </a:t>
            </a:r>
            <a:r>
              <a:rPr lang="fr-FR" spc="-10" dirty="0">
                <a:latin typeface="Calibri"/>
                <a:cs typeface="Calibri"/>
              </a:rPr>
              <a:t>multiplication</a:t>
            </a:r>
            <a:r>
              <a:rPr lang="fr-FR" spc="-100" dirty="0">
                <a:latin typeface="Times New Roman"/>
                <a:cs typeface="Times New Roman"/>
              </a:rPr>
              <a:t> </a:t>
            </a:r>
            <a:r>
              <a:rPr lang="fr-FR" spc="-10" dirty="0">
                <a:latin typeface="Calibri"/>
                <a:cs typeface="Calibri"/>
              </a:rPr>
              <a:t>d’un</a:t>
            </a:r>
            <a:r>
              <a:rPr lang="fr-FR" spc="-90" dirty="0">
                <a:latin typeface="Times New Roman"/>
                <a:cs typeface="Times New Roman"/>
              </a:rPr>
              <a:t> </a:t>
            </a:r>
            <a:r>
              <a:rPr lang="fr-FR" spc="-10" dirty="0" smtClean="0">
                <a:latin typeface="Calibri"/>
                <a:cs typeface="Calibri"/>
              </a:rPr>
              <a:t>entier </a:t>
            </a:r>
            <a:r>
              <a:rPr lang="fr-FR" spc="-10" dirty="0">
                <a:latin typeface="Calibri"/>
                <a:cs typeface="Calibri"/>
              </a:rPr>
              <a:t>s</a:t>
            </a:r>
            <a:r>
              <a:rPr lang="fr-FR" spc="-10" dirty="0" smtClean="0">
                <a:latin typeface="Calibri"/>
                <a:cs typeface="Calibri"/>
              </a:rPr>
              <a:t>aisie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550" y="2913657"/>
            <a:ext cx="4020359" cy="1175847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7696154" y="4110821"/>
            <a:ext cx="2048481" cy="2702355"/>
            <a:chOff x="7696154" y="4110821"/>
            <a:chExt cx="2048481" cy="270235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7480" y="4110821"/>
              <a:ext cx="1987704" cy="193607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7"/>
            <a:srcRect t="21060" r="12576" b="17788"/>
            <a:stretch/>
          </p:blipFill>
          <p:spPr>
            <a:xfrm>
              <a:off x="7696154" y="6038491"/>
              <a:ext cx="2048481" cy="774685"/>
            </a:xfrm>
            <a:prstGeom prst="rect">
              <a:avLst/>
            </a:prstGeom>
          </p:spPr>
        </p:pic>
      </p:grpSp>
      <p:pic>
        <p:nvPicPr>
          <p:cNvPr id="20" name="object 6"/>
          <p:cNvPicPr/>
          <p:nvPr/>
        </p:nvPicPr>
        <p:blipFill rotWithShape="1">
          <a:blip r:embed="rId8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5443" y="1314091"/>
            <a:ext cx="8915400" cy="3777622"/>
          </a:xfrm>
        </p:spPr>
        <p:txBody>
          <a:bodyPr/>
          <a:lstStyle/>
          <a:p>
            <a:pPr marL="11527" lvl="0">
              <a:spcBef>
                <a:spcPts val="86"/>
              </a:spcBef>
              <a:buClr>
                <a:srgbClr val="A53010"/>
              </a:buClr>
              <a:tabLst>
                <a:tab pos="499675" algn="l"/>
              </a:tabLst>
            </a:pPr>
            <a:r>
              <a:rPr lang="fr-FR" sz="2541" spc="132" dirty="0">
                <a:solidFill>
                  <a:srgbClr val="0070C0"/>
                </a:solidFill>
                <a:latin typeface="Tahoma"/>
                <a:cs typeface="Tahoma"/>
              </a:rPr>
              <a:t>b.</a:t>
            </a:r>
            <a:r>
              <a:rPr lang="fr-FR" sz="254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cs typeface="Times New Roman"/>
              </a:rPr>
              <a:t>	</a:t>
            </a:r>
            <a:r>
              <a:rPr lang="fr-FR" sz="2800" spc="-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2800" spc="-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132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fr-FR" sz="2800" spc="-1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pc="-4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répétitions (boucle)</a:t>
            </a:r>
          </a:p>
        </p:txBody>
      </p:sp>
      <p:sp>
        <p:nvSpPr>
          <p:cNvPr id="4" name="object 11"/>
          <p:cNvSpPr txBox="1"/>
          <p:nvPr/>
        </p:nvSpPr>
        <p:spPr>
          <a:xfrm>
            <a:off x="1460493" y="1857556"/>
            <a:ext cx="4569372" cy="1839606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algn="ctr">
              <a:spcBef>
                <a:spcPts val="685"/>
              </a:spcBef>
            </a:pPr>
            <a:r>
              <a:rPr lang="fr-FR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de répétition inconnue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8345" algn="ctr">
              <a:spcBef>
                <a:spcPts val="700"/>
              </a:spcBef>
            </a:pPr>
            <a:r>
              <a:rPr sz="2400" dirty="0">
                <a:solidFill>
                  <a:srgbClr val="006F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Boucle « while </a:t>
            </a:r>
            <a:r>
              <a:rPr sz="2400" dirty="0" smtClean="0">
                <a:solidFill>
                  <a:srgbClr val="006F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fr-FR" sz="2400" dirty="0" smtClean="0">
              <a:solidFill>
                <a:srgbClr val="006F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4820">
              <a:lnSpc>
                <a:spcPct val="100000"/>
              </a:lnSpc>
              <a:spcBef>
                <a:spcPts val="5"/>
              </a:spcBef>
            </a:pPr>
            <a:r>
              <a:rPr lang="fr-FR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Syntaxe: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679" algn="ctr">
              <a:lnSpc>
                <a:spcPct val="100000"/>
              </a:lnSpc>
            </a:pPr>
            <a:r>
              <a:rPr lang="fr-FR" sz="2000" spc="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fr-FR" sz="20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fr-FR" sz="20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4265" algn="ctr">
              <a:lnSpc>
                <a:spcPct val="100000"/>
              </a:lnSpc>
            </a:pPr>
            <a:r>
              <a:rPr lang="fr-FR"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</a:t>
            </a:r>
            <a:r>
              <a:rPr lang="fr-FR"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d’instructions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04074" y="575047"/>
            <a:ext cx="8087918" cy="518478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Les instructions de contrôle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78" y="4349392"/>
            <a:ext cx="6477000" cy="2295525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7893170" y="3199325"/>
            <a:ext cx="3191774" cy="3675931"/>
            <a:chOff x="7893170" y="2457450"/>
            <a:chExt cx="3191774" cy="367593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5548" y="2457450"/>
              <a:ext cx="3171825" cy="222885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/>
            <a:srcRect l="9845" r="12944" b="20365"/>
            <a:stretch/>
          </p:blipFill>
          <p:spPr>
            <a:xfrm>
              <a:off x="7893170" y="4585993"/>
              <a:ext cx="3191774" cy="1547388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276045" y="3830128"/>
            <a:ext cx="752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Exemple: donner la table de multiplication d’ un nombre saisie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1" name="object 6"/>
          <p:cNvPicPr/>
          <p:nvPr/>
        </p:nvPicPr>
        <p:blipFill rotWithShape="1">
          <a:blip r:embed="rId5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0717" y="1407458"/>
            <a:ext cx="8915400" cy="4939553"/>
          </a:xfrm>
        </p:spPr>
        <p:txBody>
          <a:bodyPr/>
          <a:lstStyle/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r>
              <a:rPr lang="fr-FR" sz="2800" spc="-4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: </a:t>
            </a:r>
            <a:r>
              <a:rPr lang="fr-FR" sz="2000" spc="-4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qui détermine si un nombre est premier ou non</a:t>
            </a: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r>
              <a:rPr lang="fr-FR" sz="2000" spc="-4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Exécution:</a:t>
            </a: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86"/>
              </a:spcBef>
              <a:buClr>
                <a:srgbClr val="A53010"/>
              </a:buClr>
              <a:buNone/>
              <a:tabLst>
                <a:tab pos="499675" algn="l"/>
              </a:tabLst>
            </a:pPr>
            <a:endParaRPr lang="fr-FR" sz="2000" spc="-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604458" y="772270"/>
            <a:ext cx="8087918" cy="518478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Les instructions de contrôle</a:t>
            </a:r>
            <a:endParaRPr lang="fr-FR" sz="3200" b="1" spc="64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Chapitre 1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Rappel sur la programmation en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4" y="2179729"/>
            <a:ext cx="8179173" cy="32384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159" y="5733244"/>
            <a:ext cx="56673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1899" y="322500"/>
            <a:ext cx="2965134" cy="1233577"/>
          </a:xfrm>
          <a:prstGeom prst="rect">
            <a:avLst/>
          </a:prstGeom>
        </p:spPr>
      </p:pic>
      <p:sp>
        <p:nvSpPr>
          <p:cNvPr id="14" name="object 2"/>
          <p:cNvSpPr txBox="1"/>
          <p:nvPr/>
        </p:nvSpPr>
        <p:spPr>
          <a:xfrm>
            <a:off x="1168562" y="1556077"/>
            <a:ext cx="10652610" cy="5321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lang="fr-FR" sz="2600" dirty="0">
                <a:latin typeface="Calibri"/>
                <a:cs typeface="Calibri"/>
              </a:rPr>
              <a:t>Langage de programmation haut niveau, généraliste, interprété et </a:t>
            </a:r>
            <a:endParaRPr lang="fr-FR" sz="26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029" algn="l"/>
              </a:tabLst>
            </a:pPr>
            <a:r>
              <a:rPr lang="fr-FR" sz="2600" dirty="0" smtClean="0">
                <a:latin typeface="Calibri"/>
                <a:cs typeface="Calibri"/>
              </a:rPr>
              <a:t>      multiplateforme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029" algn="l"/>
              </a:tabLst>
            </a:pPr>
            <a:endParaRPr lang="fr-FR" sz="26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lang="fr-FR" sz="2600" dirty="0" smtClean="0">
                <a:solidFill>
                  <a:srgbClr val="333333"/>
                </a:solidFill>
                <a:latin typeface="Calibri"/>
                <a:cs typeface="Calibri"/>
              </a:rPr>
              <a:t>Développé par </a:t>
            </a:r>
            <a:r>
              <a:rPr sz="2600" dirty="0" smtClean="0">
                <a:solidFill>
                  <a:srgbClr val="006FC0"/>
                </a:solidFill>
                <a:latin typeface="Calibri"/>
                <a:cs typeface="Calibri"/>
              </a:rPr>
              <a:t>Guido</a:t>
            </a:r>
            <a:r>
              <a:rPr sz="2600" spc="-7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van</a:t>
            </a:r>
            <a:r>
              <a:rPr sz="26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 smtClean="0">
                <a:solidFill>
                  <a:srgbClr val="006FC0"/>
                </a:solidFill>
                <a:latin typeface="Calibri"/>
                <a:cs typeface="Calibri"/>
              </a:rPr>
              <a:t>Rossum</a:t>
            </a:r>
            <a:r>
              <a:rPr lang="fr-FR" sz="2600" dirty="0" smtClean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lang="fr-FR" sz="2600" dirty="0" smtClean="0">
                <a:latin typeface="Calibri"/>
                <a:cs typeface="Calibri"/>
              </a:rPr>
              <a:t>utilisé pour la première fois e</a:t>
            </a:r>
            <a:r>
              <a:rPr lang="fr-FR" sz="2600" dirty="0" smtClean="0">
                <a:solidFill>
                  <a:srgbClr val="333333"/>
                </a:solidFill>
                <a:latin typeface="Calibri"/>
                <a:cs typeface="Calibri"/>
              </a:rPr>
              <a:t>n </a:t>
            </a:r>
            <a:r>
              <a:rPr sz="2600" spc="-70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1991.</a:t>
            </a:r>
            <a:endParaRPr sz="26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250"/>
              </a:spcBef>
              <a:buFont typeface="Arial MT"/>
              <a:buChar char="•"/>
              <a:tabLst>
                <a:tab pos="240029" algn="l"/>
              </a:tabLst>
            </a:pPr>
            <a:r>
              <a:rPr lang="fr-FR" sz="2600" dirty="0" smtClean="0">
                <a:solidFill>
                  <a:srgbClr val="333333"/>
                </a:solidFill>
                <a:latin typeface="Calibri"/>
                <a:cs typeface="Calibri"/>
              </a:rPr>
              <a:t>Langage le plus populaire pour l’année 2024 selon </a:t>
            </a:r>
            <a:r>
              <a:rPr sz="2600" spc="-10" dirty="0" smtClean="0">
                <a:solidFill>
                  <a:srgbClr val="333333"/>
                </a:solidFill>
                <a:latin typeface="Calibri"/>
                <a:cs typeface="Calibri"/>
              </a:rPr>
              <a:t>IEEE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468630" lvl="1" indent="-227329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468630" algn="l"/>
              </a:tabLst>
            </a:pPr>
            <a:r>
              <a:rPr sz="2600" spc="-20" dirty="0">
                <a:latin typeface="Calibri"/>
                <a:cs typeface="Calibri"/>
                <a:hlinkClick r:id="rId3"/>
              </a:rPr>
              <a:t>https://</a:t>
            </a:r>
            <a:r>
              <a:rPr sz="2600" spc="-20" dirty="0" smtClean="0">
                <a:latin typeface="Calibri"/>
                <a:cs typeface="Calibri"/>
                <a:hlinkClick r:id="rId3"/>
              </a:rPr>
              <a:t>spectrum.ieee.org/top-</a:t>
            </a:r>
            <a:r>
              <a:rPr sz="2600" spc="-25" dirty="0" smtClean="0">
                <a:latin typeface="Calibri"/>
                <a:cs typeface="Calibri"/>
                <a:hlinkClick r:id="rId3"/>
              </a:rPr>
              <a:t>programming-</a:t>
            </a:r>
            <a:r>
              <a:rPr sz="2600" spc="-20" dirty="0" smtClean="0">
                <a:latin typeface="Calibri"/>
                <a:cs typeface="Calibri"/>
                <a:hlinkClick r:id="rId3"/>
              </a:rPr>
              <a:t>languages-2024</a:t>
            </a:r>
            <a:endParaRPr lang="fr-FR" sz="2600" spc="-20" dirty="0" smtClean="0">
              <a:latin typeface="Calibri"/>
              <a:cs typeface="Calibri"/>
            </a:endParaRPr>
          </a:p>
          <a:p>
            <a:pPr marL="240029" lvl="1" indent="-227329">
              <a:spcBef>
                <a:spcPts val="3250"/>
              </a:spcBef>
              <a:buFont typeface="Arial MT"/>
              <a:buChar char="•"/>
              <a:tabLst>
                <a:tab pos="240029" algn="l"/>
              </a:tabLst>
            </a:pPr>
            <a:r>
              <a:rPr lang="fr-FR" sz="2600" dirty="0" smtClean="0">
                <a:solidFill>
                  <a:srgbClr val="333333"/>
                </a:solidFill>
                <a:latin typeface="Calibri"/>
                <a:cs typeface="Calibri"/>
              </a:rPr>
              <a:t>De </a:t>
            </a:r>
            <a:r>
              <a:rPr lang="fr-FR" sz="2600" dirty="0">
                <a:solidFill>
                  <a:srgbClr val="333333"/>
                </a:solidFill>
                <a:latin typeface="Calibri"/>
                <a:cs typeface="Calibri"/>
              </a:rPr>
              <a:t>nombreuses applications bien connues écrites en Python : Dropbox, Instagram, </a:t>
            </a:r>
            <a:r>
              <a:rPr lang="fr-FR" sz="2600" dirty="0" err="1">
                <a:solidFill>
                  <a:srgbClr val="333333"/>
                </a:solidFill>
                <a:latin typeface="Calibri"/>
                <a:cs typeface="Calibri"/>
              </a:rPr>
              <a:t>Spotify</a:t>
            </a:r>
            <a:r>
              <a:rPr lang="fr-FR" sz="2600" dirty="0">
                <a:solidFill>
                  <a:srgbClr val="333333"/>
                </a:solidFill>
                <a:latin typeface="Calibri"/>
                <a:cs typeface="Calibri"/>
              </a:rPr>
              <a:t>, Pinterest, etc. </a:t>
            </a:r>
          </a:p>
          <a:p>
            <a:pPr marL="240029" lvl="1" indent="-227329">
              <a:spcBef>
                <a:spcPts val="3250"/>
              </a:spcBef>
              <a:buFont typeface="Arial MT"/>
              <a:buChar char="•"/>
              <a:tabLst>
                <a:tab pos="240029" algn="l"/>
              </a:tabLst>
            </a:pPr>
            <a:r>
              <a:rPr lang="fr-FR" sz="2600" dirty="0" smtClean="0">
                <a:solidFill>
                  <a:srgbClr val="333333"/>
                </a:solidFill>
                <a:latin typeface="Calibri"/>
                <a:cs typeface="Calibri"/>
              </a:rPr>
              <a:t>Syntaxe </a:t>
            </a:r>
            <a:r>
              <a:rPr lang="fr-FR" sz="2600" dirty="0">
                <a:solidFill>
                  <a:srgbClr val="333333"/>
                </a:solidFill>
                <a:latin typeface="Calibri"/>
                <a:cs typeface="Calibri"/>
              </a:rPr>
              <a:t>et sémantique proches d'autres langages : C, C++, C#, Objective-C, Java, JavaScript, etc.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80679" y="0"/>
            <a:ext cx="12028375" cy="909901"/>
          </a:xfrm>
        </p:spPr>
        <p:txBody>
          <a:bodyPr/>
          <a:lstStyle/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568825" y="842926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Introduction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2224" y="2528047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3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/>
          <p:nvPr/>
        </p:nvSpPr>
        <p:spPr>
          <a:xfrm>
            <a:off x="1007296" y="1450781"/>
            <a:ext cx="10673715" cy="3267561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86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499675" algn="l"/>
              </a:tabLs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Python permet de diviser un programme en modules réutilisables dans d’autres programmes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Il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inclut une bibliothèque standard composée de nombreux modules intégrés (pour gérer les fichiers, les calculs mathématiques, etc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342900" indent="-342900" algn="just">
              <a:lnSpc>
                <a:spcPct val="100000"/>
              </a:lnSpc>
              <a:spcBef>
                <a:spcPts val="86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499675" algn="l"/>
              </a:tabLst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86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499675" algn="l"/>
              </a:tabLst>
            </a:pP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est possible d’ajouter des nouvelles fonctions à Python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important des modules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2400" dirty="0">
              <a:latin typeface="Arial MT"/>
              <a:cs typeface="Arial M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40" y="3861282"/>
            <a:ext cx="5838825" cy="226695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173838" y="6378796"/>
            <a:ext cx="9444691" cy="320601"/>
            <a:chOff x="470408" y="5810808"/>
            <a:chExt cx="8447278" cy="320601"/>
          </a:xfrm>
        </p:grpSpPr>
        <p:sp>
          <p:nvSpPr>
            <p:cNvPr id="10" name="object 11"/>
            <p:cNvSpPr txBox="1"/>
            <p:nvPr/>
          </p:nvSpPr>
          <p:spPr>
            <a:xfrm>
              <a:off x="470408" y="5810808"/>
              <a:ext cx="2460624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dirty="0">
                  <a:solidFill>
                    <a:srgbClr val="C00000"/>
                  </a:solidFill>
                  <a:latin typeface="Arial MT"/>
                  <a:cs typeface="Arial MT"/>
                </a:rPr>
                <a:t>Pour utiliser un module :</a:t>
              </a:r>
              <a:endParaRPr sz="2000" dirty="0">
                <a:latin typeface="Arial MT"/>
                <a:cs typeface="Arial MT"/>
              </a:endParaRPr>
            </a:p>
          </p:txBody>
        </p:sp>
        <p:sp>
          <p:nvSpPr>
            <p:cNvPr id="11" name="object 12"/>
            <p:cNvSpPr txBox="1"/>
            <p:nvPr/>
          </p:nvSpPr>
          <p:spPr>
            <a:xfrm>
              <a:off x="3055281" y="5862169"/>
              <a:ext cx="2467610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dirty="0">
                  <a:solidFill>
                    <a:srgbClr val="0000FF"/>
                  </a:solidFill>
                  <a:latin typeface="Courier New"/>
                  <a:cs typeface="Courier New"/>
                </a:rPr>
                <a:t>import</a:t>
              </a:r>
              <a:r>
                <a:rPr sz="1600" b="1" spc="-45" dirty="0">
                  <a:solidFill>
                    <a:srgbClr val="0000FF"/>
                  </a:solidFill>
                  <a:latin typeface="Courier New"/>
                  <a:cs typeface="Courier New"/>
                </a:rPr>
                <a:t> </a:t>
              </a:r>
              <a:r>
                <a:rPr sz="1600" b="1" spc="-10" dirty="0">
                  <a:latin typeface="Courier New"/>
                  <a:cs typeface="Courier New"/>
                </a:rPr>
                <a:t>Nom_Du_Module</a:t>
              </a:r>
              <a:endParaRPr sz="1600" dirty="0">
                <a:latin typeface="Courier New"/>
                <a:cs typeface="Courier New"/>
              </a:endParaRPr>
            </a:p>
          </p:txBody>
        </p:sp>
        <p:sp>
          <p:nvSpPr>
            <p:cNvPr id="12" name="object 13"/>
            <p:cNvSpPr txBox="1"/>
            <p:nvPr/>
          </p:nvSpPr>
          <p:spPr>
            <a:xfrm>
              <a:off x="5420009" y="5810808"/>
              <a:ext cx="3497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dirty="0">
                  <a:solidFill>
                    <a:srgbClr val="C00000"/>
                  </a:solidFill>
                  <a:latin typeface="Arial MT"/>
                  <a:cs typeface="Arial MT"/>
                </a:rPr>
                <a:t>À placer au début du programme</a:t>
              </a:r>
              <a:endParaRPr sz="2000" dirty="0">
                <a:latin typeface="Arial MT"/>
                <a:cs typeface="Arial MT"/>
              </a:endParaRPr>
            </a:p>
          </p:txBody>
        </p:sp>
      </p:grpSp>
      <p:sp>
        <p:nvSpPr>
          <p:cNvPr id="13" name="object 2"/>
          <p:cNvSpPr txBox="1">
            <a:spLocks/>
          </p:cNvSpPr>
          <p:nvPr/>
        </p:nvSpPr>
        <p:spPr>
          <a:xfrm>
            <a:off x="1706842" y="814828"/>
            <a:ext cx="8911687" cy="50815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527">
              <a:spcBef>
                <a:spcPts val="123"/>
              </a:spcBef>
            </a:pP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. Les Modules (librairies)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6"/>
          <p:cNvPicPr/>
          <p:nvPr/>
        </p:nvPicPr>
        <p:blipFill rotWithShape="1">
          <a:blip r:embed="rId3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7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1291" y="1237129"/>
            <a:ext cx="8915400" cy="2124636"/>
          </a:xfrm>
        </p:spPr>
        <p:txBody>
          <a:bodyPr>
            <a:noAutofit/>
          </a:bodyPr>
          <a:lstStyle/>
          <a:p>
            <a:pPr marL="708660">
              <a:lnSpc>
                <a:spcPts val="2155"/>
              </a:lnSpc>
              <a:spcBef>
                <a:spcPts val="2735"/>
              </a:spcBef>
            </a:pPr>
            <a:r>
              <a:rPr lang="fr-FR" sz="200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L’importation</a:t>
            </a:r>
            <a:r>
              <a:rPr lang="fr-FR" sz="20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22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0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114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20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librairie</a:t>
            </a:r>
            <a:r>
              <a:rPr lang="fr-FR" sz="20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5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fr-FR" sz="20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55" dirty="0">
                <a:latin typeface="Arial" panose="020B0604020202020204" pitchFamily="34" charset="0"/>
                <a:cs typeface="Arial" panose="020B0604020202020204" pitchFamily="34" charset="0"/>
              </a:rPr>
              <a:t>fait</a:t>
            </a:r>
            <a:r>
              <a:rPr lang="fr-FR" sz="20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275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0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travers</a:t>
            </a:r>
            <a:r>
              <a:rPr lang="fr-FR" sz="20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40" dirty="0">
                <a:latin typeface="Arial" panose="020B0604020202020204" pitchFamily="34" charset="0"/>
                <a:cs typeface="Arial" panose="020B0604020202020204" pitchFamily="34" charset="0"/>
              </a:rPr>
              <a:t>l’instruction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350" indent="0" algn="ctr">
              <a:lnSpc>
                <a:spcPts val="2875"/>
              </a:lnSpc>
              <a:buNone/>
            </a:pPr>
            <a:r>
              <a:rPr lang="fr-FR" sz="2000" b="1" spc="-90" dirty="0"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lang="fr-FR"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55" dirty="0" err="1">
                <a:latin typeface="Arial" panose="020B0604020202020204" pitchFamily="34" charset="0"/>
                <a:cs typeface="Arial" panose="020B0604020202020204" pitchFamily="34" charset="0"/>
              </a:rPr>
              <a:t>nom_librairie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660">
              <a:lnSpc>
                <a:spcPct val="100000"/>
              </a:lnSpc>
              <a:spcBef>
                <a:spcPts val="5"/>
              </a:spcBef>
            </a:pPr>
            <a:r>
              <a:rPr lang="fr-FR" sz="2000" spc="55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000" spc="60" dirty="0">
                <a:latin typeface="Arial" panose="020B0604020202020204" pitchFamily="34" charset="0"/>
                <a:cs typeface="Arial" panose="020B0604020202020204" pitchFamily="34" charset="0"/>
              </a:rPr>
              <a:t>importer</a:t>
            </a:r>
            <a:r>
              <a:rPr lang="fr-FR"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125" dirty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100" dirty="0">
                <a:latin typeface="Arial" panose="020B0604020202020204" pitchFamily="34" charset="0"/>
                <a:cs typeface="Arial" panose="020B0604020202020204" pitchFamily="34" charset="0"/>
              </a:rPr>
              <a:t>fonction</a:t>
            </a:r>
            <a:r>
              <a:rPr lang="fr-FR"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100" dirty="0">
                <a:latin typeface="Arial" panose="020B0604020202020204" pitchFamily="34" charset="0"/>
                <a:cs typeface="Arial" panose="020B0604020202020204" pitchFamily="34" charset="0"/>
              </a:rPr>
              <a:t>précise</a:t>
            </a:r>
            <a:r>
              <a:rPr lang="fr-FR"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22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0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114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-10" dirty="0">
                <a:latin typeface="Arial" panose="020B0604020202020204" pitchFamily="34" charset="0"/>
                <a:cs typeface="Arial" panose="020B0604020202020204" pitchFamily="34" charset="0"/>
              </a:rPr>
              <a:t>librairie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5025" indent="0">
              <a:lnSpc>
                <a:spcPct val="100000"/>
              </a:lnSpc>
              <a:buNone/>
            </a:pPr>
            <a:r>
              <a:rPr lang="fr-FR" sz="2000"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45" dirty="0" err="1">
                <a:latin typeface="Arial" panose="020B0604020202020204" pitchFamily="34" charset="0"/>
                <a:cs typeface="Arial" panose="020B0604020202020204" pitchFamily="34" charset="0"/>
              </a:rPr>
              <a:t>nom_librairie</a:t>
            </a:r>
            <a:r>
              <a:rPr lang="fr-FR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-70" dirty="0"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lang="fr-FR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8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nom_fonction</a:t>
            </a:r>
            <a:endParaRPr lang="fr-FR" sz="2000" spc="8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651631" y="700097"/>
            <a:ext cx="8911687" cy="50815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Modules (librairies)</a:t>
            </a:r>
            <a:endParaRPr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15057"/>
              </p:ext>
            </p:extLst>
          </p:nvPr>
        </p:nvGraphicFramePr>
        <p:xfrm>
          <a:off x="2390307" y="3581924"/>
          <a:ext cx="7110040" cy="32760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75319"/>
                <a:gridCol w="4534721"/>
              </a:tblGrid>
              <a:tr h="338826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/>
                        <a:t>Python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/>
                        <a:t>mathématique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</a:tr>
              <a:tr h="32629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/>
                        <a:t>math.pi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0" dirty="0"/>
                        <a:t>π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35560" marB="0"/>
                </a:tc>
              </a:tr>
              <a:tr h="3302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/>
                        <a:t>math.factorial(n)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5" dirty="0"/>
                        <a:t>n!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</a:tr>
              <a:tr h="32914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/>
                        <a:t>math.fabs(x)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5" dirty="0"/>
                        <a:t>|x|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</a:tr>
              <a:tr h="3302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/>
                        <a:t>math.exp(x)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ts val="1770"/>
                        </a:lnSpc>
                      </a:pPr>
                      <a:r>
                        <a:rPr sz="2400" spc="-37" baseline="-17361" dirty="0"/>
                        <a:t>e</a:t>
                      </a:r>
                      <a:r>
                        <a:rPr sz="1050" spc="-25" dirty="0"/>
                        <a:t>x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302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/>
                        <a:t>math.log(x)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/>
                        <a:t>Ln(x)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/>
                </a:tc>
              </a:tr>
              <a:tr h="30010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/>
                        <a:t>math.log10(x)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/>
                        <a:t>Log10(x)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/>
                </a:tc>
              </a:tr>
              <a:tr h="3302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/>
                        <a:t>math.sqrt(x)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25" dirty="0"/>
                        <a:t>√x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1910" marB="0"/>
                </a:tc>
              </a:tr>
              <a:tr h="3302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/>
                        <a:t>math.cos(x)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/>
                        <a:t>cos(x)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</a:tr>
              <a:tr h="33028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/>
                        <a:t>math.sin(x)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/>
                        <a:t>sin(x)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/>
                </a:tc>
              </a:tr>
            </a:tbl>
          </a:graphicData>
        </a:graphic>
      </p:graphicFrame>
      <p:sp>
        <p:nvSpPr>
          <p:cNvPr id="9" name="object 7"/>
          <p:cNvSpPr txBox="1"/>
          <p:nvPr/>
        </p:nvSpPr>
        <p:spPr>
          <a:xfrm>
            <a:off x="1536514" y="2850703"/>
            <a:ext cx="9648226" cy="964367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86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499675" algn="l"/>
              </a:tabLst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Fonctions contenues dans la bibliothèques math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2400" dirty="0">
              <a:latin typeface="Arial MT"/>
              <a:cs typeface="Arial M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0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8574787" y="645435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733" y="784942"/>
            <a:ext cx="9600185" cy="1280890"/>
          </a:xfrm>
        </p:spPr>
        <p:txBody>
          <a:bodyPr/>
          <a:lstStyle/>
          <a:p>
            <a:r>
              <a:rPr lang="fr-FR" dirty="0" smtClean="0"/>
              <a:t>Exemple sur l’utilisation du module math: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3020" y="1694843"/>
            <a:ext cx="8915400" cy="3777622"/>
          </a:xfrm>
        </p:spPr>
        <p:txBody>
          <a:bodyPr/>
          <a:lstStyle/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Ecrire un programme qui calcule le factoriel d’un nombre lu au clavier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Programme</a:t>
            </a:r>
            <a:r>
              <a:rPr lang="fr-FR" dirty="0" smtClean="0"/>
              <a:t>:                                                 exécution: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36" y="3029583"/>
            <a:ext cx="4457700" cy="1209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245" y="3122799"/>
            <a:ext cx="4067175" cy="172402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7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34115" y="1536039"/>
            <a:ext cx="7406063" cy="128121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lnSpc>
                <a:spcPts val="2482"/>
              </a:lnSpc>
              <a:spcBef>
                <a:spcPts val="91"/>
              </a:spcBef>
            </a:pPr>
            <a:r>
              <a:rPr sz="2178" b="1" spc="-9" dirty="0">
                <a:latin typeface="Tahoma"/>
                <a:cs typeface="Tahoma"/>
              </a:rPr>
              <a:t>NumPy</a:t>
            </a:r>
            <a:endParaRPr sz="2178" dirty="0">
              <a:latin typeface="Tahoma"/>
              <a:cs typeface="Tahoma"/>
            </a:endParaRPr>
          </a:p>
          <a:p>
            <a:pPr marL="11527" marR="4611" algn="just">
              <a:lnSpc>
                <a:spcPts val="2351"/>
              </a:lnSpc>
              <a:spcBef>
                <a:spcPts val="163"/>
              </a:spcBef>
            </a:pPr>
            <a:r>
              <a:rPr sz="2178" spc="145" dirty="0">
                <a:latin typeface="Tahoma"/>
                <a:cs typeface="Tahoma"/>
              </a:rPr>
              <a:t>permet</a:t>
            </a:r>
            <a:r>
              <a:rPr sz="2178" spc="408" dirty="0">
                <a:latin typeface="Times New Roman"/>
                <a:cs typeface="Times New Roman"/>
              </a:rPr>
              <a:t>  </a:t>
            </a:r>
            <a:r>
              <a:rPr sz="2178" spc="154" dirty="0">
                <a:latin typeface="Tahoma"/>
                <a:cs typeface="Tahoma"/>
              </a:rPr>
              <a:t>d’effectuer</a:t>
            </a:r>
            <a:r>
              <a:rPr sz="2178" spc="413" dirty="0">
                <a:latin typeface="Times New Roman"/>
                <a:cs typeface="Times New Roman"/>
              </a:rPr>
              <a:t>  </a:t>
            </a:r>
            <a:r>
              <a:rPr sz="2178" spc="127" dirty="0">
                <a:latin typeface="Tahoma"/>
                <a:cs typeface="Tahoma"/>
              </a:rPr>
              <a:t>des</a:t>
            </a:r>
            <a:r>
              <a:rPr sz="2178" spc="413" dirty="0">
                <a:latin typeface="Times New Roman"/>
                <a:cs typeface="Times New Roman"/>
              </a:rPr>
              <a:t>  </a:t>
            </a:r>
            <a:r>
              <a:rPr sz="2178" spc="136" dirty="0">
                <a:latin typeface="Tahoma"/>
                <a:cs typeface="Tahoma"/>
              </a:rPr>
              <a:t>calculs</a:t>
            </a:r>
            <a:r>
              <a:rPr sz="2178" spc="408" dirty="0">
                <a:latin typeface="Times New Roman"/>
                <a:cs typeface="Times New Roman"/>
              </a:rPr>
              <a:t>  </a:t>
            </a:r>
            <a:r>
              <a:rPr sz="2178" spc="95" dirty="0">
                <a:latin typeface="Tahoma"/>
                <a:cs typeface="Tahoma"/>
              </a:rPr>
              <a:t>numériques</a:t>
            </a:r>
            <a:r>
              <a:rPr sz="2178" spc="399" dirty="0">
                <a:latin typeface="Times New Roman"/>
                <a:cs typeface="Times New Roman"/>
              </a:rPr>
              <a:t>  </a:t>
            </a:r>
            <a:r>
              <a:rPr sz="2178" spc="259" dirty="0">
                <a:latin typeface="Tahoma"/>
                <a:cs typeface="Tahoma"/>
              </a:rPr>
              <a:t>avec</a:t>
            </a:r>
            <a:r>
              <a:rPr sz="2178" spc="259" dirty="0">
                <a:latin typeface="Times New Roman"/>
                <a:cs typeface="Times New Roman"/>
              </a:rPr>
              <a:t> </a:t>
            </a:r>
            <a:r>
              <a:rPr sz="2178" spc="82" dirty="0">
                <a:latin typeface="Tahoma"/>
                <a:cs typeface="Tahoma"/>
              </a:rPr>
              <a:t>Python.</a:t>
            </a:r>
            <a:r>
              <a:rPr sz="2178" spc="154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Tahoma"/>
                <a:cs typeface="Tahoma"/>
              </a:rPr>
              <a:t>Elle</a:t>
            </a:r>
            <a:r>
              <a:rPr sz="2178" spc="159" dirty="0">
                <a:latin typeface="Times New Roman"/>
                <a:cs typeface="Times New Roman"/>
              </a:rPr>
              <a:t> </a:t>
            </a:r>
            <a:r>
              <a:rPr sz="2178" spc="50" dirty="0">
                <a:latin typeface="Tahoma"/>
                <a:cs typeface="Tahoma"/>
              </a:rPr>
              <a:t>introduit</a:t>
            </a:r>
            <a:r>
              <a:rPr sz="2178" spc="163" dirty="0">
                <a:latin typeface="Times New Roman"/>
                <a:cs typeface="Times New Roman"/>
              </a:rPr>
              <a:t> </a:t>
            </a:r>
            <a:r>
              <a:rPr sz="2178" spc="163" dirty="0">
                <a:latin typeface="Tahoma"/>
                <a:cs typeface="Tahoma"/>
              </a:rPr>
              <a:t>une</a:t>
            </a:r>
            <a:r>
              <a:rPr sz="2178" spc="168" dirty="0">
                <a:latin typeface="Times New Roman"/>
                <a:cs typeface="Times New Roman"/>
              </a:rPr>
              <a:t> </a:t>
            </a:r>
            <a:r>
              <a:rPr sz="2178" spc="95" dirty="0">
                <a:latin typeface="Tahoma"/>
                <a:cs typeface="Tahoma"/>
              </a:rPr>
              <a:t>gestion</a:t>
            </a:r>
            <a:r>
              <a:rPr sz="2178" spc="172" dirty="0">
                <a:latin typeface="Times New Roman"/>
                <a:cs typeface="Times New Roman"/>
              </a:rPr>
              <a:t> </a:t>
            </a:r>
            <a:r>
              <a:rPr sz="2178" spc="109" dirty="0">
                <a:latin typeface="Tahoma"/>
                <a:cs typeface="Tahoma"/>
              </a:rPr>
              <a:t>facilitée</a:t>
            </a:r>
            <a:r>
              <a:rPr sz="2178" spc="168" dirty="0">
                <a:latin typeface="Times New Roman"/>
                <a:cs typeface="Times New Roman"/>
              </a:rPr>
              <a:t> </a:t>
            </a:r>
            <a:r>
              <a:rPr sz="2178" spc="127" dirty="0">
                <a:latin typeface="Tahoma"/>
                <a:cs typeface="Tahoma"/>
              </a:rPr>
              <a:t>des</a:t>
            </a:r>
            <a:r>
              <a:rPr sz="2178" spc="177" dirty="0">
                <a:latin typeface="Times New Roman"/>
                <a:cs typeface="Times New Roman"/>
              </a:rPr>
              <a:t> </a:t>
            </a:r>
            <a:r>
              <a:rPr sz="2178" spc="141" dirty="0">
                <a:latin typeface="Tahoma"/>
                <a:cs typeface="Tahoma"/>
              </a:rPr>
              <a:t>tableaux</a:t>
            </a:r>
            <a:r>
              <a:rPr sz="2178" spc="141" dirty="0">
                <a:latin typeface="Times New Roman"/>
                <a:cs typeface="Times New Roman"/>
              </a:rPr>
              <a:t> </a:t>
            </a:r>
            <a:r>
              <a:rPr sz="2178" spc="268" dirty="0">
                <a:latin typeface="Tahoma"/>
                <a:cs typeface="Tahoma"/>
              </a:rPr>
              <a:t>de</a:t>
            </a:r>
            <a:r>
              <a:rPr sz="2178" spc="68" dirty="0">
                <a:latin typeface="Times New Roman"/>
                <a:cs typeface="Times New Roman"/>
              </a:rPr>
              <a:t> </a:t>
            </a:r>
            <a:r>
              <a:rPr sz="2178" spc="82" dirty="0">
                <a:latin typeface="Tahoma"/>
                <a:cs typeface="Tahoma"/>
              </a:rPr>
              <a:t>nombres.</a:t>
            </a:r>
            <a:endParaRPr sz="2178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0351" y="3175043"/>
            <a:ext cx="2780083" cy="33342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1"/>
              </a:lnSpc>
            </a:pPr>
            <a:r>
              <a:rPr sz="2178" b="1" spc="-82" dirty="0">
                <a:latin typeface="Tahoma"/>
                <a:cs typeface="Tahoma"/>
              </a:rPr>
              <a:t>import</a:t>
            </a:r>
            <a:r>
              <a:rPr sz="2178" spc="-45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Tahoma"/>
                <a:cs typeface="Tahoma"/>
              </a:rPr>
              <a:t>numpy</a:t>
            </a:r>
            <a:r>
              <a:rPr sz="2178" spc="-50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Tahoma"/>
                <a:cs typeface="Tahoma"/>
              </a:rPr>
              <a:t>as</a:t>
            </a:r>
            <a:r>
              <a:rPr sz="2178" spc="-41" dirty="0">
                <a:latin typeface="Times New Roman"/>
                <a:cs typeface="Times New Roman"/>
              </a:rPr>
              <a:t> </a:t>
            </a:r>
            <a:r>
              <a:rPr sz="2178" b="1" spc="-23" dirty="0">
                <a:latin typeface="Tahoma"/>
                <a:cs typeface="Tahoma"/>
              </a:rPr>
              <a:t>np</a:t>
            </a:r>
            <a:endParaRPr sz="2178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1252" y="3794835"/>
            <a:ext cx="7139812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b="1" spc="-9" dirty="0">
                <a:latin typeface="Tahoma"/>
                <a:cs typeface="Tahoma"/>
              </a:rPr>
              <a:t>Matplotlib</a:t>
            </a:r>
            <a:endParaRPr sz="2178" dirty="0">
              <a:latin typeface="Tahoma"/>
              <a:cs typeface="Tahoma"/>
            </a:endParaRPr>
          </a:p>
          <a:p>
            <a:pPr marL="11527" marR="4611">
              <a:tabLst>
                <a:tab pos="1354366" algn="l"/>
                <a:tab pos="1731860" algn="l"/>
                <a:tab pos="2727751" algn="l"/>
                <a:tab pos="3188235" algn="l"/>
                <a:tab pos="4531075" algn="l"/>
                <a:tab pos="5197884" algn="l"/>
                <a:tab pos="6562624" algn="l"/>
              </a:tabLst>
            </a:pPr>
            <a:r>
              <a:rPr sz="2178" spc="109" dirty="0">
                <a:latin typeface="Tahoma"/>
                <a:cs typeface="Tahoma"/>
              </a:rPr>
              <a:t>destinée</a:t>
            </a:r>
            <a:r>
              <a:rPr sz="2178" dirty="0">
                <a:latin typeface="Times New Roman"/>
                <a:cs typeface="Times New Roman"/>
              </a:rPr>
              <a:t>	</a:t>
            </a:r>
            <a:r>
              <a:rPr sz="2178" spc="286" dirty="0">
                <a:latin typeface="Tahoma"/>
                <a:cs typeface="Tahoma"/>
              </a:rPr>
              <a:t>à</a:t>
            </a:r>
            <a:r>
              <a:rPr sz="2178" dirty="0">
                <a:latin typeface="Times New Roman"/>
                <a:cs typeface="Times New Roman"/>
              </a:rPr>
              <a:t>	</a:t>
            </a:r>
            <a:r>
              <a:rPr sz="2178" spc="109" dirty="0">
                <a:latin typeface="Tahoma"/>
                <a:cs typeface="Tahoma"/>
              </a:rPr>
              <a:t>tracer</a:t>
            </a:r>
            <a:r>
              <a:rPr sz="2178" dirty="0">
                <a:latin typeface="Times New Roman"/>
                <a:cs typeface="Times New Roman"/>
              </a:rPr>
              <a:t>	</a:t>
            </a:r>
            <a:r>
              <a:rPr sz="2178" spc="113" dirty="0">
                <a:latin typeface="Tahoma"/>
                <a:cs typeface="Tahoma"/>
              </a:rPr>
              <a:t>et</a:t>
            </a:r>
            <a:r>
              <a:rPr sz="2178" dirty="0">
                <a:latin typeface="Times New Roman"/>
                <a:cs typeface="Times New Roman"/>
              </a:rPr>
              <a:t>	</a:t>
            </a:r>
            <a:r>
              <a:rPr sz="2178" spc="-9" dirty="0">
                <a:latin typeface="Tahoma"/>
                <a:cs typeface="Tahoma"/>
              </a:rPr>
              <a:t>visualiser</a:t>
            </a:r>
            <a:r>
              <a:rPr sz="2178" dirty="0">
                <a:latin typeface="Times New Roman"/>
                <a:cs typeface="Times New Roman"/>
              </a:rPr>
              <a:t>	</a:t>
            </a:r>
            <a:r>
              <a:rPr sz="2178" spc="103" dirty="0">
                <a:latin typeface="Tahoma"/>
                <a:cs typeface="Tahoma"/>
              </a:rPr>
              <a:t>des</a:t>
            </a:r>
            <a:r>
              <a:rPr sz="2178" dirty="0">
                <a:latin typeface="Times New Roman"/>
                <a:cs typeface="Times New Roman"/>
              </a:rPr>
              <a:t>	</a:t>
            </a:r>
            <a:r>
              <a:rPr sz="2178" spc="145" dirty="0">
                <a:latin typeface="Tahoma"/>
                <a:cs typeface="Tahoma"/>
              </a:rPr>
              <a:t>données</a:t>
            </a:r>
            <a:r>
              <a:rPr sz="2178" dirty="0">
                <a:latin typeface="Times New Roman"/>
                <a:cs typeface="Times New Roman"/>
              </a:rPr>
              <a:t>	</a:t>
            </a:r>
            <a:r>
              <a:rPr sz="2178" spc="-18" dirty="0">
                <a:latin typeface="Tahoma"/>
                <a:cs typeface="Tahoma"/>
              </a:rPr>
              <a:t>sous</a:t>
            </a:r>
            <a:r>
              <a:rPr sz="2178" spc="-18" dirty="0">
                <a:latin typeface="Times New Roman"/>
                <a:cs typeface="Times New Roman"/>
              </a:rPr>
              <a:t> </a:t>
            </a:r>
            <a:r>
              <a:rPr sz="2178" spc="68" dirty="0">
                <a:latin typeface="Tahoma"/>
                <a:cs typeface="Tahoma"/>
              </a:rPr>
              <a:t>formes</a:t>
            </a:r>
            <a:r>
              <a:rPr sz="2178" spc="64" dirty="0">
                <a:latin typeface="Times New Roman"/>
                <a:cs typeface="Times New Roman"/>
              </a:rPr>
              <a:t> </a:t>
            </a:r>
            <a:r>
              <a:rPr sz="2178" spc="268" dirty="0">
                <a:latin typeface="Tahoma"/>
                <a:cs typeface="Tahoma"/>
              </a:rPr>
              <a:t>de</a:t>
            </a:r>
            <a:r>
              <a:rPr sz="2178" spc="73" dirty="0">
                <a:latin typeface="Times New Roman"/>
                <a:cs typeface="Times New Roman"/>
              </a:rPr>
              <a:t> </a:t>
            </a:r>
            <a:r>
              <a:rPr sz="2178" spc="100" dirty="0">
                <a:latin typeface="Tahoma"/>
                <a:cs typeface="Tahoma"/>
              </a:rPr>
              <a:t>graphiques.</a:t>
            </a:r>
            <a:endParaRPr sz="2178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0351" y="5304288"/>
            <a:ext cx="3933841" cy="33342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82"/>
              </a:lnSpc>
            </a:pPr>
            <a:r>
              <a:rPr sz="2178" b="1" spc="-91" dirty="0">
                <a:latin typeface="Tahoma"/>
                <a:cs typeface="Tahoma"/>
              </a:rPr>
              <a:t>from</a:t>
            </a:r>
            <a:r>
              <a:rPr sz="2178" spc="-45" dirty="0">
                <a:latin typeface="Times New Roman"/>
                <a:cs typeface="Times New Roman"/>
              </a:rPr>
              <a:t> </a:t>
            </a:r>
            <a:r>
              <a:rPr sz="2178" b="1" spc="-59" dirty="0">
                <a:latin typeface="Tahoma"/>
                <a:cs typeface="Tahoma"/>
              </a:rPr>
              <a:t>matplotlib</a:t>
            </a:r>
            <a:r>
              <a:rPr sz="2178" spc="-36" dirty="0">
                <a:latin typeface="Times New Roman"/>
                <a:cs typeface="Times New Roman"/>
              </a:rPr>
              <a:t> </a:t>
            </a:r>
            <a:r>
              <a:rPr sz="2178" b="1" spc="-82" dirty="0">
                <a:latin typeface="Tahoma"/>
                <a:cs typeface="Tahoma"/>
              </a:rPr>
              <a:t>import</a:t>
            </a:r>
            <a:r>
              <a:rPr sz="2178" spc="-45" dirty="0">
                <a:latin typeface="Times New Roman"/>
                <a:cs typeface="Times New Roman"/>
              </a:rPr>
              <a:t> </a:t>
            </a:r>
            <a:r>
              <a:rPr sz="2178" b="1" spc="-9" dirty="0">
                <a:latin typeface="Tahoma"/>
                <a:cs typeface="Tahoma"/>
              </a:rPr>
              <a:t>pyplot</a:t>
            </a:r>
            <a:endParaRPr sz="2178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9198" y="5865542"/>
            <a:ext cx="3317879" cy="7091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7310" y="3050541"/>
            <a:ext cx="2004335" cy="846281"/>
          </a:xfrm>
          <a:prstGeom prst="rect">
            <a:avLst/>
          </a:prstGeom>
        </p:spPr>
      </p:pic>
      <p:sp>
        <p:nvSpPr>
          <p:cNvPr id="11" name="object 2"/>
          <p:cNvSpPr txBox="1">
            <a:spLocks/>
          </p:cNvSpPr>
          <p:nvPr/>
        </p:nvSpPr>
        <p:spPr>
          <a:xfrm>
            <a:off x="1759208" y="591141"/>
            <a:ext cx="8911687" cy="50815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7. Les Modules (librairies)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6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977528" y="1989835"/>
            <a:ext cx="8249920" cy="3600195"/>
            <a:chOff x="1977528" y="1989835"/>
            <a:chExt cx="8249920" cy="3600195"/>
          </a:xfrm>
        </p:grpSpPr>
        <p:sp>
          <p:nvSpPr>
            <p:cNvPr id="7" name="object 3"/>
            <p:cNvSpPr txBox="1"/>
            <p:nvPr/>
          </p:nvSpPr>
          <p:spPr>
            <a:xfrm>
              <a:off x="1977528" y="1989835"/>
              <a:ext cx="8249920" cy="1377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735"/>
                </a:lnSpc>
                <a:spcBef>
                  <a:spcPts val="100"/>
                </a:spcBef>
              </a:pPr>
              <a:r>
                <a:rPr sz="2400" b="1" spc="-105" dirty="0">
                  <a:latin typeface="Tahoma"/>
                  <a:cs typeface="Tahoma"/>
                </a:rPr>
                <a:t>Scikit-</a:t>
              </a:r>
              <a:r>
                <a:rPr sz="2400" b="1" spc="-10" dirty="0">
                  <a:latin typeface="Tahoma"/>
                  <a:cs typeface="Tahoma"/>
                </a:rPr>
                <a:t>learn</a:t>
              </a:r>
              <a:endParaRPr sz="2400" dirty="0">
                <a:latin typeface="Tahoma"/>
                <a:cs typeface="Tahoma"/>
              </a:endParaRPr>
            </a:p>
            <a:p>
              <a:pPr marL="12700">
                <a:lnSpc>
                  <a:spcPts val="2590"/>
                </a:lnSpc>
              </a:pPr>
              <a:r>
                <a:rPr sz="2400" spc="135" dirty="0">
                  <a:latin typeface="Tahoma"/>
                  <a:cs typeface="Tahoma"/>
                </a:rPr>
                <a:t>destinée</a:t>
              </a:r>
              <a:r>
                <a:rPr sz="2400" spc="55" dirty="0">
                  <a:latin typeface="Times New Roman"/>
                  <a:cs typeface="Times New Roman"/>
                </a:rPr>
                <a:t> </a:t>
              </a:r>
              <a:r>
                <a:rPr sz="2400" spc="365" dirty="0">
                  <a:latin typeface="Tahoma"/>
                  <a:cs typeface="Tahoma"/>
                </a:rPr>
                <a:t>à</a:t>
              </a:r>
              <a:r>
                <a:rPr sz="2400" spc="65" dirty="0">
                  <a:latin typeface="Times New Roman"/>
                  <a:cs typeface="Times New Roman"/>
                </a:rPr>
                <a:t> </a:t>
              </a:r>
              <a:r>
                <a:rPr sz="2400" spc="110" dirty="0">
                  <a:latin typeface="Tahoma"/>
                  <a:cs typeface="Tahoma"/>
                </a:rPr>
                <a:t>l'apprentissage</a:t>
              </a:r>
              <a:r>
                <a:rPr sz="2400" spc="30" dirty="0">
                  <a:latin typeface="Times New Roman"/>
                  <a:cs typeface="Times New Roman"/>
                </a:rPr>
                <a:t> </a:t>
              </a:r>
              <a:r>
                <a:rPr sz="2400" spc="150" dirty="0">
                  <a:latin typeface="Tahoma"/>
                  <a:cs typeface="Tahoma"/>
                </a:rPr>
                <a:t>automatique.</a:t>
              </a:r>
              <a:endParaRPr sz="2400" dirty="0">
                <a:latin typeface="Tahoma"/>
                <a:cs typeface="Tahoma"/>
              </a:endParaRPr>
            </a:p>
            <a:p>
              <a:pPr marL="12700" marR="5080">
                <a:lnSpc>
                  <a:spcPts val="2580"/>
                </a:lnSpc>
                <a:spcBef>
                  <a:spcPts val="190"/>
                </a:spcBef>
                <a:tabLst>
                  <a:tab pos="650875" algn="l"/>
                  <a:tab pos="2289175" algn="l"/>
                  <a:tab pos="3293745" algn="l"/>
                  <a:tab pos="5166360" algn="l"/>
                  <a:tab pos="5803265" algn="l"/>
                  <a:tab pos="6550025" algn="l"/>
                  <a:tab pos="8028305" algn="l"/>
                </a:tabLst>
              </a:pPr>
              <a:r>
                <a:rPr sz="2400" spc="-20" dirty="0">
                  <a:latin typeface="Tahoma"/>
                  <a:cs typeface="Tahoma"/>
                </a:rPr>
                <a:t>Elle</a:t>
              </a:r>
              <a:r>
                <a:rPr sz="2400" dirty="0">
                  <a:latin typeface="Times New Roman"/>
                  <a:cs typeface="Times New Roman"/>
                </a:rPr>
                <a:t>	</a:t>
              </a:r>
              <a:r>
                <a:rPr sz="2400" spc="195" dirty="0">
                  <a:latin typeface="Tahoma"/>
                  <a:cs typeface="Tahoma"/>
                </a:rPr>
                <a:t>comporte</a:t>
              </a:r>
              <a:r>
                <a:rPr sz="2400" dirty="0">
                  <a:latin typeface="Times New Roman"/>
                  <a:cs typeface="Times New Roman"/>
                </a:rPr>
                <a:t>	</a:t>
              </a:r>
              <a:r>
                <a:rPr sz="2400" spc="50" dirty="0">
                  <a:latin typeface="Tahoma"/>
                  <a:cs typeface="Tahoma"/>
                </a:rPr>
                <a:t>divers</a:t>
              </a:r>
              <a:r>
                <a:rPr sz="2400" dirty="0">
                  <a:latin typeface="Times New Roman"/>
                  <a:cs typeface="Times New Roman"/>
                </a:rPr>
                <a:t>	</a:t>
              </a:r>
              <a:r>
                <a:rPr sz="2400" spc="85" dirty="0">
                  <a:latin typeface="Tahoma"/>
                  <a:cs typeface="Tahoma"/>
                </a:rPr>
                <a:t>algorithmes</a:t>
              </a:r>
              <a:r>
                <a:rPr sz="2400" dirty="0">
                  <a:latin typeface="Times New Roman"/>
                  <a:cs typeface="Times New Roman"/>
                </a:rPr>
                <a:t>	</a:t>
              </a:r>
              <a:r>
                <a:rPr sz="2400" spc="-20" dirty="0">
                  <a:latin typeface="Tahoma"/>
                  <a:cs typeface="Tahoma"/>
                </a:rPr>
                <a:t>tels</a:t>
              </a:r>
              <a:r>
                <a:rPr sz="2400" dirty="0">
                  <a:latin typeface="Times New Roman"/>
                  <a:cs typeface="Times New Roman"/>
                </a:rPr>
                <a:t>	</a:t>
              </a:r>
              <a:r>
                <a:rPr sz="2400" spc="210" dirty="0">
                  <a:latin typeface="Tahoma"/>
                  <a:cs typeface="Tahoma"/>
                </a:rPr>
                <a:t>que</a:t>
              </a:r>
              <a:r>
                <a:rPr sz="2400" dirty="0">
                  <a:latin typeface="Times New Roman"/>
                  <a:cs typeface="Times New Roman"/>
                </a:rPr>
                <a:t>	</a:t>
              </a:r>
              <a:r>
                <a:rPr sz="2400" spc="200" dirty="0">
                  <a:latin typeface="Tahoma"/>
                  <a:cs typeface="Tahoma"/>
                </a:rPr>
                <a:t>machine</a:t>
              </a:r>
              <a:r>
                <a:rPr sz="2400" dirty="0">
                  <a:latin typeface="Times New Roman"/>
                  <a:cs typeface="Times New Roman"/>
                </a:rPr>
                <a:t>	</a:t>
              </a:r>
              <a:r>
                <a:rPr sz="2400" spc="315" dirty="0">
                  <a:latin typeface="Tahoma"/>
                  <a:cs typeface="Tahoma"/>
                </a:rPr>
                <a:t>à</a:t>
              </a:r>
              <a:r>
                <a:rPr sz="2400" spc="315" dirty="0">
                  <a:latin typeface="Times New Roman"/>
                  <a:cs typeface="Times New Roman"/>
                </a:rPr>
                <a:t> </a:t>
              </a:r>
              <a:r>
                <a:rPr sz="2400" spc="125" dirty="0">
                  <a:latin typeface="Tahoma"/>
                  <a:cs typeface="Tahoma"/>
                </a:rPr>
                <a:t>vecteurs</a:t>
              </a:r>
              <a:r>
                <a:rPr sz="2400" spc="50" dirty="0">
                  <a:latin typeface="Times New Roman"/>
                  <a:cs typeface="Times New Roman"/>
                </a:rPr>
                <a:t> </a:t>
              </a:r>
              <a:r>
                <a:rPr sz="2400" spc="295" dirty="0">
                  <a:latin typeface="Tahoma"/>
                  <a:cs typeface="Tahoma"/>
                </a:rPr>
                <a:t>de</a:t>
              </a:r>
              <a:r>
                <a:rPr sz="2400" spc="80" dirty="0">
                  <a:latin typeface="Times New Roman"/>
                  <a:cs typeface="Times New Roman"/>
                </a:rPr>
                <a:t> </a:t>
              </a:r>
              <a:r>
                <a:rPr sz="2400" spc="75" dirty="0">
                  <a:latin typeface="Tahoma"/>
                  <a:cs typeface="Tahoma"/>
                </a:rPr>
                <a:t>support,</a:t>
              </a:r>
              <a:r>
                <a:rPr sz="2400" spc="85" dirty="0">
                  <a:latin typeface="Times New Roman"/>
                  <a:cs typeface="Times New Roman"/>
                </a:rPr>
                <a:t> </a:t>
              </a:r>
              <a:r>
                <a:rPr sz="2400" spc="-50" dirty="0">
                  <a:latin typeface="Tahoma"/>
                  <a:cs typeface="Tahoma"/>
                </a:rPr>
                <a:t>k-</a:t>
              </a:r>
              <a:r>
                <a:rPr sz="2400" dirty="0">
                  <a:latin typeface="Tahoma"/>
                  <a:cs typeface="Tahoma"/>
                </a:rPr>
                <a:t>voisins,</a:t>
              </a:r>
              <a:r>
                <a:rPr sz="2400" spc="40" dirty="0">
                  <a:latin typeface="Times New Roman"/>
                  <a:cs typeface="Times New Roman"/>
                </a:rPr>
                <a:t> </a:t>
              </a:r>
              <a:r>
                <a:rPr sz="2400" spc="100" dirty="0">
                  <a:latin typeface="Tahoma"/>
                  <a:cs typeface="Tahoma"/>
                </a:rPr>
                <a:t>RNA,</a:t>
              </a:r>
              <a:r>
                <a:rPr sz="2400" spc="80" dirty="0">
                  <a:latin typeface="Times New Roman"/>
                  <a:cs typeface="Times New Roman"/>
                </a:rPr>
                <a:t> </a:t>
              </a:r>
              <a:r>
                <a:rPr sz="2400" spc="-10" dirty="0">
                  <a:latin typeface="Arial MT"/>
                  <a:cs typeface="Arial MT"/>
                </a:rPr>
                <a:t>Kmeans,</a:t>
              </a:r>
              <a:r>
                <a:rPr sz="2400" spc="-10" dirty="0">
                  <a:latin typeface="Tahoma"/>
                  <a:cs typeface="Tahoma"/>
                </a:rPr>
                <a:t>…</a:t>
              </a:r>
              <a:endParaRPr sz="2400" dirty="0">
                <a:latin typeface="Tahoma"/>
                <a:cs typeface="Tahoma"/>
              </a:endParaRPr>
            </a:p>
          </p:txBody>
        </p:sp>
        <p:sp>
          <p:nvSpPr>
            <p:cNvPr id="8" name="object 4"/>
            <p:cNvSpPr txBox="1"/>
            <p:nvPr/>
          </p:nvSpPr>
          <p:spPr>
            <a:xfrm>
              <a:off x="3593469" y="3711307"/>
              <a:ext cx="3260090" cy="814069"/>
            </a:xfrm>
            <a:prstGeom prst="rect">
              <a:avLst/>
            </a:prstGeom>
            <a:solidFill>
              <a:srgbClr val="F5F5F5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">
                <a:lnSpc>
                  <a:spcPts val="2870"/>
                </a:lnSpc>
              </a:pPr>
              <a:r>
                <a:rPr sz="2400" b="1" spc="-100" dirty="0">
                  <a:latin typeface="Tahoma"/>
                  <a:cs typeface="Tahoma"/>
                </a:rPr>
                <a:t>from</a:t>
              </a:r>
              <a:r>
                <a:rPr sz="2400" spc="-50" dirty="0">
                  <a:latin typeface="Times New Roman"/>
                  <a:cs typeface="Times New Roman"/>
                </a:rPr>
                <a:t> </a:t>
              </a:r>
              <a:r>
                <a:rPr sz="2400" b="1" spc="-60" dirty="0">
                  <a:latin typeface="Tahoma"/>
                  <a:cs typeface="Tahoma"/>
                </a:rPr>
                <a:t>sklearn</a:t>
              </a:r>
              <a:r>
                <a:rPr sz="2400" spc="-85" dirty="0">
                  <a:latin typeface="Times New Roman"/>
                  <a:cs typeface="Times New Roman"/>
                </a:rPr>
                <a:t> </a:t>
              </a:r>
              <a:r>
                <a:rPr sz="2400" b="1" spc="-10" dirty="0">
                  <a:latin typeface="Tahoma"/>
                  <a:cs typeface="Tahoma"/>
                </a:rPr>
                <a:t>import…</a:t>
              </a:r>
              <a:endParaRPr sz="2400" dirty="0">
                <a:latin typeface="Tahoma"/>
                <a:cs typeface="Tahoma"/>
              </a:endParaRPr>
            </a:p>
          </p:txBody>
        </p:sp>
        <p:pic>
          <p:nvPicPr>
            <p:cNvPr id="9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038" y="4296155"/>
              <a:ext cx="2209044" cy="1293875"/>
            </a:xfrm>
            <a:prstGeom prst="rect">
              <a:avLst/>
            </a:prstGeom>
          </p:spPr>
        </p:pic>
      </p:grpSp>
      <p:sp>
        <p:nvSpPr>
          <p:cNvPr id="10" name="object 2"/>
          <p:cNvSpPr txBox="1">
            <a:spLocks/>
          </p:cNvSpPr>
          <p:nvPr/>
        </p:nvSpPr>
        <p:spPr>
          <a:xfrm>
            <a:off x="1570949" y="925181"/>
            <a:ext cx="8911687" cy="50815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7. Les Modules (librairies)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33" y="-72798"/>
            <a:ext cx="10303133" cy="99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/>
          <p:nvPr/>
        </p:nvSpPr>
        <p:spPr>
          <a:xfrm>
            <a:off x="847725" y="1607273"/>
            <a:ext cx="11344275" cy="5432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fr-FR" sz="2400" b="1" spc="-9" dirty="0" err="1" smtClean="0">
                <a:latin typeface="Tahoma"/>
                <a:cs typeface="Tahoma"/>
              </a:rPr>
              <a:t>Matplotlib</a:t>
            </a:r>
            <a:endParaRPr lang="fr-FR" sz="2400" b="1" spc="-9" dirty="0" smtClean="0">
              <a:latin typeface="Tahoma"/>
              <a:cs typeface="Tahoma"/>
            </a:endParaRPr>
          </a:p>
          <a:p>
            <a:pPr marL="11527">
              <a:spcBef>
                <a:spcPts val="91"/>
              </a:spcBef>
            </a:pPr>
            <a:endParaRPr lang="fr-FR" sz="2400" dirty="0">
              <a:latin typeface="Tahoma"/>
              <a:cs typeface="Tahoma"/>
            </a:endParaRPr>
          </a:p>
          <a:p>
            <a:pPr marL="355600" indent="-342900">
              <a:lnSpc>
                <a:spcPts val="259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module le plus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le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graphisme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Pyhton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Matplotlib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ts val="259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fonctions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plus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utilisées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cette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bibliothèque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()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•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axis()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• grid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()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•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show()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•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title()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•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xlabel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()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•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subplot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()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•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ylabel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()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• legend()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Pour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pouvoir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utiliser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suffit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d’importer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toute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bibliothèque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l’instruction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                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 </a:t>
            </a:r>
            <a:r>
              <a:rPr lang="fr-F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matplot.pyplot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as </a:t>
            </a:r>
            <a:r>
              <a:rPr lang="fr-F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plt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570949" y="925181"/>
            <a:ext cx="8911687" cy="50815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7. Les Modules (librairies)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33" y="-72798"/>
            <a:ext cx="10303133" cy="99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/>
          <p:nvPr/>
        </p:nvSpPr>
        <p:spPr>
          <a:xfrm>
            <a:off x="847725" y="1607273"/>
            <a:ext cx="11344275" cy="3431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lang="fr-FR" sz="2400" b="1" spc="-9" dirty="0" err="1" smtClean="0">
                <a:latin typeface="Tahoma"/>
                <a:cs typeface="Tahoma"/>
              </a:rPr>
              <a:t>Matplotlib</a:t>
            </a:r>
            <a:endParaRPr lang="fr-FR" sz="2400" b="1" spc="-9" dirty="0" smtClean="0">
              <a:latin typeface="Tahoma"/>
              <a:cs typeface="Tahoma"/>
            </a:endParaRPr>
          </a:p>
          <a:p>
            <a:pPr marL="11527">
              <a:spcBef>
                <a:spcPts val="91"/>
              </a:spcBef>
            </a:pPr>
            <a:endParaRPr lang="fr-FR" sz="2400" b="1" spc="-9" dirty="0" smtClean="0">
              <a:latin typeface="Tahoma"/>
              <a:cs typeface="Tahoma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racer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en fonction de y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On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peut supposer que x représente une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série</a:t>
            </a: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temporelle et que y correspond à la température en degrés Celsius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90"/>
              </a:lnSpc>
              <a:buClr>
                <a:srgbClr val="C00000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570949" y="925181"/>
            <a:ext cx="8911687" cy="50815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7. Les Modules (librairies)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33" y="-72798"/>
            <a:ext cx="10303133" cy="9998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9110"/>
          <a:stretch/>
        </p:blipFill>
        <p:spPr>
          <a:xfrm>
            <a:off x="6795911" y="3478306"/>
            <a:ext cx="4914901" cy="33796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444" y="3908061"/>
            <a:ext cx="3844200" cy="19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Chaines de caractères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3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9487" y="617946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Strings (Chaines de caractères)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224" y="1137840"/>
            <a:ext cx="11994776" cy="5791878"/>
          </a:xfrm>
        </p:spPr>
        <p:txBody>
          <a:bodyPr/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Une chaine de caractère est un ensemble ordonné de caractères.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Ces caractères peuvent êtres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lettres, des nombres, des signes de ponctuations, des symboles,….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python, la chaine est donnée entre une paire de guillemets «  »ou paire d’apostrophes’ ‘: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chaîne de caractères peut être vue comme un tableau de caractères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Chaque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élément est une chaîne contenant un seul caractère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L’indice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du premier caractère d’une chaîne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0, et l’indice du dernier élément est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taille de la chaine est donnée par la fonction 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«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8845"/>
          <a:stretch/>
        </p:blipFill>
        <p:spPr>
          <a:xfrm>
            <a:off x="2203916" y="4176432"/>
            <a:ext cx="7115175" cy="16483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916" y="5824818"/>
            <a:ext cx="71151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481" y="1250576"/>
            <a:ext cx="11277600" cy="423582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spcBef>
                <a:spcPts val="0"/>
              </a:spcBef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Python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 un langage interprété,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 n’est pas directement transformé en langage machine, mais exécuté ligne par ligne par un programme appelé interpréteur Python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Étapes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d’exécution:</a:t>
            </a:r>
          </a:p>
          <a:p>
            <a:pPr marL="1257300" lvl="3" indent="0">
              <a:spcBef>
                <a:spcPts val="0"/>
              </a:spcBef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L’interpréteur </a:t>
            </a:r>
            <a:r>
              <a:rPr lang="fr-FR" alt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lit pas directement le code source. Il le compile d’abord en </a:t>
            </a:r>
            <a:r>
              <a:rPr lang="fr-FR" altLang="fr-FR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</a:t>
            </a:r>
            <a:r>
              <a:rPr lang="fr-FR" alt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alt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</a:t>
            </a:r>
            <a:r>
              <a:rPr lang="fr-FR" altLang="fr-F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bytecode</a:t>
            </a:r>
            <a:r>
              <a:rPr lang="fr-FR" alt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ensuite interprété ligne par ligne par la Python Virtual Machine (PVM)  </a:t>
            </a: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39153" y="881245"/>
            <a:ext cx="9699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 de fonctionnement </a:t>
            </a:r>
            <a:r>
              <a:rPr lang="fr-FR" dirty="0"/>
              <a:t>: entre interprétation, byte code et interactivité</a:t>
            </a:r>
          </a:p>
          <a:p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80679" y="0"/>
            <a:ext cx="12028375" cy="909901"/>
          </a:xfrm>
        </p:spPr>
        <p:txBody>
          <a:bodyPr/>
          <a:lstStyle/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3816" y="450005"/>
            <a:ext cx="2965134" cy="71990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7014" y="4087447"/>
            <a:ext cx="7953616" cy="1315999"/>
          </a:xfrm>
          <a:prstGeom prst="rect">
            <a:avLst/>
          </a:prstGeom>
        </p:spPr>
      </p:pic>
      <p:sp>
        <p:nvSpPr>
          <p:cNvPr id="10" name="object 7"/>
          <p:cNvSpPr txBox="1"/>
          <p:nvPr/>
        </p:nvSpPr>
        <p:spPr>
          <a:xfrm>
            <a:off x="2149646" y="4467391"/>
            <a:ext cx="1123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marR="5080" indent="-1657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program.py (source)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234721" y="4446742"/>
            <a:ext cx="859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Python compiler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354314" y="4359816"/>
            <a:ext cx="1216660" cy="5461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8425" marR="5080" indent="-85725">
              <a:lnSpc>
                <a:spcPts val="1939"/>
              </a:lnSpc>
              <a:spcBef>
                <a:spcPts val="345"/>
              </a:spcBef>
            </a:pPr>
            <a:r>
              <a:rPr sz="1800" b="1" spc="-10" dirty="0">
                <a:latin typeface="Calibri"/>
                <a:cs typeface="Calibri"/>
              </a:rPr>
              <a:t>program.pyc (bytecode)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8701656" y="4143243"/>
            <a:ext cx="10598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Python </a:t>
            </a:r>
            <a:r>
              <a:rPr sz="1800" b="1" spc="-20" dirty="0">
                <a:latin typeface="Calibri"/>
                <a:cs typeface="Calibri"/>
              </a:rPr>
              <a:t>interpreter </a:t>
            </a:r>
            <a:r>
              <a:rPr sz="1800" b="1" spc="-10" dirty="0">
                <a:latin typeface="Calibri"/>
                <a:cs typeface="Calibri"/>
              </a:rPr>
              <a:t>(virtual machine)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29487" y="617946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Strings (Chaines de caractères)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0283" y="1206128"/>
            <a:ext cx="1028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Manipulation de chaines</a:t>
            </a:r>
            <a:endParaRPr lang="fr-FR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0283" y="1617168"/>
            <a:ext cx="10425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Concaténation de chaines:    réalisée par l’opérateur   « + »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Répétition de chaines:     réalisée par l’opérateur de multiplication  « * »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Boucle et chaine: on peut parcourir les caractères d’une chaine par une boucle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29" y="2145648"/>
            <a:ext cx="5721151" cy="6263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679" y="3429126"/>
            <a:ext cx="5779201" cy="58543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807554" y="4658408"/>
            <a:ext cx="7461449" cy="1923850"/>
            <a:chOff x="2068033" y="2854699"/>
            <a:chExt cx="7461449" cy="3095625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8033" y="2854699"/>
              <a:ext cx="7458075" cy="154305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6"/>
            <a:srcRect r="4702"/>
            <a:stretch/>
          </p:blipFill>
          <p:spPr>
            <a:xfrm>
              <a:off x="2068033" y="4397749"/>
              <a:ext cx="7461449" cy="1552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06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29487" y="617946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Strings (Chaines de caractères)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0283" y="1206128"/>
            <a:ext cx="1028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Manipulation de chaines</a:t>
            </a:r>
            <a:endParaRPr lang="fr-FR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1718" y="1902032"/>
            <a:ext cx="1202028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Vérification de la présence d’une sous chaine dans une chaine: l’opération est réalisée par l’opérateur  </a:t>
            </a:r>
            <a:r>
              <a:rPr lang="fr-FR" sz="19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(on peut aussi vérifier par l’opérateur</a:t>
            </a:r>
            <a:r>
              <a:rPr lang="fr-FR" sz="19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 not in »</a:t>
            </a: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mot ‘</a:t>
            </a:r>
            <a:r>
              <a:rPr lang="fr-FR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hellow</a:t>
            </a: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 avec h en </a:t>
            </a:r>
            <a:r>
              <a:rPr lang="fr-FR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miniscule</a:t>
            </a: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n’existe pas dans ch1 car python fait la différence entre majuscule et </a:t>
            </a:r>
            <a:r>
              <a:rPr lang="fr-FR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miniscule</a:t>
            </a: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(dans ch1 on a ‘</a:t>
            </a:r>
            <a:r>
              <a:rPr lang="fr-FR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Hellow</a:t>
            </a:r>
            <a:r>
              <a:rPr lang="fr-F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H en majuscule)</a:t>
            </a:r>
          </a:p>
          <a:p>
            <a:pPr>
              <a:buClr>
                <a:srgbClr val="C00000"/>
              </a:buClr>
            </a:pPr>
            <a:endParaRPr lang="fr-FR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fr-FR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237815" y="2752164"/>
            <a:ext cx="6753785" cy="1927412"/>
            <a:chOff x="2381250" y="2438400"/>
            <a:chExt cx="7219950" cy="249555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r="2941"/>
            <a:stretch/>
          </p:blipFill>
          <p:spPr>
            <a:xfrm>
              <a:off x="2381250" y="2438400"/>
              <a:ext cx="7210985" cy="19812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50" y="4419600"/>
              <a:ext cx="7219950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4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29487" y="617946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Strings (Chaines de caractères)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0283" y="1125443"/>
            <a:ext cx="1028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Découpage de chaîne (String </a:t>
            </a:r>
            <a:r>
              <a:rPr lang="fr-FR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Slicing</a:t>
            </a:r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9907" y="1516046"/>
            <a:ext cx="11548328" cy="5341953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fr-FR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slicing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permet d’extraire une partie d’une chaîne de caractères en utilisant la syntaxe suivante :</a:t>
            </a: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Exemple:  </a:t>
            </a: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Explication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[2:8:2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signifie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2→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commencer à l’indice 2 → caractère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'l‘</a:t>
            </a:r>
          </a:p>
          <a:p>
            <a:pPr marL="0" indent="0">
              <a:buNone/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8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s’arrêter avant l’indice 8 → donc on s’arrête à l’indice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  <a:p>
            <a:pPr marL="0" indent="0">
              <a:buNone/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2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prendre un caractère sur deux</a:t>
            </a: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résultat alors est:  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689387" y="1803946"/>
            <a:ext cx="7180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sous_chaine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chaine[</a:t>
            </a:r>
            <a:r>
              <a:rPr lang="fr-F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debut:fin:pas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debut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indice du premier caractère à inclure (par défaut 0)</a:t>
            </a:r>
          </a:p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fin  :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indice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premier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caractère à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exclure</a:t>
            </a:r>
          </a:p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Pas :</a:t>
            </a: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2236" y="4546416"/>
            <a:ext cx="373021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H  e  l  </a:t>
            </a:r>
            <a:r>
              <a:rPr lang="fr-FR" dirty="0" smtClean="0"/>
              <a:t> </a:t>
            </a:r>
            <a:r>
              <a:rPr lang="fr-FR" dirty="0" err="1" smtClean="0"/>
              <a:t>l</a:t>
            </a:r>
            <a:r>
              <a:rPr lang="fr-FR" dirty="0" smtClean="0"/>
              <a:t>  </a:t>
            </a:r>
            <a:r>
              <a:rPr lang="fr-FR" dirty="0"/>
              <a:t>o  w     </a:t>
            </a:r>
            <a:r>
              <a:rPr lang="fr-FR" dirty="0" err="1"/>
              <a:t>w</a:t>
            </a:r>
            <a:r>
              <a:rPr lang="fr-FR" dirty="0"/>
              <a:t>  o  r  </a:t>
            </a:r>
            <a:r>
              <a:rPr lang="fr-FR" dirty="0" smtClean="0"/>
              <a:t> l   d</a:t>
            </a:r>
            <a:endParaRPr lang="fr-FR" dirty="0"/>
          </a:p>
          <a:p>
            <a:r>
              <a:rPr lang="fr-FR" dirty="0"/>
              <a:t>0  1  2  3  4  5  6  7  8  9 10 11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409" y="2852478"/>
            <a:ext cx="6143625" cy="133403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522236" y="6211668"/>
            <a:ext cx="435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caractères d’indices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2, 4,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correspondants :           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'l', 'o', ' '</a:t>
            </a:r>
          </a:p>
        </p:txBody>
      </p:sp>
    </p:spTree>
    <p:extLst>
      <p:ext uri="{BB962C8B-B14F-4D97-AF65-F5344CB8AC3E}">
        <p14:creationId xmlns:p14="http://schemas.microsoft.com/office/powerpoint/2010/main" val="9668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29487" y="617946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Strings (Chaines de caractères)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0283" y="1125443"/>
            <a:ext cx="1028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Découpage de chaîne (String </a:t>
            </a:r>
            <a:r>
              <a:rPr lang="fr-FR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Slicing</a:t>
            </a:r>
            <a:r>
              <a:rPr lang="fr-F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9907" y="1516046"/>
            <a:ext cx="11548328" cy="5341953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présence des trois paramètres du </a:t>
            </a:r>
            <a:r>
              <a:rPr lang="fr-F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slicing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n’est pas obligatoire: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n’est indiqué, cela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qu’il est égal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1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Si l’indice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début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n’est indiqué, la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découpe commence à la position 0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Si l’indice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fin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n’est pas indiqué,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découpe se poursuit jusqu’à la fin de la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chaîne</a:t>
            </a:r>
          </a:p>
          <a:p>
            <a:pPr marL="0" indent="0">
              <a:buNone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181911" y="3216872"/>
            <a:ext cx="5426168" cy="2628900"/>
            <a:chOff x="2706781" y="3342378"/>
            <a:chExt cx="5426168" cy="26289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/>
            <a:srcRect r="11297"/>
            <a:stretch/>
          </p:blipFill>
          <p:spPr>
            <a:xfrm>
              <a:off x="2706781" y="3342378"/>
              <a:ext cx="5424207" cy="204787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2749" y="5390253"/>
              <a:ext cx="5410200" cy="58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2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29487" y="617946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Strings (Chaines de caractères)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0283" y="1125443"/>
            <a:ext cx="1028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Indexation négative</a:t>
            </a:r>
            <a:endParaRPr lang="fr-FR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9907" y="1516046"/>
            <a:ext cx="11548328" cy="5341953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Python, l’indexation négative (</a:t>
            </a:r>
            <a:r>
              <a:rPr lang="fr-F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indexing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permet d’accéder aux caractères en partant de la fin d’une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chaîne,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inverser la chaine en utilisant le découpage négative:</a:t>
            </a:r>
          </a:p>
          <a:p>
            <a:pPr marL="0" indent="0">
              <a:buNone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18330" y="2298851"/>
            <a:ext cx="414169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caractère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P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	o	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</a:t>
            </a:r>
          </a:p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Indice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positif	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	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	4	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</a:p>
          <a:p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Indice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négatif	-6	-5	-4	-3	-2	-1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05" y="3520451"/>
            <a:ext cx="5457825" cy="1047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255" y="5411321"/>
            <a:ext cx="54387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65346" y="677842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Strings (Chaines de caractères)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0283" y="1137840"/>
            <a:ext cx="1028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Méthodes de la classe string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9907" y="1516046"/>
            <a:ext cx="11548328" cy="5341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13251"/>
              </p:ext>
            </p:extLst>
          </p:nvPr>
        </p:nvGraphicFramePr>
        <p:xfrm>
          <a:off x="564777" y="1657733"/>
          <a:ext cx="11217755" cy="51385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11163"/>
                <a:gridCol w="2802198"/>
                <a:gridCol w="4109889"/>
                <a:gridCol w="1494505"/>
              </a:tblGrid>
              <a:tr h="218396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Méthode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</a:t>
                      </a:r>
                      <a:r>
                        <a:rPr lang="fr-FR" sz="1400" dirty="0"/>
                        <a:t>Description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Exemple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Résultat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409849">
                <a:tc>
                  <a:txBody>
                    <a:bodyPr/>
                    <a:lstStyle/>
                    <a:p>
                      <a:r>
                        <a:rPr lang="fr-FR" sz="1400"/>
                        <a:t>upper()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Convertit toute la chaîne en majuscules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"python".upper()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'PYTHON'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409849">
                <a:tc>
                  <a:txBody>
                    <a:bodyPr/>
                    <a:lstStyle/>
                    <a:p>
                      <a:r>
                        <a:rPr lang="fr-FR" sz="1400"/>
                        <a:t>lower()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Convertit toute la chaîne en minuscules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"PyThOn".lower()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'python'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601301">
                <a:tc>
                  <a:txBody>
                    <a:bodyPr/>
                    <a:lstStyle/>
                    <a:p>
                      <a:r>
                        <a:rPr lang="fr-FR" sz="1400"/>
                        <a:t>capitalize()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Met la première lettre en majuscule et le reste en minuscule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"hello world".capitalize()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'Hello world'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409849">
                <a:tc>
                  <a:txBody>
                    <a:bodyPr/>
                    <a:lstStyle/>
                    <a:p>
                      <a:r>
                        <a:rPr lang="fr-FR" sz="1400"/>
                        <a:t>strip()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Supprime les espaces au début et à la fin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" hello ".strip()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'hello'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426699">
                <a:tc>
                  <a:txBody>
                    <a:bodyPr/>
                    <a:lstStyle/>
                    <a:p>
                      <a:r>
                        <a:rPr lang="fr-FR" sz="1400"/>
                        <a:t>replace(old, new)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Remplace une sous-chaîne par une autre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"hello world".replace("world", "Python")</a:t>
                      </a:r>
                      <a:endParaRPr lang="en-US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'hello Python'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409849">
                <a:tc>
                  <a:txBody>
                    <a:bodyPr/>
                    <a:lstStyle/>
                    <a:p>
                      <a:r>
                        <a:rPr lang="fr-FR" sz="1400"/>
                        <a:t>split(sep)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Coupe la chaîne en liste selon un séparateur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"a,b,c".split(",")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['a', 'b', 'c']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685040">
                <a:tc>
                  <a:txBody>
                    <a:bodyPr/>
                    <a:lstStyle/>
                    <a:p>
                      <a:r>
                        <a:rPr lang="fr-FR" sz="1400"/>
                        <a:t>find(sub)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Renvoie l’indice de la première occurrence d’une sous-chaîne (ou -1 si absente)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"hello".find("e")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1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601301">
                <a:tc>
                  <a:txBody>
                    <a:bodyPr/>
                    <a:lstStyle/>
                    <a:p>
                      <a:r>
                        <a:rPr lang="fr-FR" sz="1400"/>
                        <a:t>join(iterable)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Assemble les éléments d’une liste </a:t>
                      </a:r>
                      <a:r>
                        <a:rPr lang="fr-FR" sz="1400" dirty="0" smtClean="0"/>
                        <a:t>en </a:t>
                      </a:r>
                      <a:r>
                        <a:rPr lang="fr-FR" sz="1400" dirty="0"/>
                        <a:t>une seule chaîne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"-".</a:t>
                      </a:r>
                      <a:r>
                        <a:rPr lang="fr-FR" sz="1400" dirty="0" err="1"/>
                        <a:t>join</a:t>
                      </a:r>
                      <a:r>
                        <a:rPr lang="fr-FR" sz="1400" dirty="0"/>
                        <a:t>(['a', 'b', 'c'])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'a-b-c'</a:t>
                      </a:r>
                      <a:endParaRPr lang="fr-FR" sz="14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  <a:tr h="6850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startswith</a:t>
                      </a:r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prefix</a:t>
                      </a:r>
                      <a:r>
                        <a:rPr lang="fr-FR" sz="1400" dirty="0"/>
                        <a:t>) / </a:t>
                      </a:r>
                      <a:r>
                        <a:rPr lang="fr-FR" sz="1400" dirty="0" err="1"/>
                        <a:t>endswith</a:t>
                      </a:r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suffix</a:t>
                      </a:r>
                      <a:r>
                        <a:rPr lang="fr-FR" sz="1400" dirty="0"/>
                        <a:t>)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Vérifie si la chaîne commence ou se termine par une sous-chaîne donnée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"Python".</a:t>
                      </a:r>
                      <a:r>
                        <a:rPr lang="en-US" sz="1400" dirty="0" err="1"/>
                        <a:t>startswith</a:t>
                      </a:r>
                      <a:r>
                        <a:rPr lang="en-US" sz="1400" dirty="0"/>
                        <a:t>("</a:t>
                      </a:r>
                      <a:r>
                        <a:rPr lang="en-US" sz="1400" dirty="0" err="1"/>
                        <a:t>Py</a:t>
                      </a:r>
                      <a:r>
                        <a:rPr lang="en-US" sz="1400" dirty="0" smtClean="0"/>
                        <a:t>")/   "</a:t>
                      </a:r>
                      <a:r>
                        <a:rPr lang="en-US" sz="1400" dirty="0"/>
                        <a:t>Python".</a:t>
                      </a:r>
                      <a:r>
                        <a:rPr lang="en-US" sz="1400" dirty="0" err="1"/>
                        <a:t>endswith</a:t>
                      </a:r>
                      <a:r>
                        <a:rPr lang="en-US" sz="1400" dirty="0"/>
                        <a:t>("on")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TrueTrue</a:t>
                      </a:r>
                      <a:endParaRPr lang="fr-FR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36" marR="25736" marT="12868" marB="1286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3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65346" y="677842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Strings (Chaines de caractères)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0283" y="1137840"/>
            <a:ext cx="1028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Méthodes de la classe string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9906" y="1516046"/>
            <a:ext cx="11763481" cy="5341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Exemple 1: utilisation de la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fonction split (Cette méthode découpe une chaîne de caractères en une liste selon un séparateur donné (par défaut, l’espace " ").                      </a:t>
            </a: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Exécution:</a:t>
            </a:r>
          </a:p>
          <a:p>
            <a:pPr marL="0" indent="0">
              <a:buNone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Exemple 2: utilisation de la fonction </a:t>
            </a:r>
            <a:r>
              <a:rPr lang="fr-F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(Cette méthode cherche la position (indice) d’une sous-chaîne dans une chaîne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Si 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sous-chaîne n’existe pas, elle retourne -1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marL="0" indent="0">
              <a:buNone/>
            </a:pP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Exécution: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5348"/>
          <a:stretch/>
        </p:blipFill>
        <p:spPr>
          <a:xfrm>
            <a:off x="329907" y="2252751"/>
            <a:ext cx="6347012" cy="15811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9154" r="10941"/>
          <a:stretch/>
        </p:blipFill>
        <p:spPr>
          <a:xfrm>
            <a:off x="6977618" y="2921496"/>
            <a:ext cx="4939553" cy="609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08494" y="3870758"/>
            <a:ext cx="666974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14" y="4822015"/>
            <a:ext cx="5438775" cy="15811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9486" b="37941"/>
          <a:stretch/>
        </p:blipFill>
        <p:spPr>
          <a:xfrm>
            <a:off x="7126940" y="5124820"/>
            <a:ext cx="4655589" cy="8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0788" y="2519083"/>
            <a:ext cx="6007941" cy="735106"/>
          </a:xfrm>
        </p:spPr>
        <p:txBody>
          <a:bodyPr>
            <a:noAutofit/>
          </a:bodyPr>
          <a:lstStyle/>
          <a:p>
            <a:r>
              <a:rPr lang="fr-F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Listes</a:t>
            </a:r>
            <a:endParaRPr lang="fr-F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1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659" y="1200016"/>
            <a:ext cx="11851341" cy="59842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Une liste est une structure ordonnée de données qui contient une série de valeurs</a:t>
            </a:r>
          </a:p>
          <a:p>
            <a:pPr>
              <a:lnSpc>
                <a:spcPct val="110000"/>
              </a:lnSpc>
            </a:pP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Une 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liste est déclarée par une série de valeurs séparées par des virgules, et le tout encadré par des crochets.</a:t>
            </a:r>
          </a:p>
          <a:p>
            <a:pPr>
              <a:lnSpc>
                <a:spcPct val="110000"/>
              </a:lnSpc>
            </a:pP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La 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liste contient des valeurs de type différent (par exemple entier et chaîne de caractères), </a:t>
            </a:r>
          </a:p>
          <a:p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Exemples: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97842" y="504281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886635" y="3092825"/>
            <a:ext cx="5827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&gt;&gt;&gt; animaux = ['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girafe','tigre','singe','souris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']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&gt;&gt;&gt;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tailles = [5, 2.5, 1.75, 0.15]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&gt;&gt;&gt;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mixte = ['girafe', 5, 'souris', 0.15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&gt;&gt;&gt; animaux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['girafe', 'tigre', 'singe', 'souris']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&gt;&gt;&gt;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tailles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[5, 2.5, 1.75, 0.15]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&gt;&gt;&gt;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mixte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'girafe', 5, 'souris', 0.15]</a:t>
            </a:r>
          </a:p>
        </p:txBody>
      </p:sp>
    </p:spTree>
    <p:extLst>
      <p:ext uri="{BB962C8B-B14F-4D97-AF65-F5344CB8AC3E}">
        <p14:creationId xmlns:p14="http://schemas.microsoft.com/office/powerpoint/2010/main" val="37355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2112264" y="2850386"/>
            <a:ext cx="7417218" cy="2192189"/>
          </a:xfrm>
          <a:custGeom>
            <a:avLst/>
            <a:gdLst/>
            <a:ahLst/>
            <a:cxnLst/>
            <a:rect l="l" t="t" r="r" b="b"/>
            <a:pathLst>
              <a:path w="7200900" h="2123440">
                <a:moveTo>
                  <a:pt x="7200900" y="2122931"/>
                </a:moveTo>
                <a:lnTo>
                  <a:pt x="0" y="2122931"/>
                </a:lnTo>
                <a:lnTo>
                  <a:pt x="0" y="0"/>
                </a:lnTo>
                <a:lnTo>
                  <a:pt x="7200900" y="0"/>
                </a:lnTo>
                <a:lnTo>
                  <a:pt x="7200900" y="212293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1216152" y="2644588"/>
            <a:ext cx="8591236" cy="2388473"/>
          </a:xfrm>
          <a:prstGeom prst="rect">
            <a:avLst/>
          </a:prstGeom>
        </p:spPr>
        <p:txBody>
          <a:bodyPr vert="horz" wrap="square" lIns="0" tIns="353694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365250" defTabSz="914400">
              <a:spcBef>
                <a:spcPts val="95"/>
              </a:spcBef>
            </a:pPr>
            <a:r>
              <a:rPr lang="fr-FR" sz="2200" kern="0" dirty="0" smtClean="0">
                <a:latin typeface="Consolas"/>
                <a:cs typeface="Consolas"/>
              </a:rPr>
              <a:t>l1</a:t>
            </a:r>
            <a:r>
              <a:rPr lang="fr-FR" sz="2200" kern="0" spc="-20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latin typeface="Consolas"/>
                <a:cs typeface="Consolas"/>
              </a:rPr>
              <a:t>=</a:t>
            </a:r>
            <a:r>
              <a:rPr lang="fr-FR" sz="2200" kern="0" spc="-20" dirty="0" smtClean="0">
                <a:latin typeface="Consolas"/>
                <a:cs typeface="Consolas"/>
              </a:rPr>
              <a:t> </a:t>
            </a:r>
            <a:r>
              <a:rPr lang="fr-FR" sz="2200" kern="0" spc="-25" dirty="0" smtClean="0">
                <a:latin typeface="Consolas"/>
                <a:cs typeface="Consolas"/>
              </a:rPr>
              <a:t>[]  #</a:t>
            </a:r>
            <a:r>
              <a:rPr lang="fr-FR" sz="2200" kern="0" spc="-25" dirty="0" smtClean="0">
                <a:solidFill>
                  <a:schemeClr val="bg1">
                    <a:lumMod val="50000"/>
                  </a:schemeClr>
                </a:solidFill>
                <a:latin typeface="Consolas"/>
                <a:cs typeface="Consolas"/>
              </a:rPr>
              <a:t>liste vide</a:t>
            </a:r>
            <a:endParaRPr lang="fr-FR" sz="2200" kern="0" dirty="0" smtClean="0">
              <a:solidFill>
                <a:schemeClr val="bg1">
                  <a:lumMod val="50000"/>
                </a:schemeClr>
              </a:solidFill>
              <a:latin typeface="Consolas"/>
              <a:cs typeface="Consolas"/>
            </a:endParaRPr>
          </a:p>
          <a:p>
            <a:pPr marL="1365250" marR="466725" defTabSz="914400"/>
            <a:r>
              <a:rPr lang="fr-FR" sz="2200" kern="0" dirty="0" smtClean="0">
                <a:latin typeface="Consolas"/>
                <a:cs typeface="Consolas"/>
              </a:rPr>
              <a:t>l2</a:t>
            </a:r>
            <a:r>
              <a:rPr lang="fr-FR" sz="2200" kern="0" spc="-75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latin typeface="Consolas"/>
                <a:cs typeface="Consolas"/>
              </a:rPr>
              <a:t>=</a:t>
            </a:r>
            <a:r>
              <a:rPr lang="fr-FR" sz="2200" kern="0" spc="-70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latin typeface="Consolas"/>
                <a:cs typeface="Consolas"/>
              </a:rPr>
              <a:t>[</a:t>
            </a:r>
            <a:r>
              <a:rPr lang="fr-FR" sz="2200" kern="0" dirty="0" smtClean="0">
                <a:solidFill>
                  <a:srgbClr val="A21414"/>
                </a:solidFill>
                <a:latin typeface="Consolas"/>
                <a:cs typeface="Consolas"/>
              </a:rPr>
              <a:t>'</a:t>
            </a:r>
            <a:r>
              <a:rPr lang="fr-FR" sz="2200" kern="0" dirty="0" err="1" smtClean="0">
                <a:solidFill>
                  <a:srgbClr val="A21414"/>
                </a:solidFill>
                <a:latin typeface="Consolas"/>
                <a:cs typeface="Consolas"/>
              </a:rPr>
              <a:t>elephant</a:t>
            </a:r>
            <a:r>
              <a:rPr lang="fr-FR" sz="2200" kern="0" dirty="0" smtClean="0">
                <a:solidFill>
                  <a:srgbClr val="A21414"/>
                </a:solidFill>
                <a:latin typeface="Consolas"/>
                <a:cs typeface="Consolas"/>
              </a:rPr>
              <a:t>'</a:t>
            </a:r>
            <a:r>
              <a:rPr lang="fr-FR" sz="2200" kern="0" dirty="0" smtClean="0">
                <a:latin typeface="Consolas"/>
                <a:cs typeface="Consolas"/>
              </a:rPr>
              <a:t>,</a:t>
            </a:r>
            <a:r>
              <a:rPr lang="fr-FR" sz="2200" kern="0" spc="-70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solidFill>
                  <a:srgbClr val="A21414"/>
                </a:solidFill>
                <a:latin typeface="Consolas"/>
                <a:cs typeface="Consolas"/>
              </a:rPr>
              <a:t>'</a:t>
            </a:r>
            <a:r>
              <a:rPr lang="fr-FR" sz="2200" kern="0" dirty="0" err="1" smtClean="0">
                <a:solidFill>
                  <a:srgbClr val="A21414"/>
                </a:solidFill>
                <a:latin typeface="Consolas"/>
                <a:cs typeface="Consolas"/>
              </a:rPr>
              <a:t>snake</a:t>
            </a:r>
            <a:r>
              <a:rPr lang="fr-FR" sz="2200" kern="0" dirty="0" smtClean="0">
                <a:solidFill>
                  <a:srgbClr val="A21414"/>
                </a:solidFill>
                <a:latin typeface="Consolas"/>
                <a:cs typeface="Consolas"/>
              </a:rPr>
              <a:t>'</a:t>
            </a:r>
            <a:r>
              <a:rPr lang="fr-FR" sz="2200" kern="0" dirty="0" smtClean="0">
                <a:latin typeface="Consolas"/>
                <a:cs typeface="Consolas"/>
              </a:rPr>
              <a:t>,</a:t>
            </a:r>
            <a:r>
              <a:rPr lang="fr-FR" sz="2200" kern="0" spc="-70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solidFill>
                  <a:srgbClr val="A21414"/>
                </a:solidFill>
                <a:latin typeface="Consolas"/>
                <a:cs typeface="Consolas"/>
              </a:rPr>
              <a:t>'cat'</a:t>
            </a:r>
            <a:r>
              <a:rPr lang="fr-FR" sz="2200" kern="0" dirty="0" smtClean="0">
                <a:latin typeface="Consolas"/>
                <a:cs typeface="Consolas"/>
              </a:rPr>
              <a:t>,</a:t>
            </a:r>
            <a:r>
              <a:rPr lang="fr-FR" sz="2200" kern="0" spc="-70" dirty="0" smtClean="0">
                <a:latin typeface="Consolas"/>
                <a:cs typeface="Consolas"/>
              </a:rPr>
              <a:t> </a:t>
            </a:r>
            <a:r>
              <a:rPr lang="fr-FR" sz="2200" kern="0" spc="-10" dirty="0" smtClean="0">
                <a:solidFill>
                  <a:srgbClr val="A21414"/>
                </a:solidFill>
                <a:latin typeface="Consolas"/>
                <a:cs typeface="Consolas"/>
              </a:rPr>
              <a:t>'mouse'</a:t>
            </a:r>
            <a:r>
              <a:rPr lang="fr-FR" sz="2200" kern="0" spc="-10" dirty="0" smtClean="0">
                <a:latin typeface="Consolas"/>
                <a:cs typeface="Consolas"/>
              </a:rPr>
              <a:t>] </a:t>
            </a:r>
            <a:r>
              <a:rPr lang="fr-FR" sz="2200" kern="0" dirty="0" smtClean="0">
                <a:latin typeface="Consolas"/>
                <a:cs typeface="Consolas"/>
              </a:rPr>
              <a:t>l3</a:t>
            </a:r>
            <a:r>
              <a:rPr lang="fr-FR" sz="2200" kern="0" spc="-20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latin typeface="Consolas"/>
                <a:cs typeface="Consolas"/>
              </a:rPr>
              <a:t>=</a:t>
            </a:r>
            <a:r>
              <a:rPr lang="fr-FR" sz="2200" kern="0" spc="-20" dirty="0" smtClean="0">
                <a:latin typeface="Consolas"/>
                <a:cs typeface="Consolas"/>
              </a:rPr>
              <a:t> </a:t>
            </a:r>
            <a:r>
              <a:rPr lang="fr-FR" sz="2200" kern="0" spc="-10" dirty="0" smtClean="0">
                <a:latin typeface="Consolas"/>
                <a:cs typeface="Consolas"/>
              </a:rPr>
              <a:t>[</a:t>
            </a:r>
            <a:r>
              <a:rPr lang="fr-FR" sz="2200" kern="0" spc="-10" dirty="0" smtClean="0">
                <a:solidFill>
                  <a:srgbClr val="088557"/>
                </a:solidFill>
                <a:latin typeface="Consolas"/>
                <a:cs typeface="Consolas"/>
              </a:rPr>
              <a:t>1</a:t>
            </a:r>
            <a:r>
              <a:rPr lang="fr-FR" sz="2200" kern="0" spc="-10" dirty="0" smtClean="0">
                <a:latin typeface="Consolas"/>
                <a:cs typeface="Consolas"/>
              </a:rPr>
              <a:t>,</a:t>
            </a:r>
            <a:r>
              <a:rPr lang="fr-FR" sz="2200" kern="0" spc="-10" dirty="0" smtClean="0">
                <a:solidFill>
                  <a:srgbClr val="088557"/>
                </a:solidFill>
                <a:latin typeface="Consolas"/>
                <a:cs typeface="Consolas"/>
              </a:rPr>
              <a:t>10</a:t>
            </a:r>
            <a:r>
              <a:rPr lang="fr-FR" sz="2200" kern="0" spc="-10" dirty="0" smtClean="0">
                <a:latin typeface="Consolas"/>
                <a:cs typeface="Consolas"/>
              </a:rPr>
              <a:t>,</a:t>
            </a:r>
            <a:r>
              <a:rPr lang="fr-FR" sz="2200" kern="0" spc="-10" dirty="0" smtClean="0">
                <a:solidFill>
                  <a:srgbClr val="088557"/>
                </a:solidFill>
                <a:latin typeface="Consolas"/>
                <a:cs typeface="Consolas"/>
              </a:rPr>
              <a:t>5</a:t>
            </a:r>
            <a:r>
              <a:rPr lang="fr-FR" sz="2200" kern="0" spc="-10" dirty="0" smtClean="0">
                <a:latin typeface="Consolas"/>
                <a:cs typeface="Consolas"/>
              </a:rPr>
              <a:t>]</a:t>
            </a:r>
            <a:endParaRPr lang="fr-FR" sz="2200" kern="0" dirty="0" smtClean="0">
              <a:latin typeface="Consolas"/>
              <a:cs typeface="Consolas"/>
            </a:endParaRPr>
          </a:p>
          <a:p>
            <a:pPr marL="1365250" defTabSz="914400"/>
            <a:r>
              <a:rPr lang="fr-FR" sz="2200" kern="0" dirty="0" smtClean="0">
                <a:latin typeface="Consolas"/>
                <a:cs typeface="Consolas"/>
              </a:rPr>
              <a:t>l4</a:t>
            </a:r>
            <a:r>
              <a:rPr lang="fr-FR" sz="2200" kern="0" spc="-65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latin typeface="Consolas"/>
                <a:cs typeface="Consolas"/>
              </a:rPr>
              <a:t>=</a:t>
            </a:r>
            <a:r>
              <a:rPr lang="fr-FR" sz="2200" kern="0" spc="-65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latin typeface="Consolas"/>
                <a:cs typeface="Consolas"/>
              </a:rPr>
              <a:t>[</a:t>
            </a:r>
            <a:r>
              <a:rPr lang="fr-FR" sz="2200" kern="0" dirty="0" smtClean="0">
                <a:solidFill>
                  <a:srgbClr val="A21414"/>
                </a:solidFill>
                <a:latin typeface="Consolas"/>
                <a:cs typeface="Consolas"/>
              </a:rPr>
              <a:t>'orange'</a:t>
            </a:r>
            <a:r>
              <a:rPr lang="fr-FR" sz="2200" kern="0" dirty="0" smtClean="0">
                <a:latin typeface="Consolas"/>
                <a:cs typeface="Consolas"/>
              </a:rPr>
              <a:t>,</a:t>
            </a:r>
            <a:r>
              <a:rPr lang="fr-FR" sz="2200" kern="0" spc="-60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solidFill>
                  <a:srgbClr val="088557"/>
                </a:solidFill>
                <a:latin typeface="Consolas"/>
                <a:cs typeface="Consolas"/>
              </a:rPr>
              <a:t>10</a:t>
            </a:r>
            <a:r>
              <a:rPr lang="fr-FR" sz="2200" kern="0" dirty="0" smtClean="0">
                <a:latin typeface="Consolas"/>
                <a:cs typeface="Consolas"/>
              </a:rPr>
              <a:t>,</a:t>
            </a:r>
            <a:r>
              <a:rPr lang="fr-FR" sz="2200" kern="0" dirty="0" smtClean="0">
                <a:solidFill>
                  <a:srgbClr val="A21414"/>
                </a:solidFill>
                <a:latin typeface="Consolas"/>
                <a:cs typeface="Consolas"/>
              </a:rPr>
              <a:t>'apple'</a:t>
            </a:r>
            <a:r>
              <a:rPr lang="fr-FR" sz="2200" kern="0" dirty="0" smtClean="0">
                <a:latin typeface="Consolas"/>
                <a:cs typeface="Consolas"/>
              </a:rPr>
              <a:t>,</a:t>
            </a:r>
            <a:r>
              <a:rPr lang="fr-FR" sz="2200" kern="0" spc="-65" dirty="0" smtClean="0">
                <a:latin typeface="Consolas"/>
                <a:cs typeface="Consolas"/>
              </a:rPr>
              <a:t> </a:t>
            </a:r>
            <a:r>
              <a:rPr lang="fr-FR" sz="2200" kern="0" dirty="0" smtClean="0">
                <a:solidFill>
                  <a:srgbClr val="088557"/>
                </a:solidFill>
                <a:latin typeface="Consolas"/>
                <a:cs typeface="Consolas"/>
              </a:rPr>
              <a:t>5</a:t>
            </a:r>
            <a:r>
              <a:rPr lang="fr-FR" sz="2200" kern="0" dirty="0" smtClean="0">
                <a:latin typeface="Consolas"/>
                <a:cs typeface="Consolas"/>
              </a:rPr>
              <a:t>,</a:t>
            </a:r>
            <a:r>
              <a:rPr lang="fr-FR" sz="2200" kern="0" spc="-65" dirty="0" smtClean="0">
                <a:latin typeface="Consolas"/>
                <a:cs typeface="Consolas"/>
              </a:rPr>
              <a:t> </a:t>
            </a:r>
            <a:r>
              <a:rPr lang="fr-FR" sz="2200" kern="0" spc="-20" dirty="0" smtClean="0">
                <a:solidFill>
                  <a:srgbClr val="088557"/>
                </a:solidFill>
                <a:latin typeface="Consolas"/>
                <a:cs typeface="Consolas"/>
              </a:rPr>
              <a:t>2.3</a:t>
            </a:r>
            <a:r>
              <a:rPr lang="fr-FR" sz="2200" kern="0" spc="-20" dirty="0" smtClean="0">
                <a:latin typeface="Consolas"/>
                <a:cs typeface="Consolas"/>
              </a:rPr>
              <a:t>]</a:t>
            </a:r>
            <a:endParaRPr lang="fr-FR" sz="2200" kern="0" dirty="0" smtClean="0">
              <a:latin typeface="Consolas"/>
              <a:cs typeface="Consolas"/>
            </a:endParaRPr>
          </a:p>
          <a:p>
            <a:pPr marL="1365250" defTabSz="914400"/>
            <a:r>
              <a:rPr lang="fr-FR" sz="2200" kern="0" dirty="0" err="1" smtClean="0">
                <a:solidFill>
                  <a:srgbClr val="3A3A3A"/>
                </a:solidFill>
                <a:latin typeface="Consolas"/>
                <a:cs typeface="Consolas"/>
              </a:rPr>
              <a:t>print</a:t>
            </a:r>
            <a:r>
              <a:rPr lang="fr-FR" sz="2200" kern="0" dirty="0" smtClean="0">
                <a:solidFill>
                  <a:srgbClr val="3A3A3A"/>
                </a:solidFill>
                <a:latin typeface="Consolas"/>
                <a:cs typeface="Consolas"/>
              </a:rPr>
              <a:t>(</a:t>
            </a:r>
            <a:r>
              <a:rPr lang="fr-FR" sz="2200" kern="0" dirty="0" err="1" smtClean="0">
                <a:solidFill>
                  <a:srgbClr val="3A3A3A"/>
                </a:solidFill>
                <a:latin typeface="Consolas"/>
                <a:cs typeface="Consolas"/>
              </a:rPr>
              <a:t>len</a:t>
            </a:r>
            <a:r>
              <a:rPr lang="fr-FR" sz="2200" kern="0" dirty="0" smtClean="0">
                <a:solidFill>
                  <a:srgbClr val="3A3A3A"/>
                </a:solidFill>
                <a:latin typeface="Consolas"/>
                <a:cs typeface="Consolas"/>
              </a:rPr>
              <a:t>(l1),</a:t>
            </a:r>
            <a:r>
              <a:rPr lang="fr-FR" sz="2200" kern="0" spc="-125" dirty="0" smtClean="0">
                <a:solidFill>
                  <a:srgbClr val="3A3A3A"/>
                </a:solidFill>
                <a:latin typeface="Consolas"/>
                <a:cs typeface="Consolas"/>
              </a:rPr>
              <a:t> </a:t>
            </a:r>
            <a:r>
              <a:rPr lang="fr-FR" sz="2200" kern="0" dirty="0" err="1" smtClean="0">
                <a:solidFill>
                  <a:srgbClr val="3A3A3A"/>
                </a:solidFill>
                <a:latin typeface="Consolas"/>
                <a:cs typeface="Consolas"/>
              </a:rPr>
              <a:t>len</a:t>
            </a:r>
            <a:r>
              <a:rPr lang="fr-FR" sz="2200" kern="0" dirty="0" smtClean="0">
                <a:solidFill>
                  <a:srgbClr val="3A3A3A"/>
                </a:solidFill>
                <a:latin typeface="Consolas"/>
                <a:cs typeface="Consolas"/>
              </a:rPr>
              <a:t>(l2),</a:t>
            </a:r>
            <a:r>
              <a:rPr lang="fr-FR" sz="2200" kern="0" spc="-120" dirty="0" smtClean="0">
                <a:solidFill>
                  <a:srgbClr val="3A3A3A"/>
                </a:solidFill>
                <a:latin typeface="Consolas"/>
                <a:cs typeface="Consolas"/>
              </a:rPr>
              <a:t> </a:t>
            </a:r>
            <a:r>
              <a:rPr lang="fr-FR" sz="2200" kern="0" dirty="0" err="1" smtClean="0">
                <a:solidFill>
                  <a:srgbClr val="3A3A3A"/>
                </a:solidFill>
                <a:latin typeface="Consolas"/>
                <a:cs typeface="Consolas"/>
              </a:rPr>
              <a:t>len</a:t>
            </a:r>
            <a:r>
              <a:rPr lang="fr-FR" sz="2200" kern="0" dirty="0" smtClean="0">
                <a:solidFill>
                  <a:srgbClr val="3A3A3A"/>
                </a:solidFill>
                <a:latin typeface="Consolas"/>
                <a:cs typeface="Consolas"/>
              </a:rPr>
              <a:t>(l3),</a:t>
            </a:r>
            <a:r>
              <a:rPr lang="fr-FR" sz="2200" kern="0" spc="-120" dirty="0" smtClean="0">
                <a:solidFill>
                  <a:srgbClr val="3A3A3A"/>
                </a:solidFill>
                <a:latin typeface="Consolas"/>
                <a:cs typeface="Consolas"/>
              </a:rPr>
              <a:t> </a:t>
            </a:r>
            <a:r>
              <a:rPr lang="fr-FR" sz="2200" kern="0" spc="-10" dirty="0" err="1" smtClean="0">
                <a:solidFill>
                  <a:srgbClr val="3A3A3A"/>
                </a:solidFill>
                <a:latin typeface="Consolas"/>
                <a:cs typeface="Consolas"/>
              </a:rPr>
              <a:t>len</a:t>
            </a:r>
            <a:r>
              <a:rPr lang="fr-FR" sz="2200" kern="0" spc="-10" dirty="0" smtClean="0">
                <a:solidFill>
                  <a:srgbClr val="3A3A3A"/>
                </a:solidFill>
                <a:latin typeface="Consolas"/>
                <a:cs typeface="Consolas"/>
              </a:rPr>
              <a:t>(l4))</a:t>
            </a:r>
            <a:endParaRPr lang="fr-FR" sz="2200" kern="0" dirty="0" smtClean="0">
              <a:latin typeface="Consolas"/>
              <a:cs typeface="Consolas"/>
            </a:endParaRPr>
          </a:p>
          <a:p>
            <a:pPr marL="1365250" defTabSz="914400"/>
            <a:r>
              <a:rPr lang="fr-FR" sz="2200" kern="0" dirty="0" err="1" smtClean="0">
                <a:solidFill>
                  <a:srgbClr val="3A3A3A"/>
                </a:solidFill>
                <a:latin typeface="Consolas"/>
                <a:cs typeface="Consolas"/>
              </a:rPr>
              <a:t>print</a:t>
            </a:r>
            <a:r>
              <a:rPr lang="fr-FR" sz="2200" kern="0" dirty="0" smtClean="0">
                <a:solidFill>
                  <a:srgbClr val="3A3A3A"/>
                </a:solidFill>
                <a:latin typeface="Consolas"/>
                <a:cs typeface="Consolas"/>
              </a:rPr>
              <a:t>(type(l1),</a:t>
            </a:r>
            <a:r>
              <a:rPr lang="fr-FR" sz="2200" kern="0" spc="-135" dirty="0" smtClean="0">
                <a:solidFill>
                  <a:srgbClr val="3A3A3A"/>
                </a:solidFill>
                <a:latin typeface="Consolas"/>
                <a:cs typeface="Consolas"/>
              </a:rPr>
              <a:t> </a:t>
            </a:r>
            <a:r>
              <a:rPr lang="fr-FR" sz="2200" kern="0" dirty="0" smtClean="0">
                <a:solidFill>
                  <a:srgbClr val="3A3A3A"/>
                </a:solidFill>
                <a:latin typeface="Consolas"/>
                <a:cs typeface="Consolas"/>
              </a:rPr>
              <a:t>type(l2),</a:t>
            </a:r>
            <a:r>
              <a:rPr lang="fr-FR" sz="2200" kern="0" spc="-135" dirty="0" smtClean="0">
                <a:solidFill>
                  <a:srgbClr val="3A3A3A"/>
                </a:solidFill>
                <a:latin typeface="Consolas"/>
                <a:cs typeface="Consolas"/>
              </a:rPr>
              <a:t> </a:t>
            </a:r>
            <a:r>
              <a:rPr lang="fr-FR" sz="2200" kern="0" dirty="0" smtClean="0">
                <a:solidFill>
                  <a:srgbClr val="3A3A3A"/>
                </a:solidFill>
                <a:latin typeface="Consolas"/>
                <a:cs typeface="Consolas"/>
              </a:rPr>
              <a:t>type(l3),</a:t>
            </a:r>
            <a:r>
              <a:rPr lang="fr-FR" sz="2200" kern="0" spc="-135" dirty="0" smtClean="0">
                <a:solidFill>
                  <a:srgbClr val="3A3A3A"/>
                </a:solidFill>
                <a:latin typeface="Consolas"/>
                <a:cs typeface="Consolas"/>
              </a:rPr>
              <a:t> </a:t>
            </a:r>
            <a:r>
              <a:rPr lang="fr-FR" sz="2200" kern="0" spc="-10" dirty="0" smtClean="0">
                <a:solidFill>
                  <a:srgbClr val="3A3A3A"/>
                </a:solidFill>
                <a:latin typeface="Consolas"/>
                <a:cs typeface="Consolas"/>
              </a:rPr>
              <a:t>type(l4))</a:t>
            </a:r>
            <a:endParaRPr lang="fr-FR" sz="2200" kern="0" dirty="0">
              <a:latin typeface="Consolas"/>
              <a:cs typeface="Consolas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216152" y="5843524"/>
            <a:ext cx="9465945" cy="7683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27940" rIns="0" bIns="0" rtlCol="0">
            <a:spAutoFit/>
          </a:bodyPr>
          <a:lstStyle/>
          <a:p>
            <a:pPr marL="91440" defTabSz="914400">
              <a:spcBef>
                <a:spcPts val="220"/>
              </a:spcBef>
            </a:pP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0</a:t>
            </a:r>
            <a:r>
              <a:rPr sz="2200" kern="0" spc="-1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4</a:t>
            </a:r>
            <a:r>
              <a:rPr sz="2200" kern="0" spc="-1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3</a:t>
            </a:r>
            <a:r>
              <a:rPr sz="2200" kern="0" spc="-1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spc="-50" dirty="0">
                <a:solidFill>
                  <a:srgbClr val="FFFFFF"/>
                </a:solidFill>
                <a:latin typeface="Consolas"/>
                <a:cs typeface="Consolas"/>
              </a:rPr>
              <a:t>5</a:t>
            </a:r>
            <a:endParaRPr sz="2200" kern="0" dirty="0">
              <a:solidFill>
                <a:sysClr val="windowText" lastClr="000000"/>
              </a:solidFill>
              <a:latin typeface="Consolas"/>
              <a:cs typeface="Consolas"/>
            </a:endParaRPr>
          </a:p>
          <a:p>
            <a:pPr marL="91440" defTabSz="914400"/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&lt;class</a:t>
            </a:r>
            <a:r>
              <a:rPr sz="2200" kern="0" spc="-8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'list'&gt;</a:t>
            </a:r>
            <a:r>
              <a:rPr sz="2200" kern="0" spc="-8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&lt;class</a:t>
            </a:r>
            <a:r>
              <a:rPr sz="2200" kern="0" spc="-7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'list'&gt;</a:t>
            </a:r>
            <a:r>
              <a:rPr sz="2200" kern="0" spc="-8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&lt;class</a:t>
            </a:r>
            <a:r>
              <a:rPr sz="2200" kern="0" spc="-7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'list'&gt;</a:t>
            </a:r>
            <a:r>
              <a:rPr sz="2200" kern="0" spc="-8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dirty="0">
                <a:solidFill>
                  <a:srgbClr val="FFFFFF"/>
                </a:solidFill>
                <a:latin typeface="Consolas"/>
                <a:cs typeface="Consolas"/>
              </a:rPr>
              <a:t>&lt;class</a:t>
            </a:r>
            <a:r>
              <a:rPr sz="2200" kern="0" spc="-8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2200" kern="0" spc="-10" dirty="0">
                <a:solidFill>
                  <a:srgbClr val="FFFFFF"/>
                </a:solidFill>
                <a:latin typeface="Consolas"/>
                <a:cs typeface="Consolas"/>
              </a:rPr>
              <a:t>'list'&gt;</a:t>
            </a:r>
            <a:endParaRPr sz="2200" kern="0" dirty="0">
              <a:solidFill>
                <a:sysClr val="windowText" lastClr="000000"/>
              </a:solidFill>
              <a:latin typeface="Consolas"/>
              <a:cs typeface="Consola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715894" y="641625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7" y="1293031"/>
            <a:ext cx="12192000" cy="897034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2" name="Flèche vers le bas 1"/>
          <p:cNvSpPr/>
          <p:nvPr/>
        </p:nvSpPr>
        <p:spPr>
          <a:xfrm>
            <a:off x="5235388" y="5118844"/>
            <a:ext cx="242047" cy="643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6680" y="788893"/>
            <a:ext cx="8915400" cy="527783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 d’Utilisation de Python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6622" y="0"/>
            <a:ext cx="10380053" cy="909901"/>
          </a:xfrm>
        </p:spPr>
        <p:txBody>
          <a:bodyPr/>
          <a:lstStyle/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5769" y="293112"/>
            <a:ext cx="2965134" cy="1233577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744168" y="1146417"/>
            <a:ext cx="10743640" cy="443342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457200" indent="-457200">
              <a:buAutoNum type="arabicPeriod"/>
            </a:pPr>
            <a:r>
              <a:rPr lang="fr-FR" sz="2400" b="1" dirty="0" smtClean="0">
                <a:solidFill>
                  <a:srgbClr val="002060"/>
                </a:solidFill>
                <a:latin typeface="Tahoma"/>
                <a:cs typeface="Tahoma"/>
              </a:rPr>
              <a:t>Mode interactif (REPL) </a:t>
            </a:r>
            <a:r>
              <a:rPr lang="fr-FR" dirty="0" smtClean="0">
                <a:latin typeface="Tahoma"/>
                <a:cs typeface="Tahoma"/>
              </a:rPr>
              <a:t>REPL </a:t>
            </a:r>
            <a:r>
              <a:rPr lang="fr-FR" dirty="0">
                <a:latin typeface="Tahoma"/>
                <a:cs typeface="Tahoma"/>
              </a:rPr>
              <a:t>= Read – </a:t>
            </a:r>
            <a:r>
              <a:rPr lang="fr-FR" dirty="0" err="1">
                <a:latin typeface="Tahoma"/>
                <a:cs typeface="Tahoma"/>
              </a:rPr>
              <a:t>Evaluate</a:t>
            </a:r>
            <a:r>
              <a:rPr lang="fr-FR" dirty="0">
                <a:latin typeface="Tahoma"/>
                <a:cs typeface="Tahoma"/>
              </a:rPr>
              <a:t> – </a:t>
            </a:r>
            <a:r>
              <a:rPr lang="fr-FR" dirty="0" err="1">
                <a:latin typeface="Tahoma"/>
                <a:cs typeface="Tahoma"/>
              </a:rPr>
              <a:t>Print</a:t>
            </a:r>
            <a:r>
              <a:rPr lang="fr-FR" dirty="0">
                <a:latin typeface="Tahoma"/>
                <a:cs typeface="Tahoma"/>
              </a:rPr>
              <a:t> – Loop</a:t>
            </a:r>
            <a:r>
              <a:rPr lang="fr-FR" dirty="0" smtClean="0">
                <a:latin typeface="Tahoma"/>
                <a:cs typeface="Tahoma"/>
              </a:rPr>
              <a:t>. Il </a:t>
            </a:r>
            <a:r>
              <a:rPr lang="fr-FR" dirty="0">
                <a:latin typeface="Tahoma"/>
                <a:cs typeface="Tahoma"/>
              </a:rPr>
              <a:t>permet d’écrire des </a:t>
            </a:r>
            <a:r>
              <a:rPr lang="fr-FR" dirty="0" smtClean="0">
                <a:latin typeface="Tahoma"/>
                <a:cs typeface="Tahoma"/>
              </a:rPr>
              <a:t>instructions </a:t>
            </a:r>
            <a:r>
              <a:rPr lang="fr-FR" dirty="0">
                <a:latin typeface="Tahoma"/>
                <a:cs typeface="Tahoma"/>
              </a:rPr>
              <a:t>Python une par une et de voir le résultat immédiatement</a:t>
            </a:r>
            <a:r>
              <a:rPr lang="fr-FR" dirty="0" smtClean="0">
                <a:latin typeface="Tahoma"/>
                <a:cs typeface="Tahoma"/>
              </a:rPr>
              <a:t>. On </a:t>
            </a:r>
            <a:r>
              <a:rPr lang="fr-FR" dirty="0">
                <a:latin typeface="Tahoma"/>
                <a:cs typeface="Tahoma"/>
              </a:rPr>
              <a:t>y accède en tapant python ou python3 dans le terminal, ou via une console Python intégrée (dans </a:t>
            </a:r>
            <a:r>
              <a:rPr lang="fr-FR" dirty="0" err="1">
                <a:latin typeface="Tahoma"/>
                <a:cs typeface="Tahoma"/>
              </a:rPr>
              <a:t>PyCharm</a:t>
            </a:r>
            <a:r>
              <a:rPr lang="fr-FR" dirty="0">
                <a:latin typeface="Tahoma"/>
                <a:cs typeface="Tahoma"/>
              </a:rPr>
              <a:t>, VS Code, IDLE, etc</a:t>
            </a:r>
            <a:r>
              <a:rPr lang="fr-FR" dirty="0" smtClean="0">
                <a:latin typeface="Tahoma"/>
                <a:cs typeface="Tahoma"/>
              </a:rPr>
              <a:t>.). Idéal </a:t>
            </a:r>
            <a:r>
              <a:rPr lang="fr-FR" dirty="0">
                <a:latin typeface="Tahoma"/>
                <a:cs typeface="Tahoma"/>
              </a:rPr>
              <a:t>pour tester du code rapidement</a:t>
            </a:r>
            <a:r>
              <a:rPr lang="fr-FR" dirty="0" smtClean="0">
                <a:latin typeface="Tahoma"/>
                <a:cs typeface="Tahoma"/>
              </a:rPr>
              <a:t>.</a:t>
            </a:r>
          </a:p>
          <a:p>
            <a:pPr marL="457200" indent="-457200">
              <a:buAutoNum type="arabicPeriod"/>
            </a:pPr>
            <a:endParaRPr lang="fr-FR" dirty="0">
              <a:latin typeface="Tahoma"/>
              <a:cs typeface="Tahoma"/>
            </a:endParaRPr>
          </a:p>
          <a:p>
            <a:endParaRPr lang="fr-FR" dirty="0" smtClean="0">
              <a:latin typeface="Tahoma"/>
              <a:cs typeface="Tahoma"/>
            </a:endParaRPr>
          </a:p>
          <a:p>
            <a:pPr marL="457200" indent="-457200">
              <a:buAutoNum type="arabicPeriod"/>
            </a:pPr>
            <a:endParaRPr lang="fr-FR" dirty="0">
              <a:latin typeface="Tahoma"/>
              <a:cs typeface="Tahoma"/>
            </a:endParaRPr>
          </a:p>
          <a:p>
            <a:pPr marL="457200" indent="-457200">
              <a:buAutoNum type="arabicPeriod"/>
            </a:pPr>
            <a:endParaRPr lang="fr-FR" dirty="0" smtClean="0">
              <a:latin typeface="Tahoma"/>
              <a:cs typeface="Tahoma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fr-FR" sz="2178" b="1" dirty="0" smtClean="0">
                <a:solidFill>
                  <a:srgbClr val="002060"/>
                </a:solidFill>
                <a:latin typeface="Tahoma"/>
                <a:cs typeface="Tahoma"/>
              </a:rPr>
              <a:t>Mode </a:t>
            </a:r>
            <a:r>
              <a:rPr lang="fr-FR" sz="2178" b="1" dirty="0">
                <a:solidFill>
                  <a:srgbClr val="002060"/>
                </a:solidFill>
                <a:latin typeface="Tahoma"/>
                <a:cs typeface="Tahoma"/>
              </a:rPr>
              <a:t>script </a:t>
            </a:r>
            <a:r>
              <a:rPr lang="fr-FR" dirty="0">
                <a:latin typeface="Tahoma"/>
                <a:cs typeface="Tahoma"/>
              </a:rPr>
              <a:t>(ou fichier)On écrit un programme complet dans un fichier .</a:t>
            </a:r>
            <a:r>
              <a:rPr lang="fr-FR" dirty="0" err="1">
                <a:latin typeface="Tahoma"/>
                <a:cs typeface="Tahoma"/>
              </a:rPr>
              <a:t>py.Pour</a:t>
            </a:r>
            <a:r>
              <a:rPr lang="fr-FR" dirty="0">
                <a:latin typeface="Tahoma"/>
                <a:cs typeface="Tahoma"/>
              </a:rPr>
              <a:t> l’exécuter :soit via le terminal → python </a:t>
            </a:r>
            <a:r>
              <a:rPr lang="fr-FR" dirty="0" smtClean="0">
                <a:latin typeface="Tahoma"/>
                <a:cs typeface="Tahoma"/>
              </a:rPr>
              <a:t>mon_programme.py soit </a:t>
            </a:r>
            <a:r>
              <a:rPr lang="fr-FR" dirty="0">
                <a:latin typeface="Tahoma"/>
                <a:cs typeface="Tahoma"/>
              </a:rPr>
              <a:t>via le mode </a:t>
            </a:r>
            <a:r>
              <a:rPr lang="fr-FR" dirty="0" smtClean="0">
                <a:latin typeface="Tahoma"/>
                <a:cs typeface="Tahoma"/>
              </a:rPr>
              <a:t>“</a:t>
            </a:r>
            <a:r>
              <a:rPr lang="fr-FR" dirty="0" err="1" smtClean="0">
                <a:latin typeface="Tahoma"/>
                <a:cs typeface="Tahoma"/>
              </a:rPr>
              <a:t>run</a:t>
            </a:r>
            <a:r>
              <a:rPr lang="fr-FR" dirty="0">
                <a:latin typeface="Tahoma"/>
                <a:cs typeface="Tahoma"/>
              </a:rPr>
              <a:t>” dans un IDE (</a:t>
            </a:r>
            <a:r>
              <a:rPr lang="fr-FR" dirty="0" err="1">
                <a:latin typeface="Tahoma"/>
                <a:cs typeface="Tahoma"/>
              </a:rPr>
              <a:t>PyCharm</a:t>
            </a:r>
            <a:r>
              <a:rPr lang="fr-FR" dirty="0">
                <a:latin typeface="Tahoma"/>
                <a:cs typeface="Tahoma"/>
              </a:rPr>
              <a:t>, VS Code, IDLE…).Ce mode est utilisé pour les programmes plus longs et organisés</a:t>
            </a:r>
            <a:r>
              <a:rPr lang="fr-FR" dirty="0" smtClean="0">
                <a:latin typeface="Tahoma"/>
                <a:cs typeface="Tahoma"/>
              </a:rPr>
              <a:t>.</a:t>
            </a:r>
          </a:p>
          <a:p>
            <a:pPr marL="457200" indent="-457200">
              <a:buAutoNum type="arabicPeriod" startAt="2"/>
            </a:pPr>
            <a:endParaRPr lang="fr-FR" sz="2178" dirty="0" smtClean="0">
              <a:latin typeface="Tahoma"/>
              <a:cs typeface="Tahoma"/>
            </a:endParaRPr>
          </a:p>
          <a:p>
            <a:pPr marL="457200" indent="-457200">
              <a:buAutoNum type="arabicPeriod" startAt="2"/>
            </a:pPr>
            <a:r>
              <a:rPr lang="fr-FR" sz="2178" b="1" dirty="0" smtClean="0">
                <a:solidFill>
                  <a:srgbClr val="002060"/>
                </a:solidFill>
                <a:latin typeface="Tahoma"/>
                <a:cs typeface="Tahoma"/>
              </a:rPr>
              <a:t>Console </a:t>
            </a:r>
            <a:r>
              <a:rPr lang="fr-FR" sz="2178" b="1" dirty="0">
                <a:solidFill>
                  <a:srgbClr val="002060"/>
                </a:solidFill>
                <a:latin typeface="Tahoma"/>
                <a:cs typeface="Tahoma"/>
              </a:rPr>
              <a:t>/ </a:t>
            </a:r>
            <a:r>
              <a:rPr lang="fr-FR" sz="2178" b="1" dirty="0" smtClean="0">
                <a:solidFill>
                  <a:srgbClr val="002060"/>
                </a:solidFill>
                <a:latin typeface="Tahoma"/>
                <a:cs typeface="Tahoma"/>
              </a:rPr>
              <a:t>Terminal: </a:t>
            </a:r>
            <a:r>
              <a:rPr lang="fr-FR" dirty="0" smtClean="0">
                <a:latin typeface="Tahoma"/>
                <a:cs typeface="Tahoma"/>
              </a:rPr>
              <a:t>Le </a:t>
            </a:r>
            <a:r>
              <a:rPr lang="fr-FR" dirty="0">
                <a:latin typeface="Tahoma"/>
                <a:cs typeface="Tahoma"/>
              </a:rPr>
              <a:t>terminal est l’outil qui permet d’interagir avec le système via des commandes texte</a:t>
            </a:r>
            <a:r>
              <a:rPr lang="fr-FR" dirty="0" smtClean="0">
                <a:latin typeface="Tahoma"/>
                <a:cs typeface="Tahoma"/>
              </a:rPr>
              <a:t>. Il </a:t>
            </a:r>
            <a:r>
              <a:rPr lang="fr-FR" dirty="0">
                <a:latin typeface="Tahoma"/>
                <a:cs typeface="Tahoma"/>
              </a:rPr>
              <a:t>sert à lancer Python, naviguer entre les dossiers et exécuter des scripts (python fichier.py).Dans les IDE, la console intégrée joue le même rôle, mais de façon plus pratique.</a:t>
            </a:r>
            <a:endParaRPr lang="fr-FR" dirty="0" smtClean="0">
              <a:latin typeface="Tahoma"/>
              <a:cs typeface="Tahom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09" y="5693563"/>
            <a:ext cx="8004742" cy="11644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60" y="2426833"/>
            <a:ext cx="2943225" cy="10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21642" y="638175"/>
            <a:ext cx="8911687" cy="499665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9.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0085" y="1281953"/>
            <a:ext cx="12254155" cy="5576047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Accès aux éléments de la liste</a:t>
            </a:r>
          </a:p>
          <a:p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La liste est ordonnée, ses 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indices </a:t>
            </a: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commencent 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de 0 à n-1 avec n désigne la dimension de la liste</a:t>
            </a:r>
          </a:p>
          <a:p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n est donné  par la fonction </a:t>
            </a:r>
            <a:r>
              <a:rPr lang="fr-FR" sz="2000" spc="50" dirty="0" err="1">
                <a:solidFill>
                  <a:schemeClr val="tx1"/>
                </a:solidFill>
                <a:latin typeface="Tahoma"/>
                <a:cs typeface="Tahoma"/>
              </a:rPr>
              <a:t>len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/ </a:t>
            </a:r>
            <a:r>
              <a:rPr lang="fr-FR" sz="2000" spc="50" dirty="0" err="1">
                <a:solidFill>
                  <a:srgbClr val="C00000"/>
                </a:solidFill>
                <a:latin typeface="Tahoma"/>
                <a:cs typeface="Tahoma"/>
              </a:rPr>
              <a:t>len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(liste)=n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765466" y="3098799"/>
            <a:ext cx="6824054" cy="20601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 marR="352425">
              <a:lnSpc>
                <a:spcPct val="100000"/>
              </a:lnSpc>
              <a:spcBef>
                <a:spcPts val="225"/>
              </a:spcBef>
            </a:pPr>
            <a:r>
              <a:rPr sz="2200" dirty="0">
                <a:latin typeface="Consolas"/>
                <a:cs typeface="Consolas"/>
              </a:rPr>
              <a:t>l</a:t>
            </a:r>
            <a:r>
              <a:rPr sz="2200" spc="-70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=</a:t>
            </a:r>
            <a:r>
              <a:rPr sz="2200" spc="-70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[</a:t>
            </a:r>
            <a:r>
              <a:rPr sz="2200" dirty="0">
                <a:solidFill>
                  <a:srgbClr val="A21414"/>
                </a:solidFill>
                <a:latin typeface="Consolas"/>
                <a:cs typeface="Consolas"/>
              </a:rPr>
              <a:t>'elephant'</a:t>
            </a:r>
            <a:r>
              <a:rPr sz="2200" dirty="0">
                <a:latin typeface="Consolas"/>
                <a:cs typeface="Consolas"/>
              </a:rPr>
              <a:t>,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dirty="0">
                <a:solidFill>
                  <a:srgbClr val="A21414"/>
                </a:solidFill>
                <a:latin typeface="Consolas"/>
                <a:cs typeface="Consolas"/>
              </a:rPr>
              <a:t>'snake'</a:t>
            </a:r>
            <a:r>
              <a:rPr sz="2200" dirty="0">
                <a:latin typeface="Consolas"/>
                <a:cs typeface="Consolas"/>
              </a:rPr>
              <a:t>,</a:t>
            </a:r>
            <a:r>
              <a:rPr sz="2200" spc="-70" dirty="0">
                <a:latin typeface="Consolas"/>
                <a:cs typeface="Consolas"/>
              </a:rPr>
              <a:t> </a:t>
            </a:r>
            <a:r>
              <a:rPr sz="2200" dirty="0">
                <a:solidFill>
                  <a:srgbClr val="A21414"/>
                </a:solidFill>
                <a:latin typeface="Consolas"/>
                <a:cs typeface="Consolas"/>
              </a:rPr>
              <a:t>'cat'</a:t>
            </a:r>
            <a:r>
              <a:rPr sz="2200" dirty="0">
                <a:latin typeface="Consolas"/>
                <a:cs typeface="Consolas"/>
              </a:rPr>
              <a:t>,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spc="-10" dirty="0">
                <a:solidFill>
                  <a:srgbClr val="A21414"/>
                </a:solidFill>
                <a:latin typeface="Consolas"/>
                <a:cs typeface="Consolas"/>
              </a:rPr>
              <a:t>'mouse'</a:t>
            </a:r>
            <a:r>
              <a:rPr sz="2200" spc="-10" dirty="0">
                <a:latin typeface="Consolas"/>
                <a:cs typeface="Consolas"/>
              </a:rPr>
              <a:t>] </a:t>
            </a:r>
            <a:r>
              <a:rPr sz="2200" dirty="0">
                <a:latin typeface="Consolas"/>
                <a:cs typeface="Consolas"/>
              </a:rPr>
              <a:t>print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spc="-10" dirty="0">
                <a:latin typeface="Consolas"/>
                <a:cs typeface="Consolas"/>
              </a:rPr>
              <a:t>(l[</a:t>
            </a:r>
            <a:r>
              <a:rPr sz="2200" spc="-10" dirty="0">
                <a:solidFill>
                  <a:srgbClr val="088557"/>
                </a:solidFill>
                <a:latin typeface="Consolas"/>
                <a:cs typeface="Consolas"/>
              </a:rPr>
              <a:t>0</a:t>
            </a:r>
            <a:r>
              <a:rPr sz="2200" spc="-10" dirty="0">
                <a:latin typeface="Consolas"/>
                <a:cs typeface="Consolas"/>
              </a:rPr>
              <a:t>])</a:t>
            </a:r>
            <a:endParaRPr sz="2200" dirty="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200" dirty="0">
                <a:latin typeface="Consolas"/>
                <a:cs typeface="Consolas"/>
              </a:rPr>
              <a:t>l2</a:t>
            </a:r>
            <a:r>
              <a:rPr sz="2200" spc="-20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=</a:t>
            </a:r>
            <a:r>
              <a:rPr sz="2200" spc="-20" dirty="0">
                <a:latin typeface="Consolas"/>
                <a:cs typeface="Consolas"/>
              </a:rPr>
              <a:t> </a:t>
            </a:r>
            <a:r>
              <a:rPr sz="2200" spc="-10" dirty="0">
                <a:latin typeface="Consolas"/>
                <a:cs typeface="Consolas"/>
              </a:rPr>
              <a:t>[</a:t>
            </a:r>
            <a:r>
              <a:rPr sz="2200" spc="-10" dirty="0">
                <a:solidFill>
                  <a:srgbClr val="088557"/>
                </a:solidFill>
                <a:latin typeface="Consolas"/>
                <a:cs typeface="Consolas"/>
              </a:rPr>
              <a:t>1</a:t>
            </a:r>
            <a:r>
              <a:rPr sz="2200" spc="-10" dirty="0">
                <a:latin typeface="Consolas"/>
                <a:cs typeface="Consolas"/>
              </a:rPr>
              <a:t>,</a:t>
            </a:r>
            <a:r>
              <a:rPr sz="2200" spc="-10" dirty="0">
                <a:solidFill>
                  <a:srgbClr val="088557"/>
                </a:solidFill>
                <a:latin typeface="Consolas"/>
                <a:cs typeface="Consolas"/>
              </a:rPr>
              <a:t>10</a:t>
            </a:r>
            <a:r>
              <a:rPr sz="2200" spc="-10" dirty="0">
                <a:latin typeface="Consolas"/>
                <a:cs typeface="Consolas"/>
              </a:rPr>
              <a:t>,</a:t>
            </a:r>
            <a:r>
              <a:rPr sz="2200" spc="-10" dirty="0">
                <a:solidFill>
                  <a:srgbClr val="088557"/>
                </a:solidFill>
                <a:latin typeface="Consolas"/>
                <a:cs typeface="Consolas"/>
              </a:rPr>
              <a:t>5</a:t>
            </a:r>
            <a:r>
              <a:rPr sz="2200" spc="-10" dirty="0">
                <a:latin typeface="Consolas"/>
                <a:cs typeface="Consolas"/>
              </a:rPr>
              <a:t>]</a:t>
            </a:r>
            <a:endParaRPr sz="2200" dirty="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2200" dirty="0">
                <a:latin typeface="Consolas"/>
                <a:cs typeface="Consolas"/>
              </a:rPr>
              <a:t>print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spc="-10" dirty="0">
                <a:latin typeface="Consolas"/>
                <a:cs typeface="Consolas"/>
              </a:rPr>
              <a:t>(l2[</a:t>
            </a:r>
            <a:r>
              <a:rPr sz="2200" spc="-10" dirty="0">
                <a:solidFill>
                  <a:srgbClr val="088557"/>
                </a:solidFill>
                <a:latin typeface="Consolas"/>
                <a:cs typeface="Consolas"/>
              </a:rPr>
              <a:t>1</a:t>
            </a:r>
            <a:r>
              <a:rPr sz="2200" spc="-10" dirty="0">
                <a:latin typeface="Consolas"/>
                <a:cs typeface="Consolas"/>
              </a:rPr>
              <a:t>])</a:t>
            </a:r>
            <a:endParaRPr sz="2200" dirty="0">
              <a:latin typeface="Consolas"/>
              <a:cs typeface="Consolas"/>
            </a:endParaRPr>
          </a:p>
          <a:p>
            <a:pPr marL="90805" marR="1274445">
              <a:lnSpc>
                <a:spcPct val="100000"/>
              </a:lnSpc>
            </a:pPr>
            <a:r>
              <a:rPr sz="2200" dirty="0">
                <a:latin typeface="Consolas"/>
                <a:cs typeface="Consolas"/>
              </a:rPr>
              <a:t>l3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=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[</a:t>
            </a:r>
            <a:r>
              <a:rPr sz="2200" dirty="0">
                <a:solidFill>
                  <a:srgbClr val="A21414"/>
                </a:solidFill>
                <a:latin typeface="Consolas"/>
                <a:cs typeface="Consolas"/>
              </a:rPr>
              <a:t>'orange'</a:t>
            </a:r>
            <a:r>
              <a:rPr sz="2200" dirty="0">
                <a:latin typeface="Consolas"/>
                <a:cs typeface="Consolas"/>
              </a:rPr>
              <a:t>,</a:t>
            </a:r>
            <a:r>
              <a:rPr sz="2200" spc="-60" dirty="0">
                <a:latin typeface="Consolas"/>
                <a:cs typeface="Consolas"/>
              </a:rPr>
              <a:t> </a:t>
            </a:r>
            <a:r>
              <a:rPr sz="2200" dirty="0">
                <a:solidFill>
                  <a:srgbClr val="088557"/>
                </a:solidFill>
                <a:latin typeface="Consolas"/>
                <a:cs typeface="Consolas"/>
              </a:rPr>
              <a:t>10</a:t>
            </a:r>
            <a:r>
              <a:rPr sz="2200" dirty="0">
                <a:latin typeface="Consolas"/>
                <a:cs typeface="Consolas"/>
              </a:rPr>
              <a:t>,</a:t>
            </a:r>
            <a:r>
              <a:rPr sz="2200" dirty="0">
                <a:solidFill>
                  <a:srgbClr val="A21414"/>
                </a:solidFill>
                <a:latin typeface="Consolas"/>
                <a:cs typeface="Consolas"/>
              </a:rPr>
              <a:t>'apple'</a:t>
            </a:r>
            <a:r>
              <a:rPr sz="2200" dirty="0">
                <a:latin typeface="Consolas"/>
                <a:cs typeface="Consolas"/>
              </a:rPr>
              <a:t>,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dirty="0">
                <a:solidFill>
                  <a:srgbClr val="088557"/>
                </a:solidFill>
                <a:latin typeface="Consolas"/>
                <a:cs typeface="Consolas"/>
              </a:rPr>
              <a:t>5</a:t>
            </a:r>
            <a:r>
              <a:rPr sz="2200" dirty="0">
                <a:latin typeface="Consolas"/>
                <a:cs typeface="Consolas"/>
              </a:rPr>
              <a:t>,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spc="-20" dirty="0">
                <a:solidFill>
                  <a:srgbClr val="088557"/>
                </a:solidFill>
                <a:latin typeface="Consolas"/>
                <a:cs typeface="Consolas"/>
              </a:rPr>
              <a:t>2.3</a:t>
            </a:r>
            <a:r>
              <a:rPr sz="2200" spc="-20" dirty="0">
                <a:latin typeface="Consolas"/>
                <a:cs typeface="Consolas"/>
              </a:rPr>
              <a:t>] </a:t>
            </a:r>
            <a:r>
              <a:rPr sz="2200" dirty="0">
                <a:latin typeface="Consolas"/>
                <a:cs typeface="Consolas"/>
              </a:rPr>
              <a:t>print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spc="-10" dirty="0">
                <a:latin typeface="Consolas"/>
                <a:cs typeface="Consolas"/>
              </a:rPr>
              <a:t>(l3[</a:t>
            </a:r>
            <a:r>
              <a:rPr sz="2200" spc="-10" dirty="0">
                <a:solidFill>
                  <a:srgbClr val="088557"/>
                </a:solidFill>
                <a:latin typeface="Consolas"/>
                <a:cs typeface="Consolas"/>
              </a:rPr>
              <a:t>4</a:t>
            </a:r>
            <a:r>
              <a:rPr sz="2200" spc="-10" dirty="0">
                <a:latin typeface="Consolas"/>
                <a:cs typeface="Consolas"/>
              </a:rPr>
              <a:t>])</a:t>
            </a:r>
            <a:endParaRPr sz="2200" dirty="0">
              <a:latin typeface="Consolas"/>
              <a:cs typeface="Consolas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9085071" y="3574850"/>
            <a:ext cx="2491740" cy="1108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28575" rIns="0" bIns="0" rtlCol="0">
            <a:spAutoFit/>
          </a:bodyPr>
          <a:lstStyle/>
          <a:p>
            <a:pPr marL="90170" marR="1163955">
              <a:lnSpc>
                <a:spcPct val="100000"/>
              </a:lnSpc>
              <a:spcBef>
                <a:spcPts val="225"/>
              </a:spcBef>
            </a:pPr>
            <a:r>
              <a:rPr sz="2200" spc="-10" dirty="0">
                <a:solidFill>
                  <a:srgbClr val="FFFFFF"/>
                </a:solidFill>
                <a:latin typeface="Consolas"/>
                <a:cs typeface="Consolas"/>
              </a:rPr>
              <a:t>elephant </a:t>
            </a:r>
            <a:r>
              <a:rPr sz="2200" spc="-25" dirty="0">
                <a:solidFill>
                  <a:srgbClr val="FFFFFF"/>
                </a:solidFill>
                <a:latin typeface="Consolas"/>
                <a:cs typeface="Consolas"/>
              </a:rPr>
              <a:t>10</a:t>
            </a:r>
            <a:endParaRPr sz="2200" dirty="0">
              <a:latin typeface="Consolas"/>
              <a:cs typeface="Consolas"/>
            </a:endParaRPr>
          </a:p>
          <a:p>
            <a:pPr marL="90170">
              <a:lnSpc>
                <a:spcPct val="100000"/>
              </a:lnSpc>
            </a:pPr>
            <a:r>
              <a:rPr sz="2200" spc="-25" dirty="0">
                <a:solidFill>
                  <a:srgbClr val="FFFFFF"/>
                </a:solidFill>
                <a:latin typeface="Consolas"/>
                <a:cs typeface="Consolas"/>
              </a:rPr>
              <a:t>2.3</a:t>
            </a:r>
            <a:endParaRPr sz="2200" dirty="0">
              <a:latin typeface="Consolas"/>
              <a:cs typeface="Consola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2761129" y="3693459"/>
            <a:ext cx="6323942" cy="98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8" idx="1"/>
          </p:cNvCxnSpPr>
          <p:nvPr/>
        </p:nvCxnSpPr>
        <p:spPr>
          <a:xfrm flipV="1">
            <a:off x="2976282" y="4128888"/>
            <a:ext cx="6108789" cy="147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868705" y="4527176"/>
            <a:ext cx="6216366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0457" y="1138519"/>
            <a:ext cx="12030635" cy="6100782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         Accès aux éléments de la liste</a:t>
            </a:r>
            <a:endParaRPr lang="fr-FR" sz="2400" b="1" dirty="0">
              <a:solidFill>
                <a:srgbClr val="0070C0"/>
              </a:solidFill>
            </a:endParaRPr>
          </a:p>
          <a:p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La liste est </a:t>
            </a: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indexée 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par des nombres positif ou </a:t>
            </a: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négatifs désignant 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l’indice de chaque </a:t>
            </a: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élément.</a:t>
            </a:r>
          </a:p>
          <a:p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Les indices commencent de 0 à n-1 avec n désigne la dimension de la liste</a:t>
            </a:r>
          </a:p>
          <a:p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n est donné  par la fonction </a:t>
            </a:r>
            <a:r>
              <a:rPr lang="fr-FR" sz="2000" spc="50" dirty="0" err="1" smtClean="0">
                <a:solidFill>
                  <a:schemeClr val="tx1"/>
                </a:solidFill>
                <a:latin typeface="Tahoma"/>
                <a:cs typeface="Tahoma"/>
              </a:rPr>
              <a:t>len</a:t>
            </a: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/ </a:t>
            </a:r>
            <a:r>
              <a:rPr lang="fr-FR" sz="2000" spc="50" dirty="0" err="1" smtClean="0">
                <a:solidFill>
                  <a:srgbClr val="C00000"/>
                </a:solidFill>
                <a:latin typeface="Tahoma"/>
                <a:cs typeface="Tahoma"/>
              </a:rPr>
              <a:t>len</a:t>
            </a:r>
            <a:r>
              <a:rPr lang="fr-FR" sz="2000" spc="50" dirty="0" smtClean="0">
                <a:solidFill>
                  <a:schemeClr val="tx1"/>
                </a:solidFill>
                <a:latin typeface="Tahoma"/>
                <a:cs typeface="Tahoma"/>
              </a:rPr>
              <a:t>(liste)=n</a:t>
            </a:r>
          </a:p>
          <a:p>
            <a:r>
              <a:rPr lang="fr-FR" sz="2400" spc="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Exemple1</a:t>
            </a:r>
            <a:r>
              <a:rPr lang="fr-FR" sz="2400" spc="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fr-FR" sz="2400" spc="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spc="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 : 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['girafe', 'tigre', 'singe', 'souris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']</a:t>
            </a:r>
          </a:p>
          <a:p>
            <a:pPr marL="0" indent="0">
              <a:buNone/>
            </a:pP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indice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positif :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0          1            2           3</a:t>
            </a: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indice négatif :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-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-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-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r>
              <a:rPr lang="fr-FR" sz="2400" spc="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Exemple2</a:t>
            </a:r>
            <a:r>
              <a:rPr lang="fr-FR" sz="2400" spc="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fr-FR" sz="2400" spc="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liste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 'A', 'C', 'D', 'E', 'F', 'G', 'H', 'I', 'K', 'L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']</a:t>
            </a:r>
          </a:p>
          <a:p>
            <a:pPr marL="0" indent="0">
              <a:buNone/>
            </a:pP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indice 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positif : 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0   1    2   3   4   5    6  7    8    9</a:t>
            </a: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indice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negatif :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-10 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-8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-6  -5 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fr-FR" sz="2400" spc="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88317" y="574767"/>
            <a:ext cx="8911687" cy="563752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9.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0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404" y="1137840"/>
            <a:ext cx="12061595" cy="3777622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</a:rPr>
              <a:t>Opération sur les listes</a:t>
            </a:r>
          </a:p>
          <a:p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les listes supportent l’opérateur </a:t>
            </a:r>
            <a:r>
              <a:rPr lang="fr-FR" sz="2000" spc="50" dirty="0">
                <a:solidFill>
                  <a:srgbClr val="C00000"/>
                </a:solidFill>
                <a:latin typeface="Tahoma"/>
                <a:cs typeface="Tahoma"/>
              </a:rPr>
              <a:t>+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 de concaténation, ainsi que l’opérateur </a:t>
            </a:r>
            <a:r>
              <a:rPr lang="fr-FR" sz="2000" spc="50" dirty="0">
                <a:solidFill>
                  <a:srgbClr val="C00000"/>
                </a:solidFill>
                <a:latin typeface="Tahoma"/>
                <a:cs typeface="Tahoma"/>
              </a:rPr>
              <a:t>*</a:t>
            </a:r>
            <a:r>
              <a:rPr lang="fr-FR" sz="2000" spc="50" dirty="0">
                <a:solidFill>
                  <a:schemeClr val="tx1"/>
                </a:solidFill>
                <a:latin typeface="Tahoma"/>
                <a:cs typeface="Tahoma"/>
              </a:rPr>
              <a:t> pour la duplication :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Copie et comparaison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97842" y="570321"/>
            <a:ext cx="8911687" cy="747491"/>
          </a:xfrm>
        </p:spPr>
        <p:txBody>
          <a:bodyPr>
            <a:normAutofit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9.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9081" y="2085673"/>
            <a:ext cx="6481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NimbusMonL-Regu"/>
              </a:rPr>
              <a:t>&gt;&gt;&gt; </a:t>
            </a:r>
            <a:r>
              <a:rPr lang="fr-FR" dirty="0" smtClean="0">
                <a:latin typeface="NimbusMonL-Regu"/>
              </a:rPr>
              <a:t>lis1 </a:t>
            </a:r>
            <a:r>
              <a:rPr lang="fr-FR" dirty="0">
                <a:latin typeface="NimbusMonL-Regu"/>
              </a:rPr>
              <a:t>= ['</a:t>
            </a:r>
            <a:r>
              <a:rPr lang="fr-FR" dirty="0" err="1">
                <a:latin typeface="NimbusMonL-Regu"/>
              </a:rPr>
              <a:t>girafe','tigre</a:t>
            </a:r>
            <a:r>
              <a:rPr lang="fr-FR" dirty="0">
                <a:latin typeface="NimbusMonL-Regu"/>
              </a:rPr>
              <a:t>']</a:t>
            </a:r>
          </a:p>
          <a:p>
            <a:r>
              <a:rPr lang="fr-FR" dirty="0">
                <a:latin typeface="NimbusMonL-Regu"/>
              </a:rPr>
              <a:t>&gt;&gt;&gt; </a:t>
            </a:r>
            <a:r>
              <a:rPr lang="fr-FR" dirty="0" smtClean="0">
                <a:latin typeface="NimbusMonL-Regu"/>
              </a:rPr>
              <a:t>lis2 </a:t>
            </a:r>
            <a:r>
              <a:rPr lang="fr-FR" dirty="0">
                <a:latin typeface="NimbusMonL-Regu"/>
              </a:rPr>
              <a:t>= ['</a:t>
            </a:r>
            <a:r>
              <a:rPr lang="fr-FR" dirty="0" err="1">
                <a:latin typeface="NimbusMonL-Regu"/>
              </a:rPr>
              <a:t>singe','souris</a:t>
            </a:r>
            <a:r>
              <a:rPr lang="fr-FR" dirty="0">
                <a:latin typeface="NimbusMonL-Regu"/>
              </a:rPr>
              <a:t>']</a:t>
            </a:r>
          </a:p>
          <a:p>
            <a:r>
              <a:rPr lang="fr-FR" dirty="0">
                <a:latin typeface="NimbusMonL-Regu"/>
              </a:rPr>
              <a:t>&gt;&gt;&gt; </a:t>
            </a:r>
            <a:r>
              <a:rPr lang="fr-FR" dirty="0" smtClean="0">
                <a:latin typeface="NimbusMonL-Regu"/>
              </a:rPr>
              <a:t>lis1 + lis2</a:t>
            </a:r>
          </a:p>
          <a:p>
            <a:r>
              <a:rPr lang="fr-FR" dirty="0" smtClean="0">
                <a:latin typeface="NimbusMonL-Regu"/>
              </a:rPr>
              <a:t>['girafe', 'tigre', 'singe', 'souris']</a:t>
            </a:r>
          </a:p>
          <a:p>
            <a:r>
              <a:rPr lang="fr-FR" dirty="0" smtClean="0">
                <a:latin typeface="NimbusMonL-Regu"/>
              </a:rPr>
              <a:t>&gt;&gt;&gt; lis1 </a:t>
            </a:r>
            <a:r>
              <a:rPr lang="fr-FR" dirty="0">
                <a:latin typeface="NimbusMonL-Regu"/>
              </a:rPr>
              <a:t>* 3</a:t>
            </a:r>
          </a:p>
          <a:p>
            <a:r>
              <a:rPr lang="fr-FR" dirty="0">
                <a:latin typeface="NimbusMonL-Regu"/>
              </a:rPr>
              <a:t>['girafe', 'tigre', 'girafe', 'tigre', 'girafe', 'tigre']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92609"/>
              </p:ext>
            </p:extLst>
          </p:nvPr>
        </p:nvGraphicFramePr>
        <p:xfrm>
          <a:off x="1647824" y="4614301"/>
          <a:ext cx="8915400" cy="1737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Opération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Exemple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Résultat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Copie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L2 = L.copy()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nouvelle liste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Égalité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L1 == 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compare les valeurs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Identité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L1 </a:t>
                      </a:r>
                      <a:r>
                        <a:rPr lang="fr-FR" dirty="0" err="1"/>
                        <a:t>is</a:t>
                      </a:r>
                      <a:r>
                        <a:rPr lang="fr-FR" dirty="0"/>
                        <a:t> 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compare les adresses mémoire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2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10726"/>
              </p:ext>
            </p:extLst>
          </p:nvPr>
        </p:nvGraphicFramePr>
        <p:xfrm>
          <a:off x="1315944" y="1805752"/>
          <a:ext cx="10212668" cy="483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636"/>
                <a:gridCol w="7563032"/>
              </a:tblGrid>
              <a:tr h="496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2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sz="24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thod</a:t>
                      </a:r>
                      <a:r>
                        <a:rPr lang="fr-FR" sz="2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</a:tr>
              <a:tr h="468674">
                <a:tc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L.count(x)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  <a:tabLst>
                          <a:tab pos="4782820" algn="l"/>
                        </a:tabLst>
                      </a:pPr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retourne le nombre d’occurrence dans L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4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L.index(x)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retourne le premier indice de x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</a:tr>
              <a:tr h="5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L.remove(x)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enlève de la liste l’élément équivalent</a:t>
                      </a:r>
                      <a:r>
                        <a:rPr lang="fr-F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à x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</a:tr>
              <a:tr h="5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L.pop(i)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enlève l’élément d’indice i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</a:tr>
              <a:tr h="568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L.sort()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trie les éléments de la liste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</a:tr>
              <a:tr h="5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L.insert(i,</a:t>
                      </a:r>
                      <a:r>
                        <a:rPr sz="2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x)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insert la valeur</a:t>
                      </a:r>
                      <a:r>
                        <a:rPr lang="fr-F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à l’indice i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</a:tr>
              <a:tr h="56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L.append(x)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ajoute x à la fin de la liste L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</a:tr>
              <a:tr h="567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L.extend(L2)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ajoute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les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éléments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L2 à L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0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7842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9.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97842" y="1317812"/>
            <a:ext cx="5735287" cy="47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34989" y="1155770"/>
            <a:ext cx="677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Méthodes sur les listes</a:t>
            </a:r>
            <a:endParaRPr lang="fr-FR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90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7842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9.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61247" y="1003337"/>
            <a:ext cx="677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 de copies de liste</a:t>
            </a:r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949" y="1354189"/>
            <a:ext cx="118394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affectation simple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listes pointent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ce cas vers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même zone mémoire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Si L2 est modifiée, L1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 aussi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modifiée.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exemple: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la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méthode copy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crée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nouvelle liste indépendante (copie superficielle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Modifier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liste2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n’affectera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liste1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Si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liste contient des sous-listes, ces sous-éléments ne sont pas copiés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ils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restent partagés entre les deux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la méthode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deepcopy</a:t>
            </a:r>
            <a:r>
              <a:rPr lang="fr-FR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 sous liste à sa propre case mémoire ce qui n’est pas possible avec copy()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38742" y="2014231"/>
            <a:ext cx="1843611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 [1, 2, 3]</a:t>
            </a:r>
          </a:p>
          <a:p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fr-F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 </a:t>
            </a:r>
            <a:r>
              <a:rPr lang="fr-FR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L1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2.append(4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(L1)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5065056" y="2675950"/>
            <a:ext cx="1057835" cy="263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715855" y="2491284"/>
            <a:ext cx="170329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L1=[1,2,3,4]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638742" y="3519727"/>
            <a:ext cx="196327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[1, 2, 3]</a:t>
            </a:r>
          </a:p>
          <a:p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L2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L1.copy()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L2.append(4)</a:t>
            </a:r>
          </a:p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(L1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5065057" y="4069417"/>
            <a:ext cx="1057835" cy="263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715855" y="3963842"/>
            <a:ext cx="133574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L1=[1,2,3]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357716" y="5118272"/>
            <a:ext cx="2429435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copy</a:t>
            </a: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liste1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[[1, 2], [3, 4]]</a:t>
            </a:r>
          </a:p>
          <a:p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liste2 =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copy.deepcopy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(liste1)</a:t>
            </a: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liste2[0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].append(9)</a:t>
            </a:r>
          </a:p>
          <a:p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(liste1) </a:t>
            </a: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(liste2)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285548" y="5862779"/>
            <a:ext cx="219635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[[1, 2], [3, 4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]]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[[1, 2, 9], [3, 4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]]</a:t>
            </a:r>
            <a:endParaRPr lang="fr-FR" dirty="0"/>
          </a:p>
        </p:txBody>
      </p:sp>
      <p:sp>
        <p:nvSpPr>
          <p:cNvPr id="23" name="Flèche droite 22"/>
          <p:cNvSpPr/>
          <p:nvPr/>
        </p:nvSpPr>
        <p:spPr>
          <a:xfrm>
            <a:off x="5065058" y="6247944"/>
            <a:ext cx="1057835" cy="263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633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5565" y="1264555"/>
            <a:ext cx="8915400" cy="3777622"/>
          </a:xfrm>
        </p:spPr>
        <p:txBody>
          <a:bodyPr/>
          <a:lstStyle/>
          <a:p>
            <a:r>
              <a:rPr lang="fr-FR" dirty="0" smtClean="0"/>
              <a:t>Exemple 1: analyser les notes des étudiants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" y="1927412"/>
            <a:ext cx="5372100" cy="392037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9.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2" y="2788024"/>
            <a:ext cx="5085247" cy="1909481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5979459" y="3505200"/>
            <a:ext cx="887506" cy="394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537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9. Listes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91749" y="1142671"/>
            <a:ext cx="11490781" cy="686129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</a:t>
            </a: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 exercice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 de manipuler plusieurs opérations sur les listes (ajout, tri, recherche, compréhension de liste, etc.) et d’afficher un graphique pour illustrer les résultats.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278" y="2427754"/>
            <a:ext cx="5015722" cy="8191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4" y="1970554"/>
            <a:ext cx="6604389" cy="45467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359" y="3277556"/>
            <a:ext cx="4128171" cy="35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50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8012" y="2103120"/>
            <a:ext cx="6007941" cy="735106"/>
          </a:xfrm>
        </p:spPr>
        <p:txBody>
          <a:bodyPr>
            <a:noAutofit/>
          </a:bodyPr>
          <a:lstStyle/>
          <a:p>
            <a:r>
              <a:rPr lang="fr-FR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Tuples</a:t>
            </a: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2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22044" y="-18038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852" y="1215082"/>
            <a:ext cx="11837988" cy="5642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collection ordonnée et immuable d’éléments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similaire à une liste, mais on ne peut pas le modifier (pas d’ajout, suppression ou remplacement après création).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on utilise les parenthèses pour la création des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éléments sont séparés par des virgules. On peut créer même sans utiliser les parenthèses.</a:t>
            </a: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principales                                                           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Ordonné →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peut accéder aux éléments par index (t[0], t[-1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Immuable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on ne peut pas 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modifier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contenir différents types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 et plus sûr qu’une liste pour des données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constantes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Utilisation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Stocker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constantes physiques ou des paramètres de systèmes.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Retourner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valeurs depuis une fonction.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Servir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clé dans un dictionnaire (car immuable)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56006" y="62614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fr-FR" sz="3200" b="1" spc="6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Tuples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77109" y="2446020"/>
            <a:ext cx="726948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t1 = (1, 2, 3)</a:t>
            </a:r>
          </a:p>
          <a:p>
            <a:r>
              <a:rPr lang="fr-FR" dirty="0"/>
              <a:t>t2 = ("A", "B", "C")</a:t>
            </a:r>
          </a:p>
          <a:p>
            <a:r>
              <a:rPr lang="fr-FR" dirty="0"/>
              <a:t>t3 = (1, "Texte", 3.5, </a:t>
            </a:r>
            <a:r>
              <a:rPr lang="fr-FR" dirty="0" err="1"/>
              <a:t>True</a:t>
            </a:r>
            <a:r>
              <a:rPr lang="fr-FR" dirty="0"/>
              <a:t>)</a:t>
            </a:r>
          </a:p>
          <a:p>
            <a:r>
              <a:rPr lang="fr-FR" dirty="0"/>
              <a:t>t4 = (10,)  </a:t>
            </a:r>
            <a:r>
              <a:rPr lang="fr-FR" dirty="0" smtClean="0"/>
              <a:t># </a:t>
            </a:r>
            <a:r>
              <a:rPr lang="fr-FR" dirty="0" err="1"/>
              <a:t>tuple</a:t>
            </a:r>
            <a:r>
              <a:rPr lang="fr-FR" dirty="0"/>
              <a:t> à un seul élément </a:t>
            </a:r>
            <a:r>
              <a:rPr lang="fr-FR" dirty="0" smtClean="0"/>
              <a:t>(il faut mettre la virgule)</a:t>
            </a:r>
          </a:p>
          <a:p>
            <a:r>
              <a:rPr lang="fr-FR" dirty="0" smtClean="0"/>
              <a:t>t5 = 20, 9.4, ′S′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589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22044" y="-18038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6852" y="1215082"/>
            <a:ext cx="11837988" cy="5642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représentant les caractéristiques d’un système de </a:t>
            </a:r>
            <a:r>
              <a:rPr lang="fr-F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régulation, un capteur avec ses différents caractéristiques chaque 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 a un rôle précis, et comme ils ne changent pas, le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parfait.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56006" y="62614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fr-FR" sz="3200" b="1" spc="6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Tuples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0" y="2647796"/>
            <a:ext cx="5905500" cy="26404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717" y="3095548"/>
            <a:ext cx="4891275" cy="1744980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6135846" y="3716578"/>
            <a:ext cx="88804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41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4971" y="1250261"/>
            <a:ext cx="10777382" cy="377762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Structure générale d’un programme Python /  structure d’un programme C++</a:t>
            </a:r>
            <a:endParaRPr lang="fr-FR" sz="2000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6622" y="0"/>
            <a:ext cx="10380053" cy="909901"/>
          </a:xfrm>
        </p:spPr>
        <p:txBody>
          <a:bodyPr/>
          <a:lstStyle/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5769" y="293112"/>
            <a:ext cx="2965134" cy="1233577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701995" y="2559692"/>
            <a:ext cx="5759191" cy="3046730"/>
            <a:chOff x="3496055" y="1955292"/>
            <a:chExt cx="5640853" cy="3046730"/>
          </a:xfrm>
        </p:grpSpPr>
        <p:sp>
          <p:nvSpPr>
            <p:cNvPr id="10" name="object 3"/>
            <p:cNvSpPr/>
            <p:nvPr/>
          </p:nvSpPr>
          <p:spPr>
            <a:xfrm>
              <a:off x="3496055" y="1955292"/>
              <a:ext cx="3984816" cy="3046730"/>
            </a:xfrm>
            <a:custGeom>
              <a:avLst/>
              <a:gdLst/>
              <a:ahLst/>
              <a:cxnLst/>
              <a:rect l="l" t="t" r="r" b="b"/>
              <a:pathLst>
                <a:path w="4114800" h="3046729">
                  <a:moveTo>
                    <a:pt x="4114800" y="3046476"/>
                  </a:moveTo>
                  <a:lnTo>
                    <a:pt x="0" y="3046476"/>
                  </a:lnTo>
                  <a:lnTo>
                    <a:pt x="0" y="0"/>
                  </a:lnTo>
                  <a:lnTo>
                    <a:pt x="4114800" y="0"/>
                  </a:lnTo>
                  <a:lnTo>
                    <a:pt x="4114800" y="3046476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 txBox="1"/>
            <p:nvPr/>
          </p:nvSpPr>
          <p:spPr>
            <a:xfrm>
              <a:off x="3574415" y="1968474"/>
              <a:ext cx="3619184" cy="173164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dirty="0">
                  <a:latin typeface="Calibri"/>
                  <a:cs typeface="Calibri"/>
                </a:rPr>
                <a:t>import</a:t>
              </a:r>
              <a:r>
                <a:rPr sz="2800" b="1" spc="-55" dirty="0">
                  <a:latin typeface="Calibri"/>
                  <a:cs typeface="Calibri"/>
                </a:rPr>
                <a:t> </a:t>
              </a:r>
              <a:r>
                <a:rPr sz="2800" b="1" i="1" spc="-10" dirty="0">
                  <a:latin typeface="Calibri"/>
                  <a:cs typeface="Calibri"/>
                </a:rPr>
                <a:t>module_name_1</a:t>
              </a:r>
              <a:endParaRPr sz="28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2800" b="1" dirty="0">
                  <a:latin typeface="Calibri"/>
                  <a:cs typeface="Calibri"/>
                </a:rPr>
                <a:t>import</a:t>
              </a:r>
              <a:r>
                <a:rPr sz="2800" b="1" spc="-55" dirty="0">
                  <a:latin typeface="Calibri"/>
                  <a:cs typeface="Calibri"/>
                </a:rPr>
                <a:t> </a:t>
              </a:r>
              <a:r>
                <a:rPr sz="2800" b="1" i="1" spc="-10" dirty="0">
                  <a:latin typeface="Calibri"/>
                  <a:cs typeface="Calibri"/>
                </a:rPr>
                <a:t>module_name_2</a:t>
              </a:r>
              <a:endParaRPr sz="28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2800" b="1" spc="-50" dirty="0">
                  <a:latin typeface="Calibri"/>
                  <a:cs typeface="Calibri"/>
                </a:rPr>
                <a:t>…</a:t>
              </a:r>
              <a:endParaRPr sz="28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2800" b="1" dirty="0">
                  <a:latin typeface="Calibri"/>
                  <a:cs typeface="Calibri"/>
                </a:rPr>
                <a:t>import</a:t>
              </a:r>
              <a:r>
                <a:rPr sz="2800" b="1" spc="-55" dirty="0">
                  <a:latin typeface="Calibri"/>
                  <a:cs typeface="Calibri"/>
                </a:rPr>
                <a:t> </a:t>
              </a:r>
              <a:r>
                <a:rPr sz="2800" b="1" i="1" spc="-10" dirty="0">
                  <a:latin typeface="Calibri"/>
                  <a:cs typeface="Calibri"/>
                </a:rPr>
                <a:t>module_name_n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12" name="object 5"/>
            <p:cNvSpPr txBox="1"/>
            <p:nvPr/>
          </p:nvSpPr>
          <p:spPr>
            <a:xfrm>
              <a:off x="3574415" y="4102074"/>
              <a:ext cx="1744345" cy="45148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i="1" spc="-10" dirty="0">
                  <a:latin typeface="Calibri"/>
                  <a:cs typeface="Calibri"/>
                </a:rPr>
                <a:t>instructions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5460290" y="2146934"/>
              <a:ext cx="2228926" cy="2600960"/>
            </a:xfrm>
            <a:custGeom>
              <a:avLst/>
              <a:gdLst/>
              <a:ahLst/>
              <a:cxnLst/>
              <a:rect l="l" t="t" r="r" b="b"/>
              <a:pathLst>
                <a:path w="2555875" h="2600960">
                  <a:moveTo>
                    <a:pt x="297878" y="1925243"/>
                  </a:moveTo>
                  <a:lnTo>
                    <a:pt x="297281" y="1924050"/>
                  </a:lnTo>
                  <a:lnTo>
                    <a:pt x="293573" y="1918982"/>
                  </a:lnTo>
                  <a:lnTo>
                    <a:pt x="290499" y="1916391"/>
                  </a:lnTo>
                  <a:lnTo>
                    <a:pt x="289039" y="1915160"/>
                  </a:lnTo>
                  <a:lnTo>
                    <a:pt x="285775" y="1912607"/>
                  </a:lnTo>
                  <a:lnTo>
                    <a:pt x="284175" y="1911350"/>
                  </a:lnTo>
                  <a:lnTo>
                    <a:pt x="278993" y="1907540"/>
                  </a:lnTo>
                  <a:lnTo>
                    <a:pt x="273431" y="1905000"/>
                  </a:lnTo>
                  <a:lnTo>
                    <a:pt x="267449" y="1902460"/>
                  </a:lnTo>
                  <a:lnTo>
                    <a:pt x="261035" y="1899932"/>
                  </a:lnTo>
                  <a:lnTo>
                    <a:pt x="254152" y="1898650"/>
                  </a:lnTo>
                  <a:lnTo>
                    <a:pt x="246786" y="1896110"/>
                  </a:lnTo>
                  <a:lnTo>
                    <a:pt x="238963" y="1893582"/>
                  </a:lnTo>
                  <a:lnTo>
                    <a:pt x="230670" y="1892300"/>
                  </a:lnTo>
                  <a:lnTo>
                    <a:pt x="221907" y="1889760"/>
                  </a:lnTo>
                  <a:lnTo>
                    <a:pt x="203022" y="1887232"/>
                  </a:lnTo>
                  <a:lnTo>
                    <a:pt x="192925" y="1884680"/>
                  </a:lnTo>
                  <a:lnTo>
                    <a:pt x="171500" y="1882140"/>
                  </a:lnTo>
                  <a:lnTo>
                    <a:pt x="111404" y="1875790"/>
                  </a:lnTo>
                  <a:lnTo>
                    <a:pt x="57670" y="1873250"/>
                  </a:lnTo>
                  <a:lnTo>
                    <a:pt x="152" y="1873250"/>
                  </a:lnTo>
                  <a:lnTo>
                    <a:pt x="25" y="1905000"/>
                  </a:lnTo>
                  <a:lnTo>
                    <a:pt x="0" y="1911350"/>
                  </a:lnTo>
                  <a:lnTo>
                    <a:pt x="56210" y="1911350"/>
                  </a:lnTo>
                  <a:lnTo>
                    <a:pt x="78232" y="1912391"/>
                  </a:lnTo>
                  <a:lnTo>
                    <a:pt x="108216" y="1913864"/>
                  </a:lnTo>
                  <a:lnTo>
                    <a:pt x="126339" y="1915731"/>
                  </a:lnTo>
                  <a:lnTo>
                    <a:pt x="156146" y="1918982"/>
                  </a:lnTo>
                  <a:lnTo>
                    <a:pt x="155829" y="1918982"/>
                  </a:lnTo>
                  <a:lnTo>
                    <a:pt x="166903" y="1920240"/>
                  </a:lnTo>
                  <a:lnTo>
                    <a:pt x="166674" y="1920240"/>
                  </a:lnTo>
                  <a:lnTo>
                    <a:pt x="177342" y="1921510"/>
                  </a:lnTo>
                  <a:lnTo>
                    <a:pt x="177101" y="1921510"/>
                  </a:lnTo>
                  <a:lnTo>
                    <a:pt x="187350" y="1922780"/>
                  </a:lnTo>
                  <a:lnTo>
                    <a:pt x="187083" y="1922780"/>
                  </a:lnTo>
                  <a:lnTo>
                    <a:pt x="196900" y="1924050"/>
                  </a:lnTo>
                  <a:lnTo>
                    <a:pt x="196608" y="1924050"/>
                  </a:lnTo>
                  <a:lnTo>
                    <a:pt x="205333" y="1925243"/>
                  </a:lnTo>
                  <a:lnTo>
                    <a:pt x="205549" y="1925243"/>
                  </a:lnTo>
                  <a:lnTo>
                    <a:pt x="297878" y="1925243"/>
                  </a:lnTo>
                  <a:close/>
                </a:path>
                <a:path w="2555875" h="2600960">
                  <a:moveTo>
                    <a:pt x="301701" y="2288095"/>
                  </a:moveTo>
                  <a:lnTo>
                    <a:pt x="301409" y="2288349"/>
                  </a:lnTo>
                  <a:lnTo>
                    <a:pt x="301701" y="2288171"/>
                  </a:lnTo>
                  <a:close/>
                </a:path>
                <a:path w="2555875" h="2600960">
                  <a:moveTo>
                    <a:pt x="717626" y="2218690"/>
                  </a:moveTo>
                  <a:lnTo>
                    <a:pt x="565150" y="2217547"/>
                  </a:lnTo>
                  <a:lnTo>
                    <a:pt x="563981" y="2217534"/>
                  </a:lnTo>
                  <a:lnTo>
                    <a:pt x="550748" y="2217432"/>
                  </a:lnTo>
                  <a:lnTo>
                    <a:pt x="509092" y="2217432"/>
                  </a:lnTo>
                  <a:lnTo>
                    <a:pt x="482015" y="2216150"/>
                  </a:lnTo>
                  <a:lnTo>
                    <a:pt x="455663" y="2214854"/>
                  </a:lnTo>
                  <a:lnTo>
                    <a:pt x="456387" y="2214854"/>
                  </a:lnTo>
                  <a:lnTo>
                    <a:pt x="431634" y="2212302"/>
                  </a:lnTo>
                  <a:lnTo>
                    <a:pt x="438950" y="2213051"/>
                  </a:lnTo>
                  <a:lnTo>
                    <a:pt x="432054" y="2212302"/>
                  </a:lnTo>
                  <a:lnTo>
                    <a:pt x="409155" y="2209800"/>
                  </a:lnTo>
                  <a:lnTo>
                    <a:pt x="409473" y="2209800"/>
                  </a:lnTo>
                  <a:lnTo>
                    <a:pt x="398399" y="2208530"/>
                  </a:lnTo>
                  <a:lnTo>
                    <a:pt x="398627" y="2208530"/>
                  </a:lnTo>
                  <a:lnTo>
                    <a:pt x="387959" y="2207260"/>
                  </a:lnTo>
                  <a:lnTo>
                    <a:pt x="388200" y="2207260"/>
                  </a:lnTo>
                  <a:lnTo>
                    <a:pt x="377952" y="2205990"/>
                  </a:lnTo>
                  <a:lnTo>
                    <a:pt x="378218" y="2205990"/>
                  </a:lnTo>
                  <a:lnTo>
                    <a:pt x="368401" y="2204732"/>
                  </a:lnTo>
                  <a:lnTo>
                    <a:pt x="368693" y="2204732"/>
                  </a:lnTo>
                  <a:lnTo>
                    <a:pt x="359651" y="2203500"/>
                  </a:lnTo>
                  <a:lnTo>
                    <a:pt x="359803" y="2203500"/>
                  </a:lnTo>
                  <a:lnTo>
                    <a:pt x="359346" y="2203373"/>
                  </a:lnTo>
                  <a:lnTo>
                    <a:pt x="350367" y="2200795"/>
                  </a:lnTo>
                  <a:lnTo>
                    <a:pt x="342734" y="2199640"/>
                  </a:lnTo>
                  <a:lnTo>
                    <a:pt x="343141" y="2199640"/>
                  </a:lnTo>
                  <a:lnTo>
                    <a:pt x="335254" y="2198382"/>
                  </a:lnTo>
                  <a:lnTo>
                    <a:pt x="335673" y="2198382"/>
                  </a:lnTo>
                  <a:lnTo>
                    <a:pt x="327761" y="2195626"/>
                  </a:lnTo>
                  <a:lnTo>
                    <a:pt x="322046" y="2194560"/>
                  </a:lnTo>
                  <a:lnTo>
                    <a:pt x="322643" y="2194560"/>
                  </a:lnTo>
                  <a:lnTo>
                    <a:pt x="316407" y="2192032"/>
                  </a:lnTo>
                  <a:lnTo>
                    <a:pt x="317106" y="2192032"/>
                  </a:lnTo>
                  <a:lnTo>
                    <a:pt x="311442" y="2190750"/>
                  </a:lnTo>
                  <a:lnTo>
                    <a:pt x="312280" y="2190750"/>
                  </a:lnTo>
                  <a:lnTo>
                    <a:pt x="309740" y="2189480"/>
                  </a:lnTo>
                  <a:lnTo>
                    <a:pt x="307213" y="2188210"/>
                  </a:lnTo>
                  <a:lnTo>
                    <a:pt x="308216" y="2189480"/>
                  </a:lnTo>
                  <a:lnTo>
                    <a:pt x="305993" y="2188210"/>
                  </a:lnTo>
                  <a:lnTo>
                    <a:pt x="303771" y="2186940"/>
                  </a:lnTo>
                  <a:lnTo>
                    <a:pt x="305003" y="2188210"/>
                  </a:lnTo>
                  <a:lnTo>
                    <a:pt x="303085" y="2186940"/>
                  </a:lnTo>
                  <a:lnTo>
                    <a:pt x="301739" y="2186051"/>
                  </a:lnTo>
                  <a:lnTo>
                    <a:pt x="301739" y="2189480"/>
                  </a:lnTo>
                  <a:lnTo>
                    <a:pt x="301637" y="2188946"/>
                  </a:lnTo>
                  <a:lnTo>
                    <a:pt x="301523" y="2188210"/>
                  </a:lnTo>
                  <a:lnTo>
                    <a:pt x="301282" y="2186940"/>
                  </a:lnTo>
                  <a:lnTo>
                    <a:pt x="301180" y="2186013"/>
                  </a:lnTo>
                  <a:lnTo>
                    <a:pt x="301002" y="2185657"/>
                  </a:lnTo>
                  <a:lnTo>
                    <a:pt x="301142" y="2185759"/>
                  </a:lnTo>
                  <a:lnTo>
                    <a:pt x="301180" y="2186013"/>
                  </a:lnTo>
                  <a:lnTo>
                    <a:pt x="301701" y="2188210"/>
                  </a:lnTo>
                  <a:lnTo>
                    <a:pt x="301701" y="2186152"/>
                  </a:lnTo>
                  <a:lnTo>
                    <a:pt x="301739" y="2189480"/>
                  </a:lnTo>
                  <a:lnTo>
                    <a:pt x="301739" y="2186051"/>
                  </a:lnTo>
                  <a:lnTo>
                    <a:pt x="301193" y="2185543"/>
                  </a:lnTo>
                  <a:lnTo>
                    <a:pt x="301142" y="2185708"/>
                  </a:lnTo>
                  <a:lnTo>
                    <a:pt x="300951" y="2185543"/>
                  </a:lnTo>
                  <a:lnTo>
                    <a:pt x="301129" y="2185543"/>
                  </a:lnTo>
                  <a:lnTo>
                    <a:pt x="301142" y="2185708"/>
                  </a:lnTo>
                  <a:lnTo>
                    <a:pt x="301142" y="2185517"/>
                  </a:lnTo>
                  <a:lnTo>
                    <a:pt x="300672" y="2185200"/>
                  </a:lnTo>
                  <a:lnTo>
                    <a:pt x="300532" y="2185060"/>
                  </a:lnTo>
                  <a:lnTo>
                    <a:pt x="300659" y="2185174"/>
                  </a:lnTo>
                  <a:lnTo>
                    <a:pt x="301231" y="2185543"/>
                  </a:lnTo>
                  <a:lnTo>
                    <a:pt x="301701" y="2186013"/>
                  </a:lnTo>
                  <a:lnTo>
                    <a:pt x="301701" y="2184654"/>
                  </a:lnTo>
                  <a:lnTo>
                    <a:pt x="300405" y="2184654"/>
                  </a:lnTo>
                  <a:lnTo>
                    <a:pt x="300494" y="2184831"/>
                  </a:lnTo>
                  <a:lnTo>
                    <a:pt x="300393" y="2184997"/>
                  </a:lnTo>
                  <a:lnTo>
                    <a:pt x="300062" y="2184831"/>
                  </a:lnTo>
                  <a:lnTo>
                    <a:pt x="300393" y="2184997"/>
                  </a:lnTo>
                  <a:lnTo>
                    <a:pt x="300291" y="2184831"/>
                  </a:lnTo>
                  <a:lnTo>
                    <a:pt x="300202" y="2184666"/>
                  </a:lnTo>
                  <a:lnTo>
                    <a:pt x="300456" y="2184831"/>
                  </a:lnTo>
                  <a:lnTo>
                    <a:pt x="300380" y="2184654"/>
                  </a:lnTo>
                  <a:lnTo>
                    <a:pt x="300037" y="2184400"/>
                  </a:lnTo>
                  <a:lnTo>
                    <a:pt x="300151" y="2184603"/>
                  </a:lnTo>
                  <a:lnTo>
                    <a:pt x="299986" y="2184400"/>
                  </a:lnTo>
                  <a:lnTo>
                    <a:pt x="298907" y="2183130"/>
                  </a:lnTo>
                  <a:lnTo>
                    <a:pt x="299859" y="2184120"/>
                  </a:lnTo>
                  <a:lnTo>
                    <a:pt x="299262" y="2183130"/>
                  </a:lnTo>
                  <a:lnTo>
                    <a:pt x="300151" y="2184400"/>
                  </a:lnTo>
                  <a:lnTo>
                    <a:pt x="300291" y="2184400"/>
                  </a:lnTo>
                  <a:lnTo>
                    <a:pt x="301701" y="2184400"/>
                  </a:lnTo>
                  <a:lnTo>
                    <a:pt x="301701" y="2183130"/>
                  </a:lnTo>
                  <a:lnTo>
                    <a:pt x="301701" y="1945640"/>
                  </a:lnTo>
                  <a:lnTo>
                    <a:pt x="301701" y="1944331"/>
                  </a:lnTo>
                  <a:lnTo>
                    <a:pt x="301701" y="1939290"/>
                  </a:lnTo>
                  <a:lnTo>
                    <a:pt x="301612" y="1936750"/>
                  </a:lnTo>
                  <a:lnTo>
                    <a:pt x="301396" y="1934006"/>
                  </a:lnTo>
                  <a:lnTo>
                    <a:pt x="300482" y="1930273"/>
                  </a:lnTo>
                  <a:lnTo>
                    <a:pt x="299161" y="1927771"/>
                  </a:lnTo>
                  <a:lnTo>
                    <a:pt x="297967" y="1925408"/>
                  </a:lnTo>
                  <a:lnTo>
                    <a:pt x="266395" y="1925408"/>
                  </a:lnTo>
                  <a:lnTo>
                    <a:pt x="266395" y="1945640"/>
                  </a:lnTo>
                  <a:lnTo>
                    <a:pt x="265430" y="1944662"/>
                  </a:lnTo>
                  <a:lnTo>
                    <a:pt x="266039" y="1945640"/>
                  </a:lnTo>
                  <a:lnTo>
                    <a:pt x="265252" y="1944535"/>
                  </a:lnTo>
                  <a:lnTo>
                    <a:pt x="264985" y="1944331"/>
                  </a:lnTo>
                  <a:lnTo>
                    <a:pt x="264909" y="1944128"/>
                  </a:lnTo>
                  <a:lnTo>
                    <a:pt x="264172" y="1943366"/>
                  </a:lnTo>
                  <a:lnTo>
                    <a:pt x="264121" y="1943227"/>
                  </a:lnTo>
                  <a:lnTo>
                    <a:pt x="263842" y="1942985"/>
                  </a:lnTo>
                  <a:lnTo>
                    <a:pt x="263982" y="1943176"/>
                  </a:lnTo>
                  <a:lnTo>
                    <a:pt x="263804" y="1942985"/>
                  </a:lnTo>
                  <a:lnTo>
                    <a:pt x="264033" y="1942985"/>
                  </a:lnTo>
                  <a:lnTo>
                    <a:pt x="263639" y="1942706"/>
                  </a:lnTo>
                  <a:lnTo>
                    <a:pt x="264033" y="1942985"/>
                  </a:lnTo>
                  <a:lnTo>
                    <a:pt x="264160" y="1943036"/>
                  </a:lnTo>
                  <a:lnTo>
                    <a:pt x="264414" y="1943366"/>
                  </a:lnTo>
                  <a:lnTo>
                    <a:pt x="264502" y="1943519"/>
                  </a:lnTo>
                  <a:lnTo>
                    <a:pt x="264299" y="1943366"/>
                  </a:lnTo>
                  <a:lnTo>
                    <a:pt x="264718" y="1943849"/>
                  </a:lnTo>
                  <a:lnTo>
                    <a:pt x="265087" y="1944128"/>
                  </a:lnTo>
                  <a:lnTo>
                    <a:pt x="265188" y="1944293"/>
                  </a:lnTo>
                  <a:lnTo>
                    <a:pt x="264960" y="1944128"/>
                  </a:lnTo>
                  <a:lnTo>
                    <a:pt x="265099" y="1944331"/>
                  </a:lnTo>
                  <a:lnTo>
                    <a:pt x="265315" y="1944471"/>
                  </a:lnTo>
                  <a:lnTo>
                    <a:pt x="265544" y="1944662"/>
                  </a:lnTo>
                  <a:lnTo>
                    <a:pt x="266395" y="1945640"/>
                  </a:lnTo>
                  <a:lnTo>
                    <a:pt x="266395" y="1925408"/>
                  </a:lnTo>
                  <a:lnTo>
                    <a:pt x="265684" y="1925408"/>
                  </a:lnTo>
                  <a:lnTo>
                    <a:pt x="265684" y="1944331"/>
                  </a:lnTo>
                  <a:lnTo>
                    <a:pt x="264883" y="1943785"/>
                  </a:lnTo>
                  <a:lnTo>
                    <a:pt x="264718" y="1943671"/>
                  </a:lnTo>
                  <a:lnTo>
                    <a:pt x="264566" y="1943366"/>
                  </a:lnTo>
                  <a:lnTo>
                    <a:pt x="264464" y="1942998"/>
                  </a:lnTo>
                  <a:lnTo>
                    <a:pt x="264617" y="1943366"/>
                  </a:lnTo>
                  <a:lnTo>
                    <a:pt x="265226" y="1943950"/>
                  </a:lnTo>
                  <a:lnTo>
                    <a:pt x="265684" y="1944331"/>
                  </a:lnTo>
                  <a:lnTo>
                    <a:pt x="265684" y="1925408"/>
                  </a:lnTo>
                  <a:lnTo>
                    <a:pt x="264109" y="1925408"/>
                  </a:lnTo>
                  <a:lnTo>
                    <a:pt x="264109" y="1942833"/>
                  </a:lnTo>
                  <a:lnTo>
                    <a:pt x="264071" y="1942642"/>
                  </a:lnTo>
                  <a:lnTo>
                    <a:pt x="263601" y="1940560"/>
                  </a:lnTo>
                  <a:lnTo>
                    <a:pt x="263563" y="1939290"/>
                  </a:lnTo>
                  <a:lnTo>
                    <a:pt x="263677" y="1940026"/>
                  </a:lnTo>
                  <a:lnTo>
                    <a:pt x="263766" y="1940560"/>
                  </a:lnTo>
                  <a:lnTo>
                    <a:pt x="263982" y="1941830"/>
                  </a:lnTo>
                  <a:lnTo>
                    <a:pt x="264020" y="1941957"/>
                  </a:lnTo>
                  <a:lnTo>
                    <a:pt x="264109" y="1942833"/>
                  </a:lnTo>
                  <a:lnTo>
                    <a:pt x="264109" y="1925408"/>
                  </a:lnTo>
                  <a:lnTo>
                    <a:pt x="205943" y="1925408"/>
                  </a:lnTo>
                  <a:lnTo>
                    <a:pt x="214198" y="1927771"/>
                  </a:lnTo>
                  <a:lnTo>
                    <a:pt x="213550" y="1927771"/>
                  </a:lnTo>
                  <a:lnTo>
                    <a:pt x="222567" y="1929130"/>
                  </a:lnTo>
                  <a:lnTo>
                    <a:pt x="222161" y="1929130"/>
                  </a:lnTo>
                  <a:lnTo>
                    <a:pt x="229235" y="1930273"/>
                  </a:lnTo>
                  <a:lnTo>
                    <a:pt x="236943" y="1932940"/>
                  </a:lnTo>
                  <a:lnTo>
                    <a:pt x="236435" y="1932940"/>
                  </a:lnTo>
                  <a:lnTo>
                    <a:pt x="242138" y="1934006"/>
                  </a:lnTo>
                  <a:lnTo>
                    <a:pt x="248894" y="1936750"/>
                  </a:lnTo>
                  <a:lnTo>
                    <a:pt x="248196" y="1936750"/>
                  </a:lnTo>
                  <a:lnTo>
                    <a:pt x="253860" y="1938032"/>
                  </a:lnTo>
                  <a:lnTo>
                    <a:pt x="253022" y="1938032"/>
                  </a:lnTo>
                  <a:lnTo>
                    <a:pt x="258089" y="1940560"/>
                  </a:lnTo>
                  <a:lnTo>
                    <a:pt x="257086" y="1939290"/>
                  </a:lnTo>
                  <a:lnTo>
                    <a:pt x="261531" y="1941830"/>
                  </a:lnTo>
                  <a:lnTo>
                    <a:pt x="260299" y="1940560"/>
                  </a:lnTo>
                  <a:lnTo>
                    <a:pt x="263410" y="1942642"/>
                  </a:lnTo>
                  <a:lnTo>
                    <a:pt x="263601" y="1942795"/>
                  </a:lnTo>
                  <a:lnTo>
                    <a:pt x="263677" y="2192032"/>
                  </a:lnTo>
                  <a:lnTo>
                    <a:pt x="263855" y="2194560"/>
                  </a:lnTo>
                  <a:lnTo>
                    <a:pt x="264744" y="2198382"/>
                  </a:lnTo>
                  <a:lnTo>
                    <a:pt x="266039" y="2200795"/>
                  </a:lnTo>
                  <a:lnTo>
                    <a:pt x="268020" y="2204732"/>
                  </a:lnTo>
                  <a:lnTo>
                    <a:pt x="304266" y="2228850"/>
                  </a:lnTo>
                  <a:lnTo>
                    <a:pt x="311150" y="2230132"/>
                  </a:lnTo>
                  <a:lnTo>
                    <a:pt x="318516" y="2232660"/>
                  </a:lnTo>
                  <a:lnTo>
                    <a:pt x="326339" y="2235200"/>
                  </a:lnTo>
                  <a:lnTo>
                    <a:pt x="334645" y="2236482"/>
                  </a:lnTo>
                  <a:lnTo>
                    <a:pt x="336829" y="2237117"/>
                  </a:lnTo>
                  <a:lnTo>
                    <a:pt x="334645" y="2237740"/>
                  </a:lnTo>
                  <a:lnTo>
                    <a:pt x="326339" y="2239010"/>
                  </a:lnTo>
                  <a:lnTo>
                    <a:pt x="318516" y="2241550"/>
                  </a:lnTo>
                  <a:lnTo>
                    <a:pt x="311150" y="2244090"/>
                  </a:lnTo>
                  <a:lnTo>
                    <a:pt x="304266" y="2245360"/>
                  </a:lnTo>
                  <a:lnTo>
                    <a:pt x="297853" y="2247900"/>
                  </a:lnTo>
                  <a:lnTo>
                    <a:pt x="266395" y="2272715"/>
                  </a:lnTo>
                  <a:lnTo>
                    <a:pt x="266395" y="2528582"/>
                  </a:lnTo>
                  <a:lnTo>
                    <a:pt x="264883" y="2530322"/>
                  </a:lnTo>
                  <a:lnTo>
                    <a:pt x="265061" y="2530322"/>
                  </a:lnTo>
                  <a:lnTo>
                    <a:pt x="265290" y="2530170"/>
                  </a:lnTo>
                  <a:lnTo>
                    <a:pt x="265430" y="2530094"/>
                  </a:lnTo>
                  <a:lnTo>
                    <a:pt x="264680" y="2530703"/>
                  </a:lnTo>
                  <a:lnTo>
                    <a:pt x="264782" y="2530525"/>
                  </a:lnTo>
                  <a:lnTo>
                    <a:pt x="264883" y="2530322"/>
                  </a:lnTo>
                  <a:lnTo>
                    <a:pt x="264604" y="2530640"/>
                  </a:lnTo>
                  <a:lnTo>
                    <a:pt x="264553" y="2530983"/>
                  </a:lnTo>
                  <a:lnTo>
                    <a:pt x="264020" y="2532380"/>
                  </a:lnTo>
                  <a:lnTo>
                    <a:pt x="263880" y="2532926"/>
                  </a:lnTo>
                  <a:lnTo>
                    <a:pt x="263931" y="2532621"/>
                  </a:lnTo>
                  <a:lnTo>
                    <a:pt x="264020" y="2532380"/>
                  </a:lnTo>
                  <a:lnTo>
                    <a:pt x="264274" y="2531503"/>
                  </a:lnTo>
                  <a:lnTo>
                    <a:pt x="264541" y="2530983"/>
                  </a:lnTo>
                  <a:lnTo>
                    <a:pt x="264553" y="2530703"/>
                  </a:lnTo>
                  <a:lnTo>
                    <a:pt x="264299" y="2530983"/>
                  </a:lnTo>
                  <a:lnTo>
                    <a:pt x="264045" y="2531199"/>
                  </a:lnTo>
                  <a:lnTo>
                    <a:pt x="263728" y="2531414"/>
                  </a:lnTo>
                  <a:lnTo>
                    <a:pt x="264287" y="2530983"/>
                  </a:lnTo>
                  <a:lnTo>
                    <a:pt x="264464" y="2530729"/>
                  </a:lnTo>
                  <a:lnTo>
                    <a:pt x="264579" y="2530576"/>
                  </a:lnTo>
                  <a:lnTo>
                    <a:pt x="264172" y="2530919"/>
                  </a:lnTo>
                  <a:lnTo>
                    <a:pt x="264680" y="2530437"/>
                  </a:lnTo>
                  <a:lnTo>
                    <a:pt x="264807" y="2530322"/>
                  </a:lnTo>
                  <a:lnTo>
                    <a:pt x="264922" y="2530030"/>
                  </a:lnTo>
                  <a:lnTo>
                    <a:pt x="265112" y="2529840"/>
                  </a:lnTo>
                  <a:lnTo>
                    <a:pt x="266039" y="2528582"/>
                  </a:lnTo>
                  <a:lnTo>
                    <a:pt x="265252" y="2529840"/>
                  </a:lnTo>
                  <a:lnTo>
                    <a:pt x="266395" y="2528582"/>
                  </a:lnTo>
                  <a:lnTo>
                    <a:pt x="266395" y="2272715"/>
                  </a:lnTo>
                  <a:lnTo>
                    <a:pt x="266141" y="2273211"/>
                  </a:lnTo>
                  <a:lnTo>
                    <a:pt x="264807" y="2275713"/>
                  </a:lnTo>
                  <a:lnTo>
                    <a:pt x="263893" y="2279446"/>
                  </a:lnTo>
                  <a:lnTo>
                    <a:pt x="263677" y="2282190"/>
                  </a:lnTo>
                  <a:lnTo>
                    <a:pt x="263601" y="2530983"/>
                  </a:lnTo>
                  <a:lnTo>
                    <a:pt x="263550" y="2531503"/>
                  </a:lnTo>
                  <a:lnTo>
                    <a:pt x="264020" y="2531059"/>
                  </a:lnTo>
                  <a:lnTo>
                    <a:pt x="263702" y="2531402"/>
                  </a:lnTo>
                  <a:lnTo>
                    <a:pt x="263702" y="2534043"/>
                  </a:lnTo>
                  <a:lnTo>
                    <a:pt x="263601" y="2534932"/>
                  </a:lnTo>
                  <a:lnTo>
                    <a:pt x="263601" y="2533650"/>
                  </a:lnTo>
                  <a:lnTo>
                    <a:pt x="263664" y="2533916"/>
                  </a:lnTo>
                  <a:lnTo>
                    <a:pt x="263702" y="2534043"/>
                  </a:lnTo>
                  <a:lnTo>
                    <a:pt x="263702" y="2531402"/>
                  </a:lnTo>
                  <a:lnTo>
                    <a:pt x="260299" y="2533650"/>
                  </a:lnTo>
                  <a:lnTo>
                    <a:pt x="261531" y="2532380"/>
                  </a:lnTo>
                  <a:lnTo>
                    <a:pt x="257086" y="2534932"/>
                  </a:lnTo>
                  <a:lnTo>
                    <a:pt x="258089" y="2533650"/>
                  </a:lnTo>
                  <a:lnTo>
                    <a:pt x="253022" y="2536190"/>
                  </a:lnTo>
                  <a:lnTo>
                    <a:pt x="253860" y="2536190"/>
                  </a:lnTo>
                  <a:lnTo>
                    <a:pt x="248196" y="2537460"/>
                  </a:lnTo>
                  <a:lnTo>
                    <a:pt x="248894" y="2537460"/>
                  </a:lnTo>
                  <a:lnTo>
                    <a:pt x="242633" y="2540000"/>
                  </a:lnTo>
                  <a:lnTo>
                    <a:pt x="243230" y="2540000"/>
                  </a:lnTo>
                  <a:lnTo>
                    <a:pt x="237502" y="2541079"/>
                  </a:lnTo>
                  <a:lnTo>
                    <a:pt x="229590" y="2543810"/>
                  </a:lnTo>
                  <a:lnTo>
                    <a:pt x="230047" y="2543810"/>
                  </a:lnTo>
                  <a:lnTo>
                    <a:pt x="222161" y="2545080"/>
                  </a:lnTo>
                  <a:lnTo>
                    <a:pt x="222567" y="2545080"/>
                  </a:lnTo>
                  <a:lnTo>
                    <a:pt x="214922" y="2546235"/>
                  </a:lnTo>
                  <a:lnTo>
                    <a:pt x="205943" y="2548813"/>
                  </a:lnTo>
                  <a:lnTo>
                    <a:pt x="205473" y="2548940"/>
                  </a:lnTo>
                  <a:lnTo>
                    <a:pt x="205638" y="2548940"/>
                  </a:lnTo>
                  <a:lnTo>
                    <a:pt x="196608" y="2550160"/>
                  </a:lnTo>
                  <a:lnTo>
                    <a:pt x="196900" y="2550160"/>
                  </a:lnTo>
                  <a:lnTo>
                    <a:pt x="187083" y="2551430"/>
                  </a:lnTo>
                  <a:lnTo>
                    <a:pt x="187350" y="2551430"/>
                  </a:lnTo>
                  <a:lnTo>
                    <a:pt x="177101" y="2552700"/>
                  </a:lnTo>
                  <a:lnTo>
                    <a:pt x="177342" y="2552700"/>
                  </a:lnTo>
                  <a:lnTo>
                    <a:pt x="166674" y="2553982"/>
                  </a:lnTo>
                  <a:lnTo>
                    <a:pt x="166903" y="2553982"/>
                  </a:lnTo>
                  <a:lnTo>
                    <a:pt x="155829" y="2555240"/>
                  </a:lnTo>
                  <a:lnTo>
                    <a:pt x="156146" y="2555240"/>
                  </a:lnTo>
                  <a:lnTo>
                    <a:pt x="126339" y="2558491"/>
                  </a:lnTo>
                  <a:lnTo>
                    <a:pt x="133654" y="2557742"/>
                  </a:lnTo>
                  <a:lnTo>
                    <a:pt x="108889" y="2560294"/>
                  </a:lnTo>
                  <a:lnTo>
                    <a:pt x="109639" y="2560294"/>
                  </a:lnTo>
                  <a:lnTo>
                    <a:pt x="82943" y="2561590"/>
                  </a:lnTo>
                  <a:lnTo>
                    <a:pt x="83286" y="2561590"/>
                  </a:lnTo>
                  <a:lnTo>
                    <a:pt x="56210" y="2562860"/>
                  </a:lnTo>
                  <a:lnTo>
                    <a:pt x="0" y="2562860"/>
                  </a:lnTo>
                  <a:lnTo>
                    <a:pt x="114" y="2593340"/>
                  </a:lnTo>
                  <a:lnTo>
                    <a:pt x="152" y="2600960"/>
                  </a:lnTo>
                  <a:lnTo>
                    <a:pt x="57670" y="2600960"/>
                  </a:lnTo>
                  <a:lnTo>
                    <a:pt x="111404" y="2598432"/>
                  </a:lnTo>
                  <a:lnTo>
                    <a:pt x="136486" y="2595880"/>
                  </a:lnTo>
                  <a:lnTo>
                    <a:pt x="192925" y="2589530"/>
                  </a:lnTo>
                  <a:lnTo>
                    <a:pt x="203022" y="2586990"/>
                  </a:lnTo>
                  <a:lnTo>
                    <a:pt x="221907" y="2584450"/>
                  </a:lnTo>
                  <a:lnTo>
                    <a:pt x="230670" y="2581910"/>
                  </a:lnTo>
                  <a:lnTo>
                    <a:pt x="238963" y="2580640"/>
                  </a:lnTo>
                  <a:lnTo>
                    <a:pt x="246786" y="2578100"/>
                  </a:lnTo>
                  <a:lnTo>
                    <a:pt x="254152" y="2575560"/>
                  </a:lnTo>
                  <a:lnTo>
                    <a:pt x="261035" y="2574290"/>
                  </a:lnTo>
                  <a:lnTo>
                    <a:pt x="267449" y="2571750"/>
                  </a:lnTo>
                  <a:lnTo>
                    <a:pt x="290588" y="2557742"/>
                  </a:lnTo>
                  <a:lnTo>
                    <a:pt x="293573" y="2555240"/>
                  </a:lnTo>
                  <a:lnTo>
                    <a:pt x="297281" y="2550160"/>
                  </a:lnTo>
                  <a:lnTo>
                    <a:pt x="299262" y="2546235"/>
                  </a:lnTo>
                  <a:lnTo>
                    <a:pt x="300558" y="2543810"/>
                  </a:lnTo>
                  <a:lnTo>
                    <a:pt x="301447" y="2540000"/>
                  </a:lnTo>
                  <a:lnTo>
                    <a:pt x="301612" y="2537460"/>
                  </a:lnTo>
                  <a:lnTo>
                    <a:pt x="301701" y="2534932"/>
                  </a:lnTo>
                  <a:lnTo>
                    <a:pt x="301701" y="2529840"/>
                  </a:lnTo>
                  <a:lnTo>
                    <a:pt x="301701" y="2528582"/>
                  </a:lnTo>
                  <a:lnTo>
                    <a:pt x="301701" y="2291080"/>
                  </a:lnTo>
                  <a:lnTo>
                    <a:pt x="301701" y="2288209"/>
                  </a:lnTo>
                  <a:lnTo>
                    <a:pt x="301536" y="2288349"/>
                  </a:lnTo>
                  <a:lnTo>
                    <a:pt x="301028" y="2288819"/>
                  </a:lnTo>
                  <a:lnTo>
                    <a:pt x="301256" y="2288527"/>
                  </a:lnTo>
                  <a:lnTo>
                    <a:pt x="301371" y="2288400"/>
                  </a:lnTo>
                  <a:lnTo>
                    <a:pt x="300977" y="2288692"/>
                  </a:lnTo>
                  <a:lnTo>
                    <a:pt x="300977" y="2288819"/>
                  </a:lnTo>
                  <a:lnTo>
                    <a:pt x="300977" y="2288692"/>
                  </a:lnTo>
                  <a:lnTo>
                    <a:pt x="301180" y="2288349"/>
                  </a:lnTo>
                  <a:lnTo>
                    <a:pt x="301332" y="2288349"/>
                  </a:lnTo>
                  <a:lnTo>
                    <a:pt x="301701" y="2288032"/>
                  </a:lnTo>
                  <a:lnTo>
                    <a:pt x="301701" y="2286000"/>
                  </a:lnTo>
                  <a:lnTo>
                    <a:pt x="301320" y="2287282"/>
                  </a:lnTo>
                  <a:lnTo>
                    <a:pt x="300964" y="2288349"/>
                  </a:lnTo>
                  <a:lnTo>
                    <a:pt x="300863" y="2288756"/>
                  </a:lnTo>
                  <a:lnTo>
                    <a:pt x="300774" y="2288959"/>
                  </a:lnTo>
                  <a:lnTo>
                    <a:pt x="300558" y="2289111"/>
                  </a:lnTo>
                  <a:lnTo>
                    <a:pt x="300316" y="2289289"/>
                  </a:lnTo>
                  <a:lnTo>
                    <a:pt x="300316" y="2289632"/>
                  </a:lnTo>
                  <a:lnTo>
                    <a:pt x="300291" y="2289810"/>
                  </a:lnTo>
                  <a:lnTo>
                    <a:pt x="299262" y="2291080"/>
                  </a:lnTo>
                  <a:lnTo>
                    <a:pt x="300037" y="2289810"/>
                  </a:lnTo>
                  <a:lnTo>
                    <a:pt x="298907" y="2291080"/>
                  </a:lnTo>
                  <a:lnTo>
                    <a:pt x="299999" y="2289810"/>
                  </a:lnTo>
                  <a:lnTo>
                    <a:pt x="300266" y="2289492"/>
                  </a:lnTo>
                  <a:lnTo>
                    <a:pt x="300316" y="2289632"/>
                  </a:lnTo>
                  <a:lnTo>
                    <a:pt x="300316" y="2289289"/>
                  </a:lnTo>
                  <a:lnTo>
                    <a:pt x="299542" y="2289810"/>
                  </a:lnTo>
                  <a:lnTo>
                    <a:pt x="299935" y="2289492"/>
                  </a:lnTo>
                  <a:lnTo>
                    <a:pt x="300672" y="2288819"/>
                  </a:lnTo>
                  <a:lnTo>
                    <a:pt x="300875" y="2288349"/>
                  </a:lnTo>
                  <a:lnTo>
                    <a:pt x="300977" y="2288032"/>
                  </a:lnTo>
                  <a:lnTo>
                    <a:pt x="301320" y="2287282"/>
                  </a:lnTo>
                  <a:lnTo>
                    <a:pt x="301599" y="2285581"/>
                  </a:lnTo>
                  <a:lnTo>
                    <a:pt x="301701" y="2284730"/>
                  </a:lnTo>
                  <a:lnTo>
                    <a:pt x="301701" y="2288032"/>
                  </a:lnTo>
                  <a:lnTo>
                    <a:pt x="302704" y="2287282"/>
                  </a:lnTo>
                  <a:lnTo>
                    <a:pt x="301764" y="2288032"/>
                  </a:lnTo>
                  <a:lnTo>
                    <a:pt x="301891" y="2288032"/>
                  </a:lnTo>
                  <a:lnTo>
                    <a:pt x="303047" y="2287282"/>
                  </a:lnTo>
                  <a:lnTo>
                    <a:pt x="305003" y="2286000"/>
                  </a:lnTo>
                  <a:lnTo>
                    <a:pt x="303771" y="2287282"/>
                  </a:lnTo>
                  <a:lnTo>
                    <a:pt x="305993" y="2286000"/>
                  </a:lnTo>
                  <a:lnTo>
                    <a:pt x="308216" y="2284730"/>
                  </a:lnTo>
                  <a:lnTo>
                    <a:pt x="307213" y="2286000"/>
                  </a:lnTo>
                  <a:lnTo>
                    <a:pt x="309740" y="2284730"/>
                  </a:lnTo>
                  <a:lnTo>
                    <a:pt x="312280" y="2283460"/>
                  </a:lnTo>
                  <a:lnTo>
                    <a:pt x="311442" y="2283460"/>
                  </a:lnTo>
                  <a:lnTo>
                    <a:pt x="317106" y="2282190"/>
                  </a:lnTo>
                  <a:lnTo>
                    <a:pt x="316407" y="2282190"/>
                  </a:lnTo>
                  <a:lnTo>
                    <a:pt x="323151" y="2279446"/>
                  </a:lnTo>
                  <a:lnTo>
                    <a:pt x="328853" y="2278380"/>
                  </a:lnTo>
                  <a:lnTo>
                    <a:pt x="328371" y="2278380"/>
                  </a:lnTo>
                  <a:lnTo>
                    <a:pt x="336080" y="2275713"/>
                  </a:lnTo>
                  <a:lnTo>
                    <a:pt x="343141" y="2274582"/>
                  </a:lnTo>
                  <a:lnTo>
                    <a:pt x="342734" y="2274582"/>
                  </a:lnTo>
                  <a:lnTo>
                    <a:pt x="351739" y="2273211"/>
                  </a:lnTo>
                  <a:lnTo>
                    <a:pt x="351104" y="2273211"/>
                  </a:lnTo>
                  <a:lnTo>
                    <a:pt x="359346" y="2270849"/>
                  </a:lnTo>
                  <a:lnTo>
                    <a:pt x="359956" y="2270683"/>
                  </a:lnTo>
                  <a:lnTo>
                    <a:pt x="368693" y="2269490"/>
                  </a:lnTo>
                  <a:lnTo>
                    <a:pt x="368401" y="2269490"/>
                  </a:lnTo>
                  <a:lnTo>
                    <a:pt x="378218" y="2268232"/>
                  </a:lnTo>
                  <a:lnTo>
                    <a:pt x="377952" y="2268232"/>
                  </a:lnTo>
                  <a:lnTo>
                    <a:pt x="388200" y="2266950"/>
                  </a:lnTo>
                  <a:lnTo>
                    <a:pt x="387959" y="2266950"/>
                  </a:lnTo>
                  <a:lnTo>
                    <a:pt x="398627" y="2265680"/>
                  </a:lnTo>
                  <a:lnTo>
                    <a:pt x="398399" y="2265680"/>
                  </a:lnTo>
                  <a:lnTo>
                    <a:pt x="409473" y="2264410"/>
                  </a:lnTo>
                  <a:lnTo>
                    <a:pt x="409155" y="2264410"/>
                  </a:lnTo>
                  <a:lnTo>
                    <a:pt x="432803" y="2261832"/>
                  </a:lnTo>
                  <a:lnTo>
                    <a:pt x="439877" y="2261070"/>
                  </a:lnTo>
                  <a:lnTo>
                    <a:pt x="457073" y="2259304"/>
                  </a:lnTo>
                  <a:lnTo>
                    <a:pt x="482358" y="2258060"/>
                  </a:lnTo>
                  <a:lnTo>
                    <a:pt x="482015" y="2258060"/>
                  </a:lnTo>
                  <a:lnTo>
                    <a:pt x="509092" y="2256790"/>
                  </a:lnTo>
                  <a:lnTo>
                    <a:pt x="717626" y="2255532"/>
                  </a:lnTo>
                  <a:lnTo>
                    <a:pt x="717626" y="2218690"/>
                  </a:lnTo>
                  <a:close/>
                </a:path>
                <a:path w="2555875" h="2600960">
                  <a:moveTo>
                    <a:pt x="2555316" y="723900"/>
                  </a:moveTo>
                  <a:lnTo>
                    <a:pt x="2402840" y="723900"/>
                  </a:lnTo>
                  <a:lnTo>
                    <a:pt x="2373655" y="723900"/>
                  </a:lnTo>
                  <a:lnTo>
                    <a:pt x="2225891" y="723900"/>
                  </a:lnTo>
                  <a:lnTo>
                    <a:pt x="2215642" y="711200"/>
                  </a:lnTo>
                  <a:lnTo>
                    <a:pt x="2160346" y="711200"/>
                  </a:lnTo>
                  <a:lnTo>
                    <a:pt x="2154097" y="698500"/>
                  </a:lnTo>
                  <a:lnTo>
                    <a:pt x="2139429" y="698500"/>
                  </a:lnTo>
                  <a:lnTo>
                    <a:pt x="2139391" y="63500"/>
                  </a:lnTo>
                  <a:lnTo>
                    <a:pt x="2139137" y="50800"/>
                  </a:lnTo>
                  <a:lnTo>
                    <a:pt x="2134971" y="50800"/>
                  </a:lnTo>
                  <a:lnTo>
                    <a:pt x="2131263" y="38100"/>
                  </a:lnTo>
                  <a:lnTo>
                    <a:pt x="2121865" y="38100"/>
                  </a:lnTo>
                  <a:lnTo>
                    <a:pt x="2116683" y="25400"/>
                  </a:lnTo>
                  <a:lnTo>
                    <a:pt x="2091842" y="25400"/>
                  </a:lnTo>
                  <a:lnTo>
                    <a:pt x="2084476" y="12700"/>
                  </a:lnTo>
                  <a:lnTo>
                    <a:pt x="2040712" y="12700"/>
                  </a:lnTo>
                  <a:lnTo>
                    <a:pt x="2030615" y="0"/>
                  </a:lnTo>
                  <a:lnTo>
                    <a:pt x="1837842" y="0"/>
                  </a:lnTo>
                  <a:lnTo>
                    <a:pt x="1837740" y="25400"/>
                  </a:lnTo>
                  <a:lnTo>
                    <a:pt x="1837690" y="38100"/>
                  </a:lnTo>
                  <a:lnTo>
                    <a:pt x="2024773" y="38100"/>
                  </a:lnTo>
                  <a:lnTo>
                    <a:pt x="2034590" y="50800"/>
                  </a:lnTo>
                  <a:lnTo>
                    <a:pt x="2080336" y="50800"/>
                  </a:lnTo>
                  <a:lnTo>
                    <a:pt x="2086584" y="63500"/>
                  </a:lnTo>
                  <a:lnTo>
                    <a:pt x="2101253" y="63500"/>
                  </a:lnTo>
                  <a:lnTo>
                    <a:pt x="2101291" y="698500"/>
                  </a:lnTo>
                  <a:lnTo>
                    <a:pt x="2101545" y="711200"/>
                  </a:lnTo>
                  <a:lnTo>
                    <a:pt x="2105710" y="711200"/>
                  </a:lnTo>
                  <a:lnTo>
                    <a:pt x="2109419" y="723900"/>
                  </a:lnTo>
                  <a:lnTo>
                    <a:pt x="2118817" y="723900"/>
                  </a:lnTo>
                  <a:lnTo>
                    <a:pt x="2123998" y="736600"/>
                  </a:lnTo>
                  <a:lnTo>
                    <a:pt x="2148840" y="736600"/>
                  </a:lnTo>
                  <a:lnTo>
                    <a:pt x="2156206" y="749300"/>
                  </a:lnTo>
                  <a:lnTo>
                    <a:pt x="2148840" y="749300"/>
                  </a:lnTo>
                  <a:lnTo>
                    <a:pt x="2141956" y="762000"/>
                  </a:lnTo>
                  <a:lnTo>
                    <a:pt x="2118817" y="762000"/>
                  </a:lnTo>
                  <a:lnTo>
                    <a:pt x="2113953" y="774700"/>
                  </a:lnTo>
                  <a:lnTo>
                    <a:pt x="2105710" y="774700"/>
                  </a:lnTo>
                  <a:lnTo>
                    <a:pt x="2103780" y="787400"/>
                  </a:lnTo>
                  <a:lnTo>
                    <a:pt x="2101545" y="787400"/>
                  </a:lnTo>
                  <a:lnTo>
                    <a:pt x="2101291" y="800100"/>
                  </a:lnTo>
                  <a:lnTo>
                    <a:pt x="2101291" y="1435100"/>
                  </a:lnTo>
                  <a:lnTo>
                    <a:pt x="2080933" y="1435100"/>
                  </a:lnTo>
                  <a:lnTo>
                    <a:pt x="2074125" y="1447800"/>
                  </a:lnTo>
                  <a:lnTo>
                    <a:pt x="2025040" y="1447800"/>
                  </a:lnTo>
                  <a:lnTo>
                    <a:pt x="2014791" y="1460500"/>
                  </a:lnTo>
                  <a:lnTo>
                    <a:pt x="1837690" y="1460500"/>
                  </a:lnTo>
                  <a:lnTo>
                    <a:pt x="1837778" y="1485900"/>
                  </a:lnTo>
                  <a:lnTo>
                    <a:pt x="1837842" y="1498600"/>
                  </a:lnTo>
                  <a:lnTo>
                    <a:pt x="2009190" y="1498600"/>
                  </a:lnTo>
                  <a:lnTo>
                    <a:pt x="2020112" y="1485900"/>
                  </a:lnTo>
                  <a:lnTo>
                    <a:pt x="2084476" y="1485900"/>
                  </a:lnTo>
                  <a:lnTo>
                    <a:pt x="2091842" y="1473200"/>
                  </a:lnTo>
                  <a:lnTo>
                    <a:pt x="2116683" y="1473200"/>
                  </a:lnTo>
                  <a:lnTo>
                    <a:pt x="2121865" y="1460500"/>
                  </a:lnTo>
                  <a:lnTo>
                    <a:pt x="2131263" y="1460500"/>
                  </a:lnTo>
                  <a:lnTo>
                    <a:pt x="2134971" y="1447800"/>
                  </a:lnTo>
                  <a:lnTo>
                    <a:pt x="2138248" y="1447800"/>
                  </a:lnTo>
                  <a:lnTo>
                    <a:pt x="2139137" y="1435100"/>
                  </a:lnTo>
                  <a:lnTo>
                    <a:pt x="2139391" y="1435100"/>
                  </a:lnTo>
                  <a:lnTo>
                    <a:pt x="2139391" y="800100"/>
                  </a:lnTo>
                  <a:lnTo>
                    <a:pt x="2149132" y="800100"/>
                  </a:lnTo>
                  <a:lnTo>
                    <a:pt x="2154796" y="787400"/>
                  </a:lnTo>
                  <a:lnTo>
                    <a:pt x="2197023" y="787400"/>
                  </a:lnTo>
                  <a:lnTo>
                    <a:pt x="2206383" y="774700"/>
                  </a:lnTo>
                  <a:lnTo>
                    <a:pt x="2319705" y="774700"/>
                  </a:lnTo>
                  <a:lnTo>
                    <a:pt x="2346782" y="762000"/>
                  </a:lnTo>
                  <a:lnTo>
                    <a:pt x="2346452" y="774700"/>
                  </a:lnTo>
                  <a:lnTo>
                    <a:pt x="2374506" y="762000"/>
                  </a:lnTo>
                  <a:lnTo>
                    <a:pt x="2402840" y="762000"/>
                  </a:lnTo>
                  <a:lnTo>
                    <a:pt x="2555316" y="762000"/>
                  </a:lnTo>
                  <a:lnTo>
                    <a:pt x="2555316" y="7239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 txBox="1"/>
            <p:nvPr/>
          </p:nvSpPr>
          <p:spPr>
            <a:xfrm>
              <a:off x="6244590" y="4130675"/>
              <a:ext cx="766445" cy="45148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20" dirty="0">
                  <a:solidFill>
                    <a:srgbClr val="006FC0"/>
                  </a:solidFill>
                  <a:latin typeface="Calibri"/>
                  <a:cs typeface="Calibri"/>
                </a:rPr>
                <a:t>Code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15" name="object 8"/>
            <p:cNvSpPr txBox="1"/>
            <p:nvPr/>
          </p:nvSpPr>
          <p:spPr>
            <a:xfrm>
              <a:off x="7604725" y="2191681"/>
              <a:ext cx="1532183" cy="138435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20065" marR="5080" indent="-507365">
                <a:lnSpc>
                  <a:spcPts val="3460"/>
                </a:lnSpc>
                <a:spcBef>
                  <a:spcPts val="95"/>
                </a:spcBef>
              </a:pPr>
              <a:r>
                <a:rPr lang="fr-FR" sz="2800" dirty="0" smtClean="0">
                  <a:solidFill>
                    <a:srgbClr val="006FC0"/>
                  </a:solidFill>
                  <a:latin typeface="Calibri"/>
                  <a:cs typeface="Calibri"/>
                </a:rPr>
                <a:t>Modules</a:t>
              </a:r>
            </a:p>
            <a:p>
              <a:pPr marL="520065" marR="5080" indent="-507365">
                <a:lnSpc>
                  <a:spcPts val="3460"/>
                </a:lnSpc>
                <a:spcBef>
                  <a:spcPts val="95"/>
                </a:spcBef>
              </a:pPr>
              <a:r>
                <a:rPr lang="fr-FR" sz="2800" dirty="0" smtClean="0">
                  <a:solidFill>
                    <a:srgbClr val="006FC0"/>
                  </a:solidFill>
                  <a:latin typeface="Calibri"/>
                  <a:cs typeface="Calibri"/>
                </a:rPr>
                <a:t>Importés</a:t>
              </a:r>
            </a:p>
            <a:p>
              <a:pPr marL="520065" marR="5080" indent="-507365">
                <a:lnSpc>
                  <a:spcPts val="3460"/>
                </a:lnSpc>
                <a:spcBef>
                  <a:spcPts val="95"/>
                </a:spcBef>
              </a:pPr>
              <a:r>
                <a:rPr sz="2800" spc="-10" dirty="0" smtClean="0">
                  <a:solidFill>
                    <a:srgbClr val="006FC0"/>
                  </a:solidFill>
                  <a:latin typeface="Calibri"/>
                  <a:cs typeface="Calibri"/>
                </a:rPr>
                <a:t>(</a:t>
              </a:r>
              <a:r>
                <a:rPr lang="fr-FR" sz="2800" spc="-10" dirty="0" smtClean="0">
                  <a:solidFill>
                    <a:srgbClr val="006FC0"/>
                  </a:solidFill>
                  <a:latin typeface="Calibri"/>
                  <a:cs typeface="Calibri"/>
                </a:rPr>
                <a:t>librairies</a:t>
              </a:r>
              <a:r>
                <a:rPr sz="2800" spc="-10" dirty="0" smtClean="0">
                  <a:solidFill>
                    <a:srgbClr val="006FC0"/>
                  </a:solidFill>
                  <a:latin typeface="Calibri"/>
                  <a:cs typeface="Calibri"/>
                </a:rPr>
                <a:t>)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3"/>
          <p:cNvSpPr/>
          <p:nvPr/>
        </p:nvSpPr>
        <p:spPr>
          <a:xfrm>
            <a:off x="6634872" y="2310582"/>
            <a:ext cx="3831652" cy="3415665"/>
          </a:xfrm>
          <a:custGeom>
            <a:avLst/>
            <a:gdLst/>
            <a:ahLst/>
            <a:cxnLst/>
            <a:rect l="l" t="t" r="r" b="b"/>
            <a:pathLst>
              <a:path w="4114800" h="3415665">
                <a:moveTo>
                  <a:pt x="4114800" y="3415284"/>
                </a:moveTo>
                <a:lnTo>
                  <a:pt x="0" y="3415284"/>
                </a:lnTo>
                <a:lnTo>
                  <a:pt x="0" y="0"/>
                </a:lnTo>
                <a:lnTo>
                  <a:pt x="4114800" y="0"/>
                </a:lnTo>
                <a:lnTo>
                  <a:pt x="4114800" y="341528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 txBox="1"/>
          <p:nvPr/>
        </p:nvSpPr>
        <p:spPr>
          <a:xfrm>
            <a:off x="6708075" y="2326432"/>
            <a:ext cx="3065322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#include&lt;</a:t>
            </a:r>
            <a:r>
              <a:rPr sz="2400" b="1" i="1" spc="-10" dirty="0">
                <a:latin typeface="Calibri"/>
                <a:cs typeface="Calibri"/>
              </a:rPr>
              <a:t>file_name_1</a:t>
            </a:r>
            <a:r>
              <a:rPr sz="2400" b="1" spc="-10" dirty="0">
                <a:latin typeface="Calibri"/>
                <a:cs typeface="Calibri"/>
              </a:rPr>
              <a:t>&gt; #include&lt;</a:t>
            </a:r>
            <a:r>
              <a:rPr sz="2400" b="1" i="1" spc="-10" dirty="0">
                <a:latin typeface="Calibri"/>
                <a:cs typeface="Calibri"/>
              </a:rPr>
              <a:t>file_name_2</a:t>
            </a:r>
            <a:r>
              <a:rPr sz="2400" b="1" spc="-10" dirty="0">
                <a:latin typeface="Calibri"/>
                <a:cs typeface="Calibri"/>
              </a:rPr>
              <a:t>&gt;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0" dirty="0">
                <a:latin typeface="Calibri"/>
                <a:cs typeface="Calibri"/>
              </a:rPr>
              <a:t>… </a:t>
            </a:r>
            <a:r>
              <a:rPr sz="2400" b="1" spc="-10" dirty="0">
                <a:latin typeface="Calibri"/>
                <a:cs typeface="Calibri"/>
              </a:rPr>
              <a:t>#include&lt;</a:t>
            </a:r>
            <a:r>
              <a:rPr sz="2400" b="1" i="1" spc="-10" dirty="0">
                <a:latin typeface="Calibri"/>
                <a:cs typeface="Calibri"/>
              </a:rPr>
              <a:t>file_name_n</a:t>
            </a:r>
            <a:r>
              <a:rPr sz="2400" b="1" spc="-10" dirty="0">
                <a:latin typeface="Calibri"/>
                <a:cs typeface="Calibri"/>
              </a:rPr>
              <a:t>&gt; main()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0" dirty="0">
                <a:latin typeface="Calibri"/>
                <a:cs typeface="Calibri"/>
              </a:rPr>
              <a:t>{</a:t>
            </a:r>
            <a:endParaRPr sz="2400" dirty="0">
              <a:latin typeface="Calibri"/>
              <a:cs typeface="Calibri"/>
            </a:endParaRPr>
          </a:p>
          <a:p>
            <a:pPr marL="220345">
              <a:lnSpc>
                <a:spcPct val="100000"/>
              </a:lnSpc>
            </a:pPr>
            <a:r>
              <a:rPr sz="2400" b="1" i="1" spc="-10" dirty="0">
                <a:latin typeface="Calibri"/>
                <a:cs typeface="Calibri"/>
              </a:rPr>
              <a:t>declarations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6901432" y="4886752"/>
            <a:ext cx="16485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Calibri"/>
                <a:cs typeface="Calibri"/>
              </a:rPr>
              <a:t>instructions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6708075" y="5252512"/>
            <a:ext cx="12121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libri"/>
                <a:cs typeface="Calibri"/>
              </a:rPr>
              <a:t>}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8663630" y="2457242"/>
            <a:ext cx="1898678" cy="2990850"/>
          </a:xfrm>
          <a:custGeom>
            <a:avLst/>
            <a:gdLst/>
            <a:ahLst/>
            <a:cxnLst/>
            <a:rect l="l" t="t" r="r" b="b"/>
            <a:pathLst>
              <a:path w="2038984" h="2990850">
                <a:moveTo>
                  <a:pt x="297878" y="2147176"/>
                </a:moveTo>
                <a:lnTo>
                  <a:pt x="297281" y="2145982"/>
                </a:lnTo>
                <a:lnTo>
                  <a:pt x="293573" y="2140915"/>
                </a:lnTo>
                <a:lnTo>
                  <a:pt x="290487" y="2138324"/>
                </a:lnTo>
                <a:lnTo>
                  <a:pt x="289026" y="2137092"/>
                </a:lnTo>
                <a:lnTo>
                  <a:pt x="285762" y="2134539"/>
                </a:lnTo>
                <a:lnTo>
                  <a:pt x="284175" y="2133282"/>
                </a:lnTo>
                <a:lnTo>
                  <a:pt x="278993" y="2129472"/>
                </a:lnTo>
                <a:lnTo>
                  <a:pt x="273431" y="2126932"/>
                </a:lnTo>
                <a:lnTo>
                  <a:pt x="267449" y="2124392"/>
                </a:lnTo>
                <a:lnTo>
                  <a:pt x="261035" y="2121865"/>
                </a:lnTo>
                <a:lnTo>
                  <a:pt x="254152" y="2120582"/>
                </a:lnTo>
                <a:lnTo>
                  <a:pt x="246786" y="2118042"/>
                </a:lnTo>
                <a:lnTo>
                  <a:pt x="238963" y="2115515"/>
                </a:lnTo>
                <a:lnTo>
                  <a:pt x="230657" y="2114232"/>
                </a:lnTo>
                <a:lnTo>
                  <a:pt x="221894" y="2111692"/>
                </a:lnTo>
                <a:lnTo>
                  <a:pt x="203022" y="2109165"/>
                </a:lnTo>
                <a:lnTo>
                  <a:pt x="192925" y="2106612"/>
                </a:lnTo>
                <a:lnTo>
                  <a:pt x="171500" y="2104072"/>
                </a:lnTo>
                <a:lnTo>
                  <a:pt x="111404" y="2097722"/>
                </a:lnTo>
                <a:lnTo>
                  <a:pt x="57670" y="2095182"/>
                </a:lnTo>
                <a:lnTo>
                  <a:pt x="152" y="2095182"/>
                </a:lnTo>
                <a:lnTo>
                  <a:pt x="25" y="2126932"/>
                </a:lnTo>
                <a:lnTo>
                  <a:pt x="0" y="2133282"/>
                </a:lnTo>
                <a:lnTo>
                  <a:pt x="56210" y="2133282"/>
                </a:lnTo>
                <a:lnTo>
                  <a:pt x="78232" y="2134324"/>
                </a:lnTo>
                <a:lnTo>
                  <a:pt x="108216" y="2135797"/>
                </a:lnTo>
                <a:lnTo>
                  <a:pt x="126339" y="2137664"/>
                </a:lnTo>
                <a:lnTo>
                  <a:pt x="156146" y="2140915"/>
                </a:lnTo>
                <a:lnTo>
                  <a:pt x="155829" y="2140915"/>
                </a:lnTo>
                <a:lnTo>
                  <a:pt x="166903" y="2142172"/>
                </a:lnTo>
                <a:lnTo>
                  <a:pt x="166674" y="2142172"/>
                </a:lnTo>
                <a:lnTo>
                  <a:pt x="177342" y="2143442"/>
                </a:lnTo>
                <a:lnTo>
                  <a:pt x="177101" y="2143442"/>
                </a:lnTo>
                <a:lnTo>
                  <a:pt x="187350" y="2144712"/>
                </a:lnTo>
                <a:lnTo>
                  <a:pt x="187083" y="2144712"/>
                </a:lnTo>
                <a:lnTo>
                  <a:pt x="196900" y="2145982"/>
                </a:lnTo>
                <a:lnTo>
                  <a:pt x="196608" y="2145982"/>
                </a:lnTo>
                <a:lnTo>
                  <a:pt x="205333" y="2147176"/>
                </a:lnTo>
                <a:lnTo>
                  <a:pt x="205549" y="2147176"/>
                </a:lnTo>
                <a:lnTo>
                  <a:pt x="297878" y="2147176"/>
                </a:lnTo>
                <a:close/>
              </a:path>
              <a:path w="2038984" h="2990850">
                <a:moveTo>
                  <a:pt x="300520" y="2489784"/>
                </a:moveTo>
                <a:lnTo>
                  <a:pt x="300202" y="2489555"/>
                </a:lnTo>
                <a:lnTo>
                  <a:pt x="300520" y="2489784"/>
                </a:lnTo>
                <a:close/>
              </a:path>
              <a:path w="2038984" h="2990850">
                <a:moveTo>
                  <a:pt x="717626" y="2524442"/>
                </a:moveTo>
                <a:lnTo>
                  <a:pt x="565137" y="2523274"/>
                </a:lnTo>
                <a:lnTo>
                  <a:pt x="548233" y="2523134"/>
                </a:lnTo>
                <a:lnTo>
                  <a:pt x="536816" y="2523134"/>
                </a:lnTo>
                <a:lnTo>
                  <a:pt x="535965" y="2523134"/>
                </a:lnTo>
                <a:lnTo>
                  <a:pt x="508762" y="2521915"/>
                </a:lnTo>
                <a:lnTo>
                  <a:pt x="509092" y="2521915"/>
                </a:lnTo>
                <a:lnTo>
                  <a:pt x="482015" y="2520632"/>
                </a:lnTo>
                <a:lnTo>
                  <a:pt x="482358" y="2520632"/>
                </a:lnTo>
                <a:lnTo>
                  <a:pt x="456387" y="2519362"/>
                </a:lnTo>
                <a:lnTo>
                  <a:pt x="431228" y="2518054"/>
                </a:lnTo>
                <a:lnTo>
                  <a:pt x="432054" y="2518054"/>
                </a:lnTo>
                <a:lnTo>
                  <a:pt x="409155" y="2515565"/>
                </a:lnTo>
                <a:lnTo>
                  <a:pt x="409473" y="2515565"/>
                </a:lnTo>
                <a:lnTo>
                  <a:pt x="398399" y="2514282"/>
                </a:lnTo>
                <a:lnTo>
                  <a:pt x="398627" y="2514282"/>
                </a:lnTo>
                <a:lnTo>
                  <a:pt x="387959" y="2513012"/>
                </a:lnTo>
                <a:lnTo>
                  <a:pt x="388200" y="2513012"/>
                </a:lnTo>
                <a:lnTo>
                  <a:pt x="377418" y="2511679"/>
                </a:lnTo>
                <a:lnTo>
                  <a:pt x="377964" y="2511679"/>
                </a:lnTo>
                <a:lnTo>
                  <a:pt x="368071" y="2509126"/>
                </a:lnTo>
                <a:lnTo>
                  <a:pt x="359333" y="2507932"/>
                </a:lnTo>
                <a:lnTo>
                  <a:pt x="359664" y="2507932"/>
                </a:lnTo>
                <a:lnTo>
                  <a:pt x="350075" y="2506573"/>
                </a:lnTo>
                <a:lnTo>
                  <a:pt x="350799" y="2506573"/>
                </a:lnTo>
                <a:lnTo>
                  <a:pt x="346925" y="2505392"/>
                </a:lnTo>
                <a:lnTo>
                  <a:pt x="342734" y="2504122"/>
                </a:lnTo>
                <a:lnTo>
                  <a:pt x="343141" y="2505392"/>
                </a:lnTo>
                <a:lnTo>
                  <a:pt x="334733" y="2502687"/>
                </a:lnTo>
                <a:lnTo>
                  <a:pt x="328345" y="2501582"/>
                </a:lnTo>
                <a:lnTo>
                  <a:pt x="328841" y="2501582"/>
                </a:lnTo>
                <a:lnTo>
                  <a:pt x="321335" y="2498788"/>
                </a:lnTo>
                <a:lnTo>
                  <a:pt x="316407" y="2497772"/>
                </a:lnTo>
                <a:lnTo>
                  <a:pt x="317106" y="2497772"/>
                </a:lnTo>
                <a:lnTo>
                  <a:pt x="314274" y="2496515"/>
                </a:lnTo>
                <a:lnTo>
                  <a:pt x="311442" y="2495232"/>
                </a:lnTo>
                <a:lnTo>
                  <a:pt x="312280" y="2496515"/>
                </a:lnTo>
                <a:lnTo>
                  <a:pt x="309740" y="2495232"/>
                </a:lnTo>
                <a:lnTo>
                  <a:pt x="307213" y="2493962"/>
                </a:lnTo>
                <a:lnTo>
                  <a:pt x="308216" y="2493962"/>
                </a:lnTo>
                <a:lnTo>
                  <a:pt x="305993" y="2492692"/>
                </a:lnTo>
                <a:lnTo>
                  <a:pt x="303771" y="2491422"/>
                </a:lnTo>
                <a:lnTo>
                  <a:pt x="305003" y="2492692"/>
                </a:lnTo>
                <a:lnTo>
                  <a:pt x="303098" y="2491422"/>
                </a:lnTo>
                <a:lnTo>
                  <a:pt x="301701" y="2490495"/>
                </a:lnTo>
                <a:lnTo>
                  <a:pt x="301701" y="2490622"/>
                </a:lnTo>
                <a:lnTo>
                  <a:pt x="301739" y="2495232"/>
                </a:lnTo>
                <a:lnTo>
                  <a:pt x="301637" y="2494699"/>
                </a:lnTo>
                <a:lnTo>
                  <a:pt x="301523" y="2493962"/>
                </a:lnTo>
                <a:lnTo>
                  <a:pt x="301663" y="2494572"/>
                </a:lnTo>
                <a:lnTo>
                  <a:pt x="301574" y="2492692"/>
                </a:lnTo>
                <a:lnTo>
                  <a:pt x="301193" y="2491422"/>
                </a:lnTo>
                <a:lnTo>
                  <a:pt x="301142" y="2491282"/>
                </a:lnTo>
                <a:lnTo>
                  <a:pt x="300913" y="2490495"/>
                </a:lnTo>
                <a:lnTo>
                  <a:pt x="301282" y="2491422"/>
                </a:lnTo>
                <a:lnTo>
                  <a:pt x="301701" y="2492692"/>
                </a:lnTo>
                <a:lnTo>
                  <a:pt x="301625" y="2490571"/>
                </a:lnTo>
                <a:lnTo>
                  <a:pt x="301701" y="2490393"/>
                </a:lnTo>
                <a:lnTo>
                  <a:pt x="301866" y="2490495"/>
                </a:lnTo>
                <a:lnTo>
                  <a:pt x="302044" y="2490495"/>
                </a:lnTo>
                <a:lnTo>
                  <a:pt x="301701" y="2490330"/>
                </a:lnTo>
                <a:lnTo>
                  <a:pt x="301701" y="2489784"/>
                </a:lnTo>
                <a:lnTo>
                  <a:pt x="301701" y="2488882"/>
                </a:lnTo>
                <a:lnTo>
                  <a:pt x="301701" y="2167572"/>
                </a:lnTo>
                <a:lnTo>
                  <a:pt x="301701" y="2166264"/>
                </a:lnTo>
                <a:lnTo>
                  <a:pt x="301701" y="2161222"/>
                </a:lnTo>
                <a:lnTo>
                  <a:pt x="301612" y="2158682"/>
                </a:lnTo>
                <a:lnTo>
                  <a:pt x="301396" y="2155939"/>
                </a:lnTo>
                <a:lnTo>
                  <a:pt x="301345" y="2155736"/>
                </a:lnTo>
                <a:lnTo>
                  <a:pt x="301345" y="2490139"/>
                </a:lnTo>
                <a:lnTo>
                  <a:pt x="300939" y="2489936"/>
                </a:lnTo>
                <a:lnTo>
                  <a:pt x="300697" y="2489822"/>
                </a:lnTo>
                <a:lnTo>
                  <a:pt x="299872" y="2489162"/>
                </a:lnTo>
                <a:lnTo>
                  <a:pt x="300380" y="2489644"/>
                </a:lnTo>
                <a:lnTo>
                  <a:pt x="300520" y="2489784"/>
                </a:lnTo>
                <a:lnTo>
                  <a:pt x="300736" y="2489949"/>
                </a:lnTo>
                <a:lnTo>
                  <a:pt x="300977" y="2490114"/>
                </a:lnTo>
                <a:lnTo>
                  <a:pt x="300863" y="2490965"/>
                </a:lnTo>
                <a:lnTo>
                  <a:pt x="300456" y="2490495"/>
                </a:lnTo>
                <a:lnTo>
                  <a:pt x="300863" y="2490965"/>
                </a:lnTo>
                <a:lnTo>
                  <a:pt x="300863" y="2490051"/>
                </a:lnTo>
                <a:lnTo>
                  <a:pt x="300418" y="2489784"/>
                </a:lnTo>
                <a:lnTo>
                  <a:pt x="299440" y="2489162"/>
                </a:lnTo>
                <a:lnTo>
                  <a:pt x="299847" y="2489784"/>
                </a:lnTo>
                <a:lnTo>
                  <a:pt x="299364" y="2489162"/>
                </a:lnTo>
                <a:lnTo>
                  <a:pt x="298907" y="2488882"/>
                </a:lnTo>
                <a:lnTo>
                  <a:pt x="299440" y="2489162"/>
                </a:lnTo>
                <a:lnTo>
                  <a:pt x="299643" y="2489162"/>
                </a:lnTo>
                <a:lnTo>
                  <a:pt x="299872" y="2489162"/>
                </a:lnTo>
                <a:lnTo>
                  <a:pt x="300837" y="2489784"/>
                </a:lnTo>
                <a:lnTo>
                  <a:pt x="301345" y="2490139"/>
                </a:lnTo>
                <a:lnTo>
                  <a:pt x="301345" y="2155736"/>
                </a:lnTo>
                <a:lnTo>
                  <a:pt x="300482" y="2152205"/>
                </a:lnTo>
                <a:lnTo>
                  <a:pt x="299161" y="2149703"/>
                </a:lnTo>
                <a:lnTo>
                  <a:pt x="297967" y="2147341"/>
                </a:lnTo>
                <a:lnTo>
                  <a:pt x="266395" y="2147341"/>
                </a:lnTo>
                <a:lnTo>
                  <a:pt x="266395" y="2167572"/>
                </a:lnTo>
                <a:lnTo>
                  <a:pt x="265430" y="2166594"/>
                </a:lnTo>
                <a:lnTo>
                  <a:pt x="266039" y="2167572"/>
                </a:lnTo>
                <a:lnTo>
                  <a:pt x="265252" y="2166467"/>
                </a:lnTo>
                <a:lnTo>
                  <a:pt x="264985" y="2166264"/>
                </a:lnTo>
                <a:lnTo>
                  <a:pt x="264909" y="2166061"/>
                </a:lnTo>
                <a:lnTo>
                  <a:pt x="264172" y="2165299"/>
                </a:lnTo>
                <a:lnTo>
                  <a:pt x="264121" y="2165159"/>
                </a:lnTo>
                <a:lnTo>
                  <a:pt x="263842" y="2164918"/>
                </a:lnTo>
                <a:lnTo>
                  <a:pt x="263982" y="2165108"/>
                </a:lnTo>
                <a:lnTo>
                  <a:pt x="263804" y="2164918"/>
                </a:lnTo>
                <a:lnTo>
                  <a:pt x="264033" y="2164918"/>
                </a:lnTo>
                <a:lnTo>
                  <a:pt x="263639" y="2164638"/>
                </a:lnTo>
                <a:lnTo>
                  <a:pt x="264033" y="2164918"/>
                </a:lnTo>
                <a:lnTo>
                  <a:pt x="264160" y="2164969"/>
                </a:lnTo>
                <a:lnTo>
                  <a:pt x="264414" y="2165299"/>
                </a:lnTo>
                <a:lnTo>
                  <a:pt x="264502" y="2165451"/>
                </a:lnTo>
                <a:lnTo>
                  <a:pt x="264299" y="2165299"/>
                </a:lnTo>
                <a:lnTo>
                  <a:pt x="264718" y="2165781"/>
                </a:lnTo>
                <a:lnTo>
                  <a:pt x="265087" y="2166061"/>
                </a:lnTo>
                <a:lnTo>
                  <a:pt x="265188" y="2166226"/>
                </a:lnTo>
                <a:lnTo>
                  <a:pt x="264960" y="2166061"/>
                </a:lnTo>
                <a:lnTo>
                  <a:pt x="265099" y="2166264"/>
                </a:lnTo>
                <a:lnTo>
                  <a:pt x="265315" y="2166404"/>
                </a:lnTo>
                <a:lnTo>
                  <a:pt x="265544" y="2166594"/>
                </a:lnTo>
                <a:lnTo>
                  <a:pt x="266395" y="2167572"/>
                </a:lnTo>
                <a:lnTo>
                  <a:pt x="266395" y="2147341"/>
                </a:lnTo>
                <a:lnTo>
                  <a:pt x="265684" y="2147341"/>
                </a:lnTo>
                <a:lnTo>
                  <a:pt x="265684" y="2166264"/>
                </a:lnTo>
                <a:lnTo>
                  <a:pt x="264883" y="2165718"/>
                </a:lnTo>
                <a:lnTo>
                  <a:pt x="264718" y="2165604"/>
                </a:lnTo>
                <a:lnTo>
                  <a:pt x="264566" y="2165299"/>
                </a:lnTo>
                <a:lnTo>
                  <a:pt x="264464" y="2164931"/>
                </a:lnTo>
                <a:lnTo>
                  <a:pt x="264617" y="2165299"/>
                </a:lnTo>
                <a:lnTo>
                  <a:pt x="265226" y="2165883"/>
                </a:lnTo>
                <a:lnTo>
                  <a:pt x="265684" y="2166264"/>
                </a:lnTo>
                <a:lnTo>
                  <a:pt x="265684" y="2147341"/>
                </a:lnTo>
                <a:lnTo>
                  <a:pt x="264109" y="2147341"/>
                </a:lnTo>
                <a:lnTo>
                  <a:pt x="264109" y="2164765"/>
                </a:lnTo>
                <a:lnTo>
                  <a:pt x="264071" y="2164575"/>
                </a:lnTo>
                <a:lnTo>
                  <a:pt x="263601" y="2162492"/>
                </a:lnTo>
                <a:lnTo>
                  <a:pt x="263563" y="2161222"/>
                </a:lnTo>
                <a:lnTo>
                  <a:pt x="263677" y="2161959"/>
                </a:lnTo>
                <a:lnTo>
                  <a:pt x="263766" y="2162492"/>
                </a:lnTo>
                <a:lnTo>
                  <a:pt x="263982" y="2163762"/>
                </a:lnTo>
                <a:lnTo>
                  <a:pt x="264020" y="2163889"/>
                </a:lnTo>
                <a:lnTo>
                  <a:pt x="264109" y="2164765"/>
                </a:lnTo>
                <a:lnTo>
                  <a:pt x="264109" y="2147341"/>
                </a:lnTo>
                <a:lnTo>
                  <a:pt x="205943" y="2147341"/>
                </a:lnTo>
                <a:lnTo>
                  <a:pt x="214198" y="2149703"/>
                </a:lnTo>
                <a:lnTo>
                  <a:pt x="213550" y="2149703"/>
                </a:lnTo>
                <a:lnTo>
                  <a:pt x="222554" y="2151062"/>
                </a:lnTo>
                <a:lnTo>
                  <a:pt x="222161" y="2151062"/>
                </a:lnTo>
                <a:lnTo>
                  <a:pt x="229235" y="2152205"/>
                </a:lnTo>
                <a:lnTo>
                  <a:pt x="236943" y="2154872"/>
                </a:lnTo>
                <a:lnTo>
                  <a:pt x="236423" y="2154872"/>
                </a:lnTo>
                <a:lnTo>
                  <a:pt x="242138" y="2155939"/>
                </a:lnTo>
                <a:lnTo>
                  <a:pt x="248894" y="2158682"/>
                </a:lnTo>
                <a:lnTo>
                  <a:pt x="248196" y="2158682"/>
                </a:lnTo>
                <a:lnTo>
                  <a:pt x="253860" y="2159965"/>
                </a:lnTo>
                <a:lnTo>
                  <a:pt x="253022" y="2159965"/>
                </a:lnTo>
                <a:lnTo>
                  <a:pt x="258089" y="2162492"/>
                </a:lnTo>
                <a:lnTo>
                  <a:pt x="257086" y="2161222"/>
                </a:lnTo>
                <a:lnTo>
                  <a:pt x="261531" y="2163762"/>
                </a:lnTo>
                <a:lnTo>
                  <a:pt x="260299" y="2162492"/>
                </a:lnTo>
                <a:lnTo>
                  <a:pt x="263410" y="2164575"/>
                </a:lnTo>
                <a:lnTo>
                  <a:pt x="263601" y="2164727"/>
                </a:lnTo>
                <a:lnTo>
                  <a:pt x="263677" y="2496515"/>
                </a:lnTo>
                <a:lnTo>
                  <a:pt x="263766" y="2497772"/>
                </a:lnTo>
                <a:lnTo>
                  <a:pt x="291871" y="2528265"/>
                </a:lnTo>
                <a:lnTo>
                  <a:pt x="326339" y="2539682"/>
                </a:lnTo>
                <a:lnTo>
                  <a:pt x="334632" y="2542222"/>
                </a:lnTo>
                <a:lnTo>
                  <a:pt x="326339" y="2544762"/>
                </a:lnTo>
                <a:lnTo>
                  <a:pt x="318516" y="2546032"/>
                </a:lnTo>
                <a:lnTo>
                  <a:pt x="311150" y="2548572"/>
                </a:lnTo>
                <a:lnTo>
                  <a:pt x="304266" y="2551112"/>
                </a:lnTo>
                <a:lnTo>
                  <a:pt x="300939" y="2552446"/>
                </a:lnTo>
                <a:lnTo>
                  <a:pt x="300939" y="2593009"/>
                </a:lnTo>
                <a:lnTo>
                  <a:pt x="300939" y="2552446"/>
                </a:lnTo>
                <a:lnTo>
                  <a:pt x="300355" y="2552674"/>
                </a:lnTo>
                <a:lnTo>
                  <a:pt x="300355" y="2594013"/>
                </a:lnTo>
                <a:lnTo>
                  <a:pt x="300316" y="2594267"/>
                </a:lnTo>
                <a:lnTo>
                  <a:pt x="300355" y="2594013"/>
                </a:lnTo>
                <a:lnTo>
                  <a:pt x="300355" y="2552674"/>
                </a:lnTo>
                <a:lnTo>
                  <a:pt x="268020" y="2573972"/>
                </a:lnTo>
                <a:lnTo>
                  <a:pt x="266395" y="2577173"/>
                </a:lnTo>
                <a:lnTo>
                  <a:pt x="266395" y="2916872"/>
                </a:lnTo>
                <a:lnTo>
                  <a:pt x="264883" y="2918625"/>
                </a:lnTo>
                <a:lnTo>
                  <a:pt x="265061" y="2918625"/>
                </a:lnTo>
                <a:lnTo>
                  <a:pt x="265290" y="2918472"/>
                </a:lnTo>
                <a:lnTo>
                  <a:pt x="265430" y="2918396"/>
                </a:lnTo>
                <a:lnTo>
                  <a:pt x="264680" y="2919006"/>
                </a:lnTo>
                <a:lnTo>
                  <a:pt x="264782" y="2918828"/>
                </a:lnTo>
                <a:lnTo>
                  <a:pt x="264883" y="2918625"/>
                </a:lnTo>
                <a:lnTo>
                  <a:pt x="264604" y="2918942"/>
                </a:lnTo>
                <a:lnTo>
                  <a:pt x="264553" y="2919285"/>
                </a:lnTo>
                <a:lnTo>
                  <a:pt x="264020" y="2920682"/>
                </a:lnTo>
                <a:lnTo>
                  <a:pt x="263880" y="2921228"/>
                </a:lnTo>
                <a:lnTo>
                  <a:pt x="263931" y="2920923"/>
                </a:lnTo>
                <a:lnTo>
                  <a:pt x="264020" y="2920682"/>
                </a:lnTo>
                <a:lnTo>
                  <a:pt x="264274" y="2919806"/>
                </a:lnTo>
                <a:lnTo>
                  <a:pt x="264541" y="2919285"/>
                </a:lnTo>
                <a:lnTo>
                  <a:pt x="264553" y="2919006"/>
                </a:lnTo>
                <a:lnTo>
                  <a:pt x="264299" y="2919285"/>
                </a:lnTo>
                <a:lnTo>
                  <a:pt x="264121" y="2919450"/>
                </a:lnTo>
                <a:lnTo>
                  <a:pt x="263728" y="2919717"/>
                </a:lnTo>
                <a:lnTo>
                  <a:pt x="264287" y="2919285"/>
                </a:lnTo>
                <a:lnTo>
                  <a:pt x="264464" y="2919031"/>
                </a:lnTo>
                <a:lnTo>
                  <a:pt x="264579" y="2918879"/>
                </a:lnTo>
                <a:lnTo>
                  <a:pt x="264172" y="2919222"/>
                </a:lnTo>
                <a:lnTo>
                  <a:pt x="264680" y="2918739"/>
                </a:lnTo>
                <a:lnTo>
                  <a:pt x="264807" y="2918625"/>
                </a:lnTo>
                <a:lnTo>
                  <a:pt x="264922" y="2918333"/>
                </a:lnTo>
                <a:lnTo>
                  <a:pt x="265112" y="2918142"/>
                </a:lnTo>
                <a:lnTo>
                  <a:pt x="266039" y="2916872"/>
                </a:lnTo>
                <a:lnTo>
                  <a:pt x="265252" y="2918142"/>
                </a:lnTo>
                <a:lnTo>
                  <a:pt x="266395" y="2916872"/>
                </a:lnTo>
                <a:lnTo>
                  <a:pt x="266395" y="2577173"/>
                </a:lnTo>
                <a:lnTo>
                  <a:pt x="263601" y="2919285"/>
                </a:lnTo>
                <a:lnTo>
                  <a:pt x="263550" y="2919806"/>
                </a:lnTo>
                <a:lnTo>
                  <a:pt x="264020" y="2919361"/>
                </a:lnTo>
                <a:lnTo>
                  <a:pt x="263702" y="2919704"/>
                </a:lnTo>
                <a:lnTo>
                  <a:pt x="263702" y="2922333"/>
                </a:lnTo>
                <a:lnTo>
                  <a:pt x="263601" y="2923222"/>
                </a:lnTo>
                <a:lnTo>
                  <a:pt x="263601" y="2921952"/>
                </a:lnTo>
                <a:lnTo>
                  <a:pt x="263664" y="2922206"/>
                </a:lnTo>
                <a:lnTo>
                  <a:pt x="263702" y="2922333"/>
                </a:lnTo>
                <a:lnTo>
                  <a:pt x="263702" y="2919704"/>
                </a:lnTo>
                <a:lnTo>
                  <a:pt x="260299" y="2921952"/>
                </a:lnTo>
                <a:lnTo>
                  <a:pt x="261531" y="2920682"/>
                </a:lnTo>
                <a:lnTo>
                  <a:pt x="257086" y="2923222"/>
                </a:lnTo>
                <a:lnTo>
                  <a:pt x="258089" y="2921952"/>
                </a:lnTo>
                <a:lnTo>
                  <a:pt x="253022" y="2924492"/>
                </a:lnTo>
                <a:lnTo>
                  <a:pt x="253860" y="2924492"/>
                </a:lnTo>
                <a:lnTo>
                  <a:pt x="248196" y="2925775"/>
                </a:lnTo>
                <a:lnTo>
                  <a:pt x="248894" y="2925775"/>
                </a:lnTo>
                <a:lnTo>
                  <a:pt x="242646" y="2928302"/>
                </a:lnTo>
                <a:lnTo>
                  <a:pt x="243243" y="2928302"/>
                </a:lnTo>
                <a:lnTo>
                  <a:pt x="237502" y="2929382"/>
                </a:lnTo>
                <a:lnTo>
                  <a:pt x="229590" y="2932125"/>
                </a:lnTo>
                <a:lnTo>
                  <a:pt x="230047" y="2932125"/>
                </a:lnTo>
                <a:lnTo>
                  <a:pt x="222161" y="2933382"/>
                </a:lnTo>
                <a:lnTo>
                  <a:pt x="222554" y="2933382"/>
                </a:lnTo>
                <a:lnTo>
                  <a:pt x="214922" y="2934538"/>
                </a:lnTo>
                <a:lnTo>
                  <a:pt x="205943" y="2937116"/>
                </a:lnTo>
                <a:lnTo>
                  <a:pt x="205473" y="2937243"/>
                </a:lnTo>
                <a:lnTo>
                  <a:pt x="205638" y="2937243"/>
                </a:lnTo>
                <a:lnTo>
                  <a:pt x="196608" y="2938475"/>
                </a:lnTo>
                <a:lnTo>
                  <a:pt x="196900" y="2938475"/>
                </a:lnTo>
                <a:lnTo>
                  <a:pt x="187083" y="2939732"/>
                </a:lnTo>
                <a:lnTo>
                  <a:pt x="187350" y="2939732"/>
                </a:lnTo>
                <a:lnTo>
                  <a:pt x="177101" y="2941002"/>
                </a:lnTo>
                <a:lnTo>
                  <a:pt x="177342" y="2941002"/>
                </a:lnTo>
                <a:lnTo>
                  <a:pt x="166674" y="2942272"/>
                </a:lnTo>
                <a:lnTo>
                  <a:pt x="166903" y="2942272"/>
                </a:lnTo>
                <a:lnTo>
                  <a:pt x="155829" y="2943542"/>
                </a:lnTo>
                <a:lnTo>
                  <a:pt x="156146" y="2943542"/>
                </a:lnTo>
                <a:lnTo>
                  <a:pt x="126339" y="2946793"/>
                </a:lnTo>
                <a:lnTo>
                  <a:pt x="133654" y="2946044"/>
                </a:lnTo>
                <a:lnTo>
                  <a:pt x="108889" y="2948597"/>
                </a:lnTo>
                <a:lnTo>
                  <a:pt x="109639" y="2948597"/>
                </a:lnTo>
                <a:lnTo>
                  <a:pt x="82943" y="2949892"/>
                </a:lnTo>
                <a:lnTo>
                  <a:pt x="83286" y="2949892"/>
                </a:lnTo>
                <a:lnTo>
                  <a:pt x="56210" y="2951175"/>
                </a:lnTo>
                <a:lnTo>
                  <a:pt x="14541" y="2951175"/>
                </a:lnTo>
                <a:lnTo>
                  <a:pt x="0" y="2952432"/>
                </a:lnTo>
                <a:lnTo>
                  <a:pt x="114" y="2981642"/>
                </a:lnTo>
                <a:lnTo>
                  <a:pt x="152" y="2990532"/>
                </a:lnTo>
                <a:lnTo>
                  <a:pt x="14782" y="2989275"/>
                </a:lnTo>
                <a:lnTo>
                  <a:pt x="57670" y="2989275"/>
                </a:lnTo>
                <a:lnTo>
                  <a:pt x="111404" y="2986722"/>
                </a:lnTo>
                <a:lnTo>
                  <a:pt x="136486" y="2984182"/>
                </a:lnTo>
                <a:lnTo>
                  <a:pt x="192925" y="2977832"/>
                </a:lnTo>
                <a:lnTo>
                  <a:pt x="203022" y="2975292"/>
                </a:lnTo>
                <a:lnTo>
                  <a:pt x="221894" y="2972752"/>
                </a:lnTo>
                <a:lnTo>
                  <a:pt x="230657" y="2970225"/>
                </a:lnTo>
                <a:lnTo>
                  <a:pt x="238963" y="2968942"/>
                </a:lnTo>
                <a:lnTo>
                  <a:pt x="246786" y="2966402"/>
                </a:lnTo>
                <a:lnTo>
                  <a:pt x="254152" y="2963875"/>
                </a:lnTo>
                <a:lnTo>
                  <a:pt x="261035" y="2962592"/>
                </a:lnTo>
                <a:lnTo>
                  <a:pt x="267449" y="2960052"/>
                </a:lnTo>
                <a:lnTo>
                  <a:pt x="299262" y="2934538"/>
                </a:lnTo>
                <a:lnTo>
                  <a:pt x="300558" y="2932125"/>
                </a:lnTo>
                <a:lnTo>
                  <a:pt x="301447" y="2928302"/>
                </a:lnTo>
                <a:lnTo>
                  <a:pt x="301612" y="2925775"/>
                </a:lnTo>
                <a:lnTo>
                  <a:pt x="301701" y="2923222"/>
                </a:lnTo>
                <a:lnTo>
                  <a:pt x="301701" y="2918142"/>
                </a:lnTo>
                <a:lnTo>
                  <a:pt x="301701" y="2916872"/>
                </a:lnTo>
                <a:lnTo>
                  <a:pt x="301701" y="2595562"/>
                </a:lnTo>
                <a:lnTo>
                  <a:pt x="301802" y="2593835"/>
                </a:lnTo>
                <a:lnTo>
                  <a:pt x="301205" y="2594267"/>
                </a:lnTo>
                <a:lnTo>
                  <a:pt x="301421" y="2594267"/>
                </a:lnTo>
                <a:lnTo>
                  <a:pt x="299542" y="2595562"/>
                </a:lnTo>
                <a:lnTo>
                  <a:pt x="299961" y="2595219"/>
                </a:lnTo>
                <a:lnTo>
                  <a:pt x="299745" y="2595219"/>
                </a:lnTo>
                <a:lnTo>
                  <a:pt x="299567" y="2595219"/>
                </a:lnTo>
                <a:lnTo>
                  <a:pt x="298907" y="2595562"/>
                </a:lnTo>
                <a:lnTo>
                  <a:pt x="299478" y="2595219"/>
                </a:lnTo>
                <a:lnTo>
                  <a:pt x="300647" y="2594533"/>
                </a:lnTo>
                <a:lnTo>
                  <a:pt x="301104" y="2594267"/>
                </a:lnTo>
                <a:lnTo>
                  <a:pt x="301701" y="2593835"/>
                </a:lnTo>
                <a:lnTo>
                  <a:pt x="301586" y="2591765"/>
                </a:lnTo>
                <a:lnTo>
                  <a:pt x="301523" y="2590482"/>
                </a:lnTo>
                <a:lnTo>
                  <a:pt x="301675" y="2589758"/>
                </a:lnTo>
                <a:lnTo>
                  <a:pt x="301701" y="2589212"/>
                </a:lnTo>
                <a:lnTo>
                  <a:pt x="301701" y="2593835"/>
                </a:lnTo>
                <a:lnTo>
                  <a:pt x="302717" y="2593009"/>
                </a:lnTo>
                <a:lnTo>
                  <a:pt x="301815" y="2593835"/>
                </a:lnTo>
                <a:lnTo>
                  <a:pt x="303085" y="2593009"/>
                </a:lnTo>
                <a:lnTo>
                  <a:pt x="305003" y="2591765"/>
                </a:lnTo>
                <a:lnTo>
                  <a:pt x="303796" y="2593009"/>
                </a:lnTo>
                <a:lnTo>
                  <a:pt x="305981" y="2591765"/>
                </a:lnTo>
                <a:lnTo>
                  <a:pt x="308216" y="2590482"/>
                </a:lnTo>
                <a:lnTo>
                  <a:pt x="307213" y="2590482"/>
                </a:lnTo>
                <a:lnTo>
                  <a:pt x="309740" y="2589212"/>
                </a:lnTo>
                <a:lnTo>
                  <a:pt x="312280" y="2587942"/>
                </a:lnTo>
                <a:lnTo>
                  <a:pt x="311442" y="2589212"/>
                </a:lnTo>
                <a:lnTo>
                  <a:pt x="314274" y="2587942"/>
                </a:lnTo>
                <a:lnTo>
                  <a:pt x="317106" y="2586672"/>
                </a:lnTo>
                <a:lnTo>
                  <a:pt x="316407" y="2586672"/>
                </a:lnTo>
                <a:lnTo>
                  <a:pt x="321386" y="2585669"/>
                </a:lnTo>
                <a:lnTo>
                  <a:pt x="329298" y="2582710"/>
                </a:lnTo>
                <a:lnTo>
                  <a:pt x="335699" y="2581592"/>
                </a:lnTo>
                <a:lnTo>
                  <a:pt x="335254" y="2581592"/>
                </a:lnTo>
                <a:lnTo>
                  <a:pt x="343141" y="2579065"/>
                </a:lnTo>
                <a:lnTo>
                  <a:pt x="342734" y="2580322"/>
                </a:lnTo>
                <a:lnTo>
                  <a:pt x="346925" y="2579065"/>
                </a:lnTo>
                <a:lnTo>
                  <a:pt x="351447" y="2577693"/>
                </a:lnTo>
                <a:lnTo>
                  <a:pt x="359664" y="2576512"/>
                </a:lnTo>
                <a:lnTo>
                  <a:pt x="359333" y="2576512"/>
                </a:lnTo>
                <a:lnTo>
                  <a:pt x="369214" y="2575179"/>
                </a:lnTo>
                <a:lnTo>
                  <a:pt x="368668" y="2575179"/>
                </a:lnTo>
                <a:lnTo>
                  <a:pt x="378460" y="2572651"/>
                </a:lnTo>
                <a:lnTo>
                  <a:pt x="388200" y="2571432"/>
                </a:lnTo>
                <a:lnTo>
                  <a:pt x="387959" y="2571432"/>
                </a:lnTo>
                <a:lnTo>
                  <a:pt x="398627" y="2570162"/>
                </a:lnTo>
                <a:lnTo>
                  <a:pt x="398399" y="2570162"/>
                </a:lnTo>
                <a:lnTo>
                  <a:pt x="409473" y="2568892"/>
                </a:lnTo>
                <a:lnTo>
                  <a:pt x="409155" y="2568892"/>
                </a:lnTo>
                <a:lnTo>
                  <a:pt x="432790" y="2566314"/>
                </a:lnTo>
                <a:lnTo>
                  <a:pt x="456755" y="2565082"/>
                </a:lnTo>
                <a:lnTo>
                  <a:pt x="456399" y="2565082"/>
                </a:lnTo>
                <a:lnTo>
                  <a:pt x="482358" y="2563812"/>
                </a:lnTo>
                <a:lnTo>
                  <a:pt x="482015" y="2563812"/>
                </a:lnTo>
                <a:lnTo>
                  <a:pt x="509092" y="2562542"/>
                </a:lnTo>
                <a:lnTo>
                  <a:pt x="508762" y="2562542"/>
                </a:lnTo>
                <a:lnTo>
                  <a:pt x="539229" y="2561171"/>
                </a:lnTo>
                <a:lnTo>
                  <a:pt x="565137" y="2561171"/>
                </a:lnTo>
                <a:lnTo>
                  <a:pt x="717626" y="2560015"/>
                </a:lnTo>
                <a:lnTo>
                  <a:pt x="717626" y="2524442"/>
                </a:lnTo>
                <a:close/>
              </a:path>
              <a:path w="2038984" h="2990850">
                <a:moveTo>
                  <a:pt x="1621307" y="482981"/>
                </a:moveTo>
                <a:lnTo>
                  <a:pt x="1621243" y="482854"/>
                </a:lnTo>
                <a:lnTo>
                  <a:pt x="1620901" y="482600"/>
                </a:lnTo>
                <a:lnTo>
                  <a:pt x="1621040" y="482854"/>
                </a:lnTo>
                <a:lnTo>
                  <a:pt x="1621307" y="482981"/>
                </a:lnTo>
                <a:close/>
              </a:path>
              <a:path w="2038984" h="2990850">
                <a:moveTo>
                  <a:pt x="1621332" y="483196"/>
                </a:moveTo>
                <a:lnTo>
                  <a:pt x="1621116" y="482968"/>
                </a:lnTo>
                <a:lnTo>
                  <a:pt x="1621256" y="483196"/>
                </a:lnTo>
                <a:close/>
              </a:path>
              <a:path w="2038984" h="2990850">
                <a:moveTo>
                  <a:pt x="1621828" y="587032"/>
                </a:moveTo>
                <a:lnTo>
                  <a:pt x="1621510" y="587248"/>
                </a:lnTo>
                <a:lnTo>
                  <a:pt x="1621447" y="587387"/>
                </a:lnTo>
                <a:lnTo>
                  <a:pt x="1621828" y="587032"/>
                </a:lnTo>
                <a:close/>
              </a:path>
              <a:path w="2038984" h="2990850">
                <a:moveTo>
                  <a:pt x="1622031" y="484428"/>
                </a:moveTo>
                <a:lnTo>
                  <a:pt x="1621942" y="483781"/>
                </a:lnTo>
                <a:lnTo>
                  <a:pt x="1621726" y="483577"/>
                </a:lnTo>
                <a:lnTo>
                  <a:pt x="1621802" y="483730"/>
                </a:lnTo>
                <a:lnTo>
                  <a:pt x="1622031" y="484428"/>
                </a:lnTo>
                <a:close/>
              </a:path>
              <a:path w="2038984" h="2990850">
                <a:moveTo>
                  <a:pt x="1622564" y="485140"/>
                </a:moveTo>
                <a:lnTo>
                  <a:pt x="1622259" y="485140"/>
                </a:lnTo>
                <a:lnTo>
                  <a:pt x="1622564" y="486410"/>
                </a:lnTo>
                <a:lnTo>
                  <a:pt x="1622564" y="485140"/>
                </a:lnTo>
                <a:close/>
              </a:path>
              <a:path w="2038984" h="2990850">
                <a:moveTo>
                  <a:pt x="1622564" y="482854"/>
                </a:moveTo>
                <a:lnTo>
                  <a:pt x="1621282" y="482854"/>
                </a:lnTo>
                <a:lnTo>
                  <a:pt x="1621332" y="482993"/>
                </a:lnTo>
                <a:lnTo>
                  <a:pt x="1621548" y="483196"/>
                </a:lnTo>
                <a:lnTo>
                  <a:pt x="1621409" y="483019"/>
                </a:lnTo>
                <a:lnTo>
                  <a:pt x="1621866" y="483196"/>
                </a:lnTo>
                <a:lnTo>
                  <a:pt x="1622564" y="483196"/>
                </a:lnTo>
                <a:lnTo>
                  <a:pt x="1622564" y="482854"/>
                </a:lnTo>
                <a:close/>
              </a:path>
              <a:path w="2038984" h="2990850">
                <a:moveTo>
                  <a:pt x="1623314" y="483781"/>
                </a:moveTo>
                <a:lnTo>
                  <a:pt x="1622564" y="483489"/>
                </a:lnTo>
                <a:lnTo>
                  <a:pt x="1621866" y="483196"/>
                </a:lnTo>
                <a:lnTo>
                  <a:pt x="1621561" y="483196"/>
                </a:lnTo>
                <a:lnTo>
                  <a:pt x="1621701" y="483527"/>
                </a:lnTo>
                <a:lnTo>
                  <a:pt x="1622082" y="483781"/>
                </a:lnTo>
                <a:lnTo>
                  <a:pt x="1622564" y="483781"/>
                </a:lnTo>
                <a:lnTo>
                  <a:pt x="1623314" y="483781"/>
                </a:lnTo>
                <a:close/>
              </a:path>
              <a:path w="2038984" h="2990850">
                <a:moveTo>
                  <a:pt x="2038426" y="516890"/>
                </a:moveTo>
                <a:lnTo>
                  <a:pt x="1885950" y="515734"/>
                </a:lnTo>
                <a:lnTo>
                  <a:pt x="1871573" y="515620"/>
                </a:lnTo>
                <a:lnTo>
                  <a:pt x="1871332" y="515620"/>
                </a:lnTo>
                <a:lnTo>
                  <a:pt x="1829904" y="515620"/>
                </a:lnTo>
                <a:lnTo>
                  <a:pt x="1802117" y="514324"/>
                </a:lnTo>
                <a:lnTo>
                  <a:pt x="1802828" y="514324"/>
                </a:lnTo>
                <a:lnTo>
                  <a:pt x="1790192" y="513080"/>
                </a:lnTo>
                <a:lnTo>
                  <a:pt x="1777212" y="511810"/>
                </a:lnTo>
                <a:lnTo>
                  <a:pt x="1777580" y="513080"/>
                </a:lnTo>
                <a:lnTo>
                  <a:pt x="1759839" y="511263"/>
                </a:lnTo>
                <a:lnTo>
                  <a:pt x="1759026" y="511187"/>
                </a:lnTo>
                <a:lnTo>
                  <a:pt x="1752892" y="510501"/>
                </a:lnTo>
                <a:lnTo>
                  <a:pt x="1729994" y="508000"/>
                </a:lnTo>
                <a:lnTo>
                  <a:pt x="1730311" y="508000"/>
                </a:lnTo>
                <a:lnTo>
                  <a:pt x="1719237" y="506730"/>
                </a:lnTo>
                <a:lnTo>
                  <a:pt x="1719465" y="506730"/>
                </a:lnTo>
                <a:lnTo>
                  <a:pt x="1708797" y="505460"/>
                </a:lnTo>
                <a:lnTo>
                  <a:pt x="1709039" y="505460"/>
                </a:lnTo>
                <a:lnTo>
                  <a:pt x="1698790" y="504190"/>
                </a:lnTo>
                <a:lnTo>
                  <a:pt x="1699056" y="504190"/>
                </a:lnTo>
                <a:lnTo>
                  <a:pt x="1688680" y="502856"/>
                </a:lnTo>
                <a:lnTo>
                  <a:pt x="1689265" y="502856"/>
                </a:lnTo>
                <a:lnTo>
                  <a:pt x="1684858" y="501650"/>
                </a:lnTo>
                <a:lnTo>
                  <a:pt x="1680184" y="500380"/>
                </a:lnTo>
                <a:lnTo>
                  <a:pt x="1680502" y="501650"/>
                </a:lnTo>
                <a:lnTo>
                  <a:pt x="1671129" y="498970"/>
                </a:lnTo>
                <a:lnTo>
                  <a:pt x="1663979" y="497903"/>
                </a:lnTo>
                <a:lnTo>
                  <a:pt x="1664169" y="497903"/>
                </a:lnTo>
                <a:lnTo>
                  <a:pt x="1663623" y="497725"/>
                </a:lnTo>
                <a:lnTo>
                  <a:pt x="1660042" y="496570"/>
                </a:lnTo>
                <a:lnTo>
                  <a:pt x="1656105" y="495300"/>
                </a:lnTo>
                <a:lnTo>
                  <a:pt x="1656549" y="496570"/>
                </a:lnTo>
                <a:lnTo>
                  <a:pt x="1648612" y="493826"/>
                </a:lnTo>
                <a:lnTo>
                  <a:pt x="1642910" y="492760"/>
                </a:lnTo>
                <a:lnTo>
                  <a:pt x="1643507" y="492760"/>
                </a:lnTo>
                <a:lnTo>
                  <a:pt x="1637271" y="490220"/>
                </a:lnTo>
                <a:lnTo>
                  <a:pt x="1637957" y="490220"/>
                </a:lnTo>
                <a:lnTo>
                  <a:pt x="1632305" y="488950"/>
                </a:lnTo>
                <a:lnTo>
                  <a:pt x="1633131" y="488950"/>
                </a:lnTo>
                <a:lnTo>
                  <a:pt x="1630603" y="487680"/>
                </a:lnTo>
                <a:lnTo>
                  <a:pt x="1628076" y="486410"/>
                </a:lnTo>
                <a:lnTo>
                  <a:pt x="1629079" y="487680"/>
                </a:lnTo>
                <a:lnTo>
                  <a:pt x="1624634" y="485140"/>
                </a:lnTo>
                <a:lnTo>
                  <a:pt x="1622577" y="485140"/>
                </a:lnTo>
                <a:lnTo>
                  <a:pt x="1622602" y="487680"/>
                </a:lnTo>
                <a:lnTo>
                  <a:pt x="1620748" y="482854"/>
                </a:lnTo>
                <a:lnTo>
                  <a:pt x="1621015" y="482854"/>
                </a:lnTo>
                <a:lnTo>
                  <a:pt x="1620837" y="482600"/>
                </a:lnTo>
                <a:lnTo>
                  <a:pt x="1620608" y="482333"/>
                </a:lnTo>
                <a:lnTo>
                  <a:pt x="1620799" y="482447"/>
                </a:lnTo>
                <a:lnTo>
                  <a:pt x="1620723" y="482320"/>
                </a:lnTo>
                <a:lnTo>
                  <a:pt x="1620126" y="481330"/>
                </a:lnTo>
                <a:lnTo>
                  <a:pt x="1621015" y="482600"/>
                </a:lnTo>
                <a:lnTo>
                  <a:pt x="1621155" y="482600"/>
                </a:lnTo>
                <a:lnTo>
                  <a:pt x="1622564" y="482600"/>
                </a:lnTo>
                <a:lnTo>
                  <a:pt x="1622564" y="481330"/>
                </a:lnTo>
                <a:lnTo>
                  <a:pt x="1622564" y="72390"/>
                </a:lnTo>
                <a:lnTo>
                  <a:pt x="1622564" y="71081"/>
                </a:lnTo>
                <a:lnTo>
                  <a:pt x="1622564" y="66040"/>
                </a:lnTo>
                <a:lnTo>
                  <a:pt x="1622475" y="63500"/>
                </a:lnTo>
                <a:lnTo>
                  <a:pt x="1622259" y="60756"/>
                </a:lnTo>
                <a:lnTo>
                  <a:pt x="1621345" y="57023"/>
                </a:lnTo>
                <a:lnTo>
                  <a:pt x="1620012" y="54521"/>
                </a:lnTo>
                <a:lnTo>
                  <a:pt x="1618145" y="50800"/>
                </a:lnTo>
                <a:lnTo>
                  <a:pt x="1605038" y="38100"/>
                </a:lnTo>
                <a:lnTo>
                  <a:pt x="1599857" y="34290"/>
                </a:lnTo>
                <a:lnTo>
                  <a:pt x="1594294" y="31750"/>
                </a:lnTo>
                <a:lnTo>
                  <a:pt x="1588325" y="29210"/>
                </a:lnTo>
                <a:lnTo>
                  <a:pt x="1587258" y="28790"/>
                </a:lnTo>
                <a:lnTo>
                  <a:pt x="1587258" y="72390"/>
                </a:lnTo>
                <a:lnTo>
                  <a:pt x="1586293" y="71412"/>
                </a:lnTo>
                <a:lnTo>
                  <a:pt x="1586903" y="72390"/>
                </a:lnTo>
                <a:lnTo>
                  <a:pt x="1586115" y="71285"/>
                </a:lnTo>
                <a:lnTo>
                  <a:pt x="1585849" y="71081"/>
                </a:lnTo>
                <a:lnTo>
                  <a:pt x="1585772" y="70878"/>
                </a:lnTo>
                <a:lnTo>
                  <a:pt x="1585036" y="70116"/>
                </a:lnTo>
                <a:lnTo>
                  <a:pt x="1584972" y="69977"/>
                </a:lnTo>
                <a:lnTo>
                  <a:pt x="1584706" y="69735"/>
                </a:lnTo>
                <a:lnTo>
                  <a:pt x="1584845" y="69926"/>
                </a:lnTo>
                <a:lnTo>
                  <a:pt x="1584667" y="69735"/>
                </a:lnTo>
                <a:lnTo>
                  <a:pt x="1584883" y="69735"/>
                </a:lnTo>
                <a:lnTo>
                  <a:pt x="1584502" y="69456"/>
                </a:lnTo>
                <a:lnTo>
                  <a:pt x="1584883" y="69735"/>
                </a:lnTo>
                <a:lnTo>
                  <a:pt x="1585023" y="69786"/>
                </a:lnTo>
                <a:lnTo>
                  <a:pt x="1585277" y="70116"/>
                </a:lnTo>
                <a:lnTo>
                  <a:pt x="1585366" y="70269"/>
                </a:lnTo>
                <a:lnTo>
                  <a:pt x="1585163" y="70116"/>
                </a:lnTo>
                <a:lnTo>
                  <a:pt x="1585556" y="70573"/>
                </a:lnTo>
                <a:lnTo>
                  <a:pt x="1585658" y="70700"/>
                </a:lnTo>
                <a:lnTo>
                  <a:pt x="1585950" y="70878"/>
                </a:lnTo>
                <a:lnTo>
                  <a:pt x="1586052" y="71043"/>
                </a:lnTo>
                <a:lnTo>
                  <a:pt x="1585823" y="70878"/>
                </a:lnTo>
                <a:lnTo>
                  <a:pt x="1585963" y="71081"/>
                </a:lnTo>
                <a:lnTo>
                  <a:pt x="1586179" y="71221"/>
                </a:lnTo>
                <a:lnTo>
                  <a:pt x="1586407" y="71412"/>
                </a:lnTo>
                <a:lnTo>
                  <a:pt x="1587258" y="72390"/>
                </a:lnTo>
                <a:lnTo>
                  <a:pt x="1587258" y="28790"/>
                </a:lnTo>
                <a:lnTo>
                  <a:pt x="1586547" y="28511"/>
                </a:lnTo>
                <a:lnTo>
                  <a:pt x="1586547" y="71081"/>
                </a:lnTo>
                <a:lnTo>
                  <a:pt x="1585747" y="70535"/>
                </a:lnTo>
                <a:lnTo>
                  <a:pt x="1585595" y="70421"/>
                </a:lnTo>
                <a:lnTo>
                  <a:pt x="1585429" y="70116"/>
                </a:lnTo>
                <a:lnTo>
                  <a:pt x="1585328" y="69748"/>
                </a:lnTo>
                <a:lnTo>
                  <a:pt x="1585480" y="70116"/>
                </a:lnTo>
                <a:lnTo>
                  <a:pt x="1586090" y="70700"/>
                </a:lnTo>
                <a:lnTo>
                  <a:pt x="1586547" y="71081"/>
                </a:lnTo>
                <a:lnTo>
                  <a:pt x="1586547" y="28511"/>
                </a:lnTo>
                <a:lnTo>
                  <a:pt x="1584972" y="27889"/>
                </a:lnTo>
                <a:lnTo>
                  <a:pt x="1584972" y="69583"/>
                </a:lnTo>
                <a:lnTo>
                  <a:pt x="1584934" y="69392"/>
                </a:lnTo>
                <a:lnTo>
                  <a:pt x="1584464" y="67310"/>
                </a:lnTo>
                <a:lnTo>
                  <a:pt x="1584426" y="66040"/>
                </a:lnTo>
                <a:lnTo>
                  <a:pt x="1584540" y="66776"/>
                </a:lnTo>
                <a:lnTo>
                  <a:pt x="1584629" y="67310"/>
                </a:lnTo>
                <a:lnTo>
                  <a:pt x="1584845" y="68580"/>
                </a:lnTo>
                <a:lnTo>
                  <a:pt x="1584883" y="68707"/>
                </a:lnTo>
                <a:lnTo>
                  <a:pt x="1584972" y="69583"/>
                </a:lnTo>
                <a:lnTo>
                  <a:pt x="1584972" y="27889"/>
                </a:lnTo>
                <a:lnTo>
                  <a:pt x="1581899" y="26670"/>
                </a:lnTo>
                <a:lnTo>
                  <a:pt x="1575015" y="25400"/>
                </a:lnTo>
                <a:lnTo>
                  <a:pt x="1567662" y="22860"/>
                </a:lnTo>
                <a:lnTo>
                  <a:pt x="1559839" y="20320"/>
                </a:lnTo>
                <a:lnTo>
                  <a:pt x="1551533" y="19050"/>
                </a:lnTo>
                <a:lnTo>
                  <a:pt x="1542783" y="16510"/>
                </a:lnTo>
                <a:lnTo>
                  <a:pt x="1523898" y="13970"/>
                </a:lnTo>
                <a:lnTo>
                  <a:pt x="1513814" y="11430"/>
                </a:lnTo>
                <a:lnTo>
                  <a:pt x="1492389" y="8890"/>
                </a:lnTo>
                <a:lnTo>
                  <a:pt x="1432306" y="2540"/>
                </a:lnTo>
                <a:lnTo>
                  <a:pt x="1378585" y="0"/>
                </a:lnTo>
                <a:lnTo>
                  <a:pt x="1321079" y="0"/>
                </a:lnTo>
                <a:lnTo>
                  <a:pt x="1320952" y="31750"/>
                </a:lnTo>
                <a:lnTo>
                  <a:pt x="1320927" y="38100"/>
                </a:lnTo>
                <a:lnTo>
                  <a:pt x="1377124" y="38100"/>
                </a:lnTo>
                <a:lnTo>
                  <a:pt x="1399184" y="39141"/>
                </a:lnTo>
                <a:lnTo>
                  <a:pt x="1429118" y="40614"/>
                </a:lnTo>
                <a:lnTo>
                  <a:pt x="1447177" y="42468"/>
                </a:lnTo>
                <a:lnTo>
                  <a:pt x="1477035" y="45720"/>
                </a:lnTo>
                <a:lnTo>
                  <a:pt x="1476717" y="45720"/>
                </a:lnTo>
                <a:lnTo>
                  <a:pt x="1487792" y="46990"/>
                </a:lnTo>
                <a:lnTo>
                  <a:pt x="1487563" y="46990"/>
                </a:lnTo>
                <a:lnTo>
                  <a:pt x="1498231" y="48260"/>
                </a:lnTo>
                <a:lnTo>
                  <a:pt x="1497977" y="48260"/>
                </a:lnTo>
                <a:lnTo>
                  <a:pt x="1508239" y="49530"/>
                </a:lnTo>
                <a:lnTo>
                  <a:pt x="1507972" y="49530"/>
                </a:lnTo>
                <a:lnTo>
                  <a:pt x="1517777" y="50800"/>
                </a:lnTo>
                <a:lnTo>
                  <a:pt x="1517484" y="50800"/>
                </a:lnTo>
                <a:lnTo>
                  <a:pt x="1526235" y="51993"/>
                </a:lnTo>
                <a:lnTo>
                  <a:pt x="1535074" y="54521"/>
                </a:lnTo>
                <a:lnTo>
                  <a:pt x="1534426" y="54521"/>
                </a:lnTo>
                <a:lnTo>
                  <a:pt x="1543431" y="55880"/>
                </a:lnTo>
                <a:lnTo>
                  <a:pt x="1543037" y="55880"/>
                </a:lnTo>
                <a:lnTo>
                  <a:pt x="1550085" y="57023"/>
                </a:lnTo>
                <a:lnTo>
                  <a:pt x="1557820" y="59690"/>
                </a:lnTo>
                <a:lnTo>
                  <a:pt x="1557312" y="59690"/>
                </a:lnTo>
                <a:lnTo>
                  <a:pt x="1563014" y="60756"/>
                </a:lnTo>
                <a:lnTo>
                  <a:pt x="1569758" y="63500"/>
                </a:lnTo>
                <a:lnTo>
                  <a:pt x="1569072" y="63500"/>
                </a:lnTo>
                <a:lnTo>
                  <a:pt x="1574723" y="64770"/>
                </a:lnTo>
                <a:lnTo>
                  <a:pt x="1573898" y="64770"/>
                </a:lnTo>
                <a:lnTo>
                  <a:pt x="1578952" y="67310"/>
                </a:lnTo>
                <a:lnTo>
                  <a:pt x="1577949" y="66040"/>
                </a:lnTo>
                <a:lnTo>
                  <a:pt x="1582394" y="68580"/>
                </a:lnTo>
                <a:lnTo>
                  <a:pt x="1581175" y="67310"/>
                </a:lnTo>
                <a:lnTo>
                  <a:pt x="1584274" y="69392"/>
                </a:lnTo>
                <a:lnTo>
                  <a:pt x="1584464" y="69545"/>
                </a:lnTo>
                <a:lnTo>
                  <a:pt x="1584540" y="490220"/>
                </a:lnTo>
                <a:lnTo>
                  <a:pt x="1584718" y="492760"/>
                </a:lnTo>
                <a:lnTo>
                  <a:pt x="1585607" y="496570"/>
                </a:lnTo>
                <a:lnTo>
                  <a:pt x="1586877" y="498970"/>
                </a:lnTo>
                <a:lnTo>
                  <a:pt x="1588846" y="502856"/>
                </a:lnTo>
                <a:lnTo>
                  <a:pt x="1625130" y="527050"/>
                </a:lnTo>
                <a:lnTo>
                  <a:pt x="1632013" y="528320"/>
                </a:lnTo>
                <a:lnTo>
                  <a:pt x="1639366" y="530860"/>
                </a:lnTo>
                <a:lnTo>
                  <a:pt x="1647190" y="533400"/>
                </a:lnTo>
                <a:lnTo>
                  <a:pt x="1655483" y="534670"/>
                </a:lnTo>
                <a:lnTo>
                  <a:pt x="1657667" y="535305"/>
                </a:lnTo>
                <a:lnTo>
                  <a:pt x="1655483" y="535940"/>
                </a:lnTo>
                <a:lnTo>
                  <a:pt x="1647190" y="537210"/>
                </a:lnTo>
                <a:lnTo>
                  <a:pt x="1639366" y="539750"/>
                </a:lnTo>
                <a:lnTo>
                  <a:pt x="1601990" y="554990"/>
                </a:lnTo>
                <a:lnTo>
                  <a:pt x="1597190" y="557504"/>
                </a:lnTo>
                <a:lnTo>
                  <a:pt x="1595577" y="559257"/>
                </a:lnTo>
                <a:lnTo>
                  <a:pt x="1592592" y="562610"/>
                </a:lnTo>
                <a:lnTo>
                  <a:pt x="1588884" y="567690"/>
                </a:lnTo>
                <a:lnTo>
                  <a:pt x="1586953" y="570230"/>
                </a:lnTo>
                <a:lnTo>
                  <a:pt x="1586064" y="572744"/>
                </a:lnTo>
                <a:lnTo>
                  <a:pt x="1586064" y="998982"/>
                </a:lnTo>
                <a:lnTo>
                  <a:pt x="1585887" y="999337"/>
                </a:lnTo>
                <a:lnTo>
                  <a:pt x="1586064" y="998982"/>
                </a:lnTo>
                <a:lnTo>
                  <a:pt x="1586064" y="572744"/>
                </a:lnTo>
                <a:lnTo>
                  <a:pt x="1585645" y="573913"/>
                </a:lnTo>
                <a:lnTo>
                  <a:pt x="1584756" y="577646"/>
                </a:lnTo>
                <a:lnTo>
                  <a:pt x="1584629" y="579120"/>
                </a:lnTo>
                <a:lnTo>
                  <a:pt x="1584540" y="580390"/>
                </a:lnTo>
                <a:lnTo>
                  <a:pt x="1584477" y="999947"/>
                </a:lnTo>
                <a:lnTo>
                  <a:pt x="1583931" y="1000379"/>
                </a:lnTo>
                <a:lnTo>
                  <a:pt x="1584464" y="1000379"/>
                </a:lnTo>
                <a:lnTo>
                  <a:pt x="1585099" y="1000379"/>
                </a:lnTo>
                <a:lnTo>
                  <a:pt x="1585201" y="1000239"/>
                </a:lnTo>
                <a:lnTo>
                  <a:pt x="1585214" y="1000379"/>
                </a:lnTo>
                <a:lnTo>
                  <a:pt x="1585366" y="1000379"/>
                </a:lnTo>
                <a:lnTo>
                  <a:pt x="1585480" y="1000239"/>
                </a:lnTo>
                <a:lnTo>
                  <a:pt x="1585633" y="999947"/>
                </a:lnTo>
                <a:lnTo>
                  <a:pt x="1585366" y="1000226"/>
                </a:lnTo>
                <a:lnTo>
                  <a:pt x="1585582" y="999947"/>
                </a:lnTo>
                <a:lnTo>
                  <a:pt x="1585798" y="999782"/>
                </a:lnTo>
                <a:lnTo>
                  <a:pt x="1585798" y="999921"/>
                </a:lnTo>
                <a:lnTo>
                  <a:pt x="1585963" y="999756"/>
                </a:lnTo>
                <a:lnTo>
                  <a:pt x="1586204" y="999337"/>
                </a:lnTo>
                <a:lnTo>
                  <a:pt x="1585836" y="999718"/>
                </a:lnTo>
                <a:lnTo>
                  <a:pt x="1586903" y="998220"/>
                </a:lnTo>
                <a:lnTo>
                  <a:pt x="1586395" y="998982"/>
                </a:lnTo>
                <a:lnTo>
                  <a:pt x="1586204" y="999337"/>
                </a:lnTo>
                <a:lnTo>
                  <a:pt x="1587258" y="998220"/>
                </a:lnTo>
                <a:lnTo>
                  <a:pt x="1585963" y="999756"/>
                </a:lnTo>
                <a:lnTo>
                  <a:pt x="1585798" y="999947"/>
                </a:lnTo>
                <a:lnTo>
                  <a:pt x="1585556" y="1000239"/>
                </a:lnTo>
                <a:lnTo>
                  <a:pt x="1585480" y="1000379"/>
                </a:lnTo>
                <a:lnTo>
                  <a:pt x="1585658" y="1000379"/>
                </a:lnTo>
                <a:lnTo>
                  <a:pt x="1585455" y="1000455"/>
                </a:lnTo>
                <a:lnTo>
                  <a:pt x="1584960" y="1002030"/>
                </a:lnTo>
                <a:lnTo>
                  <a:pt x="1584693" y="1002919"/>
                </a:lnTo>
                <a:lnTo>
                  <a:pt x="1584794" y="1002271"/>
                </a:lnTo>
                <a:lnTo>
                  <a:pt x="1584883" y="1002030"/>
                </a:lnTo>
                <a:lnTo>
                  <a:pt x="1585328" y="1000506"/>
                </a:lnTo>
                <a:lnTo>
                  <a:pt x="1584464" y="1000823"/>
                </a:lnTo>
                <a:lnTo>
                  <a:pt x="1584464" y="1003300"/>
                </a:lnTo>
                <a:lnTo>
                  <a:pt x="1584528" y="1003554"/>
                </a:lnTo>
                <a:lnTo>
                  <a:pt x="1584566" y="1003681"/>
                </a:lnTo>
                <a:lnTo>
                  <a:pt x="1584464" y="1004570"/>
                </a:lnTo>
                <a:lnTo>
                  <a:pt x="1584464" y="1000823"/>
                </a:lnTo>
                <a:lnTo>
                  <a:pt x="1581175" y="1002030"/>
                </a:lnTo>
                <a:lnTo>
                  <a:pt x="1582394" y="1002030"/>
                </a:lnTo>
                <a:lnTo>
                  <a:pt x="1577949" y="1003300"/>
                </a:lnTo>
                <a:lnTo>
                  <a:pt x="1578952" y="1003300"/>
                </a:lnTo>
                <a:lnTo>
                  <a:pt x="1573898" y="1005840"/>
                </a:lnTo>
                <a:lnTo>
                  <a:pt x="1574723" y="1005840"/>
                </a:lnTo>
                <a:lnTo>
                  <a:pt x="1569072" y="1007110"/>
                </a:lnTo>
                <a:lnTo>
                  <a:pt x="1569758" y="1007110"/>
                </a:lnTo>
                <a:lnTo>
                  <a:pt x="1563522" y="1009650"/>
                </a:lnTo>
                <a:lnTo>
                  <a:pt x="1564119" y="1008380"/>
                </a:lnTo>
                <a:lnTo>
                  <a:pt x="1557312" y="1010920"/>
                </a:lnTo>
                <a:lnTo>
                  <a:pt x="1557820" y="1010920"/>
                </a:lnTo>
                <a:lnTo>
                  <a:pt x="1551444" y="1012024"/>
                </a:lnTo>
                <a:lnTo>
                  <a:pt x="1543392" y="1014615"/>
                </a:lnTo>
                <a:lnTo>
                  <a:pt x="1542846" y="1014793"/>
                </a:lnTo>
                <a:lnTo>
                  <a:pt x="1543037" y="1014793"/>
                </a:lnTo>
                <a:lnTo>
                  <a:pt x="1535049" y="1016000"/>
                </a:lnTo>
                <a:lnTo>
                  <a:pt x="1535404" y="1016000"/>
                </a:lnTo>
                <a:lnTo>
                  <a:pt x="1527187" y="1017181"/>
                </a:lnTo>
                <a:lnTo>
                  <a:pt x="1517751" y="1019746"/>
                </a:lnTo>
                <a:lnTo>
                  <a:pt x="1518335" y="1019746"/>
                </a:lnTo>
                <a:lnTo>
                  <a:pt x="1507972" y="1021080"/>
                </a:lnTo>
                <a:lnTo>
                  <a:pt x="1508239" y="1021080"/>
                </a:lnTo>
                <a:lnTo>
                  <a:pt x="1497977" y="1022350"/>
                </a:lnTo>
                <a:lnTo>
                  <a:pt x="1498231" y="1022350"/>
                </a:lnTo>
                <a:lnTo>
                  <a:pt x="1487563" y="1023620"/>
                </a:lnTo>
                <a:lnTo>
                  <a:pt x="1487792" y="1023620"/>
                </a:lnTo>
                <a:lnTo>
                  <a:pt x="1476717" y="1024890"/>
                </a:lnTo>
                <a:lnTo>
                  <a:pt x="1477035" y="1024890"/>
                </a:lnTo>
                <a:lnTo>
                  <a:pt x="1454124" y="1027391"/>
                </a:lnTo>
                <a:lnTo>
                  <a:pt x="1454975" y="1027391"/>
                </a:lnTo>
                <a:lnTo>
                  <a:pt x="1430197" y="1028661"/>
                </a:lnTo>
                <a:lnTo>
                  <a:pt x="1404188" y="1031214"/>
                </a:lnTo>
                <a:lnTo>
                  <a:pt x="1404899" y="1031214"/>
                </a:lnTo>
                <a:lnTo>
                  <a:pt x="1377124" y="1032510"/>
                </a:lnTo>
                <a:lnTo>
                  <a:pt x="1320927" y="1032510"/>
                </a:lnTo>
                <a:lnTo>
                  <a:pt x="1321041" y="1062990"/>
                </a:lnTo>
                <a:lnTo>
                  <a:pt x="1321079" y="1070610"/>
                </a:lnTo>
                <a:lnTo>
                  <a:pt x="1350251" y="1070610"/>
                </a:lnTo>
                <a:lnTo>
                  <a:pt x="1378585" y="1069340"/>
                </a:lnTo>
                <a:lnTo>
                  <a:pt x="1406004" y="1069340"/>
                </a:lnTo>
                <a:lnTo>
                  <a:pt x="1432306" y="1066800"/>
                </a:lnTo>
                <a:lnTo>
                  <a:pt x="1457388" y="1065530"/>
                </a:lnTo>
                <a:lnTo>
                  <a:pt x="1503299" y="1060450"/>
                </a:lnTo>
                <a:lnTo>
                  <a:pt x="1513814" y="1057910"/>
                </a:lnTo>
                <a:lnTo>
                  <a:pt x="1533563" y="1055370"/>
                </a:lnTo>
                <a:lnTo>
                  <a:pt x="1542783" y="1052830"/>
                </a:lnTo>
                <a:lnTo>
                  <a:pt x="1551533" y="1051560"/>
                </a:lnTo>
                <a:lnTo>
                  <a:pt x="1559839" y="1049020"/>
                </a:lnTo>
                <a:lnTo>
                  <a:pt x="1567662" y="1047750"/>
                </a:lnTo>
                <a:lnTo>
                  <a:pt x="1575015" y="1045210"/>
                </a:lnTo>
                <a:lnTo>
                  <a:pt x="1581899" y="1042670"/>
                </a:lnTo>
                <a:lnTo>
                  <a:pt x="1588325" y="1041400"/>
                </a:lnTo>
                <a:lnTo>
                  <a:pt x="1594294" y="1038860"/>
                </a:lnTo>
                <a:lnTo>
                  <a:pt x="1599857" y="1035050"/>
                </a:lnTo>
                <a:lnTo>
                  <a:pt x="1605038" y="1032510"/>
                </a:lnTo>
                <a:lnTo>
                  <a:pt x="1622005" y="1009650"/>
                </a:lnTo>
                <a:lnTo>
                  <a:pt x="1622310" y="1008380"/>
                </a:lnTo>
                <a:lnTo>
                  <a:pt x="1622437" y="1007110"/>
                </a:lnTo>
                <a:lnTo>
                  <a:pt x="1622564" y="1004570"/>
                </a:lnTo>
                <a:lnTo>
                  <a:pt x="1622564" y="998220"/>
                </a:lnTo>
                <a:lnTo>
                  <a:pt x="1622564" y="589280"/>
                </a:lnTo>
                <a:lnTo>
                  <a:pt x="1622564" y="586663"/>
                </a:lnTo>
                <a:lnTo>
                  <a:pt x="1622564" y="586359"/>
                </a:lnTo>
                <a:lnTo>
                  <a:pt x="1622120" y="586663"/>
                </a:lnTo>
                <a:lnTo>
                  <a:pt x="1621624" y="587032"/>
                </a:lnTo>
                <a:lnTo>
                  <a:pt x="1621828" y="587032"/>
                </a:lnTo>
                <a:lnTo>
                  <a:pt x="1621409" y="587590"/>
                </a:lnTo>
                <a:lnTo>
                  <a:pt x="1621180" y="587832"/>
                </a:lnTo>
                <a:lnTo>
                  <a:pt x="1621205" y="587679"/>
                </a:lnTo>
                <a:lnTo>
                  <a:pt x="1621358" y="587463"/>
                </a:lnTo>
                <a:lnTo>
                  <a:pt x="1621409" y="587324"/>
                </a:lnTo>
                <a:lnTo>
                  <a:pt x="1621104" y="587540"/>
                </a:lnTo>
                <a:lnTo>
                  <a:pt x="1621104" y="587781"/>
                </a:lnTo>
                <a:lnTo>
                  <a:pt x="1620850" y="588175"/>
                </a:lnTo>
                <a:lnTo>
                  <a:pt x="1620977" y="588098"/>
                </a:lnTo>
                <a:lnTo>
                  <a:pt x="1620126" y="589280"/>
                </a:lnTo>
                <a:lnTo>
                  <a:pt x="1620850" y="588175"/>
                </a:lnTo>
                <a:lnTo>
                  <a:pt x="1620901" y="587971"/>
                </a:lnTo>
                <a:lnTo>
                  <a:pt x="1621104" y="587781"/>
                </a:lnTo>
                <a:lnTo>
                  <a:pt x="1621104" y="587540"/>
                </a:lnTo>
                <a:lnTo>
                  <a:pt x="1620469" y="587971"/>
                </a:lnTo>
                <a:lnTo>
                  <a:pt x="1620926" y="587590"/>
                </a:lnTo>
                <a:lnTo>
                  <a:pt x="1621536" y="587032"/>
                </a:lnTo>
                <a:lnTo>
                  <a:pt x="1621701" y="586663"/>
                </a:lnTo>
                <a:lnTo>
                  <a:pt x="1621840" y="586219"/>
                </a:lnTo>
                <a:lnTo>
                  <a:pt x="1622183" y="585470"/>
                </a:lnTo>
                <a:lnTo>
                  <a:pt x="1622056" y="585470"/>
                </a:lnTo>
                <a:lnTo>
                  <a:pt x="1622259" y="584923"/>
                </a:lnTo>
                <a:lnTo>
                  <a:pt x="1622552" y="584187"/>
                </a:lnTo>
                <a:lnTo>
                  <a:pt x="1622450" y="583831"/>
                </a:lnTo>
                <a:lnTo>
                  <a:pt x="1622564" y="581660"/>
                </a:lnTo>
                <a:lnTo>
                  <a:pt x="1622564" y="584187"/>
                </a:lnTo>
                <a:lnTo>
                  <a:pt x="1622183" y="585470"/>
                </a:lnTo>
                <a:lnTo>
                  <a:pt x="1621917" y="586219"/>
                </a:lnTo>
                <a:lnTo>
                  <a:pt x="1621790" y="586663"/>
                </a:lnTo>
                <a:lnTo>
                  <a:pt x="1621612" y="587032"/>
                </a:lnTo>
                <a:lnTo>
                  <a:pt x="1622564" y="586219"/>
                </a:lnTo>
                <a:lnTo>
                  <a:pt x="1623555" y="585470"/>
                </a:lnTo>
                <a:lnTo>
                  <a:pt x="1622628" y="586219"/>
                </a:lnTo>
                <a:lnTo>
                  <a:pt x="1622564" y="586359"/>
                </a:lnTo>
                <a:lnTo>
                  <a:pt x="1622767" y="586219"/>
                </a:lnTo>
                <a:lnTo>
                  <a:pt x="1623910" y="585470"/>
                </a:lnTo>
                <a:lnTo>
                  <a:pt x="1625841" y="584212"/>
                </a:lnTo>
                <a:lnTo>
                  <a:pt x="1624634" y="585470"/>
                </a:lnTo>
                <a:lnTo>
                  <a:pt x="1626882" y="584187"/>
                </a:lnTo>
                <a:lnTo>
                  <a:pt x="1629079" y="582930"/>
                </a:lnTo>
                <a:lnTo>
                  <a:pt x="1628101" y="584187"/>
                </a:lnTo>
                <a:lnTo>
                  <a:pt x="1630603" y="582930"/>
                </a:lnTo>
                <a:lnTo>
                  <a:pt x="1633131" y="581660"/>
                </a:lnTo>
                <a:lnTo>
                  <a:pt x="1632305" y="581660"/>
                </a:lnTo>
                <a:lnTo>
                  <a:pt x="1637957" y="579120"/>
                </a:lnTo>
                <a:lnTo>
                  <a:pt x="1637271" y="580390"/>
                </a:lnTo>
                <a:lnTo>
                  <a:pt x="1640382" y="579120"/>
                </a:lnTo>
                <a:lnTo>
                  <a:pt x="1644002" y="577646"/>
                </a:lnTo>
                <a:lnTo>
                  <a:pt x="1649717" y="576580"/>
                </a:lnTo>
                <a:lnTo>
                  <a:pt x="1649222" y="576580"/>
                </a:lnTo>
                <a:lnTo>
                  <a:pt x="1656930" y="573913"/>
                </a:lnTo>
                <a:lnTo>
                  <a:pt x="1663992" y="572770"/>
                </a:lnTo>
                <a:lnTo>
                  <a:pt x="1663585" y="572770"/>
                </a:lnTo>
                <a:lnTo>
                  <a:pt x="1671624" y="571563"/>
                </a:lnTo>
                <a:lnTo>
                  <a:pt x="1671929" y="571423"/>
                </a:lnTo>
                <a:lnTo>
                  <a:pt x="1680781" y="568883"/>
                </a:lnTo>
                <a:lnTo>
                  <a:pt x="1689544" y="567690"/>
                </a:lnTo>
                <a:lnTo>
                  <a:pt x="1689252" y="567690"/>
                </a:lnTo>
                <a:lnTo>
                  <a:pt x="1699056" y="566420"/>
                </a:lnTo>
                <a:lnTo>
                  <a:pt x="1698790" y="566420"/>
                </a:lnTo>
                <a:lnTo>
                  <a:pt x="1709039" y="565150"/>
                </a:lnTo>
                <a:lnTo>
                  <a:pt x="1708797" y="565150"/>
                </a:lnTo>
                <a:lnTo>
                  <a:pt x="1719465" y="563880"/>
                </a:lnTo>
                <a:lnTo>
                  <a:pt x="1719237" y="563880"/>
                </a:lnTo>
                <a:lnTo>
                  <a:pt x="1730311" y="562610"/>
                </a:lnTo>
                <a:lnTo>
                  <a:pt x="1729994" y="562610"/>
                </a:lnTo>
                <a:lnTo>
                  <a:pt x="1753641" y="560031"/>
                </a:lnTo>
                <a:lnTo>
                  <a:pt x="1760829" y="559257"/>
                </a:lnTo>
                <a:lnTo>
                  <a:pt x="1777911" y="557504"/>
                </a:lnTo>
                <a:lnTo>
                  <a:pt x="1803171" y="556260"/>
                </a:lnTo>
                <a:lnTo>
                  <a:pt x="1802828" y="556260"/>
                </a:lnTo>
                <a:lnTo>
                  <a:pt x="1829904" y="554990"/>
                </a:lnTo>
                <a:lnTo>
                  <a:pt x="1857375" y="554990"/>
                </a:lnTo>
                <a:lnTo>
                  <a:pt x="1871726" y="553720"/>
                </a:lnTo>
                <a:lnTo>
                  <a:pt x="1885950" y="553720"/>
                </a:lnTo>
                <a:lnTo>
                  <a:pt x="2038426" y="553720"/>
                </a:lnTo>
                <a:lnTo>
                  <a:pt x="2038426" y="51689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 txBox="1"/>
          <p:nvPr/>
        </p:nvSpPr>
        <p:spPr>
          <a:xfrm>
            <a:off x="10310893" y="2574743"/>
            <a:ext cx="103608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10" dirty="0" smtClean="0">
                <a:solidFill>
                  <a:srgbClr val="006FC0"/>
                </a:solidFill>
                <a:latin typeface="Calibri"/>
                <a:cs typeface="Calibri"/>
              </a:rPr>
              <a:t>Fichiers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0310893" y="2940502"/>
            <a:ext cx="131194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dirty="0" smtClean="0">
                <a:solidFill>
                  <a:srgbClr val="006FC0"/>
                </a:solidFill>
                <a:latin typeface="Calibri"/>
                <a:cs typeface="Calibri"/>
              </a:rPr>
              <a:t>header</a:t>
            </a:r>
            <a:r>
              <a:rPr sz="2400" spc="-2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lang="fr-FR" sz="2400" spc="-10" dirty="0" smtClean="0">
                <a:solidFill>
                  <a:srgbClr val="006FC0"/>
                </a:solidFill>
                <a:latin typeface="Calibri"/>
                <a:cs typeface="Calibri"/>
              </a:rPr>
              <a:t>fichiers d’entêtes</a:t>
            </a:r>
            <a:r>
              <a:rPr sz="2400" spc="-10" dirty="0" smtClean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9309850" y="4686028"/>
            <a:ext cx="88739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Code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3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452" y="1286591"/>
            <a:ext cx="8915400" cy="342382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Opérations sur les </a:t>
            </a:r>
            <a:r>
              <a:rPr lang="fr-FR" b="1" dirty="0" err="1" smtClean="0">
                <a:solidFill>
                  <a:srgbClr val="0070C0"/>
                </a:solidFill>
              </a:rPr>
              <a:t>tuples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22044" y="-18038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1706" y="719072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fr-FR" sz="3200" b="1" spc="6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Tuples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23483"/>
              </p:ext>
            </p:extLst>
          </p:nvPr>
        </p:nvGraphicFramePr>
        <p:xfrm>
          <a:off x="516572" y="2186937"/>
          <a:ext cx="11477308" cy="39489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25769"/>
                <a:gridCol w="1731932"/>
                <a:gridCol w="5919607"/>
              </a:tblGrid>
              <a:tr h="438776">
                <a:tc>
                  <a:txBody>
                    <a:bodyPr/>
                    <a:lstStyle/>
                    <a:p>
                      <a:r>
                        <a:rPr lang="fr-FR" dirty="0"/>
                        <a:t>Opération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Exemple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Résultat</a:t>
                      </a:r>
                    </a:p>
                  </a:txBody>
                  <a:tcPr anchor="ctr"/>
                </a:tc>
              </a:tr>
              <a:tr h="438776">
                <a:tc>
                  <a:txBody>
                    <a:bodyPr/>
                    <a:lstStyle/>
                    <a:p>
                      <a:r>
                        <a:rPr lang="fr-FR" sz="1600"/>
                        <a:t>Indexation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t[i]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Valeur de l’élément i</a:t>
                      </a:r>
                      <a:endParaRPr lang="fr-FR" sz="1600" dirty="0"/>
                    </a:p>
                  </a:txBody>
                  <a:tcPr anchor="ctr"/>
                </a:tc>
              </a:tr>
              <a:tr h="438776">
                <a:tc>
                  <a:txBody>
                    <a:bodyPr/>
                    <a:lstStyle/>
                    <a:p>
                      <a:r>
                        <a:rPr lang="fr-FR" sz="1600"/>
                        <a:t>Tranche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t[</a:t>
                      </a:r>
                      <a:r>
                        <a:rPr lang="fr-FR" sz="1600" dirty="0" err="1" smtClean="0"/>
                        <a:t>m:n</a:t>
                      </a:r>
                      <a:r>
                        <a:rPr lang="fr-FR" sz="1600" dirty="0" smtClean="0"/>
                        <a:t>]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extrait les éléments de t[m] jusqu’à t[n-1].</a:t>
                      </a:r>
                      <a:endParaRPr lang="fr-FR" sz="1600" dirty="0"/>
                    </a:p>
                  </a:txBody>
                  <a:tcPr anchor="ctr"/>
                </a:tc>
              </a:tr>
              <a:tr h="438776">
                <a:tc>
                  <a:txBody>
                    <a:bodyPr/>
                    <a:lstStyle/>
                    <a:p>
                      <a:r>
                        <a:rPr lang="fr-FR" sz="1600"/>
                        <a:t>Concaténation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t1+ t2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tuple</a:t>
                      </a:r>
                      <a:r>
                        <a:rPr lang="fr-FR" sz="1600" dirty="0" smtClean="0"/>
                        <a:t> contenant les éléments de t1</a:t>
                      </a:r>
                      <a:r>
                        <a:rPr lang="fr-FR" sz="1600" baseline="0" dirty="0" smtClean="0"/>
                        <a:t> suivie ceux de t2</a:t>
                      </a:r>
                      <a:endParaRPr lang="fr-FR" sz="1600" dirty="0"/>
                    </a:p>
                  </a:txBody>
                  <a:tcPr anchor="ctr"/>
                </a:tc>
              </a:tr>
              <a:tr h="438776">
                <a:tc>
                  <a:txBody>
                    <a:bodyPr/>
                    <a:lstStyle/>
                    <a:p>
                      <a:r>
                        <a:rPr lang="fr-FR" sz="1600"/>
                        <a:t>Duplication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t* 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tuple</a:t>
                      </a:r>
                      <a:r>
                        <a:rPr lang="fr-FR" sz="1600" dirty="0" smtClean="0"/>
                        <a:t> contenant les éléments de t répétés n fois de suite</a:t>
                      </a:r>
                      <a:endParaRPr lang="fr-FR" sz="1600" dirty="0"/>
                    </a:p>
                  </a:txBody>
                  <a:tcPr anchor="ctr"/>
                </a:tc>
              </a:tr>
              <a:tr h="438776">
                <a:tc>
                  <a:txBody>
                    <a:bodyPr/>
                    <a:lstStyle/>
                    <a:p>
                      <a:r>
                        <a:rPr lang="fr-FR" sz="1600"/>
                        <a:t>Appartenance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x </a:t>
                      </a:r>
                      <a:r>
                        <a:rPr lang="fr-FR" sz="1600" dirty="0"/>
                        <a:t>in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True</a:t>
                      </a:r>
                      <a:r>
                        <a:rPr lang="fr-FR" sz="1600" dirty="0" smtClean="0"/>
                        <a:t> si</a:t>
                      </a:r>
                      <a:r>
                        <a:rPr lang="fr-FR" sz="1600" baseline="0" dirty="0" smtClean="0"/>
                        <a:t> x est contenue dans t</a:t>
                      </a:r>
                      <a:endParaRPr lang="fr-FR" sz="1600" dirty="0"/>
                    </a:p>
                  </a:txBody>
                  <a:tcPr anchor="ctr"/>
                </a:tc>
              </a:tr>
              <a:tr h="438776">
                <a:tc>
                  <a:txBody>
                    <a:bodyPr/>
                    <a:lstStyle/>
                    <a:p>
                      <a:r>
                        <a:rPr lang="fr-FR" sz="1600"/>
                        <a:t>Longueur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len(t)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 taille(le</a:t>
                      </a:r>
                      <a:r>
                        <a:rPr lang="fr-FR" sz="1600" baseline="0" dirty="0" smtClean="0"/>
                        <a:t> nombre d’éléments) de t</a:t>
                      </a:r>
                      <a:endParaRPr lang="fr-FR" sz="1600" dirty="0"/>
                    </a:p>
                  </a:txBody>
                  <a:tcPr anchor="ctr"/>
                </a:tc>
              </a:tr>
              <a:tr h="438776">
                <a:tc>
                  <a:txBody>
                    <a:bodyPr/>
                    <a:lstStyle/>
                    <a:p>
                      <a:r>
                        <a:rPr lang="fr-FR" sz="1600"/>
                        <a:t>Comptage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t.count</a:t>
                      </a:r>
                      <a:r>
                        <a:rPr lang="fr-FR" sz="1600" dirty="0" smtClean="0"/>
                        <a:t>(x)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Le nombre d’occurrences de</a:t>
                      </a:r>
                      <a:r>
                        <a:rPr lang="fr-FR" sz="1600" baseline="0" dirty="0" smtClean="0"/>
                        <a:t> x dans t</a:t>
                      </a:r>
                      <a:endParaRPr lang="fr-FR" sz="1600" dirty="0"/>
                    </a:p>
                  </a:txBody>
                  <a:tcPr anchor="ctr"/>
                </a:tc>
              </a:tr>
              <a:tr h="438776">
                <a:tc>
                  <a:txBody>
                    <a:bodyPr/>
                    <a:lstStyle/>
                    <a:p>
                      <a:r>
                        <a:rPr lang="fr-FR" sz="1600"/>
                        <a:t>Recherche d’index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t.index</a:t>
                      </a:r>
                      <a:r>
                        <a:rPr lang="fr-FR" sz="1600" dirty="0" smtClean="0"/>
                        <a:t>(x)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Position de </a:t>
                      </a:r>
                      <a:r>
                        <a:rPr lang="fr-FR" sz="1600" dirty="0" smtClean="0"/>
                        <a:t>l’élément x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4960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052" y="1286590"/>
            <a:ext cx="8915400" cy="2772104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Opérations sur les </a:t>
            </a:r>
            <a:r>
              <a:rPr lang="fr-FR" b="1" dirty="0" err="1" smtClean="0">
                <a:solidFill>
                  <a:srgbClr val="0070C0"/>
                </a:solidFill>
              </a:rPr>
              <a:t>tuples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Opération (tranches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tuples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slicing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Exemple: t = (10, 20, 30, 40, 50, 60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Indices positifs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Indices </a:t>
            </a:r>
            <a:r>
              <a:rPr lang="fr-F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négatifs  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 -3 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22044" y="-18038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1706" y="719072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fr-FR" sz="3200" b="1" spc="6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Tuples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08512" y="1681318"/>
            <a:ext cx="444404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t[début </a:t>
            </a:r>
            <a:r>
              <a:rPr lang="fr-FR" dirty="0"/>
              <a:t>: </a:t>
            </a:r>
            <a:r>
              <a:rPr lang="fr-FR" dirty="0" smtClean="0"/>
              <a:t>fin </a:t>
            </a:r>
            <a:r>
              <a:rPr lang="fr-FR" dirty="0"/>
              <a:t>: </a:t>
            </a:r>
            <a:r>
              <a:rPr lang="fr-FR" dirty="0" smtClean="0"/>
              <a:t>pas]</a:t>
            </a:r>
          </a:p>
          <a:p>
            <a:r>
              <a:rPr lang="fr-FR" dirty="0" smtClean="0"/>
              <a:t>	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/>
              <a:t>= index de départ </a:t>
            </a:r>
            <a:r>
              <a:rPr lang="fr-FR" dirty="0" smtClean="0"/>
              <a:t>(inclus)</a:t>
            </a:r>
          </a:p>
          <a:p>
            <a:r>
              <a:rPr lang="fr-FR" dirty="0" smtClean="0"/>
              <a:t>	stop </a:t>
            </a:r>
            <a:r>
              <a:rPr lang="fr-FR" dirty="0"/>
              <a:t>= index de fin (exclu</a:t>
            </a:r>
            <a:r>
              <a:rPr lang="fr-FR" dirty="0" smtClean="0"/>
              <a:t>)</a:t>
            </a:r>
          </a:p>
          <a:p>
            <a:r>
              <a:rPr lang="fr-FR" dirty="0" smtClean="0"/>
              <a:t>	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/>
              <a:t>= pas (optionnel</a:t>
            </a:r>
            <a:r>
              <a:rPr lang="fr-FR" dirty="0" smtClean="0"/>
              <a:t>)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50995"/>
              </p:ext>
            </p:extLst>
          </p:nvPr>
        </p:nvGraphicFramePr>
        <p:xfrm>
          <a:off x="409891" y="4561614"/>
          <a:ext cx="11713528" cy="219456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904509"/>
                <a:gridCol w="2556244"/>
                <a:gridCol w="5252775"/>
              </a:tblGrid>
              <a:tr h="0">
                <a:tc>
                  <a:txBody>
                    <a:bodyPr/>
                    <a:lstStyle/>
                    <a:p>
                      <a:r>
                        <a:rPr lang="fr-FR"/>
                        <a:t>Expression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Résultat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Explication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t[-3:]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(40, 50, 60)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Les 3 derniers éléments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t[:-2]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(10, 20, 30, 40)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Tout sauf les 2 derniers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t[-5:-2]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(20, 30, 40)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De l’élément d’index -5 (20) à -3 inclus (40)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t[::-1]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(60, 50, 40, 30, 20, 10)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Tuple inversé (pas = -1)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t[-4::-1]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(30, 20, 10)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À partir de 30 vers le début, en sens inverse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61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22044" y="-18038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79806" y="620432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fr-FR" sz="3200" b="1" spc="6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Tuples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9088" y="1208988"/>
            <a:ext cx="11523442" cy="1230396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Exercice d’application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à l’aide d’un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températures horaires (15, 17, ..., 18)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en utilisant le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extrait: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les trois derniers relevés avec t[-3:],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les températures du matin (indices 0 à 5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celles de l’après-midi (indices 6 à 11) ; puis on trace les trois séries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8" y="2468880"/>
            <a:ext cx="7173733" cy="43891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506" y="2735472"/>
            <a:ext cx="2921850" cy="9071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005" y="3718559"/>
            <a:ext cx="3866852" cy="30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91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Ensembles  (Sets)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52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930" y="1176714"/>
            <a:ext cx="12092070" cy="3777622"/>
          </a:xfrm>
        </p:spPr>
        <p:txBody>
          <a:bodyPr/>
          <a:lstStyle/>
          <a:p>
            <a:pPr marL="180000">
              <a:spcBef>
                <a:spcPts val="0"/>
              </a:spcBef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ensemble (set) est une collection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données de différents types, non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ordonnée, non indexée et sans doublons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0000">
              <a:spcBef>
                <a:spcPts val="0"/>
              </a:spcBef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très utile pour manipuler des données uniques ou effectuer des opérations d’ensemble comme l’union, l’intersection, etc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">
              <a:spcBef>
                <a:spcPts val="0"/>
              </a:spcBef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 d’un set: deux manières existent, soit par les accolades ou en utilisant le mot set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/>
              <a:t> 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Exemple1: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11. Ensembles (sets)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235206" y="3439580"/>
            <a:ext cx="6582153" cy="31072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29209" rIns="0" bIns="0" rtlCol="0">
            <a:spAutoFit/>
          </a:bodyPr>
          <a:lstStyle/>
          <a:p>
            <a:pPr marL="91440" marR="4949825">
              <a:lnSpc>
                <a:spcPct val="100000"/>
              </a:lnSpc>
              <a:spcBef>
                <a:spcPts val="229"/>
              </a:spcBef>
            </a:pPr>
            <a:r>
              <a:rPr sz="2000" dirty="0" smtClean="0">
                <a:solidFill>
                  <a:srgbClr val="008000"/>
                </a:solidFill>
                <a:latin typeface="Consolas"/>
                <a:cs typeface="Consolas"/>
              </a:rPr>
              <a:t>#</a:t>
            </a:r>
            <a:r>
              <a:rPr sz="2000" spc="-4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dirty="0" smtClean="0">
                <a:solidFill>
                  <a:srgbClr val="008000"/>
                </a:solidFill>
                <a:latin typeface="Consolas"/>
                <a:cs typeface="Consolas"/>
              </a:rPr>
              <a:t>empty</a:t>
            </a:r>
            <a:r>
              <a:rPr sz="2000" spc="-35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spc="-25" dirty="0" smtClean="0">
                <a:solidFill>
                  <a:srgbClr val="008000"/>
                </a:solidFill>
                <a:latin typeface="Consolas"/>
                <a:cs typeface="Consolas"/>
              </a:rPr>
              <a:t>set </a:t>
            </a:r>
            <a:r>
              <a:rPr sz="2000" dirty="0" smtClean="0">
                <a:latin typeface="Consolas"/>
                <a:cs typeface="Consolas"/>
              </a:rPr>
              <a:t>s1</a:t>
            </a:r>
            <a:r>
              <a:rPr sz="2000" spc="-20" dirty="0" smtClean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set()</a:t>
            </a:r>
            <a:endParaRPr sz="2000" dirty="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#</a:t>
            </a:r>
            <a:r>
              <a:rPr sz="2000" spc="-2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set</a:t>
            </a:r>
            <a:r>
              <a:rPr sz="2000" spc="-2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of</a:t>
            </a:r>
            <a:r>
              <a:rPr sz="2000" spc="-2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sz="2000" dirty="0">
              <a:latin typeface="Consolas"/>
              <a:cs typeface="Consolas"/>
            </a:endParaRPr>
          </a:p>
          <a:p>
            <a:pPr marL="91440" marR="186055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s2</a:t>
            </a:r>
            <a:r>
              <a:rPr sz="2000" spc="-7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7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{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'elephant'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7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'snake'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7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'cat'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70" dirty="0"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A21414"/>
                </a:solidFill>
                <a:latin typeface="Consolas"/>
                <a:cs typeface="Consolas"/>
              </a:rPr>
              <a:t>'mouse'</a:t>
            </a:r>
            <a:r>
              <a:rPr sz="2000" spc="-10" dirty="0">
                <a:latin typeface="Consolas"/>
                <a:cs typeface="Consolas"/>
              </a:rPr>
              <a:t>} </a:t>
            </a:r>
            <a:endParaRPr lang="fr-FR" sz="2000" spc="-10" dirty="0" smtClean="0">
              <a:latin typeface="Consolas"/>
              <a:cs typeface="Consolas"/>
            </a:endParaRPr>
          </a:p>
          <a:p>
            <a:pPr marL="91440" marR="186055">
              <a:lnSpc>
                <a:spcPct val="100000"/>
              </a:lnSpc>
            </a:pPr>
            <a:r>
              <a:rPr sz="2000" dirty="0" smtClean="0">
                <a:solidFill>
                  <a:srgbClr val="008000"/>
                </a:solidFill>
                <a:latin typeface="Consolas"/>
                <a:cs typeface="Consolas"/>
              </a:rPr>
              <a:t>#</a:t>
            </a:r>
            <a:r>
              <a:rPr sz="2000" spc="-25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set</a:t>
            </a:r>
            <a:r>
              <a:rPr sz="2000" spc="-2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of</a:t>
            </a:r>
            <a:r>
              <a:rPr sz="2000" spc="-2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008000"/>
                </a:solidFill>
                <a:latin typeface="Consolas"/>
                <a:cs typeface="Consolas"/>
              </a:rPr>
              <a:t>numbers</a:t>
            </a:r>
            <a:endParaRPr sz="2000" dirty="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s3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{</a:t>
            </a:r>
            <a:r>
              <a:rPr sz="2000" spc="-10" dirty="0">
                <a:solidFill>
                  <a:srgbClr val="088557"/>
                </a:solidFill>
                <a:latin typeface="Consolas"/>
                <a:cs typeface="Consolas"/>
              </a:rPr>
              <a:t>1</a:t>
            </a:r>
            <a:r>
              <a:rPr sz="2000" spc="-10" dirty="0">
                <a:latin typeface="Consolas"/>
                <a:cs typeface="Consolas"/>
              </a:rPr>
              <a:t>,</a:t>
            </a:r>
            <a:r>
              <a:rPr sz="2000" spc="-10" dirty="0">
                <a:solidFill>
                  <a:srgbClr val="088557"/>
                </a:solidFill>
                <a:latin typeface="Consolas"/>
                <a:cs typeface="Consolas"/>
              </a:rPr>
              <a:t>10</a:t>
            </a:r>
            <a:r>
              <a:rPr sz="2000" spc="-10" dirty="0">
                <a:latin typeface="Consolas"/>
                <a:cs typeface="Consolas"/>
              </a:rPr>
              <a:t>,</a:t>
            </a:r>
            <a:r>
              <a:rPr sz="2000" spc="-10" dirty="0">
                <a:solidFill>
                  <a:srgbClr val="088557"/>
                </a:solidFill>
                <a:latin typeface="Consolas"/>
                <a:cs typeface="Consolas"/>
              </a:rPr>
              <a:t>5</a:t>
            </a:r>
            <a:r>
              <a:rPr sz="2000" spc="-10" dirty="0">
                <a:latin typeface="Consolas"/>
                <a:cs typeface="Consolas"/>
              </a:rPr>
              <a:t>}</a:t>
            </a:r>
            <a:endParaRPr sz="2000" dirty="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#</a:t>
            </a:r>
            <a:r>
              <a:rPr sz="2000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set</a:t>
            </a:r>
            <a:r>
              <a:rPr sz="2000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of</a:t>
            </a:r>
            <a:r>
              <a:rPr sz="2000" spc="-3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00"/>
                </a:solidFill>
                <a:latin typeface="Consolas"/>
                <a:cs typeface="Consolas"/>
              </a:rPr>
              <a:t>mixed</a:t>
            </a:r>
            <a:r>
              <a:rPr sz="2000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008000"/>
                </a:solidFill>
                <a:latin typeface="Consolas"/>
                <a:cs typeface="Consolas"/>
              </a:rPr>
              <a:t>types</a:t>
            </a:r>
            <a:endParaRPr sz="2000" dirty="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s4</a:t>
            </a:r>
            <a:r>
              <a:rPr sz="2000" spc="-6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6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{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'orange'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6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88557"/>
                </a:solidFill>
                <a:latin typeface="Consolas"/>
                <a:cs typeface="Consolas"/>
              </a:rPr>
              <a:t>10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dirty="0">
                <a:solidFill>
                  <a:srgbClr val="A21414"/>
                </a:solidFill>
                <a:latin typeface="Consolas"/>
                <a:cs typeface="Consolas"/>
              </a:rPr>
              <a:t>'apple'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65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88557"/>
                </a:solidFill>
                <a:latin typeface="Consolas"/>
                <a:cs typeface="Consolas"/>
              </a:rPr>
              <a:t>5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65" dirty="0">
                <a:latin typeface="Consolas"/>
                <a:cs typeface="Consolas"/>
              </a:rPr>
              <a:t> </a:t>
            </a:r>
            <a:r>
              <a:rPr sz="2000" spc="-20" dirty="0">
                <a:solidFill>
                  <a:srgbClr val="088557"/>
                </a:solidFill>
                <a:latin typeface="Consolas"/>
                <a:cs typeface="Consolas"/>
              </a:rPr>
              <a:t>2.3</a:t>
            </a:r>
            <a:r>
              <a:rPr sz="2000" spc="-20" dirty="0" smtClean="0">
                <a:latin typeface="Consolas"/>
                <a:cs typeface="Consolas"/>
              </a:rPr>
              <a:t>}</a:t>
            </a:r>
            <a:endParaRPr lang="fr-FR" sz="2000" spc="-20" dirty="0" smtClean="0">
              <a:latin typeface="Consolas"/>
              <a:cs typeface="Consolas"/>
            </a:endParaRPr>
          </a:p>
          <a:p>
            <a:pPr marL="12700" marR="5080">
              <a:lnSpc>
                <a:spcPct val="100000"/>
              </a:lnSpc>
            </a:pPr>
            <a:r>
              <a:rPr lang="fr-FR" sz="2000" dirty="0" err="1">
                <a:latin typeface="Consolas"/>
                <a:cs typeface="Consolas"/>
              </a:rPr>
              <a:t>print</a:t>
            </a:r>
            <a:r>
              <a:rPr lang="fr-FR" sz="2000" dirty="0">
                <a:latin typeface="Consolas"/>
                <a:cs typeface="Consolas"/>
              </a:rPr>
              <a:t>(</a:t>
            </a:r>
            <a:r>
              <a:rPr lang="fr-FR" sz="2000" dirty="0" err="1">
                <a:latin typeface="Consolas"/>
                <a:cs typeface="Consolas"/>
              </a:rPr>
              <a:t>len</a:t>
            </a:r>
            <a:r>
              <a:rPr lang="fr-FR" sz="2000" dirty="0">
                <a:latin typeface="Consolas"/>
                <a:cs typeface="Consolas"/>
              </a:rPr>
              <a:t>(s1),</a:t>
            </a:r>
            <a:r>
              <a:rPr lang="fr-FR" sz="2000" spc="-170" dirty="0">
                <a:latin typeface="Consolas"/>
                <a:cs typeface="Consolas"/>
              </a:rPr>
              <a:t> </a:t>
            </a:r>
            <a:r>
              <a:rPr lang="fr-FR" sz="2000" spc="-10" dirty="0" err="1">
                <a:latin typeface="Consolas"/>
                <a:cs typeface="Consolas"/>
              </a:rPr>
              <a:t>len</a:t>
            </a:r>
            <a:r>
              <a:rPr lang="fr-FR" sz="2000" spc="-10" dirty="0">
                <a:latin typeface="Consolas"/>
                <a:cs typeface="Consolas"/>
              </a:rPr>
              <a:t>(s2</a:t>
            </a:r>
            <a:r>
              <a:rPr lang="fr-FR" sz="2000" spc="-10" dirty="0" smtClean="0">
                <a:latin typeface="Consolas"/>
                <a:cs typeface="Consolas"/>
              </a:rPr>
              <a:t>), </a:t>
            </a:r>
            <a:r>
              <a:rPr lang="fr-FR" sz="2000" spc="-10" dirty="0" err="1" smtClean="0">
                <a:latin typeface="Consolas"/>
                <a:cs typeface="Consolas"/>
              </a:rPr>
              <a:t>len</a:t>
            </a:r>
            <a:r>
              <a:rPr lang="fr-FR" sz="2000" spc="-10" dirty="0" smtClean="0">
                <a:latin typeface="Consolas"/>
                <a:cs typeface="Consolas"/>
              </a:rPr>
              <a:t>(s3))</a:t>
            </a:r>
            <a:endParaRPr lang="fr-FR" sz="20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lang="fr-FR" sz="2000" dirty="0" err="1">
                <a:latin typeface="Consolas"/>
                <a:cs typeface="Consolas"/>
              </a:rPr>
              <a:t>print</a:t>
            </a:r>
            <a:r>
              <a:rPr lang="fr-FR" sz="2000" dirty="0">
                <a:latin typeface="Consolas"/>
                <a:cs typeface="Consolas"/>
              </a:rPr>
              <a:t>(type(s1),</a:t>
            </a:r>
            <a:r>
              <a:rPr lang="fr-FR" sz="2000" spc="-185" dirty="0">
                <a:latin typeface="Consolas"/>
                <a:cs typeface="Consolas"/>
              </a:rPr>
              <a:t> </a:t>
            </a:r>
            <a:r>
              <a:rPr lang="fr-FR" sz="2000" spc="-10" dirty="0">
                <a:latin typeface="Consolas"/>
                <a:cs typeface="Consolas"/>
              </a:rPr>
              <a:t>type(s2</a:t>
            </a:r>
            <a:r>
              <a:rPr lang="fr-FR" sz="2000" spc="-10" dirty="0" smtClean="0">
                <a:latin typeface="Consolas"/>
                <a:cs typeface="Consolas"/>
              </a:rPr>
              <a:t>), type(s3))</a:t>
            </a:r>
            <a:endParaRPr sz="2000" dirty="0">
              <a:latin typeface="Consolas"/>
              <a:cs typeface="Consola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48446" y="2476245"/>
            <a:ext cx="282131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onsolas" panose="020B0609020204030204" pitchFamily="49" charset="0"/>
              </a:rPr>
              <a:t>A = {1, 2, 3, 4}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onsolas" panose="020B0609020204030204" pitchFamily="49" charset="0"/>
              </a:rPr>
              <a:t>B = set([3, 4, 5, 6])</a:t>
            </a:r>
          </a:p>
        </p:txBody>
      </p:sp>
      <p:sp>
        <p:nvSpPr>
          <p:cNvPr id="12" name="object 5"/>
          <p:cNvSpPr txBox="1"/>
          <p:nvPr/>
        </p:nvSpPr>
        <p:spPr>
          <a:xfrm>
            <a:off x="7396480" y="6025543"/>
            <a:ext cx="4812770" cy="5212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1600" dirty="0">
                <a:solidFill>
                  <a:srgbClr val="FFFFFF"/>
                </a:solidFill>
                <a:latin typeface="Consolas"/>
                <a:cs typeface="Consolas"/>
              </a:rPr>
              <a:t>0</a:t>
            </a:r>
            <a:r>
              <a:rPr sz="1600" spc="-1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600" spc="-50" dirty="0" smtClean="0">
                <a:solidFill>
                  <a:srgbClr val="FFFFFF"/>
                </a:solidFill>
                <a:latin typeface="Consolas"/>
                <a:cs typeface="Consolas"/>
              </a:rPr>
              <a:t>4</a:t>
            </a:r>
            <a:r>
              <a:rPr lang="fr-FR" sz="1600" spc="-50" dirty="0" smtClean="0">
                <a:solidFill>
                  <a:srgbClr val="FFFFFF"/>
                </a:solidFill>
                <a:latin typeface="Consolas"/>
                <a:cs typeface="Consolas"/>
              </a:rPr>
              <a:t> 3</a:t>
            </a:r>
            <a:endParaRPr sz="1600" dirty="0">
              <a:latin typeface="Consolas"/>
              <a:cs typeface="Consolas"/>
            </a:endParaRPr>
          </a:p>
          <a:p>
            <a:pPr marL="90805"/>
            <a:r>
              <a:rPr sz="1600" dirty="0">
                <a:solidFill>
                  <a:srgbClr val="FFFFFF"/>
                </a:solidFill>
                <a:latin typeface="Consolas"/>
                <a:cs typeface="Consolas"/>
              </a:rPr>
              <a:t>&lt;class</a:t>
            </a:r>
            <a:r>
              <a:rPr sz="1600" spc="-7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600" dirty="0">
                <a:solidFill>
                  <a:srgbClr val="FFFFFF"/>
                </a:solidFill>
                <a:latin typeface="Consolas"/>
                <a:cs typeface="Consolas"/>
              </a:rPr>
              <a:t>'set'&gt;</a:t>
            </a:r>
            <a:r>
              <a:rPr sz="1600" spc="-7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600" dirty="0">
                <a:solidFill>
                  <a:srgbClr val="FFFFFF"/>
                </a:solidFill>
                <a:latin typeface="Consolas"/>
                <a:cs typeface="Consolas"/>
              </a:rPr>
              <a:t>&lt;class</a:t>
            </a:r>
            <a:r>
              <a:rPr sz="1600" spc="-7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'set</a:t>
            </a:r>
            <a:r>
              <a:rPr sz="1600" spc="-10" dirty="0" smtClean="0">
                <a:solidFill>
                  <a:srgbClr val="FFFFFF"/>
                </a:solidFill>
                <a:latin typeface="Consolas"/>
                <a:cs typeface="Consolas"/>
              </a:rPr>
              <a:t>'&gt;</a:t>
            </a:r>
            <a:r>
              <a:rPr lang="fr-FR" sz="1600" spc="-10" dirty="0" smtClean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Consolas"/>
                <a:cs typeface="Consolas"/>
              </a:rPr>
              <a:t>&lt;class</a:t>
            </a:r>
            <a:r>
              <a:rPr lang="fr-FR" sz="1600" spc="-70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lang="fr-FR" sz="1600" spc="-10" dirty="0">
                <a:solidFill>
                  <a:srgbClr val="FFFFFF"/>
                </a:solidFill>
                <a:latin typeface="Consolas"/>
                <a:cs typeface="Consolas"/>
              </a:rPr>
              <a:t>'set</a:t>
            </a:r>
            <a:r>
              <a:rPr lang="fr-FR" sz="1600" spc="-10" dirty="0" smtClean="0">
                <a:solidFill>
                  <a:srgbClr val="FFFFFF"/>
                </a:solidFill>
                <a:latin typeface="Consolas"/>
                <a:cs typeface="Consolas"/>
              </a:rPr>
              <a:t>'&gt;</a:t>
            </a:r>
            <a:endParaRPr sz="1600" dirty="0">
              <a:latin typeface="Consolas"/>
              <a:cs typeface="Consolas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6857999" y="5956299"/>
            <a:ext cx="497841" cy="28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596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389" y="1195899"/>
            <a:ext cx="11682600" cy="54938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</a:t>
            </a: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11. Ensembles (sets)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54406" y="1131958"/>
            <a:ext cx="335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Principales opérations</a:t>
            </a:r>
            <a:endParaRPr lang="fr-FR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59269"/>
              </p:ext>
            </p:extLst>
          </p:nvPr>
        </p:nvGraphicFramePr>
        <p:xfrm>
          <a:off x="1087119" y="1803341"/>
          <a:ext cx="10444480" cy="445013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11120"/>
                <a:gridCol w="2702561"/>
                <a:gridCol w="2519679"/>
                <a:gridCol w="2611120"/>
              </a:tblGrid>
              <a:tr h="70797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Opération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Symbole / Fonction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Exemple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Résultat</a:t>
                      </a:r>
                    </a:p>
                  </a:txBody>
                  <a:tcPr marL="88323" marR="88323" marT="44161" marB="44161" anchor="ctr"/>
                </a:tc>
              </a:tr>
              <a:tr h="404558"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Union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ou.union</a:t>
                      </a:r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23" marR="88323" marT="44161" marB="44161" anchor="ctr"/>
                </a:tc>
              </a:tr>
              <a:tr h="707977"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ou .intersection()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&amp; B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{3,4}</a:t>
                      </a:r>
                    </a:p>
                  </a:txBody>
                  <a:tcPr marL="88323" marR="88323" marT="44161" marB="44161" anchor="ctr"/>
                </a:tc>
              </a:tr>
              <a:tr h="404558"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Différence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ou .difference()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{1,2}</a:t>
                      </a:r>
                    </a:p>
                  </a:txBody>
                  <a:tcPr marL="88323" marR="88323" marT="44161" marB="44161" anchor="ctr"/>
                </a:tc>
              </a:tr>
              <a:tr h="1011395"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Différence symétrique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 ou .symmetric_difference()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^ B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{1,2,5,6}</a:t>
                      </a:r>
                    </a:p>
                  </a:txBody>
                  <a:tcPr marL="88323" marR="88323" marT="44161" marB="44161" anchor="ctr"/>
                </a:tc>
              </a:tr>
              <a:tr h="404558"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Appartenance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/ not in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in A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23" marR="88323" marT="44161" marB="44161" anchor="ctr"/>
                </a:tc>
              </a:tr>
              <a:tr h="404558"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Sous-ensemble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.issubset()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{1,2}.issubset(A)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23" marR="88323" marT="44161" marB="44161" anchor="ctr"/>
                </a:tc>
              </a:tr>
              <a:tr h="404558"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Sur-ensemble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.issuperset()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A.issuperset({1,2})</a:t>
                      </a:r>
                    </a:p>
                  </a:txBody>
                  <a:tcPr marL="88323" marR="88323" marT="44161" marB="44161"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23" marR="88323" marT="44161" marB="4416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0733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389" y="1216198"/>
            <a:ext cx="11682600" cy="54938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</a:t>
            </a: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11. Ensembles (sets)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54406" y="1061459"/>
            <a:ext cx="335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Principales opérations</a:t>
            </a:r>
            <a:endParaRPr lang="fr-FR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8389" y="2022399"/>
            <a:ext cx="4098860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Consolas" panose="020B0609020204030204" pitchFamily="49" charset="0"/>
              </a:rPr>
              <a:t>A = {1, 2, 3}</a:t>
            </a:r>
          </a:p>
          <a:p>
            <a:r>
              <a:rPr lang="fr-FR" dirty="0">
                <a:latin typeface="Consolas" panose="020B0609020204030204" pitchFamily="49" charset="0"/>
              </a:rPr>
              <a:t>B = {3, 4, 5}</a:t>
            </a:r>
          </a:p>
          <a:p>
            <a:r>
              <a:rPr lang="fr-FR" dirty="0" smtClean="0">
                <a:latin typeface="Consolas" panose="020B0609020204030204" pitchFamily="49" charset="0"/>
              </a:rPr>
              <a:t># </a:t>
            </a:r>
            <a:r>
              <a:rPr lang="fr-FR" dirty="0">
                <a:latin typeface="Consolas" panose="020B0609020204030204" pitchFamily="49" charset="0"/>
              </a:rPr>
              <a:t>Méthode 1 : opérateur |</a:t>
            </a:r>
          </a:p>
          <a:p>
            <a:r>
              <a:rPr lang="fr-FR" dirty="0">
                <a:latin typeface="Consolas" panose="020B0609020204030204" pitchFamily="49" charset="0"/>
              </a:rPr>
              <a:t>U = A | B</a:t>
            </a:r>
          </a:p>
          <a:p>
            <a:r>
              <a:rPr lang="fr-FR" dirty="0" err="1">
                <a:latin typeface="Consolas" panose="020B0609020204030204" pitchFamily="49" charset="0"/>
              </a:rPr>
              <a:t>print</a:t>
            </a:r>
            <a:r>
              <a:rPr lang="fr-FR" dirty="0">
                <a:latin typeface="Consolas" panose="020B0609020204030204" pitchFamily="49" charset="0"/>
              </a:rPr>
              <a:t>(U)   # {1, 2, 3, 4, 5</a:t>
            </a:r>
            <a:r>
              <a:rPr lang="fr-FR" dirty="0" smtClean="0">
                <a:latin typeface="Consolas" panose="020B0609020204030204" pitchFamily="49" charset="0"/>
              </a:rPr>
              <a:t>}</a:t>
            </a:r>
          </a:p>
          <a:p>
            <a:endParaRPr lang="fr-FR" dirty="0">
              <a:latin typeface="Consolas" panose="020B0609020204030204" pitchFamily="49" charset="0"/>
            </a:endParaRPr>
          </a:p>
          <a:p>
            <a:r>
              <a:rPr lang="fr-FR" dirty="0" smtClean="0">
                <a:latin typeface="Consolas" panose="020B0609020204030204" pitchFamily="49" charset="0"/>
              </a:rPr>
              <a:t># </a:t>
            </a:r>
            <a:r>
              <a:rPr lang="fr-FR" dirty="0">
                <a:latin typeface="Consolas" panose="020B0609020204030204" pitchFamily="49" charset="0"/>
              </a:rPr>
              <a:t>Méthode 2 : méthode union()</a:t>
            </a:r>
          </a:p>
          <a:p>
            <a:r>
              <a:rPr lang="fr-FR" dirty="0">
                <a:latin typeface="Consolas" panose="020B0609020204030204" pitchFamily="49" charset="0"/>
              </a:rPr>
              <a:t>U2 = </a:t>
            </a:r>
            <a:r>
              <a:rPr lang="fr-FR" dirty="0" err="1">
                <a:latin typeface="Consolas" panose="020B0609020204030204" pitchFamily="49" charset="0"/>
              </a:rPr>
              <a:t>A.union</a:t>
            </a:r>
            <a:r>
              <a:rPr lang="fr-FR" dirty="0">
                <a:latin typeface="Consolas" panose="020B0609020204030204" pitchFamily="49" charset="0"/>
              </a:rPr>
              <a:t>(B)</a:t>
            </a:r>
          </a:p>
          <a:p>
            <a:r>
              <a:rPr lang="fr-FR" dirty="0" err="1">
                <a:latin typeface="Consolas" panose="020B0609020204030204" pitchFamily="49" charset="0"/>
              </a:rPr>
              <a:t>print</a:t>
            </a:r>
            <a:r>
              <a:rPr lang="fr-FR" dirty="0">
                <a:latin typeface="Consolas" panose="020B0609020204030204" pitchFamily="49" charset="0"/>
              </a:rPr>
              <a:t>(U2)  # {1, 2, 3, 4, 5}</a:t>
            </a:r>
          </a:p>
          <a:p>
            <a:endParaRPr lang="fr-FR" dirty="0">
              <a:latin typeface="Consolas" panose="020B0609020204030204" pitchFamily="49" charset="0"/>
            </a:endParaRPr>
          </a:p>
          <a:p>
            <a:r>
              <a:rPr lang="fr-FR" dirty="0">
                <a:latin typeface="Consolas" panose="020B0609020204030204" pitchFamily="49" charset="0"/>
              </a:rPr>
              <a:t># Fusion </a:t>
            </a:r>
            <a:r>
              <a:rPr lang="fr-FR" dirty="0" err="1">
                <a:latin typeface="Consolas" panose="020B0609020204030204" pitchFamily="49" charset="0"/>
              </a:rPr>
              <a:t>in-place</a:t>
            </a:r>
            <a:r>
              <a:rPr lang="fr-FR" dirty="0">
                <a:latin typeface="Consolas" panose="020B0609020204030204" pitchFamily="49" charset="0"/>
              </a:rPr>
              <a:t> (modifie A)</a:t>
            </a:r>
          </a:p>
          <a:p>
            <a:r>
              <a:rPr lang="fr-FR" dirty="0">
                <a:latin typeface="Consolas" panose="020B0609020204030204" pitchFamily="49" charset="0"/>
              </a:rPr>
              <a:t>A |= B</a:t>
            </a:r>
          </a:p>
          <a:p>
            <a:r>
              <a:rPr lang="fr-FR" dirty="0" err="1">
                <a:latin typeface="Consolas" panose="020B0609020204030204" pitchFamily="49" charset="0"/>
              </a:rPr>
              <a:t>print</a:t>
            </a:r>
            <a:r>
              <a:rPr lang="fr-FR" dirty="0">
                <a:latin typeface="Consolas" panose="020B0609020204030204" pitchFamily="49" charset="0"/>
              </a:rPr>
              <a:t>(A)   # {1, 2, 3, 4, 5</a:t>
            </a:r>
            <a:r>
              <a:rPr lang="fr-FR" dirty="0" smtClean="0">
                <a:latin typeface="Consolas" panose="020B0609020204030204" pitchFamily="49" charset="0"/>
              </a:rPr>
              <a:t>}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6400" y="1444312"/>
            <a:ext cx="227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Opération: union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94760" y="1816617"/>
            <a:ext cx="682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différence symétrique entre deux ensembles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contient les éléments qui sont dans l’un OU dans l’autre, mais pas dans les deux.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25400" y="5822280"/>
            <a:ext cx="54152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doublons sont éliminés → l’élément 3 n’apparaît </a:t>
            </a:r>
          </a:p>
          <a:p>
            <a:pPr marL="0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qu’une seule fois.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L’ordre n’est pas garanti (sets sont non ordonnés).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415281" y="2572953"/>
            <a:ext cx="6705599" cy="31393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nsolas" panose="020B0609020204030204" pitchFamily="49" charset="0"/>
              </a:rPr>
              <a:t>capteur_A</a:t>
            </a:r>
            <a:r>
              <a:rPr lang="fr-FR" dirty="0">
                <a:latin typeface="Consolas" panose="020B0609020204030204" pitchFamily="49" charset="0"/>
              </a:rPr>
              <a:t> = {"Lundi", "Mardi", "Mercredi", "Jeudi"}</a:t>
            </a:r>
          </a:p>
          <a:p>
            <a:r>
              <a:rPr lang="fr-FR" dirty="0" err="1">
                <a:latin typeface="Consolas" panose="020B0609020204030204" pitchFamily="49" charset="0"/>
              </a:rPr>
              <a:t>capteur_B</a:t>
            </a:r>
            <a:r>
              <a:rPr lang="fr-FR" dirty="0">
                <a:latin typeface="Consolas" panose="020B0609020204030204" pitchFamily="49" charset="0"/>
              </a:rPr>
              <a:t> = {"Mercredi", "Jeudi", "Vendredi", "Samedi"}</a:t>
            </a:r>
          </a:p>
          <a:p>
            <a:endParaRPr lang="fr-FR" dirty="0">
              <a:latin typeface="Consolas" panose="020B0609020204030204" pitchFamily="49" charset="0"/>
            </a:endParaRPr>
          </a:p>
          <a:p>
            <a:r>
              <a:rPr lang="fr-FR" dirty="0">
                <a:latin typeface="Consolas" panose="020B0609020204030204" pitchFamily="49" charset="0"/>
              </a:rPr>
              <a:t># Différence symétrique : jours exclusifs à un seul capteur</a:t>
            </a:r>
          </a:p>
          <a:p>
            <a:r>
              <a:rPr lang="fr-FR" dirty="0" err="1">
                <a:latin typeface="Consolas" panose="020B0609020204030204" pitchFamily="49" charset="0"/>
              </a:rPr>
              <a:t>jours_exclusifs</a:t>
            </a:r>
            <a:r>
              <a:rPr lang="fr-FR" dirty="0">
                <a:latin typeface="Consolas" panose="020B0609020204030204" pitchFamily="49" charset="0"/>
              </a:rPr>
              <a:t> = </a:t>
            </a:r>
            <a:r>
              <a:rPr lang="fr-FR" dirty="0" err="1">
                <a:latin typeface="Consolas" panose="020B0609020204030204" pitchFamily="49" charset="0"/>
              </a:rPr>
              <a:t>capteur_A</a:t>
            </a:r>
            <a:r>
              <a:rPr lang="fr-FR" dirty="0">
                <a:latin typeface="Consolas" panose="020B0609020204030204" pitchFamily="49" charset="0"/>
              </a:rPr>
              <a:t> ^ </a:t>
            </a:r>
            <a:r>
              <a:rPr lang="fr-FR" dirty="0" err="1">
                <a:latin typeface="Consolas" panose="020B0609020204030204" pitchFamily="49" charset="0"/>
              </a:rPr>
              <a:t>capteur_B</a:t>
            </a:r>
            <a:endParaRPr lang="fr-FR" dirty="0">
              <a:latin typeface="Consolas" panose="020B0609020204030204" pitchFamily="49" charset="0"/>
            </a:endParaRPr>
          </a:p>
          <a:p>
            <a:endParaRPr lang="fr-FR" dirty="0">
              <a:latin typeface="Consolas" panose="020B0609020204030204" pitchFamily="49" charset="0"/>
            </a:endParaRPr>
          </a:p>
          <a:p>
            <a:r>
              <a:rPr lang="fr-FR" dirty="0" err="1">
                <a:latin typeface="Consolas" panose="020B0609020204030204" pitchFamily="49" charset="0"/>
              </a:rPr>
              <a:t>print</a:t>
            </a:r>
            <a:r>
              <a:rPr lang="fr-FR" dirty="0">
                <a:latin typeface="Consolas" panose="020B0609020204030204" pitchFamily="49" charset="0"/>
              </a:rPr>
              <a:t>("Jours où un seul capteur fonctionne :", </a:t>
            </a:r>
            <a:r>
              <a:rPr lang="fr-FR" dirty="0" err="1">
                <a:latin typeface="Consolas" panose="020B0609020204030204" pitchFamily="49" charset="0"/>
              </a:rPr>
              <a:t>jours_exclusifs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15855" y="1360365"/>
            <a:ext cx="451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Opération: différence symétrique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99462" y="6376278"/>
            <a:ext cx="562864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{'Lundi', 'Mardi', 'Vendredi', 'Samedi</a:t>
            </a:r>
            <a:r>
              <a:rPr lang="fr-FR" dirty="0" smtClean="0"/>
              <a:t>'}</a:t>
            </a:r>
            <a:endParaRPr lang="fr-FR" dirty="0"/>
          </a:p>
        </p:txBody>
      </p:sp>
      <p:sp>
        <p:nvSpPr>
          <p:cNvPr id="19" name="Flèche vers le bas 18"/>
          <p:cNvSpPr/>
          <p:nvPr/>
        </p:nvSpPr>
        <p:spPr>
          <a:xfrm>
            <a:off x="8046720" y="5781640"/>
            <a:ext cx="294640" cy="553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2954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11. Ensembles (sets)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54406" y="1137840"/>
            <a:ext cx="2589274" cy="45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Méthodes utiles</a:t>
            </a:r>
            <a:endParaRPr lang="fr-F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67756"/>
              </p:ext>
            </p:extLst>
          </p:nvPr>
        </p:nvGraphicFramePr>
        <p:xfrm>
          <a:off x="1454405" y="1823058"/>
          <a:ext cx="9802558" cy="419674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01279"/>
                <a:gridCol w="4901279"/>
              </a:tblGrid>
              <a:tr h="373044">
                <a:tc>
                  <a:txBody>
                    <a:bodyPr/>
                    <a:lstStyle/>
                    <a:p>
                      <a:r>
                        <a:rPr lang="fr-FR" sz="1700"/>
                        <a:t>Méthode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Description</a:t>
                      </a:r>
                    </a:p>
                  </a:txBody>
                  <a:tcPr marL="86360" marR="86360" marT="43180" marB="43180"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fr-FR" sz="1700"/>
                        <a:t>add(x)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Ajoute un élément</a:t>
                      </a:r>
                    </a:p>
                  </a:txBody>
                  <a:tcPr marL="86360" marR="86360" marT="43180" marB="43180" anchor="ctr"/>
                </a:tc>
              </a:tr>
              <a:tr h="652826">
                <a:tc>
                  <a:txBody>
                    <a:bodyPr/>
                    <a:lstStyle/>
                    <a:p>
                      <a:r>
                        <a:rPr lang="fr-FR" sz="1700"/>
                        <a:t>remove(x)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Supprime un élément (erreur si absent)</a:t>
                      </a:r>
                    </a:p>
                  </a:txBody>
                  <a:tcPr marL="86360" marR="86360" marT="43180" marB="43180"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fr-FR" sz="1700"/>
                        <a:t>discard(x)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Supprime un élément sans erreur</a:t>
                      </a:r>
                    </a:p>
                  </a:txBody>
                  <a:tcPr marL="86360" marR="86360" marT="43180" marB="43180"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fr-FR" sz="1700"/>
                        <a:t>clear()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Vide l’ensemble</a:t>
                      </a:r>
                    </a:p>
                  </a:txBody>
                  <a:tcPr marL="86360" marR="86360" marT="43180" marB="43180"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fr-FR" sz="1700"/>
                        <a:t>copy()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Crée une copie</a:t>
                      </a:r>
                    </a:p>
                  </a:txBody>
                  <a:tcPr marL="86360" marR="86360" marT="43180" marB="43180" anchor="ctr"/>
                </a:tc>
              </a:tr>
              <a:tr h="652826">
                <a:tc>
                  <a:txBody>
                    <a:bodyPr/>
                    <a:lstStyle/>
                    <a:p>
                      <a:r>
                        <a:rPr lang="fr-FR" sz="1700"/>
                        <a:t>pop()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Supprime et retourne un élément aléatoire</a:t>
                      </a:r>
                    </a:p>
                  </a:txBody>
                  <a:tcPr marL="86360" marR="86360" marT="43180" marB="43180"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fr-FR" sz="1700"/>
                        <a:t>len(s)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Donne le nombre d’éléments</a:t>
                      </a:r>
                    </a:p>
                  </a:txBody>
                  <a:tcPr marL="86360" marR="86360" marT="43180" marB="43180" anchor="ctr"/>
                </a:tc>
              </a:tr>
              <a:tr h="652826">
                <a:tc>
                  <a:txBody>
                    <a:bodyPr/>
                    <a:lstStyle/>
                    <a:p>
                      <a:r>
                        <a:rPr lang="fr-FR" sz="1700"/>
                        <a:t>set(list)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 dirty="0"/>
                        <a:t>Convertit une liste en ensemble (supprime les doublons)</a:t>
                      </a:r>
                    </a:p>
                  </a:txBody>
                  <a:tcPr marL="86360" marR="86360" marT="43180" marB="431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3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213" y="1509861"/>
            <a:ext cx="11928287" cy="713527"/>
          </a:xfrm>
        </p:spPr>
        <p:txBody>
          <a:bodyPr>
            <a:no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Utiliser les ensembles pour modéliser les membres de deux clubs d’élèves — sport et musique — et effectuer des opérations : ajout, suppression, intersection (élèves communs aux deux clubs) et différence (élèves exclusifs à chaque club). À partir de ces calculs, déterminer les groupes : uniquement sport, uniquement musique, les deux clubs, puis afficher leur répartition sur un graphique à échelle entière.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952" r="3634"/>
          <a:stretch/>
        </p:blipFill>
        <p:spPr>
          <a:xfrm>
            <a:off x="299803" y="2308485"/>
            <a:ext cx="6425948" cy="45593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6719" b="6722"/>
          <a:stretch/>
        </p:blipFill>
        <p:spPr>
          <a:xfrm>
            <a:off x="7377314" y="2563007"/>
            <a:ext cx="4067677" cy="10118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855" y="3648555"/>
            <a:ext cx="3706225" cy="317412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46786" y="616050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11. Ensembles (sets)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98146" y="1165869"/>
            <a:ext cx="83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fr-FR" sz="2400" b="1" dirty="0">
                <a:solidFill>
                  <a:srgbClr val="0070C0"/>
                </a:solidFill>
              </a:rPr>
              <a:t>Exercice – Manipulation d’ensembles et visualisation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717280" y="2103120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Exécution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8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Dictionnaires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440" y="825190"/>
            <a:ext cx="4242739" cy="38504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2400" b="1" spc="86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fr-FR" sz="2400" b="1" spc="159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sz="2400" b="1" spc="159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ariables</a:t>
            </a:r>
            <a:endParaRPr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9948820" y="6277681"/>
            <a:ext cx="311319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679"/>
              </a:lnSpc>
            </a:pPr>
            <a:fld id="{81D60167-4931-47E6-BA6A-407CBD079E47}" type="slidenum">
              <a:rPr spc="-23" dirty="0"/>
              <a:pPr marL="34580">
                <a:lnSpc>
                  <a:spcPts val="1679"/>
                </a:lnSpc>
              </a:pPr>
              <a:t>7</a:t>
            </a:fld>
            <a:endParaRPr spc="-23" dirty="0"/>
          </a:p>
        </p:txBody>
      </p:sp>
      <p:sp>
        <p:nvSpPr>
          <p:cNvPr id="3" name="object 3"/>
          <p:cNvSpPr txBox="1"/>
          <p:nvPr/>
        </p:nvSpPr>
        <p:spPr>
          <a:xfrm>
            <a:off x="636494" y="1518466"/>
            <a:ext cx="11555506" cy="5128089"/>
          </a:xfrm>
          <a:prstGeom prst="rect">
            <a:avLst/>
          </a:prstGeom>
        </p:spPr>
        <p:txBody>
          <a:bodyPr vert="horz" wrap="square" lIns="0" tIns="47833" rIns="0" bIns="0" rtlCol="0">
            <a:spAutoFit/>
          </a:bodyPr>
          <a:lstStyle/>
          <a:p>
            <a:pPr marL="354427" marR="4611" indent="-34290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45204" algn="l"/>
                <a:tab pos="1371080" algn="l"/>
                <a:tab pos="1860380" algn="l"/>
                <a:tab pos="3155385" algn="l"/>
                <a:tab pos="4274034" algn="l"/>
                <a:tab pos="5636468" algn="l"/>
                <a:tab pos="6961442" algn="l"/>
              </a:tabLst>
            </a:pPr>
            <a:r>
              <a:rPr lang="fr-FR" sz="2400" dirty="0">
                <a:latin typeface="Calibri"/>
                <a:cs typeface="Calibri"/>
              </a:rPr>
              <a:t>Les variables </a:t>
            </a:r>
            <a:r>
              <a:rPr lang="fr-FR" sz="2400" dirty="0" smtClean="0">
                <a:latin typeface="Calibri"/>
                <a:cs typeface="Calibri"/>
              </a:rPr>
              <a:t>sont </a:t>
            </a:r>
            <a:r>
              <a:rPr lang="fr-FR" sz="2400" dirty="0">
                <a:latin typeface="Calibri"/>
                <a:cs typeface="Calibri"/>
              </a:rPr>
              <a:t>créées dynamiquement dès qu’elles se voient attribuer une valeur</a:t>
            </a:r>
            <a:r>
              <a:rPr lang="fr-FR" sz="2400" dirty="0" smtClean="0">
                <a:latin typeface="Calibri"/>
                <a:cs typeface="Calibri"/>
              </a:rPr>
              <a:t>.</a:t>
            </a:r>
          </a:p>
          <a:p>
            <a:pPr marL="11527" marR="4611">
              <a:buClr>
                <a:srgbClr val="C00000"/>
              </a:buClr>
              <a:tabLst>
                <a:tab pos="545204" algn="l"/>
                <a:tab pos="1371080" algn="l"/>
                <a:tab pos="1860380" algn="l"/>
                <a:tab pos="3155385" algn="l"/>
                <a:tab pos="4274034" algn="l"/>
                <a:tab pos="5636468" algn="l"/>
                <a:tab pos="6961442" algn="l"/>
              </a:tabLst>
            </a:pPr>
            <a:endParaRPr lang="fr-FR" sz="2087" spc="-23" dirty="0" smtClean="0">
              <a:latin typeface="Tahoma"/>
              <a:cs typeface="Tahoma"/>
            </a:endParaRPr>
          </a:p>
          <a:p>
            <a:pPr marL="354427" marR="4611" indent="-34290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45204" algn="l"/>
                <a:tab pos="1371080" algn="l"/>
                <a:tab pos="1860380" algn="l"/>
                <a:tab pos="3155385" algn="l"/>
                <a:tab pos="4274034" algn="l"/>
                <a:tab pos="5636468" algn="l"/>
                <a:tab pos="6961442" algn="l"/>
              </a:tabLst>
            </a:pPr>
            <a:r>
              <a:rPr lang="fr-FR" sz="2087" spc="-23" dirty="0" smtClean="0">
                <a:latin typeface="Tahoma"/>
                <a:cs typeface="Tahoma"/>
              </a:rPr>
              <a:t>Il </a:t>
            </a:r>
            <a:r>
              <a:rPr lang="fr-FR" sz="2087" spc="-23" dirty="0">
                <a:latin typeface="Tahoma"/>
                <a:cs typeface="Tahoma"/>
              </a:rPr>
              <a:t>n’est pas nécessaires de déclarer les variables</a:t>
            </a:r>
          </a:p>
          <a:p>
            <a:pPr marL="354427" marR="4611" indent="-34290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45204" algn="l"/>
                <a:tab pos="1371080" algn="l"/>
                <a:tab pos="1860380" algn="l"/>
                <a:tab pos="3155385" algn="l"/>
                <a:tab pos="4274034" algn="l"/>
                <a:tab pos="5636468" algn="l"/>
                <a:tab pos="6961442" algn="l"/>
              </a:tabLst>
            </a:pPr>
            <a:endParaRPr lang="fr-FR" sz="2087" spc="-23" dirty="0" smtClean="0">
              <a:latin typeface="Tahoma"/>
              <a:cs typeface="Tahoma"/>
            </a:endParaRPr>
          </a:p>
          <a:p>
            <a:pPr marL="354427" marR="4611" indent="-34290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45204" algn="l"/>
                <a:tab pos="1371080" algn="l"/>
                <a:tab pos="1860380" algn="l"/>
                <a:tab pos="3155385" algn="l"/>
                <a:tab pos="4274034" algn="l"/>
                <a:tab pos="5636468" algn="l"/>
                <a:tab pos="6961442" algn="l"/>
              </a:tabLst>
            </a:pPr>
            <a:r>
              <a:rPr lang="fr-FR" sz="2087" spc="-23" dirty="0" smtClean="0">
                <a:latin typeface="Tahoma"/>
                <a:cs typeface="Tahoma"/>
              </a:rPr>
              <a:t>Les variables sont définies par l’opérateur d’affectation « = »</a:t>
            </a:r>
            <a:endParaRPr lang="fr-FR" sz="2087" spc="-23" dirty="0">
              <a:latin typeface="Tahoma"/>
              <a:cs typeface="Tahoma"/>
            </a:endParaRPr>
          </a:p>
          <a:p>
            <a:pPr marL="354427" marR="4611" indent="-342900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45204" algn="l"/>
                <a:tab pos="1371080" algn="l"/>
                <a:tab pos="1860380" algn="l"/>
                <a:tab pos="3155385" algn="l"/>
                <a:tab pos="4274034" algn="l"/>
                <a:tab pos="5636468" algn="l"/>
                <a:tab pos="6961442" algn="l"/>
              </a:tabLst>
            </a:pPr>
            <a:endParaRPr lang="fr-FR" sz="2087" spc="-23" dirty="0" smtClean="0">
              <a:latin typeface="Tahoma"/>
              <a:cs typeface="Tahoma"/>
            </a:endParaRPr>
          </a:p>
          <a:p>
            <a:pPr marL="354427" marR="4611" indent="-342900" algn="just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45204" algn="l"/>
                <a:tab pos="1371080" algn="l"/>
                <a:tab pos="1860380" algn="l"/>
                <a:tab pos="3155385" algn="l"/>
                <a:tab pos="4274034" algn="l"/>
                <a:tab pos="5636468" algn="l"/>
                <a:tab pos="6961442" algn="l"/>
              </a:tabLst>
            </a:pPr>
            <a:r>
              <a:rPr sz="2000" spc="-23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8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noms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2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9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variables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1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doivent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10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respecter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1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quelques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6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règles </a:t>
            </a:r>
            <a:r>
              <a:rPr sz="2000" spc="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simples</a:t>
            </a:r>
            <a:r>
              <a:rPr sz="2000" spc="3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fr-FR" sz="2000" spc="-4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527" marR="4611">
              <a:tabLst>
                <a:tab pos="545204" algn="l"/>
                <a:tab pos="1371080" algn="l"/>
                <a:tab pos="1860380" algn="l"/>
                <a:tab pos="3155385" algn="l"/>
                <a:tab pos="4274034" algn="l"/>
                <a:tab pos="5636468" algn="l"/>
                <a:tab pos="6961442" algn="l"/>
              </a:tabLst>
            </a:pPr>
            <a:endParaRPr sz="2087" dirty="0">
              <a:latin typeface="Tahoma"/>
              <a:cs typeface="Tahoma"/>
            </a:endParaRPr>
          </a:p>
          <a:p>
            <a:pPr marL="578041" marR="88178" indent="-342900">
              <a:buFont typeface="Wingdings" panose="05000000000000000000" pitchFamily="2" charset="2"/>
              <a:buChar char="§"/>
              <a:tabLst>
                <a:tab pos="316979" algn="l"/>
                <a:tab pos="650096" algn="l"/>
              </a:tabLst>
            </a:pPr>
            <a:r>
              <a:rPr lang="fr-FR" sz="20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spc="1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sz="2000" spc="1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sz="20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 de variable est une séquence de lettres (a → z , A → Z) et de </a:t>
            </a:r>
            <a:r>
              <a:rPr sz="2000" spc="14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chiffres</a:t>
            </a:r>
            <a:endParaRPr lang="fr-FR" sz="2000" spc="14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5141" marR="88178">
              <a:tabLst>
                <a:tab pos="316979" algn="l"/>
                <a:tab pos="650096" algn="l"/>
              </a:tabLst>
            </a:pPr>
            <a:r>
              <a:rPr lang="fr-FR" sz="20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spc="1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sz="2000" spc="1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20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→ 9</a:t>
            </a:r>
            <a:r>
              <a:rPr sz="2000" spc="1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sz="2000" spc="1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8041" indent="-342900">
              <a:buSzPct val="45652"/>
              <a:buFont typeface="Wingdings" panose="05000000000000000000" pitchFamily="2" charset="2"/>
              <a:buChar char="§"/>
              <a:tabLst>
                <a:tab pos="650096" algn="l"/>
              </a:tabLst>
            </a:pPr>
            <a:r>
              <a:rPr lang="fr-FR" sz="20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sz="20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sz="2000" spc="5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8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</a:t>
            </a:r>
            <a:r>
              <a:rPr sz="2000" spc="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6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000" spc="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</a:t>
            </a:r>
            <a:r>
              <a:rPr sz="2000" spc="3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1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doit</a:t>
            </a:r>
            <a:r>
              <a:rPr sz="2000" spc="6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1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commencer</a:t>
            </a:r>
            <a:r>
              <a:rPr sz="2000" spc="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</a:t>
            </a:r>
            <a:r>
              <a:rPr sz="2000" spc="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</a:t>
            </a:r>
            <a:r>
              <a:rPr sz="2000" spc="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3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lettre.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8041" indent="-342900">
              <a:buSzPct val="45652"/>
              <a:buFont typeface="Wingdings" panose="05000000000000000000" pitchFamily="2" charset="2"/>
              <a:buChar char="§"/>
              <a:tabLst>
                <a:tab pos="650096" algn="l"/>
              </a:tabLst>
            </a:pPr>
            <a:r>
              <a:rPr lang="fr-FR" sz="2000" spc="9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sz="2000" spc="9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sz="2000" spc="6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9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caractère</a:t>
            </a:r>
            <a:r>
              <a:rPr sz="2000" spc="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0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“_“</a:t>
            </a:r>
            <a:r>
              <a:rPr sz="2000" spc="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sz="2000" spc="6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autorisé.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8041" marR="87602" indent="-342900">
              <a:buFont typeface="Wingdings" panose="05000000000000000000" pitchFamily="2" charset="2"/>
              <a:buChar char="§"/>
              <a:tabLst>
                <a:tab pos="316979" algn="l"/>
                <a:tab pos="650096" algn="l"/>
                <a:tab pos="1191266" algn="l"/>
                <a:tab pos="2098403" algn="l"/>
                <a:tab pos="3881556" algn="l"/>
                <a:tab pos="4354143" algn="l"/>
                <a:tab pos="5534459" algn="l"/>
                <a:tab pos="6005892" algn="l"/>
                <a:tab pos="7311848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sz="2000" spc="-23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-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lettres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1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accentuées,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8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cédilles,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1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espaces,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000"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sz="2000" spc="1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caractères</a:t>
            </a:r>
            <a:r>
              <a:rPr sz="2000" spc="6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spéciaux</a:t>
            </a:r>
            <a:r>
              <a:rPr sz="20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tels</a:t>
            </a:r>
            <a:r>
              <a:rPr sz="2000" spc="3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0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2000" spc="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$,</a:t>
            </a:r>
            <a:r>
              <a:rPr sz="20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#,</a:t>
            </a:r>
            <a:r>
              <a:rPr sz="2000" spc="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@,</a:t>
            </a:r>
            <a:r>
              <a:rPr sz="20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r>
              <a:rPr sz="20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sont</a:t>
            </a:r>
            <a:r>
              <a:rPr sz="20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interdits.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8041" marR="88178" indent="-342900">
              <a:buFont typeface="Wingdings" panose="05000000000000000000" pitchFamily="2" charset="2"/>
              <a:buChar char="§"/>
              <a:tabLst>
                <a:tab pos="316979" algn="l"/>
                <a:tab pos="650096" algn="l"/>
              </a:tabLst>
            </a:pP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sz="2000" spc="123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sz="2000" spc="103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casse</a:t>
            </a:r>
            <a:r>
              <a:rPr sz="2000" spc="10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</a:t>
            </a:r>
            <a:r>
              <a:rPr sz="20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8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significative</a:t>
            </a:r>
            <a:r>
              <a:rPr sz="2000" spc="10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(les</a:t>
            </a:r>
            <a:r>
              <a:rPr sz="2000" spc="10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caractères</a:t>
            </a:r>
            <a:r>
              <a:rPr sz="2000" spc="11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majuscules</a:t>
            </a:r>
            <a:r>
              <a:rPr sz="2000" spc="10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sz="2000" spc="8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minuscules</a:t>
            </a:r>
            <a:r>
              <a:rPr sz="2000" spc="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5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sont </a:t>
            </a:r>
            <a:r>
              <a:rPr sz="2000" spc="3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distingués).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6866965" y="681303"/>
            <a:ext cx="2438400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12. Dictionnaires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275354" y="1174961"/>
            <a:ext cx="11837988" cy="57366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 dictionnaire est une structure de données non ordonnée qui stocke des paires clé–valeur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Chaque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clé est unique et sert à accéder directement à sa valeur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Création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on utilise les accolades pour la création des dictionnaires, ou le mot </a:t>
            </a:r>
            <a:r>
              <a:rPr lang="fr-FR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: </a:t>
            </a: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Avantages des dictionnaires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Accès rapide aux données (par clé, sans parcours complet).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Structure souple : valeurs de tout type (nombres, listes,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tuples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autres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Parfait pour modéliser des systèmes complexes (ex. plusieurs capteurs, paramètres dynamiques, utilisateurs, etc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66718" y="2450960"/>
            <a:ext cx="4320871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 = {"clé1": valeur1, "clé2": valeur2</a:t>
            </a:r>
            <a:r>
              <a:rPr lang="fr-FR" dirty="0" smtClean="0"/>
              <a:t>}</a:t>
            </a:r>
          </a:p>
          <a:p>
            <a:r>
              <a:rPr lang="fr-FR" dirty="0" smtClean="0"/>
              <a:t>ou</a:t>
            </a:r>
            <a:endParaRPr lang="fr-FR" dirty="0"/>
          </a:p>
          <a:p>
            <a:r>
              <a:rPr lang="fr-FR" dirty="0"/>
              <a:t>d = </a:t>
            </a:r>
            <a:r>
              <a:rPr lang="fr-FR" dirty="0" err="1"/>
              <a:t>dict</a:t>
            </a:r>
            <a:r>
              <a:rPr lang="fr-FR" dirty="0"/>
              <a:t>(clé1=valeur1, clé2=valeur2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89101" y="4225745"/>
            <a:ext cx="6676103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capteur = {"nom": "T1", "</a:t>
            </a:r>
            <a:r>
              <a:rPr lang="fr-FR" dirty="0" err="1"/>
              <a:t>temperature</a:t>
            </a:r>
            <a:r>
              <a:rPr lang="fr-FR" dirty="0"/>
              <a:t>": 25.4, "</a:t>
            </a:r>
            <a:r>
              <a:rPr lang="fr-FR" dirty="0" err="1"/>
              <a:t>unite</a:t>
            </a:r>
            <a:r>
              <a:rPr lang="fr-FR" dirty="0"/>
              <a:t>": "°C</a:t>
            </a:r>
            <a:r>
              <a:rPr lang="fr-FR" dirty="0" smtClean="0"/>
              <a:t>"}</a:t>
            </a:r>
          </a:p>
          <a:p>
            <a:r>
              <a:rPr lang="fr-FR" dirty="0" smtClean="0"/>
              <a:t>ou</a:t>
            </a:r>
          </a:p>
          <a:p>
            <a:r>
              <a:rPr lang="fr-FR" dirty="0" smtClean="0"/>
              <a:t>Capteur=</a:t>
            </a:r>
            <a:r>
              <a:rPr lang="fr-FR" dirty="0" err="1" smtClean="0"/>
              <a:t>dict</a:t>
            </a:r>
            <a:r>
              <a:rPr lang="fr-FR" dirty="0" smtClean="0"/>
              <a:t>(nom=</a:t>
            </a:r>
            <a:r>
              <a:rPr lang="fr-FR" dirty="0"/>
              <a:t> "T1", ", "</a:t>
            </a:r>
            <a:r>
              <a:rPr lang="fr-FR" dirty="0" err="1" smtClean="0"/>
              <a:t>temperature</a:t>
            </a:r>
            <a:r>
              <a:rPr lang="fr-FR" dirty="0"/>
              <a:t>"</a:t>
            </a:r>
            <a:r>
              <a:rPr lang="fr-FR" dirty="0" smtClean="0"/>
              <a:t>=25.4</a:t>
            </a:r>
            <a:r>
              <a:rPr lang="fr-FR" dirty="0"/>
              <a:t>, "</a:t>
            </a:r>
            <a:r>
              <a:rPr lang="fr-FR" dirty="0" err="1"/>
              <a:t>unite</a:t>
            </a:r>
            <a:r>
              <a:rPr lang="fr-FR" dirty="0"/>
              <a:t>": "°C"</a:t>
            </a:r>
          </a:p>
        </p:txBody>
      </p:sp>
    </p:spTree>
    <p:extLst>
      <p:ext uri="{BB962C8B-B14F-4D97-AF65-F5344CB8AC3E}">
        <p14:creationId xmlns:p14="http://schemas.microsoft.com/office/powerpoint/2010/main" val="38049748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12. Dictionnaires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209232" y="1137840"/>
            <a:ext cx="11837988" cy="5642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Accès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une valeur</a:t>
            </a: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modification / suppression</a:t>
            </a: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Exemple: </a:t>
            </a: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8218" y="1483572"/>
            <a:ext cx="237015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print</a:t>
            </a:r>
            <a:r>
              <a:rPr lang="fr-FR" dirty="0"/>
              <a:t>(d["clé1"])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54298" y="2442247"/>
            <a:ext cx="506001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d["</a:t>
            </a:r>
            <a:r>
              <a:rPr lang="fr-FR" dirty="0" err="1"/>
              <a:t>nouvelle_clé</a:t>
            </a:r>
            <a:r>
              <a:rPr lang="fr-FR" dirty="0"/>
              <a:t>"] = "valeur"   # ajout</a:t>
            </a:r>
          </a:p>
          <a:p>
            <a:r>
              <a:rPr lang="fr-FR" dirty="0"/>
              <a:t>d["clé1"] = "nouvelle valeur"  # modification</a:t>
            </a:r>
          </a:p>
          <a:p>
            <a:r>
              <a:rPr lang="fr-FR" dirty="0" err="1"/>
              <a:t>del</a:t>
            </a:r>
            <a:r>
              <a:rPr lang="fr-FR" dirty="0"/>
              <a:t> d["clé2"]                  # suppression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9" y="3779095"/>
            <a:ext cx="10903694" cy="27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67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355346" y="560173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12. Dictionnaires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98323" y="1127692"/>
            <a:ext cx="13095011" cy="5642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Parcourt d’un dictionnaire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Exemple: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Exécution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53025"/>
              </p:ext>
            </p:extLst>
          </p:nvPr>
        </p:nvGraphicFramePr>
        <p:xfrm>
          <a:off x="1019494" y="1452333"/>
          <a:ext cx="9247539" cy="13411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82513"/>
                <a:gridCol w="3738974"/>
                <a:gridCol w="2426052"/>
              </a:tblGrid>
              <a:tr h="319952">
                <a:tc>
                  <a:txBody>
                    <a:bodyPr/>
                    <a:lstStyle/>
                    <a:p>
                      <a:r>
                        <a:rPr lang="fr-FR" sz="1600" dirty="0"/>
                        <a:t>Méthode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Utilisation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Résultat</a:t>
                      </a:r>
                    </a:p>
                  </a:txBody>
                  <a:tcPr anchor="ctr"/>
                </a:tc>
              </a:tr>
              <a:tr h="319952">
                <a:tc>
                  <a:txBody>
                    <a:bodyPr/>
                    <a:lstStyle/>
                    <a:p>
                      <a:r>
                        <a:rPr lang="fr-FR" sz="1600" dirty="0" err="1"/>
                        <a:t>d.keys</a:t>
                      </a:r>
                      <a:r>
                        <a:rPr lang="fr-FR" sz="1600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Retourne les clés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dict_keys</a:t>
                      </a:r>
                      <a:r>
                        <a:rPr lang="fr-FR" sz="1600" dirty="0"/>
                        <a:t>([...])</a:t>
                      </a:r>
                    </a:p>
                  </a:txBody>
                  <a:tcPr anchor="ctr"/>
                </a:tc>
              </a:tr>
              <a:tr h="319952">
                <a:tc>
                  <a:txBody>
                    <a:bodyPr/>
                    <a:lstStyle/>
                    <a:p>
                      <a:r>
                        <a:rPr lang="fr-FR" sz="1600" dirty="0" err="1"/>
                        <a:t>d.values</a:t>
                      </a:r>
                      <a:r>
                        <a:rPr lang="fr-FR" sz="1600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Retourne les valeurs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dict_values([...])</a:t>
                      </a:r>
                    </a:p>
                  </a:txBody>
                  <a:tcPr anchor="ctr"/>
                </a:tc>
              </a:tr>
              <a:tr h="319952">
                <a:tc>
                  <a:txBody>
                    <a:bodyPr/>
                    <a:lstStyle/>
                    <a:p>
                      <a:r>
                        <a:rPr lang="fr-FR" sz="1600" dirty="0" err="1"/>
                        <a:t>d.items</a:t>
                      </a:r>
                      <a:r>
                        <a:rPr lang="fr-FR" sz="1600" dirty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Retourne les paires (clé, valeur)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dict_items</a:t>
                      </a:r>
                      <a:r>
                        <a:rPr lang="fr-FR" sz="1600" dirty="0"/>
                        <a:t>([...])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11" y="3015005"/>
            <a:ext cx="6577781" cy="37903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362" y="3385464"/>
            <a:ext cx="5159131" cy="3402511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6507770" y="3496236"/>
            <a:ext cx="798465" cy="712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339788" y="4229448"/>
            <a:ext cx="4966447" cy="8836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581835" y="4910172"/>
            <a:ext cx="4902366" cy="614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071076" y="5840391"/>
            <a:ext cx="4315842" cy="105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648635" y="6614988"/>
            <a:ext cx="3657600" cy="1480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345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12. Dictionnaires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275354" y="1174961"/>
            <a:ext cx="11837988" cy="57366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Méthodes utiles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22190"/>
              </p:ext>
            </p:extLst>
          </p:nvPr>
        </p:nvGraphicFramePr>
        <p:xfrm>
          <a:off x="1118130" y="2100210"/>
          <a:ext cx="10413471" cy="3886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71157"/>
                <a:gridCol w="3471157"/>
                <a:gridCol w="3471157"/>
              </a:tblGrid>
              <a:tr h="345440">
                <a:tc>
                  <a:txBody>
                    <a:bodyPr/>
                    <a:lstStyle/>
                    <a:p>
                      <a:r>
                        <a:rPr lang="fr-FR" sz="1700"/>
                        <a:t>Méthode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Description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Exemple</a:t>
                      </a:r>
                    </a:p>
                  </a:txBody>
                  <a:tcPr marL="86360" marR="86360" marT="43180" marB="43180" anchor="ctr"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fr-FR" sz="1700"/>
                        <a:t>get(cle, defaut)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Récupère une valeur sans erreur si la clé n’existe pas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d.get("x", 0)</a:t>
                      </a:r>
                    </a:p>
                  </a:txBody>
                  <a:tcPr marL="86360" marR="86360" marT="43180" marB="43180" anchor="ctr"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fr-FR" sz="1700"/>
                        <a:t>update(d2)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Met à jour un dictionnaire avec un autre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d.update(d2)</a:t>
                      </a:r>
                    </a:p>
                  </a:txBody>
                  <a:tcPr marL="86360" marR="86360" marT="43180" marB="43180" anchor="ctr"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fr-FR" sz="1700"/>
                        <a:t>pop(cle)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Supprime une clé et retourne sa valeur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d.pop("x")</a:t>
                      </a:r>
                    </a:p>
                  </a:txBody>
                  <a:tcPr marL="86360" marR="86360" marT="43180" marB="43180" anchor="ctr"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fr-FR" sz="1700"/>
                        <a:t>copy()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Copie superficielle du dictionnaire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d2 = d.copy()</a:t>
                      </a:r>
                    </a:p>
                  </a:txBody>
                  <a:tcPr marL="86360" marR="86360" marT="43180" marB="43180" anchor="ctr"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fr-FR" sz="1700"/>
                        <a:t>clear()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/>
                        <a:t>Vide complètement le dictionnaire</a:t>
                      </a:r>
                    </a:p>
                  </a:txBody>
                  <a:tcPr marL="86360" marR="86360" marT="43180" marB="43180" anchor="ctr"/>
                </a:tc>
                <a:tc>
                  <a:txBody>
                    <a:bodyPr/>
                    <a:lstStyle/>
                    <a:p>
                      <a:r>
                        <a:rPr lang="fr-FR" sz="1700" dirty="0" err="1"/>
                        <a:t>d.clear</a:t>
                      </a:r>
                      <a:r>
                        <a:rPr lang="fr-FR" sz="1700" dirty="0"/>
                        <a:t>()</a:t>
                      </a:r>
                    </a:p>
                  </a:txBody>
                  <a:tcPr marL="86360" marR="86360" marT="43180" marB="431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8656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12. Dictionnaires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275354" y="1174961"/>
            <a:ext cx="11837988" cy="57366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Méthodes utiles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: Gestion des notes d’un étudiant avec les méthodes de dictionnaires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1668" y="1964269"/>
            <a:ext cx="6561665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# </a:t>
            </a:r>
            <a:r>
              <a:rPr lang="fr-FR" sz="1600" dirty="0">
                <a:latin typeface="Consolas" panose="020B0609020204030204" pitchFamily="49" charset="0"/>
              </a:rPr>
              <a:t>Dictionnaire </a:t>
            </a:r>
            <a:r>
              <a:rPr lang="fr-FR" sz="1600" dirty="0" smtClean="0">
                <a:latin typeface="Consolas" panose="020B0609020204030204" pitchFamily="49" charset="0"/>
              </a:rPr>
              <a:t>contenant </a:t>
            </a:r>
            <a:r>
              <a:rPr lang="fr-FR" sz="1600" dirty="0">
                <a:latin typeface="Consolas" panose="020B0609020204030204" pitchFamily="49" charset="0"/>
              </a:rPr>
              <a:t>les notes d'un étudiant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notes = {"math": 15, "physique": 14, "informatique": 16}</a:t>
            </a:r>
          </a:p>
          <a:p>
            <a:r>
              <a:rPr lang="fr-FR" sz="1600" dirty="0" smtClean="0">
                <a:latin typeface="Consolas" panose="020B0609020204030204" pitchFamily="49" charset="0"/>
              </a:rPr>
              <a:t># Afficher </a:t>
            </a:r>
            <a:r>
              <a:rPr lang="fr-FR" sz="1600" dirty="0">
                <a:latin typeface="Consolas" panose="020B0609020204030204" pitchFamily="49" charset="0"/>
              </a:rPr>
              <a:t>toutes les matières et leurs notes</a:t>
            </a:r>
          </a:p>
          <a:p>
            <a:r>
              <a:rPr lang="fr-FR" sz="1600" dirty="0" err="1">
                <a:latin typeface="Consolas" panose="020B0609020204030204" pitchFamily="49" charset="0"/>
              </a:rPr>
              <a:t>print</a:t>
            </a:r>
            <a:r>
              <a:rPr lang="fr-FR" sz="1600" dirty="0">
                <a:latin typeface="Consolas" panose="020B0609020204030204" pitchFamily="49" charset="0"/>
              </a:rPr>
              <a:t>("Liste des notes :")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for </a:t>
            </a:r>
            <a:r>
              <a:rPr lang="fr-FR" sz="1600" dirty="0" err="1">
                <a:latin typeface="Consolas" panose="020B0609020204030204" pitchFamily="49" charset="0"/>
              </a:rPr>
              <a:t>matiere</a:t>
            </a:r>
            <a:r>
              <a:rPr lang="fr-FR" sz="1600" dirty="0">
                <a:latin typeface="Consolas" panose="020B0609020204030204" pitchFamily="49" charset="0"/>
              </a:rPr>
              <a:t>, note in </a:t>
            </a:r>
            <a:r>
              <a:rPr lang="fr-FR" sz="1600" dirty="0" err="1">
                <a:latin typeface="Consolas" panose="020B0609020204030204" pitchFamily="49" charset="0"/>
              </a:rPr>
              <a:t>notes.items</a:t>
            </a:r>
            <a:r>
              <a:rPr lang="fr-FR" sz="1600" dirty="0">
                <a:latin typeface="Consolas" panose="020B0609020204030204" pitchFamily="49" charset="0"/>
              </a:rPr>
              <a:t>():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    </a:t>
            </a:r>
            <a:r>
              <a:rPr lang="fr-FR" sz="1600" dirty="0" err="1">
                <a:latin typeface="Consolas" panose="020B0609020204030204" pitchFamily="49" charset="0"/>
              </a:rPr>
              <a:t>print</a:t>
            </a:r>
            <a:r>
              <a:rPr lang="fr-FR" sz="1600" dirty="0">
                <a:latin typeface="Consolas" panose="020B0609020204030204" pitchFamily="49" charset="0"/>
              </a:rPr>
              <a:t>(</a:t>
            </a:r>
            <a:r>
              <a:rPr lang="fr-FR" sz="1600" dirty="0" err="1">
                <a:latin typeface="Consolas" panose="020B0609020204030204" pitchFamily="49" charset="0"/>
              </a:rPr>
              <a:t>matiere</a:t>
            </a:r>
            <a:r>
              <a:rPr lang="fr-FR" sz="1600" dirty="0">
                <a:latin typeface="Consolas" panose="020B0609020204030204" pitchFamily="49" charset="0"/>
              </a:rPr>
              <a:t>, ":", note)</a:t>
            </a:r>
          </a:p>
          <a:p>
            <a:r>
              <a:rPr lang="fr-FR" sz="1600" dirty="0" smtClean="0">
                <a:latin typeface="Consolas" panose="020B0609020204030204" pitchFamily="49" charset="0"/>
              </a:rPr>
              <a:t># Ajouter </a:t>
            </a:r>
            <a:r>
              <a:rPr lang="fr-FR" sz="1600" dirty="0">
                <a:latin typeface="Consolas" panose="020B0609020204030204" pitchFamily="49" charset="0"/>
              </a:rPr>
              <a:t>une nouvelle matière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notes["anglais"] = 13</a:t>
            </a:r>
          </a:p>
          <a:p>
            <a:r>
              <a:rPr lang="fr-FR" sz="1600" dirty="0" smtClean="0">
                <a:latin typeface="Consolas" panose="020B0609020204030204" pitchFamily="49" charset="0"/>
              </a:rPr>
              <a:t># Modifier </a:t>
            </a:r>
            <a:r>
              <a:rPr lang="fr-FR" sz="1600" dirty="0">
                <a:latin typeface="Consolas" panose="020B0609020204030204" pitchFamily="49" charset="0"/>
              </a:rPr>
              <a:t>une note existante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notes["physique"] = 15</a:t>
            </a:r>
          </a:p>
          <a:p>
            <a:r>
              <a:rPr lang="fr-FR" sz="1600" dirty="0" smtClean="0">
                <a:latin typeface="Consolas" panose="020B0609020204030204" pitchFamily="49" charset="0"/>
              </a:rPr>
              <a:t># Supprimer </a:t>
            </a:r>
            <a:r>
              <a:rPr lang="fr-FR" sz="1600" dirty="0">
                <a:latin typeface="Consolas" panose="020B0609020204030204" pitchFamily="49" charset="0"/>
              </a:rPr>
              <a:t>une matière</a:t>
            </a:r>
          </a:p>
          <a:p>
            <a:r>
              <a:rPr lang="fr-FR" sz="1600" dirty="0" err="1">
                <a:latin typeface="Consolas" panose="020B0609020204030204" pitchFamily="49" charset="0"/>
              </a:rPr>
              <a:t>notes.pop</a:t>
            </a:r>
            <a:r>
              <a:rPr lang="fr-FR" sz="1600" dirty="0">
                <a:latin typeface="Consolas" panose="020B0609020204030204" pitchFamily="49" charset="0"/>
              </a:rPr>
              <a:t>("math")</a:t>
            </a:r>
          </a:p>
          <a:p>
            <a:r>
              <a:rPr lang="fr-FR" sz="1600" dirty="0" smtClean="0">
                <a:latin typeface="Consolas" panose="020B0609020204030204" pitchFamily="49" charset="0"/>
              </a:rPr>
              <a:t># Afficher </a:t>
            </a:r>
            <a:r>
              <a:rPr lang="fr-FR" sz="1600" dirty="0">
                <a:latin typeface="Consolas" panose="020B0609020204030204" pitchFamily="49" charset="0"/>
              </a:rPr>
              <a:t>les clés et les valeurs séparément</a:t>
            </a:r>
          </a:p>
          <a:p>
            <a:r>
              <a:rPr lang="fr-FR" sz="1600" dirty="0" err="1">
                <a:latin typeface="Consolas" panose="020B0609020204030204" pitchFamily="49" charset="0"/>
              </a:rPr>
              <a:t>print</a:t>
            </a:r>
            <a:r>
              <a:rPr lang="fr-FR" sz="1600" dirty="0">
                <a:latin typeface="Consolas" panose="020B0609020204030204" pitchFamily="49" charset="0"/>
              </a:rPr>
              <a:t>("\</a:t>
            </a:r>
            <a:r>
              <a:rPr lang="fr-FR" sz="1600" dirty="0" err="1">
                <a:latin typeface="Consolas" panose="020B0609020204030204" pitchFamily="49" charset="0"/>
              </a:rPr>
              <a:t>nMatières</a:t>
            </a:r>
            <a:r>
              <a:rPr lang="fr-FR" sz="1600" dirty="0">
                <a:latin typeface="Consolas" panose="020B0609020204030204" pitchFamily="49" charset="0"/>
              </a:rPr>
              <a:t> :", </a:t>
            </a:r>
            <a:r>
              <a:rPr lang="fr-FR" sz="1600" dirty="0" err="1">
                <a:latin typeface="Consolas" panose="020B0609020204030204" pitchFamily="49" charset="0"/>
              </a:rPr>
              <a:t>list</a:t>
            </a:r>
            <a:r>
              <a:rPr lang="fr-FR" sz="1600" dirty="0">
                <a:latin typeface="Consolas" panose="020B0609020204030204" pitchFamily="49" charset="0"/>
              </a:rPr>
              <a:t>(</a:t>
            </a:r>
            <a:r>
              <a:rPr lang="fr-FR" sz="1600" dirty="0" err="1">
                <a:latin typeface="Consolas" panose="020B0609020204030204" pitchFamily="49" charset="0"/>
              </a:rPr>
              <a:t>notes.keys</a:t>
            </a:r>
            <a:r>
              <a:rPr lang="fr-FR" sz="1600" dirty="0">
                <a:latin typeface="Consolas" panose="020B0609020204030204" pitchFamily="49" charset="0"/>
              </a:rPr>
              <a:t>()))</a:t>
            </a:r>
          </a:p>
          <a:p>
            <a:r>
              <a:rPr lang="fr-FR" sz="1600" dirty="0" err="1">
                <a:latin typeface="Consolas" panose="020B0609020204030204" pitchFamily="49" charset="0"/>
              </a:rPr>
              <a:t>print</a:t>
            </a:r>
            <a:r>
              <a:rPr lang="fr-FR" sz="1600" dirty="0">
                <a:latin typeface="Consolas" panose="020B0609020204030204" pitchFamily="49" charset="0"/>
              </a:rPr>
              <a:t>("Notes :", </a:t>
            </a:r>
            <a:r>
              <a:rPr lang="fr-FR" sz="1600" dirty="0" err="1">
                <a:latin typeface="Consolas" panose="020B0609020204030204" pitchFamily="49" charset="0"/>
              </a:rPr>
              <a:t>list</a:t>
            </a:r>
            <a:r>
              <a:rPr lang="fr-FR" sz="1600" dirty="0">
                <a:latin typeface="Consolas" panose="020B0609020204030204" pitchFamily="49" charset="0"/>
              </a:rPr>
              <a:t>(</a:t>
            </a:r>
            <a:r>
              <a:rPr lang="fr-FR" sz="1600" dirty="0" err="1">
                <a:latin typeface="Consolas" panose="020B0609020204030204" pitchFamily="49" charset="0"/>
              </a:rPr>
              <a:t>notes.values</a:t>
            </a:r>
            <a:r>
              <a:rPr lang="fr-FR" sz="1600" dirty="0">
                <a:latin typeface="Consolas" panose="020B0609020204030204" pitchFamily="49" charset="0"/>
              </a:rPr>
              <a:t>()))</a:t>
            </a:r>
          </a:p>
          <a:p>
            <a:r>
              <a:rPr lang="fr-FR" sz="1600" dirty="0" smtClean="0">
                <a:latin typeface="Consolas" panose="020B0609020204030204" pitchFamily="49" charset="0"/>
              </a:rPr>
              <a:t># Calculer </a:t>
            </a:r>
            <a:r>
              <a:rPr lang="fr-FR" sz="1600" dirty="0">
                <a:latin typeface="Consolas" panose="020B0609020204030204" pitchFamily="49" charset="0"/>
              </a:rPr>
              <a:t>la moyenne générale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moyenne = </a:t>
            </a:r>
            <a:r>
              <a:rPr lang="fr-FR" sz="1600" dirty="0" err="1">
                <a:latin typeface="Consolas" panose="020B0609020204030204" pitchFamily="49" charset="0"/>
              </a:rPr>
              <a:t>sum</a:t>
            </a:r>
            <a:r>
              <a:rPr lang="fr-FR" sz="1600" dirty="0">
                <a:latin typeface="Consolas" panose="020B0609020204030204" pitchFamily="49" charset="0"/>
              </a:rPr>
              <a:t>(</a:t>
            </a:r>
            <a:r>
              <a:rPr lang="fr-FR" sz="1600" dirty="0" err="1">
                <a:latin typeface="Consolas" panose="020B0609020204030204" pitchFamily="49" charset="0"/>
              </a:rPr>
              <a:t>notes.values</a:t>
            </a:r>
            <a:r>
              <a:rPr lang="fr-FR" sz="1600" dirty="0">
                <a:latin typeface="Consolas" panose="020B0609020204030204" pitchFamily="49" charset="0"/>
              </a:rPr>
              <a:t>()) / </a:t>
            </a:r>
            <a:r>
              <a:rPr lang="fr-FR" sz="1600" dirty="0" err="1">
                <a:latin typeface="Consolas" panose="020B0609020204030204" pitchFamily="49" charset="0"/>
              </a:rPr>
              <a:t>len</a:t>
            </a:r>
            <a:r>
              <a:rPr lang="fr-FR" sz="1600" dirty="0">
                <a:latin typeface="Consolas" panose="020B0609020204030204" pitchFamily="49" charset="0"/>
              </a:rPr>
              <a:t>(notes)</a:t>
            </a:r>
          </a:p>
          <a:p>
            <a:r>
              <a:rPr lang="fr-FR" sz="1600" dirty="0" err="1">
                <a:latin typeface="Consolas" panose="020B0609020204030204" pitchFamily="49" charset="0"/>
              </a:rPr>
              <a:t>print</a:t>
            </a:r>
            <a:r>
              <a:rPr lang="fr-FR" sz="1600" dirty="0">
                <a:latin typeface="Consolas" panose="020B0609020204030204" pitchFamily="49" charset="0"/>
              </a:rPr>
              <a:t>("\</a:t>
            </a:r>
            <a:r>
              <a:rPr lang="fr-FR" sz="1600" dirty="0" err="1">
                <a:latin typeface="Consolas" panose="020B0609020204030204" pitchFamily="49" charset="0"/>
              </a:rPr>
              <a:t>nMoyenne</a:t>
            </a:r>
            <a:r>
              <a:rPr lang="fr-FR" sz="1600" dirty="0">
                <a:latin typeface="Consolas" panose="020B0609020204030204" pitchFamily="49" charset="0"/>
              </a:rPr>
              <a:t> générale :", round(moyenne, 2</a:t>
            </a:r>
            <a:r>
              <a:rPr lang="fr-FR" sz="1600" dirty="0" smtClean="0">
                <a:latin typeface="Consolas" panose="020B0609020204030204" pitchFamily="49" charset="0"/>
              </a:rPr>
              <a:t>))</a:t>
            </a:r>
            <a:endParaRPr lang="fr-FR" sz="1600" dirty="0">
              <a:latin typeface="Consolas" panose="020B0609020204030204" pitchFamily="49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03032" y="2766832"/>
            <a:ext cx="4804817" cy="37856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Liste des notes :</a:t>
            </a:r>
          </a:p>
          <a:p>
            <a:r>
              <a:rPr lang="fr-FR" sz="1600" dirty="0"/>
              <a:t>math : 15</a:t>
            </a:r>
          </a:p>
          <a:p>
            <a:r>
              <a:rPr lang="fr-FR" sz="1600" dirty="0"/>
              <a:t>physique : 14</a:t>
            </a:r>
          </a:p>
          <a:p>
            <a:r>
              <a:rPr lang="fr-FR" sz="1600" dirty="0"/>
              <a:t>informatique : </a:t>
            </a:r>
            <a:r>
              <a:rPr lang="fr-FR" sz="1600" dirty="0" smtClean="0"/>
              <a:t>16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Matières : ['physique', 'informatique', 'anglais']</a:t>
            </a:r>
          </a:p>
          <a:p>
            <a:r>
              <a:rPr lang="fr-FR" sz="1600" dirty="0"/>
              <a:t>Notes : [15, 16, 13</a:t>
            </a:r>
            <a:r>
              <a:rPr lang="fr-FR" sz="1600" dirty="0" smtClean="0"/>
              <a:t>]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Moyenne générale : </a:t>
            </a:r>
            <a:r>
              <a:rPr lang="fr-FR" sz="1600" dirty="0" smtClean="0"/>
              <a:t>14.67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4690533" y="5401733"/>
            <a:ext cx="2512499" cy="160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4775200" y="5147893"/>
            <a:ext cx="2512499" cy="160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droite 17"/>
          <p:cNvSpPr/>
          <p:nvPr/>
        </p:nvSpPr>
        <p:spPr>
          <a:xfrm>
            <a:off x="5757333" y="6282267"/>
            <a:ext cx="1382013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106333" y="3210528"/>
            <a:ext cx="2512499" cy="160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3369733" y="2870200"/>
            <a:ext cx="3727806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386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4406" y="570321"/>
            <a:ext cx="8911687" cy="567519"/>
          </a:xfrm>
        </p:spPr>
        <p:txBody>
          <a:bodyPr>
            <a:normAutofit fontScale="90000"/>
          </a:bodyPr>
          <a:lstStyle/>
          <a:p>
            <a:pPr marL="11527">
              <a:spcBef>
                <a:spcPts val="123"/>
              </a:spcBef>
            </a:pPr>
            <a:r>
              <a:rPr lang="fr-FR" sz="3200" b="1" spc="64" dirty="0" smtClean="0">
                <a:latin typeface="Arial" panose="020B0604020202020204" pitchFamily="34" charset="0"/>
                <a:cs typeface="Arial" panose="020B0604020202020204" pitchFamily="34" charset="0"/>
              </a:rPr>
              <a:t>12. Dictionnaires</a:t>
            </a:r>
            <a:endParaRPr lang="fr-FR" sz="3200" b="1" spc="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275354" y="1174961"/>
            <a:ext cx="11837988" cy="57366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Méthodes utiles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Gestion des notes de plusieurs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étudiants (utilisation d’un dictionnaire des dictionnaires)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54" y="1854199"/>
            <a:ext cx="7146925" cy="49445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25" y="2430677"/>
            <a:ext cx="4084108" cy="638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907" y="3226858"/>
            <a:ext cx="4475807" cy="3842808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3848816" y="2624667"/>
            <a:ext cx="3901309" cy="17864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6646333" y="2961799"/>
            <a:ext cx="1211420" cy="20496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593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714" y="1070767"/>
            <a:ext cx="6106286" cy="735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Comparaison entre les différents types</a:t>
            </a:r>
            <a:endParaRPr lang="fr-F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85714"/>
              </p:ext>
            </p:extLst>
          </p:nvPr>
        </p:nvGraphicFramePr>
        <p:xfrm>
          <a:off x="245536" y="1910544"/>
          <a:ext cx="11709396" cy="448055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1044"/>
                <a:gridCol w="1301044"/>
                <a:gridCol w="1301044"/>
                <a:gridCol w="1301044"/>
                <a:gridCol w="1301044"/>
                <a:gridCol w="1301044"/>
                <a:gridCol w="1301044"/>
                <a:gridCol w="1301044"/>
                <a:gridCol w="1301044"/>
              </a:tblGrid>
              <a:tr h="447502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Type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Syntaxe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Modifiable (mutable)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Ordonné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Éléments dupliqués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Type des éléments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Exemple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Opérations / Méthodes principales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Conversion possible</a:t>
                      </a:r>
                    </a:p>
                  </a:txBody>
                  <a:tcPr marL="23553" marR="23553" marT="11776" marB="11776" anchor="ctr"/>
                </a:tc>
              </a:tr>
              <a:tr h="942109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String (chaîne)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"texte" ou 'texte'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❌ Non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caractères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"Python"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concaténation (+), slicing [ ], méthodes (upper(), split(), find(), replace())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list(), set()</a:t>
                      </a:r>
                    </a:p>
                  </a:txBody>
                  <a:tcPr marL="23553" marR="23553" marT="11776" marB="11776" anchor="ctr"/>
                </a:tc>
              </a:tr>
              <a:tr h="659476"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Liste (list)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[ ]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tout type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[1, 2, "a"]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append(), extend(), remove(), sort(), </a:t>
                      </a:r>
                      <a:r>
                        <a:rPr lang="en-US" sz="1200" dirty="0" err="1"/>
                        <a:t>len</a:t>
                      </a:r>
                      <a:r>
                        <a:rPr lang="en-US" sz="1200" dirty="0"/>
                        <a:t>(), slicing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/>
                        <a:t>tuple</a:t>
                      </a:r>
                      <a:r>
                        <a:rPr lang="fr-FR" sz="1200" dirty="0"/>
                        <a:t>(), set(), </a:t>
                      </a:r>
                      <a:r>
                        <a:rPr lang="fr-FR" sz="1200" dirty="0" err="1"/>
                        <a:t>str</a:t>
                      </a:r>
                      <a:r>
                        <a:rPr lang="fr-FR" sz="1200" dirty="0"/>
                        <a:t>()</a:t>
                      </a:r>
                    </a:p>
                  </a:txBody>
                  <a:tcPr marL="23553" marR="23553" marT="11776" marB="11776" anchor="ctr"/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Tuple (tuple)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( 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❌ Non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tout type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(1, 2, 3)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count(), index(), slicing, itération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list(), set(), str()</a:t>
                      </a:r>
                    </a:p>
                  </a:txBody>
                  <a:tcPr marL="23553" marR="23553" marT="11776" marB="11776" anchor="ctr"/>
                </a:tc>
              </a:tr>
              <a:tr h="871451"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Ensemble (set)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{ } ou set()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❌ Non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❌ Non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tout type immuable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{1, 2, 3}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opérations ensemblistes (union, intersection, difference), add(), remove()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list(), tuple(), str()</a:t>
                      </a:r>
                    </a:p>
                  </a:txBody>
                  <a:tcPr marL="23553" marR="23553" marT="11776" marB="11776" anchor="ctr"/>
                </a:tc>
              </a:tr>
              <a:tr h="447502"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Dictionnaire (dict)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{clé: valeur}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✅ Oui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✅ Oui (depuis Python 3.7)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❌ Clés uniques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/>
                        <a:t>clé = immuable, valeur = tout type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{"nom": </a:t>
                      </a:r>
                      <a:r>
                        <a:rPr lang="fr-FR" sz="1200" dirty="0" smtClean="0"/>
                        <a:t>« Ali", </a:t>
                      </a:r>
                      <a:r>
                        <a:rPr lang="fr-FR" sz="1200" dirty="0"/>
                        <a:t>"</a:t>
                      </a:r>
                      <a:r>
                        <a:rPr lang="fr-FR" sz="1200" dirty="0" err="1"/>
                        <a:t>age</a:t>
                      </a:r>
                      <a:r>
                        <a:rPr lang="fr-FR" sz="1200" dirty="0"/>
                        <a:t>": 20}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keys(), values(), items(), get(), pop()</a:t>
                      </a:r>
                    </a:p>
                  </a:txBody>
                  <a:tcPr marL="23553" marR="23553" marT="11776" marB="1177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/>
                        <a:t>list</a:t>
                      </a:r>
                      <a:r>
                        <a:rPr lang="fr-FR" sz="1200" dirty="0" smtClean="0"/>
                        <a:t>()</a:t>
                      </a:r>
                      <a:endParaRPr lang="fr-FR" sz="1200" dirty="0"/>
                    </a:p>
                  </a:txBody>
                  <a:tcPr marL="23553" marR="23553" marT="11776" marB="1177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660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Fonctions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547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350" y="1187544"/>
            <a:ext cx="11981922" cy="58277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Une fonction est un bloc de code réutilisable qui effectue une tâche spécifique. Elle permet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Structurer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code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Éviter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répétition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Faciliter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maintenance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Améliorer la lisibilité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Nom_fonction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doit suivre les règles des identifiants Python (pas d’espaces, commence par une lettre en minuscule,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créer une fonction en Python, on utilise le mot-clé </a:t>
            </a:r>
            <a:r>
              <a:rPr lang="fr-FR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suivi du nom de la fonction, de parenthèses optionnelles pour les paramètres et d'un double point (:). Le corps de la fonction doit être indenté.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de la fonction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Pour exécuter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fonction, on l'appelle en utilisant son nom suivi de parenthèses contenant les arguments (les valeurs que prennent les paramètres).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94748" y="542348"/>
            <a:ext cx="6007941" cy="73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Fonctions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34605" y="4101412"/>
            <a:ext cx="4368084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onsolas" panose="020B0609020204030204" pitchFamily="49" charset="0"/>
              </a:rPr>
              <a:t>def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nom_fonction</a:t>
            </a:r>
            <a:r>
              <a:rPr lang="fr-FR" dirty="0">
                <a:latin typeface="Consolas" panose="020B0609020204030204" pitchFamily="49" charset="0"/>
              </a:rPr>
              <a:t>(</a:t>
            </a:r>
            <a:r>
              <a:rPr lang="fr-FR" dirty="0" err="1">
                <a:latin typeface="Consolas" panose="020B0609020204030204" pitchFamily="49" charset="0"/>
              </a:rPr>
              <a:t>parametres</a:t>
            </a:r>
            <a:r>
              <a:rPr lang="fr-FR" dirty="0">
                <a:latin typeface="Consolas" panose="020B0609020204030204" pitchFamily="49" charset="0"/>
              </a:rPr>
              <a:t>):</a:t>
            </a:r>
          </a:p>
          <a:p>
            <a:r>
              <a:rPr lang="fr-FR" dirty="0" smtClean="0">
                <a:latin typeface="Consolas" panose="020B0609020204030204" pitchFamily="49" charset="0"/>
              </a:rPr>
              <a:t>    instruction1</a:t>
            </a:r>
            <a:endParaRPr lang="fr-FR" dirty="0">
              <a:latin typeface="Consolas" panose="020B0609020204030204" pitchFamily="49" charset="0"/>
            </a:endParaRPr>
          </a:p>
          <a:p>
            <a:r>
              <a:rPr lang="fr-FR" dirty="0">
                <a:latin typeface="Consolas" panose="020B0609020204030204" pitchFamily="49" charset="0"/>
              </a:rPr>
              <a:t>    </a:t>
            </a:r>
            <a:r>
              <a:rPr lang="fr-FR" dirty="0" smtClean="0">
                <a:latin typeface="Consolas" panose="020B0609020204030204" pitchFamily="49" charset="0"/>
              </a:rPr>
              <a:t>instruction2</a:t>
            </a:r>
          </a:p>
          <a:p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smtClean="0">
                <a:latin typeface="Consolas" panose="020B0609020204030204" pitchFamily="49" charset="0"/>
              </a:rPr>
              <a:t>      ……</a:t>
            </a:r>
            <a:endParaRPr lang="fr-FR" dirty="0">
              <a:latin typeface="Consolas" panose="020B0609020204030204" pitchFamily="49" charset="0"/>
            </a:endParaRPr>
          </a:p>
          <a:p>
            <a:r>
              <a:rPr lang="fr-FR" dirty="0">
                <a:latin typeface="Consolas" panose="020B0609020204030204" pitchFamily="49" charset="0"/>
              </a:rPr>
              <a:t>    return </a:t>
            </a:r>
            <a:r>
              <a:rPr lang="fr-FR" dirty="0" err="1" smtClean="0">
                <a:latin typeface="Consolas" panose="020B0609020204030204" pitchFamily="49" charset="0"/>
              </a:rPr>
              <a:t>resultat</a:t>
            </a:r>
            <a:r>
              <a:rPr lang="fr-FR" dirty="0" smtClean="0">
                <a:latin typeface="Consolas" panose="020B0609020204030204" pitchFamily="49" charset="0"/>
              </a:rPr>
              <a:t>  </a:t>
            </a:r>
            <a:r>
              <a:rPr lang="fr-FR" dirty="0">
                <a:latin typeface="Consolas" panose="020B0609020204030204" pitchFamily="49" charset="0"/>
              </a:rPr>
              <a:t># Optionnel</a:t>
            </a:r>
          </a:p>
        </p:txBody>
      </p:sp>
    </p:spTree>
    <p:extLst>
      <p:ext uri="{BB962C8B-B14F-4D97-AF65-F5344CB8AC3E}">
        <p14:creationId xmlns:p14="http://schemas.microsoft.com/office/powerpoint/2010/main" val="35301879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350" y="1187544"/>
            <a:ext cx="11981922" cy="582773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1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L‘instruction </a:t>
            </a:r>
            <a:r>
              <a:rPr lang="fr-F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L'instruction return permet à une fonction de renvoyer une ou plusieurs valeurs à l'endroit où elle a été appelée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Dès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return est exécuté, la fonction se termine immédiatement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Si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fonction ne contient pas de return (ou si return est sans valeur), elle renvoie implicitement la valeur spéciale None.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dans le cas où plusieurs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valeurs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 retournées, la fonction renvoie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94748" y="542348"/>
            <a:ext cx="6007941" cy="73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Fonctions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7711" y="1603459"/>
            <a:ext cx="57736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def</a:t>
            </a:r>
            <a:r>
              <a:rPr lang="fr-FR" sz="1600" dirty="0"/>
              <a:t> </a:t>
            </a:r>
            <a:r>
              <a:rPr lang="fr-FR" sz="1600" dirty="0" err="1"/>
              <a:t>presenter</a:t>
            </a:r>
            <a:r>
              <a:rPr lang="fr-FR" sz="1600" dirty="0"/>
              <a:t>(nom, </a:t>
            </a:r>
            <a:r>
              <a:rPr lang="fr-FR" sz="1600" dirty="0" err="1"/>
              <a:t>age</a:t>
            </a:r>
            <a:r>
              <a:rPr lang="fr-FR" sz="1600" dirty="0"/>
              <a:t>):</a:t>
            </a:r>
          </a:p>
          <a:p>
            <a:r>
              <a:rPr lang="fr-FR" sz="1600" dirty="0"/>
              <a:t>    </a:t>
            </a:r>
            <a:r>
              <a:rPr lang="fr-FR" sz="1600" dirty="0" err="1"/>
              <a:t>print</a:t>
            </a:r>
            <a:r>
              <a:rPr lang="fr-FR" sz="1600" dirty="0"/>
              <a:t>(</a:t>
            </a:r>
            <a:r>
              <a:rPr lang="fr-FR" sz="1600" dirty="0" err="1"/>
              <a:t>f"Je</a:t>
            </a:r>
            <a:r>
              <a:rPr lang="fr-FR" sz="1600" dirty="0"/>
              <a:t> m'appelle {nom} et j'ai {</a:t>
            </a:r>
            <a:r>
              <a:rPr lang="fr-FR" sz="1600" dirty="0" err="1"/>
              <a:t>age</a:t>
            </a:r>
            <a:r>
              <a:rPr lang="fr-FR" sz="1600" dirty="0"/>
              <a:t>} ans.")</a:t>
            </a:r>
          </a:p>
          <a:p>
            <a:r>
              <a:rPr lang="fr-FR" sz="1600" dirty="0" err="1" smtClean="0"/>
              <a:t>presenter</a:t>
            </a:r>
            <a:r>
              <a:rPr lang="fr-FR" sz="1600" dirty="0" smtClean="0"/>
              <a:t>(</a:t>
            </a:r>
            <a:r>
              <a:rPr lang="fr-FR" sz="1600" dirty="0"/>
              <a:t>"</a:t>
            </a:r>
            <a:r>
              <a:rPr lang="fr-FR" sz="1600" dirty="0" smtClean="0"/>
              <a:t> Ali ", </a:t>
            </a:r>
            <a:r>
              <a:rPr lang="fr-FR" sz="1600" dirty="0"/>
              <a:t>25</a:t>
            </a:r>
            <a:r>
              <a:rPr lang="fr-FR" sz="1600" dirty="0" smtClean="0"/>
              <a:t>)#c’est </a:t>
            </a:r>
            <a:r>
              <a:rPr lang="fr-FR" sz="1600" dirty="0" err="1" smtClean="0"/>
              <a:t>l’apple</a:t>
            </a:r>
            <a:r>
              <a:rPr lang="fr-FR" sz="1600" dirty="0" smtClean="0"/>
              <a:t> de la fonction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7931971" y="2135634"/>
            <a:ext cx="374904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Je </a:t>
            </a:r>
            <a:r>
              <a:rPr lang="fr-FR" dirty="0"/>
              <a:t>m'appelle </a:t>
            </a:r>
            <a:r>
              <a:rPr lang="fr-FR" dirty="0" smtClean="0"/>
              <a:t>Ali </a:t>
            </a:r>
            <a:r>
              <a:rPr lang="fr-FR" dirty="0"/>
              <a:t>et j'ai </a:t>
            </a:r>
            <a:r>
              <a:rPr lang="fr-FR" dirty="0" smtClean="0"/>
              <a:t>25 ans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6184109" y="2247148"/>
            <a:ext cx="1655064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525046" y="5211191"/>
            <a:ext cx="4672714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def</a:t>
            </a:r>
            <a:r>
              <a:rPr lang="fr-FR" sz="1600" dirty="0"/>
              <a:t> </a:t>
            </a:r>
            <a:r>
              <a:rPr lang="fr-FR" sz="1600" dirty="0" err="1"/>
              <a:t>stats</a:t>
            </a:r>
            <a:r>
              <a:rPr lang="fr-FR" sz="1600" dirty="0"/>
              <a:t>(a, b):</a:t>
            </a:r>
          </a:p>
          <a:p>
            <a:r>
              <a:rPr lang="fr-FR" sz="1600" dirty="0"/>
              <a:t>    somme = a + b</a:t>
            </a:r>
          </a:p>
          <a:p>
            <a:r>
              <a:rPr lang="fr-FR" sz="1600" dirty="0"/>
              <a:t>    produit = a * b</a:t>
            </a:r>
          </a:p>
          <a:p>
            <a:r>
              <a:rPr lang="fr-FR" sz="1600" dirty="0"/>
              <a:t>    return somme, produit  # → </a:t>
            </a:r>
            <a:r>
              <a:rPr lang="fr-FR" sz="1600" dirty="0" err="1"/>
              <a:t>tuple</a:t>
            </a:r>
            <a:r>
              <a:rPr lang="fr-FR" sz="1600" dirty="0"/>
              <a:t> implicite</a:t>
            </a:r>
          </a:p>
          <a:p>
            <a:r>
              <a:rPr lang="fr-FR" sz="1600" dirty="0" smtClean="0"/>
              <a:t>s</a:t>
            </a:r>
            <a:r>
              <a:rPr lang="fr-FR" sz="1600" dirty="0"/>
              <a:t>, p = </a:t>
            </a:r>
            <a:r>
              <a:rPr lang="fr-FR" sz="1600" dirty="0" err="1"/>
              <a:t>stats</a:t>
            </a:r>
            <a:r>
              <a:rPr lang="fr-FR" sz="1600" dirty="0"/>
              <a:t>(3, 4)</a:t>
            </a:r>
          </a:p>
          <a:p>
            <a:r>
              <a:rPr lang="fr-FR" sz="1600" dirty="0" err="1"/>
              <a:t>print</a:t>
            </a:r>
            <a:r>
              <a:rPr lang="fr-FR" sz="1600" dirty="0"/>
              <a:t>(s, p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892347" y="4317639"/>
            <a:ext cx="191414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5888323" y="4484910"/>
            <a:ext cx="1655064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30966" y="3682905"/>
            <a:ext cx="3813048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def</a:t>
            </a:r>
            <a:r>
              <a:rPr lang="fr-FR" sz="1600" dirty="0"/>
              <a:t> multiplier(x, y): </a:t>
            </a:r>
            <a:endParaRPr lang="fr-FR" sz="1600" dirty="0" smtClean="0"/>
          </a:p>
          <a:p>
            <a:r>
              <a:rPr lang="fr-FR" sz="1600" dirty="0"/>
              <a:t>	</a:t>
            </a:r>
            <a:r>
              <a:rPr lang="fr-FR" sz="1600" dirty="0" smtClean="0"/>
              <a:t>return </a:t>
            </a:r>
            <a:r>
              <a:rPr lang="fr-FR" sz="1600" dirty="0"/>
              <a:t>x * y </a:t>
            </a:r>
            <a:endParaRPr lang="fr-FR" sz="1600" dirty="0" smtClean="0"/>
          </a:p>
          <a:p>
            <a:r>
              <a:rPr lang="fr-FR" sz="1600" dirty="0" smtClean="0"/>
              <a:t>produit </a:t>
            </a:r>
            <a:r>
              <a:rPr lang="fr-FR" sz="1600" dirty="0"/>
              <a:t>= </a:t>
            </a:r>
            <a:r>
              <a:rPr lang="fr-FR" sz="1600" dirty="0" smtClean="0"/>
              <a:t>multiplier(4, </a:t>
            </a:r>
            <a:r>
              <a:rPr lang="fr-FR" sz="1600" dirty="0"/>
              <a:t>5) </a:t>
            </a:r>
            <a:endParaRPr lang="fr-FR" sz="1600" dirty="0" smtClean="0"/>
          </a:p>
          <a:p>
            <a:r>
              <a:rPr lang="fr-FR" sz="1600" dirty="0" err="1" smtClean="0"/>
              <a:t>print</a:t>
            </a:r>
            <a:r>
              <a:rPr lang="fr-FR" sz="1600" dirty="0" smtClean="0"/>
              <a:t>(produit)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622456" y="6314978"/>
            <a:ext cx="191414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7  12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6300216" y="6499644"/>
            <a:ext cx="1062520" cy="14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06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4160" y="1210234"/>
            <a:ext cx="10032365" cy="44364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r>
              <a:rPr lang="fr-FR" sz="2800" dirty="0" smtClean="0">
                <a:latin typeface="Calibri"/>
                <a:cs typeface="Calibri"/>
              </a:rPr>
              <a:t>Un </a:t>
            </a:r>
            <a:r>
              <a:rPr lang="fr-FR" sz="2800" dirty="0">
                <a:latin typeface="Calibri"/>
                <a:cs typeface="Calibri"/>
              </a:rPr>
              <a:t>type est automatiquement </a:t>
            </a:r>
            <a:endParaRPr lang="fr-FR" sz="28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815" algn="l"/>
              </a:tabLst>
            </a:pPr>
            <a:r>
              <a:rPr lang="fr-FR" sz="2800" dirty="0" smtClean="0">
                <a:latin typeface="Calibri"/>
                <a:cs typeface="Calibri"/>
              </a:rPr>
              <a:t>Affecté  </a:t>
            </a:r>
            <a:r>
              <a:rPr lang="fr-FR" sz="2800" dirty="0">
                <a:latin typeface="Calibri"/>
                <a:cs typeface="Calibri"/>
              </a:rPr>
              <a:t>à </a:t>
            </a:r>
            <a:r>
              <a:rPr lang="fr-FR" sz="2800" dirty="0" smtClean="0">
                <a:latin typeface="Calibri"/>
                <a:cs typeface="Calibri"/>
              </a:rPr>
              <a:t>chaque </a:t>
            </a:r>
            <a:r>
              <a:rPr lang="fr-FR" sz="2800" dirty="0">
                <a:latin typeface="Calibri"/>
                <a:cs typeface="Calibri"/>
              </a:rPr>
              <a:t>variable </a:t>
            </a:r>
            <a:r>
              <a:rPr lang="fr-FR" sz="2800" dirty="0" smtClean="0">
                <a:latin typeface="Calibri"/>
                <a:cs typeface="Calibri"/>
              </a:rPr>
              <a:t>en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815" algn="l"/>
              </a:tabLst>
            </a:pPr>
            <a:r>
              <a:rPr lang="fr-FR" sz="2800" dirty="0" smtClean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fonction </a:t>
            </a:r>
            <a:r>
              <a:rPr lang="fr-FR" sz="2800" dirty="0" smtClean="0">
                <a:latin typeface="Calibri"/>
                <a:cs typeface="Calibri"/>
              </a:rPr>
              <a:t>de </a:t>
            </a:r>
            <a:r>
              <a:rPr lang="fr-FR" sz="2800" dirty="0">
                <a:latin typeface="Calibri"/>
                <a:cs typeface="Calibri"/>
              </a:rPr>
              <a:t>sa valeur</a:t>
            </a:r>
            <a:r>
              <a:rPr lang="fr-FR" sz="2800" dirty="0" smtClean="0">
                <a:latin typeface="Calibri"/>
                <a:cs typeface="Calibri"/>
              </a:rPr>
              <a:t>.</a:t>
            </a:r>
          </a:p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endParaRPr lang="fr-FR" sz="28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endParaRPr lang="fr-FR" sz="2800" dirty="0" smtClean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endParaRPr lang="fr-FR" sz="28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endParaRPr lang="fr-FR" sz="2800" dirty="0" smtClean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r>
              <a:rPr lang="fr-FR" sz="2800" dirty="0" smtClean="0">
                <a:latin typeface="Calibri"/>
                <a:cs typeface="Calibri"/>
              </a:rPr>
              <a:t>Dans </a:t>
            </a:r>
            <a:r>
              <a:rPr lang="fr-FR" sz="2800" dirty="0">
                <a:latin typeface="Calibri"/>
                <a:cs typeface="Calibri"/>
              </a:rPr>
              <a:t>l’exemple donné, les variables auront les types suivants </a:t>
            </a:r>
            <a:r>
              <a:rPr lang="fr-FR" sz="2800" dirty="0" smtClean="0">
                <a:latin typeface="Calibri"/>
                <a:cs typeface="Calibri"/>
              </a:rPr>
              <a:t>:</a:t>
            </a:r>
          </a:p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endParaRPr lang="fr-FR" sz="2800" dirty="0" smtClean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endParaRPr sz="2800" dirty="0" smtClean="0">
              <a:latin typeface="Calibri"/>
              <a:cs typeface="Calibri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574404" y="4815443"/>
            <a:ext cx="4591875" cy="1941322"/>
            <a:chOff x="3739832" y="4060317"/>
            <a:chExt cx="4591875" cy="1941322"/>
          </a:xfrm>
        </p:grpSpPr>
        <p:sp>
          <p:nvSpPr>
            <p:cNvPr id="4" name="object 4"/>
            <p:cNvSpPr/>
            <p:nvPr/>
          </p:nvSpPr>
          <p:spPr>
            <a:xfrm>
              <a:off x="5649467" y="4062984"/>
              <a:ext cx="2682240" cy="1938655"/>
            </a:xfrm>
            <a:custGeom>
              <a:avLst/>
              <a:gdLst/>
              <a:ahLst/>
              <a:cxnLst/>
              <a:rect l="l" t="t" r="r" b="b"/>
              <a:pathLst>
                <a:path w="2682240" h="1938654">
                  <a:moveTo>
                    <a:pt x="2682240" y="1938527"/>
                  </a:moveTo>
                  <a:lnTo>
                    <a:pt x="0" y="1938527"/>
                  </a:lnTo>
                  <a:lnTo>
                    <a:pt x="0" y="0"/>
                  </a:lnTo>
                  <a:lnTo>
                    <a:pt x="2682240" y="0"/>
                  </a:lnTo>
                  <a:lnTo>
                    <a:pt x="2682240" y="19385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727700" y="4077334"/>
              <a:ext cx="1869439" cy="1854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Consolas"/>
                  <a:cs typeface="Consolas"/>
                </a:rPr>
                <a:t>a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=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spc="-50" dirty="0">
                  <a:solidFill>
                    <a:srgbClr val="088557"/>
                  </a:solidFill>
                  <a:latin typeface="Consolas"/>
                  <a:cs typeface="Consolas"/>
                </a:rPr>
                <a:t>3</a:t>
              </a:r>
              <a:endParaRPr sz="2400" dirty="0">
                <a:latin typeface="Consolas"/>
                <a:cs typeface="Consolas"/>
              </a:endParaRPr>
            </a:p>
            <a:p>
              <a:pPr marL="12700">
                <a:lnSpc>
                  <a:spcPct val="100000"/>
                </a:lnSpc>
              </a:pPr>
              <a:r>
                <a:rPr sz="2400" dirty="0">
                  <a:latin typeface="Consolas"/>
                  <a:cs typeface="Consolas"/>
                </a:rPr>
                <a:t>b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=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spc="-25" dirty="0">
                  <a:solidFill>
                    <a:srgbClr val="088557"/>
                  </a:solidFill>
                  <a:latin typeface="Consolas"/>
                  <a:cs typeface="Consolas"/>
                </a:rPr>
                <a:t>1.5</a:t>
              </a:r>
              <a:endParaRPr sz="2400" dirty="0">
                <a:latin typeface="Consolas"/>
                <a:cs typeface="Consolas"/>
              </a:endParaRPr>
            </a:p>
            <a:p>
              <a:pPr marL="12700">
                <a:lnSpc>
                  <a:spcPct val="100000"/>
                </a:lnSpc>
              </a:pPr>
              <a:r>
                <a:rPr sz="2400" dirty="0">
                  <a:latin typeface="Consolas"/>
                  <a:cs typeface="Consolas"/>
                </a:rPr>
                <a:t>c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=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spc="-20" dirty="0">
                  <a:solidFill>
                    <a:srgbClr val="0000FF"/>
                  </a:solidFill>
                  <a:latin typeface="Consolas"/>
                  <a:cs typeface="Consolas"/>
                </a:rPr>
                <a:t>True</a:t>
              </a:r>
              <a:endParaRPr sz="2400" dirty="0">
                <a:latin typeface="Consolas"/>
                <a:cs typeface="Consolas"/>
              </a:endParaRPr>
            </a:p>
            <a:p>
              <a:pPr marL="12700">
                <a:lnSpc>
                  <a:spcPct val="100000"/>
                </a:lnSpc>
              </a:pPr>
              <a:r>
                <a:rPr sz="2400" dirty="0">
                  <a:latin typeface="Consolas"/>
                  <a:cs typeface="Consolas"/>
                </a:rPr>
                <a:t>d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=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solidFill>
                    <a:srgbClr val="088557"/>
                  </a:solidFill>
                  <a:latin typeface="Consolas"/>
                  <a:cs typeface="Consolas"/>
                </a:rPr>
                <a:t>2</a:t>
              </a:r>
              <a:r>
                <a:rPr sz="2400" spc="-10" dirty="0">
                  <a:solidFill>
                    <a:srgbClr val="088557"/>
                  </a:solidFill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+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spc="-25" dirty="0">
                  <a:solidFill>
                    <a:srgbClr val="088557"/>
                  </a:solidFill>
                  <a:latin typeface="Consolas"/>
                  <a:cs typeface="Consolas"/>
                </a:rPr>
                <a:t>4</a:t>
              </a:r>
              <a:r>
                <a:rPr sz="2400" spc="-25" dirty="0">
                  <a:solidFill>
                    <a:srgbClr val="0000FF"/>
                  </a:solidFill>
                  <a:latin typeface="Consolas"/>
                  <a:cs typeface="Consolas"/>
                </a:rPr>
                <a:t>j</a:t>
              </a:r>
              <a:endParaRPr sz="2400" dirty="0">
                <a:latin typeface="Consolas"/>
                <a:cs typeface="Consolas"/>
              </a:endParaRPr>
            </a:p>
            <a:p>
              <a:pPr marL="12700">
                <a:lnSpc>
                  <a:spcPct val="100000"/>
                </a:lnSpc>
              </a:pPr>
              <a:r>
                <a:rPr sz="2400" dirty="0">
                  <a:latin typeface="Consolas"/>
                  <a:cs typeface="Consolas"/>
                </a:rPr>
                <a:t>e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dirty="0">
                  <a:latin typeface="Consolas"/>
                  <a:cs typeface="Consolas"/>
                </a:rPr>
                <a:t>=</a:t>
              </a:r>
              <a:r>
                <a:rPr sz="2400" spc="-15" dirty="0">
                  <a:latin typeface="Consolas"/>
                  <a:cs typeface="Consolas"/>
                </a:rPr>
                <a:t> </a:t>
              </a:r>
              <a:r>
                <a:rPr sz="2400" spc="-10" dirty="0">
                  <a:solidFill>
                    <a:srgbClr val="A21414"/>
                  </a:solidFill>
                  <a:latin typeface="Consolas"/>
                  <a:cs typeface="Consolas"/>
                </a:rPr>
                <a:t>"hello"</a:t>
              </a:r>
              <a:endParaRPr sz="2400" dirty="0">
                <a:latin typeface="Consolas"/>
                <a:cs typeface="Consola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39832" y="4163377"/>
              <a:ext cx="2012950" cy="1823720"/>
            </a:xfrm>
            <a:custGeom>
              <a:avLst/>
              <a:gdLst/>
              <a:ahLst/>
              <a:cxnLst/>
              <a:rect l="l" t="t" r="r" b="b"/>
              <a:pathLst>
                <a:path w="2012950" h="1823720">
                  <a:moveTo>
                    <a:pt x="28575" y="924445"/>
                  </a:moveTo>
                  <a:lnTo>
                    <a:pt x="0" y="924445"/>
                  </a:lnTo>
                  <a:lnTo>
                    <a:pt x="0" y="1010170"/>
                  </a:lnTo>
                  <a:lnTo>
                    <a:pt x="28575" y="1010170"/>
                  </a:lnTo>
                  <a:lnTo>
                    <a:pt x="28575" y="924445"/>
                  </a:lnTo>
                  <a:close/>
                </a:path>
                <a:path w="2012950" h="1823720">
                  <a:moveTo>
                    <a:pt x="28575" y="552970"/>
                  </a:moveTo>
                  <a:lnTo>
                    <a:pt x="0" y="552970"/>
                  </a:lnTo>
                  <a:lnTo>
                    <a:pt x="0" y="638695"/>
                  </a:lnTo>
                  <a:lnTo>
                    <a:pt x="28575" y="638695"/>
                  </a:lnTo>
                  <a:lnTo>
                    <a:pt x="28575" y="552970"/>
                  </a:lnTo>
                  <a:close/>
                </a:path>
                <a:path w="2012950" h="1823720">
                  <a:moveTo>
                    <a:pt x="28575" y="161175"/>
                  </a:moveTo>
                  <a:lnTo>
                    <a:pt x="0" y="161175"/>
                  </a:lnTo>
                  <a:lnTo>
                    <a:pt x="0" y="246900"/>
                  </a:lnTo>
                  <a:lnTo>
                    <a:pt x="28575" y="246900"/>
                  </a:lnTo>
                  <a:lnTo>
                    <a:pt x="28575" y="161175"/>
                  </a:lnTo>
                  <a:close/>
                </a:path>
                <a:path w="2012950" h="1823720">
                  <a:moveTo>
                    <a:pt x="43180" y="1657235"/>
                  </a:moveTo>
                  <a:lnTo>
                    <a:pt x="14605" y="1657235"/>
                  </a:lnTo>
                  <a:lnTo>
                    <a:pt x="14605" y="1742960"/>
                  </a:lnTo>
                  <a:lnTo>
                    <a:pt x="43180" y="1742960"/>
                  </a:lnTo>
                  <a:lnTo>
                    <a:pt x="43180" y="1657235"/>
                  </a:lnTo>
                  <a:close/>
                </a:path>
                <a:path w="2012950" h="1823720">
                  <a:moveTo>
                    <a:pt x="53340" y="1295920"/>
                  </a:moveTo>
                  <a:lnTo>
                    <a:pt x="24765" y="1295920"/>
                  </a:lnTo>
                  <a:lnTo>
                    <a:pt x="24765" y="1381645"/>
                  </a:lnTo>
                  <a:lnTo>
                    <a:pt x="53340" y="1381645"/>
                  </a:lnTo>
                  <a:lnTo>
                    <a:pt x="53340" y="1295920"/>
                  </a:lnTo>
                  <a:close/>
                </a:path>
                <a:path w="2012950" h="1823720">
                  <a:moveTo>
                    <a:pt x="71577" y="763270"/>
                  </a:moveTo>
                  <a:lnTo>
                    <a:pt x="61823" y="763270"/>
                  </a:lnTo>
                  <a:lnTo>
                    <a:pt x="57416" y="763612"/>
                  </a:lnTo>
                  <a:lnTo>
                    <a:pt x="18770" y="782040"/>
                  </a:lnTo>
                  <a:lnTo>
                    <a:pt x="419" y="820178"/>
                  </a:lnTo>
                  <a:lnTo>
                    <a:pt x="0" y="895870"/>
                  </a:lnTo>
                  <a:lnTo>
                    <a:pt x="28575" y="895870"/>
                  </a:lnTo>
                  <a:lnTo>
                    <a:pt x="28575" y="827405"/>
                  </a:lnTo>
                  <a:lnTo>
                    <a:pt x="28702" y="824115"/>
                  </a:lnTo>
                  <a:lnTo>
                    <a:pt x="28816" y="823391"/>
                  </a:lnTo>
                  <a:lnTo>
                    <a:pt x="29133" y="820915"/>
                  </a:lnTo>
                  <a:lnTo>
                    <a:pt x="29171" y="820686"/>
                  </a:lnTo>
                  <a:lnTo>
                    <a:pt x="29286" y="820178"/>
                  </a:lnTo>
                  <a:lnTo>
                    <a:pt x="29489" y="819518"/>
                  </a:lnTo>
                  <a:lnTo>
                    <a:pt x="29946" y="817486"/>
                  </a:lnTo>
                  <a:lnTo>
                    <a:pt x="30149" y="816825"/>
                  </a:lnTo>
                  <a:lnTo>
                    <a:pt x="30429" y="816140"/>
                  </a:lnTo>
                  <a:lnTo>
                    <a:pt x="31038" y="814489"/>
                  </a:lnTo>
                  <a:lnTo>
                    <a:pt x="31076" y="814197"/>
                  </a:lnTo>
                  <a:lnTo>
                    <a:pt x="31356" y="813536"/>
                  </a:lnTo>
                  <a:lnTo>
                    <a:pt x="31686" y="812914"/>
                  </a:lnTo>
                  <a:lnTo>
                    <a:pt x="32512" y="811060"/>
                  </a:lnTo>
                  <a:lnTo>
                    <a:pt x="32816" y="810488"/>
                  </a:lnTo>
                  <a:lnTo>
                    <a:pt x="33248" y="809840"/>
                  </a:lnTo>
                  <a:lnTo>
                    <a:pt x="34175" y="808329"/>
                  </a:lnTo>
                  <a:lnTo>
                    <a:pt x="34239" y="808088"/>
                  </a:lnTo>
                  <a:lnTo>
                    <a:pt x="34658" y="807478"/>
                  </a:lnTo>
                  <a:lnTo>
                    <a:pt x="35077" y="806958"/>
                  </a:lnTo>
                  <a:lnTo>
                    <a:pt x="36245" y="805307"/>
                  </a:lnTo>
                  <a:lnTo>
                    <a:pt x="36626" y="804837"/>
                  </a:lnTo>
                  <a:lnTo>
                    <a:pt x="37198" y="804252"/>
                  </a:lnTo>
                  <a:lnTo>
                    <a:pt x="38493" y="802728"/>
                  </a:lnTo>
                  <a:lnTo>
                    <a:pt x="38950" y="802271"/>
                  </a:lnTo>
                  <a:lnTo>
                    <a:pt x="39547" y="801763"/>
                  </a:lnTo>
                  <a:lnTo>
                    <a:pt x="40982" y="800379"/>
                  </a:lnTo>
                  <a:lnTo>
                    <a:pt x="41503" y="799947"/>
                  </a:lnTo>
                  <a:lnTo>
                    <a:pt x="42125" y="799515"/>
                  </a:lnTo>
                  <a:lnTo>
                    <a:pt x="43688" y="798283"/>
                  </a:lnTo>
                  <a:lnTo>
                    <a:pt x="44818" y="797509"/>
                  </a:lnTo>
                  <a:lnTo>
                    <a:pt x="44196" y="797979"/>
                  </a:lnTo>
                  <a:lnTo>
                    <a:pt x="44958" y="797509"/>
                  </a:lnTo>
                  <a:lnTo>
                    <a:pt x="46697" y="796442"/>
                  </a:lnTo>
                  <a:lnTo>
                    <a:pt x="47205" y="796137"/>
                  </a:lnTo>
                  <a:lnTo>
                    <a:pt x="46570" y="796442"/>
                  </a:lnTo>
                  <a:lnTo>
                    <a:pt x="47790" y="795782"/>
                  </a:lnTo>
                  <a:lnTo>
                    <a:pt x="47205" y="796137"/>
                  </a:lnTo>
                  <a:lnTo>
                    <a:pt x="47942" y="795782"/>
                  </a:lnTo>
                  <a:lnTo>
                    <a:pt x="49784" y="794893"/>
                  </a:lnTo>
                  <a:lnTo>
                    <a:pt x="50253" y="794677"/>
                  </a:lnTo>
                  <a:lnTo>
                    <a:pt x="49644" y="794893"/>
                  </a:lnTo>
                  <a:lnTo>
                    <a:pt x="50927" y="794346"/>
                  </a:lnTo>
                  <a:lnTo>
                    <a:pt x="50253" y="794677"/>
                  </a:lnTo>
                  <a:lnTo>
                    <a:pt x="51130" y="794346"/>
                  </a:lnTo>
                  <a:lnTo>
                    <a:pt x="53073" y="793635"/>
                  </a:lnTo>
                  <a:lnTo>
                    <a:pt x="53543" y="793470"/>
                  </a:lnTo>
                  <a:lnTo>
                    <a:pt x="52870" y="793635"/>
                  </a:lnTo>
                  <a:lnTo>
                    <a:pt x="54216" y="793216"/>
                  </a:lnTo>
                  <a:lnTo>
                    <a:pt x="53543" y="793470"/>
                  </a:lnTo>
                  <a:lnTo>
                    <a:pt x="54483" y="793216"/>
                  </a:lnTo>
                  <a:lnTo>
                    <a:pt x="56896" y="792607"/>
                  </a:lnTo>
                  <a:lnTo>
                    <a:pt x="58140" y="792403"/>
                  </a:lnTo>
                  <a:lnTo>
                    <a:pt x="61760" y="791845"/>
                  </a:lnTo>
                  <a:lnTo>
                    <a:pt x="71577" y="791845"/>
                  </a:lnTo>
                  <a:lnTo>
                    <a:pt x="71577" y="763270"/>
                  </a:lnTo>
                  <a:close/>
                </a:path>
                <a:path w="2012950" h="1823720">
                  <a:moveTo>
                    <a:pt x="71577" y="391795"/>
                  </a:moveTo>
                  <a:lnTo>
                    <a:pt x="61823" y="391795"/>
                  </a:lnTo>
                  <a:lnTo>
                    <a:pt x="57416" y="392137"/>
                  </a:lnTo>
                  <a:lnTo>
                    <a:pt x="18770" y="410565"/>
                  </a:lnTo>
                  <a:lnTo>
                    <a:pt x="419" y="448703"/>
                  </a:lnTo>
                  <a:lnTo>
                    <a:pt x="0" y="524395"/>
                  </a:lnTo>
                  <a:lnTo>
                    <a:pt x="28575" y="524395"/>
                  </a:lnTo>
                  <a:lnTo>
                    <a:pt x="28575" y="455930"/>
                  </a:lnTo>
                  <a:lnTo>
                    <a:pt x="28702" y="452640"/>
                  </a:lnTo>
                  <a:lnTo>
                    <a:pt x="28816" y="451916"/>
                  </a:lnTo>
                  <a:lnTo>
                    <a:pt x="29133" y="449440"/>
                  </a:lnTo>
                  <a:lnTo>
                    <a:pt x="29171" y="449211"/>
                  </a:lnTo>
                  <a:lnTo>
                    <a:pt x="29286" y="448703"/>
                  </a:lnTo>
                  <a:lnTo>
                    <a:pt x="29489" y="448043"/>
                  </a:lnTo>
                  <a:lnTo>
                    <a:pt x="29946" y="446011"/>
                  </a:lnTo>
                  <a:lnTo>
                    <a:pt x="30149" y="445350"/>
                  </a:lnTo>
                  <a:lnTo>
                    <a:pt x="30429" y="444665"/>
                  </a:lnTo>
                  <a:lnTo>
                    <a:pt x="31038" y="443014"/>
                  </a:lnTo>
                  <a:lnTo>
                    <a:pt x="31076" y="442722"/>
                  </a:lnTo>
                  <a:lnTo>
                    <a:pt x="31356" y="442061"/>
                  </a:lnTo>
                  <a:lnTo>
                    <a:pt x="31686" y="441439"/>
                  </a:lnTo>
                  <a:lnTo>
                    <a:pt x="32512" y="439585"/>
                  </a:lnTo>
                  <a:lnTo>
                    <a:pt x="32816" y="439013"/>
                  </a:lnTo>
                  <a:lnTo>
                    <a:pt x="33248" y="438365"/>
                  </a:lnTo>
                  <a:lnTo>
                    <a:pt x="34175" y="436854"/>
                  </a:lnTo>
                  <a:lnTo>
                    <a:pt x="34239" y="436613"/>
                  </a:lnTo>
                  <a:lnTo>
                    <a:pt x="34658" y="436003"/>
                  </a:lnTo>
                  <a:lnTo>
                    <a:pt x="35077" y="435483"/>
                  </a:lnTo>
                  <a:lnTo>
                    <a:pt x="36245" y="433832"/>
                  </a:lnTo>
                  <a:lnTo>
                    <a:pt x="36626" y="433362"/>
                  </a:lnTo>
                  <a:lnTo>
                    <a:pt x="37198" y="432777"/>
                  </a:lnTo>
                  <a:lnTo>
                    <a:pt x="38493" y="431253"/>
                  </a:lnTo>
                  <a:lnTo>
                    <a:pt x="38950" y="430796"/>
                  </a:lnTo>
                  <a:lnTo>
                    <a:pt x="39547" y="430288"/>
                  </a:lnTo>
                  <a:lnTo>
                    <a:pt x="40982" y="428904"/>
                  </a:lnTo>
                  <a:lnTo>
                    <a:pt x="41503" y="428472"/>
                  </a:lnTo>
                  <a:lnTo>
                    <a:pt x="42125" y="428040"/>
                  </a:lnTo>
                  <a:lnTo>
                    <a:pt x="43688" y="426808"/>
                  </a:lnTo>
                  <a:lnTo>
                    <a:pt x="44818" y="426034"/>
                  </a:lnTo>
                  <a:lnTo>
                    <a:pt x="44196" y="426504"/>
                  </a:lnTo>
                  <a:lnTo>
                    <a:pt x="44958" y="426034"/>
                  </a:lnTo>
                  <a:lnTo>
                    <a:pt x="46697" y="424967"/>
                  </a:lnTo>
                  <a:lnTo>
                    <a:pt x="47205" y="424662"/>
                  </a:lnTo>
                  <a:lnTo>
                    <a:pt x="46570" y="424967"/>
                  </a:lnTo>
                  <a:lnTo>
                    <a:pt x="47790" y="424307"/>
                  </a:lnTo>
                  <a:lnTo>
                    <a:pt x="47205" y="424662"/>
                  </a:lnTo>
                  <a:lnTo>
                    <a:pt x="47942" y="424307"/>
                  </a:lnTo>
                  <a:lnTo>
                    <a:pt x="49784" y="423418"/>
                  </a:lnTo>
                  <a:lnTo>
                    <a:pt x="50253" y="423202"/>
                  </a:lnTo>
                  <a:lnTo>
                    <a:pt x="49644" y="423418"/>
                  </a:lnTo>
                  <a:lnTo>
                    <a:pt x="50927" y="422871"/>
                  </a:lnTo>
                  <a:lnTo>
                    <a:pt x="50253" y="423202"/>
                  </a:lnTo>
                  <a:lnTo>
                    <a:pt x="51130" y="422871"/>
                  </a:lnTo>
                  <a:lnTo>
                    <a:pt x="53073" y="422160"/>
                  </a:lnTo>
                  <a:lnTo>
                    <a:pt x="53543" y="421995"/>
                  </a:lnTo>
                  <a:lnTo>
                    <a:pt x="52870" y="422160"/>
                  </a:lnTo>
                  <a:lnTo>
                    <a:pt x="54216" y="421741"/>
                  </a:lnTo>
                  <a:lnTo>
                    <a:pt x="53543" y="421995"/>
                  </a:lnTo>
                  <a:lnTo>
                    <a:pt x="54483" y="421741"/>
                  </a:lnTo>
                  <a:lnTo>
                    <a:pt x="56896" y="421132"/>
                  </a:lnTo>
                  <a:lnTo>
                    <a:pt x="58140" y="420928"/>
                  </a:lnTo>
                  <a:lnTo>
                    <a:pt x="61760" y="420370"/>
                  </a:lnTo>
                  <a:lnTo>
                    <a:pt x="71577" y="420370"/>
                  </a:lnTo>
                  <a:lnTo>
                    <a:pt x="71577" y="391795"/>
                  </a:lnTo>
                  <a:close/>
                </a:path>
                <a:path w="2012950" h="1823720">
                  <a:moveTo>
                    <a:pt x="71577" y="0"/>
                  </a:moveTo>
                  <a:lnTo>
                    <a:pt x="61823" y="0"/>
                  </a:lnTo>
                  <a:lnTo>
                    <a:pt x="57416" y="342"/>
                  </a:lnTo>
                  <a:lnTo>
                    <a:pt x="18770" y="18770"/>
                  </a:lnTo>
                  <a:lnTo>
                    <a:pt x="419" y="56908"/>
                  </a:lnTo>
                  <a:lnTo>
                    <a:pt x="0" y="132600"/>
                  </a:lnTo>
                  <a:lnTo>
                    <a:pt x="28575" y="132600"/>
                  </a:lnTo>
                  <a:lnTo>
                    <a:pt x="28575" y="64135"/>
                  </a:lnTo>
                  <a:lnTo>
                    <a:pt x="28702" y="60845"/>
                  </a:lnTo>
                  <a:lnTo>
                    <a:pt x="28816" y="60121"/>
                  </a:lnTo>
                  <a:lnTo>
                    <a:pt x="29133" y="57645"/>
                  </a:lnTo>
                  <a:lnTo>
                    <a:pt x="29171" y="57416"/>
                  </a:lnTo>
                  <a:lnTo>
                    <a:pt x="29286" y="56908"/>
                  </a:lnTo>
                  <a:lnTo>
                    <a:pt x="29489" y="56248"/>
                  </a:lnTo>
                  <a:lnTo>
                    <a:pt x="29946" y="54216"/>
                  </a:lnTo>
                  <a:lnTo>
                    <a:pt x="30149" y="53555"/>
                  </a:lnTo>
                  <a:lnTo>
                    <a:pt x="30429" y="52870"/>
                  </a:lnTo>
                  <a:lnTo>
                    <a:pt x="31038" y="51219"/>
                  </a:lnTo>
                  <a:lnTo>
                    <a:pt x="31076" y="50927"/>
                  </a:lnTo>
                  <a:lnTo>
                    <a:pt x="31356" y="50266"/>
                  </a:lnTo>
                  <a:lnTo>
                    <a:pt x="31686" y="49644"/>
                  </a:lnTo>
                  <a:lnTo>
                    <a:pt x="32512" y="47790"/>
                  </a:lnTo>
                  <a:lnTo>
                    <a:pt x="32816" y="47218"/>
                  </a:lnTo>
                  <a:lnTo>
                    <a:pt x="33248" y="46570"/>
                  </a:lnTo>
                  <a:lnTo>
                    <a:pt x="34175" y="45059"/>
                  </a:lnTo>
                  <a:lnTo>
                    <a:pt x="34239" y="44818"/>
                  </a:lnTo>
                  <a:lnTo>
                    <a:pt x="34658" y="44208"/>
                  </a:lnTo>
                  <a:lnTo>
                    <a:pt x="35077" y="43688"/>
                  </a:lnTo>
                  <a:lnTo>
                    <a:pt x="36245" y="42037"/>
                  </a:lnTo>
                  <a:lnTo>
                    <a:pt x="36626" y="41567"/>
                  </a:lnTo>
                  <a:lnTo>
                    <a:pt x="37198" y="40982"/>
                  </a:lnTo>
                  <a:lnTo>
                    <a:pt x="38493" y="39458"/>
                  </a:lnTo>
                  <a:lnTo>
                    <a:pt x="38950" y="39001"/>
                  </a:lnTo>
                  <a:lnTo>
                    <a:pt x="39547" y="38493"/>
                  </a:lnTo>
                  <a:lnTo>
                    <a:pt x="40982" y="37109"/>
                  </a:lnTo>
                  <a:lnTo>
                    <a:pt x="41503" y="36677"/>
                  </a:lnTo>
                  <a:lnTo>
                    <a:pt x="42125" y="36245"/>
                  </a:lnTo>
                  <a:lnTo>
                    <a:pt x="43688" y="35013"/>
                  </a:lnTo>
                  <a:lnTo>
                    <a:pt x="44818" y="34239"/>
                  </a:lnTo>
                  <a:lnTo>
                    <a:pt x="44196" y="34709"/>
                  </a:lnTo>
                  <a:lnTo>
                    <a:pt x="44958" y="34239"/>
                  </a:lnTo>
                  <a:lnTo>
                    <a:pt x="46697" y="33172"/>
                  </a:lnTo>
                  <a:lnTo>
                    <a:pt x="47205" y="32867"/>
                  </a:lnTo>
                  <a:lnTo>
                    <a:pt x="46570" y="33172"/>
                  </a:lnTo>
                  <a:lnTo>
                    <a:pt x="47790" y="32512"/>
                  </a:lnTo>
                  <a:lnTo>
                    <a:pt x="47205" y="32867"/>
                  </a:lnTo>
                  <a:lnTo>
                    <a:pt x="47942" y="32512"/>
                  </a:lnTo>
                  <a:lnTo>
                    <a:pt x="49784" y="31623"/>
                  </a:lnTo>
                  <a:lnTo>
                    <a:pt x="50253" y="31407"/>
                  </a:lnTo>
                  <a:lnTo>
                    <a:pt x="49644" y="31623"/>
                  </a:lnTo>
                  <a:lnTo>
                    <a:pt x="50927" y="31076"/>
                  </a:lnTo>
                  <a:lnTo>
                    <a:pt x="50253" y="31407"/>
                  </a:lnTo>
                  <a:lnTo>
                    <a:pt x="51130" y="31076"/>
                  </a:lnTo>
                  <a:lnTo>
                    <a:pt x="53060" y="30365"/>
                  </a:lnTo>
                  <a:lnTo>
                    <a:pt x="53543" y="30200"/>
                  </a:lnTo>
                  <a:lnTo>
                    <a:pt x="52870" y="30365"/>
                  </a:lnTo>
                  <a:lnTo>
                    <a:pt x="54216" y="29946"/>
                  </a:lnTo>
                  <a:lnTo>
                    <a:pt x="53543" y="30200"/>
                  </a:lnTo>
                  <a:lnTo>
                    <a:pt x="54483" y="29946"/>
                  </a:lnTo>
                  <a:lnTo>
                    <a:pt x="56896" y="29337"/>
                  </a:lnTo>
                  <a:lnTo>
                    <a:pt x="58140" y="29133"/>
                  </a:lnTo>
                  <a:lnTo>
                    <a:pt x="61760" y="28575"/>
                  </a:lnTo>
                  <a:lnTo>
                    <a:pt x="71577" y="28575"/>
                  </a:lnTo>
                  <a:lnTo>
                    <a:pt x="71577" y="0"/>
                  </a:lnTo>
                  <a:close/>
                </a:path>
                <a:path w="2012950" h="1823720">
                  <a:moveTo>
                    <a:pt x="83527" y="1062139"/>
                  </a:moveTo>
                  <a:lnTo>
                    <a:pt x="60363" y="1062139"/>
                  </a:lnTo>
                  <a:lnTo>
                    <a:pt x="58140" y="1061796"/>
                  </a:lnTo>
                  <a:lnTo>
                    <a:pt x="56896" y="1061618"/>
                  </a:lnTo>
                  <a:lnTo>
                    <a:pt x="56273" y="1061516"/>
                  </a:lnTo>
                  <a:lnTo>
                    <a:pt x="56502" y="1061504"/>
                  </a:lnTo>
                  <a:lnTo>
                    <a:pt x="54483" y="1060983"/>
                  </a:lnTo>
                  <a:lnTo>
                    <a:pt x="53543" y="1060742"/>
                  </a:lnTo>
                  <a:lnTo>
                    <a:pt x="54216" y="1060983"/>
                  </a:lnTo>
                  <a:lnTo>
                    <a:pt x="52870" y="1060564"/>
                  </a:lnTo>
                  <a:lnTo>
                    <a:pt x="53543" y="1060742"/>
                  </a:lnTo>
                  <a:lnTo>
                    <a:pt x="53060" y="1060564"/>
                  </a:lnTo>
                  <a:lnTo>
                    <a:pt x="51130" y="1059853"/>
                  </a:lnTo>
                  <a:lnTo>
                    <a:pt x="50253" y="1059535"/>
                  </a:lnTo>
                  <a:lnTo>
                    <a:pt x="50927" y="1059853"/>
                  </a:lnTo>
                  <a:lnTo>
                    <a:pt x="49644" y="1059307"/>
                  </a:lnTo>
                  <a:lnTo>
                    <a:pt x="50253" y="1059535"/>
                  </a:lnTo>
                  <a:lnTo>
                    <a:pt x="49784" y="1059307"/>
                  </a:lnTo>
                  <a:lnTo>
                    <a:pt x="47942" y="1058418"/>
                  </a:lnTo>
                  <a:lnTo>
                    <a:pt x="47205" y="1058075"/>
                  </a:lnTo>
                  <a:lnTo>
                    <a:pt x="47790" y="1058418"/>
                  </a:lnTo>
                  <a:lnTo>
                    <a:pt x="46570" y="1057757"/>
                  </a:lnTo>
                  <a:lnTo>
                    <a:pt x="47205" y="1058075"/>
                  </a:lnTo>
                  <a:lnTo>
                    <a:pt x="46697" y="1057757"/>
                  </a:lnTo>
                  <a:lnTo>
                    <a:pt x="44958" y="1056690"/>
                  </a:lnTo>
                  <a:lnTo>
                    <a:pt x="44196" y="1056233"/>
                  </a:lnTo>
                  <a:lnTo>
                    <a:pt x="44818" y="1056690"/>
                  </a:lnTo>
                  <a:lnTo>
                    <a:pt x="44145" y="1056233"/>
                  </a:lnTo>
                  <a:lnTo>
                    <a:pt x="43776" y="1055916"/>
                  </a:lnTo>
                  <a:lnTo>
                    <a:pt x="42037" y="1054684"/>
                  </a:lnTo>
                  <a:lnTo>
                    <a:pt x="41503" y="1054265"/>
                  </a:lnTo>
                  <a:lnTo>
                    <a:pt x="41084" y="1053820"/>
                  </a:lnTo>
                  <a:lnTo>
                    <a:pt x="39458" y="1052436"/>
                  </a:lnTo>
                  <a:lnTo>
                    <a:pt x="38785" y="1051763"/>
                  </a:lnTo>
                  <a:lnTo>
                    <a:pt x="38582" y="1051471"/>
                  </a:lnTo>
                  <a:lnTo>
                    <a:pt x="37109" y="1049947"/>
                  </a:lnTo>
                  <a:lnTo>
                    <a:pt x="36626" y="1049375"/>
                  </a:lnTo>
                  <a:lnTo>
                    <a:pt x="36309" y="1048893"/>
                  </a:lnTo>
                  <a:lnTo>
                    <a:pt x="35013" y="1047242"/>
                  </a:lnTo>
                  <a:lnTo>
                    <a:pt x="34658" y="1046734"/>
                  </a:lnTo>
                  <a:lnTo>
                    <a:pt x="34315" y="1046111"/>
                  </a:lnTo>
                  <a:lnTo>
                    <a:pt x="33172" y="1044359"/>
                  </a:lnTo>
                  <a:lnTo>
                    <a:pt x="32816" y="1043724"/>
                  </a:lnTo>
                  <a:lnTo>
                    <a:pt x="32575" y="1043139"/>
                  </a:lnTo>
                  <a:lnTo>
                    <a:pt x="32118" y="1042187"/>
                  </a:lnTo>
                  <a:lnTo>
                    <a:pt x="31623" y="1041285"/>
                  </a:lnTo>
                  <a:lnTo>
                    <a:pt x="31356" y="1040676"/>
                  </a:lnTo>
                  <a:lnTo>
                    <a:pt x="31140" y="1040003"/>
                  </a:lnTo>
                  <a:lnTo>
                    <a:pt x="30365" y="1038059"/>
                  </a:lnTo>
                  <a:lnTo>
                    <a:pt x="29591" y="1035075"/>
                  </a:lnTo>
                  <a:lnTo>
                    <a:pt x="1917" y="1042187"/>
                  </a:lnTo>
                  <a:lnTo>
                    <a:pt x="2870" y="1045870"/>
                  </a:lnTo>
                  <a:lnTo>
                    <a:pt x="2946" y="1046111"/>
                  </a:lnTo>
                  <a:lnTo>
                    <a:pt x="28257" y="1079982"/>
                  </a:lnTo>
                  <a:lnTo>
                    <a:pt x="60845" y="1090853"/>
                  </a:lnTo>
                  <a:lnTo>
                    <a:pt x="83527" y="1090853"/>
                  </a:lnTo>
                  <a:lnTo>
                    <a:pt x="83527" y="1062139"/>
                  </a:lnTo>
                  <a:close/>
                </a:path>
                <a:path w="2012950" h="1823720">
                  <a:moveTo>
                    <a:pt x="83527" y="690664"/>
                  </a:moveTo>
                  <a:lnTo>
                    <a:pt x="60363" y="690664"/>
                  </a:lnTo>
                  <a:lnTo>
                    <a:pt x="58140" y="690321"/>
                  </a:lnTo>
                  <a:lnTo>
                    <a:pt x="56896" y="690143"/>
                  </a:lnTo>
                  <a:lnTo>
                    <a:pt x="56273" y="690041"/>
                  </a:lnTo>
                  <a:lnTo>
                    <a:pt x="56502" y="690029"/>
                  </a:lnTo>
                  <a:lnTo>
                    <a:pt x="54483" y="689508"/>
                  </a:lnTo>
                  <a:lnTo>
                    <a:pt x="53543" y="689267"/>
                  </a:lnTo>
                  <a:lnTo>
                    <a:pt x="54216" y="689508"/>
                  </a:lnTo>
                  <a:lnTo>
                    <a:pt x="52870" y="689089"/>
                  </a:lnTo>
                  <a:lnTo>
                    <a:pt x="53543" y="689267"/>
                  </a:lnTo>
                  <a:lnTo>
                    <a:pt x="53060" y="689089"/>
                  </a:lnTo>
                  <a:lnTo>
                    <a:pt x="51130" y="688378"/>
                  </a:lnTo>
                  <a:lnTo>
                    <a:pt x="50253" y="688060"/>
                  </a:lnTo>
                  <a:lnTo>
                    <a:pt x="50927" y="688378"/>
                  </a:lnTo>
                  <a:lnTo>
                    <a:pt x="49644" y="687832"/>
                  </a:lnTo>
                  <a:lnTo>
                    <a:pt x="50253" y="688060"/>
                  </a:lnTo>
                  <a:lnTo>
                    <a:pt x="49784" y="687832"/>
                  </a:lnTo>
                  <a:lnTo>
                    <a:pt x="47942" y="686943"/>
                  </a:lnTo>
                  <a:lnTo>
                    <a:pt x="47205" y="686600"/>
                  </a:lnTo>
                  <a:lnTo>
                    <a:pt x="47790" y="686943"/>
                  </a:lnTo>
                  <a:lnTo>
                    <a:pt x="46570" y="686282"/>
                  </a:lnTo>
                  <a:lnTo>
                    <a:pt x="47205" y="686600"/>
                  </a:lnTo>
                  <a:lnTo>
                    <a:pt x="46697" y="686282"/>
                  </a:lnTo>
                  <a:lnTo>
                    <a:pt x="44958" y="685215"/>
                  </a:lnTo>
                  <a:lnTo>
                    <a:pt x="44196" y="684758"/>
                  </a:lnTo>
                  <a:lnTo>
                    <a:pt x="44818" y="685215"/>
                  </a:lnTo>
                  <a:lnTo>
                    <a:pt x="44145" y="684758"/>
                  </a:lnTo>
                  <a:lnTo>
                    <a:pt x="43776" y="684441"/>
                  </a:lnTo>
                  <a:lnTo>
                    <a:pt x="42037" y="683209"/>
                  </a:lnTo>
                  <a:lnTo>
                    <a:pt x="41503" y="682790"/>
                  </a:lnTo>
                  <a:lnTo>
                    <a:pt x="41084" y="682345"/>
                  </a:lnTo>
                  <a:lnTo>
                    <a:pt x="39458" y="680961"/>
                  </a:lnTo>
                  <a:lnTo>
                    <a:pt x="38785" y="680288"/>
                  </a:lnTo>
                  <a:lnTo>
                    <a:pt x="38582" y="679996"/>
                  </a:lnTo>
                  <a:lnTo>
                    <a:pt x="37109" y="678472"/>
                  </a:lnTo>
                  <a:lnTo>
                    <a:pt x="36626" y="677900"/>
                  </a:lnTo>
                  <a:lnTo>
                    <a:pt x="36309" y="677418"/>
                  </a:lnTo>
                  <a:lnTo>
                    <a:pt x="35013" y="675767"/>
                  </a:lnTo>
                  <a:lnTo>
                    <a:pt x="34658" y="675259"/>
                  </a:lnTo>
                  <a:lnTo>
                    <a:pt x="34315" y="674636"/>
                  </a:lnTo>
                  <a:lnTo>
                    <a:pt x="33172" y="672884"/>
                  </a:lnTo>
                  <a:lnTo>
                    <a:pt x="32816" y="672249"/>
                  </a:lnTo>
                  <a:lnTo>
                    <a:pt x="32575" y="671664"/>
                  </a:lnTo>
                  <a:lnTo>
                    <a:pt x="32118" y="670712"/>
                  </a:lnTo>
                  <a:lnTo>
                    <a:pt x="31623" y="669810"/>
                  </a:lnTo>
                  <a:lnTo>
                    <a:pt x="31356" y="669201"/>
                  </a:lnTo>
                  <a:lnTo>
                    <a:pt x="31140" y="668528"/>
                  </a:lnTo>
                  <a:lnTo>
                    <a:pt x="30365" y="666584"/>
                  </a:lnTo>
                  <a:lnTo>
                    <a:pt x="29591" y="663600"/>
                  </a:lnTo>
                  <a:lnTo>
                    <a:pt x="1917" y="670712"/>
                  </a:lnTo>
                  <a:lnTo>
                    <a:pt x="2870" y="674395"/>
                  </a:lnTo>
                  <a:lnTo>
                    <a:pt x="2946" y="674636"/>
                  </a:lnTo>
                  <a:lnTo>
                    <a:pt x="28257" y="708507"/>
                  </a:lnTo>
                  <a:lnTo>
                    <a:pt x="60845" y="719378"/>
                  </a:lnTo>
                  <a:lnTo>
                    <a:pt x="83527" y="719378"/>
                  </a:lnTo>
                  <a:lnTo>
                    <a:pt x="83527" y="690664"/>
                  </a:lnTo>
                  <a:close/>
                </a:path>
                <a:path w="2012950" h="1823720">
                  <a:moveTo>
                    <a:pt x="83527" y="298869"/>
                  </a:moveTo>
                  <a:lnTo>
                    <a:pt x="60363" y="298869"/>
                  </a:lnTo>
                  <a:lnTo>
                    <a:pt x="58140" y="298526"/>
                  </a:lnTo>
                  <a:lnTo>
                    <a:pt x="56896" y="298348"/>
                  </a:lnTo>
                  <a:lnTo>
                    <a:pt x="56273" y="298246"/>
                  </a:lnTo>
                  <a:lnTo>
                    <a:pt x="56502" y="298234"/>
                  </a:lnTo>
                  <a:lnTo>
                    <a:pt x="54483" y="297713"/>
                  </a:lnTo>
                  <a:lnTo>
                    <a:pt x="53543" y="297472"/>
                  </a:lnTo>
                  <a:lnTo>
                    <a:pt x="54216" y="297713"/>
                  </a:lnTo>
                  <a:lnTo>
                    <a:pt x="52870" y="297294"/>
                  </a:lnTo>
                  <a:lnTo>
                    <a:pt x="53543" y="297472"/>
                  </a:lnTo>
                  <a:lnTo>
                    <a:pt x="53073" y="297294"/>
                  </a:lnTo>
                  <a:lnTo>
                    <a:pt x="51130" y="296583"/>
                  </a:lnTo>
                  <a:lnTo>
                    <a:pt x="50253" y="296265"/>
                  </a:lnTo>
                  <a:lnTo>
                    <a:pt x="50927" y="296583"/>
                  </a:lnTo>
                  <a:lnTo>
                    <a:pt x="49644" y="296037"/>
                  </a:lnTo>
                  <a:lnTo>
                    <a:pt x="50253" y="296265"/>
                  </a:lnTo>
                  <a:lnTo>
                    <a:pt x="49784" y="296037"/>
                  </a:lnTo>
                  <a:lnTo>
                    <a:pt x="47942" y="295148"/>
                  </a:lnTo>
                  <a:lnTo>
                    <a:pt x="47205" y="294805"/>
                  </a:lnTo>
                  <a:lnTo>
                    <a:pt x="47790" y="295148"/>
                  </a:lnTo>
                  <a:lnTo>
                    <a:pt x="46570" y="294487"/>
                  </a:lnTo>
                  <a:lnTo>
                    <a:pt x="47205" y="294805"/>
                  </a:lnTo>
                  <a:lnTo>
                    <a:pt x="46697" y="294487"/>
                  </a:lnTo>
                  <a:lnTo>
                    <a:pt x="44958" y="293420"/>
                  </a:lnTo>
                  <a:lnTo>
                    <a:pt x="44196" y="292963"/>
                  </a:lnTo>
                  <a:lnTo>
                    <a:pt x="44818" y="293420"/>
                  </a:lnTo>
                  <a:lnTo>
                    <a:pt x="44145" y="292963"/>
                  </a:lnTo>
                  <a:lnTo>
                    <a:pt x="43776" y="292646"/>
                  </a:lnTo>
                  <a:lnTo>
                    <a:pt x="42037" y="291414"/>
                  </a:lnTo>
                  <a:lnTo>
                    <a:pt x="41503" y="290995"/>
                  </a:lnTo>
                  <a:lnTo>
                    <a:pt x="41084" y="290550"/>
                  </a:lnTo>
                  <a:lnTo>
                    <a:pt x="39458" y="289166"/>
                  </a:lnTo>
                  <a:lnTo>
                    <a:pt x="38785" y="288493"/>
                  </a:lnTo>
                  <a:lnTo>
                    <a:pt x="38582" y="288201"/>
                  </a:lnTo>
                  <a:lnTo>
                    <a:pt x="37109" y="286677"/>
                  </a:lnTo>
                  <a:lnTo>
                    <a:pt x="36626" y="286105"/>
                  </a:lnTo>
                  <a:lnTo>
                    <a:pt x="36309" y="285623"/>
                  </a:lnTo>
                  <a:lnTo>
                    <a:pt x="35013" y="283972"/>
                  </a:lnTo>
                  <a:lnTo>
                    <a:pt x="34658" y="283464"/>
                  </a:lnTo>
                  <a:lnTo>
                    <a:pt x="34315" y="282841"/>
                  </a:lnTo>
                  <a:lnTo>
                    <a:pt x="33172" y="281089"/>
                  </a:lnTo>
                  <a:lnTo>
                    <a:pt x="32816" y="280454"/>
                  </a:lnTo>
                  <a:lnTo>
                    <a:pt x="32575" y="279869"/>
                  </a:lnTo>
                  <a:lnTo>
                    <a:pt x="32118" y="278917"/>
                  </a:lnTo>
                  <a:lnTo>
                    <a:pt x="31623" y="278015"/>
                  </a:lnTo>
                  <a:lnTo>
                    <a:pt x="31356" y="277406"/>
                  </a:lnTo>
                  <a:lnTo>
                    <a:pt x="31140" y="276733"/>
                  </a:lnTo>
                  <a:lnTo>
                    <a:pt x="30365" y="274789"/>
                  </a:lnTo>
                  <a:lnTo>
                    <a:pt x="29591" y="271805"/>
                  </a:lnTo>
                  <a:lnTo>
                    <a:pt x="1917" y="278917"/>
                  </a:lnTo>
                  <a:lnTo>
                    <a:pt x="2870" y="282600"/>
                  </a:lnTo>
                  <a:lnTo>
                    <a:pt x="2946" y="282841"/>
                  </a:lnTo>
                  <a:lnTo>
                    <a:pt x="28257" y="316712"/>
                  </a:lnTo>
                  <a:lnTo>
                    <a:pt x="60845" y="327583"/>
                  </a:lnTo>
                  <a:lnTo>
                    <a:pt x="83527" y="327583"/>
                  </a:lnTo>
                  <a:lnTo>
                    <a:pt x="83527" y="298869"/>
                  </a:lnTo>
                  <a:close/>
                </a:path>
                <a:path w="2012950" h="1823720">
                  <a:moveTo>
                    <a:pt x="86182" y="1496060"/>
                  </a:moveTo>
                  <a:lnTo>
                    <a:pt x="76428" y="1496060"/>
                  </a:lnTo>
                  <a:lnTo>
                    <a:pt x="72021" y="1496402"/>
                  </a:lnTo>
                  <a:lnTo>
                    <a:pt x="33375" y="1514830"/>
                  </a:lnTo>
                  <a:lnTo>
                    <a:pt x="15024" y="1552968"/>
                  </a:lnTo>
                  <a:lnTo>
                    <a:pt x="14605" y="1628660"/>
                  </a:lnTo>
                  <a:lnTo>
                    <a:pt x="43180" y="1628660"/>
                  </a:lnTo>
                  <a:lnTo>
                    <a:pt x="43180" y="1560195"/>
                  </a:lnTo>
                  <a:lnTo>
                    <a:pt x="43307" y="1556905"/>
                  </a:lnTo>
                  <a:lnTo>
                    <a:pt x="43421" y="1556181"/>
                  </a:lnTo>
                  <a:lnTo>
                    <a:pt x="43738" y="1553705"/>
                  </a:lnTo>
                  <a:lnTo>
                    <a:pt x="43776" y="1553476"/>
                  </a:lnTo>
                  <a:lnTo>
                    <a:pt x="43891" y="1552968"/>
                  </a:lnTo>
                  <a:lnTo>
                    <a:pt x="44094" y="1552308"/>
                  </a:lnTo>
                  <a:lnTo>
                    <a:pt x="44551" y="1550276"/>
                  </a:lnTo>
                  <a:lnTo>
                    <a:pt x="44754" y="1549615"/>
                  </a:lnTo>
                  <a:lnTo>
                    <a:pt x="45034" y="1548930"/>
                  </a:lnTo>
                  <a:lnTo>
                    <a:pt x="45643" y="1547279"/>
                  </a:lnTo>
                  <a:lnTo>
                    <a:pt x="45681" y="1546987"/>
                  </a:lnTo>
                  <a:lnTo>
                    <a:pt x="45961" y="1546326"/>
                  </a:lnTo>
                  <a:lnTo>
                    <a:pt x="46291" y="1545704"/>
                  </a:lnTo>
                  <a:lnTo>
                    <a:pt x="47117" y="1543850"/>
                  </a:lnTo>
                  <a:lnTo>
                    <a:pt x="47421" y="1543278"/>
                  </a:lnTo>
                  <a:lnTo>
                    <a:pt x="47853" y="1542630"/>
                  </a:lnTo>
                  <a:lnTo>
                    <a:pt x="48780" y="1541119"/>
                  </a:lnTo>
                  <a:lnTo>
                    <a:pt x="48844" y="1540878"/>
                  </a:lnTo>
                  <a:lnTo>
                    <a:pt x="49263" y="1540268"/>
                  </a:lnTo>
                  <a:lnTo>
                    <a:pt x="49682" y="1539748"/>
                  </a:lnTo>
                  <a:lnTo>
                    <a:pt x="50850" y="1538097"/>
                  </a:lnTo>
                  <a:lnTo>
                    <a:pt x="51231" y="1537627"/>
                  </a:lnTo>
                  <a:lnTo>
                    <a:pt x="51803" y="1537042"/>
                  </a:lnTo>
                  <a:lnTo>
                    <a:pt x="53098" y="1535518"/>
                  </a:lnTo>
                  <a:lnTo>
                    <a:pt x="53555" y="1535061"/>
                  </a:lnTo>
                  <a:lnTo>
                    <a:pt x="54152" y="1534553"/>
                  </a:lnTo>
                  <a:lnTo>
                    <a:pt x="55587" y="1533169"/>
                  </a:lnTo>
                  <a:lnTo>
                    <a:pt x="56108" y="1532737"/>
                  </a:lnTo>
                  <a:lnTo>
                    <a:pt x="56730" y="1532305"/>
                  </a:lnTo>
                  <a:lnTo>
                    <a:pt x="58293" y="1531073"/>
                  </a:lnTo>
                  <a:lnTo>
                    <a:pt x="59423" y="1530299"/>
                  </a:lnTo>
                  <a:lnTo>
                    <a:pt x="58801" y="1530769"/>
                  </a:lnTo>
                  <a:lnTo>
                    <a:pt x="59563" y="1530299"/>
                  </a:lnTo>
                  <a:lnTo>
                    <a:pt x="61302" y="1529232"/>
                  </a:lnTo>
                  <a:lnTo>
                    <a:pt x="61810" y="1528927"/>
                  </a:lnTo>
                  <a:lnTo>
                    <a:pt x="61175" y="1529232"/>
                  </a:lnTo>
                  <a:lnTo>
                    <a:pt x="62395" y="1528572"/>
                  </a:lnTo>
                  <a:lnTo>
                    <a:pt x="61810" y="1528927"/>
                  </a:lnTo>
                  <a:lnTo>
                    <a:pt x="62547" y="1528572"/>
                  </a:lnTo>
                  <a:lnTo>
                    <a:pt x="64389" y="1527683"/>
                  </a:lnTo>
                  <a:lnTo>
                    <a:pt x="64858" y="1527467"/>
                  </a:lnTo>
                  <a:lnTo>
                    <a:pt x="64249" y="1527683"/>
                  </a:lnTo>
                  <a:lnTo>
                    <a:pt x="65532" y="1527136"/>
                  </a:lnTo>
                  <a:lnTo>
                    <a:pt x="64858" y="1527467"/>
                  </a:lnTo>
                  <a:lnTo>
                    <a:pt x="65735" y="1527136"/>
                  </a:lnTo>
                  <a:lnTo>
                    <a:pt x="67678" y="1526425"/>
                  </a:lnTo>
                  <a:lnTo>
                    <a:pt x="68148" y="1526260"/>
                  </a:lnTo>
                  <a:lnTo>
                    <a:pt x="67475" y="1526425"/>
                  </a:lnTo>
                  <a:lnTo>
                    <a:pt x="68821" y="1526006"/>
                  </a:lnTo>
                  <a:lnTo>
                    <a:pt x="68148" y="1526260"/>
                  </a:lnTo>
                  <a:lnTo>
                    <a:pt x="69088" y="1526006"/>
                  </a:lnTo>
                  <a:lnTo>
                    <a:pt x="71501" y="1525397"/>
                  </a:lnTo>
                  <a:lnTo>
                    <a:pt x="72745" y="1525193"/>
                  </a:lnTo>
                  <a:lnTo>
                    <a:pt x="76365" y="1524635"/>
                  </a:lnTo>
                  <a:lnTo>
                    <a:pt x="86182" y="1524635"/>
                  </a:lnTo>
                  <a:lnTo>
                    <a:pt x="86182" y="1496060"/>
                  </a:lnTo>
                  <a:close/>
                </a:path>
                <a:path w="2012950" h="1823720">
                  <a:moveTo>
                    <a:pt x="96342" y="1134745"/>
                  </a:moveTo>
                  <a:lnTo>
                    <a:pt x="86588" y="1134745"/>
                  </a:lnTo>
                  <a:lnTo>
                    <a:pt x="82181" y="1135087"/>
                  </a:lnTo>
                  <a:lnTo>
                    <a:pt x="43535" y="1153515"/>
                  </a:lnTo>
                  <a:lnTo>
                    <a:pt x="25184" y="1191653"/>
                  </a:lnTo>
                  <a:lnTo>
                    <a:pt x="24765" y="1267345"/>
                  </a:lnTo>
                  <a:lnTo>
                    <a:pt x="53340" y="1267345"/>
                  </a:lnTo>
                  <a:lnTo>
                    <a:pt x="53340" y="1198880"/>
                  </a:lnTo>
                  <a:lnTo>
                    <a:pt x="53467" y="1195590"/>
                  </a:lnTo>
                  <a:lnTo>
                    <a:pt x="53581" y="1194866"/>
                  </a:lnTo>
                  <a:lnTo>
                    <a:pt x="53898" y="1192390"/>
                  </a:lnTo>
                  <a:lnTo>
                    <a:pt x="53936" y="1192161"/>
                  </a:lnTo>
                  <a:lnTo>
                    <a:pt x="54051" y="1191653"/>
                  </a:lnTo>
                  <a:lnTo>
                    <a:pt x="54254" y="1190993"/>
                  </a:lnTo>
                  <a:lnTo>
                    <a:pt x="54711" y="1188961"/>
                  </a:lnTo>
                  <a:lnTo>
                    <a:pt x="54914" y="1188300"/>
                  </a:lnTo>
                  <a:lnTo>
                    <a:pt x="55194" y="1187615"/>
                  </a:lnTo>
                  <a:lnTo>
                    <a:pt x="55803" y="1185964"/>
                  </a:lnTo>
                  <a:lnTo>
                    <a:pt x="55841" y="1185672"/>
                  </a:lnTo>
                  <a:lnTo>
                    <a:pt x="56121" y="1185011"/>
                  </a:lnTo>
                  <a:lnTo>
                    <a:pt x="56451" y="1184389"/>
                  </a:lnTo>
                  <a:lnTo>
                    <a:pt x="57277" y="1182535"/>
                  </a:lnTo>
                  <a:lnTo>
                    <a:pt x="57581" y="1181963"/>
                  </a:lnTo>
                  <a:lnTo>
                    <a:pt x="58013" y="1181315"/>
                  </a:lnTo>
                  <a:lnTo>
                    <a:pt x="58940" y="1179804"/>
                  </a:lnTo>
                  <a:lnTo>
                    <a:pt x="59004" y="1179563"/>
                  </a:lnTo>
                  <a:lnTo>
                    <a:pt x="59423" y="1178953"/>
                  </a:lnTo>
                  <a:lnTo>
                    <a:pt x="59842" y="1178433"/>
                  </a:lnTo>
                  <a:lnTo>
                    <a:pt x="61010" y="1176782"/>
                  </a:lnTo>
                  <a:lnTo>
                    <a:pt x="61391" y="1176312"/>
                  </a:lnTo>
                  <a:lnTo>
                    <a:pt x="61963" y="1175727"/>
                  </a:lnTo>
                  <a:lnTo>
                    <a:pt x="63258" y="1174203"/>
                  </a:lnTo>
                  <a:lnTo>
                    <a:pt x="63715" y="1173746"/>
                  </a:lnTo>
                  <a:lnTo>
                    <a:pt x="64312" y="1173238"/>
                  </a:lnTo>
                  <a:lnTo>
                    <a:pt x="65747" y="1171854"/>
                  </a:lnTo>
                  <a:lnTo>
                    <a:pt x="66268" y="1171422"/>
                  </a:lnTo>
                  <a:lnTo>
                    <a:pt x="66890" y="1170990"/>
                  </a:lnTo>
                  <a:lnTo>
                    <a:pt x="68453" y="1169758"/>
                  </a:lnTo>
                  <a:lnTo>
                    <a:pt x="69583" y="1168984"/>
                  </a:lnTo>
                  <a:lnTo>
                    <a:pt x="68961" y="1169454"/>
                  </a:lnTo>
                  <a:lnTo>
                    <a:pt x="69723" y="1168984"/>
                  </a:lnTo>
                  <a:lnTo>
                    <a:pt x="71462" y="1167917"/>
                  </a:lnTo>
                  <a:lnTo>
                    <a:pt x="71970" y="1167612"/>
                  </a:lnTo>
                  <a:lnTo>
                    <a:pt x="71335" y="1167917"/>
                  </a:lnTo>
                  <a:lnTo>
                    <a:pt x="72555" y="1167257"/>
                  </a:lnTo>
                  <a:lnTo>
                    <a:pt x="71970" y="1167612"/>
                  </a:lnTo>
                  <a:lnTo>
                    <a:pt x="72707" y="1167257"/>
                  </a:lnTo>
                  <a:lnTo>
                    <a:pt x="74549" y="1166368"/>
                  </a:lnTo>
                  <a:lnTo>
                    <a:pt x="75018" y="1166152"/>
                  </a:lnTo>
                  <a:lnTo>
                    <a:pt x="74409" y="1166368"/>
                  </a:lnTo>
                  <a:lnTo>
                    <a:pt x="75692" y="1165821"/>
                  </a:lnTo>
                  <a:lnTo>
                    <a:pt x="75018" y="1166152"/>
                  </a:lnTo>
                  <a:lnTo>
                    <a:pt x="75895" y="1165821"/>
                  </a:lnTo>
                  <a:lnTo>
                    <a:pt x="77838" y="1165110"/>
                  </a:lnTo>
                  <a:lnTo>
                    <a:pt x="78308" y="1164945"/>
                  </a:lnTo>
                  <a:lnTo>
                    <a:pt x="77635" y="1165110"/>
                  </a:lnTo>
                  <a:lnTo>
                    <a:pt x="78981" y="1164691"/>
                  </a:lnTo>
                  <a:lnTo>
                    <a:pt x="78308" y="1164945"/>
                  </a:lnTo>
                  <a:lnTo>
                    <a:pt x="79248" y="1164691"/>
                  </a:lnTo>
                  <a:lnTo>
                    <a:pt x="81661" y="1164082"/>
                  </a:lnTo>
                  <a:lnTo>
                    <a:pt x="82905" y="1163878"/>
                  </a:lnTo>
                  <a:lnTo>
                    <a:pt x="86525" y="1163320"/>
                  </a:lnTo>
                  <a:lnTo>
                    <a:pt x="96342" y="1163320"/>
                  </a:lnTo>
                  <a:lnTo>
                    <a:pt x="96342" y="1134745"/>
                  </a:lnTo>
                  <a:close/>
                </a:path>
                <a:path w="2012950" h="1823720">
                  <a:moveTo>
                    <a:pt x="98132" y="1794929"/>
                  </a:moveTo>
                  <a:lnTo>
                    <a:pt x="74968" y="1794929"/>
                  </a:lnTo>
                  <a:lnTo>
                    <a:pt x="72745" y="1794586"/>
                  </a:lnTo>
                  <a:lnTo>
                    <a:pt x="71501" y="1794408"/>
                  </a:lnTo>
                  <a:lnTo>
                    <a:pt x="70878" y="1794306"/>
                  </a:lnTo>
                  <a:lnTo>
                    <a:pt x="71107" y="1794294"/>
                  </a:lnTo>
                  <a:lnTo>
                    <a:pt x="69088" y="1793773"/>
                  </a:lnTo>
                  <a:lnTo>
                    <a:pt x="68148" y="1793532"/>
                  </a:lnTo>
                  <a:lnTo>
                    <a:pt x="68821" y="1793773"/>
                  </a:lnTo>
                  <a:lnTo>
                    <a:pt x="67475" y="1793354"/>
                  </a:lnTo>
                  <a:lnTo>
                    <a:pt x="68148" y="1793532"/>
                  </a:lnTo>
                  <a:lnTo>
                    <a:pt x="67678" y="1793354"/>
                  </a:lnTo>
                  <a:lnTo>
                    <a:pt x="65735" y="1792643"/>
                  </a:lnTo>
                  <a:lnTo>
                    <a:pt x="64858" y="1792325"/>
                  </a:lnTo>
                  <a:lnTo>
                    <a:pt x="65532" y="1792643"/>
                  </a:lnTo>
                  <a:lnTo>
                    <a:pt x="64249" y="1792097"/>
                  </a:lnTo>
                  <a:lnTo>
                    <a:pt x="64858" y="1792325"/>
                  </a:lnTo>
                  <a:lnTo>
                    <a:pt x="64389" y="1792097"/>
                  </a:lnTo>
                  <a:lnTo>
                    <a:pt x="62547" y="1791208"/>
                  </a:lnTo>
                  <a:lnTo>
                    <a:pt x="61810" y="1790865"/>
                  </a:lnTo>
                  <a:lnTo>
                    <a:pt x="62395" y="1791208"/>
                  </a:lnTo>
                  <a:lnTo>
                    <a:pt x="61175" y="1790547"/>
                  </a:lnTo>
                  <a:lnTo>
                    <a:pt x="61810" y="1790865"/>
                  </a:lnTo>
                  <a:lnTo>
                    <a:pt x="61302" y="1790547"/>
                  </a:lnTo>
                  <a:lnTo>
                    <a:pt x="59563" y="1789480"/>
                  </a:lnTo>
                  <a:lnTo>
                    <a:pt x="58801" y="1789023"/>
                  </a:lnTo>
                  <a:lnTo>
                    <a:pt x="59423" y="1789480"/>
                  </a:lnTo>
                  <a:lnTo>
                    <a:pt x="58750" y="1789023"/>
                  </a:lnTo>
                  <a:lnTo>
                    <a:pt x="58381" y="1788706"/>
                  </a:lnTo>
                  <a:lnTo>
                    <a:pt x="56642" y="1787474"/>
                  </a:lnTo>
                  <a:lnTo>
                    <a:pt x="56108" y="1787055"/>
                  </a:lnTo>
                  <a:lnTo>
                    <a:pt x="55689" y="1786610"/>
                  </a:lnTo>
                  <a:lnTo>
                    <a:pt x="54063" y="1785226"/>
                  </a:lnTo>
                  <a:lnTo>
                    <a:pt x="53390" y="1784553"/>
                  </a:lnTo>
                  <a:lnTo>
                    <a:pt x="53187" y="1784261"/>
                  </a:lnTo>
                  <a:lnTo>
                    <a:pt x="51714" y="1782737"/>
                  </a:lnTo>
                  <a:lnTo>
                    <a:pt x="51231" y="1782165"/>
                  </a:lnTo>
                  <a:lnTo>
                    <a:pt x="50914" y="1781683"/>
                  </a:lnTo>
                  <a:lnTo>
                    <a:pt x="49618" y="1780032"/>
                  </a:lnTo>
                  <a:lnTo>
                    <a:pt x="49263" y="1779524"/>
                  </a:lnTo>
                  <a:lnTo>
                    <a:pt x="48920" y="1778901"/>
                  </a:lnTo>
                  <a:lnTo>
                    <a:pt x="47777" y="1777149"/>
                  </a:lnTo>
                  <a:lnTo>
                    <a:pt x="47421" y="1776514"/>
                  </a:lnTo>
                  <a:lnTo>
                    <a:pt x="47180" y="1775929"/>
                  </a:lnTo>
                  <a:lnTo>
                    <a:pt x="46723" y="1774977"/>
                  </a:lnTo>
                  <a:lnTo>
                    <a:pt x="46228" y="1774075"/>
                  </a:lnTo>
                  <a:lnTo>
                    <a:pt x="45961" y="1773466"/>
                  </a:lnTo>
                  <a:lnTo>
                    <a:pt x="45745" y="1772793"/>
                  </a:lnTo>
                  <a:lnTo>
                    <a:pt x="44970" y="1770849"/>
                  </a:lnTo>
                  <a:lnTo>
                    <a:pt x="44196" y="1767865"/>
                  </a:lnTo>
                  <a:lnTo>
                    <a:pt x="16522" y="1774977"/>
                  </a:lnTo>
                  <a:lnTo>
                    <a:pt x="17475" y="1778660"/>
                  </a:lnTo>
                  <a:lnTo>
                    <a:pt x="17551" y="1778901"/>
                  </a:lnTo>
                  <a:lnTo>
                    <a:pt x="42862" y="1812772"/>
                  </a:lnTo>
                  <a:lnTo>
                    <a:pt x="75450" y="1823643"/>
                  </a:lnTo>
                  <a:lnTo>
                    <a:pt x="98132" y="1823643"/>
                  </a:lnTo>
                  <a:lnTo>
                    <a:pt x="98132" y="1794929"/>
                  </a:lnTo>
                  <a:close/>
                </a:path>
                <a:path w="2012950" h="1823720">
                  <a:moveTo>
                    <a:pt x="108292" y="1433614"/>
                  </a:moveTo>
                  <a:lnTo>
                    <a:pt x="85128" y="1433614"/>
                  </a:lnTo>
                  <a:lnTo>
                    <a:pt x="82905" y="1433271"/>
                  </a:lnTo>
                  <a:lnTo>
                    <a:pt x="81661" y="1433093"/>
                  </a:lnTo>
                  <a:lnTo>
                    <a:pt x="81038" y="1432991"/>
                  </a:lnTo>
                  <a:lnTo>
                    <a:pt x="81267" y="1432979"/>
                  </a:lnTo>
                  <a:lnTo>
                    <a:pt x="79248" y="1432458"/>
                  </a:lnTo>
                  <a:lnTo>
                    <a:pt x="78308" y="1432217"/>
                  </a:lnTo>
                  <a:lnTo>
                    <a:pt x="78981" y="1432458"/>
                  </a:lnTo>
                  <a:lnTo>
                    <a:pt x="77635" y="1432039"/>
                  </a:lnTo>
                  <a:lnTo>
                    <a:pt x="78308" y="1432217"/>
                  </a:lnTo>
                  <a:lnTo>
                    <a:pt x="77838" y="1432039"/>
                  </a:lnTo>
                  <a:lnTo>
                    <a:pt x="75895" y="1431328"/>
                  </a:lnTo>
                  <a:lnTo>
                    <a:pt x="75018" y="1431010"/>
                  </a:lnTo>
                  <a:lnTo>
                    <a:pt x="75692" y="1431328"/>
                  </a:lnTo>
                  <a:lnTo>
                    <a:pt x="74409" y="1430782"/>
                  </a:lnTo>
                  <a:lnTo>
                    <a:pt x="75018" y="1431010"/>
                  </a:lnTo>
                  <a:lnTo>
                    <a:pt x="74549" y="1430782"/>
                  </a:lnTo>
                  <a:lnTo>
                    <a:pt x="72707" y="1429893"/>
                  </a:lnTo>
                  <a:lnTo>
                    <a:pt x="71970" y="1429550"/>
                  </a:lnTo>
                  <a:lnTo>
                    <a:pt x="72555" y="1429893"/>
                  </a:lnTo>
                  <a:lnTo>
                    <a:pt x="71335" y="1429232"/>
                  </a:lnTo>
                  <a:lnTo>
                    <a:pt x="71970" y="1429550"/>
                  </a:lnTo>
                  <a:lnTo>
                    <a:pt x="71462" y="1429232"/>
                  </a:lnTo>
                  <a:lnTo>
                    <a:pt x="69723" y="1428165"/>
                  </a:lnTo>
                  <a:lnTo>
                    <a:pt x="68961" y="1427708"/>
                  </a:lnTo>
                  <a:lnTo>
                    <a:pt x="69583" y="1428165"/>
                  </a:lnTo>
                  <a:lnTo>
                    <a:pt x="68910" y="1427708"/>
                  </a:lnTo>
                  <a:lnTo>
                    <a:pt x="68541" y="1427391"/>
                  </a:lnTo>
                  <a:lnTo>
                    <a:pt x="66802" y="1426159"/>
                  </a:lnTo>
                  <a:lnTo>
                    <a:pt x="66268" y="1425740"/>
                  </a:lnTo>
                  <a:lnTo>
                    <a:pt x="65849" y="1425295"/>
                  </a:lnTo>
                  <a:lnTo>
                    <a:pt x="64223" y="1423911"/>
                  </a:lnTo>
                  <a:lnTo>
                    <a:pt x="63550" y="1423238"/>
                  </a:lnTo>
                  <a:lnTo>
                    <a:pt x="63347" y="1422946"/>
                  </a:lnTo>
                  <a:lnTo>
                    <a:pt x="61874" y="1421422"/>
                  </a:lnTo>
                  <a:lnTo>
                    <a:pt x="61391" y="1420850"/>
                  </a:lnTo>
                  <a:lnTo>
                    <a:pt x="61074" y="1420368"/>
                  </a:lnTo>
                  <a:lnTo>
                    <a:pt x="59778" y="1418717"/>
                  </a:lnTo>
                  <a:lnTo>
                    <a:pt x="59423" y="1418209"/>
                  </a:lnTo>
                  <a:lnTo>
                    <a:pt x="59080" y="1417586"/>
                  </a:lnTo>
                  <a:lnTo>
                    <a:pt x="57937" y="1415834"/>
                  </a:lnTo>
                  <a:lnTo>
                    <a:pt x="57581" y="1415199"/>
                  </a:lnTo>
                  <a:lnTo>
                    <a:pt x="57340" y="1414614"/>
                  </a:lnTo>
                  <a:lnTo>
                    <a:pt x="56883" y="1413662"/>
                  </a:lnTo>
                  <a:lnTo>
                    <a:pt x="56388" y="1412760"/>
                  </a:lnTo>
                  <a:lnTo>
                    <a:pt x="56121" y="1412151"/>
                  </a:lnTo>
                  <a:lnTo>
                    <a:pt x="55905" y="1411478"/>
                  </a:lnTo>
                  <a:lnTo>
                    <a:pt x="55130" y="1409534"/>
                  </a:lnTo>
                  <a:lnTo>
                    <a:pt x="54356" y="1406550"/>
                  </a:lnTo>
                  <a:lnTo>
                    <a:pt x="26682" y="1413662"/>
                  </a:lnTo>
                  <a:lnTo>
                    <a:pt x="27635" y="1417345"/>
                  </a:lnTo>
                  <a:lnTo>
                    <a:pt x="27711" y="1417586"/>
                  </a:lnTo>
                  <a:lnTo>
                    <a:pt x="53022" y="1451457"/>
                  </a:lnTo>
                  <a:lnTo>
                    <a:pt x="85610" y="1462328"/>
                  </a:lnTo>
                  <a:lnTo>
                    <a:pt x="108292" y="1462328"/>
                  </a:lnTo>
                  <a:lnTo>
                    <a:pt x="108292" y="1433614"/>
                  </a:lnTo>
                  <a:close/>
                </a:path>
                <a:path w="2012950" h="1823720">
                  <a:moveTo>
                    <a:pt x="185877" y="763270"/>
                  </a:moveTo>
                  <a:lnTo>
                    <a:pt x="100152" y="763270"/>
                  </a:lnTo>
                  <a:lnTo>
                    <a:pt x="100152" y="791845"/>
                  </a:lnTo>
                  <a:lnTo>
                    <a:pt x="185877" y="791845"/>
                  </a:lnTo>
                  <a:lnTo>
                    <a:pt x="185877" y="763270"/>
                  </a:lnTo>
                  <a:close/>
                </a:path>
                <a:path w="2012950" h="1823720">
                  <a:moveTo>
                    <a:pt x="185877" y="391795"/>
                  </a:moveTo>
                  <a:lnTo>
                    <a:pt x="100152" y="391795"/>
                  </a:lnTo>
                  <a:lnTo>
                    <a:pt x="100152" y="420370"/>
                  </a:lnTo>
                  <a:lnTo>
                    <a:pt x="185877" y="420370"/>
                  </a:lnTo>
                  <a:lnTo>
                    <a:pt x="185877" y="391795"/>
                  </a:lnTo>
                  <a:close/>
                </a:path>
                <a:path w="2012950" h="1823720">
                  <a:moveTo>
                    <a:pt x="185877" y="0"/>
                  </a:moveTo>
                  <a:lnTo>
                    <a:pt x="100152" y="0"/>
                  </a:lnTo>
                  <a:lnTo>
                    <a:pt x="100152" y="28575"/>
                  </a:lnTo>
                  <a:lnTo>
                    <a:pt x="185877" y="28575"/>
                  </a:lnTo>
                  <a:lnTo>
                    <a:pt x="185877" y="0"/>
                  </a:lnTo>
                  <a:close/>
                </a:path>
                <a:path w="2012950" h="1823720">
                  <a:moveTo>
                    <a:pt x="197827" y="1062355"/>
                  </a:moveTo>
                  <a:lnTo>
                    <a:pt x="112102" y="1062355"/>
                  </a:lnTo>
                  <a:lnTo>
                    <a:pt x="112102" y="1090930"/>
                  </a:lnTo>
                  <a:lnTo>
                    <a:pt x="197827" y="1090930"/>
                  </a:lnTo>
                  <a:lnTo>
                    <a:pt x="197827" y="1062355"/>
                  </a:lnTo>
                  <a:close/>
                </a:path>
                <a:path w="2012950" h="1823720">
                  <a:moveTo>
                    <a:pt x="197827" y="690880"/>
                  </a:moveTo>
                  <a:lnTo>
                    <a:pt x="112102" y="690880"/>
                  </a:lnTo>
                  <a:lnTo>
                    <a:pt x="112102" y="719455"/>
                  </a:lnTo>
                  <a:lnTo>
                    <a:pt x="197827" y="719455"/>
                  </a:lnTo>
                  <a:lnTo>
                    <a:pt x="197827" y="690880"/>
                  </a:lnTo>
                  <a:close/>
                </a:path>
                <a:path w="2012950" h="1823720">
                  <a:moveTo>
                    <a:pt x="197827" y="299085"/>
                  </a:moveTo>
                  <a:lnTo>
                    <a:pt x="112102" y="299085"/>
                  </a:lnTo>
                  <a:lnTo>
                    <a:pt x="112102" y="327660"/>
                  </a:lnTo>
                  <a:lnTo>
                    <a:pt x="197827" y="327660"/>
                  </a:lnTo>
                  <a:lnTo>
                    <a:pt x="197827" y="299085"/>
                  </a:lnTo>
                  <a:close/>
                </a:path>
                <a:path w="2012950" h="1823720">
                  <a:moveTo>
                    <a:pt x="200482" y="1496060"/>
                  </a:moveTo>
                  <a:lnTo>
                    <a:pt x="114757" y="1496060"/>
                  </a:lnTo>
                  <a:lnTo>
                    <a:pt x="114757" y="1524635"/>
                  </a:lnTo>
                  <a:lnTo>
                    <a:pt x="200482" y="1524635"/>
                  </a:lnTo>
                  <a:lnTo>
                    <a:pt x="200482" y="1496060"/>
                  </a:lnTo>
                  <a:close/>
                </a:path>
                <a:path w="2012950" h="1823720">
                  <a:moveTo>
                    <a:pt x="210642" y="1134745"/>
                  </a:moveTo>
                  <a:lnTo>
                    <a:pt x="124917" y="1134745"/>
                  </a:lnTo>
                  <a:lnTo>
                    <a:pt x="124917" y="1163320"/>
                  </a:lnTo>
                  <a:lnTo>
                    <a:pt x="210642" y="1163320"/>
                  </a:lnTo>
                  <a:lnTo>
                    <a:pt x="210642" y="1134745"/>
                  </a:lnTo>
                  <a:close/>
                </a:path>
                <a:path w="2012950" h="1823720">
                  <a:moveTo>
                    <a:pt x="212432" y="1795145"/>
                  </a:moveTo>
                  <a:lnTo>
                    <a:pt x="126707" y="1795145"/>
                  </a:lnTo>
                  <a:lnTo>
                    <a:pt x="126707" y="1823720"/>
                  </a:lnTo>
                  <a:lnTo>
                    <a:pt x="212432" y="1823720"/>
                  </a:lnTo>
                  <a:lnTo>
                    <a:pt x="212432" y="1795145"/>
                  </a:lnTo>
                  <a:close/>
                </a:path>
                <a:path w="2012950" h="1823720">
                  <a:moveTo>
                    <a:pt x="222592" y="1433830"/>
                  </a:moveTo>
                  <a:lnTo>
                    <a:pt x="136867" y="1433830"/>
                  </a:lnTo>
                  <a:lnTo>
                    <a:pt x="136867" y="1462405"/>
                  </a:lnTo>
                  <a:lnTo>
                    <a:pt x="222592" y="1462405"/>
                  </a:lnTo>
                  <a:lnTo>
                    <a:pt x="222592" y="1433830"/>
                  </a:lnTo>
                  <a:close/>
                </a:path>
                <a:path w="2012950" h="1823720">
                  <a:moveTo>
                    <a:pt x="300177" y="763270"/>
                  </a:moveTo>
                  <a:lnTo>
                    <a:pt x="214452" y="763270"/>
                  </a:lnTo>
                  <a:lnTo>
                    <a:pt x="214452" y="791845"/>
                  </a:lnTo>
                  <a:lnTo>
                    <a:pt x="300177" y="791845"/>
                  </a:lnTo>
                  <a:lnTo>
                    <a:pt x="300177" y="763270"/>
                  </a:lnTo>
                  <a:close/>
                </a:path>
                <a:path w="2012950" h="1823720">
                  <a:moveTo>
                    <a:pt x="300177" y="391795"/>
                  </a:moveTo>
                  <a:lnTo>
                    <a:pt x="214452" y="391795"/>
                  </a:lnTo>
                  <a:lnTo>
                    <a:pt x="214452" y="420370"/>
                  </a:lnTo>
                  <a:lnTo>
                    <a:pt x="300177" y="420370"/>
                  </a:lnTo>
                  <a:lnTo>
                    <a:pt x="300177" y="391795"/>
                  </a:lnTo>
                  <a:close/>
                </a:path>
                <a:path w="2012950" h="1823720">
                  <a:moveTo>
                    <a:pt x="300177" y="0"/>
                  </a:moveTo>
                  <a:lnTo>
                    <a:pt x="214452" y="0"/>
                  </a:lnTo>
                  <a:lnTo>
                    <a:pt x="214452" y="28575"/>
                  </a:lnTo>
                  <a:lnTo>
                    <a:pt x="300177" y="28575"/>
                  </a:lnTo>
                  <a:lnTo>
                    <a:pt x="300177" y="0"/>
                  </a:lnTo>
                  <a:close/>
                </a:path>
                <a:path w="2012950" h="1823720">
                  <a:moveTo>
                    <a:pt x="312127" y="1062355"/>
                  </a:moveTo>
                  <a:lnTo>
                    <a:pt x="226402" y="1062355"/>
                  </a:lnTo>
                  <a:lnTo>
                    <a:pt x="226402" y="1090930"/>
                  </a:lnTo>
                  <a:lnTo>
                    <a:pt x="312127" y="1090930"/>
                  </a:lnTo>
                  <a:lnTo>
                    <a:pt x="312127" y="1062355"/>
                  </a:lnTo>
                  <a:close/>
                </a:path>
                <a:path w="2012950" h="1823720">
                  <a:moveTo>
                    <a:pt x="312127" y="690880"/>
                  </a:moveTo>
                  <a:lnTo>
                    <a:pt x="226402" y="690880"/>
                  </a:lnTo>
                  <a:lnTo>
                    <a:pt x="226402" y="719455"/>
                  </a:lnTo>
                  <a:lnTo>
                    <a:pt x="312127" y="719455"/>
                  </a:lnTo>
                  <a:lnTo>
                    <a:pt x="312127" y="690880"/>
                  </a:lnTo>
                  <a:close/>
                </a:path>
                <a:path w="2012950" h="1823720">
                  <a:moveTo>
                    <a:pt x="312127" y="299085"/>
                  </a:moveTo>
                  <a:lnTo>
                    <a:pt x="226402" y="299085"/>
                  </a:lnTo>
                  <a:lnTo>
                    <a:pt x="226402" y="327660"/>
                  </a:lnTo>
                  <a:lnTo>
                    <a:pt x="312127" y="327660"/>
                  </a:lnTo>
                  <a:lnTo>
                    <a:pt x="312127" y="299085"/>
                  </a:lnTo>
                  <a:close/>
                </a:path>
                <a:path w="2012950" h="1823720">
                  <a:moveTo>
                    <a:pt x="314782" y="1496060"/>
                  </a:moveTo>
                  <a:lnTo>
                    <a:pt x="229057" y="1496060"/>
                  </a:lnTo>
                  <a:lnTo>
                    <a:pt x="229057" y="1524635"/>
                  </a:lnTo>
                  <a:lnTo>
                    <a:pt x="314782" y="1524635"/>
                  </a:lnTo>
                  <a:lnTo>
                    <a:pt x="314782" y="1496060"/>
                  </a:lnTo>
                  <a:close/>
                </a:path>
                <a:path w="2012950" h="1823720">
                  <a:moveTo>
                    <a:pt x="324942" y="1134745"/>
                  </a:moveTo>
                  <a:lnTo>
                    <a:pt x="239217" y="1134745"/>
                  </a:lnTo>
                  <a:lnTo>
                    <a:pt x="239217" y="1163320"/>
                  </a:lnTo>
                  <a:lnTo>
                    <a:pt x="324942" y="1163320"/>
                  </a:lnTo>
                  <a:lnTo>
                    <a:pt x="324942" y="1134745"/>
                  </a:lnTo>
                  <a:close/>
                </a:path>
                <a:path w="2012950" h="1823720">
                  <a:moveTo>
                    <a:pt x="326732" y="1795145"/>
                  </a:moveTo>
                  <a:lnTo>
                    <a:pt x="241007" y="1795145"/>
                  </a:lnTo>
                  <a:lnTo>
                    <a:pt x="241007" y="1823720"/>
                  </a:lnTo>
                  <a:lnTo>
                    <a:pt x="326732" y="1823720"/>
                  </a:lnTo>
                  <a:lnTo>
                    <a:pt x="326732" y="1795145"/>
                  </a:lnTo>
                  <a:close/>
                </a:path>
                <a:path w="2012950" h="1823720">
                  <a:moveTo>
                    <a:pt x="336892" y="1433830"/>
                  </a:moveTo>
                  <a:lnTo>
                    <a:pt x="251167" y="1433830"/>
                  </a:lnTo>
                  <a:lnTo>
                    <a:pt x="251167" y="1462405"/>
                  </a:lnTo>
                  <a:lnTo>
                    <a:pt x="336892" y="1462405"/>
                  </a:lnTo>
                  <a:lnTo>
                    <a:pt x="336892" y="1433830"/>
                  </a:lnTo>
                  <a:close/>
                </a:path>
                <a:path w="2012950" h="1823720">
                  <a:moveTo>
                    <a:pt x="414477" y="763270"/>
                  </a:moveTo>
                  <a:lnTo>
                    <a:pt x="328752" y="763270"/>
                  </a:lnTo>
                  <a:lnTo>
                    <a:pt x="328752" y="791845"/>
                  </a:lnTo>
                  <a:lnTo>
                    <a:pt x="414477" y="791845"/>
                  </a:lnTo>
                  <a:lnTo>
                    <a:pt x="414477" y="763270"/>
                  </a:lnTo>
                  <a:close/>
                </a:path>
                <a:path w="2012950" h="1823720">
                  <a:moveTo>
                    <a:pt x="414477" y="391795"/>
                  </a:moveTo>
                  <a:lnTo>
                    <a:pt x="328752" y="391795"/>
                  </a:lnTo>
                  <a:lnTo>
                    <a:pt x="328752" y="420370"/>
                  </a:lnTo>
                  <a:lnTo>
                    <a:pt x="414477" y="420370"/>
                  </a:lnTo>
                  <a:lnTo>
                    <a:pt x="414477" y="391795"/>
                  </a:lnTo>
                  <a:close/>
                </a:path>
                <a:path w="2012950" h="1823720">
                  <a:moveTo>
                    <a:pt x="414477" y="0"/>
                  </a:moveTo>
                  <a:lnTo>
                    <a:pt x="328752" y="0"/>
                  </a:lnTo>
                  <a:lnTo>
                    <a:pt x="328752" y="28575"/>
                  </a:lnTo>
                  <a:lnTo>
                    <a:pt x="414477" y="28575"/>
                  </a:lnTo>
                  <a:lnTo>
                    <a:pt x="414477" y="0"/>
                  </a:lnTo>
                  <a:close/>
                </a:path>
                <a:path w="2012950" h="1823720">
                  <a:moveTo>
                    <a:pt x="426427" y="1062355"/>
                  </a:moveTo>
                  <a:lnTo>
                    <a:pt x="340702" y="1062355"/>
                  </a:lnTo>
                  <a:lnTo>
                    <a:pt x="340702" y="1090930"/>
                  </a:lnTo>
                  <a:lnTo>
                    <a:pt x="426427" y="1090930"/>
                  </a:lnTo>
                  <a:lnTo>
                    <a:pt x="426427" y="1062355"/>
                  </a:lnTo>
                  <a:close/>
                </a:path>
                <a:path w="2012950" h="1823720">
                  <a:moveTo>
                    <a:pt x="426427" y="690880"/>
                  </a:moveTo>
                  <a:lnTo>
                    <a:pt x="340702" y="690880"/>
                  </a:lnTo>
                  <a:lnTo>
                    <a:pt x="340702" y="719455"/>
                  </a:lnTo>
                  <a:lnTo>
                    <a:pt x="426427" y="719455"/>
                  </a:lnTo>
                  <a:lnTo>
                    <a:pt x="426427" y="690880"/>
                  </a:lnTo>
                  <a:close/>
                </a:path>
                <a:path w="2012950" h="1823720">
                  <a:moveTo>
                    <a:pt x="426427" y="299085"/>
                  </a:moveTo>
                  <a:lnTo>
                    <a:pt x="340702" y="299085"/>
                  </a:lnTo>
                  <a:lnTo>
                    <a:pt x="340702" y="327660"/>
                  </a:lnTo>
                  <a:lnTo>
                    <a:pt x="426427" y="327660"/>
                  </a:lnTo>
                  <a:lnTo>
                    <a:pt x="426427" y="299085"/>
                  </a:lnTo>
                  <a:close/>
                </a:path>
                <a:path w="2012950" h="1823720">
                  <a:moveTo>
                    <a:pt x="429082" y="1496060"/>
                  </a:moveTo>
                  <a:lnTo>
                    <a:pt x="343357" y="1496060"/>
                  </a:lnTo>
                  <a:lnTo>
                    <a:pt x="343357" y="1524635"/>
                  </a:lnTo>
                  <a:lnTo>
                    <a:pt x="429082" y="1524635"/>
                  </a:lnTo>
                  <a:lnTo>
                    <a:pt x="429082" y="1496060"/>
                  </a:lnTo>
                  <a:close/>
                </a:path>
                <a:path w="2012950" h="1823720">
                  <a:moveTo>
                    <a:pt x="439242" y="1134745"/>
                  </a:moveTo>
                  <a:lnTo>
                    <a:pt x="353517" y="1134745"/>
                  </a:lnTo>
                  <a:lnTo>
                    <a:pt x="353517" y="1163320"/>
                  </a:lnTo>
                  <a:lnTo>
                    <a:pt x="439242" y="1163320"/>
                  </a:lnTo>
                  <a:lnTo>
                    <a:pt x="439242" y="1134745"/>
                  </a:lnTo>
                  <a:close/>
                </a:path>
                <a:path w="2012950" h="1823720">
                  <a:moveTo>
                    <a:pt x="441032" y="1795145"/>
                  </a:moveTo>
                  <a:lnTo>
                    <a:pt x="355307" y="1795145"/>
                  </a:lnTo>
                  <a:lnTo>
                    <a:pt x="355307" y="1823720"/>
                  </a:lnTo>
                  <a:lnTo>
                    <a:pt x="441032" y="1823720"/>
                  </a:lnTo>
                  <a:lnTo>
                    <a:pt x="441032" y="1795145"/>
                  </a:lnTo>
                  <a:close/>
                </a:path>
                <a:path w="2012950" h="1823720">
                  <a:moveTo>
                    <a:pt x="451192" y="1433830"/>
                  </a:moveTo>
                  <a:lnTo>
                    <a:pt x="365467" y="1433830"/>
                  </a:lnTo>
                  <a:lnTo>
                    <a:pt x="365467" y="1462405"/>
                  </a:lnTo>
                  <a:lnTo>
                    <a:pt x="451192" y="1462405"/>
                  </a:lnTo>
                  <a:lnTo>
                    <a:pt x="451192" y="1433830"/>
                  </a:lnTo>
                  <a:close/>
                </a:path>
                <a:path w="2012950" h="1823720">
                  <a:moveTo>
                    <a:pt x="528777" y="763270"/>
                  </a:moveTo>
                  <a:lnTo>
                    <a:pt x="443052" y="763270"/>
                  </a:lnTo>
                  <a:lnTo>
                    <a:pt x="443052" y="791845"/>
                  </a:lnTo>
                  <a:lnTo>
                    <a:pt x="528777" y="791845"/>
                  </a:lnTo>
                  <a:lnTo>
                    <a:pt x="528777" y="763270"/>
                  </a:lnTo>
                  <a:close/>
                </a:path>
                <a:path w="2012950" h="1823720">
                  <a:moveTo>
                    <a:pt x="528777" y="391795"/>
                  </a:moveTo>
                  <a:lnTo>
                    <a:pt x="443052" y="391795"/>
                  </a:lnTo>
                  <a:lnTo>
                    <a:pt x="443052" y="420370"/>
                  </a:lnTo>
                  <a:lnTo>
                    <a:pt x="528777" y="420370"/>
                  </a:lnTo>
                  <a:lnTo>
                    <a:pt x="528777" y="391795"/>
                  </a:lnTo>
                  <a:close/>
                </a:path>
                <a:path w="2012950" h="1823720">
                  <a:moveTo>
                    <a:pt x="528777" y="0"/>
                  </a:moveTo>
                  <a:lnTo>
                    <a:pt x="443052" y="0"/>
                  </a:lnTo>
                  <a:lnTo>
                    <a:pt x="443052" y="28575"/>
                  </a:lnTo>
                  <a:lnTo>
                    <a:pt x="528777" y="28575"/>
                  </a:lnTo>
                  <a:lnTo>
                    <a:pt x="528777" y="0"/>
                  </a:lnTo>
                  <a:close/>
                </a:path>
                <a:path w="2012950" h="1823720">
                  <a:moveTo>
                    <a:pt x="540727" y="1062355"/>
                  </a:moveTo>
                  <a:lnTo>
                    <a:pt x="455002" y="1062355"/>
                  </a:lnTo>
                  <a:lnTo>
                    <a:pt x="455002" y="1090930"/>
                  </a:lnTo>
                  <a:lnTo>
                    <a:pt x="540727" y="1090930"/>
                  </a:lnTo>
                  <a:lnTo>
                    <a:pt x="540727" y="1062355"/>
                  </a:lnTo>
                  <a:close/>
                </a:path>
                <a:path w="2012950" h="1823720">
                  <a:moveTo>
                    <a:pt x="540727" y="690880"/>
                  </a:moveTo>
                  <a:lnTo>
                    <a:pt x="455002" y="690880"/>
                  </a:lnTo>
                  <a:lnTo>
                    <a:pt x="455002" y="719455"/>
                  </a:lnTo>
                  <a:lnTo>
                    <a:pt x="540727" y="719455"/>
                  </a:lnTo>
                  <a:lnTo>
                    <a:pt x="540727" y="690880"/>
                  </a:lnTo>
                  <a:close/>
                </a:path>
                <a:path w="2012950" h="1823720">
                  <a:moveTo>
                    <a:pt x="540727" y="299085"/>
                  </a:moveTo>
                  <a:lnTo>
                    <a:pt x="455002" y="299085"/>
                  </a:lnTo>
                  <a:lnTo>
                    <a:pt x="455002" y="327660"/>
                  </a:lnTo>
                  <a:lnTo>
                    <a:pt x="540727" y="327660"/>
                  </a:lnTo>
                  <a:lnTo>
                    <a:pt x="540727" y="299085"/>
                  </a:lnTo>
                  <a:close/>
                </a:path>
                <a:path w="2012950" h="1823720">
                  <a:moveTo>
                    <a:pt x="543382" y="1496060"/>
                  </a:moveTo>
                  <a:lnTo>
                    <a:pt x="457657" y="1496060"/>
                  </a:lnTo>
                  <a:lnTo>
                    <a:pt x="457657" y="1524635"/>
                  </a:lnTo>
                  <a:lnTo>
                    <a:pt x="543382" y="1524635"/>
                  </a:lnTo>
                  <a:lnTo>
                    <a:pt x="543382" y="1496060"/>
                  </a:lnTo>
                  <a:close/>
                </a:path>
                <a:path w="2012950" h="1823720">
                  <a:moveTo>
                    <a:pt x="553542" y="1134745"/>
                  </a:moveTo>
                  <a:lnTo>
                    <a:pt x="467817" y="1134745"/>
                  </a:lnTo>
                  <a:lnTo>
                    <a:pt x="467817" y="1163320"/>
                  </a:lnTo>
                  <a:lnTo>
                    <a:pt x="553542" y="1163320"/>
                  </a:lnTo>
                  <a:lnTo>
                    <a:pt x="553542" y="1134745"/>
                  </a:lnTo>
                  <a:close/>
                </a:path>
                <a:path w="2012950" h="1823720">
                  <a:moveTo>
                    <a:pt x="555332" y="1795145"/>
                  </a:moveTo>
                  <a:lnTo>
                    <a:pt x="469607" y="1795145"/>
                  </a:lnTo>
                  <a:lnTo>
                    <a:pt x="469607" y="1823720"/>
                  </a:lnTo>
                  <a:lnTo>
                    <a:pt x="555332" y="1823720"/>
                  </a:lnTo>
                  <a:lnTo>
                    <a:pt x="555332" y="1795145"/>
                  </a:lnTo>
                  <a:close/>
                </a:path>
                <a:path w="2012950" h="1823720">
                  <a:moveTo>
                    <a:pt x="565492" y="1433830"/>
                  </a:moveTo>
                  <a:lnTo>
                    <a:pt x="479767" y="1433830"/>
                  </a:lnTo>
                  <a:lnTo>
                    <a:pt x="479767" y="1462405"/>
                  </a:lnTo>
                  <a:lnTo>
                    <a:pt x="565492" y="1462405"/>
                  </a:lnTo>
                  <a:lnTo>
                    <a:pt x="565492" y="1433830"/>
                  </a:lnTo>
                  <a:close/>
                </a:path>
                <a:path w="2012950" h="1823720">
                  <a:moveTo>
                    <a:pt x="643077" y="763270"/>
                  </a:moveTo>
                  <a:lnTo>
                    <a:pt x="557352" y="763270"/>
                  </a:lnTo>
                  <a:lnTo>
                    <a:pt x="557352" y="791845"/>
                  </a:lnTo>
                  <a:lnTo>
                    <a:pt x="643077" y="791845"/>
                  </a:lnTo>
                  <a:lnTo>
                    <a:pt x="643077" y="763270"/>
                  </a:lnTo>
                  <a:close/>
                </a:path>
                <a:path w="2012950" h="1823720">
                  <a:moveTo>
                    <a:pt x="643077" y="391795"/>
                  </a:moveTo>
                  <a:lnTo>
                    <a:pt x="557352" y="391795"/>
                  </a:lnTo>
                  <a:lnTo>
                    <a:pt x="557352" y="420370"/>
                  </a:lnTo>
                  <a:lnTo>
                    <a:pt x="643077" y="420370"/>
                  </a:lnTo>
                  <a:lnTo>
                    <a:pt x="643077" y="391795"/>
                  </a:lnTo>
                  <a:close/>
                </a:path>
                <a:path w="2012950" h="1823720">
                  <a:moveTo>
                    <a:pt x="643077" y="0"/>
                  </a:moveTo>
                  <a:lnTo>
                    <a:pt x="557352" y="0"/>
                  </a:lnTo>
                  <a:lnTo>
                    <a:pt x="557352" y="28575"/>
                  </a:lnTo>
                  <a:lnTo>
                    <a:pt x="643077" y="28575"/>
                  </a:lnTo>
                  <a:lnTo>
                    <a:pt x="643077" y="0"/>
                  </a:lnTo>
                  <a:close/>
                </a:path>
                <a:path w="2012950" h="1823720">
                  <a:moveTo>
                    <a:pt x="655027" y="1062355"/>
                  </a:moveTo>
                  <a:lnTo>
                    <a:pt x="569302" y="1062355"/>
                  </a:lnTo>
                  <a:lnTo>
                    <a:pt x="569302" y="1090930"/>
                  </a:lnTo>
                  <a:lnTo>
                    <a:pt x="655027" y="1090930"/>
                  </a:lnTo>
                  <a:lnTo>
                    <a:pt x="655027" y="1062355"/>
                  </a:lnTo>
                  <a:close/>
                </a:path>
                <a:path w="2012950" h="1823720">
                  <a:moveTo>
                    <a:pt x="655027" y="690880"/>
                  </a:moveTo>
                  <a:lnTo>
                    <a:pt x="569302" y="690880"/>
                  </a:lnTo>
                  <a:lnTo>
                    <a:pt x="569302" y="719455"/>
                  </a:lnTo>
                  <a:lnTo>
                    <a:pt x="655027" y="719455"/>
                  </a:lnTo>
                  <a:lnTo>
                    <a:pt x="655027" y="690880"/>
                  </a:lnTo>
                  <a:close/>
                </a:path>
                <a:path w="2012950" h="1823720">
                  <a:moveTo>
                    <a:pt x="655027" y="299085"/>
                  </a:moveTo>
                  <a:lnTo>
                    <a:pt x="569302" y="299085"/>
                  </a:lnTo>
                  <a:lnTo>
                    <a:pt x="569302" y="327660"/>
                  </a:lnTo>
                  <a:lnTo>
                    <a:pt x="655027" y="327660"/>
                  </a:lnTo>
                  <a:lnTo>
                    <a:pt x="655027" y="299085"/>
                  </a:lnTo>
                  <a:close/>
                </a:path>
                <a:path w="2012950" h="1823720">
                  <a:moveTo>
                    <a:pt x="657682" y="1496060"/>
                  </a:moveTo>
                  <a:lnTo>
                    <a:pt x="571957" y="1496060"/>
                  </a:lnTo>
                  <a:lnTo>
                    <a:pt x="571957" y="1524635"/>
                  </a:lnTo>
                  <a:lnTo>
                    <a:pt x="657682" y="1524635"/>
                  </a:lnTo>
                  <a:lnTo>
                    <a:pt x="657682" y="1496060"/>
                  </a:lnTo>
                  <a:close/>
                </a:path>
                <a:path w="2012950" h="1823720">
                  <a:moveTo>
                    <a:pt x="667842" y="1134745"/>
                  </a:moveTo>
                  <a:lnTo>
                    <a:pt x="582117" y="1134745"/>
                  </a:lnTo>
                  <a:lnTo>
                    <a:pt x="582117" y="1163320"/>
                  </a:lnTo>
                  <a:lnTo>
                    <a:pt x="667842" y="1163320"/>
                  </a:lnTo>
                  <a:lnTo>
                    <a:pt x="667842" y="1134745"/>
                  </a:lnTo>
                  <a:close/>
                </a:path>
                <a:path w="2012950" h="1823720">
                  <a:moveTo>
                    <a:pt x="669632" y="1795145"/>
                  </a:moveTo>
                  <a:lnTo>
                    <a:pt x="583907" y="1795145"/>
                  </a:lnTo>
                  <a:lnTo>
                    <a:pt x="583907" y="1823720"/>
                  </a:lnTo>
                  <a:lnTo>
                    <a:pt x="669632" y="1823720"/>
                  </a:lnTo>
                  <a:lnTo>
                    <a:pt x="669632" y="1795145"/>
                  </a:lnTo>
                  <a:close/>
                </a:path>
                <a:path w="2012950" h="1823720">
                  <a:moveTo>
                    <a:pt x="679792" y="1433830"/>
                  </a:moveTo>
                  <a:lnTo>
                    <a:pt x="594067" y="1433830"/>
                  </a:lnTo>
                  <a:lnTo>
                    <a:pt x="594067" y="1462405"/>
                  </a:lnTo>
                  <a:lnTo>
                    <a:pt x="679792" y="1462405"/>
                  </a:lnTo>
                  <a:lnTo>
                    <a:pt x="679792" y="1433830"/>
                  </a:lnTo>
                  <a:close/>
                </a:path>
                <a:path w="2012950" h="1823720">
                  <a:moveTo>
                    <a:pt x="757377" y="763270"/>
                  </a:moveTo>
                  <a:lnTo>
                    <a:pt x="671652" y="763270"/>
                  </a:lnTo>
                  <a:lnTo>
                    <a:pt x="671652" y="791845"/>
                  </a:lnTo>
                  <a:lnTo>
                    <a:pt x="757377" y="791845"/>
                  </a:lnTo>
                  <a:lnTo>
                    <a:pt x="757377" y="763270"/>
                  </a:lnTo>
                  <a:close/>
                </a:path>
                <a:path w="2012950" h="1823720">
                  <a:moveTo>
                    <a:pt x="757377" y="391795"/>
                  </a:moveTo>
                  <a:lnTo>
                    <a:pt x="671652" y="391795"/>
                  </a:lnTo>
                  <a:lnTo>
                    <a:pt x="671652" y="420370"/>
                  </a:lnTo>
                  <a:lnTo>
                    <a:pt x="757377" y="420370"/>
                  </a:lnTo>
                  <a:lnTo>
                    <a:pt x="757377" y="391795"/>
                  </a:lnTo>
                  <a:close/>
                </a:path>
                <a:path w="2012950" h="1823720">
                  <a:moveTo>
                    <a:pt x="757377" y="0"/>
                  </a:moveTo>
                  <a:lnTo>
                    <a:pt x="671652" y="0"/>
                  </a:lnTo>
                  <a:lnTo>
                    <a:pt x="671652" y="28575"/>
                  </a:lnTo>
                  <a:lnTo>
                    <a:pt x="757377" y="28575"/>
                  </a:lnTo>
                  <a:lnTo>
                    <a:pt x="757377" y="0"/>
                  </a:lnTo>
                  <a:close/>
                </a:path>
                <a:path w="2012950" h="1823720">
                  <a:moveTo>
                    <a:pt x="769327" y="1062355"/>
                  </a:moveTo>
                  <a:lnTo>
                    <a:pt x="683602" y="1062355"/>
                  </a:lnTo>
                  <a:lnTo>
                    <a:pt x="683602" y="1090930"/>
                  </a:lnTo>
                  <a:lnTo>
                    <a:pt x="769327" y="1090930"/>
                  </a:lnTo>
                  <a:lnTo>
                    <a:pt x="769327" y="1062355"/>
                  </a:lnTo>
                  <a:close/>
                </a:path>
                <a:path w="2012950" h="1823720">
                  <a:moveTo>
                    <a:pt x="769327" y="690880"/>
                  </a:moveTo>
                  <a:lnTo>
                    <a:pt x="683602" y="690880"/>
                  </a:lnTo>
                  <a:lnTo>
                    <a:pt x="683602" y="719455"/>
                  </a:lnTo>
                  <a:lnTo>
                    <a:pt x="769327" y="719455"/>
                  </a:lnTo>
                  <a:lnTo>
                    <a:pt x="769327" y="690880"/>
                  </a:lnTo>
                  <a:close/>
                </a:path>
                <a:path w="2012950" h="1823720">
                  <a:moveTo>
                    <a:pt x="769327" y="299085"/>
                  </a:moveTo>
                  <a:lnTo>
                    <a:pt x="683602" y="299085"/>
                  </a:lnTo>
                  <a:lnTo>
                    <a:pt x="683602" y="327660"/>
                  </a:lnTo>
                  <a:lnTo>
                    <a:pt x="769327" y="327660"/>
                  </a:lnTo>
                  <a:lnTo>
                    <a:pt x="769327" y="299085"/>
                  </a:lnTo>
                  <a:close/>
                </a:path>
                <a:path w="2012950" h="1823720">
                  <a:moveTo>
                    <a:pt x="771982" y="1496060"/>
                  </a:moveTo>
                  <a:lnTo>
                    <a:pt x="686257" y="1496060"/>
                  </a:lnTo>
                  <a:lnTo>
                    <a:pt x="686257" y="1524635"/>
                  </a:lnTo>
                  <a:lnTo>
                    <a:pt x="771982" y="1524635"/>
                  </a:lnTo>
                  <a:lnTo>
                    <a:pt x="771982" y="1496060"/>
                  </a:lnTo>
                  <a:close/>
                </a:path>
                <a:path w="2012950" h="1823720">
                  <a:moveTo>
                    <a:pt x="782142" y="1134745"/>
                  </a:moveTo>
                  <a:lnTo>
                    <a:pt x="696417" y="1134745"/>
                  </a:lnTo>
                  <a:lnTo>
                    <a:pt x="696417" y="1163320"/>
                  </a:lnTo>
                  <a:lnTo>
                    <a:pt x="782142" y="1163320"/>
                  </a:lnTo>
                  <a:lnTo>
                    <a:pt x="782142" y="1134745"/>
                  </a:lnTo>
                  <a:close/>
                </a:path>
                <a:path w="2012950" h="1823720">
                  <a:moveTo>
                    <a:pt x="783932" y="1795145"/>
                  </a:moveTo>
                  <a:lnTo>
                    <a:pt x="698207" y="1795145"/>
                  </a:lnTo>
                  <a:lnTo>
                    <a:pt x="698207" y="1823720"/>
                  </a:lnTo>
                  <a:lnTo>
                    <a:pt x="783932" y="1823720"/>
                  </a:lnTo>
                  <a:lnTo>
                    <a:pt x="783932" y="1795145"/>
                  </a:lnTo>
                  <a:close/>
                </a:path>
                <a:path w="2012950" h="1823720">
                  <a:moveTo>
                    <a:pt x="794092" y="1433830"/>
                  </a:moveTo>
                  <a:lnTo>
                    <a:pt x="708367" y="1433830"/>
                  </a:lnTo>
                  <a:lnTo>
                    <a:pt x="708367" y="1462405"/>
                  </a:lnTo>
                  <a:lnTo>
                    <a:pt x="794092" y="1462405"/>
                  </a:lnTo>
                  <a:lnTo>
                    <a:pt x="794092" y="1433830"/>
                  </a:lnTo>
                  <a:close/>
                </a:path>
                <a:path w="2012950" h="1823720">
                  <a:moveTo>
                    <a:pt x="871677" y="763270"/>
                  </a:moveTo>
                  <a:lnTo>
                    <a:pt x="785952" y="763270"/>
                  </a:lnTo>
                  <a:lnTo>
                    <a:pt x="785952" y="791845"/>
                  </a:lnTo>
                  <a:lnTo>
                    <a:pt x="871677" y="791845"/>
                  </a:lnTo>
                  <a:lnTo>
                    <a:pt x="871677" y="763270"/>
                  </a:lnTo>
                  <a:close/>
                </a:path>
                <a:path w="2012950" h="1823720">
                  <a:moveTo>
                    <a:pt x="871677" y="391795"/>
                  </a:moveTo>
                  <a:lnTo>
                    <a:pt x="785952" y="391795"/>
                  </a:lnTo>
                  <a:lnTo>
                    <a:pt x="785952" y="420370"/>
                  </a:lnTo>
                  <a:lnTo>
                    <a:pt x="871677" y="420370"/>
                  </a:lnTo>
                  <a:lnTo>
                    <a:pt x="871677" y="391795"/>
                  </a:lnTo>
                  <a:close/>
                </a:path>
                <a:path w="2012950" h="1823720">
                  <a:moveTo>
                    <a:pt x="871677" y="0"/>
                  </a:moveTo>
                  <a:lnTo>
                    <a:pt x="785952" y="0"/>
                  </a:lnTo>
                  <a:lnTo>
                    <a:pt x="785952" y="28575"/>
                  </a:lnTo>
                  <a:lnTo>
                    <a:pt x="871677" y="28575"/>
                  </a:lnTo>
                  <a:lnTo>
                    <a:pt x="871677" y="0"/>
                  </a:lnTo>
                  <a:close/>
                </a:path>
                <a:path w="2012950" h="1823720">
                  <a:moveTo>
                    <a:pt x="883627" y="1062355"/>
                  </a:moveTo>
                  <a:lnTo>
                    <a:pt x="797902" y="1062355"/>
                  </a:lnTo>
                  <a:lnTo>
                    <a:pt x="797902" y="1090930"/>
                  </a:lnTo>
                  <a:lnTo>
                    <a:pt x="883627" y="1090930"/>
                  </a:lnTo>
                  <a:lnTo>
                    <a:pt x="883627" y="1062355"/>
                  </a:lnTo>
                  <a:close/>
                </a:path>
                <a:path w="2012950" h="1823720">
                  <a:moveTo>
                    <a:pt x="883627" y="690880"/>
                  </a:moveTo>
                  <a:lnTo>
                    <a:pt x="797902" y="690880"/>
                  </a:lnTo>
                  <a:lnTo>
                    <a:pt x="797902" y="719455"/>
                  </a:lnTo>
                  <a:lnTo>
                    <a:pt x="883627" y="719455"/>
                  </a:lnTo>
                  <a:lnTo>
                    <a:pt x="883627" y="690880"/>
                  </a:lnTo>
                  <a:close/>
                </a:path>
                <a:path w="2012950" h="1823720">
                  <a:moveTo>
                    <a:pt x="883627" y="299085"/>
                  </a:moveTo>
                  <a:lnTo>
                    <a:pt x="797902" y="299085"/>
                  </a:lnTo>
                  <a:lnTo>
                    <a:pt x="797902" y="327660"/>
                  </a:lnTo>
                  <a:lnTo>
                    <a:pt x="883627" y="327660"/>
                  </a:lnTo>
                  <a:lnTo>
                    <a:pt x="883627" y="299085"/>
                  </a:lnTo>
                  <a:close/>
                </a:path>
                <a:path w="2012950" h="1823720">
                  <a:moveTo>
                    <a:pt x="886282" y="1496060"/>
                  </a:moveTo>
                  <a:lnTo>
                    <a:pt x="800557" y="1496060"/>
                  </a:lnTo>
                  <a:lnTo>
                    <a:pt x="800557" y="1524635"/>
                  </a:lnTo>
                  <a:lnTo>
                    <a:pt x="886282" y="1524635"/>
                  </a:lnTo>
                  <a:lnTo>
                    <a:pt x="886282" y="1496060"/>
                  </a:lnTo>
                  <a:close/>
                </a:path>
                <a:path w="2012950" h="1823720">
                  <a:moveTo>
                    <a:pt x="896442" y="1134745"/>
                  </a:moveTo>
                  <a:lnTo>
                    <a:pt x="810717" y="1134745"/>
                  </a:lnTo>
                  <a:lnTo>
                    <a:pt x="810717" y="1163320"/>
                  </a:lnTo>
                  <a:lnTo>
                    <a:pt x="896442" y="1163320"/>
                  </a:lnTo>
                  <a:lnTo>
                    <a:pt x="896442" y="1134745"/>
                  </a:lnTo>
                  <a:close/>
                </a:path>
                <a:path w="2012950" h="1823720">
                  <a:moveTo>
                    <a:pt x="898232" y="1795145"/>
                  </a:moveTo>
                  <a:lnTo>
                    <a:pt x="812507" y="1795145"/>
                  </a:lnTo>
                  <a:lnTo>
                    <a:pt x="812507" y="1823720"/>
                  </a:lnTo>
                  <a:lnTo>
                    <a:pt x="898232" y="1823720"/>
                  </a:lnTo>
                  <a:lnTo>
                    <a:pt x="898232" y="1795145"/>
                  </a:lnTo>
                  <a:close/>
                </a:path>
                <a:path w="2012950" h="1823720">
                  <a:moveTo>
                    <a:pt x="908392" y="1433830"/>
                  </a:moveTo>
                  <a:lnTo>
                    <a:pt x="822667" y="1433830"/>
                  </a:lnTo>
                  <a:lnTo>
                    <a:pt x="822667" y="1462405"/>
                  </a:lnTo>
                  <a:lnTo>
                    <a:pt x="908392" y="1462405"/>
                  </a:lnTo>
                  <a:lnTo>
                    <a:pt x="908392" y="1433830"/>
                  </a:lnTo>
                  <a:close/>
                </a:path>
                <a:path w="2012950" h="1823720">
                  <a:moveTo>
                    <a:pt x="985977" y="763270"/>
                  </a:moveTo>
                  <a:lnTo>
                    <a:pt x="900252" y="763270"/>
                  </a:lnTo>
                  <a:lnTo>
                    <a:pt x="900252" y="791845"/>
                  </a:lnTo>
                  <a:lnTo>
                    <a:pt x="985977" y="791845"/>
                  </a:lnTo>
                  <a:lnTo>
                    <a:pt x="985977" y="763270"/>
                  </a:lnTo>
                  <a:close/>
                </a:path>
                <a:path w="2012950" h="1823720">
                  <a:moveTo>
                    <a:pt x="985977" y="391795"/>
                  </a:moveTo>
                  <a:lnTo>
                    <a:pt x="900252" y="391795"/>
                  </a:lnTo>
                  <a:lnTo>
                    <a:pt x="900252" y="420370"/>
                  </a:lnTo>
                  <a:lnTo>
                    <a:pt x="985977" y="420370"/>
                  </a:lnTo>
                  <a:lnTo>
                    <a:pt x="985977" y="391795"/>
                  </a:lnTo>
                  <a:close/>
                </a:path>
                <a:path w="2012950" h="1823720">
                  <a:moveTo>
                    <a:pt x="985977" y="0"/>
                  </a:moveTo>
                  <a:lnTo>
                    <a:pt x="900252" y="0"/>
                  </a:lnTo>
                  <a:lnTo>
                    <a:pt x="900252" y="28575"/>
                  </a:lnTo>
                  <a:lnTo>
                    <a:pt x="985977" y="28575"/>
                  </a:lnTo>
                  <a:lnTo>
                    <a:pt x="985977" y="0"/>
                  </a:lnTo>
                  <a:close/>
                </a:path>
                <a:path w="2012950" h="1823720">
                  <a:moveTo>
                    <a:pt x="997927" y="1062355"/>
                  </a:moveTo>
                  <a:lnTo>
                    <a:pt x="912202" y="1062355"/>
                  </a:lnTo>
                  <a:lnTo>
                    <a:pt x="912202" y="1090930"/>
                  </a:lnTo>
                  <a:lnTo>
                    <a:pt x="997927" y="1090930"/>
                  </a:lnTo>
                  <a:lnTo>
                    <a:pt x="997927" y="1062355"/>
                  </a:lnTo>
                  <a:close/>
                </a:path>
                <a:path w="2012950" h="1823720">
                  <a:moveTo>
                    <a:pt x="997927" y="690880"/>
                  </a:moveTo>
                  <a:lnTo>
                    <a:pt x="912202" y="690880"/>
                  </a:lnTo>
                  <a:lnTo>
                    <a:pt x="912202" y="719455"/>
                  </a:lnTo>
                  <a:lnTo>
                    <a:pt x="997927" y="719455"/>
                  </a:lnTo>
                  <a:lnTo>
                    <a:pt x="997927" y="690880"/>
                  </a:lnTo>
                  <a:close/>
                </a:path>
                <a:path w="2012950" h="1823720">
                  <a:moveTo>
                    <a:pt x="997927" y="299085"/>
                  </a:moveTo>
                  <a:lnTo>
                    <a:pt x="912202" y="299085"/>
                  </a:lnTo>
                  <a:lnTo>
                    <a:pt x="912202" y="327660"/>
                  </a:lnTo>
                  <a:lnTo>
                    <a:pt x="997927" y="327660"/>
                  </a:lnTo>
                  <a:lnTo>
                    <a:pt x="997927" y="299085"/>
                  </a:lnTo>
                  <a:close/>
                </a:path>
                <a:path w="2012950" h="1823720">
                  <a:moveTo>
                    <a:pt x="1000582" y="1496060"/>
                  </a:moveTo>
                  <a:lnTo>
                    <a:pt x="914857" y="1496060"/>
                  </a:lnTo>
                  <a:lnTo>
                    <a:pt x="914857" y="1524635"/>
                  </a:lnTo>
                  <a:lnTo>
                    <a:pt x="1000582" y="1524635"/>
                  </a:lnTo>
                  <a:lnTo>
                    <a:pt x="1000582" y="1496060"/>
                  </a:lnTo>
                  <a:close/>
                </a:path>
                <a:path w="2012950" h="1823720">
                  <a:moveTo>
                    <a:pt x="1010742" y="1134745"/>
                  </a:moveTo>
                  <a:lnTo>
                    <a:pt x="925017" y="1134745"/>
                  </a:lnTo>
                  <a:lnTo>
                    <a:pt x="925017" y="1163320"/>
                  </a:lnTo>
                  <a:lnTo>
                    <a:pt x="1010742" y="1163320"/>
                  </a:lnTo>
                  <a:lnTo>
                    <a:pt x="1010742" y="1134745"/>
                  </a:lnTo>
                  <a:close/>
                </a:path>
                <a:path w="2012950" h="1823720">
                  <a:moveTo>
                    <a:pt x="1012532" y="1795145"/>
                  </a:moveTo>
                  <a:lnTo>
                    <a:pt x="926807" y="1795145"/>
                  </a:lnTo>
                  <a:lnTo>
                    <a:pt x="926807" y="1823720"/>
                  </a:lnTo>
                  <a:lnTo>
                    <a:pt x="1012532" y="1823720"/>
                  </a:lnTo>
                  <a:lnTo>
                    <a:pt x="1012532" y="1795145"/>
                  </a:lnTo>
                  <a:close/>
                </a:path>
                <a:path w="2012950" h="1823720">
                  <a:moveTo>
                    <a:pt x="1022692" y="1433830"/>
                  </a:moveTo>
                  <a:lnTo>
                    <a:pt x="936967" y="1433830"/>
                  </a:lnTo>
                  <a:lnTo>
                    <a:pt x="936967" y="1462405"/>
                  </a:lnTo>
                  <a:lnTo>
                    <a:pt x="1022692" y="1462405"/>
                  </a:lnTo>
                  <a:lnTo>
                    <a:pt x="1022692" y="1433830"/>
                  </a:lnTo>
                  <a:close/>
                </a:path>
                <a:path w="2012950" h="1823720">
                  <a:moveTo>
                    <a:pt x="1104773" y="767473"/>
                  </a:moveTo>
                  <a:lnTo>
                    <a:pt x="1101102" y="766140"/>
                  </a:lnTo>
                  <a:lnTo>
                    <a:pt x="1094955" y="764552"/>
                  </a:lnTo>
                  <a:lnTo>
                    <a:pt x="1088758" y="763612"/>
                  </a:lnTo>
                  <a:lnTo>
                    <a:pt x="1084338" y="763270"/>
                  </a:lnTo>
                  <a:lnTo>
                    <a:pt x="1014552" y="763270"/>
                  </a:lnTo>
                  <a:lnTo>
                    <a:pt x="1014552" y="791845"/>
                  </a:lnTo>
                  <a:lnTo>
                    <a:pt x="1084402" y="791845"/>
                  </a:lnTo>
                  <a:lnTo>
                    <a:pt x="1089266" y="792607"/>
                  </a:lnTo>
                  <a:lnTo>
                    <a:pt x="1091679" y="793216"/>
                  </a:lnTo>
                  <a:lnTo>
                    <a:pt x="1091958" y="793216"/>
                  </a:lnTo>
                  <a:lnTo>
                    <a:pt x="1092631" y="793470"/>
                  </a:lnTo>
                  <a:lnTo>
                    <a:pt x="1094955" y="794308"/>
                  </a:lnTo>
                  <a:lnTo>
                    <a:pt x="1095197" y="793635"/>
                  </a:lnTo>
                  <a:lnTo>
                    <a:pt x="1095349" y="793216"/>
                  </a:lnTo>
                  <a:lnTo>
                    <a:pt x="1095578" y="792607"/>
                  </a:lnTo>
                  <a:lnTo>
                    <a:pt x="1095641" y="792403"/>
                  </a:lnTo>
                  <a:lnTo>
                    <a:pt x="1104773" y="767473"/>
                  </a:lnTo>
                  <a:close/>
                </a:path>
                <a:path w="2012950" h="1823720">
                  <a:moveTo>
                    <a:pt x="1104773" y="395998"/>
                  </a:moveTo>
                  <a:lnTo>
                    <a:pt x="1101102" y="394665"/>
                  </a:lnTo>
                  <a:lnTo>
                    <a:pt x="1094955" y="393077"/>
                  </a:lnTo>
                  <a:lnTo>
                    <a:pt x="1088758" y="392137"/>
                  </a:lnTo>
                  <a:lnTo>
                    <a:pt x="1084338" y="391795"/>
                  </a:lnTo>
                  <a:lnTo>
                    <a:pt x="1014552" y="391795"/>
                  </a:lnTo>
                  <a:lnTo>
                    <a:pt x="1014552" y="420370"/>
                  </a:lnTo>
                  <a:lnTo>
                    <a:pt x="1084402" y="420370"/>
                  </a:lnTo>
                  <a:lnTo>
                    <a:pt x="1089266" y="421132"/>
                  </a:lnTo>
                  <a:lnTo>
                    <a:pt x="1091679" y="421741"/>
                  </a:lnTo>
                  <a:lnTo>
                    <a:pt x="1091958" y="421741"/>
                  </a:lnTo>
                  <a:lnTo>
                    <a:pt x="1092631" y="421995"/>
                  </a:lnTo>
                  <a:lnTo>
                    <a:pt x="1094955" y="422833"/>
                  </a:lnTo>
                  <a:lnTo>
                    <a:pt x="1095197" y="422160"/>
                  </a:lnTo>
                  <a:lnTo>
                    <a:pt x="1095349" y="421741"/>
                  </a:lnTo>
                  <a:lnTo>
                    <a:pt x="1095578" y="421132"/>
                  </a:lnTo>
                  <a:lnTo>
                    <a:pt x="1095641" y="420928"/>
                  </a:lnTo>
                  <a:lnTo>
                    <a:pt x="1104773" y="395998"/>
                  </a:lnTo>
                  <a:close/>
                </a:path>
                <a:path w="2012950" h="1823720">
                  <a:moveTo>
                    <a:pt x="1104773" y="4203"/>
                  </a:moveTo>
                  <a:lnTo>
                    <a:pt x="1101102" y="2870"/>
                  </a:lnTo>
                  <a:lnTo>
                    <a:pt x="1094955" y="1282"/>
                  </a:lnTo>
                  <a:lnTo>
                    <a:pt x="1088758" y="342"/>
                  </a:lnTo>
                  <a:lnTo>
                    <a:pt x="1084338" y="0"/>
                  </a:lnTo>
                  <a:lnTo>
                    <a:pt x="1014552" y="0"/>
                  </a:lnTo>
                  <a:lnTo>
                    <a:pt x="1014552" y="28575"/>
                  </a:lnTo>
                  <a:lnTo>
                    <a:pt x="1084402" y="28575"/>
                  </a:lnTo>
                  <a:lnTo>
                    <a:pt x="1089266" y="29337"/>
                  </a:lnTo>
                  <a:lnTo>
                    <a:pt x="1091679" y="29946"/>
                  </a:lnTo>
                  <a:lnTo>
                    <a:pt x="1091958" y="29946"/>
                  </a:lnTo>
                  <a:lnTo>
                    <a:pt x="1092631" y="30200"/>
                  </a:lnTo>
                  <a:lnTo>
                    <a:pt x="1094955" y="31038"/>
                  </a:lnTo>
                  <a:lnTo>
                    <a:pt x="1095197" y="30365"/>
                  </a:lnTo>
                  <a:lnTo>
                    <a:pt x="1095349" y="29946"/>
                  </a:lnTo>
                  <a:lnTo>
                    <a:pt x="1095578" y="29337"/>
                  </a:lnTo>
                  <a:lnTo>
                    <a:pt x="1095641" y="29133"/>
                  </a:lnTo>
                  <a:lnTo>
                    <a:pt x="1104773" y="4203"/>
                  </a:lnTo>
                  <a:close/>
                </a:path>
                <a:path w="2012950" h="1823720">
                  <a:moveTo>
                    <a:pt x="1118971" y="1079195"/>
                  </a:moveTo>
                  <a:lnTo>
                    <a:pt x="1106004" y="1061796"/>
                  </a:lnTo>
                  <a:lnTo>
                    <a:pt x="1105789" y="1061504"/>
                  </a:lnTo>
                  <a:lnTo>
                    <a:pt x="1105408" y="1060983"/>
                  </a:lnTo>
                  <a:lnTo>
                    <a:pt x="1105090" y="1060564"/>
                  </a:lnTo>
                  <a:lnTo>
                    <a:pt x="1104557" y="1059853"/>
                  </a:lnTo>
                  <a:lnTo>
                    <a:pt x="1104150" y="1059307"/>
                  </a:lnTo>
                  <a:lnTo>
                    <a:pt x="1103490" y="1058418"/>
                  </a:lnTo>
                  <a:lnTo>
                    <a:pt x="1103007" y="1057757"/>
                  </a:lnTo>
                  <a:lnTo>
                    <a:pt x="1102207" y="1056690"/>
                  </a:lnTo>
                  <a:lnTo>
                    <a:pt x="1101966" y="1056271"/>
                  </a:lnTo>
                  <a:lnTo>
                    <a:pt x="1101356" y="1056690"/>
                  </a:lnTo>
                  <a:lnTo>
                    <a:pt x="1101902" y="1056271"/>
                  </a:lnTo>
                  <a:lnTo>
                    <a:pt x="1098956" y="1058075"/>
                  </a:lnTo>
                  <a:lnTo>
                    <a:pt x="1099604" y="1057757"/>
                  </a:lnTo>
                  <a:lnTo>
                    <a:pt x="1098384" y="1058418"/>
                  </a:lnTo>
                  <a:lnTo>
                    <a:pt x="1098956" y="1058075"/>
                  </a:lnTo>
                  <a:lnTo>
                    <a:pt x="1095908" y="1059535"/>
                  </a:lnTo>
                  <a:lnTo>
                    <a:pt x="1096530" y="1059307"/>
                  </a:lnTo>
                  <a:lnTo>
                    <a:pt x="1095248" y="1059853"/>
                  </a:lnTo>
                  <a:lnTo>
                    <a:pt x="1095908" y="1059535"/>
                  </a:lnTo>
                  <a:lnTo>
                    <a:pt x="1092619" y="1060742"/>
                  </a:lnTo>
                  <a:lnTo>
                    <a:pt x="1093304" y="1060564"/>
                  </a:lnTo>
                  <a:lnTo>
                    <a:pt x="1091958" y="1060983"/>
                  </a:lnTo>
                  <a:lnTo>
                    <a:pt x="1092619" y="1060742"/>
                  </a:lnTo>
                  <a:lnTo>
                    <a:pt x="1089660" y="1061504"/>
                  </a:lnTo>
                  <a:lnTo>
                    <a:pt x="1089926" y="1061504"/>
                  </a:lnTo>
                  <a:lnTo>
                    <a:pt x="1089266" y="1061605"/>
                  </a:lnTo>
                  <a:lnTo>
                    <a:pt x="1085799" y="1062139"/>
                  </a:lnTo>
                  <a:lnTo>
                    <a:pt x="1026502" y="1062139"/>
                  </a:lnTo>
                  <a:lnTo>
                    <a:pt x="1026502" y="1090853"/>
                  </a:lnTo>
                  <a:lnTo>
                    <a:pt x="1085329" y="1090853"/>
                  </a:lnTo>
                  <a:lnTo>
                    <a:pt x="1088758" y="1090587"/>
                  </a:lnTo>
                  <a:lnTo>
                    <a:pt x="1117917" y="1079982"/>
                  </a:lnTo>
                  <a:lnTo>
                    <a:pt x="1118971" y="1079195"/>
                  </a:lnTo>
                  <a:close/>
                </a:path>
                <a:path w="2012950" h="1823720">
                  <a:moveTo>
                    <a:pt x="1118971" y="707720"/>
                  </a:moveTo>
                  <a:lnTo>
                    <a:pt x="1106004" y="690321"/>
                  </a:lnTo>
                  <a:lnTo>
                    <a:pt x="1105789" y="690029"/>
                  </a:lnTo>
                  <a:lnTo>
                    <a:pt x="1105408" y="689508"/>
                  </a:lnTo>
                  <a:lnTo>
                    <a:pt x="1105090" y="689089"/>
                  </a:lnTo>
                  <a:lnTo>
                    <a:pt x="1104557" y="688378"/>
                  </a:lnTo>
                  <a:lnTo>
                    <a:pt x="1104150" y="687832"/>
                  </a:lnTo>
                  <a:lnTo>
                    <a:pt x="1103490" y="686943"/>
                  </a:lnTo>
                  <a:lnTo>
                    <a:pt x="1103007" y="686282"/>
                  </a:lnTo>
                  <a:lnTo>
                    <a:pt x="1102207" y="685215"/>
                  </a:lnTo>
                  <a:lnTo>
                    <a:pt x="1101966" y="684796"/>
                  </a:lnTo>
                  <a:lnTo>
                    <a:pt x="1101356" y="685215"/>
                  </a:lnTo>
                  <a:lnTo>
                    <a:pt x="1101902" y="684796"/>
                  </a:lnTo>
                  <a:lnTo>
                    <a:pt x="1098956" y="686600"/>
                  </a:lnTo>
                  <a:lnTo>
                    <a:pt x="1099604" y="686282"/>
                  </a:lnTo>
                  <a:lnTo>
                    <a:pt x="1098384" y="686943"/>
                  </a:lnTo>
                  <a:lnTo>
                    <a:pt x="1098956" y="686600"/>
                  </a:lnTo>
                  <a:lnTo>
                    <a:pt x="1095908" y="688060"/>
                  </a:lnTo>
                  <a:lnTo>
                    <a:pt x="1096530" y="687832"/>
                  </a:lnTo>
                  <a:lnTo>
                    <a:pt x="1095248" y="688378"/>
                  </a:lnTo>
                  <a:lnTo>
                    <a:pt x="1095908" y="688060"/>
                  </a:lnTo>
                  <a:lnTo>
                    <a:pt x="1092619" y="689267"/>
                  </a:lnTo>
                  <a:lnTo>
                    <a:pt x="1093304" y="689089"/>
                  </a:lnTo>
                  <a:lnTo>
                    <a:pt x="1091958" y="689508"/>
                  </a:lnTo>
                  <a:lnTo>
                    <a:pt x="1092619" y="689267"/>
                  </a:lnTo>
                  <a:lnTo>
                    <a:pt x="1089660" y="690029"/>
                  </a:lnTo>
                  <a:lnTo>
                    <a:pt x="1089926" y="690029"/>
                  </a:lnTo>
                  <a:lnTo>
                    <a:pt x="1089266" y="690130"/>
                  </a:lnTo>
                  <a:lnTo>
                    <a:pt x="1085799" y="690664"/>
                  </a:lnTo>
                  <a:lnTo>
                    <a:pt x="1026502" y="690664"/>
                  </a:lnTo>
                  <a:lnTo>
                    <a:pt x="1026502" y="719378"/>
                  </a:lnTo>
                  <a:lnTo>
                    <a:pt x="1085329" y="719378"/>
                  </a:lnTo>
                  <a:lnTo>
                    <a:pt x="1088758" y="719112"/>
                  </a:lnTo>
                  <a:lnTo>
                    <a:pt x="1117917" y="708507"/>
                  </a:lnTo>
                  <a:lnTo>
                    <a:pt x="1118971" y="707720"/>
                  </a:lnTo>
                  <a:close/>
                </a:path>
                <a:path w="2012950" h="1823720">
                  <a:moveTo>
                    <a:pt x="1118971" y="315925"/>
                  </a:moveTo>
                  <a:lnTo>
                    <a:pt x="1106004" y="298526"/>
                  </a:lnTo>
                  <a:lnTo>
                    <a:pt x="1105789" y="298234"/>
                  </a:lnTo>
                  <a:lnTo>
                    <a:pt x="1105408" y="297713"/>
                  </a:lnTo>
                  <a:lnTo>
                    <a:pt x="1105090" y="297294"/>
                  </a:lnTo>
                  <a:lnTo>
                    <a:pt x="1104557" y="296583"/>
                  </a:lnTo>
                  <a:lnTo>
                    <a:pt x="1104150" y="296037"/>
                  </a:lnTo>
                  <a:lnTo>
                    <a:pt x="1103490" y="295148"/>
                  </a:lnTo>
                  <a:lnTo>
                    <a:pt x="1103007" y="294487"/>
                  </a:lnTo>
                  <a:lnTo>
                    <a:pt x="1102207" y="293420"/>
                  </a:lnTo>
                  <a:lnTo>
                    <a:pt x="1101966" y="293001"/>
                  </a:lnTo>
                  <a:lnTo>
                    <a:pt x="1101356" y="293420"/>
                  </a:lnTo>
                  <a:lnTo>
                    <a:pt x="1101902" y="293001"/>
                  </a:lnTo>
                  <a:lnTo>
                    <a:pt x="1098956" y="294805"/>
                  </a:lnTo>
                  <a:lnTo>
                    <a:pt x="1099604" y="294487"/>
                  </a:lnTo>
                  <a:lnTo>
                    <a:pt x="1098384" y="295148"/>
                  </a:lnTo>
                  <a:lnTo>
                    <a:pt x="1098956" y="294805"/>
                  </a:lnTo>
                  <a:lnTo>
                    <a:pt x="1095908" y="296265"/>
                  </a:lnTo>
                  <a:lnTo>
                    <a:pt x="1096530" y="296037"/>
                  </a:lnTo>
                  <a:lnTo>
                    <a:pt x="1095248" y="296583"/>
                  </a:lnTo>
                  <a:lnTo>
                    <a:pt x="1095908" y="296265"/>
                  </a:lnTo>
                  <a:lnTo>
                    <a:pt x="1092619" y="297472"/>
                  </a:lnTo>
                  <a:lnTo>
                    <a:pt x="1093304" y="297294"/>
                  </a:lnTo>
                  <a:lnTo>
                    <a:pt x="1091958" y="297713"/>
                  </a:lnTo>
                  <a:lnTo>
                    <a:pt x="1092619" y="297472"/>
                  </a:lnTo>
                  <a:lnTo>
                    <a:pt x="1089660" y="298234"/>
                  </a:lnTo>
                  <a:lnTo>
                    <a:pt x="1089926" y="298234"/>
                  </a:lnTo>
                  <a:lnTo>
                    <a:pt x="1089266" y="298335"/>
                  </a:lnTo>
                  <a:lnTo>
                    <a:pt x="1085799" y="298869"/>
                  </a:lnTo>
                  <a:lnTo>
                    <a:pt x="1026502" y="298869"/>
                  </a:lnTo>
                  <a:lnTo>
                    <a:pt x="1026502" y="327583"/>
                  </a:lnTo>
                  <a:lnTo>
                    <a:pt x="1085329" y="327583"/>
                  </a:lnTo>
                  <a:lnTo>
                    <a:pt x="1088758" y="327317"/>
                  </a:lnTo>
                  <a:lnTo>
                    <a:pt x="1117917" y="316712"/>
                  </a:lnTo>
                  <a:lnTo>
                    <a:pt x="1118971" y="315925"/>
                  </a:lnTo>
                  <a:close/>
                </a:path>
                <a:path w="2012950" h="1823720">
                  <a:moveTo>
                    <a:pt x="1119378" y="1500263"/>
                  </a:moveTo>
                  <a:lnTo>
                    <a:pt x="1115720" y="1498930"/>
                  </a:lnTo>
                  <a:lnTo>
                    <a:pt x="1109560" y="1497342"/>
                  </a:lnTo>
                  <a:lnTo>
                    <a:pt x="1103363" y="1496402"/>
                  </a:lnTo>
                  <a:lnTo>
                    <a:pt x="1098943" y="1496060"/>
                  </a:lnTo>
                  <a:lnTo>
                    <a:pt x="1029157" y="1496060"/>
                  </a:lnTo>
                  <a:lnTo>
                    <a:pt x="1029157" y="1524635"/>
                  </a:lnTo>
                  <a:lnTo>
                    <a:pt x="1099007" y="1524635"/>
                  </a:lnTo>
                  <a:lnTo>
                    <a:pt x="1103871" y="1525397"/>
                  </a:lnTo>
                  <a:lnTo>
                    <a:pt x="1106284" y="1526006"/>
                  </a:lnTo>
                  <a:lnTo>
                    <a:pt x="1106563" y="1526006"/>
                  </a:lnTo>
                  <a:lnTo>
                    <a:pt x="1107236" y="1526260"/>
                  </a:lnTo>
                  <a:lnTo>
                    <a:pt x="1109560" y="1527098"/>
                  </a:lnTo>
                  <a:lnTo>
                    <a:pt x="1109802" y="1526425"/>
                  </a:lnTo>
                  <a:lnTo>
                    <a:pt x="1109954" y="1526006"/>
                  </a:lnTo>
                  <a:lnTo>
                    <a:pt x="1110183" y="1525397"/>
                  </a:lnTo>
                  <a:lnTo>
                    <a:pt x="1110246" y="1525193"/>
                  </a:lnTo>
                  <a:lnTo>
                    <a:pt x="1119378" y="1500263"/>
                  </a:lnTo>
                  <a:close/>
                </a:path>
                <a:path w="2012950" h="1823720">
                  <a:moveTo>
                    <a:pt x="1129538" y="1138948"/>
                  </a:moveTo>
                  <a:lnTo>
                    <a:pt x="1125867" y="1137615"/>
                  </a:lnTo>
                  <a:lnTo>
                    <a:pt x="1119720" y="1136027"/>
                  </a:lnTo>
                  <a:lnTo>
                    <a:pt x="1113523" y="1135087"/>
                  </a:lnTo>
                  <a:lnTo>
                    <a:pt x="1109103" y="1134745"/>
                  </a:lnTo>
                  <a:lnTo>
                    <a:pt x="1039317" y="1134745"/>
                  </a:lnTo>
                  <a:lnTo>
                    <a:pt x="1039317" y="1163320"/>
                  </a:lnTo>
                  <a:lnTo>
                    <a:pt x="1109167" y="1163320"/>
                  </a:lnTo>
                  <a:lnTo>
                    <a:pt x="1114031" y="1164082"/>
                  </a:lnTo>
                  <a:lnTo>
                    <a:pt x="1116444" y="1164691"/>
                  </a:lnTo>
                  <a:lnTo>
                    <a:pt x="1116723" y="1164691"/>
                  </a:lnTo>
                  <a:lnTo>
                    <a:pt x="1117396" y="1164945"/>
                  </a:lnTo>
                  <a:lnTo>
                    <a:pt x="1119720" y="1165783"/>
                  </a:lnTo>
                  <a:lnTo>
                    <a:pt x="1119962" y="1165110"/>
                  </a:lnTo>
                  <a:lnTo>
                    <a:pt x="1120114" y="1164691"/>
                  </a:lnTo>
                  <a:lnTo>
                    <a:pt x="1120343" y="1164082"/>
                  </a:lnTo>
                  <a:lnTo>
                    <a:pt x="1120406" y="1163878"/>
                  </a:lnTo>
                  <a:lnTo>
                    <a:pt x="1129538" y="1138948"/>
                  </a:lnTo>
                  <a:close/>
                </a:path>
                <a:path w="2012950" h="1823720">
                  <a:moveTo>
                    <a:pt x="1133576" y="1811985"/>
                  </a:moveTo>
                  <a:lnTo>
                    <a:pt x="1120609" y="1794586"/>
                  </a:lnTo>
                  <a:lnTo>
                    <a:pt x="1120394" y="1794294"/>
                  </a:lnTo>
                  <a:lnTo>
                    <a:pt x="1120013" y="1793773"/>
                  </a:lnTo>
                  <a:lnTo>
                    <a:pt x="1119695" y="1793354"/>
                  </a:lnTo>
                  <a:lnTo>
                    <a:pt x="1119162" y="1792643"/>
                  </a:lnTo>
                  <a:lnTo>
                    <a:pt x="1118755" y="1792097"/>
                  </a:lnTo>
                  <a:lnTo>
                    <a:pt x="1118095" y="1791208"/>
                  </a:lnTo>
                  <a:lnTo>
                    <a:pt x="1117612" y="1790547"/>
                  </a:lnTo>
                  <a:lnTo>
                    <a:pt x="1116812" y="1789480"/>
                  </a:lnTo>
                  <a:lnTo>
                    <a:pt x="1116571" y="1789061"/>
                  </a:lnTo>
                  <a:lnTo>
                    <a:pt x="1115961" y="1789480"/>
                  </a:lnTo>
                  <a:lnTo>
                    <a:pt x="1116507" y="1789061"/>
                  </a:lnTo>
                  <a:lnTo>
                    <a:pt x="1113561" y="1790865"/>
                  </a:lnTo>
                  <a:lnTo>
                    <a:pt x="1114209" y="1790547"/>
                  </a:lnTo>
                  <a:lnTo>
                    <a:pt x="1112989" y="1791208"/>
                  </a:lnTo>
                  <a:lnTo>
                    <a:pt x="1113561" y="1790865"/>
                  </a:lnTo>
                  <a:lnTo>
                    <a:pt x="1110513" y="1792325"/>
                  </a:lnTo>
                  <a:lnTo>
                    <a:pt x="1111135" y="1792097"/>
                  </a:lnTo>
                  <a:lnTo>
                    <a:pt x="1109853" y="1792643"/>
                  </a:lnTo>
                  <a:lnTo>
                    <a:pt x="1110513" y="1792325"/>
                  </a:lnTo>
                  <a:lnTo>
                    <a:pt x="1107224" y="1793532"/>
                  </a:lnTo>
                  <a:lnTo>
                    <a:pt x="1107909" y="1793354"/>
                  </a:lnTo>
                  <a:lnTo>
                    <a:pt x="1106563" y="1793773"/>
                  </a:lnTo>
                  <a:lnTo>
                    <a:pt x="1107224" y="1793532"/>
                  </a:lnTo>
                  <a:lnTo>
                    <a:pt x="1104265" y="1794294"/>
                  </a:lnTo>
                  <a:lnTo>
                    <a:pt x="1104531" y="1794294"/>
                  </a:lnTo>
                  <a:lnTo>
                    <a:pt x="1103871" y="1794395"/>
                  </a:lnTo>
                  <a:lnTo>
                    <a:pt x="1100404" y="1794929"/>
                  </a:lnTo>
                  <a:lnTo>
                    <a:pt x="1041107" y="1794929"/>
                  </a:lnTo>
                  <a:lnTo>
                    <a:pt x="1041107" y="1823643"/>
                  </a:lnTo>
                  <a:lnTo>
                    <a:pt x="1099934" y="1823643"/>
                  </a:lnTo>
                  <a:lnTo>
                    <a:pt x="1103363" y="1823377"/>
                  </a:lnTo>
                  <a:lnTo>
                    <a:pt x="1132522" y="1812772"/>
                  </a:lnTo>
                  <a:lnTo>
                    <a:pt x="1133576" y="1811985"/>
                  </a:lnTo>
                  <a:close/>
                </a:path>
                <a:path w="2012950" h="1823720">
                  <a:moveTo>
                    <a:pt x="1143736" y="1450670"/>
                  </a:moveTo>
                  <a:lnTo>
                    <a:pt x="1130769" y="1433271"/>
                  </a:lnTo>
                  <a:lnTo>
                    <a:pt x="1130554" y="1432979"/>
                  </a:lnTo>
                  <a:lnTo>
                    <a:pt x="1130173" y="1432458"/>
                  </a:lnTo>
                  <a:lnTo>
                    <a:pt x="1129855" y="1432039"/>
                  </a:lnTo>
                  <a:lnTo>
                    <a:pt x="1129322" y="1431328"/>
                  </a:lnTo>
                  <a:lnTo>
                    <a:pt x="1128915" y="1430782"/>
                  </a:lnTo>
                  <a:lnTo>
                    <a:pt x="1128255" y="1429893"/>
                  </a:lnTo>
                  <a:lnTo>
                    <a:pt x="1127772" y="1429232"/>
                  </a:lnTo>
                  <a:lnTo>
                    <a:pt x="1126972" y="1428165"/>
                  </a:lnTo>
                  <a:lnTo>
                    <a:pt x="1126731" y="1427746"/>
                  </a:lnTo>
                  <a:lnTo>
                    <a:pt x="1126121" y="1428165"/>
                  </a:lnTo>
                  <a:lnTo>
                    <a:pt x="1126667" y="1427746"/>
                  </a:lnTo>
                  <a:lnTo>
                    <a:pt x="1123721" y="1429550"/>
                  </a:lnTo>
                  <a:lnTo>
                    <a:pt x="1124369" y="1429232"/>
                  </a:lnTo>
                  <a:lnTo>
                    <a:pt x="1123149" y="1429893"/>
                  </a:lnTo>
                  <a:lnTo>
                    <a:pt x="1123721" y="1429550"/>
                  </a:lnTo>
                  <a:lnTo>
                    <a:pt x="1120673" y="1431010"/>
                  </a:lnTo>
                  <a:lnTo>
                    <a:pt x="1121295" y="1430782"/>
                  </a:lnTo>
                  <a:lnTo>
                    <a:pt x="1120013" y="1431328"/>
                  </a:lnTo>
                  <a:lnTo>
                    <a:pt x="1120673" y="1431010"/>
                  </a:lnTo>
                  <a:lnTo>
                    <a:pt x="1117384" y="1432217"/>
                  </a:lnTo>
                  <a:lnTo>
                    <a:pt x="1118069" y="1432039"/>
                  </a:lnTo>
                  <a:lnTo>
                    <a:pt x="1116723" y="1432458"/>
                  </a:lnTo>
                  <a:lnTo>
                    <a:pt x="1117384" y="1432217"/>
                  </a:lnTo>
                  <a:lnTo>
                    <a:pt x="1114425" y="1432979"/>
                  </a:lnTo>
                  <a:lnTo>
                    <a:pt x="1114691" y="1432979"/>
                  </a:lnTo>
                  <a:lnTo>
                    <a:pt x="1114031" y="1433080"/>
                  </a:lnTo>
                  <a:lnTo>
                    <a:pt x="1110564" y="1433614"/>
                  </a:lnTo>
                  <a:lnTo>
                    <a:pt x="1051267" y="1433614"/>
                  </a:lnTo>
                  <a:lnTo>
                    <a:pt x="1051267" y="1462328"/>
                  </a:lnTo>
                  <a:lnTo>
                    <a:pt x="1110094" y="1462328"/>
                  </a:lnTo>
                  <a:lnTo>
                    <a:pt x="1113523" y="1462062"/>
                  </a:lnTo>
                  <a:lnTo>
                    <a:pt x="1142682" y="1451457"/>
                  </a:lnTo>
                  <a:lnTo>
                    <a:pt x="1143736" y="1450670"/>
                  </a:lnTo>
                  <a:close/>
                </a:path>
                <a:path w="2012950" h="1823720">
                  <a:moveTo>
                    <a:pt x="1146175" y="960589"/>
                  </a:moveTo>
                  <a:lnTo>
                    <a:pt x="1117600" y="960589"/>
                  </a:lnTo>
                  <a:lnTo>
                    <a:pt x="1117536" y="1029004"/>
                  </a:lnTo>
                  <a:lnTo>
                    <a:pt x="1117460" y="1030084"/>
                  </a:lnTo>
                  <a:lnTo>
                    <a:pt x="1117384" y="1030808"/>
                  </a:lnTo>
                  <a:lnTo>
                    <a:pt x="1116952" y="1033284"/>
                  </a:lnTo>
                  <a:lnTo>
                    <a:pt x="1116876" y="1034034"/>
                  </a:lnTo>
                  <a:lnTo>
                    <a:pt x="1116749" y="1034681"/>
                  </a:lnTo>
                  <a:lnTo>
                    <a:pt x="1116152" y="1036713"/>
                  </a:lnTo>
                  <a:lnTo>
                    <a:pt x="1116012" y="1037386"/>
                  </a:lnTo>
                  <a:lnTo>
                    <a:pt x="1115809" y="1038059"/>
                  </a:lnTo>
                  <a:lnTo>
                    <a:pt x="1115123" y="1039710"/>
                  </a:lnTo>
                  <a:lnTo>
                    <a:pt x="1114691" y="1040904"/>
                  </a:lnTo>
                  <a:lnTo>
                    <a:pt x="1141526" y="1050734"/>
                  </a:lnTo>
                  <a:lnTo>
                    <a:pt x="1143304" y="1045870"/>
                  </a:lnTo>
                  <a:lnTo>
                    <a:pt x="1144892" y="1039710"/>
                  </a:lnTo>
                  <a:lnTo>
                    <a:pt x="1145743" y="1034034"/>
                  </a:lnTo>
                  <a:lnTo>
                    <a:pt x="1145844" y="1033284"/>
                  </a:lnTo>
                  <a:lnTo>
                    <a:pt x="1146098" y="1030084"/>
                  </a:lnTo>
                  <a:lnTo>
                    <a:pt x="1146175" y="960589"/>
                  </a:lnTo>
                  <a:close/>
                </a:path>
                <a:path w="2012950" h="1823720">
                  <a:moveTo>
                    <a:pt x="1146175" y="589114"/>
                  </a:moveTo>
                  <a:lnTo>
                    <a:pt x="1117600" y="589114"/>
                  </a:lnTo>
                  <a:lnTo>
                    <a:pt x="1117536" y="657529"/>
                  </a:lnTo>
                  <a:lnTo>
                    <a:pt x="1117460" y="658609"/>
                  </a:lnTo>
                  <a:lnTo>
                    <a:pt x="1117384" y="659333"/>
                  </a:lnTo>
                  <a:lnTo>
                    <a:pt x="1116952" y="661809"/>
                  </a:lnTo>
                  <a:lnTo>
                    <a:pt x="1116876" y="662559"/>
                  </a:lnTo>
                  <a:lnTo>
                    <a:pt x="1116749" y="663206"/>
                  </a:lnTo>
                  <a:lnTo>
                    <a:pt x="1116152" y="665238"/>
                  </a:lnTo>
                  <a:lnTo>
                    <a:pt x="1116012" y="665911"/>
                  </a:lnTo>
                  <a:lnTo>
                    <a:pt x="1115809" y="666584"/>
                  </a:lnTo>
                  <a:lnTo>
                    <a:pt x="1115123" y="668235"/>
                  </a:lnTo>
                  <a:lnTo>
                    <a:pt x="1114691" y="669429"/>
                  </a:lnTo>
                  <a:lnTo>
                    <a:pt x="1141526" y="679259"/>
                  </a:lnTo>
                  <a:lnTo>
                    <a:pt x="1143304" y="674395"/>
                  </a:lnTo>
                  <a:lnTo>
                    <a:pt x="1144892" y="668235"/>
                  </a:lnTo>
                  <a:lnTo>
                    <a:pt x="1145743" y="662559"/>
                  </a:lnTo>
                  <a:lnTo>
                    <a:pt x="1145844" y="661809"/>
                  </a:lnTo>
                  <a:lnTo>
                    <a:pt x="1146098" y="658609"/>
                  </a:lnTo>
                  <a:lnTo>
                    <a:pt x="1146175" y="589114"/>
                  </a:lnTo>
                  <a:close/>
                </a:path>
                <a:path w="2012950" h="1823720">
                  <a:moveTo>
                    <a:pt x="1146175" y="197319"/>
                  </a:moveTo>
                  <a:lnTo>
                    <a:pt x="1117600" y="197319"/>
                  </a:lnTo>
                  <a:lnTo>
                    <a:pt x="1117536" y="265734"/>
                  </a:lnTo>
                  <a:lnTo>
                    <a:pt x="1117460" y="266814"/>
                  </a:lnTo>
                  <a:lnTo>
                    <a:pt x="1117384" y="267538"/>
                  </a:lnTo>
                  <a:lnTo>
                    <a:pt x="1116952" y="270014"/>
                  </a:lnTo>
                  <a:lnTo>
                    <a:pt x="1116876" y="270764"/>
                  </a:lnTo>
                  <a:lnTo>
                    <a:pt x="1116749" y="271411"/>
                  </a:lnTo>
                  <a:lnTo>
                    <a:pt x="1116152" y="273443"/>
                  </a:lnTo>
                  <a:lnTo>
                    <a:pt x="1116012" y="274116"/>
                  </a:lnTo>
                  <a:lnTo>
                    <a:pt x="1115809" y="274789"/>
                  </a:lnTo>
                  <a:lnTo>
                    <a:pt x="1115123" y="276440"/>
                  </a:lnTo>
                  <a:lnTo>
                    <a:pt x="1114691" y="277634"/>
                  </a:lnTo>
                  <a:lnTo>
                    <a:pt x="1141526" y="287464"/>
                  </a:lnTo>
                  <a:lnTo>
                    <a:pt x="1143304" y="282600"/>
                  </a:lnTo>
                  <a:lnTo>
                    <a:pt x="1144892" y="276440"/>
                  </a:lnTo>
                  <a:lnTo>
                    <a:pt x="1145743" y="270764"/>
                  </a:lnTo>
                  <a:lnTo>
                    <a:pt x="1145844" y="270014"/>
                  </a:lnTo>
                  <a:lnTo>
                    <a:pt x="1146098" y="266814"/>
                  </a:lnTo>
                  <a:lnTo>
                    <a:pt x="1146175" y="197319"/>
                  </a:lnTo>
                  <a:close/>
                </a:path>
                <a:path w="2012950" h="1823720">
                  <a:moveTo>
                    <a:pt x="1160780" y="1693379"/>
                  </a:moveTo>
                  <a:lnTo>
                    <a:pt x="1132205" y="1693379"/>
                  </a:lnTo>
                  <a:lnTo>
                    <a:pt x="1132141" y="1761794"/>
                  </a:lnTo>
                  <a:lnTo>
                    <a:pt x="1132065" y="1762874"/>
                  </a:lnTo>
                  <a:lnTo>
                    <a:pt x="1131989" y="1763598"/>
                  </a:lnTo>
                  <a:lnTo>
                    <a:pt x="1131557" y="1766074"/>
                  </a:lnTo>
                  <a:lnTo>
                    <a:pt x="1131481" y="1766824"/>
                  </a:lnTo>
                  <a:lnTo>
                    <a:pt x="1131354" y="1767471"/>
                  </a:lnTo>
                  <a:lnTo>
                    <a:pt x="1130757" y="1769503"/>
                  </a:lnTo>
                  <a:lnTo>
                    <a:pt x="1130617" y="1770176"/>
                  </a:lnTo>
                  <a:lnTo>
                    <a:pt x="1130414" y="1770849"/>
                  </a:lnTo>
                  <a:lnTo>
                    <a:pt x="1129728" y="1772500"/>
                  </a:lnTo>
                  <a:lnTo>
                    <a:pt x="1129296" y="1773694"/>
                  </a:lnTo>
                  <a:lnTo>
                    <a:pt x="1156131" y="1783524"/>
                  </a:lnTo>
                  <a:lnTo>
                    <a:pt x="1157909" y="1778660"/>
                  </a:lnTo>
                  <a:lnTo>
                    <a:pt x="1159497" y="1772500"/>
                  </a:lnTo>
                  <a:lnTo>
                    <a:pt x="1160348" y="1766824"/>
                  </a:lnTo>
                  <a:lnTo>
                    <a:pt x="1160449" y="1766074"/>
                  </a:lnTo>
                  <a:lnTo>
                    <a:pt x="1160703" y="1762874"/>
                  </a:lnTo>
                  <a:lnTo>
                    <a:pt x="1160780" y="1693379"/>
                  </a:lnTo>
                  <a:close/>
                </a:path>
                <a:path w="2012950" h="1823720">
                  <a:moveTo>
                    <a:pt x="1170940" y="1332064"/>
                  </a:moveTo>
                  <a:lnTo>
                    <a:pt x="1142365" y="1332064"/>
                  </a:lnTo>
                  <a:lnTo>
                    <a:pt x="1142301" y="1400479"/>
                  </a:lnTo>
                  <a:lnTo>
                    <a:pt x="1142225" y="1401559"/>
                  </a:lnTo>
                  <a:lnTo>
                    <a:pt x="1142149" y="1402283"/>
                  </a:lnTo>
                  <a:lnTo>
                    <a:pt x="1141717" y="1404759"/>
                  </a:lnTo>
                  <a:lnTo>
                    <a:pt x="1141641" y="1405509"/>
                  </a:lnTo>
                  <a:lnTo>
                    <a:pt x="1141514" y="1406156"/>
                  </a:lnTo>
                  <a:lnTo>
                    <a:pt x="1140917" y="1408188"/>
                  </a:lnTo>
                  <a:lnTo>
                    <a:pt x="1140777" y="1408861"/>
                  </a:lnTo>
                  <a:lnTo>
                    <a:pt x="1140574" y="1409534"/>
                  </a:lnTo>
                  <a:lnTo>
                    <a:pt x="1139888" y="1411185"/>
                  </a:lnTo>
                  <a:lnTo>
                    <a:pt x="1139456" y="1412379"/>
                  </a:lnTo>
                  <a:lnTo>
                    <a:pt x="1166291" y="1422209"/>
                  </a:lnTo>
                  <a:lnTo>
                    <a:pt x="1168069" y="1417345"/>
                  </a:lnTo>
                  <a:lnTo>
                    <a:pt x="1169657" y="1411185"/>
                  </a:lnTo>
                  <a:lnTo>
                    <a:pt x="1170508" y="1405509"/>
                  </a:lnTo>
                  <a:lnTo>
                    <a:pt x="1170609" y="1404759"/>
                  </a:lnTo>
                  <a:lnTo>
                    <a:pt x="1170863" y="1401559"/>
                  </a:lnTo>
                  <a:lnTo>
                    <a:pt x="1170940" y="1332064"/>
                  </a:lnTo>
                  <a:close/>
                </a:path>
                <a:path w="2012950" h="1823720">
                  <a:moveTo>
                    <a:pt x="1187259" y="818413"/>
                  </a:moveTo>
                  <a:lnTo>
                    <a:pt x="1144841" y="814311"/>
                  </a:lnTo>
                  <a:lnTo>
                    <a:pt x="1143736" y="814197"/>
                  </a:lnTo>
                  <a:lnTo>
                    <a:pt x="1144816" y="814197"/>
                  </a:lnTo>
                  <a:lnTo>
                    <a:pt x="1144549" y="813181"/>
                  </a:lnTo>
                  <a:lnTo>
                    <a:pt x="1144485" y="812914"/>
                  </a:lnTo>
                  <a:lnTo>
                    <a:pt x="1143304" y="808329"/>
                  </a:lnTo>
                  <a:lnTo>
                    <a:pt x="1143215" y="808088"/>
                  </a:lnTo>
                  <a:lnTo>
                    <a:pt x="1141145" y="802436"/>
                  </a:lnTo>
                  <a:lnTo>
                    <a:pt x="1138440" y="796823"/>
                  </a:lnTo>
                  <a:lnTo>
                    <a:pt x="1135227" y="791527"/>
                  </a:lnTo>
                  <a:lnTo>
                    <a:pt x="1133678" y="789457"/>
                  </a:lnTo>
                  <a:lnTo>
                    <a:pt x="1110792" y="806564"/>
                  </a:lnTo>
                  <a:lnTo>
                    <a:pt x="1111935" y="808088"/>
                  </a:lnTo>
                  <a:lnTo>
                    <a:pt x="1111986" y="808329"/>
                  </a:lnTo>
                  <a:lnTo>
                    <a:pt x="1112913" y="809840"/>
                  </a:lnTo>
                  <a:lnTo>
                    <a:pt x="1113345" y="810488"/>
                  </a:lnTo>
                  <a:lnTo>
                    <a:pt x="1113663" y="811060"/>
                  </a:lnTo>
                  <a:lnTo>
                    <a:pt x="1114475" y="812914"/>
                  </a:lnTo>
                  <a:lnTo>
                    <a:pt x="1114653" y="813181"/>
                  </a:lnTo>
                  <a:lnTo>
                    <a:pt x="1115098" y="814197"/>
                  </a:lnTo>
                  <a:lnTo>
                    <a:pt x="1115123" y="814489"/>
                  </a:lnTo>
                  <a:lnTo>
                    <a:pt x="1115733" y="816140"/>
                  </a:lnTo>
                  <a:lnTo>
                    <a:pt x="1116012" y="816825"/>
                  </a:lnTo>
                  <a:lnTo>
                    <a:pt x="1116228" y="817486"/>
                  </a:lnTo>
                  <a:lnTo>
                    <a:pt x="1116393" y="818413"/>
                  </a:lnTo>
                  <a:lnTo>
                    <a:pt x="1116672" y="819518"/>
                  </a:lnTo>
                  <a:lnTo>
                    <a:pt x="1116876" y="820178"/>
                  </a:lnTo>
                  <a:lnTo>
                    <a:pt x="1116990" y="820686"/>
                  </a:lnTo>
                  <a:lnTo>
                    <a:pt x="1117041" y="820915"/>
                  </a:lnTo>
                  <a:lnTo>
                    <a:pt x="1117346" y="823391"/>
                  </a:lnTo>
                  <a:lnTo>
                    <a:pt x="1117460" y="824115"/>
                  </a:lnTo>
                  <a:lnTo>
                    <a:pt x="1117587" y="827405"/>
                  </a:lnTo>
                  <a:lnTo>
                    <a:pt x="1117600" y="840371"/>
                  </a:lnTo>
                  <a:lnTo>
                    <a:pt x="1184503" y="846861"/>
                  </a:lnTo>
                  <a:lnTo>
                    <a:pt x="1186383" y="827405"/>
                  </a:lnTo>
                  <a:lnTo>
                    <a:pt x="1187259" y="818413"/>
                  </a:lnTo>
                  <a:close/>
                </a:path>
                <a:path w="2012950" h="1823720">
                  <a:moveTo>
                    <a:pt x="1187259" y="446938"/>
                  </a:moveTo>
                  <a:lnTo>
                    <a:pt x="1144841" y="442836"/>
                  </a:lnTo>
                  <a:lnTo>
                    <a:pt x="1143736" y="442722"/>
                  </a:lnTo>
                  <a:lnTo>
                    <a:pt x="1144816" y="442722"/>
                  </a:lnTo>
                  <a:lnTo>
                    <a:pt x="1144549" y="441706"/>
                  </a:lnTo>
                  <a:lnTo>
                    <a:pt x="1144485" y="441439"/>
                  </a:lnTo>
                  <a:lnTo>
                    <a:pt x="1143304" y="436854"/>
                  </a:lnTo>
                  <a:lnTo>
                    <a:pt x="1143215" y="436613"/>
                  </a:lnTo>
                  <a:lnTo>
                    <a:pt x="1141145" y="430961"/>
                  </a:lnTo>
                  <a:lnTo>
                    <a:pt x="1138440" y="425348"/>
                  </a:lnTo>
                  <a:lnTo>
                    <a:pt x="1135227" y="420052"/>
                  </a:lnTo>
                  <a:lnTo>
                    <a:pt x="1133678" y="417982"/>
                  </a:lnTo>
                  <a:lnTo>
                    <a:pt x="1110792" y="435089"/>
                  </a:lnTo>
                  <a:lnTo>
                    <a:pt x="1111935" y="436613"/>
                  </a:lnTo>
                  <a:lnTo>
                    <a:pt x="1111986" y="436854"/>
                  </a:lnTo>
                  <a:lnTo>
                    <a:pt x="1112913" y="438365"/>
                  </a:lnTo>
                  <a:lnTo>
                    <a:pt x="1113345" y="439013"/>
                  </a:lnTo>
                  <a:lnTo>
                    <a:pt x="1113663" y="439585"/>
                  </a:lnTo>
                  <a:lnTo>
                    <a:pt x="1114475" y="441439"/>
                  </a:lnTo>
                  <a:lnTo>
                    <a:pt x="1114653" y="441706"/>
                  </a:lnTo>
                  <a:lnTo>
                    <a:pt x="1115098" y="442722"/>
                  </a:lnTo>
                  <a:lnTo>
                    <a:pt x="1115123" y="443014"/>
                  </a:lnTo>
                  <a:lnTo>
                    <a:pt x="1115733" y="444665"/>
                  </a:lnTo>
                  <a:lnTo>
                    <a:pt x="1116012" y="445350"/>
                  </a:lnTo>
                  <a:lnTo>
                    <a:pt x="1116228" y="446011"/>
                  </a:lnTo>
                  <a:lnTo>
                    <a:pt x="1116393" y="446938"/>
                  </a:lnTo>
                  <a:lnTo>
                    <a:pt x="1116672" y="448043"/>
                  </a:lnTo>
                  <a:lnTo>
                    <a:pt x="1116876" y="448703"/>
                  </a:lnTo>
                  <a:lnTo>
                    <a:pt x="1116990" y="449211"/>
                  </a:lnTo>
                  <a:lnTo>
                    <a:pt x="1117041" y="449440"/>
                  </a:lnTo>
                  <a:lnTo>
                    <a:pt x="1117346" y="451916"/>
                  </a:lnTo>
                  <a:lnTo>
                    <a:pt x="1117460" y="452640"/>
                  </a:lnTo>
                  <a:lnTo>
                    <a:pt x="1117587" y="455930"/>
                  </a:lnTo>
                  <a:lnTo>
                    <a:pt x="1117600" y="468896"/>
                  </a:lnTo>
                  <a:lnTo>
                    <a:pt x="1184503" y="475386"/>
                  </a:lnTo>
                  <a:lnTo>
                    <a:pt x="1186383" y="455930"/>
                  </a:lnTo>
                  <a:lnTo>
                    <a:pt x="1187259" y="446938"/>
                  </a:lnTo>
                  <a:close/>
                </a:path>
                <a:path w="2012950" h="1823720">
                  <a:moveTo>
                    <a:pt x="1187259" y="55143"/>
                  </a:moveTo>
                  <a:lnTo>
                    <a:pt x="1144841" y="51041"/>
                  </a:lnTo>
                  <a:lnTo>
                    <a:pt x="1143736" y="50927"/>
                  </a:lnTo>
                  <a:lnTo>
                    <a:pt x="1144816" y="50927"/>
                  </a:lnTo>
                  <a:lnTo>
                    <a:pt x="1144549" y="49911"/>
                  </a:lnTo>
                  <a:lnTo>
                    <a:pt x="1144485" y="49644"/>
                  </a:lnTo>
                  <a:lnTo>
                    <a:pt x="1143304" y="45059"/>
                  </a:lnTo>
                  <a:lnTo>
                    <a:pt x="1143215" y="44818"/>
                  </a:lnTo>
                  <a:lnTo>
                    <a:pt x="1141145" y="39166"/>
                  </a:lnTo>
                  <a:lnTo>
                    <a:pt x="1138440" y="33553"/>
                  </a:lnTo>
                  <a:lnTo>
                    <a:pt x="1135227" y="28257"/>
                  </a:lnTo>
                  <a:lnTo>
                    <a:pt x="1133678" y="26187"/>
                  </a:lnTo>
                  <a:lnTo>
                    <a:pt x="1110792" y="43294"/>
                  </a:lnTo>
                  <a:lnTo>
                    <a:pt x="1111935" y="44818"/>
                  </a:lnTo>
                  <a:lnTo>
                    <a:pt x="1111986" y="45059"/>
                  </a:lnTo>
                  <a:lnTo>
                    <a:pt x="1112913" y="46570"/>
                  </a:lnTo>
                  <a:lnTo>
                    <a:pt x="1113345" y="47218"/>
                  </a:lnTo>
                  <a:lnTo>
                    <a:pt x="1113663" y="47790"/>
                  </a:lnTo>
                  <a:lnTo>
                    <a:pt x="1114475" y="49644"/>
                  </a:lnTo>
                  <a:lnTo>
                    <a:pt x="1114653" y="49911"/>
                  </a:lnTo>
                  <a:lnTo>
                    <a:pt x="1115098" y="50927"/>
                  </a:lnTo>
                  <a:lnTo>
                    <a:pt x="1115123" y="51219"/>
                  </a:lnTo>
                  <a:lnTo>
                    <a:pt x="1115733" y="52870"/>
                  </a:lnTo>
                  <a:lnTo>
                    <a:pt x="1116012" y="53555"/>
                  </a:lnTo>
                  <a:lnTo>
                    <a:pt x="1116228" y="54216"/>
                  </a:lnTo>
                  <a:lnTo>
                    <a:pt x="1116393" y="55143"/>
                  </a:lnTo>
                  <a:lnTo>
                    <a:pt x="1116672" y="56248"/>
                  </a:lnTo>
                  <a:lnTo>
                    <a:pt x="1116876" y="56908"/>
                  </a:lnTo>
                  <a:lnTo>
                    <a:pt x="1116990" y="57416"/>
                  </a:lnTo>
                  <a:lnTo>
                    <a:pt x="1117041" y="57645"/>
                  </a:lnTo>
                  <a:lnTo>
                    <a:pt x="1117346" y="60121"/>
                  </a:lnTo>
                  <a:lnTo>
                    <a:pt x="1117460" y="60845"/>
                  </a:lnTo>
                  <a:lnTo>
                    <a:pt x="1117587" y="64135"/>
                  </a:lnTo>
                  <a:lnTo>
                    <a:pt x="1117600" y="77101"/>
                  </a:lnTo>
                  <a:lnTo>
                    <a:pt x="1184503" y="83591"/>
                  </a:lnTo>
                  <a:lnTo>
                    <a:pt x="1186383" y="64135"/>
                  </a:lnTo>
                  <a:lnTo>
                    <a:pt x="1187259" y="55143"/>
                  </a:lnTo>
                  <a:close/>
                </a:path>
                <a:path w="2012950" h="1823720">
                  <a:moveTo>
                    <a:pt x="1187919" y="888492"/>
                  </a:moveTo>
                  <a:lnTo>
                    <a:pt x="1117600" y="887730"/>
                  </a:lnTo>
                  <a:lnTo>
                    <a:pt x="1117600" y="932014"/>
                  </a:lnTo>
                  <a:lnTo>
                    <a:pt x="1146175" y="932014"/>
                  </a:lnTo>
                  <a:lnTo>
                    <a:pt x="1146175" y="916622"/>
                  </a:lnTo>
                  <a:lnTo>
                    <a:pt x="1187615" y="917054"/>
                  </a:lnTo>
                  <a:lnTo>
                    <a:pt x="1187615" y="916457"/>
                  </a:lnTo>
                  <a:lnTo>
                    <a:pt x="1187767" y="902169"/>
                  </a:lnTo>
                  <a:lnTo>
                    <a:pt x="1187919" y="888492"/>
                  </a:lnTo>
                  <a:close/>
                </a:path>
                <a:path w="2012950" h="1823720">
                  <a:moveTo>
                    <a:pt x="1187919" y="517017"/>
                  </a:moveTo>
                  <a:lnTo>
                    <a:pt x="1117600" y="516255"/>
                  </a:lnTo>
                  <a:lnTo>
                    <a:pt x="1117600" y="560539"/>
                  </a:lnTo>
                  <a:lnTo>
                    <a:pt x="1146175" y="560539"/>
                  </a:lnTo>
                  <a:lnTo>
                    <a:pt x="1146175" y="545147"/>
                  </a:lnTo>
                  <a:lnTo>
                    <a:pt x="1187615" y="545579"/>
                  </a:lnTo>
                  <a:lnTo>
                    <a:pt x="1187615" y="544982"/>
                  </a:lnTo>
                  <a:lnTo>
                    <a:pt x="1187767" y="530694"/>
                  </a:lnTo>
                  <a:lnTo>
                    <a:pt x="1187919" y="517017"/>
                  </a:lnTo>
                  <a:close/>
                </a:path>
                <a:path w="2012950" h="1823720">
                  <a:moveTo>
                    <a:pt x="1187919" y="125222"/>
                  </a:moveTo>
                  <a:lnTo>
                    <a:pt x="1117600" y="124460"/>
                  </a:lnTo>
                  <a:lnTo>
                    <a:pt x="1117600" y="168744"/>
                  </a:lnTo>
                  <a:lnTo>
                    <a:pt x="1146175" y="168744"/>
                  </a:lnTo>
                  <a:lnTo>
                    <a:pt x="1146175" y="153352"/>
                  </a:lnTo>
                  <a:lnTo>
                    <a:pt x="1187615" y="153784"/>
                  </a:lnTo>
                  <a:lnTo>
                    <a:pt x="1187615" y="153187"/>
                  </a:lnTo>
                  <a:lnTo>
                    <a:pt x="1187767" y="138899"/>
                  </a:lnTo>
                  <a:lnTo>
                    <a:pt x="1187919" y="125222"/>
                  </a:lnTo>
                  <a:close/>
                </a:path>
                <a:path w="2012950" h="1823720">
                  <a:moveTo>
                    <a:pt x="1201864" y="1551203"/>
                  </a:moveTo>
                  <a:lnTo>
                    <a:pt x="1159446" y="1547101"/>
                  </a:lnTo>
                  <a:lnTo>
                    <a:pt x="1158341" y="1546987"/>
                  </a:lnTo>
                  <a:lnTo>
                    <a:pt x="1159421" y="1546987"/>
                  </a:lnTo>
                  <a:lnTo>
                    <a:pt x="1159154" y="1545971"/>
                  </a:lnTo>
                  <a:lnTo>
                    <a:pt x="1159090" y="1545704"/>
                  </a:lnTo>
                  <a:lnTo>
                    <a:pt x="1157909" y="1541119"/>
                  </a:lnTo>
                  <a:lnTo>
                    <a:pt x="1157820" y="1540878"/>
                  </a:lnTo>
                  <a:lnTo>
                    <a:pt x="1155750" y="1535226"/>
                  </a:lnTo>
                  <a:lnTo>
                    <a:pt x="1153045" y="1529613"/>
                  </a:lnTo>
                  <a:lnTo>
                    <a:pt x="1149832" y="1524317"/>
                  </a:lnTo>
                  <a:lnTo>
                    <a:pt x="1148283" y="1522247"/>
                  </a:lnTo>
                  <a:lnTo>
                    <a:pt x="1125397" y="1539354"/>
                  </a:lnTo>
                  <a:lnTo>
                    <a:pt x="1126540" y="1540878"/>
                  </a:lnTo>
                  <a:lnTo>
                    <a:pt x="1126591" y="1541119"/>
                  </a:lnTo>
                  <a:lnTo>
                    <a:pt x="1127518" y="1542630"/>
                  </a:lnTo>
                  <a:lnTo>
                    <a:pt x="1127950" y="1543278"/>
                  </a:lnTo>
                  <a:lnTo>
                    <a:pt x="1128268" y="1543850"/>
                  </a:lnTo>
                  <a:lnTo>
                    <a:pt x="1129080" y="1545704"/>
                  </a:lnTo>
                  <a:lnTo>
                    <a:pt x="1129258" y="1545971"/>
                  </a:lnTo>
                  <a:lnTo>
                    <a:pt x="1129703" y="1546987"/>
                  </a:lnTo>
                  <a:lnTo>
                    <a:pt x="1129728" y="1547279"/>
                  </a:lnTo>
                  <a:lnTo>
                    <a:pt x="1130338" y="1548930"/>
                  </a:lnTo>
                  <a:lnTo>
                    <a:pt x="1130617" y="1549615"/>
                  </a:lnTo>
                  <a:lnTo>
                    <a:pt x="1130833" y="1550276"/>
                  </a:lnTo>
                  <a:lnTo>
                    <a:pt x="1130998" y="1551203"/>
                  </a:lnTo>
                  <a:lnTo>
                    <a:pt x="1131277" y="1552308"/>
                  </a:lnTo>
                  <a:lnTo>
                    <a:pt x="1131481" y="1552968"/>
                  </a:lnTo>
                  <a:lnTo>
                    <a:pt x="1131595" y="1553476"/>
                  </a:lnTo>
                  <a:lnTo>
                    <a:pt x="1131646" y="1553705"/>
                  </a:lnTo>
                  <a:lnTo>
                    <a:pt x="1131951" y="1556181"/>
                  </a:lnTo>
                  <a:lnTo>
                    <a:pt x="1132065" y="1556905"/>
                  </a:lnTo>
                  <a:lnTo>
                    <a:pt x="1132192" y="1560195"/>
                  </a:lnTo>
                  <a:lnTo>
                    <a:pt x="1132205" y="1573161"/>
                  </a:lnTo>
                  <a:lnTo>
                    <a:pt x="1199108" y="1579651"/>
                  </a:lnTo>
                  <a:lnTo>
                    <a:pt x="1200988" y="1560195"/>
                  </a:lnTo>
                  <a:lnTo>
                    <a:pt x="1201864" y="1551203"/>
                  </a:lnTo>
                  <a:close/>
                </a:path>
                <a:path w="2012950" h="1823720">
                  <a:moveTo>
                    <a:pt x="1202537" y="1621282"/>
                  </a:moveTo>
                  <a:lnTo>
                    <a:pt x="1132205" y="1620520"/>
                  </a:lnTo>
                  <a:lnTo>
                    <a:pt x="1132205" y="1664804"/>
                  </a:lnTo>
                  <a:lnTo>
                    <a:pt x="1160780" y="1664804"/>
                  </a:lnTo>
                  <a:lnTo>
                    <a:pt x="1160780" y="1649412"/>
                  </a:lnTo>
                  <a:lnTo>
                    <a:pt x="1202220" y="1649844"/>
                  </a:lnTo>
                  <a:lnTo>
                    <a:pt x="1202220" y="1649247"/>
                  </a:lnTo>
                  <a:lnTo>
                    <a:pt x="1202385" y="1634959"/>
                  </a:lnTo>
                  <a:lnTo>
                    <a:pt x="1202537" y="1621282"/>
                  </a:lnTo>
                  <a:close/>
                </a:path>
                <a:path w="2012950" h="1823720">
                  <a:moveTo>
                    <a:pt x="1212024" y="1189888"/>
                  </a:moveTo>
                  <a:lnTo>
                    <a:pt x="1169606" y="1185786"/>
                  </a:lnTo>
                  <a:lnTo>
                    <a:pt x="1168501" y="1185672"/>
                  </a:lnTo>
                  <a:lnTo>
                    <a:pt x="1169581" y="1185672"/>
                  </a:lnTo>
                  <a:lnTo>
                    <a:pt x="1169314" y="1184656"/>
                  </a:lnTo>
                  <a:lnTo>
                    <a:pt x="1169250" y="1184389"/>
                  </a:lnTo>
                  <a:lnTo>
                    <a:pt x="1168069" y="1179804"/>
                  </a:lnTo>
                  <a:lnTo>
                    <a:pt x="1167980" y="1179563"/>
                  </a:lnTo>
                  <a:lnTo>
                    <a:pt x="1165910" y="1173911"/>
                  </a:lnTo>
                  <a:lnTo>
                    <a:pt x="1163205" y="1168298"/>
                  </a:lnTo>
                  <a:lnTo>
                    <a:pt x="1159992" y="1163002"/>
                  </a:lnTo>
                  <a:lnTo>
                    <a:pt x="1158443" y="1160932"/>
                  </a:lnTo>
                  <a:lnTo>
                    <a:pt x="1135557" y="1178039"/>
                  </a:lnTo>
                  <a:lnTo>
                    <a:pt x="1136700" y="1179563"/>
                  </a:lnTo>
                  <a:lnTo>
                    <a:pt x="1136751" y="1179804"/>
                  </a:lnTo>
                  <a:lnTo>
                    <a:pt x="1137678" y="1181315"/>
                  </a:lnTo>
                  <a:lnTo>
                    <a:pt x="1138110" y="1181963"/>
                  </a:lnTo>
                  <a:lnTo>
                    <a:pt x="1138428" y="1182535"/>
                  </a:lnTo>
                  <a:lnTo>
                    <a:pt x="1139240" y="1184389"/>
                  </a:lnTo>
                  <a:lnTo>
                    <a:pt x="1139418" y="1184656"/>
                  </a:lnTo>
                  <a:lnTo>
                    <a:pt x="1139863" y="1185672"/>
                  </a:lnTo>
                  <a:lnTo>
                    <a:pt x="1139888" y="1185964"/>
                  </a:lnTo>
                  <a:lnTo>
                    <a:pt x="1140498" y="1187615"/>
                  </a:lnTo>
                  <a:lnTo>
                    <a:pt x="1140777" y="1188300"/>
                  </a:lnTo>
                  <a:lnTo>
                    <a:pt x="1140993" y="1188961"/>
                  </a:lnTo>
                  <a:lnTo>
                    <a:pt x="1141158" y="1189888"/>
                  </a:lnTo>
                  <a:lnTo>
                    <a:pt x="1141437" y="1190993"/>
                  </a:lnTo>
                  <a:lnTo>
                    <a:pt x="1141641" y="1191653"/>
                  </a:lnTo>
                  <a:lnTo>
                    <a:pt x="1141755" y="1192161"/>
                  </a:lnTo>
                  <a:lnTo>
                    <a:pt x="1141806" y="1192390"/>
                  </a:lnTo>
                  <a:lnTo>
                    <a:pt x="1142111" y="1194866"/>
                  </a:lnTo>
                  <a:lnTo>
                    <a:pt x="1142225" y="1195590"/>
                  </a:lnTo>
                  <a:lnTo>
                    <a:pt x="1142352" y="1198880"/>
                  </a:lnTo>
                  <a:lnTo>
                    <a:pt x="1142365" y="1211846"/>
                  </a:lnTo>
                  <a:lnTo>
                    <a:pt x="1209268" y="1218336"/>
                  </a:lnTo>
                  <a:lnTo>
                    <a:pt x="1211148" y="1198880"/>
                  </a:lnTo>
                  <a:lnTo>
                    <a:pt x="1212024" y="1189888"/>
                  </a:lnTo>
                  <a:close/>
                </a:path>
                <a:path w="2012950" h="1823720">
                  <a:moveTo>
                    <a:pt x="1212684" y="1259967"/>
                  </a:moveTo>
                  <a:lnTo>
                    <a:pt x="1142365" y="1259205"/>
                  </a:lnTo>
                  <a:lnTo>
                    <a:pt x="1142365" y="1303489"/>
                  </a:lnTo>
                  <a:lnTo>
                    <a:pt x="1170940" y="1303489"/>
                  </a:lnTo>
                  <a:lnTo>
                    <a:pt x="1170940" y="1288097"/>
                  </a:lnTo>
                  <a:lnTo>
                    <a:pt x="1212380" y="1288529"/>
                  </a:lnTo>
                  <a:lnTo>
                    <a:pt x="1212380" y="1287932"/>
                  </a:lnTo>
                  <a:lnTo>
                    <a:pt x="1212532" y="1273644"/>
                  </a:lnTo>
                  <a:lnTo>
                    <a:pt x="1212684" y="1259967"/>
                  </a:lnTo>
                  <a:close/>
                </a:path>
                <a:path w="2012950" h="1823720">
                  <a:moveTo>
                    <a:pt x="1301026" y="829437"/>
                  </a:moveTo>
                  <a:lnTo>
                    <a:pt x="1215707" y="821169"/>
                  </a:lnTo>
                  <a:lnTo>
                    <a:pt x="1212951" y="849617"/>
                  </a:lnTo>
                  <a:lnTo>
                    <a:pt x="1298270" y="857885"/>
                  </a:lnTo>
                  <a:lnTo>
                    <a:pt x="1301026" y="829437"/>
                  </a:lnTo>
                  <a:close/>
                </a:path>
                <a:path w="2012950" h="1823720">
                  <a:moveTo>
                    <a:pt x="1301026" y="457962"/>
                  </a:moveTo>
                  <a:lnTo>
                    <a:pt x="1215707" y="449694"/>
                  </a:lnTo>
                  <a:lnTo>
                    <a:pt x="1212951" y="478142"/>
                  </a:lnTo>
                  <a:lnTo>
                    <a:pt x="1298270" y="486410"/>
                  </a:lnTo>
                  <a:lnTo>
                    <a:pt x="1301026" y="457962"/>
                  </a:lnTo>
                  <a:close/>
                </a:path>
                <a:path w="2012950" h="1823720">
                  <a:moveTo>
                    <a:pt x="1301026" y="66167"/>
                  </a:moveTo>
                  <a:lnTo>
                    <a:pt x="1215707" y="57899"/>
                  </a:lnTo>
                  <a:lnTo>
                    <a:pt x="1212951" y="86347"/>
                  </a:lnTo>
                  <a:lnTo>
                    <a:pt x="1298270" y="94615"/>
                  </a:lnTo>
                  <a:lnTo>
                    <a:pt x="1301026" y="66167"/>
                  </a:lnTo>
                  <a:close/>
                </a:path>
                <a:path w="2012950" h="1823720">
                  <a:moveTo>
                    <a:pt x="1302219" y="889711"/>
                  </a:moveTo>
                  <a:lnTo>
                    <a:pt x="1216494" y="888796"/>
                  </a:lnTo>
                  <a:lnTo>
                    <a:pt x="1216482" y="889711"/>
                  </a:lnTo>
                  <a:lnTo>
                    <a:pt x="1216190" y="917359"/>
                  </a:lnTo>
                  <a:lnTo>
                    <a:pt x="1301915" y="918286"/>
                  </a:lnTo>
                  <a:lnTo>
                    <a:pt x="1301915" y="917359"/>
                  </a:lnTo>
                  <a:lnTo>
                    <a:pt x="1302219" y="889711"/>
                  </a:lnTo>
                  <a:close/>
                </a:path>
                <a:path w="2012950" h="1823720">
                  <a:moveTo>
                    <a:pt x="1302219" y="518236"/>
                  </a:moveTo>
                  <a:lnTo>
                    <a:pt x="1216494" y="517321"/>
                  </a:lnTo>
                  <a:lnTo>
                    <a:pt x="1216482" y="518236"/>
                  </a:lnTo>
                  <a:lnTo>
                    <a:pt x="1216190" y="545884"/>
                  </a:lnTo>
                  <a:lnTo>
                    <a:pt x="1301915" y="546811"/>
                  </a:lnTo>
                  <a:lnTo>
                    <a:pt x="1301915" y="545884"/>
                  </a:lnTo>
                  <a:lnTo>
                    <a:pt x="1302219" y="518236"/>
                  </a:lnTo>
                  <a:close/>
                </a:path>
                <a:path w="2012950" h="1823720">
                  <a:moveTo>
                    <a:pt x="1302219" y="126441"/>
                  </a:moveTo>
                  <a:lnTo>
                    <a:pt x="1216494" y="125526"/>
                  </a:lnTo>
                  <a:lnTo>
                    <a:pt x="1216482" y="126441"/>
                  </a:lnTo>
                  <a:lnTo>
                    <a:pt x="1216190" y="154089"/>
                  </a:lnTo>
                  <a:lnTo>
                    <a:pt x="1301915" y="155016"/>
                  </a:lnTo>
                  <a:lnTo>
                    <a:pt x="1301915" y="154089"/>
                  </a:lnTo>
                  <a:lnTo>
                    <a:pt x="1302219" y="126441"/>
                  </a:lnTo>
                  <a:close/>
                </a:path>
                <a:path w="2012950" h="1823720">
                  <a:moveTo>
                    <a:pt x="1315631" y="1562227"/>
                  </a:moveTo>
                  <a:lnTo>
                    <a:pt x="1230312" y="1553959"/>
                  </a:lnTo>
                  <a:lnTo>
                    <a:pt x="1227556" y="1582407"/>
                  </a:lnTo>
                  <a:lnTo>
                    <a:pt x="1312875" y="1590675"/>
                  </a:lnTo>
                  <a:lnTo>
                    <a:pt x="1315631" y="1562227"/>
                  </a:lnTo>
                  <a:close/>
                </a:path>
                <a:path w="2012950" h="1823720">
                  <a:moveTo>
                    <a:pt x="1316824" y="1622501"/>
                  </a:moveTo>
                  <a:lnTo>
                    <a:pt x="1231099" y="1621586"/>
                  </a:lnTo>
                  <a:lnTo>
                    <a:pt x="1231087" y="1622501"/>
                  </a:lnTo>
                  <a:lnTo>
                    <a:pt x="1230795" y="1650149"/>
                  </a:lnTo>
                  <a:lnTo>
                    <a:pt x="1316520" y="1651076"/>
                  </a:lnTo>
                  <a:lnTo>
                    <a:pt x="1316520" y="1650149"/>
                  </a:lnTo>
                  <a:lnTo>
                    <a:pt x="1316824" y="1622501"/>
                  </a:lnTo>
                  <a:close/>
                </a:path>
                <a:path w="2012950" h="1823720">
                  <a:moveTo>
                    <a:pt x="1325791" y="1200912"/>
                  </a:moveTo>
                  <a:lnTo>
                    <a:pt x="1240472" y="1192644"/>
                  </a:lnTo>
                  <a:lnTo>
                    <a:pt x="1237716" y="1221092"/>
                  </a:lnTo>
                  <a:lnTo>
                    <a:pt x="1323035" y="1229360"/>
                  </a:lnTo>
                  <a:lnTo>
                    <a:pt x="1325791" y="1200912"/>
                  </a:lnTo>
                  <a:close/>
                </a:path>
                <a:path w="2012950" h="1823720">
                  <a:moveTo>
                    <a:pt x="1326984" y="1261186"/>
                  </a:moveTo>
                  <a:lnTo>
                    <a:pt x="1241259" y="1260271"/>
                  </a:lnTo>
                  <a:lnTo>
                    <a:pt x="1241247" y="1261186"/>
                  </a:lnTo>
                  <a:lnTo>
                    <a:pt x="1240955" y="1288834"/>
                  </a:lnTo>
                  <a:lnTo>
                    <a:pt x="1326680" y="1289761"/>
                  </a:lnTo>
                  <a:lnTo>
                    <a:pt x="1326680" y="1288834"/>
                  </a:lnTo>
                  <a:lnTo>
                    <a:pt x="1326984" y="1261186"/>
                  </a:lnTo>
                  <a:close/>
                </a:path>
                <a:path w="2012950" h="1823720">
                  <a:moveTo>
                    <a:pt x="1414792" y="840460"/>
                  </a:moveTo>
                  <a:lnTo>
                    <a:pt x="1329474" y="832192"/>
                  </a:lnTo>
                  <a:lnTo>
                    <a:pt x="1326718" y="860640"/>
                  </a:lnTo>
                  <a:lnTo>
                    <a:pt x="1412049" y="868895"/>
                  </a:lnTo>
                  <a:lnTo>
                    <a:pt x="1414792" y="840460"/>
                  </a:lnTo>
                  <a:close/>
                </a:path>
                <a:path w="2012950" h="1823720">
                  <a:moveTo>
                    <a:pt x="1414792" y="468985"/>
                  </a:moveTo>
                  <a:lnTo>
                    <a:pt x="1329474" y="460717"/>
                  </a:lnTo>
                  <a:lnTo>
                    <a:pt x="1326718" y="489165"/>
                  </a:lnTo>
                  <a:lnTo>
                    <a:pt x="1412049" y="497420"/>
                  </a:lnTo>
                  <a:lnTo>
                    <a:pt x="1414792" y="468985"/>
                  </a:lnTo>
                  <a:close/>
                </a:path>
                <a:path w="2012950" h="1823720">
                  <a:moveTo>
                    <a:pt x="1414792" y="77190"/>
                  </a:moveTo>
                  <a:lnTo>
                    <a:pt x="1329474" y="68922"/>
                  </a:lnTo>
                  <a:lnTo>
                    <a:pt x="1326718" y="97370"/>
                  </a:lnTo>
                  <a:lnTo>
                    <a:pt x="1412049" y="105625"/>
                  </a:lnTo>
                  <a:lnTo>
                    <a:pt x="1414792" y="77190"/>
                  </a:lnTo>
                  <a:close/>
                </a:path>
                <a:path w="2012950" h="1823720">
                  <a:moveTo>
                    <a:pt x="1416507" y="890930"/>
                  </a:moveTo>
                  <a:lnTo>
                    <a:pt x="1330794" y="890016"/>
                  </a:lnTo>
                  <a:lnTo>
                    <a:pt x="1330782" y="890930"/>
                  </a:lnTo>
                  <a:lnTo>
                    <a:pt x="1330490" y="918591"/>
                  </a:lnTo>
                  <a:lnTo>
                    <a:pt x="1416202" y="919505"/>
                  </a:lnTo>
                  <a:lnTo>
                    <a:pt x="1416202" y="918591"/>
                  </a:lnTo>
                  <a:lnTo>
                    <a:pt x="1416507" y="890930"/>
                  </a:lnTo>
                  <a:close/>
                </a:path>
                <a:path w="2012950" h="1823720">
                  <a:moveTo>
                    <a:pt x="1416507" y="519455"/>
                  </a:moveTo>
                  <a:lnTo>
                    <a:pt x="1330794" y="518541"/>
                  </a:lnTo>
                  <a:lnTo>
                    <a:pt x="1330782" y="519455"/>
                  </a:lnTo>
                  <a:lnTo>
                    <a:pt x="1330490" y="547116"/>
                  </a:lnTo>
                  <a:lnTo>
                    <a:pt x="1416202" y="548030"/>
                  </a:lnTo>
                  <a:lnTo>
                    <a:pt x="1416202" y="547116"/>
                  </a:lnTo>
                  <a:lnTo>
                    <a:pt x="1416507" y="519455"/>
                  </a:lnTo>
                  <a:close/>
                </a:path>
                <a:path w="2012950" h="1823720">
                  <a:moveTo>
                    <a:pt x="1416507" y="127660"/>
                  </a:moveTo>
                  <a:lnTo>
                    <a:pt x="1330794" y="126746"/>
                  </a:lnTo>
                  <a:lnTo>
                    <a:pt x="1330782" y="127660"/>
                  </a:lnTo>
                  <a:lnTo>
                    <a:pt x="1330490" y="155321"/>
                  </a:lnTo>
                  <a:lnTo>
                    <a:pt x="1416202" y="156235"/>
                  </a:lnTo>
                  <a:lnTo>
                    <a:pt x="1416202" y="155321"/>
                  </a:lnTo>
                  <a:lnTo>
                    <a:pt x="1416507" y="127660"/>
                  </a:lnTo>
                  <a:close/>
                </a:path>
                <a:path w="2012950" h="1823720">
                  <a:moveTo>
                    <a:pt x="1429410" y="1573250"/>
                  </a:moveTo>
                  <a:lnTo>
                    <a:pt x="1344079" y="1564982"/>
                  </a:lnTo>
                  <a:lnTo>
                    <a:pt x="1341323" y="1593430"/>
                  </a:lnTo>
                  <a:lnTo>
                    <a:pt x="1426654" y="1601698"/>
                  </a:lnTo>
                  <a:lnTo>
                    <a:pt x="1429410" y="1573250"/>
                  </a:lnTo>
                  <a:close/>
                </a:path>
                <a:path w="2012950" h="1823720">
                  <a:moveTo>
                    <a:pt x="1431112" y="1623720"/>
                  </a:moveTo>
                  <a:lnTo>
                    <a:pt x="1345399" y="1622806"/>
                  </a:lnTo>
                  <a:lnTo>
                    <a:pt x="1345387" y="1623720"/>
                  </a:lnTo>
                  <a:lnTo>
                    <a:pt x="1345095" y="1651381"/>
                  </a:lnTo>
                  <a:lnTo>
                    <a:pt x="1430807" y="1652295"/>
                  </a:lnTo>
                  <a:lnTo>
                    <a:pt x="1430807" y="1651381"/>
                  </a:lnTo>
                  <a:lnTo>
                    <a:pt x="1431112" y="1623720"/>
                  </a:lnTo>
                  <a:close/>
                </a:path>
                <a:path w="2012950" h="1823720">
                  <a:moveTo>
                    <a:pt x="1439570" y="1211935"/>
                  </a:moveTo>
                  <a:lnTo>
                    <a:pt x="1354239" y="1203667"/>
                  </a:lnTo>
                  <a:lnTo>
                    <a:pt x="1351483" y="1232115"/>
                  </a:lnTo>
                  <a:lnTo>
                    <a:pt x="1436814" y="1240370"/>
                  </a:lnTo>
                  <a:lnTo>
                    <a:pt x="1439570" y="1211935"/>
                  </a:lnTo>
                  <a:close/>
                </a:path>
                <a:path w="2012950" h="1823720">
                  <a:moveTo>
                    <a:pt x="1441272" y="1262405"/>
                  </a:moveTo>
                  <a:lnTo>
                    <a:pt x="1355559" y="1261491"/>
                  </a:lnTo>
                  <a:lnTo>
                    <a:pt x="1355547" y="1262405"/>
                  </a:lnTo>
                  <a:lnTo>
                    <a:pt x="1355255" y="1290066"/>
                  </a:lnTo>
                  <a:lnTo>
                    <a:pt x="1440967" y="1290980"/>
                  </a:lnTo>
                  <a:lnTo>
                    <a:pt x="1440967" y="1290066"/>
                  </a:lnTo>
                  <a:lnTo>
                    <a:pt x="1441272" y="1262405"/>
                  </a:lnTo>
                  <a:close/>
                </a:path>
                <a:path w="2012950" h="1823720">
                  <a:moveTo>
                    <a:pt x="1528572" y="851484"/>
                  </a:moveTo>
                  <a:lnTo>
                    <a:pt x="1443240" y="843216"/>
                  </a:lnTo>
                  <a:lnTo>
                    <a:pt x="1440484" y="871651"/>
                  </a:lnTo>
                  <a:lnTo>
                    <a:pt x="1525816" y="879919"/>
                  </a:lnTo>
                  <a:lnTo>
                    <a:pt x="1528572" y="851484"/>
                  </a:lnTo>
                  <a:close/>
                </a:path>
                <a:path w="2012950" h="1823720">
                  <a:moveTo>
                    <a:pt x="1528572" y="480009"/>
                  </a:moveTo>
                  <a:lnTo>
                    <a:pt x="1443240" y="471741"/>
                  </a:lnTo>
                  <a:lnTo>
                    <a:pt x="1440484" y="500176"/>
                  </a:lnTo>
                  <a:lnTo>
                    <a:pt x="1525816" y="508444"/>
                  </a:lnTo>
                  <a:lnTo>
                    <a:pt x="1528572" y="480009"/>
                  </a:lnTo>
                  <a:close/>
                </a:path>
                <a:path w="2012950" h="1823720">
                  <a:moveTo>
                    <a:pt x="1528572" y="88214"/>
                  </a:moveTo>
                  <a:lnTo>
                    <a:pt x="1443240" y="79946"/>
                  </a:lnTo>
                  <a:lnTo>
                    <a:pt x="1440484" y="108381"/>
                  </a:lnTo>
                  <a:lnTo>
                    <a:pt x="1525816" y="116649"/>
                  </a:lnTo>
                  <a:lnTo>
                    <a:pt x="1528572" y="88214"/>
                  </a:lnTo>
                  <a:close/>
                </a:path>
                <a:path w="2012950" h="1823720">
                  <a:moveTo>
                    <a:pt x="1530807" y="892149"/>
                  </a:moveTo>
                  <a:lnTo>
                    <a:pt x="1445082" y="891235"/>
                  </a:lnTo>
                  <a:lnTo>
                    <a:pt x="1445069" y="892149"/>
                  </a:lnTo>
                  <a:lnTo>
                    <a:pt x="1444777" y="919810"/>
                  </a:lnTo>
                  <a:lnTo>
                    <a:pt x="1530502" y="920724"/>
                  </a:lnTo>
                  <a:lnTo>
                    <a:pt x="1530502" y="919810"/>
                  </a:lnTo>
                  <a:lnTo>
                    <a:pt x="1530807" y="892149"/>
                  </a:lnTo>
                  <a:close/>
                </a:path>
                <a:path w="2012950" h="1823720">
                  <a:moveTo>
                    <a:pt x="1530807" y="520674"/>
                  </a:moveTo>
                  <a:lnTo>
                    <a:pt x="1445082" y="519760"/>
                  </a:lnTo>
                  <a:lnTo>
                    <a:pt x="1445069" y="520674"/>
                  </a:lnTo>
                  <a:lnTo>
                    <a:pt x="1444777" y="548335"/>
                  </a:lnTo>
                  <a:lnTo>
                    <a:pt x="1530502" y="549249"/>
                  </a:lnTo>
                  <a:lnTo>
                    <a:pt x="1530502" y="548335"/>
                  </a:lnTo>
                  <a:lnTo>
                    <a:pt x="1530807" y="520674"/>
                  </a:lnTo>
                  <a:close/>
                </a:path>
                <a:path w="2012950" h="1823720">
                  <a:moveTo>
                    <a:pt x="1530807" y="128879"/>
                  </a:moveTo>
                  <a:lnTo>
                    <a:pt x="1445082" y="127965"/>
                  </a:lnTo>
                  <a:lnTo>
                    <a:pt x="1445069" y="128879"/>
                  </a:lnTo>
                  <a:lnTo>
                    <a:pt x="1444777" y="156540"/>
                  </a:lnTo>
                  <a:lnTo>
                    <a:pt x="1530502" y="157454"/>
                  </a:lnTo>
                  <a:lnTo>
                    <a:pt x="1530502" y="156540"/>
                  </a:lnTo>
                  <a:lnTo>
                    <a:pt x="1530807" y="128879"/>
                  </a:lnTo>
                  <a:close/>
                </a:path>
                <a:path w="2012950" h="1823720">
                  <a:moveTo>
                    <a:pt x="1543177" y="1584274"/>
                  </a:moveTo>
                  <a:lnTo>
                    <a:pt x="1457845" y="1576006"/>
                  </a:lnTo>
                  <a:lnTo>
                    <a:pt x="1455089" y="1604441"/>
                  </a:lnTo>
                  <a:lnTo>
                    <a:pt x="1540421" y="1612709"/>
                  </a:lnTo>
                  <a:lnTo>
                    <a:pt x="1543177" y="1584274"/>
                  </a:lnTo>
                  <a:close/>
                </a:path>
                <a:path w="2012950" h="1823720">
                  <a:moveTo>
                    <a:pt x="1545412" y="1624939"/>
                  </a:moveTo>
                  <a:lnTo>
                    <a:pt x="1459687" y="1624025"/>
                  </a:lnTo>
                  <a:lnTo>
                    <a:pt x="1459674" y="1624939"/>
                  </a:lnTo>
                  <a:lnTo>
                    <a:pt x="1459382" y="1652600"/>
                  </a:lnTo>
                  <a:lnTo>
                    <a:pt x="1545107" y="1653514"/>
                  </a:lnTo>
                  <a:lnTo>
                    <a:pt x="1545107" y="1652600"/>
                  </a:lnTo>
                  <a:lnTo>
                    <a:pt x="1545412" y="1624939"/>
                  </a:lnTo>
                  <a:close/>
                </a:path>
                <a:path w="2012950" h="1823720">
                  <a:moveTo>
                    <a:pt x="1553337" y="1222959"/>
                  </a:moveTo>
                  <a:lnTo>
                    <a:pt x="1468005" y="1214691"/>
                  </a:lnTo>
                  <a:lnTo>
                    <a:pt x="1465249" y="1243126"/>
                  </a:lnTo>
                  <a:lnTo>
                    <a:pt x="1550581" y="1251394"/>
                  </a:lnTo>
                  <a:lnTo>
                    <a:pt x="1553337" y="1222959"/>
                  </a:lnTo>
                  <a:close/>
                </a:path>
                <a:path w="2012950" h="1823720">
                  <a:moveTo>
                    <a:pt x="1555572" y="1263624"/>
                  </a:moveTo>
                  <a:lnTo>
                    <a:pt x="1469847" y="1262710"/>
                  </a:lnTo>
                  <a:lnTo>
                    <a:pt x="1469834" y="1263624"/>
                  </a:lnTo>
                  <a:lnTo>
                    <a:pt x="1469542" y="1291285"/>
                  </a:lnTo>
                  <a:lnTo>
                    <a:pt x="1555267" y="1292199"/>
                  </a:lnTo>
                  <a:lnTo>
                    <a:pt x="1555267" y="1291285"/>
                  </a:lnTo>
                  <a:lnTo>
                    <a:pt x="1555572" y="1263624"/>
                  </a:lnTo>
                  <a:close/>
                </a:path>
                <a:path w="2012950" h="1823720">
                  <a:moveTo>
                    <a:pt x="1642338" y="862507"/>
                  </a:moveTo>
                  <a:lnTo>
                    <a:pt x="1557007" y="854240"/>
                  </a:lnTo>
                  <a:lnTo>
                    <a:pt x="1554251" y="882675"/>
                  </a:lnTo>
                  <a:lnTo>
                    <a:pt x="1639582" y="890943"/>
                  </a:lnTo>
                  <a:lnTo>
                    <a:pt x="1642338" y="862507"/>
                  </a:lnTo>
                  <a:close/>
                </a:path>
                <a:path w="2012950" h="1823720">
                  <a:moveTo>
                    <a:pt x="1642338" y="491032"/>
                  </a:moveTo>
                  <a:lnTo>
                    <a:pt x="1557007" y="482765"/>
                  </a:lnTo>
                  <a:lnTo>
                    <a:pt x="1554251" y="511200"/>
                  </a:lnTo>
                  <a:lnTo>
                    <a:pt x="1639582" y="519468"/>
                  </a:lnTo>
                  <a:lnTo>
                    <a:pt x="1642338" y="491032"/>
                  </a:lnTo>
                  <a:close/>
                </a:path>
                <a:path w="2012950" h="1823720">
                  <a:moveTo>
                    <a:pt x="1642338" y="99237"/>
                  </a:moveTo>
                  <a:lnTo>
                    <a:pt x="1557007" y="90970"/>
                  </a:lnTo>
                  <a:lnTo>
                    <a:pt x="1554251" y="119405"/>
                  </a:lnTo>
                  <a:lnTo>
                    <a:pt x="1639582" y="127673"/>
                  </a:lnTo>
                  <a:lnTo>
                    <a:pt x="1642338" y="99237"/>
                  </a:lnTo>
                  <a:close/>
                </a:path>
                <a:path w="2012950" h="1823720">
                  <a:moveTo>
                    <a:pt x="1645094" y="893368"/>
                  </a:moveTo>
                  <a:lnTo>
                    <a:pt x="1559382" y="892454"/>
                  </a:lnTo>
                  <a:lnTo>
                    <a:pt x="1559369" y="893368"/>
                  </a:lnTo>
                  <a:lnTo>
                    <a:pt x="1559077" y="921029"/>
                  </a:lnTo>
                  <a:lnTo>
                    <a:pt x="1644789" y="921943"/>
                  </a:lnTo>
                  <a:lnTo>
                    <a:pt x="1644789" y="921029"/>
                  </a:lnTo>
                  <a:lnTo>
                    <a:pt x="1645094" y="893368"/>
                  </a:lnTo>
                  <a:close/>
                </a:path>
                <a:path w="2012950" h="1823720">
                  <a:moveTo>
                    <a:pt x="1645094" y="521893"/>
                  </a:moveTo>
                  <a:lnTo>
                    <a:pt x="1559382" y="520979"/>
                  </a:lnTo>
                  <a:lnTo>
                    <a:pt x="1559369" y="521893"/>
                  </a:lnTo>
                  <a:lnTo>
                    <a:pt x="1559077" y="549554"/>
                  </a:lnTo>
                  <a:lnTo>
                    <a:pt x="1644789" y="550468"/>
                  </a:lnTo>
                  <a:lnTo>
                    <a:pt x="1644789" y="549554"/>
                  </a:lnTo>
                  <a:lnTo>
                    <a:pt x="1645094" y="521893"/>
                  </a:lnTo>
                  <a:close/>
                </a:path>
                <a:path w="2012950" h="1823720">
                  <a:moveTo>
                    <a:pt x="1645094" y="130098"/>
                  </a:moveTo>
                  <a:lnTo>
                    <a:pt x="1559382" y="129184"/>
                  </a:lnTo>
                  <a:lnTo>
                    <a:pt x="1559369" y="130098"/>
                  </a:lnTo>
                  <a:lnTo>
                    <a:pt x="1559077" y="157759"/>
                  </a:lnTo>
                  <a:lnTo>
                    <a:pt x="1644789" y="158673"/>
                  </a:lnTo>
                  <a:lnTo>
                    <a:pt x="1644789" y="157759"/>
                  </a:lnTo>
                  <a:lnTo>
                    <a:pt x="1645094" y="130098"/>
                  </a:lnTo>
                  <a:close/>
                </a:path>
                <a:path w="2012950" h="1823720">
                  <a:moveTo>
                    <a:pt x="1656943" y="1595297"/>
                  </a:moveTo>
                  <a:lnTo>
                    <a:pt x="1571612" y="1587030"/>
                  </a:lnTo>
                  <a:lnTo>
                    <a:pt x="1568856" y="1615465"/>
                  </a:lnTo>
                  <a:lnTo>
                    <a:pt x="1654187" y="1623733"/>
                  </a:lnTo>
                  <a:lnTo>
                    <a:pt x="1656943" y="1595297"/>
                  </a:lnTo>
                  <a:close/>
                </a:path>
                <a:path w="2012950" h="1823720">
                  <a:moveTo>
                    <a:pt x="1659699" y="1626158"/>
                  </a:moveTo>
                  <a:lnTo>
                    <a:pt x="1573987" y="1625244"/>
                  </a:lnTo>
                  <a:lnTo>
                    <a:pt x="1573974" y="1626158"/>
                  </a:lnTo>
                  <a:lnTo>
                    <a:pt x="1573682" y="1653819"/>
                  </a:lnTo>
                  <a:lnTo>
                    <a:pt x="1659394" y="1654733"/>
                  </a:lnTo>
                  <a:lnTo>
                    <a:pt x="1659394" y="1653819"/>
                  </a:lnTo>
                  <a:lnTo>
                    <a:pt x="1659699" y="1626158"/>
                  </a:lnTo>
                  <a:close/>
                </a:path>
                <a:path w="2012950" h="1823720">
                  <a:moveTo>
                    <a:pt x="1667103" y="1233982"/>
                  </a:moveTo>
                  <a:lnTo>
                    <a:pt x="1581772" y="1225715"/>
                  </a:lnTo>
                  <a:lnTo>
                    <a:pt x="1579016" y="1254150"/>
                  </a:lnTo>
                  <a:lnTo>
                    <a:pt x="1664347" y="1262418"/>
                  </a:lnTo>
                  <a:lnTo>
                    <a:pt x="1667103" y="1233982"/>
                  </a:lnTo>
                  <a:close/>
                </a:path>
                <a:path w="2012950" h="1823720">
                  <a:moveTo>
                    <a:pt x="1669859" y="1264843"/>
                  </a:moveTo>
                  <a:lnTo>
                    <a:pt x="1584147" y="1263929"/>
                  </a:lnTo>
                  <a:lnTo>
                    <a:pt x="1584134" y="1264843"/>
                  </a:lnTo>
                  <a:lnTo>
                    <a:pt x="1583842" y="1292504"/>
                  </a:lnTo>
                  <a:lnTo>
                    <a:pt x="1669554" y="1293418"/>
                  </a:lnTo>
                  <a:lnTo>
                    <a:pt x="1669554" y="1292504"/>
                  </a:lnTo>
                  <a:lnTo>
                    <a:pt x="1669859" y="1264843"/>
                  </a:lnTo>
                  <a:close/>
                </a:path>
                <a:path w="2012950" h="1823720">
                  <a:moveTo>
                    <a:pt x="1759394" y="894537"/>
                  </a:moveTo>
                  <a:lnTo>
                    <a:pt x="1754060" y="894537"/>
                  </a:lnTo>
                  <a:lnTo>
                    <a:pt x="1754149" y="893673"/>
                  </a:lnTo>
                  <a:lnTo>
                    <a:pt x="1756105" y="873531"/>
                  </a:lnTo>
                  <a:lnTo>
                    <a:pt x="1670773" y="865263"/>
                  </a:lnTo>
                  <a:lnTo>
                    <a:pt x="1668018" y="893673"/>
                  </a:lnTo>
                  <a:lnTo>
                    <a:pt x="1667751" y="893673"/>
                  </a:lnTo>
                  <a:lnTo>
                    <a:pt x="1673656" y="894257"/>
                  </a:lnTo>
                  <a:lnTo>
                    <a:pt x="1673580" y="901966"/>
                  </a:lnTo>
                  <a:lnTo>
                    <a:pt x="1673364" y="922248"/>
                  </a:lnTo>
                  <a:lnTo>
                    <a:pt x="1759089" y="923163"/>
                  </a:lnTo>
                  <a:lnTo>
                    <a:pt x="1759089" y="922248"/>
                  </a:lnTo>
                  <a:lnTo>
                    <a:pt x="1759305" y="901966"/>
                  </a:lnTo>
                  <a:lnTo>
                    <a:pt x="1759394" y="894537"/>
                  </a:lnTo>
                  <a:close/>
                </a:path>
                <a:path w="2012950" h="1823720">
                  <a:moveTo>
                    <a:pt x="1759394" y="523062"/>
                  </a:moveTo>
                  <a:lnTo>
                    <a:pt x="1754060" y="523062"/>
                  </a:lnTo>
                  <a:lnTo>
                    <a:pt x="1754149" y="522198"/>
                  </a:lnTo>
                  <a:lnTo>
                    <a:pt x="1756105" y="502056"/>
                  </a:lnTo>
                  <a:lnTo>
                    <a:pt x="1670773" y="493788"/>
                  </a:lnTo>
                  <a:lnTo>
                    <a:pt x="1668018" y="522198"/>
                  </a:lnTo>
                  <a:lnTo>
                    <a:pt x="1667751" y="522198"/>
                  </a:lnTo>
                  <a:lnTo>
                    <a:pt x="1673656" y="522782"/>
                  </a:lnTo>
                  <a:lnTo>
                    <a:pt x="1673580" y="530491"/>
                  </a:lnTo>
                  <a:lnTo>
                    <a:pt x="1673364" y="550773"/>
                  </a:lnTo>
                  <a:lnTo>
                    <a:pt x="1759089" y="551688"/>
                  </a:lnTo>
                  <a:lnTo>
                    <a:pt x="1759089" y="550773"/>
                  </a:lnTo>
                  <a:lnTo>
                    <a:pt x="1759305" y="530491"/>
                  </a:lnTo>
                  <a:lnTo>
                    <a:pt x="1759394" y="523062"/>
                  </a:lnTo>
                  <a:close/>
                </a:path>
                <a:path w="2012950" h="1823720">
                  <a:moveTo>
                    <a:pt x="1759394" y="131267"/>
                  </a:moveTo>
                  <a:lnTo>
                    <a:pt x="1754060" y="131267"/>
                  </a:lnTo>
                  <a:lnTo>
                    <a:pt x="1754149" y="130403"/>
                  </a:lnTo>
                  <a:lnTo>
                    <a:pt x="1756105" y="110261"/>
                  </a:lnTo>
                  <a:lnTo>
                    <a:pt x="1670773" y="101993"/>
                  </a:lnTo>
                  <a:lnTo>
                    <a:pt x="1668018" y="130403"/>
                  </a:lnTo>
                  <a:lnTo>
                    <a:pt x="1667751" y="130403"/>
                  </a:lnTo>
                  <a:lnTo>
                    <a:pt x="1673656" y="130987"/>
                  </a:lnTo>
                  <a:lnTo>
                    <a:pt x="1673580" y="138696"/>
                  </a:lnTo>
                  <a:lnTo>
                    <a:pt x="1673364" y="158978"/>
                  </a:lnTo>
                  <a:lnTo>
                    <a:pt x="1759089" y="159893"/>
                  </a:lnTo>
                  <a:lnTo>
                    <a:pt x="1759089" y="158978"/>
                  </a:lnTo>
                  <a:lnTo>
                    <a:pt x="1759305" y="138696"/>
                  </a:lnTo>
                  <a:lnTo>
                    <a:pt x="1759394" y="131267"/>
                  </a:lnTo>
                  <a:close/>
                </a:path>
                <a:path w="2012950" h="1823720">
                  <a:moveTo>
                    <a:pt x="1773999" y="1627327"/>
                  </a:moveTo>
                  <a:lnTo>
                    <a:pt x="1768665" y="1627327"/>
                  </a:lnTo>
                  <a:lnTo>
                    <a:pt x="1768754" y="1626463"/>
                  </a:lnTo>
                  <a:lnTo>
                    <a:pt x="1770710" y="1606321"/>
                  </a:lnTo>
                  <a:lnTo>
                    <a:pt x="1685378" y="1598053"/>
                  </a:lnTo>
                  <a:lnTo>
                    <a:pt x="1682623" y="1626463"/>
                  </a:lnTo>
                  <a:lnTo>
                    <a:pt x="1682356" y="1626463"/>
                  </a:lnTo>
                  <a:lnTo>
                    <a:pt x="1688261" y="1627047"/>
                  </a:lnTo>
                  <a:lnTo>
                    <a:pt x="1688185" y="1634756"/>
                  </a:lnTo>
                  <a:lnTo>
                    <a:pt x="1687969" y="1655038"/>
                  </a:lnTo>
                  <a:lnTo>
                    <a:pt x="1773694" y="1655953"/>
                  </a:lnTo>
                  <a:lnTo>
                    <a:pt x="1773694" y="1655038"/>
                  </a:lnTo>
                  <a:lnTo>
                    <a:pt x="1773910" y="1634756"/>
                  </a:lnTo>
                  <a:lnTo>
                    <a:pt x="1773999" y="1627327"/>
                  </a:lnTo>
                  <a:close/>
                </a:path>
                <a:path w="2012950" h="1823720">
                  <a:moveTo>
                    <a:pt x="1784159" y="1266012"/>
                  </a:moveTo>
                  <a:lnTo>
                    <a:pt x="1778825" y="1266012"/>
                  </a:lnTo>
                  <a:lnTo>
                    <a:pt x="1778914" y="1265148"/>
                  </a:lnTo>
                  <a:lnTo>
                    <a:pt x="1780870" y="1245006"/>
                  </a:lnTo>
                  <a:lnTo>
                    <a:pt x="1695538" y="1236738"/>
                  </a:lnTo>
                  <a:lnTo>
                    <a:pt x="1692783" y="1265148"/>
                  </a:lnTo>
                  <a:lnTo>
                    <a:pt x="1692516" y="1265148"/>
                  </a:lnTo>
                  <a:lnTo>
                    <a:pt x="1698421" y="1265732"/>
                  </a:lnTo>
                  <a:lnTo>
                    <a:pt x="1698345" y="1273441"/>
                  </a:lnTo>
                  <a:lnTo>
                    <a:pt x="1698129" y="1293723"/>
                  </a:lnTo>
                  <a:lnTo>
                    <a:pt x="1783854" y="1294638"/>
                  </a:lnTo>
                  <a:lnTo>
                    <a:pt x="1783854" y="1293723"/>
                  </a:lnTo>
                  <a:lnTo>
                    <a:pt x="1784070" y="1273441"/>
                  </a:lnTo>
                  <a:lnTo>
                    <a:pt x="1784159" y="1266012"/>
                  </a:lnTo>
                  <a:close/>
                </a:path>
                <a:path w="2012950" h="1823720">
                  <a:moveTo>
                    <a:pt x="1873681" y="895756"/>
                  </a:moveTo>
                  <a:lnTo>
                    <a:pt x="1868779" y="895756"/>
                  </a:lnTo>
                  <a:lnTo>
                    <a:pt x="1868868" y="894892"/>
                  </a:lnTo>
                  <a:lnTo>
                    <a:pt x="1869871" y="884555"/>
                  </a:lnTo>
                  <a:lnTo>
                    <a:pt x="1784540" y="876287"/>
                  </a:lnTo>
                  <a:lnTo>
                    <a:pt x="1781784" y="904722"/>
                  </a:lnTo>
                  <a:lnTo>
                    <a:pt x="1787855" y="905319"/>
                  </a:lnTo>
                  <a:lnTo>
                    <a:pt x="1787766" y="912990"/>
                  </a:lnTo>
                  <a:lnTo>
                    <a:pt x="1787664" y="923467"/>
                  </a:lnTo>
                  <a:lnTo>
                    <a:pt x="1873377" y="924382"/>
                  </a:lnTo>
                  <a:lnTo>
                    <a:pt x="1873491" y="912990"/>
                  </a:lnTo>
                  <a:lnTo>
                    <a:pt x="1873580" y="905319"/>
                  </a:lnTo>
                  <a:lnTo>
                    <a:pt x="1873681" y="895756"/>
                  </a:lnTo>
                  <a:close/>
                </a:path>
                <a:path w="2012950" h="1823720">
                  <a:moveTo>
                    <a:pt x="1873681" y="524281"/>
                  </a:moveTo>
                  <a:lnTo>
                    <a:pt x="1868779" y="524281"/>
                  </a:lnTo>
                  <a:lnTo>
                    <a:pt x="1868868" y="523417"/>
                  </a:lnTo>
                  <a:lnTo>
                    <a:pt x="1869871" y="513080"/>
                  </a:lnTo>
                  <a:lnTo>
                    <a:pt x="1784540" y="504812"/>
                  </a:lnTo>
                  <a:lnTo>
                    <a:pt x="1781784" y="533247"/>
                  </a:lnTo>
                  <a:lnTo>
                    <a:pt x="1787855" y="533844"/>
                  </a:lnTo>
                  <a:lnTo>
                    <a:pt x="1787766" y="541515"/>
                  </a:lnTo>
                  <a:lnTo>
                    <a:pt x="1787664" y="551992"/>
                  </a:lnTo>
                  <a:lnTo>
                    <a:pt x="1873377" y="552907"/>
                  </a:lnTo>
                  <a:lnTo>
                    <a:pt x="1873491" y="541515"/>
                  </a:lnTo>
                  <a:lnTo>
                    <a:pt x="1873580" y="533844"/>
                  </a:lnTo>
                  <a:lnTo>
                    <a:pt x="1873681" y="524281"/>
                  </a:lnTo>
                  <a:close/>
                </a:path>
                <a:path w="2012950" h="1823720">
                  <a:moveTo>
                    <a:pt x="1873681" y="132486"/>
                  </a:moveTo>
                  <a:lnTo>
                    <a:pt x="1868779" y="132486"/>
                  </a:lnTo>
                  <a:lnTo>
                    <a:pt x="1868868" y="131622"/>
                  </a:lnTo>
                  <a:lnTo>
                    <a:pt x="1869871" y="121285"/>
                  </a:lnTo>
                  <a:lnTo>
                    <a:pt x="1784540" y="113017"/>
                  </a:lnTo>
                  <a:lnTo>
                    <a:pt x="1781784" y="141452"/>
                  </a:lnTo>
                  <a:lnTo>
                    <a:pt x="1787855" y="142049"/>
                  </a:lnTo>
                  <a:lnTo>
                    <a:pt x="1787766" y="149720"/>
                  </a:lnTo>
                  <a:lnTo>
                    <a:pt x="1787664" y="160197"/>
                  </a:lnTo>
                  <a:lnTo>
                    <a:pt x="1873377" y="161112"/>
                  </a:lnTo>
                  <a:lnTo>
                    <a:pt x="1873491" y="149720"/>
                  </a:lnTo>
                  <a:lnTo>
                    <a:pt x="1873580" y="142049"/>
                  </a:lnTo>
                  <a:lnTo>
                    <a:pt x="1873681" y="132486"/>
                  </a:lnTo>
                  <a:close/>
                </a:path>
                <a:path w="2012950" h="1823720">
                  <a:moveTo>
                    <a:pt x="1888286" y="1628546"/>
                  </a:moveTo>
                  <a:lnTo>
                    <a:pt x="1883384" y="1628546"/>
                  </a:lnTo>
                  <a:lnTo>
                    <a:pt x="1883473" y="1627682"/>
                  </a:lnTo>
                  <a:lnTo>
                    <a:pt x="1884476" y="1617345"/>
                  </a:lnTo>
                  <a:lnTo>
                    <a:pt x="1799145" y="1609077"/>
                  </a:lnTo>
                  <a:lnTo>
                    <a:pt x="1796389" y="1637512"/>
                  </a:lnTo>
                  <a:lnTo>
                    <a:pt x="1802460" y="1638109"/>
                  </a:lnTo>
                  <a:lnTo>
                    <a:pt x="1802371" y="1645780"/>
                  </a:lnTo>
                  <a:lnTo>
                    <a:pt x="1802269" y="1656257"/>
                  </a:lnTo>
                  <a:lnTo>
                    <a:pt x="1887982" y="1657172"/>
                  </a:lnTo>
                  <a:lnTo>
                    <a:pt x="1888096" y="1645780"/>
                  </a:lnTo>
                  <a:lnTo>
                    <a:pt x="1888185" y="1638109"/>
                  </a:lnTo>
                  <a:lnTo>
                    <a:pt x="1888286" y="1628546"/>
                  </a:lnTo>
                  <a:close/>
                </a:path>
                <a:path w="2012950" h="1823720">
                  <a:moveTo>
                    <a:pt x="1898446" y="1267231"/>
                  </a:moveTo>
                  <a:lnTo>
                    <a:pt x="1893544" y="1267231"/>
                  </a:lnTo>
                  <a:lnTo>
                    <a:pt x="1893633" y="1266367"/>
                  </a:lnTo>
                  <a:lnTo>
                    <a:pt x="1894636" y="1256030"/>
                  </a:lnTo>
                  <a:lnTo>
                    <a:pt x="1809305" y="1247762"/>
                  </a:lnTo>
                  <a:lnTo>
                    <a:pt x="1806549" y="1276197"/>
                  </a:lnTo>
                  <a:lnTo>
                    <a:pt x="1812620" y="1276794"/>
                  </a:lnTo>
                  <a:lnTo>
                    <a:pt x="1812531" y="1284465"/>
                  </a:lnTo>
                  <a:lnTo>
                    <a:pt x="1812429" y="1294942"/>
                  </a:lnTo>
                  <a:lnTo>
                    <a:pt x="1898142" y="1295857"/>
                  </a:lnTo>
                  <a:lnTo>
                    <a:pt x="1898256" y="1284465"/>
                  </a:lnTo>
                  <a:lnTo>
                    <a:pt x="1898345" y="1276794"/>
                  </a:lnTo>
                  <a:lnTo>
                    <a:pt x="1898446" y="1267231"/>
                  </a:lnTo>
                  <a:close/>
                </a:path>
                <a:path w="2012950" h="1823720">
                  <a:moveTo>
                    <a:pt x="1987981" y="897001"/>
                  </a:moveTo>
                  <a:lnTo>
                    <a:pt x="1983498" y="897001"/>
                  </a:lnTo>
                  <a:lnTo>
                    <a:pt x="1983574" y="896112"/>
                  </a:lnTo>
                  <a:lnTo>
                    <a:pt x="1983638" y="895565"/>
                  </a:lnTo>
                  <a:lnTo>
                    <a:pt x="1898307" y="887310"/>
                  </a:lnTo>
                  <a:lnTo>
                    <a:pt x="1895551" y="915746"/>
                  </a:lnTo>
                  <a:lnTo>
                    <a:pt x="1902028" y="916381"/>
                  </a:lnTo>
                  <a:lnTo>
                    <a:pt x="1901952" y="924687"/>
                  </a:lnTo>
                  <a:lnTo>
                    <a:pt x="1987677" y="925601"/>
                  </a:lnTo>
                  <a:lnTo>
                    <a:pt x="1987689" y="924013"/>
                  </a:lnTo>
                  <a:lnTo>
                    <a:pt x="1987778" y="915746"/>
                  </a:lnTo>
                  <a:lnTo>
                    <a:pt x="1987981" y="897001"/>
                  </a:lnTo>
                  <a:close/>
                </a:path>
                <a:path w="2012950" h="1823720">
                  <a:moveTo>
                    <a:pt x="1987981" y="525526"/>
                  </a:moveTo>
                  <a:lnTo>
                    <a:pt x="1983498" y="525526"/>
                  </a:lnTo>
                  <a:lnTo>
                    <a:pt x="1983574" y="524637"/>
                  </a:lnTo>
                  <a:lnTo>
                    <a:pt x="1983638" y="524090"/>
                  </a:lnTo>
                  <a:lnTo>
                    <a:pt x="1898307" y="515835"/>
                  </a:lnTo>
                  <a:lnTo>
                    <a:pt x="1895551" y="544271"/>
                  </a:lnTo>
                  <a:lnTo>
                    <a:pt x="1902028" y="544906"/>
                  </a:lnTo>
                  <a:lnTo>
                    <a:pt x="1901952" y="553212"/>
                  </a:lnTo>
                  <a:lnTo>
                    <a:pt x="1987677" y="554126"/>
                  </a:lnTo>
                  <a:lnTo>
                    <a:pt x="1987689" y="552538"/>
                  </a:lnTo>
                  <a:lnTo>
                    <a:pt x="1987778" y="544271"/>
                  </a:lnTo>
                  <a:lnTo>
                    <a:pt x="1987981" y="525526"/>
                  </a:lnTo>
                  <a:close/>
                </a:path>
                <a:path w="2012950" h="1823720">
                  <a:moveTo>
                    <a:pt x="1987981" y="133731"/>
                  </a:moveTo>
                  <a:lnTo>
                    <a:pt x="1983498" y="133731"/>
                  </a:lnTo>
                  <a:lnTo>
                    <a:pt x="1983574" y="132842"/>
                  </a:lnTo>
                  <a:lnTo>
                    <a:pt x="1983638" y="132295"/>
                  </a:lnTo>
                  <a:lnTo>
                    <a:pt x="1898307" y="124040"/>
                  </a:lnTo>
                  <a:lnTo>
                    <a:pt x="1895551" y="152476"/>
                  </a:lnTo>
                  <a:lnTo>
                    <a:pt x="1902028" y="153111"/>
                  </a:lnTo>
                  <a:lnTo>
                    <a:pt x="1901952" y="161417"/>
                  </a:lnTo>
                  <a:lnTo>
                    <a:pt x="1987677" y="162331"/>
                  </a:lnTo>
                  <a:lnTo>
                    <a:pt x="1987689" y="160743"/>
                  </a:lnTo>
                  <a:lnTo>
                    <a:pt x="1987778" y="152476"/>
                  </a:lnTo>
                  <a:lnTo>
                    <a:pt x="1987981" y="133731"/>
                  </a:lnTo>
                  <a:close/>
                </a:path>
                <a:path w="2012950" h="1823720">
                  <a:moveTo>
                    <a:pt x="2002586" y="1629791"/>
                  </a:moveTo>
                  <a:lnTo>
                    <a:pt x="1998103" y="1629791"/>
                  </a:lnTo>
                  <a:lnTo>
                    <a:pt x="1998179" y="1628902"/>
                  </a:lnTo>
                  <a:lnTo>
                    <a:pt x="1998243" y="1628355"/>
                  </a:lnTo>
                  <a:lnTo>
                    <a:pt x="1912912" y="1620100"/>
                  </a:lnTo>
                  <a:lnTo>
                    <a:pt x="1910156" y="1648536"/>
                  </a:lnTo>
                  <a:lnTo>
                    <a:pt x="1916633" y="1649171"/>
                  </a:lnTo>
                  <a:lnTo>
                    <a:pt x="1916557" y="1657477"/>
                  </a:lnTo>
                  <a:lnTo>
                    <a:pt x="2002282" y="1658391"/>
                  </a:lnTo>
                  <a:lnTo>
                    <a:pt x="2002294" y="1656803"/>
                  </a:lnTo>
                  <a:lnTo>
                    <a:pt x="2002383" y="1648536"/>
                  </a:lnTo>
                  <a:lnTo>
                    <a:pt x="2002586" y="1629791"/>
                  </a:lnTo>
                  <a:close/>
                </a:path>
                <a:path w="2012950" h="1823720">
                  <a:moveTo>
                    <a:pt x="2012746" y="1268476"/>
                  </a:moveTo>
                  <a:lnTo>
                    <a:pt x="2008263" y="1268476"/>
                  </a:lnTo>
                  <a:lnTo>
                    <a:pt x="2008339" y="1267587"/>
                  </a:lnTo>
                  <a:lnTo>
                    <a:pt x="2008403" y="1267040"/>
                  </a:lnTo>
                  <a:lnTo>
                    <a:pt x="1923072" y="1258785"/>
                  </a:lnTo>
                  <a:lnTo>
                    <a:pt x="1920316" y="1287221"/>
                  </a:lnTo>
                  <a:lnTo>
                    <a:pt x="1926793" y="1287856"/>
                  </a:lnTo>
                  <a:lnTo>
                    <a:pt x="1926717" y="1296162"/>
                  </a:lnTo>
                  <a:lnTo>
                    <a:pt x="2012442" y="1297076"/>
                  </a:lnTo>
                  <a:lnTo>
                    <a:pt x="2012454" y="1295488"/>
                  </a:lnTo>
                  <a:lnTo>
                    <a:pt x="2012543" y="1287221"/>
                  </a:lnTo>
                  <a:lnTo>
                    <a:pt x="2012746" y="126847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3881754" y="4060317"/>
              <a:ext cx="912494" cy="1913255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86055" marR="227965" algn="ctr">
                <a:lnSpc>
                  <a:spcPct val="125200"/>
                </a:lnSpc>
                <a:spcBef>
                  <a:spcPts val="180"/>
                </a:spcBef>
              </a:pPr>
              <a:r>
                <a:rPr sz="2000" b="1" spc="-25" dirty="0">
                  <a:solidFill>
                    <a:srgbClr val="006FC0"/>
                  </a:solidFill>
                  <a:latin typeface="Calibri"/>
                  <a:cs typeface="Calibri"/>
                </a:rPr>
                <a:t>int </a:t>
              </a:r>
              <a:r>
                <a:rPr sz="2000" b="1" spc="-20" dirty="0">
                  <a:solidFill>
                    <a:srgbClr val="006FC0"/>
                  </a:solidFill>
                  <a:latin typeface="Calibri"/>
                  <a:cs typeface="Calibri"/>
                </a:rPr>
                <a:t>float bool</a:t>
              </a:r>
              <a:endParaRPr sz="2000" dirty="0">
                <a:latin typeface="Calibri"/>
                <a:cs typeface="Calibri"/>
              </a:endParaRPr>
            </a:p>
            <a:p>
              <a:pPr marL="12700" marR="5080" algn="ctr">
                <a:lnSpc>
                  <a:spcPct val="118500"/>
                </a:lnSpc>
                <a:spcBef>
                  <a:spcPts val="80"/>
                </a:spcBef>
              </a:pPr>
              <a:r>
                <a:rPr sz="2000" b="1" spc="-20" dirty="0">
                  <a:solidFill>
                    <a:srgbClr val="006FC0"/>
                  </a:solidFill>
                  <a:latin typeface="Calibri"/>
                  <a:cs typeface="Calibri"/>
                </a:rPr>
                <a:t>complex </a:t>
              </a:r>
              <a:r>
                <a:rPr sz="2000" b="1" spc="-25" dirty="0">
                  <a:solidFill>
                    <a:srgbClr val="006FC0"/>
                  </a:solidFill>
                  <a:latin typeface="Calibri"/>
                  <a:cs typeface="Calibri"/>
                </a:rPr>
                <a:t>str</a:t>
              </a:r>
              <a:endParaRPr sz="2000" dirty="0">
                <a:latin typeface="Calibri"/>
                <a:cs typeface="Calibri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13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6866965" y="681303"/>
            <a:ext cx="2438400" cy="528931"/>
          </a:xfrm>
          <a:prstGeom prst="rect">
            <a:avLst/>
          </a:prstGeom>
        </p:spPr>
      </p:pic>
      <p:graphicFrame>
        <p:nvGraphicFramePr>
          <p:cNvPr id="1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50087"/>
              </p:ext>
            </p:extLst>
          </p:nvPr>
        </p:nvGraphicFramePr>
        <p:xfrm>
          <a:off x="5800166" y="1379945"/>
          <a:ext cx="6181544" cy="28567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9173"/>
                <a:gridCol w="1673819"/>
                <a:gridCol w="2468552"/>
              </a:tblGrid>
              <a:tr h="532203"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20" dirty="0"/>
                        <a:t>Type</a:t>
                      </a:r>
                      <a:r>
                        <a:rPr sz="2400" spc="-90" dirty="0"/>
                        <a:t> </a:t>
                      </a:r>
                      <a:r>
                        <a:rPr sz="2400" spc="-10" dirty="0"/>
                        <a:t>(Python)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0" dirty="0"/>
                        <a:t>Description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/>
                        <a:t>Value</a:t>
                      </a:r>
                      <a:r>
                        <a:rPr sz="2400" spc="-65" dirty="0"/>
                        <a:t> </a:t>
                      </a:r>
                      <a:r>
                        <a:rPr sz="2400" spc="-10" dirty="0"/>
                        <a:t>examples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</a:tr>
              <a:tr h="380548"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25" dirty="0"/>
                        <a:t>int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10" dirty="0"/>
                        <a:t>Integer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/>
                        <a:t>0,</a:t>
                      </a:r>
                      <a:r>
                        <a:rPr sz="2400" spc="-10" dirty="0"/>
                        <a:t> </a:t>
                      </a:r>
                      <a:r>
                        <a:rPr sz="2400" dirty="0"/>
                        <a:t>5,</a:t>
                      </a:r>
                      <a:r>
                        <a:rPr sz="2400" spc="-10" dirty="0"/>
                        <a:t> -</a:t>
                      </a:r>
                      <a:r>
                        <a:rPr sz="2400" spc="-50" dirty="0"/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</a:tr>
              <a:tr h="358632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2400" spc="-10" dirty="0"/>
                        <a:t>float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2400" spc="-20" dirty="0"/>
                        <a:t>Real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00000"/>
                        </a:lnSpc>
                        <a:tabLst>
                          <a:tab pos="599440" algn="l"/>
                          <a:tab pos="1353820" algn="l"/>
                        </a:tabLst>
                      </a:pPr>
                      <a:r>
                        <a:rPr sz="2400" spc="-20" dirty="0"/>
                        <a:t>1.5,</a:t>
                      </a:r>
                      <a:r>
                        <a:rPr sz="2400" dirty="0"/>
                        <a:t>	</a:t>
                      </a:r>
                      <a:r>
                        <a:rPr sz="2400" spc="-10" dirty="0"/>
                        <a:t>3.14,</a:t>
                      </a:r>
                      <a:r>
                        <a:rPr sz="2400" dirty="0"/>
                        <a:t>	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58632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2400" spc="-20" dirty="0"/>
                        <a:t>bool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2400" spc="-10" dirty="0"/>
                        <a:t>Boolean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00000"/>
                        </a:lnSpc>
                      </a:pPr>
                      <a:r>
                        <a:rPr sz="2400" spc="-25" dirty="0"/>
                        <a:t>True,</a:t>
                      </a:r>
                      <a:r>
                        <a:rPr sz="2400" spc="-90" dirty="0"/>
                        <a:t> </a:t>
                      </a:r>
                      <a:r>
                        <a:rPr sz="2400" spc="-20" dirty="0"/>
                        <a:t>False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58632">
                <a:tc>
                  <a:txBody>
                    <a:bodyPr/>
                    <a:lstStyle/>
                    <a:p>
                      <a:pPr marL="168275" algn="ctr">
                        <a:lnSpc>
                          <a:spcPct val="100000"/>
                        </a:lnSpc>
                      </a:pPr>
                      <a:r>
                        <a:rPr sz="2400" spc="-10" dirty="0"/>
                        <a:t>complex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2400" spc="-10" dirty="0"/>
                        <a:t>complex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00000"/>
                        </a:lnSpc>
                      </a:pPr>
                      <a:r>
                        <a:rPr sz="2400" spc="-20" dirty="0"/>
                        <a:t>2+5j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05034"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</a:pPr>
                      <a:r>
                        <a:rPr sz="2400" spc="-25" dirty="0"/>
                        <a:t>str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2400" spc="-10" dirty="0"/>
                        <a:t>String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00000"/>
                        </a:lnSpc>
                      </a:pPr>
                      <a:r>
                        <a:rPr sz="2400" dirty="0"/>
                        <a:t>“a”,</a:t>
                      </a:r>
                      <a:r>
                        <a:rPr sz="2400" spc="-35" dirty="0"/>
                        <a:t> </a:t>
                      </a:r>
                      <a:r>
                        <a:rPr sz="2400" dirty="0"/>
                        <a:t>“hello</a:t>
                      </a:r>
                      <a:r>
                        <a:rPr sz="2400" dirty="0" smtClean="0"/>
                        <a:t>”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1751440" y="825190"/>
            <a:ext cx="4242739" cy="38504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2400" b="1" spc="86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fr-FR" sz="2400" b="1" spc="159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sz="2400" b="1" spc="159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ariables</a:t>
            </a:r>
            <a:endParaRPr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350" y="1070824"/>
            <a:ext cx="12091650" cy="58277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Paramètres et Arguments: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Paramètre :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de la variable utilisée dans la définition de la fonction.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Argument :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 réelle passée à la fonction lors de son appel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Positionnels: L'ordre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arguments doit correspondre à l'ordre des paramètres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Mot-clé: 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spécifier le nom du paramètre lors de l'appel pour clarifier l'intention ou ignorer l'ordre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Valeurs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Défaut: 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attribuer une valeur par défaut à un paramètre. Si l'argument n'est pas fourni à l'appel, cette valeur sera utilisée.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94748" y="542348"/>
            <a:ext cx="6007941" cy="73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Fonctions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50392" y="2426196"/>
            <a:ext cx="5696712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def</a:t>
            </a:r>
            <a:r>
              <a:rPr lang="fr-FR" sz="1600" dirty="0"/>
              <a:t> soustraire(a, b):</a:t>
            </a:r>
          </a:p>
          <a:p>
            <a:r>
              <a:rPr lang="fr-FR" sz="1600" dirty="0"/>
              <a:t>   </a:t>
            </a:r>
            <a:r>
              <a:rPr lang="fr-FR" sz="1600" dirty="0" smtClean="0"/>
              <a:t>  </a:t>
            </a:r>
            <a:r>
              <a:rPr lang="fr-FR" sz="1600" dirty="0"/>
              <a:t>return a - b</a:t>
            </a:r>
          </a:p>
          <a:p>
            <a:r>
              <a:rPr lang="fr-FR" sz="1600" dirty="0" err="1" smtClean="0"/>
              <a:t>resultat</a:t>
            </a:r>
            <a:r>
              <a:rPr lang="fr-FR" sz="1600" dirty="0" smtClean="0"/>
              <a:t> </a:t>
            </a:r>
            <a:r>
              <a:rPr lang="fr-FR" sz="1600" dirty="0"/>
              <a:t>= soustraire(10, 3) # a prend 10, b prend 3</a:t>
            </a:r>
          </a:p>
          <a:p>
            <a:r>
              <a:rPr lang="fr-FR" sz="1600" dirty="0" err="1"/>
              <a:t>print</a:t>
            </a:r>
            <a:r>
              <a:rPr lang="fr-FR" sz="1600" dirty="0"/>
              <a:t>(</a:t>
            </a:r>
            <a:r>
              <a:rPr lang="fr-FR" sz="1600" dirty="0" err="1"/>
              <a:t>resultat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86847" y="3157276"/>
            <a:ext cx="191414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6547104" y="3341942"/>
            <a:ext cx="1719072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50392" y="3948390"/>
            <a:ext cx="5696712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def</a:t>
            </a:r>
            <a:r>
              <a:rPr lang="fr-FR" sz="1600" dirty="0"/>
              <a:t> soustraire(a, b):</a:t>
            </a:r>
          </a:p>
          <a:p>
            <a:r>
              <a:rPr lang="fr-FR" sz="1600" dirty="0"/>
              <a:t>   </a:t>
            </a:r>
            <a:r>
              <a:rPr lang="fr-FR" sz="1600" dirty="0" smtClean="0"/>
              <a:t>  return </a:t>
            </a:r>
            <a:r>
              <a:rPr lang="fr-FR" sz="1600" dirty="0"/>
              <a:t>a - b</a:t>
            </a:r>
          </a:p>
          <a:p>
            <a:r>
              <a:rPr lang="fr-FR" sz="1600" dirty="0" err="1"/>
              <a:t>resultat</a:t>
            </a:r>
            <a:r>
              <a:rPr lang="fr-FR" sz="1600" dirty="0"/>
              <a:t> = soustraire(b=3, a=10) </a:t>
            </a:r>
          </a:p>
          <a:p>
            <a:r>
              <a:rPr lang="fr-FR" sz="1600" dirty="0" err="1"/>
              <a:t>print</a:t>
            </a:r>
            <a:r>
              <a:rPr lang="fr-FR" sz="1600" dirty="0"/>
              <a:t>(</a:t>
            </a:r>
            <a:r>
              <a:rPr lang="fr-FR" sz="1600" dirty="0" err="1"/>
              <a:t>resultat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" name="Flèche droite 12"/>
          <p:cNvSpPr/>
          <p:nvPr/>
        </p:nvSpPr>
        <p:spPr>
          <a:xfrm>
            <a:off x="6547104" y="4803922"/>
            <a:ext cx="1719072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266176" y="6081236"/>
            <a:ext cx="191414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25</a:t>
            </a:r>
          </a:p>
          <a:p>
            <a:r>
              <a:rPr lang="fr-FR" dirty="0" smtClean="0"/>
              <a:t>125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65048" y="5655270"/>
            <a:ext cx="5696712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def</a:t>
            </a:r>
            <a:r>
              <a:rPr lang="fr-FR" sz="1600" dirty="0"/>
              <a:t> puissance(base, exposant=2):</a:t>
            </a:r>
          </a:p>
          <a:p>
            <a:r>
              <a:rPr lang="fr-FR" sz="1600" dirty="0"/>
              <a:t>    </a:t>
            </a:r>
            <a:r>
              <a:rPr lang="fr-FR" sz="1600" dirty="0" smtClean="0"/>
              <a:t> return </a:t>
            </a:r>
            <a:r>
              <a:rPr lang="fr-FR" sz="1600" dirty="0"/>
              <a:t>base ** exposant</a:t>
            </a:r>
          </a:p>
          <a:p>
            <a:r>
              <a:rPr lang="fr-FR" sz="1600" dirty="0" err="1" smtClean="0"/>
              <a:t>print</a:t>
            </a:r>
            <a:r>
              <a:rPr lang="fr-FR" sz="1600" dirty="0" smtClean="0"/>
              <a:t>(puissance(5</a:t>
            </a:r>
            <a:r>
              <a:rPr lang="fr-FR" sz="1600" dirty="0"/>
              <a:t>))      # </a:t>
            </a:r>
            <a:r>
              <a:rPr lang="fr-FR" sz="1600" dirty="0" smtClean="0"/>
              <a:t>(</a:t>
            </a:r>
            <a:r>
              <a:rPr lang="fr-FR" sz="1600" dirty="0"/>
              <a:t>exposant par défaut = 2)</a:t>
            </a:r>
          </a:p>
          <a:p>
            <a:r>
              <a:rPr lang="fr-FR" sz="1600" dirty="0" err="1"/>
              <a:t>print</a:t>
            </a:r>
            <a:r>
              <a:rPr lang="fr-FR" sz="1600" dirty="0"/>
              <a:t>(puissance(5, 3))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314944" y="4656276"/>
            <a:ext cx="191414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6461760" y="6211038"/>
            <a:ext cx="1719072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6461760" y="6554799"/>
            <a:ext cx="1719072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9410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790" y="1150968"/>
            <a:ext cx="12091650" cy="58277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Portée (Scope) des Variables:</a:t>
            </a:r>
            <a:endParaRPr lang="fr-FR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Variables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Définies à l'intérieur de la fonction. Elles n'existent et ne sont accessibles que dans cette fonction.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paramètres sont des variables locales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Définies à l'extérieur des fonctions. Elles peuvent être lues par les fonctions.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Exemple: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Fonctions lambda (Anonymes):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fonctions lambda sont de petites fonctions anonymes (sans nom) à usage unique, limitées à une seule expression. Elles sont souvent utilisées là où une petite fonction est requise pour une courte durée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syntaxe: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94748" y="542348"/>
            <a:ext cx="6007941" cy="73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Fonctions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62711" y="2791495"/>
            <a:ext cx="7217665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x = 10 # Variable globale</a:t>
            </a:r>
          </a:p>
          <a:p>
            <a:r>
              <a:rPr lang="fr-FR" sz="1600" dirty="0" err="1" smtClean="0"/>
              <a:t>def</a:t>
            </a:r>
            <a:r>
              <a:rPr lang="fr-FR" sz="1600" dirty="0" smtClean="0"/>
              <a:t>   fonction1():</a:t>
            </a:r>
            <a:endParaRPr lang="fr-FR" sz="1600" dirty="0"/>
          </a:p>
          <a:p>
            <a:r>
              <a:rPr lang="fr-FR" sz="1600" dirty="0"/>
              <a:t>  </a:t>
            </a:r>
            <a:r>
              <a:rPr lang="fr-FR" sz="1600" dirty="0" smtClean="0"/>
              <a:t>    </a:t>
            </a:r>
            <a:r>
              <a:rPr lang="fr-FR" sz="1600" dirty="0"/>
              <a:t>y = 5 # Variable locale</a:t>
            </a:r>
          </a:p>
          <a:p>
            <a:r>
              <a:rPr lang="fr-FR" sz="1600" dirty="0"/>
              <a:t>    </a:t>
            </a:r>
            <a:r>
              <a:rPr lang="fr-FR" sz="1600" dirty="0" smtClean="0"/>
              <a:t>  </a:t>
            </a:r>
            <a:r>
              <a:rPr lang="fr-FR" sz="1600" dirty="0" err="1" smtClean="0"/>
              <a:t>print</a:t>
            </a:r>
            <a:r>
              <a:rPr lang="fr-FR" sz="1600" dirty="0" smtClean="0"/>
              <a:t>(x</a:t>
            </a:r>
            <a:r>
              <a:rPr lang="fr-FR" sz="1600" dirty="0"/>
              <a:t>) # x est </a:t>
            </a:r>
            <a:r>
              <a:rPr lang="fr-FR" sz="1600" dirty="0" smtClean="0"/>
              <a:t>accessible</a:t>
            </a:r>
          </a:p>
          <a:p>
            <a:endParaRPr lang="fr-FR" sz="1600" dirty="0"/>
          </a:p>
          <a:p>
            <a:r>
              <a:rPr lang="fr-FR" sz="1600" dirty="0" err="1" smtClean="0"/>
              <a:t>print</a:t>
            </a:r>
            <a:r>
              <a:rPr lang="fr-FR" sz="1600" dirty="0" smtClean="0"/>
              <a:t>(y)#c’est une erreur </a:t>
            </a:r>
            <a:r>
              <a:rPr lang="fr-FR" sz="1600" dirty="0"/>
              <a:t>: y n'est pas accessible en dehors de </a:t>
            </a:r>
            <a:r>
              <a:rPr lang="fr-FR" sz="1600" dirty="0" smtClean="0"/>
              <a:t>fonction1</a:t>
            </a:r>
            <a:endParaRPr lang="fr-FR" sz="1600" dirty="0"/>
          </a:p>
        </p:txBody>
      </p:sp>
      <p:sp>
        <p:nvSpPr>
          <p:cNvPr id="13" name="Flèche droite 12"/>
          <p:cNvSpPr/>
          <p:nvPr/>
        </p:nvSpPr>
        <p:spPr>
          <a:xfrm>
            <a:off x="7646670" y="3712732"/>
            <a:ext cx="1239012" cy="15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266176" y="6428964"/>
            <a:ext cx="191414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6344" y="6211038"/>
            <a:ext cx="569671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addition = lambda a, b: a + b</a:t>
            </a:r>
          </a:p>
          <a:p>
            <a:r>
              <a:rPr lang="fr-FR" sz="1600" dirty="0" err="1"/>
              <a:t>print</a:t>
            </a:r>
            <a:r>
              <a:rPr lang="fr-FR" sz="1600" dirty="0"/>
              <a:t>(addition(5, 8)) # Affiche : 13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885682" y="3590485"/>
            <a:ext cx="191414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6461760" y="6554799"/>
            <a:ext cx="1719072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81655" y="5175477"/>
            <a:ext cx="5696712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lambda arguments: expression</a:t>
            </a:r>
          </a:p>
        </p:txBody>
      </p:sp>
    </p:spTree>
    <p:extLst>
      <p:ext uri="{BB962C8B-B14F-4D97-AF65-F5344CB8AC3E}">
        <p14:creationId xmlns:p14="http://schemas.microsoft.com/office/powerpoint/2010/main" val="5339234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5316" y="1648968"/>
            <a:ext cx="10376980" cy="3654552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Fichiers</a:t>
            </a:r>
          </a:p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Principes d’automatisation des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taches</a:t>
            </a:r>
          </a:p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de fichiers avec Python</a:t>
            </a:r>
          </a:p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Exercices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17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Fichiers 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16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9180" y="656318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Fichiers 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2491" y="2138409"/>
            <a:ext cx="1089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nom_fichier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du fichier tel qu’il apparaît sur le périphérique de stockage externe. C’est une chaîne de caractères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une chaîne de caractères représentant le mode d’accès au fichier (lecture, écriture, etc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objet fichier ou représentation interne du fichier. Il est utilisé pour manipuler 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53150" y="1707320"/>
            <a:ext cx="341985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 = </a:t>
            </a:r>
            <a:r>
              <a:rPr lang="fr-FR" dirty="0" smtClean="0"/>
              <a:t>open(</a:t>
            </a:r>
            <a:r>
              <a:rPr lang="fr-FR" dirty="0" err="1" smtClean="0"/>
              <a:t>nom_fichier</a:t>
            </a:r>
            <a:r>
              <a:rPr lang="fr-FR" dirty="0" smtClean="0"/>
              <a:t>, </a:t>
            </a:r>
            <a:r>
              <a:rPr lang="fr-FR" dirty="0"/>
              <a:t>mode)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14984" y="1276231"/>
            <a:ext cx="43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Ouverture d’un fichier: </a:t>
            </a:r>
            <a:r>
              <a:rPr lang="fr-FR" dirty="0" smtClean="0">
                <a:latin typeface="Calibri-Light"/>
              </a:rPr>
              <a:t>la fonction  </a:t>
            </a:r>
            <a:r>
              <a:rPr lang="fr-FR" dirty="0">
                <a:solidFill>
                  <a:srgbClr val="C00000"/>
                </a:solidFill>
                <a:latin typeface="Calibri-Light"/>
              </a:rPr>
              <a:t>open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1317"/>
              </p:ext>
            </p:extLst>
          </p:nvPr>
        </p:nvGraphicFramePr>
        <p:xfrm>
          <a:off x="176334" y="3977640"/>
          <a:ext cx="12015666" cy="27708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68214"/>
                <a:gridCol w="10247452"/>
              </a:tblGrid>
              <a:tr h="32898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012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"r"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 lire 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(mode par défaut). Ouvre le fichier en mode lecture. Génère une erreur si le fichier n’existe pas.</a:t>
                      </a:r>
                    </a:p>
                  </a:txBody>
                  <a:tcPr anchor="ctr"/>
                </a:tc>
              </a:tr>
              <a:tr h="6012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"w"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 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 Écrire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Ouvre le fichier en mode écriture. Crée le fichier s’il n’existe pas.</a:t>
                      </a:r>
                    </a:p>
                  </a:txBody>
                  <a:tcPr anchor="ctr"/>
                </a:tc>
              </a:tr>
              <a:tr h="6012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"a"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Append </a:t>
                      </a:r>
                      <a:r>
                        <a:rPr lang="fr-FR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fr-F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Ajouter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Ouvre le fichier en mode ajout (écriture à la fin). Crée le fichier s’il n’existe pas.</a:t>
                      </a:r>
                    </a:p>
                  </a:txBody>
                  <a:tcPr anchor="ctr"/>
                </a:tc>
              </a:tr>
              <a:tr h="60126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"x"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</a:t>
                      </a:r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 Créer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Crée le fichier spécifié. Génère une erreur si le fichier existe déjà.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087758" y="3369919"/>
            <a:ext cx="451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 d’ouvertures du fichier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852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9180" y="656318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Fichiers 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14984" y="1276231"/>
            <a:ext cx="43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 d’un fichier: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8016" y="1688171"/>
            <a:ext cx="1176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méthode </a:t>
            </a:r>
            <a:r>
              <a:rPr lang="fr-FR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l’objet fichier lit tout le contenu d’un fichier et le renvoie sous forme de chaîne de caractères.</a:t>
            </a:r>
          </a:p>
        </p:txBody>
      </p:sp>
    </p:spTree>
    <p:extLst>
      <p:ext uri="{BB962C8B-B14F-4D97-AF65-F5344CB8AC3E}">
        <p14:creationId xmlns:p14="http://schemas.microsoft.com/office/powerpoint/2010/main" val="10768794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9180" y="656318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Fichiers 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14984" y="1276231"/>
            <a:ext cx="43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 d’un fichier: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8016" y="1688171"/>
            <a:ext cx="1176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méthode </a:t>
            </a:r>
            <a:r>
              <a:rPr lang="fr-FR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l’objet fichier lit tout le contenu d’un fichier et le renvoie sous forme de chaîne de caractères.</a:t>
            </a:r>
          </a:p>
        </p:txBody>
      </p:sp>
    </p:spTree>
    <p:extLst>
      <p:ext uri="{BB962C8B-B14F-4D97-AF65-F5344CB8AC3E}">
        <p14:creationId xmlns:p14="http://schemas.microsoft.com/office/powerpoint/2010/main" val="38556841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9180" y="656318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Fichiers 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13816" y="1318839"/>
            <a:ext cx="43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Ecriture dans un fichier: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8016" y="1688171"/>
            <a:ext cx="1176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méthode </a:t>
            </a:r>
            <a:r>
              <a:rPr lang="fr-FR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069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9180" y="656318"/>
            <a:ext cx="6007941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Fichiers 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13816" y="1318839"/>
            <a:ext cx="43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Ecriture dans un fichier: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8016" y="1688171"/>
            <a:ext cx="1176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méthode 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784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8508" y="2307336"/>
            <a:ext cx="9193318" cy="735106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Principes d’automatisation des taches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300" y="1781175"/>
            <a:ext cx="8915400" cy="3777622"/>
          </a:xfrm>
        </p:spPr>
        <p:txBody>
          <a:bodyPr>
            <a:normAutofit/>
          </a:bodyPr>
          <a:lstStyle/>
          <a:p>
            <a:pPr marL="297815" indent="-285115">
              <a:spcBef>
                <a:spcPts val="95"/>
              </a:spcBef>
              <a:buFont typeface="Arial MT"/>
              <a:buChar char="•"/>
              <a:tabLst>
                <a:tab pos="297815" algn="l"/>
              </a:tabLst>
            </a:pPr>
            <a:r>
              <a:rPr lang="fr-FR" sz="2800" dirty="0">
                <a:solidFill>
                  <a:schemeClr val="tx1"/>
                </a:solidFill>
                <a:latin typeface="Calibri"/>
                <a:cs typeface="Calibri"/>
              </a:rPr>
              <a:t>On obtient le type de la variable par la fonction type()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019300" y="2432304"/>
            <a:ext cx="7655559" cy="3477895"/>
            <a:chOff x="2019300" y="2432304"/>
            <a:chExt cx="7655559" cy="3477895"/>
          </a:xfrm>
        </p:grpSpPr>
        <p:sp>
          <p:nvSpPr>
            <p:cNvPr id="5" name="object 4"/>
            <p:cNvSpPr txBox="1"/>
            <p:nvPr/>
          </p:nvSpPr>
          <p:spPr>
            <a:xfrm>
              <a:off x="2019300" y="2432304"/>
              <a:ext cx="3060700" cy="34778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wrap="square" lIns="0" tIns="28575" rIns="0" bIns="0" rtlCol="0">
              <a:spAutoFit/>
            </a:bodyPr>
            <a:lstStyle/>
            <a:p>
              <a:pPr marL="92075" marR="808990">
                <a:lnSpc>
                  <a:spcPct val="100000"/>
                </a:lnSpc>
                <a:spcBef>
                  <a:spcPts val="225"/>
                </a:spcBef>
              </a:pPr>
              <a:r>
                <a:rPr sz="2200" dirty="0">
                  <a:latin typeface="Consolas"/>
                  <a:cs typeface="Consolas"/>
                </a:rPr>
                <a:t>a</a:t>
              </a:r>
              <a:r>
                <a:rPr sz="2200" spc="-15" dirty="0">
                  <a:latin typeface="Consolas"/>
                  <a:cs typeface="Consolas"/>
                </a:rPr>
                <a:t> </a:t>
              </a:r>
              <a:r>
                <a:rPr sz="2200" dirty="0">
                  <a:latin typeface="Consolas"/>
                  <a:cs typeface="Consolas"/>
                </a:rPr>
                <a:t>=</a:t>
              </a:r>
              <a:r>
                <a:rPr sz="2200" spc="-10" dirty="0">
                  <a:latin typeface="Consolas"/>
                  <a:cs typeface="Consolas"/>
                </a:rPr>
                <a:t> </a:t>
              </a:r>
              <a:r>
                <a:rPr sz="2200" spc="-50" dirty="0">
                  <a:solidFill>
                    <a:srgbClr val="088557"/>
                  </a:solidFill>
                  <a:latin typeface="Consolas"/>
                  <a:cs typeface="Consolas"/>
                </a:rPr>
                <a:t>3 </a:t>
              </a:r>
              <a:r>
                <a:rPr sz="2200" spc="-10" dirty="0">
                  <a:latin typeface="Consolas"/>
                  <a:cs typeface="Consolas"/>
                </a:rPr>
                <a:t>print(type(a)) </a:t>
              </a:r>
              <a:r>
                <a:rPr sz="2200" dirty="0">
                  <a:latin typeface="Consolas"/>
                  <a:cs typeface="Consolas"/>
                </a:rPr>
                <a:t>b</a:t>
              </a:r>
              <a:r>
                <a:rPr sz="2200" spc="-15" dirty="0">
                  <a:latin typeface="Consolas"/>
                  <a:cs typeface="Consolas"/>
                </a:rPr>
                <a:t> </a:t>
              </a:r>
              <a:r>
                <a:rPr sz="2200" dirty="0">
                  <a:latin typeface="Consolas"/>
                  <a:cs typeface="Consolas"/>
                </a:rPr>
                <a:t>=</a:t>
              </a:r>
              <a:r>
                <a:rPr sz="2200" spc="-10" dirty="0">
                  <a:latin typeface="Consolas"/>
                  <a:cs typeface="Consolas"/>
                </a:rPr>
                <a:t> </a:t>
              </a:r>
              <a:r>
                <a:rPr sz="2200" spc="-25" dirty="0">
                  <a:solidFill>
                    <a:srgbClr val="088557"/>
                  </a:solidFill>
                  <a:latin typeface="Consolas"/>
                  <a:cs typeface="Consolas"/>
                </a:rPr>
                <a:t>1.5</a:t>
              </a:r>
              <a:endParaRPr sz="2200" dirty="0">
                <a:latin typeface="Consolas"/>
                <a:cs typeface="Consolas"/>
              </a:endParaRPr>
            </a:p>
            <a:p>
              <a:pPr marL="92075" marR="808990">
                <a:lnSpc>
                  <a:spcPct val="100000"/>
                </a:lnSpc>
              </a:pPr>
              <a:r>
                <a:rPr sz="2200" spc="-10" dirty="0">
                  <a:latin typeface="Consolas"/>
                  <a:cs typeface="Consolas"/>
                </a:rPr>
                <a:t>print(type(b)) </a:t>
              </a:r>
              <a:r>
                <a:rPr sz="2200" dirty="0">
                  <a:latin typeface="Consolas"/>
                  <a:cs typeface="Consolas"/>
                </a:rPr>
                <a:t>c</a:t>
              </a:r>
              <a:r>
                <a:rPr sz="2200" spc="-15" dirty="0">
                  <a:latin typeface="Consolas"/>
                  <a:cs typeface="Consolas"/>
                </a:rPr>
                <a:t> </a:t>
              </a:r>
              <a:r>
                <a:rPr sz="2200" dirty="0">
                  <a:latin typeface="Consolas"/>
                  <a:cs typeface="Consolas"/>
                </a:rPr>
                <a:t>=</a:t>
              </a:r>
              <a:r>
                <a:rPr sz="2200" spc="-10" dirty="0">
                  <a:latin typeface="Consolas"/>
                  <a:cs typeface="Consolas"/>
                </a:rPr>
                <a:t> </a:t>
              </a:r>
              <a:r>
                <a:rPr sz="2200" spc="-20" dirty="0">
                  <a:solidFill>
                    <a:srgbClr val="0000FF"/>
                  </a:solidFill>
                  <a:latin typeface="Consolas"/>
                  <a:cs typeface="Consolas"/>
                </a:rPr>
                <a:t>True </a:t>
              </a:r>
              <a:r>
                <a:rPr sz="2200" spc="-10" dirty="0">
                  <a:latin typeface="Consolas"/>
                  <a:cs typeface="Consolas"/>
                </a:rPr>
                <a:t>print(type(c)) </a:t>
              </a:r>
              <a:r>
                <a:rPr sz="2200" dirty="0">
                  <a:latin typeface="Consolas"/>
                  <a:cs typeface="Consolas"/>
                </a:rPr>
                <a:t>d</a:t>
              </a:r>
              <a:r>
                <a:rPr sz="2200" spc="-15" dirty="0">
                  <a:latin typeface="Consolas"/>
                  <a:cs typeface="Consolas"/>
                </a:rPr>
                <a:t> </a:t>
              </a:r>
              <a:r>
                <a:rPr sz="2200" dirty="0">
                  <a:latin typeface="Consolas"/>
                  <a:cs typeface="Consolas"/>
                </a:rPr>
                <a:t>=</a:t>
              </a:r>
              <a:r>
                <a:rPr sz="2200" spc="-10" dirty="0">
                  <a:latin typeface="Consolas"/>
                  <a:cs typeface="Consolas"/>
                </a:rPr>
                <a:t> </a:t>
              </a:r>
              <a:r>
                <a:rPr sz="2200" spc="-20" dirty="0">
                  <a:solidFill>
                    <a:srgbClr val="088557"/>
                  </a:solidFill>
                  <a:latin typeface="Consolas"/>
                  <a:cs typeface="Consolas"/>
                </a:rPr>
                <a:t>2</a:t>
              </a:r>
              <a:r>
                <a:rPr sz="2200" spc="-20" dirty="0">
                  <a:latin typeface="Consolas"/>
                  <a:cs typeface="Consolas"/>
                </a:rPr>
                <a:t>+</a:t>
              </a:r>
              <a:r>
                <a:rPr sz="2200" spc="-20" dirty="0">
                  <a:solidFill>
                    <a:srgbClr val="088557"/>
                  </a:solidFill>
                  <a:latin typeface="Consolas"/>
                  <a:cs typeface="Consolas"/>
                </a:rPr>
                <a:t>4</a:t>
              </a:r>
              <a:r>
                <a:rPr sz="2200" spc="-20" dirty="0">
                  <a:solidFill>
                    <a:srgbClr val="0000FF"/>
                  </a:solidFill>
                  <a:latin typeface="Consolas"/>
                  <a:cs typeface="Consolas"/>
                </a:rPr>
                <a:t>j </a:t>
              </a:r>
              <a:r>
                <a:rPr sz="2200" spc="-10" dirty="0">
                  <a:latin typeface="Consolas"/>
                  <a:cs typeface="Consolas"/>
                </a:rPr>
                <a:t>print(type(d)) </a:t>
              </a:r>
              <a:r>
                <a:rPr sz="2200" dirty="0">
                  <a:latin typeface="Consolas"/>
                  <a:cs typeface="Consolas"/>
                </a:rPr>
                <a:t>e</a:t>
              </a:r>
              <a:r>
                <a:rPr sz="2200" spc="-15" dirty="0">
                  <a:latin typeface="Consolas"/>
                  <a:cs typeface="Consolas"/>
                </a:rPr>
                <a:t> </a:t>
              </a:r>
              <a:r>
                <a:rPr sz="2200" dirty="0">
                  <a:latin typeface="Consolas"/>
                  <a:cs typeface="Consolas"/>
                </a:rPr>
                <a:t>=</a:t>
              </a:r>
              <a:r>
                <a:rPr sz="2200" spc="-10" dirty="0">
                  <a:latin typeface="Consolas"/>
                  <a:cs typeface="Consolas"/>
                </a:rPr>
                <a:t> </a:t>
              </a:r>
              <a:r>
                <a:rPr sz="2200" spc="-10" dirty="0">
                  <a:solidFill>
                    <a:srgbClr val="A21414"/>
                  </a:solidFill>
                  <a:latin typeface="Consolas"/>
                  <a:cs typeface="Consolas"/>
                </a:rPr>
                <a:t>"hello" </a:t>
              </a:r>
              <a:r>
                <a:rPr sz="2200" spc="-10" dirty="0">
                  <a:latin typeface="Consolas"/>
                  <a:cs typeface="Consolas"/>
                </a:rPr>
                <a:t>print(type(e))</a:t>
              </a:r>
              <a:endParaRPr sz="2200" dirty="0">
                <a:latin typeface="Consolas"/>
                <a:cs typeface="Consolas"/>
              </a:endParaRPr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6614159" y="3046476"/>
              <a:ext cx="3060700" cy="178308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vert="horz" wrap="square" lIns="0" tIns="27940" rIns="0" bIns="0" rtlCol="0">
              <a:spAutoFit/>
            </a:bodyPr>
            <a:lstStyle/>
            <a:p>
              <a:pPr marL="91440">
                <a:lnSpc>
                  <a:spcPct val="100000"/>
                </a:lnSpc>
                <a:spcBef>
                  <a:spcPts val="220"/>
                </a:spcBef>
              </a:pPr>
              <a:r>
                <a:rPr sz="2200" dirty="0">
                  <a:solidFill>
                    <a:srgbClr val="FFFFFF"/>
                  </a:solidFill>
                  <a:latin typeface="Consolas"/>
                  <a:cs typeface="Consolas"/>
                </a:rPr>
                <a:t>&lt;class</a:t>
              </a:r>
              <a:r>
                <a:rPr sz="2200" spc="-75" dirty="0">
                  <a:solidFill>
                    <a:srgbClr val="FFFFFF"/>
                  </a:solidFill>
                  <a:latin typeface="Consolas"/>
                  <a:cs typeface="Consolas"/>
                </a:rPr>
                <a:t> </a:t>
              </a:r>
              <a:r>
                <a:rPr sz="2200" spc="-10" dirty="0">
                  <a:solidFill>
                    <a:srgbClr val="FFFFFF"/>
                  </a:solidFill>
                  <a:latin typeface="Consolas"/>
                  <a:cs typeface="Consolas"/>
                </a:rPr>
                <a:t>'int'&gt;</a:t>
              </a:r>
              <a:endParaRPr sz="2200" dirty="0">
                <a:latin typeface="Consolas"/>
                <a:cs typeface="Consolas"/>
              </a:endParaRPr>
            </a:p>
            <a:p>
              <a:pPr marL="91440">
                <a:lnSpc>
                  <a:spcPct val="100000"/>
                </a:lnSpc>
              </a:pPr>
              <a:r>
                <a:rPr sz="2200" dirty="0">
                  <a:solidFill>
                    <a:srgbClr val="FFFFFF"/>
                  </a:solidFill>
                  <a:latin typeface="Consolas"/>
                  <a:cs typeface="Consolas"/>
                </a:rPr>
                <a:t>&lt;class</a:t>
              </a:r>
              <a:r>
                <a:rPr sz="2200" spc="-75" dirty="0">
                  <a:solidFill>
                    <a:srgbClr val="FFFFFF"/>
                  </a:solidFill>
                  <a:latin typeface="Consolas"/>
                  <a:cs typeface="Consolas"/>
                </a:rPr>
                <a:t> </a:t>
              </a:r>
              <a:r>
                <a:rPr sz="2200" spc="-10" dirty="0">
                  <a:solidFill>
                    <a:srgbClr val="FFFFFF"/>
                  </a:solidFill>
                  <a:latin typeface="Consolas"/>
                  <a:cs typeface="Consolas"/>
                </a:rPr>
                <a:t>'float'&gt;</a:t>
              </a:r>
              <a:endParaRPr sz="2200" dirty="0">
                <a:latin typeface="Consolas"/>
                <a:cs typeface="Consolas"/>
              </a:endParaRPr>
            </a:p>
            <a:p>
              <a:pPr marL="91440">
                <a:lnSpc>
                  <a:spcPct val="100000"/>
                </a:lnSpc>
              </a:pPr>
              <a:r>
                <a:rPr sz="2200" dirty="0">
                  <a:solidFill>
                    <a:srgbClr val="FFFFFF"/>
                  </a:solidFill>
                  <a:latin typeface="Consolas"/>
                  <a:cs typeface="Consolas"/>
                </a:rPr>
                <a:t>&lt;class</a:t>
              </a:r>
              <a:r>
                <a:rPr sz="2200" spc="-75" dirty="0">
                  <a:solidFill>
                    <a:srgbClr val="FFFFFF"/>
                  </a:solidFill>
                  <a:latin typeface="Consolas"/>
                  <a:cs typeface="Consolas"/>
                </a:rPr>
                <a:t> </a:t>
              </a:r>
              <a:r>
                <a:rPr sz="2200" spc="-10" dirty="0">
                  <a:solidFill>
                    <a:srgbClr val="FFFFFF"/>
                  </a:solidFill>
                  <a:latin typeface="Consolas"/>
                  <a:cs typeface="Consolas"/>
                </a:rPr>
                <a:t>'bool'&gt;</a:t>
              </a:r>
              <a:endParaRPr sz="2200" dirty="0">
                <a:latin typeface="Consolas"/>
                <a:cs typeface="Consolas"/>
              </a:endParaRPr>
            </a:p>
            <a:p>
              <a:pPr marL="91440">
                <a:lnSpc>
                  <a:spcPct val="100000"/>
                </a:lnSpc>
              </a:pPr>
              <a:r>
                <a:rPr sz="2200" dirty="0">
                  <a:solidFill>
                    <a:srgbClr val="FFFFFF"/>
                  </a:solidFill>
                  <a:latin typeface="Consolas"/>
                  <a:cs typeface="Consolas"/>
                </a:rPr>
                <a:t>&lt;class</a:t>
              </a:r>
              <a:r>
                <a:rPr sz="2200" spc="-75" dirty="0">
                  <a:solidFill>
                    <a:srgbClr val="FFFFFF"/>
                  </a:solidFill>
                  <a:latin typeface="Consolas"/>
                  <a:cs typeface="Consolas"/>
                </a:rPr>
                <a:t> </a:t>
              </a:r>
              <a:r>
                <a:rPr sz="2200" spc="-10" dirty="0">
                  <a:solidFill>
                    <a:srgbClr val="FFFFFF"/>
                  </a:solidFill>
                  <a:latin typeface="Consolas"/>
                  <a:cs typeface="Consolas"/>
                </a:rPr>
                <a:t>'complex'&gt;</a:t>
              </a:r>
              <a:endParaRPr sz="2200" dirty="0">
                <a:latin typeface="Consolas"/>
                <a:cs typeface="Consolas"/>
              </a:endParaRPr>
            </a:p>
            <a:p>
              <a:pPr marL="91440">
                <a:lnSpc>
                  <a:spcPct val="100000"/>
                </a:lnSpc>
              </a:pPr>
              <a:r>
                <a:rPr sz="2200" dirty="0">
                  <a:solidFill>
                    <a:srgbClr val="FFFFFF"/>
                  </a:solidFill>
                  <a:latin typeface="Consolas"/>
                  <a:cs typeface="Consolas"/>
                </a:rPr>
                <a:t>&lt;class</a:t>
              </a:r>
              <a:r>
                <a:rPr sz="2200" spc="-75" dirty="0">
                  <a:solidFill>
                    <a:srgbClr val="FFFFFF"/>
                  </a:solidFill>
                  <a:latin typeface="Consolas"/>
                  <a:cs typeface="Consolas"/>
                </a:rPr>
                <a:t> </a:t>
              </a:r>
              <a:r>
                <a:rPr sz="2200" spc="-10" dirty="0">
                  <a:solidFill>
                    <a:srgbClr val="FFFFFF"/>
                  </a:solidFill>
                  <a:latin typeface="Consolas"/>
                  <a:cs typeface="Consolas"/>
                </a:rPr>
                <a:t>'str'&gt;</a:t>
              </a:r>
              <a:endParaRPr sz="2200" dirty="0">
                <a:latin typeface="Consolas"/>
                <a:cs typeface="Consolas"/>
              </a:endParaRPr>
            </a:p>
          </p:txBody>
        </p:sp>
      </p:grpSp>
      <p:sp>
        <p:nvSpPr>
          <p:cNvPr id="7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1</a:t>
            </a:r>
            <a:r>
              <a:rPr lang="fr-FR" dirty="0" smtClean="0"/>
              <a:t>: Rappel sur la programmation en</a:t>
            </a:r>
            <a:endParaRPr lang="fr-FR" dirty="0"/>
          </a:p>
        </p:txBody>
      </p:sp>
      <p:pic>
        <p:nvPicPr>
          <p:cNvPr id="8" name="object 6"/>
          <p:cNvPicPr/>
          <p:nvPr/>
        </p:nvPicPr>
        <p:blipFill rotWithShape="1">
          <a:blip r:embed="rId2" cstate="print"/>
          <a:srcRect l="6221" t="16936" r="4891" b="16206"/>
          <a:stretch/>
        </p:blipFill>
        <p:spPr>
          <a:xfrm>
            <a:off x="7498449" y="677916"/>
            <a:ext cx="2438400" cy="528931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751440" y="825190"/>
            <a:ext cx="4242739" cy="385044"/>
          </a:xfrm>
          <a:prstGeom prst="rect">
            <a:avLst/>
          </a:prstGeom>
        </p:spPr>
        <p:txBody>
          <a:bodyPr vert="horz" wrap="square" lIns="0" tIns="15560" rIns="0" bIns="0" rtlCol="0" anchor="t">
            <a:spAutoFit/>
          </a:bodyPr>
          <a:lstStyle/>
          <a:p>
            <a:pPr marL="11527">
              <a:spcBef>
                <a:spcPts val="123"/>
              </a:spcBef>
            </a:pPr>
            <a:r>
              <a:rPr lang="fr-FR" sz="2400" b="1" spc="86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fr-FR" sz="2400" b="1" spc="159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sz="2400" b="1" spc="159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ariables</a:t>
            </a:r>
            <a:endParaRPr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01168" y="1137840"/>
            <a:ext cx="11990832" cy="5848176"/>
          </a:xfrm>
        </p:spPr>
        <p:txBody>
          <a:bodyPr/>
          <a:lstStyle/>
          <a:p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Bibliothèques python pour 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l’automatisation</a:t>
            </a:r>
          </a:p>
          <a:p>
            <a:endParaRPr lang="fr-FR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 pandas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Automatisation des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données: son rôle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 à automatiser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traitement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données:    </a:t>
            </a: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lire des fichiers Excel / CSV</a:t>
            </a: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filtrer, nettoyer, transformer des données</a:t>
            </a: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générer des rapports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automatiquement</a:t>
            </a: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automatisables:</a:t>
            </a: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7800"/>
              </p:ext>
            </p:extLst>
          </p:nvPr>
        </p:nvGraphicFramePr>
        <p:xfrm>
          <a:off x="1409637" y="4705150"/>
          <a:ext cx="8915400" cy="1828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Objectif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Exemple de méthode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Lire un fichier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pd.read_csv() / pd.read_excel()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Filtrer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df[df["age"] &gt; 30]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Ajouter une colonne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df["total"] = df["qte"] * df["prix"]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Exporter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df.to_excel</a:t>
                      </a:r>
                      <a:r>
                        <a:rPr lang="fr-FR" dirty="0"/>
                        <a:t>() / </a:t>
                      </a:r>
                      <a:r>
                        <a:rPr lang="fr-FR" dirty="0" err="1"/>
                        <a:t>df.to_csv</a:t>
                      </a:r>
                      <a:r>
                        <a:rPr lang="fr-FR" dirty="0"/>
                        <a:t>()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363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01168" y="1137840"/>
            <a:ext cx="11990832" cy="5848176"/>
          </a:xfrm>
        </p:spPr>
        <p:txBody>
          <a:bodyPr/>
          <a:lstStyle/>
          <a:p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Bibliothèques python pour 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l’automatisation</a:t>
            </a:r>
          </a:p>
          <a:p>
            <a:endParaRPr lang="fr-FR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 </a:t>
            </a:r>
            <a:r>
              <a:rPr lang="fr-FR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fr-F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principal : automatiser les calculs numériques</a:t>
            </a: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calculs rapides sur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tableaux</a:t>
            </a: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automatisation scientifique</a:t>
            </a:r>
          </a:p>
          <a:p>
            <a:pPr marL="108000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statistiques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automatisables:</a:t>
            </a: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13006"/>
              </p:ext>
            </p:extLst>
          </p:nvPr>
        </p:nvGraphicFramePr>
        <p:xfrm>
          <a:off x="1647824" y="4643628"/>
          <a:ext cx="8915400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Objectif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Exemple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Créer un tableau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np.array([1,2,3])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Générer une suite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np.linspace(0,10,100)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Calcule rapide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np.mean</a:t>
                      </a:r>
                      <a:r>
                        <a:rPr lang="fr-FR" dirty="0"/>
                        <a:t>(x) / </a:t>
                      </a:r>
                      <a:r>
                        <a:rPr lang="fr-FR" dirty="0" err="1"/>
                        <a:t>np.sum</a:t>
                      </a:r>
                      <a:r>
                        <a:rPr lang="fr-FR" dirty="0"/>
                        <a:t>(x)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062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" y="1137840"/>
            <a:ext cx="12082272" cy="5912207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Bibliothèques python pour l’automatisation</a:t>
            </a:r>
          </a:p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 </a:t>
            </a:r>
            <a:r>
              <a:rPr lang="fr-F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Automatisation de tâches système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son rôle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à automatiser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interactions avec le système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d’exploitation: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0" lvl="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manipuler les fichiers/dossiers</a:t>
            </a:r>
          </a:p>
          <a:p>
            <a:pPr marL="1080000" lvl="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changer de répertoire</a:t>
            </a:r>
          </a:p>
          <a:p>
            <a:pPr marL="1080000" lvl="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lancer des commandes système</a:t>
            </a:r>
          </a:p>
          <a:p>
            <a:pPr marL="1080000" lvl="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gérer les chemins</a:t>
            </a:r>
          </a:p>
          <a:p>
            <a:pPr marL="1080000" lvl="0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lister des fichiers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Fonctions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utiles: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00802"/>
              </p:ext>
            </p:extLst>
          </p:nvPr>
        </p:nvGraphicFramePr>
        <p:xfrm>
          <a:off x="2409030" y="4197096"/>
          <a:ext cx="8613650" cy="2560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06825"/>
                <a:gridCol w="4306825"/>
              </a:tblGrid>
              <a:tr h="352697">
                <a:tc>
                  <a:txBody>
                    <a:bodyPr/>
                    <a:lstStyle/>
                    <a:p>
                      <a:r>
                        <a:rPr lang="fr-FR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Fonction</a:t>
                      </a:r>
                    </a:p>
                  </a:txBody>
                  <a:tcPr anchor="ctr"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fr-FR"/>
                        <a:t>Lister les fichiers d’un dossier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os.listdir()</a:t>
                      </a:r>
                    </a:p>
                  </a:txBody>
                  <a:tcPr anchor="ctr"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fr-FR"/>
                        <a:t>Créer un dossier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os.mkdir() / os.makedirs()</a:t>
                      </a:r>
                    </a:p>
                  </a:txBody>
                  <a:tcPr anchor="ctr"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fr-FR"/>
                        <a:t>Changer de dossier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os.chdir()</a:t>
                      </a:r>
                    </a:p>
                  </a:txBody>
                  <a:tcPr anchor="ctr"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fr-FR"/>
                        <a:t>Supprimer un fichier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os.remove()</a:t>
                      </a:r>
                    </a:p>
                  </a:txBody>
                  <a:tcPr anchor="ctr"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fr-FR"/>
                        <a:t>Tester l’existence d’un chemin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os.path.exists()</a:t>
                      </a:r>
                    </a:p>
                  </a:txBody>
                  <a:tcPr anchor="ctr"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fr-FR" dirty="0"/>
                        <a:t>Exécuter une commande système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os.system</a:t>
                      </a:r>
                      <a:r>
                        <a:rPr lang="fr-FR" dirty="0"/>
                        <a:t>()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6804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" y="1137840"/>
            <a:ext cx="12082272" cy="5912207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Bibliothèques python pour l’automatisation</a:t>
            </a:r>
          </a:p>
          <a:p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 </a:t>
            </a:r>
            <a:r>
              <a:rPr lang="fr-FR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shutil</a:t>
            </a:r>
            <a:r>
              <a:rPr lang="fr-F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Gestion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avancée des fichiers: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rôle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automatiser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opérations lourdes sur les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fichiers. Plus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puissante que 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copier,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déplacer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Fonctions principales: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682"/>
              </p:ext>
            </p:extLst>
          </p:nvPr>
        </p:nvGraphicFramePr>
        <p:xfrm>
          <a:off x="1345629" y="3648456"/>
          <a:ext cx="8915400" cy="237591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54711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Fonction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Copier un fichier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shutil.copy</a:t>
                      </a:r>
                      <a:r>
                        <a:rPr lang="fr-FR" dirty="0"/>
                        <a:t>()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Copier un dossier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shutil.copytree</a:t>
                      </a:r>
                      <a:r>
                        <a:rPr lang="fr-FR" dirty="0"/>
                        <a:t>()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Déplacer un fichier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shutil.move()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Supprimer un dossier entier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shutil.rmtree()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/>
                        <a:t>Créer un fichier zip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shutil.make_archive</a:t>
                      </a:r>
                      <a:r>
                        <a:rPr lang="fr-FR" dirty="0"/>
                        <a:t>()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8720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" y="1137840"/>
            <a:ext cx="12082272" cy="5912207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 d’automatisation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50699" y="0"/>
            <a:ext cx="9930312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2</a:t>
            </a:r>
            <a:r>
              <a:rPr lang="fr-FR" dirty="0" smtClean="0"/>
              <a:t>: Automatisation et programmation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23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" y="1137840"/>
            <a:ext cx="12082272" cy="5912207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Exemples d’automatisation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51560" y="0"/>
            <a:ext cx="10945368" cy="90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Chapitre </a:t>
            </a:r>
            <a:r>
              <a:rPr lang="fr-FR" b="1" dirty="0" smtClean="0"/>
              <a:t>3</a:t>
            </a:r>
            <a:r>
              <a:rPr lang="fr-FR" dirty="0" smtClean="0"/>
              <a:t>: Programmation Orientée Objet Avancée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919" y="607442"/>
            <a:ext cx="24386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5910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27106</TotalTime>
  <Words>6955</Words>
  <Application>Microsoft Office PowerPoint</Application>
  <PresentationFormat>Grand écran</PresentationFormat>
  <Paragraphs>1523</Paragraphs>
  <Slides>95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95</vt:i4>
      </vt:variant>
    </vt:vector>
  </HeadingPairs>
  <TitlesOfParts>
    <vt:vector size="109" baseType="lpstr">
      <vt:lpstr>Arial</vt:lpstr>
      <vt:lpstr>Arial MT</vt:lpstr>
      <vt:lpstr>Calibri</vt:lpstr>
      <vt:lpstr>Calibri-Light</vt:lpstr>
      <vt:lpstr>Century Gothic</vt:lpstr>
      <vt:lpstr>Consolas</vt:lpstr>
      <vt:lpstr>Courier New</vt:lpstr>
      <vt:lpstr>NimbusMonL-Regu</vt:lpstr>
      <vt:lpstr>Tahoma</vt:lpstr>
      <vt:lpstr>Times New Roman</vt:lpstr>
      <vt:lpstr>Trebuchet MS</vt:lpstr>
      <vt:lpstr>Wingdings</vt:lpstr>
      <vt:lpstr>Wingdings 3</vt:lpstr>
      <vt:lpstr>Brin</vt:lpstr>
      <vt:lpstr>Programmation Avancée en Python</vt:lpstr>
      <vt:lpstr>Contenu de la matière</vt:lpstr>
      <vt:lpstr>Chapitre 1: Rappel sur la programmation en</vt:lpstr>
      <vt:lpstr>Chapitre 1: Rappel sur la programmation en</vt:lpstr>
      <vt:lpstr>Chapitre 1: Rappel sur la programmation en</vt:lpstr>
      <vt:lpstr>Chapitre 1: Rappel sur la programmation en</vt:lpstr>
      <vt:lpstr>2. Variables</vt:lpstr>
      <vt:lpstr>2. Variables</vt:lpstr>
      <vt:lpstr>2. Variables</vt:lpstr>
      <vt:lpstr>3. Opérations de base</vt:lpstr>
      <vt:lpstr> a. Instructions d’affectation</vt:lpstr>
      <vt:lpstr>3. Opérations de base</vt:lpstr>
      <vt:lpstr>3. Opérations de base</vt:lpstr>
      <vt:lpstr>Exemple d’un programme python</vt:lpstr>
      <vt:lpstr>Exemple d’un programme Python</vt:lpstr>
      <vt:lpstr>Exemple d’un programme Python</vt:lpstr>
      <vt:lpstr>Solution d‘exercice d’échange entre deux variables</vt:lpstr>
      <vt:lpstr>4. Expressions Arithmétiques</vt:lpstr>
      <vt:lpstr>5. Expressions logiques (Booléennes)</vt:lpstr>
      <vt:lpstr>6. Les instructions de contrôle</vt:lpstr>
      <vt:lpstr>5. Les instructions de contrôle Indentation générale</vt:lpstr>
      <vt:lpstr>6. Les instructions de contrôle</vt:lpstr>
      <vt:lpstr>6. Les instructions de contrôle</vt:lpstr>
      <vt:lpstr>Exemple : trouver le maximum entre                  deux nombres saisis</vt:lpstr>
      <vt:lpstr>5. Les instructions de contrôle</vt:lpstr>
      <vt:lpstr>6. Les instructions de contrôle</vt:lpstr>
      <vt:lpstr>6. Les instructions de contrôle</vt:lpstr>
      <vt:lpstr>6. Les instructions de contrôle</vt:lpstr>
      <vt:lpstr>Présentation PowerPoint</vt:lpstr>
      <vt:lpstr>Présentation PowerPoint</vt:lpstr>
      <vt:lpstr>Présentation PowerPoint</vt:lpstr>
      <vt:lpstr>7. Les Modules (librairies)</vt:lpstr>
      <vt:lpstr>Exemple sur l’utilisation du module math: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8. Strings (Chaines de caractères)</vt:lpstr>
      <vt:lpstr>8. Strings (Chaines de caractères)</vt:lpstr>
      <vt:lpstr>8. Strings (Chaines de caractères)</vt:lpstr>
      <vt:lpstr>8. Strings (Chaines de caractères)</vt:lpstr>
      <vt:lpstr>8. Strings (Chaines de caractères)</vt:lpstr>
      <vt:lpstr>8. Strings (Chaines de caractères)</vt:lpstr>
      <vt:lpstr>8. Strings (Chaines de caractères)</vt:lpstr>
      <vt:lpstr>8. Strings (Chaines de caractères)</vt:lpstr>
      <vt:lpstr>Présentation PowerPoint</vt:lpstr>
      <vt:lpstr>9. Listes</vt:lpstr>
      <vt:lpstr>9. Listes</vt:lpstr>
      <vt:lpstr>9. Listes</vt:lpstr>
      <vt:lpstr>9. Listes</vt:lpstr>
      <vt:lpstr>9. Listes</vt:lpstr>
      <vt:lpstr>9. Listes</vt:lpstr>
      <vt:lpstr>9. Listes</vt:lpstr>
      <vt:lpstr>9. Listes</vt:lpstr>
      <vt:lpstr>9. Listes</vt:lpstr>
      <vt:lpstr>Présentation PowerPoint</vt:lpstr>
      <vt:lpstr>10. Tuples</vt:lpstr>
      <vt:lpstr>10. Tuples</vt:lpstr>
      <vt:lpstr>10. Tuples</vt:lpstr>
      <vt:lpstr>10. Tuples</vt:lpstr>
      <vt:lpstr>10. Tuples</vt:lpstr>
      <vt:lpstr>Présentation PowerPoint</vt:lpstr>
      <vt:lpstr>11. Ensembles (sets)</vt:lpstr>
      <vt:lpstr>11. Ensembles (sets)</vt:lpstr>
      <vt:lpstr>11. Ensembles (sets)</vt:lpstr>
      <vt:lpstr>11. Ensembles (sets)</vt:lpstr>
      <vt:lpstr>11. Ensembles (sets)</vt:lpstr>
      <vt:lpstr>Présentation PowerPoint</vt:lpstr>
      <vt:lpstr>12. Dictionnaires</vt:lpstr>
      <vt:lpstr>12. Dictionnaires</vt:lpstr>
      <vt:lpstr>12. Dictionnaires</vt:lpstr>
      <vt:lpstr>12. Dictionnaires</vt:lpstr>
      <vt:lpstr>12. Dictionnaires</vt:lpstr>
      <vt:lpstr>12. Dictionnaires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Programmation Avancée en Python</dc:title>
  <dc:creator>OMG</dc:creator>
  <cp:lastModifiedBy>OMG</cp:lastModifiedBy>
  <cp:revision>218</cp:revision>
  <dcterms:created xsi:type="dcterms:W3CDTF">2025-09-29T15:28:01Z</dcterms:created>
  <dcterms:modified xsi:type="dcterms:W3CDTF">2025-11-18T19:35:09Z</dcterms:modified>
</cp:coreProperties>
</file>