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23" r:id="rId2"/>
    <p:sldId id="339" r:id="rId3"/>
    <p:sldId id="340" r:id="rId4"/>
    <p:sldId id="341" r:id="rId5"/>
    <p:sldId id="342" r:id="rId6"/>
    <p:sldId id="343" r:id="rId7"/>
    <p:sldId id="344" r:id="rId8"/>
    <p:sldId id="345" r:id="rId9"/>
    <p:sldId id="309" r:id="rId10"/>
    <p:sldId id="310" r:id="rId11"/>
    <p:sldId id="311" r:id="rId12"/>
    <p:sldId id="312" r:id="rId13"/>
    <p:sldId id="313" r:id="rId14"/>
    <p:sldId id="314" r:id="rId15"/>
    <p:sldId id="317" r:id="rId16"/>
    <p:sldId id="318" r:id="rId17"/>
    <p:sldId id="346" r:id="rId18"/>
    <p:sldId id="319" r:id="rId19"/>
    <p:sldId id="338"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A906"/>
    <a:srgbClr val="AD5165"/>
    <a:srgbClr val="24BE33"/>
    <a:srgbClr val="969696"/>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84" autoAdjust="0"/>
    <p:restoredTop sz="94660"/>
  </p:normalViewPr>
  <p:slideViewPr>
    <p:cSldViewPr>
      <p:cViewPr varScale="1">
        <p:scale>
          <a:sx n="59" d="100"/>
          <a:sy n="59" d="100"/>
        </p:scale>
        <p:origin x="1596"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F37061-8A8D-4EF6-B2E2-5386F5057A98}" type="datetimeFigureOut">
              <a:rPr lang="fr-FR" smtClean="0"/>
              <a:pPr/>
              <a:t>04/04/2026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0B0E0E-9E52-46F2-A76F-CBD054AEC9ED}" type="slidenum">
              <a:rPr lang="fr-FR" smtClean="0"/>
              <a:pPr/>
              <a:t>‹N°›</a:t>
            </a:fld>
            <a:endParaRPr lang="fr-FR"/>
          </a:p>
        </p:txBody>
      </p:sp>
    </p:spTree>
    <p:extLst>
      <p:ext uri="{BB962C8B-B14F-4D97-AF65-F5344CB8AC3E}">
        <p14:creationId xmlns:p14="http://schemas.microsoft.com/office/powerpoint/2010/main" val="3027403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a:ln/>
        </p:spPr>
        <p:txBody>
          <a:bodyPr/>
          <a:lstStyle/>
          <a:p>
            <a:endParaRPr lang="fr-FR"/>
          </a:p>
        </p:txBody>
      </p:sp>
      <p:sp>
        <p:nvSpPr>
          <p:cNvPr id="5734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dirty="0"/>
          </a:p>
        </p:txBody>
      </p:sp>
      <p:sp>
        <p:nvSpPr>
          <p:cNvPr id="57348"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CA" dirty="0">
                <a:latin typeface="Times New Roman" pitchFamily="18" charset="0"/>
              </a:rPr>
              <a:t>HEC- 30-411-96  </a:t>
            </a:r>
          </a:p>
        </p:txBody>
      </p:sp>
      <p:sp>
        <p:nvSpPr>
          <p:cNvPr id="57349" name="Espace réservé du pied de page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CA" dirty="0">
                <a:latin typeface="Times New Roman" pitchFamily="18" charset="0"/>
              </a:rPr>
              <a:t>Sylvie </a:t>
            </a:r>
            <a:r>
              <a:rPr lang="en-CA" dirty="0" err="1">
                <a:latin typeface="Times New Roman" pitchFamily="18" charset="0"/>
              </a:rPr>
              <a:t>Vidaillac</a:t>
            </a:r>
            <a:endParaRPr lang="en-CA">
              <a:latin typeface="Times New Roman" pitchFamily="18" charset="0"/>
            </a:endParaRPr>
          </a:p>
        </p:txBody>
      </p:sp>
      <p:sp>
        <p:nvSpPr>
          <p:cNvPr id="57350"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10DB0CF-DB2C-4EB0-91FD-1E612DB9BAFC}" type="slidenum">
              <a:rPr lang="en-CA" smtClean="0">
                <a:latin typeface="Times New Roman" pitchFamily="18" charset="0"/>
              </a:rPr>
              <a:pPr eaLnBrk="1" hangingPunct="1"/>
              <a:t>1</a:t>
            </a:fld>
            <a:endParaRPr lang="en-CA">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3076" name="Rectangle 4"/>
          <p:cNvSpPr>
            <a:spLocks noGrp="1" noChangeArrowheads="1"/>
          </p:cNvSpPr>
          <p:nvPr>
            <p:ph type="dt" sz="half" idx="2"/>
          </p:nvPr>
        </p:nvSpPr>
        <p:spPr bwMode="black">
          <a:xfrm>
            <a:off x="457200" y="6477000"/>
            <a:ext cx="2133600" cy="244475"/>
          </a:xfrm>
        </p:spPr>
        <p:txBody>
          <a:bodyPr/>
          <a:lstStyle>
            <a:lvl1pPr>
              <a:defRPr>
                <a:solidFill>
                  <a:schemeClr val="tx1"/>
                </a:solidFill>
              </a:defRPr>
            </a:lvl1pPr>
          </a:lstStyle>
          <a:p>
            <a:endParaRPr lang="en-US"/>
          </a:p>
        </p:txBody>
      </p:sp>
      <p:sp>
        <p:nvSpPr>
          <p:cNvPr id="3077" name="Rectangle 5"/>
          <p:cNvSpPr>
            <a:spLocks noGrp="1" noChangeArrowheads="1"/>
          </p:cNvSpPr>
          <p:nvPr>
            <p:ph type="ftr" sz="quarter" idx="3"/>
          </p:nvPr>
        </p:nvSpPr>
        <p:spPr bwMode="black">
          <a:xfrm>
            <a:off x="3124200" y="6477000"/>
            <a:ext cx="2895600" cy="244475"/>
          </a:xfrm>
        </p:spPr>
        <p:txBody>
          <a:bodyPr/>
          <a:lstStyle>
            <a:lvl1pPr algn="ctr">
              <a:defRPr>
                <a:solidFill>
                  <a:schemeClr val="tx1"/>
                </a:solidFill>
              </a:defRPr>
            </a:lvl1pPr>
          </a:lstStyle>
          <a:p>
            <a:endParaRPr lang="en-US"/>
          </a:p>
        </p:txBody>
      </p:sp>
      <p:sp>
        <p:nvSpPr>
          <p:cNvPr id="3078" name="Rectangle 6"/>
          <p:cNvSpPr>
            <a:spLocks noGrp="1" noChangeArrowheads="1"/>
          </p:cNvSpPr>
          <p:nvPr>
            <p:ph type="sldNum" sz="quarter" idx="4"/>
          </p:nvPr>
        </p:nvSpPr>
        <p:spPr bwMode="black">
          <a:xfrm>
            <a:off x="6553200" y="6477000"/>
            <a:ext cx="2133600" cy="244475"/>
          </a:xfrm>
        </p:spPr>
        <p:txBody>
          <a:bodyPr/>
          <a:lstStyle>
            <a:lvl1pPr>
              <a:defRPr>
                <a:solidFill>
                  <a:schemeClr val="tx1"/>
                </a:solidFill>
              </a:defRPr>
            </a:lvl1pPr>
          </a:lstStyle>
          <a:p>
            <a:fld id="{94A581CF-A9A3-42B4-BB0B-04BE74A9FF68}" type="slidenum">
              <a:rPr lang="en-US"/>
              <a:pPr/>
              <a:t>‹N°›</a:t>
            </a:fld>
            <a:endParaRPr lang="en-US"/>
          </a:p>
        </p:txBody>
      </p:sp>
      <p:sp>
        <p:nvSpPr>
          <p:cNvPr id="3086" name="Text Box 14"/>
          <p:cNvSpPr txBox="1">
            <a:spLocks noChangeArrowheads="1"/>
          </p:cNvSpPr>
          <p:nvPr/>
        </p:nvSpPr>
        <p:spPr bwMode="white">
          <a:xfrm>
            <a:off x="7958138" y="185738"/>
            <a:ext cx="1079500" cy="457200"/>
          </a:xfrm>
          <a:prstGeom prst="rect">
            <a:avLst/>
          </a:prstGeom>
          <a:noFill/>
          <a:ln w="9525">
            <a:noFill/>
            <a:miter lim="800000"/>
            <a:headEnd/>
            <a:tailEnd/>
          </a:ln>
          <a:effectLst/>
        </p:spPr>
        <p:txBody>
          <a:bodyPr>
            <a:spAutoFit/>
          </a:bodyPr>
          <a:lstStyle/>
          <a:p>
            <a:r>
              <a:rPr lang="en-US" sz="2400" b="1" i="1">
                <a:solidFill>
                  <a:schemeClr val="accent2"/>
                </a:solidFill>
              </a:rPr>
              <a:t>LOGO</a:t>
            </a:r>
          </a:p>
        </p:txBody>
      </p:sp>
      <p:sp>
        <p:nvSpPr>
          <p:cNvPr id="3075" name="Rectangle 3"/>
          <p:cNvSpPr>
            <a:spLocks noGrp="1" noChangeArrowheads="1"/>
          </p:cNvSpPr>
          <p:nvPr>
            <p:ph type="subTitle" idx="1"/>
          </p:nvPr>
        </p:nvSpPr>
        <p:spPr bwMode="gray">
          <a:xfrm>
            <a:off x="2438400" y="3505200"/>
            <a:ext cx="6172200" cy="381000"/>
          </a:xfrm>
        </p:spPr>
        <p:txBody>
          <a:bodyPr/>
          <a:lstStyle>
            <a:lvl1pPr marL="0" indent="0" algn="r">
              <a:buFont typeface="Wingdings" pitchFamily="2" charset="2"/>
              <a:buNone/>
              <a:defRPr sz="2400">
                <a:solidFill>
                  <a:schemeClr val="bg1"/>
                </a:solidFill>
              </a:defRPr>
            </a:lvl1pPr>
          </a:lstStyle>
          <a:p>
            <a:r>
              <a:rPr lang="fr-FR"/>
              <a:t>Cliquez pour modifier le style des sous-titres du masque</a:t>
            </a:r>
            <a:endParaRPr lang="en-US"/>
          </a:p>
        </p:txBody>
      </p:sp>
      <p:sp>
        <p:nvSpPr>
          <p:cNvPr id="3074" name="Rectangle 2"/>
          <p:cNvSpPr>
            <a:spLocks noGrp="1" noChangeArrowheads="1"/>
          </p:cNvSpPr>
          <p:nvPr>
            <p:ph type="ctrTitle"/>
          </p:nvPr>
        </p:nvSpPr>
        <p:spPr>
          <a:xfrm>
            <a:off x="914400" y="2667000"/>
            <a:ext cx="7848600" cy="682625"/>
          </a:xfrm>
        </p:spPr>
        <p:txBody>
          <a:bodyPr/>
          <a:lstStyle>
            <a:lvl1pPr algn="r">
              <a:defRPr sz="4400">
                <a:solidFill>
                  <a:schemeClr val="bg1"/>
                </a:solidFill>
              </a:defRPr>
            </a:lvl1pPr>
          </a:lstStyle>
          <a:p>
            <a:r>
              <a:rPr lang="fr-FR"/>
              <a:t>Cliquez pour modifier le style du titre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4F93F130-75E7-42F0-8C09-E01459C07B3D}" type="slidenum">
              <a:rPr lang="en-US"/>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8DA8E298-07D8-4C08-B2C9-F38D578613D8}" type="slidenum">
              <a:rPr lang="en-US"/>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381000" y="1447800"/>
            <a:ext cx="40767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10100" y="1447800"/>
            <a:ext cx="40767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r>
              <a:rPr lang="en-US"/>
              <a:t>www.themegallery.com</a:t>
            </a:r>
          </a:p>
        </p:txBody>
      </p:sp>
      <p:sp>
        <p:nvSpPr>
          <p:cNvPr id="7" name="Espace réservé du numéro de diapositive 6"/>
          <p:cNvSpPr>
            <a:spLocks noGrp="1"/>
          </p:cNvSpPr>
          <p:nvPr>
            <p:ph type="sldNum" sz="quarter" idx="12"/>
          </p:nvPr>
        </p:nvSpPr>
        <p:spPr/>
        <p:txBody>
          <a:bodyPr/>
          <a:lstStyle>
            <a:lvl1pPr>
              <a:defRPr/>
            </a:lvl1pPr>
          </a:lstStyle>
          <a:p>
            <a:fld id="{AEDD8D3D-D97F-4D4C-BB6C-DDEEE9BB23F0}" type="slidenum">
              <a:rPr lang="en-US"/>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lvl1pPr>
              <a:defRPr/>
            </a:lvl1pPr>
          </a:lstStyle>
          <a:p>
            <a:endParaRPr lang="en-US"/>
          </a:p>
        </p:txBody>
      </p:sp>
      <p:sp>
        <p:nvSpPr>
          <p:cNvPr id="8" name="Espace réservé du pied de page 7"/>
          <p:cNvSpPr>
            <a:spLocks noGrp="1"/>
          </p:cNvSpPr>
          <p:nvPr>
            <p:ph type="ftr" sz="quarter" idx="11"/>
          </p:nvPr>
        </p:nvSpPr>
        <p:spPr/>
        <p:txBody>
          <a:bodyPr/>
          <a:lstStyle>
            <a:lvl1pPr>
              <a:defRPr/>
            </a:lvl1pPr>
          </a:lstStyle>
          <a:p>
            <a:r>
              <a:rPr lang="en-US"/>
              <a:t>www.themegallery.com</a:t>
            </a:r>
          </a:p>
        </p:txBody>
      </p:sp>
      <p:sp>
        <p:nvSpPr>
          <p:cNvPr id="9" name="Espace réservé du numéro de diapositive 8"/>
          <p:cNvSpPr>
            <a:spLocks noGrp="1"/>
          </p:cNvSpPr>
          <p:nvPr>
            <p:ph type="sldNum" sz="quarter" idx="12"/>
          </p:nvPr>
        </p:nvSpPr>
        <p:spPr/>
        <p:txBody>
          <a:bodyPr/>
          <a:lstStyle>
            <a:lvl1pPr>
              <a:defRPr/>
            </a:lvl1pPr>
          </a:lstStyle>
          <a:p>
            <a:fld id="{4C6509CA-4739-4D62-8961-1D4582E5116C}" type="slidenum">
              <a:rPr lang="en-US"/>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lvl1pPr>
              <a:defRPr/>
            </a:lvl1pPr>
          </a:lstStyle>
          <a:p>
            <a:endParaRPr lang="en-US"/>
          </a:p>
        </p:txBody>
      </p:sp>
      <p:sp>
        <p:nvSpPr>
          <p:cNvPr id="4" name="Espace réservé du pied de page 3"/>
          <p:cNvSpPr>
            <a:spLocks noGrp="1"/>
          </p:cNvSpPr>
          <p:nvPr>
            <p:ph type="ftr" sz="quarter" idx="11"/>
          </p:nvPr>
        </p:nvSpPr>
        <p:spPr/>
        <p:txBody>
          <a:bodyPr/>
          <a:lstStyle>
            <a:lvl1pPr>
              <a:defRPr/>
            </a:lvl1pPr>
          </a:lstStyle>
          <a:p>
            <a:r>
              <a:rPr lang="en-US"/>
              <a:t>www.themegallery.com</a:t>
            </a:r>
          </a:p>
        </p:txBody>
      </p:sp>
      <p:sp>
        <p:nvSpPr>
          <p:cNvPr id="5" name="Espace réservé du numéro de diapositive 4"/>
          <p:cNvSpPr>
            <a:spLocks noGrp="1"/>
          </p:cNvSpPr>
          <p:nvPr>
            <p:ph type="sldNum" sz="quarter" idx="12"/>
          </p:nvPr>
        </p:nvSpPr>
        <p:spPr/>
        <p:txBody>
          <a:bodyPr/>
          <a:lstStyle>
            <a:lvl1pPr>
              <a:defRPr/>
            </a:lvl1pPr>
          </a:lstStyle>
          <a:p>
            <a:fld id="{FD486D13-10DB-4C90-BF79-1BBE717D5A61}" type="slidenum">
              <a:rPr lang="en-US"/>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en-US"/>
          </a:p>
        </p:txBody>
      </p:sp>
      <p:sp>
        <p:nvSpPr>
          <p:cNvPr id="3" name="Espace réservé du pied de page 2"/>
          <p:cNvSpPr>
            <a:spLocks noGrp="1"/>
          </p:cNvSpPr>
          <p:nvPr>
            <p:ph type="ftr" sz="quarter" idx="11"/>
          </p:nvPr>
        </p:nvSpPr>
        <p:spPr/>
        <p:txBody>
          <a:bodyPr/>
          <a:lstStyle>
            <a:lvl1pPr>
              <a:defRPr/>
            </a:lvl1pPr>
          </a:lstStyle>
          <a:p>
            <a:r>
              <a:rPr lang="en-US"/>
              <a:t>www.themegallery.com</a:t>
            </a:r>
          </a:p>
        </p:txBody>
      </p:sp>
      <p:sp>
        <p:nvSpPr>
          <p:cNvPr id="4" name="Espace réservé du numéro de diapositive 3"/>
          <p:cNvSpPr>
            <a:spLocks noGrp="1"/>
          </p:cNvSpPr>
          <p:nvPr>
            <p:ph type="sldNum" sz="quarter" idx="12"/>
          </p:nvPr>
        </p:nvSpPr>
        <p:spPr/>
        <p:txBody>
          <a:bodyPr/>
          <a:lstStyle>
            <a:lvl1pPr>
              <a:defRPr/>
            </a:lvl1pPr>
          </a:lstStyle>
          <a:p>
            <a:fld id="{B71D62BD-7A1C-45B6-9B05-B95CA521D56D}" type="slidenum">
              <a:rPr lang="en-US"/>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r>
              <a:rPr lang="en-US"/>
              <a:t>www.themegallery.com</a:t>
            </a:r>
          </a:p>
        </p:txBody>
      </p:sp>
      <p:sp>
        <p:nvSpPr>
          <p:cNvPr id="7" name="Espace réservé du numéro de diapositive 6"/>
          <p:cNvSpPr>
            <a:spLocks noGrp="1"/>
          </p:cNvSpPr>
          <p:nvPr>
            <p:ph type="sldNum" sz="quarter" idx="12"/>
          </p:nvPr>
        </p:nvSpPr>
        <p:spPr/>
        <p:txBody>
          <a:bodyPr/>
          <a:lstStyle>
            <a:lvl1pPr>
              <a:defRPr/>
            </a:lvl1pPr>
          </a:lstStyle>
          <a:p>
            <a:fld id="{689F56AA-A751-496A-AFB5-061BFFF061BD}" type="slidenum">
              <a:rPr lang="en-US"/>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r>
              <a:rPr lang="en-US"/>
              <a:t>www.themegallery.com</a:t>
            </a:r>
          </a:p>
        </p:txBody>
      </p:sp>
      <p:sp>
        <p:nvSpPr>
          <p:cNvPr id="7" name="Espace réservé du numéro de diapositive 6"/>
          <p:cNvSpPr>
            <a:spLocks noGrp="1"/>
          </p:cNvSpPr>
          <p:nvPr>
            <p:ph type="sldNum" sz="quarter" idx="12"/>
          </p:nvPr>
        </p:nvSpPr>
        <p:spPr/>
        <p:txBody>
          <a:bodyPr/>
          <a:lstStyle>
            <a:lvl1pPr>
              <a:defRPr/>
            </a:lvl1pPr>
          </a:lstStyle>
          <a:p>
            <a:fld id="{375082E2-5D18-40E0-A7A6-D1C9233C40FA}" type="slidenum">
              <a:rPr lang="en-US"/>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BE0CCCE3-C983-4574-B371-2A54DB3FED59}" type="slidenum">
              <a:rPr lang="en-US"/>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10350" y="685800"/>
            <a:ext cx="2076450" cy="5562600"/>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381000" y="685800"/>
            <a:ext cx="6076950" cy="55626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544C84B3-0E05-4DCF-A107-9758ED79D51F}" type="slidenum">
              <a:rPr lang="en-US"/>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381000" y="685800"/>
            <a:ext cx="5791200" cy="563563"/>
          </a:xfrm>
        </p:spPr>
        <p:txBody>
          <a:bodyPr/>
          <a:lstStyle/>
          <a:p>
            <a:r>
              <a:rPr lang="fr-FR"/>
              <a:t>Cliquez pour modifier le style du titre</a:t>
            </a:r>
          </a:p>
        </p:txBody>
      </p:sp>
      <p:sp>
        <p:nvSpPr>
          <p:cNvPr id="3" name="Espace réservé du tableau 2"/>
          <p:cNvSpPr>
            <a:spLocks noGrp="1"/>
          </p:cNvSpPr>
          <p:nvPr>
            <p:ph type="tbl" idx="1"/>
          </p:nvPr>
        </p:nvSpPr>
        <p:spPr>
          <a:xfrm>
            <a:off x="381000" y="1447800"/>
            <a:ext cx="8305800" cy="4800600"/>
          </a:xfrm>
        </p:spPr>
        <p:txBody>
          <a:bodyPr/>
          <a:lstStyle/>
          <a:p>
            <a:r>
              <a:rPr lang="fr-FR"/>
              <a:t>Cliquez sur l'icône pour ajouter un tableau</a:t>
            </a:r>
          </a:p>
        </p:txBody>
      </p:sp>
      <p:sp>
        <p:nvSpPr>
          <p:cNvPr id="4" name="Espace réservé de la date 3"/>
          <p:cNvSpPr>
            <a:spLocks noGrp="1"/>
          </p:cNvSpPr>
          <p:nvPr>
            <p:ph type="dt" sz="half" idx="10"/>
          </p:nvPr>
        </p:nvSpPr>
        <p:spPr>
          <a:xfrm>
            <a:off x="304800" y="6477000"/>
            <a:ext cx="2133600" cy="228600"/>
          </a:xfrm>
        </p:spPr>
        <p:txBody>
          <a:bodyPr/>
          <a:lstStyle>
            <a:lvl1pPr>
              <a:defRPr/>
            </a:lvl1pPr>
          </a:lstStyle>
          <a:p>
            <a:endParaRPr lang="en-US"/>
          </a:p>
        </p:txBody>
      </p:sp>
      <p:sp>
        <p:nvSpPr>
          <p:cNvPr id="5" name="Espace réservé du pied de page 4"/>
          <p:cNvSpPr>
            <a:spLocks noGrp="1"/>
          </p:cNvSpPr>
          <p:nvPr>
            <p:ph type="ftr" sz="quarter" idx="11"/>
          </p:nvPr>
        </p:nvSpPr>
        <p:spPr>
          <a:xfrm>
            <a:off x="6096000" y="6267450"/>
            <a:ext cx="2895600" cy="228600"/>
          </a:xfrm>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a:xfrm>
            <a:off x="2971800" y="6477000"/>
            <a:ext cx="2133600" cy="228600"/>
          </a:xfrm>
        </p:spPr>
        <p:txBody>
          <a:bodyPr/>
          <a:lstStyle>
            <a:lvl1pPr>
              <a:defRPr/>
            </a:lvl1pPr>
          </a:lstStyle>
          <a:p>
            <a:fld id="{EEC608A4-187C-41A7-AEBD-35B558409EBC}" type="slidenum">
              <a:rPr lang="en-US"/>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381000" y="1447800"/>
            <a:ext cx="83058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028" name="Rectangle 4"/>
          <p:cNvSpPr>
            <a:spLocks noGrp="1" noChangeArrowheads="1"/>
          </p:cNvSpPr>
          <p:nvPr>
            <p:ph type="dt" sz="half" idx="2"/>
          </p:nvPr>
        </p:nvSpPr>
        <p:spPr bwMode="white">
          <a:xfrm>
            <a:off x="304800" y="6477000"/>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bg1"/>
                </a:solidFill>
              </a:defRPr>
            </a:lvl1pPr>
          </a:lstStyle>
          <a:p>
            <a:endParaRPr lang="en-US"/>
          </a:p>
        </p:txBody>
      </p:sp>
      <p:sp>
        <p:nvSpPr>
          <p:cNvPr id="1029" name="Rectangle 5"/>
          <p:cNvSpPr>
            <a:spLocks noGrp="1" noChangeArrowheads="1"/>
          </p:cNvSpPr>
          <p:nvPr>
            <p:ph type="ftr" sz="quarter" idx="3"/>
          </p:nvPr>
        </p:nvSpPr>
        <p:spPr bwMode="white">
          <a:xfrm>
            <a:off x="6096000" y="626745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r>
              <a:rPr lang="en-US"/>
              <a:t>www.themegallery.com</a:t>
            </a:r>
          </a:p>
        </p:txBody>
      </p:sp>
      <p:sp>
        <p:nvSpPr>
          <p:cNvPr id="1030" name="Rectangle 6"/>
          <p:cNvSpPr>
            <a:spLocks noGrp="1" noChangeArrowheads="1"/>
          </p:cNvSpPr>
          <p:nvPr>
            <p:ph type="sldNum" sz="quarter" idx="4"/>
          </p:nvPr>
        </p:nvSpPr>
        <p:spPr bwMode="white">
          <a:xfrm>
            <a:off x="2971800" y="6477000"/>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fld id="{B33DFC47-A2B1-4933-9BB6-DB4B25987E01}" type="slidenum">
              <a:rPr lang="en-US"/>
              <a:pPr/>
              <a:t>‹N°›</a:t>
            </a:fld>
            <a:endParaRPr lang="en-US"/>
          </a:p>
        </p:txBody>
      </p:sp>
      <p:sp>
        <p:nvSpPr>
          <p:cNvPr id="1026" name="Rectangle 2"/>
          <p:cNvSpPr>
            <a:spLocks noGrp="1" noChangeArrowheads="1"/>
          </p:cNvSpPr>
          <p:nvPr>
            <p:ph type="title"/>
          </p:nvPr>
        </p:nvSpPr>
        <p:spPr bwMode="gray">
          <a:xfrm>
            <a:off x="381000" y="685800"/>
            <a:ext cx="5791200"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a:t>Cliquez pour modifier le style du titre</a:t>
            </a:r>
            <a:endParaRPr lang="en-US"/>
          </a:p>
        </p:txBody>
      </p:sp>
      <p:sp>
        <p:nvSpPr>
          <p:cNvPr id="1069" name="Text Box 45"/>
          <p:cNvSpPr txBox="1">
            <a:spLocks noChangeArrowheads="1"/>
          </p:cNvSpPr>
          <p:nvPr/>
        </p:nvSpPr>
        <p:spPr bwMode="white">
          <a:xfrm>
            <a:off x="7924800" y="152400"/>
            <a:ext cx="1079500" cy="396875"/>
          </a:xfrm>
          <a:prstGeom prst="rect">
            <a:avLst/>
          </a:prstGeom>
          <a:noFill/>
          <a:ln w="9525">
            <a:noFill/>
            <a:miter lim="800000"/>
            <a:headEnd/>
            <a:tailEnd/>
          </a:ln>
          <a:effectLst/>
        </p:spPr>
        <p:txBody>
          <a:bodyPr>
            <a:spAutoFit/>
          </a:bodyPr>
          <a:lstStyle/>
          <a:p>
            <a:r>
              <a:rPr lang="en-US" sz="2000" b="1" i="1">
                <a:solidFill>
                  <a:schemeClr val="accent2"/>
                </a:solidFill>
              </a:rPr>
              <a:t>LOGO</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Arial" charset="0"/>
        </a:defRPr>
      </a:lvl2pPr>
      <a:lvl3pPr algn="l" rtl="0" eaLnBrk="1" fontAlgn="base" hangingPunct="1">
        <a:spcBef>
          <a:spcPct val="0"/>
        </a:spcBef>
        <a:spcAft>
          <a:spcPct val="0"/>
        </a:spcAft>
        <a:defRPr sz="3200" b="1">
          <a:solidFill>
            <a:schemeClr val="tx1"/>
          </a:solidFill>
          <a:latin typeface="Arial" charset="0"/>
        </a:defRPr>
      </a:lvl3pPr>
      <a:lvl4pPr algn="l" rtl="0" eaLnBrk="1" fontAlgn="base" hangingPunct="1">
        <a:spcBef>
          <a:spcPct val="0"/>
        </a:spcBef>
        <a:spcAft>
          <a:spcPct val="0"/>
        </a:spcAft>
        <a:defRPr sz="3200" b="1">
          <a:solidFill>
            <a:schemeClr val="tx1"/>
          </a:solidFill>
          <a:latin typeface="Arial" charset="0"/>
        </a:defRPr>
      </a:lvl4pPr>
      <a:lvl5pPr algn="l" rtl="0" eaLnBrk="1" fontAlgn="base" hangingPunct="1">
        <a:spcBef>
          <a:spcPct val="0"/>
        </a:spcBef>
        <a:spcAft>
          <a:spcPct val="0"/>
        </a:spcAft>
        <a:defRPr sz="3200" b="1">
          <a:solidFill>
            <a:schemeClr val="tx1"/>
          </a:solidFill>
          <a:latin typeface="Arial"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20000"/>
        </a:spcBef>
        <a:spcAft>
          <a:spcPct val="0"/>
        </a:spcAft>
        <a:buClr>
          <a:schemeClr val="tx2"/>
        </a:buClr>
        <a:buFont typeface="Wingding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179513" y="1730676"/>
            <a:ext cx="8808912" cy="1554309"/>
          </a:xfrm>
        </p:spPr>
        <p:txBody>
          <a:bodyPr/>
          <a:lstStyle/>
          <a:p>
            <a:pPr algn="ctr" rtl="1" eaLnBrk="1" hangingPunct="1"/>
            <a:r>
              <a:rPr lang="ar-DZ" sz="4800"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المحور الثاني: تحديات المدير وأدواره في المؤسسة</a:t>
            </a:r>
            <a:endParaRPr lang="en-CA" sz="54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077" name="ZoneTexte 4"/>
          <p:cNvSpPr txBox="1">
            <a:spLocks noChangeArrowheads="1"/>
          </p:cNvSpPr>
          <p:nvPr/>
        </p:nvSpPr>
        <p:spPr bwMode="auto">
          <a:xfrm>
            <a:off x="2962695" y="5770166"/>
            <a:ext cx="3600400" cy="1200329"/>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ar-DZ"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السنة الجامعية 2026/2025                                                </a:t>
            </a:r>
            <a:endParaRPr lang="fr-FR"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15365" name="Picture 8" descr="C:\Users\HP\Desktop\images.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88" y="115888"/>
            <a:ext cx="2903537" cy="128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4"/>
          <p:cNvSpPr txBox="1">
            <a:spLocks noChangeArrowheads="1"/>
          </p:cNvSpPr>
          <p:nvPr/>
        </p:nvSpPr>
        <p:spPr bwMode="auto">
          <a:xfrm>
            <a:off x="0" y="530347"/>
            <a:ext cx="5890672" cy="830997"/>
          </a:xfrm>
          <a:prstGeom prst="rect">
            <a:avLst/>
          </a:prstGeom>
          <a:noFill/>
          <a:ln>
            <a:noFill/>
          </a:ln>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ar-DZ" sz="2400" b="1" cap="all"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latin typeface="Times New Roman" pitchFamily="18" charset="0"/>
                <a:cs typeface="Times New Roman" pitchFamily="18" charset="0"/>
              </a:rPr>
              <a:t>كلية العلوم الإقتصادية، التجارية وعلوم التسيير</a:t>
            </a:r>
          </a:p>
          <a:p>
            <a:pPr algn="ctr" rtl="1" eaLnBrk="1" hangingPunct="1">
              <a:defRPr/>
            </a:pPr>
            <a:r>
              <a:rPr lang="ar-DZ" sz="2400" b="1" cap="all"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latin typeface="Times New Roman" pitchFamily="18" charset="0"/>
                <a:cs typeface="Times New Roman" pitchFamily="18" charset="0"/>
              </a:rPr>
              <a:t>      قسم علوم التسيير                                                    </a:t>
            </a:r>
            <a:endParaRPr lang="fr-FR" sz="2400" b="1" cap="all" dirty="0">
              <a:ln w="9000" cmpd="sng">
                <a:solidFill>
                  <a:schemeClr val="accent4">
                    <a:shade val="50000"/>
                    <a:satMod val="120000"/>
                  </a:schemeClr>
                </a:solidFill>
                <a:prstDash val="solid"/>
              </a:ln>
              <a:solidFill>
                <a:schemeClr val="bg1"/>
              </a:solidFill>
              <a:effectLst>
                <a:reflection blurRad="12700" stA="28000" endPos="45000" dist="1000" dir="5400000" sy="-100000" algn="bl" rotWithShape="0"/>
              </a:effectLst>
              <a:latin typeface="Times New Roman" pitchFamily="18" charset="0"/>
              <a:cs typeface="Times New Roman" pitchFamily="18" charset="0"/>
            </a:endParaRPr>
          </a:p>
        </p:txBody>
      </p:sp>
      <p:sp>
        <p:nvSpPr>
          <p:cNvPr id="11" name="Sous-titre 1"/>
          <p:cNvSpPr txBox="1">
            <a:spLocks/>
          </p:cNvSpPr>
          <p:nvPr/>
        </p:nvSpPr>
        <p:spPr bwMode="gray">
          <a:xfrm>
            <a:off x="2606734" y="3933056"/>
            <a:ext cx="6172200" cy="201622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r" rtl="0" eaLnBrk="1" fontAlgn="base" hangingPunct="1">
              <a:spcBef>
                <a:spcPct val="20000"/>
              </a:spcBef>
              <a:spcAft>
                <a:spcPct val="0"/>
              </a:spcAft>
              <a:buClr>
                <a:schemeClr val="tx2"/>
              </a:buClr>
              <a:buFont typeface="Wingdings" pitchFamily="2" charset="2"/>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ar-DZ"/>
              <a:t>ابلبلبا</a:t>
            </a:r>
            <a:endParaRPr lang="fr-FR" dirty="0"/>
          </a:p>
        </p:txBody>
      </p:sp>
      <p:sp>
        <p:nvSpPr>
          <p:cNvPr id="3" name="Sous-titre 2"/>
          <p:cNvSpPr>
            <a:spLocks noGrp="1"/>
          </p:cNvSpPr>
          <p:nvPr>
            <p:ph type="subTitle" idx="1"/>
          </p:nvPr>
        </p:nvSpPr>
        <p:spPr>
          <a:xfrm>
            <a:off x="323528" y="3505200"/>
            <a:ext cx="8287072" cy="1940024"/>
          </a:xfrm>
        </p:spPr>
        <p:txBody>
          <a:bodyPr/>
          <a:lstStyle/>
          <a:p>
            <a:r>
              <a:rPr lang="ar-DZ" b="1" dirty="0">
                <a:solidFill>
                  <a:schemeClr val="tx1"/>
                </a:solidFill>
                <a:latin typeface="Times New Roman" pitchFamily="18" charset="0"/>
                <a:cs typeface="Times New Roman" pitchFamily="18" charset="0"/>
              </a:rPr>
              <a:t>                                         د. محمد عبد </a:t>
            </a:r>
            <a:r>
              <a:rPr lang="ar-DZ" b="1" dirty="0" err="1">
                <a:solidFill>
                  <a:schemeClr val="tx1"/>
                </a:solidFill>
                <a:latin typeface="Times New Roman" pitchFamily="18" charset="0"/>
                <a:cs typeface="Times New Roman" pitchFamily="18" charset="0"/>
              </a:rPr>
              <a:t>اللوش</a:t>
            </a:r>
            <a:endParaRPr lang="fr-CA" b="1" dirty="0">
              <a:solidFill>
                <a:schemeClr val="tx1"/>
              </a:solidFill>
              <a:latin typeface="Times New Roman" pitchFamily="18" charset="0"/>
              <a:cs typeface="Times New Roman" pitchFamily="18" charset="0"/>
            </a:endParaRPr>
          </a:p>
          <a:p>
            <a:pPr algn="ctr" rtl="1"/>
            <a:r>
              <a:rPr lang="ar-DZ" b="1" dirty="0">
                <a:solidFill>
                  <a:schemeClr val="tx1"/>
                </a:solidFill>
              </a:rPr>
              <a:t>      </a:t>
            </a:r>
          </a:p>
          <a:p>
            <a:pPr algn="ctr" rtl="1"/>
            <a:r>
              <a:rPr lang="ar-DZ" b="1" dirty="0">
                <a:solidFill>
                  <a:schemeClr val="tx1"/>
                </a:solidFill>
              </a:rPr>
              <a:t>دروس موجهة لطلبة السنة الثانية: شعبة علوم التسيير</a:t>
            </a:r>
            <a:endParaRPr lang="fr-FR" dirty="0">
              <a:solidFill>
                <a:schemeClr val="tx1"/>
              </a:solidFill>
            </a:endParaRPr>
          </a:p>
        </p:txBody>
      </p:sp>
    </p:spTree>
    <p:extLst>
      <p:ext uri="{BB962C8B-B14F-4D97-AF65-F5344CB8AC3E}">
        <p14:creationId xmlns:p14="http://schemas.microsoft.com/office/powerpoint/2010/main" val="1218216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E44110-63A4-E6D4-DF3C-17EBAF25BF7F}"/>
              </a:ext>
            </a:extLst>
          </p:cNvPr>
          <p:cNvSpPr>
            <a:spLocks noGrp="1"/>
          </p:cNvSpPr>
          <p:nvPr>
            <p:ph type="title"/>
          </p:nvPr>
        </p:nvSpPr>
        <p:spPr>
          <a:xfrm>
            <a:off x="179512" y="0"/>
            <a:ext cx="8136904" cy="980728"/>
          </a:xfrm>
        </p:spPr>
        <p:txBody>
          <a:bodyPr/>
          <a:lstStyle/>
          <a:p>
            <a:pPr algn="ctr" rtl="1"/>
            <a:r>
              <a:rPr lang="ar-DZ" sz="3200" b="1" dirty="0">
                <a:solidFill>
                  <a:schemeClr val="accent2">
                    <a:lumMod val="50000"/>
                  </a:schemeClr>
                </a:solidFill>
                <a:effectLst/>
                <a:latin typeface="Arial Black" panose="020B0A04020102020204" pitchFamily="34" charset="0"/>
                <a:ea typeface="Calibri" panose="020F0502020204030204" pitchFamily="34" charset="0"/>
                <a:cs typeface="Simplified Arabic" panose="02020603050405020304" pitchFamily="18" charset="-78"/>
              </a:rPr>
              <a:t>مفاهيم أساسية حول الإدارة </a:t>
            </a:r>
            <a:r>
              <a:rPr lang="fr-FR" sz="3200" b="1" dirty="0">
                <a:solidFill>
                  <a:schemeClr val="accent2">
                    <a:lumMod val="50000"/>
                  </a:schemeClr>
                </a:solidFill>
                <a:effectLst/>
                <a:latin typeface="Arial Black" panose="020B0A04020102020204" pitchFamily="34" charset="0"/>
                <a:ea typeface="Calibri" panose="020F0502020204030204" pitchFamily="34" charset="0"/>
              </a:rPr>
              <a:t>Principal concepts of Management</a:t>
            </a:r>
            <a:endParaRPr lang="fr-FR" dirty="0">
              <a:solidFill>
                <a:schemeClr val="accent2">
                  <a:lumMod val="50000"/>
                </a:schemeClr>
              </a:solidFill>
              <a:latin typeface="Arial Black" panose="020B0A04020102020204" pitchFamily="34" charset="0"/>
            </a:endParaRPr>
          </a:p>
        </p:txBody>
      </p:sp>
      <p:sp>
        <p:nvSpPr>
          <p:cNvPr id="3" name="Espace réservé du contenu 2">
            <a:extLst>
              <a:ext uri="{FF2B5EF4-FFF2-40B4-BE49-F238E27FC236}">
                <a16:creationId xmlns:a16="http://schemas.microsoft.com/office/drawing/2014/main" id="{5D18E71A-7C5E-406D-3D3C-53FFDF455A5A}"/>
              </a:ext>
            </a:extLst>
          </p:cNvPr>
          <p:cNvSpPr>
            <a:spLocks noGrp="1"/>
          </p:cNvSpPr>
          <p:nvPr>
            <p:ph idx="1"/>
          </p:nvPr>
        </p:nvSpPr>
        <p:spPr>
          <a:xfrm>
            <a:off x="0" y="908720"/>
            <a:ext cx="9144000" cy="5949280"/>
          </a:xfrm>
        </p:spPr>
        <p:txBody>
          <a:bodyPr/>
          <a:lstStyle/>
          <a:p>
            <a:pPr algn="justLow" rtl="1"/>
            <a:r>
              <a:rPr lang="ar-DZ" dirty="0"/>
              <a:t> أصبح العالم اليوم يشهد ارتفاعا كبيرا في تعداد الساكنة، مما أدى إلى زيادة الطلب على المنتجات الاستهلاكية سواء كانت سلعا أو خدمات؛ ولتلبية هذه الحاجات نشهد اليوم تزايدا في عدد الشركات والمؤسسات التي تسعى لإشباع هذه الحاجات والرغبات المتنوعة والمتزايدة.</a:t>
            </a:r>
          </a:p>
          <a:p>
            <a:pPr algn="justLow" rtl="1"/>
            <a:r>
              <a:rPr lang="ar-DZ" dirty="0"/>
              <a:t>  ومن أجل نجاحها واستمرارها في ظل المنافسة الشرسة على الأسواق والموارد المحدودة لا يمكن أن نتصور وجود شركة أو منظمة أو مؤسسة بدون إدارة أو أنشطة إدارية تعمل على: تحديد أهدافها ووضع خططها، وتنظيم مواردها المتاحة سواء كانت مادية أو بشرية، والعمل على قيادتها وتوجيهها وتنسيق جهودها لتحقيق الأهداف، والرقابة على مختلف عملياتها من أجل تصحيح الانحرافات إن وجدت وتثمين الانجازات إن تحققت.</a:t>
            </a:r>
          </a:p>
        </p:txBody>
      </p:sp>
      <p:sp>
        <p:nvSpPr>
          <p:cNvPr id="4" name="Espace réservé du pied de page 3">
            <a:extLst>
              <a:ext uri="{FF2B5EF4-FFF2-40B4-BE49-F238E27FC236}">
                <a16:creationId xmlns:a16="http://schemas.microsoft.com/office/drawing/2014/main" id="{75EDD0C2-C701-E695-F3CE-0E1F271EAE86}"/>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1284684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14A487-A393-044F-7EB0-98061E5F14BD}"/>
              </a:ext>
            </a:extLst>
          </p:cNvPr>
          <p:cNvSpPr>
            <a:spLocks noGrp="1"/>
          </p:cNvSpPr>
          <p:nvPr>
            <p:ph type="title"/>
          </p:nvPr>
        </p:nvSpPr>
        <p:spPr>
          <a:xfrm>
            <a:off x="467544" y="80168"/>
            <a:ext cx="7560840" cy="563563"/>
          </a:xfrm>
        </p:spPr>
        <p:txBody>
          <a:bodyPr/>
          <a:lstStyle/>
          <a:p>
            <a:pPr algn="ctr" rtl="1"/>
            <a:r>
              <a:rPr lang="ar-DZ" dirty="0">
                <a:solidFill>
                  <a:schemeClr val="accent2">
                    <a:lumMod val="50000"/>
                  </a:schemeClr>
                </a:solidFill>
              </a:rPr>
              <a:t>تعريف الإدارة </a:t>
            </a:r>
            <a:r>
              <a:rPr lang="fr-FR" dirty="0">
                <a:solidFill>
                  <a:schemeClr val="accent2">
                    <a:lumMod val="50000"/>
                  </a:schemeClr>
                </a:solidFill>
              </a:rPr>
              <a:t>(</a:t>
            </a:r>
            <a:r>
              <a:rPr lang="fr-FR" dirty="0" err="1">
                <a:solidFill>
                  <a:schemeClr val="accent2">
                    <a:lumMod val="50000"/>
                  </a:schemeClr>
                </a:solidFill>
              </a:rPr>
              <a:t>Definition</a:t>
            </a:r>
            <a:r>
              <a:rPr lang="fr-FR" dirty="0">
                <a:solidFill>
                  <a:schemeClr val="accent2">
                    <a:lumMod val="50000"/>
                  </a:schemeClr>
                </a:solidFill>
              </a:rPr>
              <a:t> of management)</a:t>
            </a:r>
          </a:p>
        </p:txBody>
      </p:sp>
      <p:sp>
        <p:nvSpPr>
          <p:cNvPr id="3" name="Espace réservé du contenu 2">
            <a:extLst>
              <a:ext uri="{FF2B5EF4-FFF2-40B4-BE49-F238E27FC236}">
                <a16:creationId xmlns:a16="http://schemas.microsoft.com/office/drawing/2014/main" id="{20D8BE4A-DA4C-2C2A-0CCB-07CD09DB5491}"/>
              </a:ext>
            </a:extLst>
          </p:cNvPr>
          <p:cNvSpPr>
            <a:spLocks noGrp="1"/>
          </p:cNvSpPr>
          <p:nvPr>
            <p:ph idx="1"/>
          </p:nvPr>
        </p:nvSpPr>
        <p:spPr>
          <a:xfrm>
            <a:off x="107504" y="764704"/>
            <a:ext cx="8928992" cy="6013128"/>
          </a:xfrm>
        </p:spPr>
        <p:txBody>
          <a:bodyPr/>
          <a:lstStyle/>
          <a:p>
            <a:pPr algn="justLow" rtl="1"/>
            <a:r>
              <a:rPr lang="ar-DZ" dirty="0"/>
              <a:t> </a:t>
            </a:r>
            <a:r>
              <a:rPr lang="ar-DZ" b="1" dirty="0"/>
              <a:t>من الصعب إيجاد تعريف واحد للإدارة، وذلك راجع لاختلاف الزوايا التي ينظر من خلالها إليها، وكذلك اختلاف المدارس الإدارية والفكرية والفترات الزمنية لمفكري الإدارة؛ وعليه سنورد بعض التعاريف والتي منها:</a:t>
            </a:r>
            <a:endParaRPr lang="fr-FR" b="1" dirty="0"/>
          </a:p>
          <a:p>
            <a:pPr algn="justLow" rtl="1"/>
            <a:r>
              <a:rPr lang="ar-DZ" b="1" dirty="0"/>
              <a:t>- أحد التعريفات المشهورة هو تعريف "ماري باركر" [</a:t>
            </a:r>
            <a:r>
              <a:rPr lang="fr-FR" b="1" dirty="0"/>
              <a:t>Mary Parker </a:t>
            </a:r>
            <a:r>
              <a:rPr lang="fr-FR" b="1" dirty="0" err="1"/>
              <a:t>Follett</a:t>
            </a:r>
            <a:r>
              <a:rPr lang="fr-FR" b="1" dirty="0"/>
              <a:t>] </a:t>
            </a:r>
            <a:r>
              <a:rPr lang="ar-DZ" b="1" dirty="0"/>
              <a:t>حيث تقول أن الإدارة هي:" فن يمكنك من جعل الأمور تنجز بواسطة الآخرين" ؛ هذا التعريف يجعلنا ننتبه إلى ضرورة التفرقة بين المدراء وبقية الأفراد في المنظمة، فالمدير هو الفرد الذي يساهم في تحقيق أهداف المنظمة بطريقة غير مباشرة، من خلال توجيه جهود الآخرين، بينما الأفراد يساهمون في تحقيق الأهداف من خلال إنجاز الأنشطة بأنفسهم.</a:t>
            </a:r>
            <a:endParaRPr lang="fr-FR" b="1" dirty="0"/>
          </a:p>
        </p:txBody>
      </p:sp>
      <p:sp>
        <p:nvSpPr>
          <p:cNvPr id="4" name="Espace réservé du pied de page 3">
            <a:extLst>
              <a:ext uri="{FF2B5EF4-FFF2-40B4-BE49-F238E27FC236}">
                <a16:creationId xmlns:a16="http://schemas.microsoft.com/office/drawing/2014/main" id="{592D1801-A8F7-D4B6-6E5A-08DDAEA91ED8}"/>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1922817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14B1059-57E3-85BD-6AF9-A645BA80B961}"/>
              </a:ext>
            </a:extLst>
          </p:cNvPr>
          <p:cNvSpPr>
            <a:spLocks noGrp="1"/>
          </p:cNvSpPr>
          <p:nvPr>
            <p:ph idx="1"/>
          </p:nvPr>
        </p:nvSpPr>
        <p:spPr>
          <a:xfrm>
            <a:off x="381000" y="548680"/>
            <a:ext cx="8305800" cy="6309320"/>
          </a:xfrm>
        </p:spPr>
        <p:txBody>
          <a:bodyPr/>
          <a:lstStyle/>
          <a:p>
            <a:pPr algn="justLow" rtl="1"/>
            <a:r>
              <a:rPr lang="ar-DZ" b="1" dirty="0"/>
              <a:t>في بعض الأحيان قد يضطر المدراء إلى المساهمة المباشرة وغير المباشرة في تحقيق الأهداف، كمدير المبيعات الذي قد يلجأ إلى التواصل مباشرة مع جمهور العملاء والزبائن، ليساهم مباشرة في تأدية النشاط.</a:t>
            </a:r>
            <a:endParaRPr lang="fr-FR" b="1" dirty="0"/>
          </a:p>
          <a:p>
            <a:pPr algn="justLow" rtl="1"/>
            <a:r>
              <a:rPr lang="ar-DZ" b="1" dirty="0"/>
              <a:t> ويمكن أن نوجه لهذا التعريف انتقادين أساسيين هما:</a:t>
            </a:r>
          </a:p>
          <a:p>
            <a:pPr algn="justLow" rtl="1"/>
            <a:r>
              <a:rPr lang="ar-DZ" b="1" dirty="0"/>
              <a:t>1- استعمال كلمة فن في التعريف، وهذا يمكن اعتباره نصف الحقيقة، كون الإدارة أو التسيير هو فن وعلم في الوقت نفسه، فهي فن في تطبيق المعارف كما أنه يعتمد على الحصول على العلم والمعرفة لاستعمالهما في الأنشطة الإدارية. </a:t>
            </a:r>
          </a:p>
          <a:p>
            <a:pPr algn="justLow" rtl="1"/>
            <a:r>
              <a:rPr lang="ar-DZ" b="1" dirty="0"/>
              <a:t>2-	كذلك التعريف لم يتناول أهم الوظائف التي يؤديها المدراء.</a:t>
            </a:r>
          </a:p>
          <a:p>
            <a:pPr algn="r" rtl="1"/>
            <a:endParaRPr lang="fr-FR" dirty="0"/>
          </a:p>
        </p:txBody>
      </p:sp>
      <p:sp>
        <p:nvSpPr>
          <p:cNvPr id="4" name="Espace réservé du pied de page 3">
            <a:extLst>
              <a:ext uri="{FF2B5EF4-FFF2-40B4-BE49-F238E27FC236}">
                <a16:creationId xmlns:a16="http://schemas.microsoft.com/office/drawing/2014/main" id="{50E9B7F8-A894-E1E7-72C7-82EB00E2120A}"/>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862415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1275679-8065-077D-76B2-64BF534CA0D3}"/>
              </a:ext>
            </a:extLst>
          </p:cNvPr>
          <p:cNvSpPr>
            <a:spLocks noGrp="1"/>
          </p:cNvSpPr>
          <p:nvPr>
            <p:ph idx="1"/>
          </p:nvPr>
        </p:nvSpPr>
        <p:spPr>
          <a:xfrm>
            <a:off x="152400" y="476672"/>
            <a:ext cx="8839200" cy="6264696"/>
          </a:xfrm>
        </p:spPr>
        <p:txBody>
          <a:bodyPr/>
          <a:lstStyle/>
          <a:p>
            <a:pPr algn="justLow" rtl="1"/>
            <a:r>
              <a:rPr lang="ar-DZ" b="1" dirty="0"/>
              <a:t>ومن بين التعاريف الخاصة بمفكري الإدارة نذكر:</a:t>
            </a:r>
          </a:p>
          <a:p>
            <a:pPr algn="justLow" rtl="1"/>
            <a:endParaRPr lang="ar-DZ" b="1" dirty="0"/>
          </a:p>
          <a:p>
            <a:pPr algn="justLow" rtl="1"/>
            <a:r>
              <a:rPr lang="ar-DZ" b="1" dirty="0"/>
              <a:t>-	يعرفها « </a:t>
            </a:r>
            <a:r>
              <a:rPr lang="fr-FR" b="1" dirty="0"/>
              <a:t>Taylor .F.W » </a:t>
            </a:r>
            <a:r>
              <a:rPr lang="ar-DZ" b="1" dirty="0"/>
              <a:t>بأنها: "فن معرفة ما تريد فعله ثم التأكد إذا تم ذلك بأفضل الطرق وأقلها تكلفة"</a:t>
            </a:r>
          </a:p>
          <a:p>
            <a:pPr algn="justLow" rtl="1"/>
            <a:r>
              <a:rPr lang="ar-DZ" b="1" dirty="0"/>
              <a:t>-	يعرفها: « </a:t>
            </a:r>
            <a:r>
              <a:rPr lang="fr-FR" b="1" dirty="0"/>
              <a:t>Henry Fayol » </a:t>
            </a:r>
            <a:r>
              <a:rPr lang="ar-DZ" b="1" dirty="0"/>
              <a:t>فيقول: أن تقوم بالإدارة هو: أن تتنبأ، وتخطط وتنظم وتأمر؛ هو أن تنسق وتراقب وتتحكم.</a:t>
            </a:r>
          </a:p>
          <a:p>
            <a:pPr algn="justLow" rtl="1"/>
            <a:r>
              <a:rPr lang="ar-DZ" b="1" dirty="0"/>
              <a:t>-	كما يعرفها « </a:t>
            </a:r>
            <a:r>
              <a:rPr lang="fr-FR" b="1" dirty="0"/>
              <a:t>George .R .Terry » </a:t>
            </a:r>
            <a:r>
              <a:rPr lang="ar-DZ" b="1" dirty="0"/>
              <a:t>بأنها عملية تتألف من التخطيط التنظيم التوجيه والرقابة، لتحديد الأهداف وتحقيقها، وذلك باستخدام الأفراد وبقية الموارد.</a:t>
            </a:r>
          </a:p>
          <a:p>
            <a:pPr algn="r" rtl="1"/>
            <a:endParaRPr lang="fr-FR" dirty="0"/>
          </a:p>
        </p:txBody>
      </p:sp>
      <p:sp>
        <p:nvSpPr>
          <p:cNvPr id="4" name="Espace réservé du pied de page 3">
            <a:extLst>
              <a:ext uri="{FF2B5EF4-FFF2-40B4-BE49-F238E27FC236}">
                <a16:creationId xmlns:a16="http://schemas.microsoft.com/office/drawing/2014/main" id="{45FE44AE-5F75-406D-F546-FA0D2CB7ECEC}"/>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3277272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CFE9E6-DCE5-1672-4837-E8CEDAFC9C5C}"/>
              </a:ext>
            </a:extLst>
          </p:cNvPr>
          <p:cNvSpPr>
            <a:spLocks noGrp="1"/>
          </p:cNvSpPr>
          <p:nvPr>
            <p:ph type="title"/>
          </p:nvPr>
        </p:nvSpPr>
        <p:spPr>
          <a:xfrm>
            <a:off x="309972" y="1556792"/>
            <a:ext cx="8524056" cy="563563"/>
          </a:xfrm>
        </p:spPr>
        <p:txBody>
          <a:bodyPr/>
          <a:lstStyle/>
          <a:p>
            <a:pPr algn="ctr" rtl="1"/>
            <a:r>
              <a:rPr lang="ar-DZ" dirty="0">
                <a:solidFill>
                  <a:schemeClr val="accent2">
                    <a:lumMod val="50000"/>
                  </a:schemeClr>
                </a:solidFill>
              </a:rPr>
              <a:t>وظائف (أنشطة) الإدارة </a:t>
            </a:r>
            <a:r>
              <a:rPr lang="fr-FR" dirty="0" err="1">
                <a:solidFill>
                  <a:schemeClr val="accent2">
                    <a:lumMod val="50000"/>
                  </a:schemeClr>
                </a:solidFill>
              </a:rPr>
              <a:t>Functions</a:t>
            </a:r>
            <a:r>
              <a:rPr lang="fr-FR" dirty="0">
                <a:solidFill>
                  <a:schemeClr val="accent2">
                    <a:lumMod val="50000"/>
                  </a:schemeClr>
                </a:solidFill>
              </a:rPr>
              <a:t> of Management</a:t>
            </a:r>
          </a:p>
        </p:txBody>
      </p:sp>
      <p:sp>
        <p:nvSpPr>
          <p:cNvPr id="3" name="Espace réservé du contenu 2">
            <a:extLst>
              <a:ext uri="{FF2B5EF4-FFF2-40B4-BE49-F238E27FC236}">
                <a16:creationId xmlns:a16="http://schemas.microsoft.com/office/drawing/2014/main" id="{83B16A0F-B4C7-1AE8-519A-CF86EC4273EB}"/>
              </a:ext>
            </a:extLst>
          </p:cNvPr>
          <p:cNvSpPr>
            <a:spLocks noGrp="1"/>
          </p:cNvSpPr>
          <p:nvPr>
            <p:ph idx="1"/>
          </p:nvPr>
        </p:nvSpPr>
        <p:spPr>
          <a:xfrm>
            <a:off x="152400" y="2636912"/>
            <a:ext cx="8740080" cy="2160240"/>
          </a:xfrm>
        </p:spPr>
        <p:txBody>
          <a:bodyPr/>
          <a:lstStyle/>
          <a:p>
            <a:pPr algn="justLow" rtl="1"/>
            <a:r>
              <a:rPr lang="ar-DZ" dirty="0"/>
              <a:t> </a:t>
            </a:r>
            <a:r>
              <a:rPr lang="ar-DZ" b="1" dirty="0"/>
              <a:t>تتمثل الوظائف الأربعة والأساسية للإدارة في التخطيط (</a:t>
            </a:r>
            <a:r>
              <a:rPr lang="fr-FR" b="1" dirty="0"/>
              <a:t>planning)، </a:t>
            </a:r>
            <a:r>
              <a:rPr lang="ar-DZ" b="1" dirty="0"/>
              <a:t>التنظيم (</a:t>
            </a:r>
            <a:r>
              <a:rPr lang="fr-FR" b="1" dirty="0" err="1"/>
              <a:t>Organizing</a:t>
            </a:r>
            <a:r>
              <a:rPr lang="fr-FR" b="1" dirty="0"/>
              <a:t>)، </a:t>
            </a:r>
            <a:r>
              <a:rPr lang="ar-DZ" b="1" dirty="0"/>
              <a:t>التوجيه أو القيادة (</a:t>
            </a:r>
            <a:r>
              <a:rPr lang="fr-FR" b="1" dirty="0"/>
              <a:t>Leading)، </a:t>
            </a:r>
            <a:r>
              <a:rPr lang="ar-DZ" b="1" dirty="0"/>
              <a:t>والرقابة  (</a:t>
            </a:r>
            <a:r>
              <a:rPr lang="fr-FR" b="1" dirty="0" err="1"/>
              <a:t>Controlling</a:t>
            </a:r>
            <a:r>
              <a:rPr lang="fr-FR" b="1" dirty="0"/>
              <a:t>) </a:t>
            </a:r>
            <a:r>
              <a:rPr lang="ar-DZ" b="1" dirty="0"/>
              <a:t>والشكل التالي يوضح ذلك:</a:t>
            </a:r>
            <a:endParaRPr lang="fr-FR" b="1" dirty="0"/>
          </a:p>
        </p:txBody>
      </p:sp>
      <p:sp>
        <p:nvSpPr>
          <p:cNvPr id="4" name="Espace réservé du pied de page 3">
            <a:extLst>
              <a:ext uri="{FF2B5EF4-FFF2-40B4-BE49-F238E27FC236}">
                <a16:creationId xmlns:a16="http://schemas.microsoft.com/office/drawing/2014/main" id="{18B61338-CF0C-B84F-2DEA-AABF5592AF30}"/>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11486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7B7F267C-B090-DAC8-5116-9A32015EE3AA}"/>
              </a:ext>
            </a:extLst>
          </p:cNvPr>
          <p:cNvSpPr>
            <a:spLocks noGrp="1"/>
          </p:cNvSpPr>
          <p:nvPr>
            <p:ph type="ftr" sz="quarter" idx="11"/>
          </p:nvPr>
        </p:nvSpPr>
        <p:spPr/>
        <p:txBody>
          <a:bodyPr/>
          <a:lstStyle/>
          <a:p>
            <a:r>
              <a:rPr lang="en-US"/>
              <a:t>www.themegallery.com</a:t>
            </a:r>
          </a:p>
        </p:txBody>
      </p:sp>
      <p:pic>
        <p:nvPicPr>
          <p:cNvPr id="5" name="Espace réservé du contenu 4">
            <a:extLst>
              <a:ext uri="{FF2B5EF4-FFF2-40B4-BE49-F238E27FC236}">
                <a16:creationId xmlns:a16="http://schemas.microsoft.com/office/drawing/2014/main" id="{FDE8D1D9-AE05-1E53-988B-BD2AC3B1EB30}"/>
              </a:ext>
            </a:extLst>
          </p:cNvPr>
          <p:cNvPicPr>
            <a:picLocks noGrp="1" noChangeAspect="1"/>
          </p:cNvPicPr>
          <p:nvPr>
            <p:ph idx="1"/>
          </p:nvPr>
        </p:nvPicPr>
        <p:blipFill>
          <a:blip r:embed="rId2"/>
          <a:srcRect/>
          <a:stretch>
            <a:fillRect/>
          </a:stretch>
        </p:blipFill>
        <p:spPr bwMode="auto">
          <a:xfrm>
            <a:off x="0" y="0"/>
            <a:ext cx="9143999" cy="6858000"/>
          </a:xfrm>
          <a:prstGeom prst="rect">
            <a:avLst/>
          </a:prstGeom>
          <a:noFill/>
          <a:ln w="9525">
            <a:noFill/>
            <a:miter lim="800000"/>
            <a:headEnd/>
            <a:tailEnd/>
          </a:ln>
        </p:spPr>
      </p:pic>
    </p:spTree>
    <p:extLst>
      <p:ext uri="{BB962C8B-B14F-4D97-AF65-F5344CB8AC3E}">
        <p14:creationId xmlns:p14="http://schemas.microsoft.com/office/powerpoint/2010/main" val="4191047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142BB8-9BED-CD1B-1A7A-E95C1552CC95}"/>
              </a:ext>
            </a:extLst>
          </p:cNvPr>
          <p:cNvSpPr>
            <a:spLocks noGrp="1"/>
          </p:cNvSpPr>
          <p:nvPr>
            <p:ph type="title"/>
          </p:nvPr>
        </p:nvSpPr>
        <p:spPr>
          <a:xfrm>
            <a:off x="1259632" y="260648"/>
            <a:ext cx="6264696" cy="563563"/>
          </a:xfrm>
        </p:spPr>
        <p:txBody>
          <a:bodyPr/>
          <a:lstStyle/>
          <a:p>
            <a:pPr algn="ctr" rtl="1"/>
            <a:r>
              <a:rPr lang="ar-DZ" dirty="0">
                <a:solidFill>
                  <a:schemeClr val="accent2">
                    <a:lumMod val="50000"/>
                  </a:schemeClr>
                </a:solidFill>
              </a:rPr>
              <a:t>المستويات الإدارية</a:t>
            </a:r>
            <a:endParaRPr lang="fr-FR" dirty="0">
              <a:solidFill>
                <a:schemeClr val="accent2">
                  <a:lumMod val="50000"/>
                </a:schemeClr>
              </a:solidFill>
            </a:endParaRPr>
          </a:p>
        </p:txBody>
      </p:sp>
      <p:sp>
        <p:nvSpPr>
          <p:cNvPr id="4" name="Espace réservé du pied de page 3">
            <a:extLst>
              <a:ext uri="{FF2B5EF4-FFF2-40B4-BE49-F238E27FC236}">
                <a16:creationId xmlns:a16="http://schemas.microsoft.com/office/drawing/2014/main" id="{A387CE4B-4711-1809-439D-A0C8F349DF3C}"/>
              </a:ext>
            </a:extLst>
          </p:cNvPr>
          <p:cNvSpPr>
            <a:spLocks noGrp="1"/>
          </p:cNvSpPr>
          <p:nvPr>
            <p:ph type="ftr" sz="quarter" idx="11"/>
          </p:nvPr>
        </p:nvSpPr>
        <p:spPr/>
        <p:txBody>
          <a:bodyPr/>
          <a:lstStyle/>
          <a:p>
            <a:r>
              <a:rPr lang="en-US"/>
              <a:t>www.themegallery.com</a:t>
            </a:r>
          </a:p>
        </p:txBody>
      </p:sp>
      <p:pic>
        <p:nvPicPr>
          <p:cNvPr id="5" name="Espace réservé du contenu 4">
            <a:extLst>
              <a:ext uri="{FF2B5EF4-FFF2-40B4-BE49-F238E27FC236}">
                <a16:creationId xmlns:a16="http://schemas.microsoft.com/office/drawing/2014/main" id="{1EC543FF-C372-A24D-E810-ADEDD8B7E478}"/>
              </a:ext>
            </a:extLst>
          </p:cNvPr>
          <p:cNvPicPr>
            <a:picLocks noGrp="1" noChangeAspect="1"/>
          </p:cNvPicPr>
          <p:nvPr>
            <p:ph idx="1"/>
          </p:nvPr>
        </p:nvPicPr>
        <p:blipFill>
          <a:blip r:embed="rId2"/>
          <a:srcRect/>
          <a:stretch>
            <a:fillRect/>
          </a:stretch>
        </p:blipFill>
        <p:spPr bwMode="auto">
          <a:xfrm>
            <a:off x="152400" y="980728"/>
            <a:ext cx="8452047" cy="5688632"/>
          </a:xfrm>
          <a:prstGeom prst="rect">
            <a:avLst/>
          </a:prstGeom>
          <a:noFill/>
          <a:ln w="9525">
            <a:noFill/>
            <a:miter lim="800000"/>
            <a:headEnd/>
            <a:tailEnd/>
          </a:ln>
        </p:spPr>
      </p:pic>
    </p:spTree>
    <p:extLst>
      <p:ext uri="{BB962C8B-B14F-4D97-AF65-F5344CB8AC3E}">
        <p14:creationId xmlns:p14="http://schemas.microsoft.com/office/powerpoint/2010/main" val="3240846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1000" y="685800"/>
            <a:ext cx="8262966" cy="885812"/>
          </a:xfrm>
        </p:spPr>
        <p:txBody>
          <a:bodyPr/>
          <a:lstStyle/>
          <a:p>
            <a:pPr algn="ctr" rtl="1"/>
            <a:r>
              <a:rPr lang="ar-DZ" sz="4400" dirty="0">
                <a:solidFill>
                  <a:srgbClr val="C00000"/>
                </a:solidFill>
                <a:effectLst>
                  <a:outerShdw blurRad="38100" dist="38100" dir="2700000" algn="tl">
                    <a:srgbClr val="000000">
                      <a:alpha val="43137"/>
                    </a:srgbClr>
                  </a:outerShdw>
                </a:effectLst>
              </a:rPr>
              <a:t>1-</a:t>
            </a:r>
            <a:r>
              <a:rPr lang="ar-DZ" sz="4400"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تعريف المدير</a:t>
            </a:r>
            <a:endParaRPr lang="fr-FR" sz="4400" dirty="0"/>
          </a:p>
        </p:txBody>
      </p:sp>
      <p:sp>
        <p:nvSpPr>
          <p:cNvPr id="3" name="Espace réservé du contenu 2"/>
          <p:cNvSpPr>
            <a:spLocks noGrp="1"/>
          </p:cNvSpPr>
          <p:nvPr>
            <p:ph idx="1"/>
          </p:nvPr>
        </p:nvSpPr>
        <p:spPr>
          <a:xfrm>
            <a:off x="285720" y="1500174"/>
            <a:ext cx="8572560" cy="4748226"/>
          </a:xfrm>
        </p:spPr>
        <p:txBody>
          <a:bodyPr/>
          <a:lstStyle/>
          <a:p>
            <a:pPr algn="just" rtl="1">
              <a:buNone/>
            </a:pPr>
            <a:r>
              <a:rPr lang="ar-DZ" b="1" dirty="0">
                <a:effectLst>
                  <a:outerShdw blurRad="38100" dist="38100" dir="2700000" algn="tl">
                    <a:srgbClr val="000000">
                      <a:alpha val="43137"/>
                    </a:srgbClr>
                  </a:outerShdw>
                </a:effectLst>
              </a:rPr>
              <a:t>      </a:t>
            </a:r>
          </a:p>
          <a:p>
            <a:pPr algn="just" rtl="1">
              <a:buNone/>
            </a:pPr>
            <a:r>
              <a:rPr lang="ar-DZ" b="1" dirty="0">
                <a:effectLst>
                  <a:outerShdw blurRad="38100" dist="38100" dir="2700000" algn="tl">
                    <a:srgbClr val="000000">
                      <a:alpha val="43137"/>
                    </a:srgbClr>
                  </a:outerShdw>
                </a:effectLst>
              </a:rPr>
              <a:t>     </a:t>
            </a:r>
            <a:r>
              <a:rPr lang="ar-SA" b="1" dirty="0">
                <a:effectLst>
                  <a:outerShdw blurRad="38100" dist="38100" dir="2700000" algn="tl">
                    <a:srgbClr val="000000">
                      <a:alpha val="43137"/>
                    </a:srgbClr>
                  </a:outerShdw>
                </a:effectLst>
              </a:rPr>
              <a:t>يغطي مفهوم المدير مسميات عديدة ومتنوعة نجدها في جميع المؤسسات مهما كان حجمها وطبيعة نشاطها، فالمدراء يعملون في وظائف متنوعة وبمسميات كثيرة </a:t>
            </a:r>
            <a:r>
              <a:rPr lang="ar-SA" b="1" dirty="0">
                <a:solidFill>
                  <a:srgbClr val="7030A0"/>
                </a:solidFill>
                <a:effectLst>
                  <a:outerShdw blurRad="38100" dist="38100" dir="2700000" algn="tl">
                    <a:srgbClr val="000000">
                      <a:alpha val="43137"/>
                    </a:srgbClr>
                  </a:outerShdw>
                </a:effectLst>
              </a:rPr>
              <a:t>كالمدير العام، الرئيس، قائد الفريق، مدير المشروع، مدير إدارة، رئيس قسم، رئيس مصلحة وغيرها</a:t>
            </a:r>
            <a:r>
              <a:rPr lang="ar-DZ" b="1" dirty="0">
                <a:effectLst>
                  <a:outerShdw blurRad="38100" dist="38100" dir="2700000" algn="tl">
                    <a:srgbClr val="000000">
                      <a:alpha val="43137"/>
                    </a:srgbClr>
                  </a:outerShdw>
                </a:effectLst>
              </a:rPr>
              <a:t>.</a:t>
            </a:r>
            <a:endParaRPr lang="ar-DZ" b="1" dirty="0">
              <a:solidFill>
                <a:srgbClr val="0070C0"/>
              </a:solidFill>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heckerboard(across)">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714356"/>
            <a:ext cx="8305800" cy="5534044"/>
          </a:xfrm>
        </p:spPr>
        <p:txBody>
          <a:bodyPr/>
          <a:lstStyle/>
          <a:p>
            <a:pPr marL="0" indent="0" algn="just" rtl="1">
              <a:buNone/>
            </a:pPr>
            <a:r>
              <a:rPr lang="ar-DZ" b="1" dirty="0"/>
              <a:t>- </a:t>
            </a:r>
            <a:r>
              <a:rPr lang="ar-DZ" b="1" dirty="0">
                <a:effectLst>
                  <a:outerShdw blurRad="38100" dist="38100" dir="2700000" algn="tl">
                    <a:srgbClr val="000000">
                      <a:alpha val="43137"/>
                    </a:srgbClr>
                  </a:outerShdw>
                </a:effectLst>
              </a:rPr>
              <a:t>يعرف روبنس وزملائه </a:t>
            </a:r>
            <a:r>
              <a:rPr lang="en-US" b="1" dirty="0">
                <a:effectLst>
                  <a:outerShdw blurRad="38100" dist="38100" dir="2700000" algn="tl">
                    <a:srgbClr val="000000">
                      <a:alpha val="43137"/>
                    </a:srgbClr>
                  </a:outerShdw>
                </a:effectLst>
              </a:rPr>
              <a:t>(Robbins et al) </a:t>
            </a:r>
            <a:r>
              <a:rPr lang="ar-DZ" b="1" dirty="0">
                <a:effectLst>
                  <a:outerShdw blurRad="38100" dist="38100" dir="2700000" algn="tl">
                    <a:srgbClr val="000000">
                      <a:alpha val="43137"/>
                    </a:srgbClr>
                  </a:outerShdw>
                </a:effectLst>
              </a:rPr>
              <a:t>المدير بأنه: "ذلك الشخص الذي يتولى مهمة تنسيق وتوجيه أنشطة الآخرين في المؤسسة، سواء تم ذلك على المستوى الهرمي أو الأفقي.</a:t>
            </a:r>
          </a:p>
          <a:p>
            <a:pPr marL="514350" indent="-514350" algn="just" rtl="1">
              <a:buNone/>
            </a:pPr>
            <a:r>
              <a:rPr lang="ar-DZ" b="1" dirty="0">
                <a:effectLst>
                  <a:outerShdw blurRad="38100" dist="38100" dir="2700000" algn="tl">
                    <a:srgbClr val="000000">
                      <a:alpha val="43137"/>
                    </a:srgbClr>
                  </a:outerShdw>
                </a:effectLst>
              </a:rPr>
              <a:t>- ويعرف </a:t>
            </a:r>
            <a:r>
              <a:rPr lang="ar-DZ" b="1" dirty="0" err="1">
                <a:effectLst>
                  <a:outerShdw blurRad="38100" dist="38100" dir="2700000" algn="tl">
                    <a:srgbClr val="000000">
                      <a:alpha val="43137"/>
                    </a:srgbClr>
                  </a:outerShdw>
                </a:effectLst>
              </a:rPr>
              <a:t>ديبرن</a:t>
            </a:r>
            <a:r>
              <a:rPr lang="ar-DZ" b="1" dirty="0">
                <a:effectLst>
                  <a:outerShdw blurRad="38100" dist="38100" dir="2700000" algn="tl">
                    <a:srgbClr val="000000">
                      <a:alpha val="43137"/>
                    </a:srgbClr>
                  </a:outerShdw>
                </a:effectLst>
              </a:rPr>
              <a:t> </a:t>
            </a:r>
            <a:r>
              <a:rPr lang="en-US" b="1" dirty="0">
                <a:effectLst>
                  <a:outerShdw blurRad="38100" dist="38100" dir="2700000" algn="tl">
                    <a:srgbClr val="000000">
                      <a:alpha val="43137"/>
                    </a:srgbClr>
                  </a:outerShdw>
                </a:effectLst>
              </a:rPr>
              <a:t>(</a:t>
            </a:r>
            <a:r>
              <a:rPr lang="en-US" b="1" dirty="0" err="1">
                <a:effectLst>
                  <a:outerShdw blurRad="38100" dist="38100" dir="2700000" algn="tl">
                    <a:srgbClr val="000000">
                      <a:alpha val="43137"/>
                    </a:srgbClr>
                  </a:outerShdw>
                </a:effectLst>
              </a:rPr>
              <a:t>DuBrin</a:t>
            </a:r>
            <a:r>
              <a:rPr lang="en-US" b="1" dirty="0">
                <a:effectLst>
                  <a:outerShdw blurRad="38100" dist="38100" dir="2700000" algn="tl">
                    <a:srgbClr val="000000">
                      <a:alpha val="43137"/>
                    </a:srgbClr>
                  </a:outerShdw>
                </a:effectLst>
              </a:rPr>
              <a:t>) </a:t>
            </a:r>
            <a:r>
              <a:rPr lang="ar-DZ" b="1" dirty="0">
                <a:effectLst>
                  <a:outerShdw blurRad="38100" dist="38100" dir="2700000" algn="tl">
                    <a:srgbClr val="000000">
                      <a:alpha val="43137"/>
                    </a:srgbClr>
                  </a:outerShdw>
                </a:effectLst>
              </a:rPr>
              <a:t>المدير بأنه: " ذلك الشخص الذي يكون مسؤولاً عن عمل الآخرين”.</a:t>
            </a:r>
            <a:endParaRPr lang="ar-DZ" b="1" dirty="0">
              <a:solidFill>
                <a:srgbClr val="0070C0"/>
              </a:solidFill>
              <a:effectLst>
                <a:outerShdw blurRad="38100" dist="38100" dir="2700000" algn="tl">
                  <a:srgbClr val="000000">
                    <a:alpha val="43137"/>
                  </a:srgbClr>
                </a:outerShdw>
              </a:effectLst>
            </a:endParaRPr>
          </a:p>
          <a:p>
            <a:pPr algn="just" rtl="1">
              <a:buFontTx/>
              <a:buChar char="-"/>
            </a:pPr>
            <a:r>
              <a:rPr lang="ar-DZ" b="1" dirty="0">
                <a:effectLst>
                  <a:outerShdw blurRad="38100" dist="38100" dir="2700000" algn="tl">
                    <a:srgbClr val="000000">
                      <a:alpha val="43137"/>
                    </a:srgbClr>
                  </a:outerShdw>
                </a:effectLst>
              </a:rPr>
              <a:t>يعرف (</a:t>
            </a:r>
            <a:r>
              <a:rPr lang="ar-DZ" b="1" dirty="0" err="1">
                <a:effectLst>
                  <a:outerShdw blurRad="38100" dist="38100" dir="2700000" algn="tl">
                    <a:srgbClr val="000000">
                      <a:alpha val="43137"/>
                    </a:srgbClr>
                  </a:outerShdw>
                </a:effectLst>
              </a:rPr>
              <a:t>دراكر</a:t>
            </a:r>
            <a:r>
              <a:rPr lang="ar-DZ" b="1" dirty="0">
                <a:effectLst>
                  <a:outerShdw blurRad="38100" dist="38100" dir="2700000" algn="tl">
                    <a:srgbClr val="000000">
                      <a:alpha val="43137"/>
                    </a:srgbClr>
                  </a:outerShdw>
                </a:effectLst>
              </a:rPr>
              <a:t>) المدير بأنه كل شخص يمارس مهام إدارية وتكون مساهمته واضحة في النتائج التي تحققها المؤسسة، بغض النظر عن كونه يملك سلطة على الآخرين أو لا يملك.</a:t>
            </a: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r>
              <a:rPr lang="en-US"/>
              <a:t>www.themegallery.com</a:t>
            </a:r>
          </a:p>
        </p:txBody>
      </p:sp>
      <p:sp>
        <p:nvSpPr>
          <p:cNvPr id="10" name="Espace réservé du contenu 9"/>
          <p:cNvSpPr>
            <a:spLocks noGrp="1"/>
          </p:cNvSpPr>
          <p:nvPr>
            <p:ph idx="1"/>
          </p:nvPr>
        </p:nvSpPr>
        <p:spPr>
          <a:xfrm>
            <a:off x="285720" y="642918"/>
            <a:ext cx="8401080" cy="5605482"/>
          </a:xfrm>
        </p:spPr>
        <p:txBody>
          <a:bodyPr/>
          <a:lstStyle/>
          <a:p>
            <a:pPr algn="ctr" rtl="1">
              <a:buNone/>
            </a:pPr>
            <a:r>
              <a:rPr lang="ar-DZ" sz="4400" b="1" dirty="0">
                <a:solidFill>
                  <a:srgbClr val="C00000"/>
                </a:solidFill>
                <a:effectLst>
                  <a:outerShdw blurRad="38100" dist="38100" dir="2700000" algn="tl">
                    <a:srgbClr val="000000">
                      <a:alpha val="43137"/>
                    </a:srgbClr>
                  </a:outerShdw>
                </a:effectLst>
              </a:rPr>
              <a:t>2- أنواع المدراء:</a:t>
            </a:r>
          </a:p>
          <a:p>
            <a:pPr algn="r" rtl="1">
              <a:buNone/>
            </a:pPr>
            <a:endParaRPr lang="ar-DZ" sz="4000" b="1" dirty="0">
              <a:solidFill>
                <a:srgbClr val="C00000"/>
              </a:solidFill>
            </a:endParaRPr>
          </a:p>
          <a:p>
            <a:pPr algn="r" rtl="1">
              <a:buNone/>
            </a:pPr>
            <a:r>
              <a:rPr lang="ar-DZ" b="1" dirty="0"/>
              <a:t>  يمكن تصنيف المدراء وفقاً لمعيارين أساسيين هما:</a:t>
            </a:r>
          </a:p>
          <a:p>
            <a:pPr algn="r" rtl="1">
              <a:buFontTx/>
              <a:buChar char="-"/>
            </a:pPr>
            <a:r>
              <a:rPr lang="ar-DZ" b="1" dirty="0">
                <a:solidFill>
                  <a:srgbClr val="FF0000"/>
                </a:solidFill>
                <a:effectLst>
                  <a:outerShdw blurRad="38100" dist="38100" dir="2700000" algn="tl">
                    <a:srgbClr val="000000">
                      <a:alpha val="43137"/>
                    </a:srgbClr>
                  </a:outerShdw>
                </a:effectLst>
              </a:rPr>
              <a:t>أ- التقسيم الرأسي (المستوى الإداري)؛</a:t>
            </a:r>
          </a:p>
          <a:p>
            <a:pPr algn="r" rtl="1">
              <a:buFontTx/>
              <a:buChar char="-"/>
            </a:pPr>
            <a:r>
              <a:rPr lang="ar-DZ" b="1" dirty="0">
                <a:solidFill>
                  <a:srgbClr val="00B050"/>
                </a:solidFill>
                <a:effectLst>
                  <a:outerShdw blurRad="38100" dist="38100" dir="2700000" algn="tl">
                    <a:srgbClr val="000000">
                      <a:alpha val="43137"/>
                    </a:srgbClr>
                  </a:outerShdw>
                </a:effectLst>
              </a:rPr>
              <a:t>ب- التقسيم الأفقي (نطاق الأنشطة التي يقومون بها)؛</a:t>
            </a:r>
          </a:p>
          <a:p>
            <a:pPr algn="r" rtl="1">
              <a:buNone/>
            </a:pPr>
            <a:r>
              <a:rPr lang="ar-DZ" b="1" dirty="0">
                <a:solidFill>
                  <a:srgbClr val="FFFF00"/>
                </a:solidFill>
                <a:effectLst>
                  <a:outerShdw blurRad="38100" dist="38100" dir="2700000" algn="tl">
                    <a:srgbClr val="000000">
                      <a:alpha val="43137"/>
                    </a:srgbClr>
                  </a:outerShdw>
                </a:effectLst>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r>
              <a:rPr lang="en-US"/>
              <a:t>www.themegallery.com</a:t>
            </a:r>
          </a:p>
        </p:txBody>
      </p:sp>
      <p:pic>
        <p:nvPicPr>
          <p:cNvPr id="3" name="Picture 2" descr="C:\Users\HP\Desktop\بلا.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00100" y="500043"/>
            <a:ext cx="7577150" cy="571504"/>
          </a:xfrm>
        </p:spPr>
        <p:txBody>
          <a:bodyPr/>
          <a:lstStyle/>
          <a:p>
            <a:pPr algn="ctr" rtl="1"/>
            <a:r>
              <a:rPr lang="ar-DZ" sz="4000" dirty="0">
                <a:solidFill>
                  <a:srgbClr val="FF0000"/>
                </a:solidFill>
                <a:effectLst>
                  <a:outerShdw blurRad="38100" dist="38100" dir="2700000" algn="tl">
                    <a:srgbClr val="000000">
                      <a:alpha val="43137"/>
                    </a:srgbClr>
                  </a:outerShdw>
                </a:effectLst>
              </a:rPr>
              <a:t>أ- أنواع المدراء وفقاً للمستوى الإداري </a:t>
            </a:r>
            <a:endParaRPr lang="fr-FR" sz="4000" dirty="0">
              <a:solidFill>
                <a:srgbClr val="FF0000"/>
              </a:solidFill>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214282" y="1214422"/>
            <a:ext cx="8715436" cy="5286412"/>
          </a:xfrm>
        </p:spPr>
        <p:txBody>
          <a:bodyPr/>
          <a:lstStyle/>
          <a:p>
            <a:pPr algn="just" rtl="1"/>
            <a:r>
              <a:rPr lang="ar-DZ" b="1" dirty="0">
                <a:solidFill>
                  <a:srgbClr val="7030A0"/>
                </a:solidFill>
                <a:effectLst>
                  <a:outerShdw blurRad="38100" dist="38100" dir="2700000" algn="tl">
                    <a:srgbClr val="000000">
                      <a:alpha val="43137"/>
                    </a:srgbClr>
                  </a:outerShdw>
                </a:effectLst>
              </a:rPr>
              <a:t>أ-1- مدراء الإدارة العليا: </a:t>
            </a:r>
            <a:r>
              <a:rPr lang="ar-DZ" b="1" dirty="0">
                <a:effectLst>
                  <a:outerShdw blurRad="38100" dist="38100" dir="2700000" algn="tl">
                    <a:srgbClr val="000000">
                      <a:alpha val="43137"/>
                    </a:srgbClr>
                  </a:outerShdw>
                </a:effectLst>
              </a:rPr>
              <a:t>يمثل هؤلاء المستوى الأعلى من الإدارة، وهم مجموعة صغيرة من الإداريين مسؤولون عن الأداء الشامل للمؤسسة والأجزاء الرئيسية منها، وهم يعيرون أهمية كبيرة للبيئة الخارجية. </a:t>
            </a:r>
          </a:p>
          <a:p>
            <a:pPr algn="just" rtl="1"/>
            <a:r>
              <a:rPr lang="ar-DZ" b="1" dirty="0">
                <a:solidFill>
                  <a:srgbClr val="7030A0"/>
                </a:solidFill>
                <a:effectLst>
                  <a:outerShdw blurRad="38100" dist="38100" dir="2700000" algn="tl">
                    <a:srgbClr val="000000">
                      <a:alpha val="43137"/>
                    </a:srgbClr>
                  </a:outerShdw>
                </a:effectLst>
              </a:rPr>
              <a:t>أ-2- مدراء الإدارة الوسطى: </a:t>
            </a:r>
            <a:r>
              <a:rPr lang="ar-DZ" b="1" dirty="0">
                <a:effectLst>
                  <a:outerShdw blurRad="38100" dist="38100" dir="2700000" algn="tl">
                    <a:srgbClr val="000000">
                      <a:alpha val="43137"/>
                    </a:srgbClr>
                  </a:outerShdw>
                </a:effectLst>
              </a:rPr>
              <a:t>هؤلاء المدراء مسئولون عن تنفيذ الاستراتيجيات المرسومة من قبل الإدارة العليا كما أنهم يشرفون على أنشطة المستوى الثالث (الإدارة الإشرافية).</a:t>
            </a:r>
          </a:p>
          <a:p>
            <a:pPr algn="just" rtl="1"/>
            <a:r>
              <a:rPr lang="ar-DZ" b="1" dirty="0">
                <a:solidFill>
                  <a:srgbClr val="7030A0"/>
                </a:solidFill>
                <a:effectLst>
                  <a:outerShdw blurRad="38100" dist="38100" dir="2700000" algn="tl">
                    <a:srgbClr val="000000">
                      <a:alpha val="43137"/>
                    </a:srgbClr>
                  </a:outerShdw>
                </a:effectLst>
              </a:rPr>
              <a:t>أ-3- مدراء الإدارة الدنيا: </a:t>
            </a:r>
            <a:r>
              <a:rPr lang="ar-DZ" b="1" dirty="0">
                <a:effectLst>
                  <a:outerShdw blurRad="38100" dist="38100" dir="2700000" algn="tl">
                    <a:srgbClr val="000000">
                      <a:alpha val="43137"/>
                    </a:srgbClr>
                  </a:outerShdw>
                </a:effectLst>
              </a:rPr>
              <a:t>وهم الذين يشرفون على مرؤوسين لا يمارسون الإدارة (المنفذون)، وأغلب المدراء في هذا المستوى هم من قدامى العاملين الفنيين الذين أمضوا فترة زمنية </a:t>
            </a:r>
            <a:r>
              <a:rPr lang="ar-DZ" b="1" dirty="0"/>
              <a:t>طويلة في مجال العمل.</a:t>
            </a:r>
            <a:endParaRPr lang="fr-FR" b="1" dirty="0"/>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heckerboard(across)">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heckerboard(across)">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1000" y="332656"/>
            <a:ext cx="8262966" cy="916707"/>
          </a:xfrm>
        </p:spPr>
        <p:txBody>
          <a:bodyPr/>
          <a:lstStyle/>
          <a:p>
            <a:pPr algn="ctr" rtl="1"/>
            <a:br>
              <a:rPr lang="ar-DZ" sz="4400" dirty="0">
                <a:solidFill>
                  <a:srgbClr val="00B050"/>
                </a:solidFill>
                <a:effectLst>
                  <a:outerShdw blurRad="38100" dist="38100" dir="2700000" algn="tl">
                    <a:srgbClr val="000000">
                      <a:alpha val="43137"/>
                    </a:srgbClr>
                  </a:outerShdw>
                </a:effectLst>
              </a:rPr>
            </a:br>
            <a:r>
              <a:rPr lang="ar-DZ" sz="4400" dirty="0">
                <a:solidFill>
                  <a:srgbClr val="00B050"/>
                </a:solidFill>
                <a:effectLst>
                  <a:outerShdw blurRad="38100" dist="38100" dir="2700000" algn="tl">
                    <a:srgbClr val="000000">
                      <a:alpha val="43137"/>
                    </a:srgbClr>
                  </a:outerShdw>
                </a:effectLst>
              </a:rPr>
              <a:t>ب- أنواع المدراء وفقاً لنطاق الأنشطة</a:t>
            </a:r>
            <a:br>
              <a:rPr lang="ar-DZ" sz="4400" dirty="0">
                <a:solidFill>
                  <a:srgbClr val="00B050"/>
                </a:solidFill>
                <a:effectLst>
                  <a:outerShdw blurRad="38100" dist="38100" dir="2700000" algn="tl">
                    <a:srgbClr val="000000">
                      <a:alpha val="43137"/>
                    </a:srgbClr>
                  </a:outerShdw>
                </a:effectLst>
              </a:rPr>
            </a:br>
            <a:endParaRPr lang="fr-FR" sz="4400" dirty="0">
              <a:solidFill>
                <a:srgbClr val="0070C0"/>
              </a:solidFill>
            </a:endParaRPr>
          </a:p>
        </p:txBody>
      </p:sp>
      <p:sp>
        <p:nvSpPr>
          <p:cNvPr id="3" name="Espace réservé du contenu 2"/>
          <p:cNvSpPr>
            <a:spLocks noGrp="1"/>
          </p:cNvSpPr>
          <p:nvPr>
            <p:ph idx="1"/>
          </p:nvPr>
        </p:nvSpPr>
        <p:spPr/>
        <p:txBody>
          <a:bodyPr/>
          <a:lstStyle/>
          <a:p>
            <a:pPr algn="just" rtl="1">
              <a:buNone/>
            </a:pPr>
            <a:r>
              <a:rPr lang="ar-DZ" b="1" dirty="0">
                <a:effectLst>
                  <a:outerShdw blurRad="38100" dist="38100" dir="2700000" algn="tl">
                    <a:srgbClr val="000000">
                      <a:alpha val="43137"/>
                    </a:srgbClr>
                  </a:outerShdw>
                </a:effectLst>
              </a:rPr>
              <a:t>يعتمد هذا التصنيف على نطاق الأنشطة التي يقوم المدير بإدارتها، لذا يوجد نوعان فقط هما:</a:t>
            </a:r>
          </a:p>
          <a:p>
            <a:pPr algn="just" rtl="1">
              <a:buNone/>
            </a:pPr>
            <a:endParaRPr lang="ar-DZ" b="1" dirty="0">
              <a:effectLst>
                <a:outerShdw blurRad="38100" dist="38100" dir="2700000" algn="tl">
                  <a:srgbClr val="000000">
                    <a:alpha val="43137"/>
                  </a:srgbClr>
                </a:outerShdw>
              </a:effectLst>
            </a:endParaRPr>
          </a:p>
          <a:p>
            <a:pPr algn="just" rtl="1"/>
            <a:r>
              <a:rPr lang="ar-DZ" b="1" dirty="0">
                <a:solidFill>
                  <a:srgbClr val="7030A0"/>
                </a:solidFill>
                <a:effectLst>
                  <a:outerShdw blurRad="38100" dist="38100" dir="2700000" algn="tl">
                    <a:srgbClr val="000000">
                      <a:alpha val="43137"/>
                    </a:srgbClr>
                  </a:outerShdw>
                </a:effectLst>
              </a:rPr>
              <a:t>ب-1 المدير الوظيفي: </a:t>
            </a:r>
            <a:r>
              <a:rPr lang="ar-DZ" b="1" dirty="0">
                <a:effectLst>
                  <a:outerShdw blurRad="38100" dist="38100" dir="2700000" algn="tl">
                    <a:srgbClr val="000000">
                      <a:alpha val="43137"/>
                    </a:srgbClr>
                  </a:outerShdw>
                </a:effectLst>
              </a:rPr>
              <a:t>يكون مسؤولاً عن وحدة تنظيمية تؤدي مهمة وظيفية واحدة، مثل إدارة الإنتاج، إدارة الموارد البشرية...الخ.</a:t>
            </a:r>
          </a:p>
          <a:p>
            <a:pPr algn="just" rtl="1"/>
            <a:r>
              <a:rPr lang="ar-DZ" b="1" dirty="0">
                <a:solidFill>
                  <a:srgbClr val="7030A0"/>
                </a:solidFill>
                <a:effectLst>
                  <a:outerShdw blurRad="38100" dist="38100" dir="2700000" algn="tl">
                    <a:srgbClr val="000000">
                      <a:alpha val="43137"/>
                    </a:srgbClr>
                  </a:outerShdw>
                </a:effectLst>
              </a:rPr>
              <a:t>ب-2- المدير العام: </a:t>
            </a:r>
            <a:r>
              <a:rPr lang="ar-DZ" b="1" dirty="0">
                <a:effectLst>
                  <a:outerShdw blurRad="38100" dist="38100" dir="2700000" algn="tl">
                    <a:srgbClr val="000000">
                      <a:alpha val="43137"/>
                    </a:srgbClr>
                  </a:outerShdw>
                </a:effectLst>
              </a:rPr>
              <a:t>يكون مسؤولاً عن عدد من الإدارات التي تؤدي وظائف مختلفة.</a:t>
            </a:r>
          </a:p>
          <a:p>
            <a:pPr algn="just" rtl="1">
              <a:buNone/>
            </a:pPr>
            <a:endParaRPr lang="fr-FR" b="1" dirty="0">
              <a:solidFill>
                <a:srgbClr val="00B050"/>
              </a:solidFill>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checkerboard(across)">
                                      <p:cBhvr>
                                        <p:cTn id="10" dur="500"/>
                                        <p:tgtEl>
                                          <p:spTgt spid="3">
                                            <p:txEl>
                                              <p:pRg st="0" end="0"/>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heckerboard(across)">
                                      <p:cBhvr>
                                        <p:cTn id="13" dur="500"/>
                                        <p:tgtEl>
                                          <p:spTgt spid="3">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heckerboard(across)">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4348" y="642918"/>
            <a:ext cx="7862902" cy="563563"/>
          </a:xfrm>
        </p:spPr>
        <p:txBody>
          <a:bodyPr/>
          <a:lstStyle/>
          <a:p>
            <a:pPr algn="ctr" rtl="1"/>
            <a:r>
              <a:rPr lang="ar-DZ" sz="4400" dirty="0">
                <a:solidFill>
                  <a:srgbClr val="7030A0"/>
                </a:solidFill>
                <a:effectLst>
                  <a:outerShdw blurRad="38100" dist="38100" dir="2700000" algn="tl">
                    <a:srgbClr val="000000">
                      <a:alpha val="43137"/>
                    </a:srgbClr>
                  </a:outerShdw>
                </a:effectLst>
              </a:rPr>
              <a:t>3- أدوار المدير </a:t>
            </a:r>
            <a:r>
              <a:rPr lang="fr-FR" sz="4400" dirty="0">
                <a:solidFill>
                  <a:srgbClr val="7030A0"/>
                </a:solidFill>
                <a:effectLst>
                  <a:outerShdw blurRad="38100" dist="38100" dir="2700000" algn="tl">
                    <a:srgbClr val="000000">
                      <a:alpha val="43137"/>
                    </a:srgbClr>
                  </a:outerShdw>
                </a:effectLst>
              </a:rPr>
              <a:t>Manager Roles</a:t>
            </a:r>
          </a:p>
        </p:txBody>
      </p:sp>
      <p:sp>
        <p:nvSpPr>
          <p:cNvPr id="4" name="Espace réservé du pied de page 3"/>
          <p:cNvSpPr>
            <a:spLocks noGrp="1"/>
          </p:cNvSpPr>
          <p:nvPr>
            <p:ph type="ftr" sz="quarter" idx="11"/>
          </p:nvPr>
        </p:nvSpPr>
        <p:spPr/>
        <p:txBody>
          <a:bodyPr/>
          <a:lstStyle/>
          <a:p>
            <a:r>
              <a:rPr lang="en-US"/>
              <a:t>www.themegallery.com</a:t>
            </a:r>
          </a:p>
        </p:txBody>
      </p:sp>
      <p:pic>
        <p:nvPicPr>
          <p:cNvPr id="1026" name="Picture 2" descr="C:\Users\HP\Desktop\fgCapture.PNG"/>
          <p:cNvPicPr>
            <a:picLocks noGrp="1" noChangeAspect="1" noChangeArrowheads="1"/>
          </p:cNvPicPr>
          <p:nvPr>
            <p:ph idx="1"/>
          </p:nvPr>
        </p:nvPicPr>
        <p:blipFill>
          <a:blip r:embed="rId2"/>
          <a:srcRect/>
          <a:stretch>
            <a:fillRect/>
          </a:stretch>
        </p:blipFill>
        <p:spPr bwMode="auto">
          <a:xfrm>
            <a:off x="285720" y="1357298"/>
            <a:ext cx="8501121" cy="492922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538162"/>
            <a:ext cx="8715436" cy="5748358"/>
          </a:xfrm>
        </p:spPr>
        <p:txBody>
          <a:bodyPr/>
          <a:lstStyle/>
          <a:p>
            <a:pPr algn="ctr" rtl="1">
              <a:buNone/>
            </a:pPr>
            <a:r>
              <a:rPr lang="ar-DZ" sz="4400" b="1" dirty="0">
                <a:solidFill>
                  <a:schemeClr val="accent6">
                    <a:lumMod val="75000"/>
                  </a:schemeClr>
                </a:solidFill>
                <a:effectLst>
                  <a:outerShdw blurRad="38100" dist="38100" dir="2700000" algn="tl">
                    <a:srgbClr val="000000">
                      <a:alpha val="43137"/>
                    </a:srgbClr>
                  </a:outerShdw>
                </a:effectLst>
              </a:rPr>
              <a:t>4- مهارات المدير </a:t>
            </a:r>
            <a:r>
              <a:rPr lang="fr-FR" sz="4400" b="1" dirty="0">
                <a:solidFill>
                  <a:schemeClr val="accent6">
                    <a:lumMod val="75000"/>
                  </a:schemeClr>
                </a:solidFill>
                <a:effectLst>
                  <a:outerShdw blurRad="38100" dist="38100" dir="2700000" algn="tl">
                    <a:srgbClr val="000000">
                      <a:alpha val="43137"/>
                    </a:srgbClr>
                  </a:outerShdw>
                </a:effectLst>
              </a:rPr>
              <a:t>Manager Skills</a:t>
            </a:r>
          </a:p>
          <a:p>
            <a:pPr algn="just" rtl="1">
              <a:buNone/>
            </a:pPr>
            <a:r>
              <a:rPr lang="ar-DZ" b="1" dirty="0">
                <a:solidFill>
                  <a:schemeClr val="accent6">
                    <a:lumMod val="75000"/>
                  </a:schemeClr>
                </a:solidFill>
                <a:effectLst>
                  <a:outerShdw blurRad="38100" dist="38100" dir="2700000" algn="tl">
                    <a:srgbClr val="000000">
                      <a:alpha val="43137"/>
                    </a:srgbClr>
                  </a:outerShdw>
                </a:effectLst>
              </a:rPr>
              <a:t>  </a:t>
            </a:r>
            <a:r>
              <a:rPr lang="ar-DZ" b="1" dirty="0">
                <a:effectLst>
                  <a:outerShdw blurRad="38100" dist="38100" dir="2700000" algn="tl">
                    <a:srgbClr val="000000">
                      <a:alpha val="43137"/>
                    </a:srgbClr>
                  </a:outerShdw>
                </a:effectLst>
              </a:rPr>
              <a:t>حسب </a:t>
            </a:r>
            <a:r>
              <a:rPr lang="fr-FR" b="1" dirty="0">
                <a:effectLst>
                  <a:outerShdw blurRad="38100" dist="38100" dir="2700000" algn="tl">
                    <a:srgbClr val="000000">
                      <a:alpha val="43137"/>
                    </a:srgbClr>
                  </a:outerShdw>
                </a:effectLst>
              </a:rPr>
              <a:t>Katz</a:t>
            </a:r>
            <a:r>
              <a:rPr lang="ar-DZ" b="1" dirty="0">
                <a:effectLst>
                  <a:outerShdw blurRad="38100" dist="38100" dir="2700000" algn="tl">
                    <a:srgbClr val="000000">
                      <a:alpha val="43137"/>
                    </a:srgbClr>
                  </a:outerShdw>
                </a:effectLst>
              </a:rPr>
              <a:t> فإن أهم المهارات المطلوب من المدير أن يتقنها هي:</a:t>
            </a:r>
            <a:endParaRPr lang="ar-DZ" b="1" dirty="0">
              <a:solidFill>
                <a:schemeClr val="accent6">
                  <a:lumMod val="75000"/>
                </a:schemeClr>
              </a:solidFill>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
        <p:nvSpPr>
          <p:cNvPr id="5" name="Rectangle 4"/>
          <p:cNvSpPr/>
          <p:nvPr/>
        </p:nvSpPr>
        <p:spPr>
          <a:xfrm>
            <a:off x="3044704" y="2223484"/>
            <a:ext cx="3241807" cy="10626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4400" b="1" dirty="0"/>
              <a:t>مهارات المدير</a:t>
            </a:r>
            <a:endParaRPr lang="fr-FR" sz="4400" b="1" dirty="0"/>
          </a:p>
        </p:txBody>
      </p:sp>
      <p:cxnSp>
        <p:nvCxnSpPr>
          <p:cNvPr id="7" name="Connecteur droit 6"/>
          <p:cNvCxnSpPr>
            <a:stCxn id="5" idx="2"/>
          </p:cNvCxnSpPr>
          <p:nvPr/>
        </p:nvCxnSpPr>
        <p:spPr>
          <a:xfrm rot="5400000">
            <a:off x="4475927" y="3453635"/>
            <a:ext cx="357192" cy="221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928662" y="3643314"/>
            <a:ext cx="7215238"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rot="5400000">
            <a:off x="7763620" y="4050384"/>
            <a:ext cx="759029" cy="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rot="5400000">
            <a:off x="4339061" y="3983411"/>
            <a:ext cx="607223" cy="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rot="5400000">
            <a:off x="624285" y="3911973"/>
            <a:ext cx="607223" cy="55"/>
          </a:xfrm>
          <a:prstGeom prst="line">
            <a:avLst/>
          </a:prstGeom>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6643702" y="4357694"/>
            <a:ext cx="2000264" cy="1214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a:t>ا</a:t>
            </a:r>
            <a:r>
              <a:rPr lang="ar-DZ" sz="3200" b="1" dirty="0"/>
              <a:t>لمهارات الفنية</a:t>
            </a:r>
            <a:endParaRPr lang="fr-FR" sz="3200" b="1" dirty="0"/>
          </a:p>
        </p:txBody>
      </p:sp>
      <p:sp>
        <p:nvSpPr>
          <p:cNvPr id="24" name="Rectangle 23"/>
          <p:cNvSpPr/>
          <p:nvPr/>
        </p:nvSpPr>
        <p:spPr>
          <a:xfrm>
            <a:off x="3788644" y="4286256"/>
            <a:ext cx="2069239" cy="1214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600" b="1" dirty="0"/>
              <a:t>المهارات الإنسانية</a:t>
            </a:r>
            <a:endParaRPr lang="fr-FR" sz="3600" b="1" dirty="0"/>
          </a:p>
        </p:txBody>
      </p:sp>
      <p:sp>
        <p:nvSpPr>
          <p:cNvPr id="25" name="Rectangle 24"/>
          <p:cNvSpPr/>
          <p:nvPr/>
        </p:nvSpPr>
        <p:spPr>
          <a:xfrm>
            <a:off x="433522" y="4286256"/>
            <a:ext cx="2138213" cy="1214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b="1" dirty="0"/>
              <a:t>المهارات الإدراكية</a:t>
            </a:r>
            <a:endParaRPr lang="fr-FR"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7BAED998-EB90-BC7C-A516-6C99F492729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79512" y="260648"/>
            <a:ext cx="8711952" cy="3744416"/>
          </a:xfrm>
          <a:prstGeom prst="rect">
            <a:avLst/>
          </a:prstGeom>
          <a:noFill/>
          <a:ln w="9525">
            <a:noFill/>
            <a:miter lim="800000"/>
            <a:headEnd/>
            <a:tailEnd/>
          </a:ln>
          <a:effectLst/>
        </p:spPr>
      </p:pic>
      <p:sp>
        <p:nvSpPr>
          <p:cNvPr id="4" name="Espace réservé du pied de page 3">
            <a:extLst>
              <a:ext uri="{FF2B5EF4-FFF2-40B4-BE49-F238E27FC236}">
                <a16:creationId xmlns:a16="http://schemas.microsoft.com/office/drawing/2014/main" id="{676D5784-33BD-D75E-1FFA-5972D6FBF320}"/>
              </a:ext>
            </a:extLst>
          </p:cNvPr>
          <p:cNvSpPr>
            <a:spLocks noGrp="1"/>
          </p:cNvSpPr>
          <p:nvPr>
            <p:ph type="ftr" sz="quarter" idx="11"/>
          </p:nvPr>
        </p:nvSpPr>
        <p:spPr/>
        <p:txBody>
          <a:bodyPr/>
          <a:lstStyle/>
          <a:p>
            <a:r>
              <a:rPr lang="en-US"/>
              <a:t>www.themegallery.com</a:t>
            </a:r>
          </a:p>
        </p:txBody>
      </p:sp>
      <p:pic>
        <p:nvPicPr>
          <p:cNvPr id="8" name="Image 7">
            <a:extLst>
              <a:ext uri="{FF2B5EF4-FFF2-40B4-BE49-F238E27FC236}">
                <a16:creationId xmlns:a16="http://schemas.microsoft.com/office/drawing/2014/main" id="{1A88E99E-D9DE-5061-9A42-CDF7CA1B75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3970702"/>
            <a:ext cx="8711952" cy="2525347"/>
          </a:xfrm>
          <a:prstGeom prst="rect">
            <a:avLst/>
          </a:prstGeom>
        </p:spPr>
      </p:pic>
    </p:spTree>
    <p:extLst>
      <p:ext uri="{BB962C8B-B14F-4D97-AF65-F5344CB8AC3E}">
        <p14:creationId xmlns:p14="http://schemas.microsoft.com/office/powerpoint/2010/main" val="3695530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571480"/>
            <a:ext cx="8715436" cy="5676920"/>
          </a:xfrm>
        </p:spPr>
        <p:txBody>
          <a:bodyPr/>
          <a:lstStyle/>
          <a:p>
            <a:pPr algn="just" rtl="1">
              <a:buNone/>
            </a:pPr>
            <a:r>
              <a:rPr lang="ar-DZ" b="1" dirty="0">
                <a:solidFill>
                  <a:srgbClr val="C00000"/>
                </a:solidFill>
                <a:effectLst>
                  <a:outerShdw blurRad="38100" dist="38100" dir="2700000" algn="tl">
                    <a:srgbClr val="000000">
                      <a:alpha val="43137"/>
                    </a:srgbClr>
                  </a:outerShdw>
                </a:effectLst>
              </a:rPr>
              <a:t>د-1- المهارات الفنية: </a:t>
            </a:r>
            <a:r>
              <a:rPr lang="ar-DZ" b="1" dirty="0">
                <a:effectLst>
                  <a:outerShdw blurRad="38100" dist="38100" dir="2700000" algn="tl">
                    <a:srgbClr val="000000">
                      <a:alpha val="43137"/>
                    </a:srgbClr>
                  </a:outerShdw>
                </a:effectLst>
              </a:rPr>
              <a:t>وهي القدرة على استخدام معارف متخصصة لأداء مهام محددة.</a:t>
            </a:r>
          </a:p>
          <a:p>
            <a:pPr algn="just" rtl="1">
              <a:buNone/>
            </a:pPr>
            <a:r>
              <a:rPr lang="ar-DZ" b="1" dirty="0">
                <a:solidFill>
                  <a:srgbClr val="00B050"/>
                </a:solidFill>
                <a:effectLst>
                  <a:outerShdw blurRad="38100" dist="38100" dir="2700000" algn="tl">
                    <a:srgbClr val="000000">
                      <a:alpha val="43137"/>
                    </a:srgbClr>
                  </a:outerShdw>
                </a:effectLst>
              </a:rPr>
              <a:t>د-2- المهارات الإنسانية: </a:t>
            </a:r>
            <a:r>
              <a:rPr lang="ar-DZ" b="1" dirty="0">
                <a:effectLst>
                  <a:outerShdw blurRad="38100" dist="38100" dir="2700000" algn="tl">
                    <a:srgbClr val="000000">
                      <a:alpha val="43137"/>
                    </a:srgbClr>
                  </a:outerShdw>
                </a:effectLst>
              </a:rPr>
              <a:t>وهي القدرة على العمل مع الآخرين والتعامل معهم وفهمهم وتحفيزهم..الخ.</a:t>
            </a:r>
          </a:p>
          <a:p>
            <a:pPr algn="just" rtl="1">
              <a:buNone/>
            </a:pPr>
            <a:r>
              <a:rPr lang="ar-DZ" b="1" dirty="0">
                <a:solidFill>
                  <a:srgbClr val="FF0000"/>
                </a:solidFill>
                <a:effectLst>
                  <a:outerShdw blurRad="38100" dist="38100" dir="2700000" algn="tl">
                    <a:srgbClr val="000000">
                      <a:alpha val="43137"/>
                    </a:srgbClr>
                  </a:outerShdw>
                </a:effectLst>
              </a:rPr>
              <a:t>د-3- المهارات الإدراكية: </a:t>
            </a:r>
            <a:r>
              <a:rPr lang="ar-DZ" b="1" dirty="0">
                <a:effectLst>
                  <a:outerShdw blurRad="38100" dist="38100" dir="2700000" algn="tl">
                    <a:srgbClr val="000000">
                      <a:alpha val="43137"/>
                    </a:srgbClr>
                  </a:outerShdw>
                </a:effectLst>
              </a:rPr>
              <a:t>وهي القدرة على النظر للمؤسسة ككل، وكيف ترتبط الوحدات المختلفة ببعضها البعض ودور كل منها، وكيف يؤثر كل منها بالآخر ويتأثر به.</a:t>
            </a:r>
          </a:p>
          <a:p>
            <a:pPr algn="just" rtl="1">
              <a:buNone/>
            </a:pPr>
            <a:endParaRPr lang="ar-DZ" b="1" dirty="0">
              <a:effectLst>
                <a:outerShdw blurRad="38100" dist="38100" dir="2700000" algn="tl">
                  <a:srgbClr val="000000">
                    <a:alpha val="43137"/>
                  </a:srgbClr>
                </a:outerShdw>
              </a:effectLst>
            </a:endParaRPr>
          </a:p>
          <a:p>
            <a:pPr algn="just" rtl="1">
              <a:buNone/>
            </a:pPr>
            <a:r>
              <a:rPr lang="ar-DZ" b="1" dirty="0">
                <a:effectLst>
                  <a:outerShdw blurRad="38100" dist="38100" dir="2700000" algn="tl">
                    <a:srgbClr val="000000">
                      <a:alpha val="43137"/>
                    </a:srgbClr>
                  </a:outerShdw>
                </a:effectLst>
              </a:rPr>
              <a:t>       </a:t>
            </a:r>
            <a:r>
              <a:rPr lang="ar-DZ" b="1" dirty="0">
                <a:solidFill>
                  <a:srgbClr val="FFC000"/>
                </a:solidFill>
                <a:effectLst>
                  <a:outerShdw blurRad="38100" dist="38100" dir="2700000" algn="tl">
                    <a:srgbClr val="000000">
                      <a:alpha val="43137"/>
                    </a:srgbClr>
                  </a:outerShdw>
                </a:effectLst>
              </a:rPr>
              <a:t>سؤال: ما علاقة مهارات المدير بالمستويات الادارية؟</a:t>
            </a:r>
          </a:p>
          <a:p>
            <a:pPr algn="just" rtl="1">
              <a:buNone/>
            </a:pPr>
            <a:endParaRPr lang="ar-DZ" b="1" dirty="0">
              <a:effectLst>
                <a:outerShdw blurRad="38100" dist="38100" dir="2700000" algn="tl">
                  <a:srgbClr val="000000">
                    <a:alpha val="43137"/>
                  </a:srgbClr>
                </a:outerShdw>
              </a:effectLst>
            </a:endParaRPr>
          </a:p>
          <a:p>
            <a:pPr algn="just" rtl="1">
              <a:buNone/>
            </a:pP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404664"/>
            <a:ext cx="8151440" cy="563563"/>
          </a:xfrm>
        </p:spPr>
        <p:txBody>
          <a:bodyPr/>
          <a:lstStyle/>
          <a:p>
            <a:pPr algn="ctr" rtl="1"/>
            <a:r>
              <a:rPr lang="ar-DZ" sz="4400" dirty="0">
                <a:solidFill>
                  <a:srgbClr val="FF0000"/>
                </a:solidFill>
                <a:effectLst>
                  <a:outerShdw blurRad="38100" dist="38100" dir="2700000" algn="tl">
                    <a:srgbClr val="000000">
                      <a:alpha val="43137"/>
                    </a:srgbClr>
                  </a:outerShdw>
                </a:effectLst>
              </a:rPr>
              <a:t>5- تحديات المدير</a:t>
            </a:r>
            <a:endParaRPr lang="fr-FR" sz="4400" dirty="0">
              <a:solidFill>
                <a:srgbClr val="FF0000"/>
              </a:solidFill>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395536" y="1124744"/>
            <a:ext cx="8305800" cy="5293568"/>
          </a:xfrm>
        </p:spPr>
        <p:txBody>
          <a:bodyPr/>
          <a:lstStyle/>
          <a:p>
            <a:pPr algn="r" rtl="1"/>
            <a:r>
              <a:rPr lang="ar-DZ" b="1" dirty="0">
                <a:solidFill>
                  <a:srgbClr val="C00000"/>
                </a:solidFill>
                <a:effectLst>
                  <a:outerShdw blurRad="38100" dist="38100" dir="2700000" algn="tl">
                    <a:srgbClr val="000000">
                      <a:alpha val="43137"/>
                    </a:srgbClr>
                  </a:outerShdw>
                </a:effectLst>
              </a:rPr>
              <a:t>عدم التأكد والتغير السريع؛</a:t>
            </a:r>
          </a:p>
          <a:p>
            <a:pPr algn="r" rtl="1"/>
            <a:r>
              <a:rPr lang="ar-DZ" b="1" dirty="0">
                <a:solidFill>
                  <a:srgbClr val="990000"/>
                </a:solidFill>
                <a:effectLst>
                  <a:outerShdw blurRad="38100" dist="38100" dir="2700000" algn="tl">
                    <a:srgbClr val="000000">
                      <a:alpha val="43137"/>
                    </a:srgbClr>
                  </a:outerShdw>
                </a:effectLst>
              </a:rPr>
              <a:t>العولمة؛</a:t>
            </a:r>
          </a:p>
          <a:p>
            <a:pPr algn="r" rtl="1"/>
            <a:r>
              <a:rPr lang="ar-DZ" b="1" dirty="0">
                <a:solidFill>
                  <a:srgbClr val="990000"/>
                </a:solidFill>
                <a:effectLst>
                  <a:outerShdw blurRad="38100" dist="38100" dir="2700000" algn="tl">
                    <a:srgbClr val="000000">
                      <a:alpha val="43137"/>
                    </a:srgbClr>
                  </a:outerShdw>
                </a:effectLst>
              </a:rPr>
              <a:t>المنافسة الشديدة؛</a:t>
            </a:r>
          </a:p>
          <a:p>
            <a:pPr algn="r" rtl="1"/>
            <a:r>
              <a:rPr lang="ar-DZ" b="1" dirty="0">
                <a:solidFill>
                  <a:srgbClr val="990000"/>
                </a:solidFill>
                <a:effectLst>
                  <a:outerShdw blurRad="38100" dist="38100" dir="2700000" algn="tl">
                    <a:srgbClr val="000000">
                      <a:alpha val="43137"/>
                    </a:srgbClr>
                  </a:outerShdw>
                </a:effectLst>
              </a:rPr>
              <a:t>استقطاب والاحتفاظ بالكفاءات؛</a:t>
            </a:r>
          </a:p>
          <a:p>
            <a:pPr algn="r" rtl="1"/>
            <a:r>
              <a:rPr lang="ar-DZ" b="1" dirty="0">
                <a:solidFill>
                  <a:srgbClr val="990000"/>
                </a:solidFill>
                <a:effectLst>
                  <a:outerShdw blurRad="38100" dist="38100" dir="2700000" algn="tl">
                    <a:srgbClr val="000000">
                      <a:alpha val="43137"/>
                    </a:srgbClr>
                  </a:outerShdw>
                </a:effectLst>
              </a:rPr>
              <a:t>التطور التكنولوجي السريع؛</a:t>
            </a:r>
          </a:p>
          <a:p>
            <a:pPr algn="r" rtl="1"/>
            <a:r>
              <a:rPr lang="ar-DZ" b="1" dirty="0">
                <a:solidFill>
                  <a:srgbClr val="990000"/>
                </a:solidFill>
                <a:effectLst>
                  <a:outerShdw blurRad="38100" dist="38100" dir="2700000" algn="tl">
                    <a:srgbClr val="000000">
                      <a:alpha val="43137"/>
                    </a:srgbClr>
                  </a:outerShdw>
                </a:effectLst>
              </a:rPr>
              <a:t>ارتفاع توقعات الزبائن؛</a:t>
            </a:r>
          </a:p>
          <a:p>
            <a:pPr algn="r" rtl="1"/>
            <a:r>
              <a:rPr lang="ar-DZ" b="1" dirty="0">
                <a:solidFill>
                  <a:srgbClr val="990000"/>
                </a:solidFill>
                <a:effectLst>
                  <a:outerShdw blurRad="38100" dist="38100" dir="2700000" algn="tl">
                    <a:srgbClr val="000000">
                      <a:alpha val="43137"/>
                    </a:srgbClr>
                  </a:outerShdw>
                </a:effectLst>
              </a:rPr>
              <a:t>الاستدامة والأخلاق؛</a:t>
            </a:r>
          </a:p>
          <a:p>
            <a:pPr algn="r" rtl="1"/>
            <a:r>
              <a:rPr lang="ar-DZ" b="1" dirty="0">
                <a:solidFill>
                  <a:srgbClr val="990000"/>
                </a:solidFill>
                <a:effectLst>
                  <a:outerShdw blurRad="38100" dist="38100" dir="2700000" algn="tl">
                    <a:srgbClr val="000000">
                      <a:alpha val="43137"/>
                    </a:srgbClr>
                  </a:outerShdw>
                </a:effectLst>
              </a:rPr>
              <a:t>إدارة التنوع؛</a:t>
            </a:r>
          </a:p>
          <a:p>
            <a:pPr algn="r" rtl="1"/>
            <a:r>
              <a:rPr lang="ar-DZ" b="1" dirty="0">
                <a:solidFill>
                  <a:srgbClr val="990000"/>
                </a:solidFill>
                <a:effectLst>
                  <a:outerShdw blurRad="38100" dist="38100" dir="2700000" algn="tl">
                    <a:srgbClr val="000000">
                      <a:alpha val="43137"/>
                    </a:srgbClr>
                  </a:outerShdw>
                </a:effectLst>
              </a:rPr>
              <a:t>عدم الاستقرار </a:t>
            </a:r>
            <a:r>
              <a:rPr lang="ar-DZ" b="1" dirty="0" err="1">
                <a:solidFill>
                  <a:srgbClr val="990000"/>
                </a:solidFill>
                <a:effectLst>
                  <a:outerShdw blurRad="38100" dist="38100" dir="2700000" algn="tl">
                    <a:srgbClr val="000000">
                      <a:alpha val="43137"/>
                    </a:srgbClr>
                  </a:outerShdw>
                </a:effectLst>
              </a:rPr>
              <a:t>الجيوسياسي</a:t>
            </a:r>
            <a:r>
              <a:rPr lang="ar-DZ" b="1" dirty="0">
                <a:solidFill>
                  <a:srgbClr val="990000"/>
                </a:solidFill>
                <a:effectLst>
                  <a:outerShdw blurRad="38100" dist="38100" dir="2700000" algn="tl">
                    <a:srgbClr val="000000">
                      <a:alpha val="43137"/>
                    </a:srgbClr>
                  </a:outerShdw>
                </a:effectLst>
              </a:rPr>
              <a:t>.</a:t>
            </a:r>
            <a:endParaRPr lang="ar-DZ" b="1" dirty="0">
              <a:solidFill>
                <a:srgbClr val="C00000"/>
              </a:solidFill>
              <a:effectLst>
                <a:outerShdw blurRad="38100" dist="38100" dir="2700000" algn="tl">
                  <a:srgbClr val="000000">
                    <a:alpha val="43137"/>
                  </a:srgbClr>
                </a:outerShdw>
              </a:effectLst>
            </a:endParaRPr>
          </a:p>
          <a:p>
            <a:pPr algn="r" rtl="1"/>
            <a:endParaRPr lang="fr-FR" dirty="0"/>
          </a:p>
        </p:txBody>
      </p:sp>
      <p:sp>
        <p:nvSpPr>
          <p:cNvPr id="4" name="Espace réservé du pied de page 3"/>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138985196"/>
      </p:ext>
    </p:extLst>
  </p:cSld>
  <p:clrMapOvr>
    <a:masterClrMapping/>
  </p:clrMapOvr>
</p:sld>
</file>

<file path=ppt/theme/theme1.xml><?xml version="1.0" encoding="utf-8"?>
<a:theme xmlns:a="http://schemas.openxmlformats.org/drawingml/2006/main" name="template (25)">
  <a:themeElements>
    <a:clrScheme name="188tgp_cooperation_light 3">
      <a:dk1>
        <a:srgbClr val="000000"/>
      </a:dk1>
      <a:lt1>
        <a:srgbClr val="FFFFFF"/>
      </a:lt1>
      <a:dk2>
        <a:srgbClr val="37399B"/>
      </a:dk2>
      <a:lt2>
        <a:srgbClr val="C0C0C0"/>
      </a:lt2>
      <a:accent1>
        <a:srgbClr val="699DE9"/>
      </a:accent1>
      <a:accent2>
        <a:srgbClr val="E3663F"/>
      </a:accent2>
      <a:accent3>
        <a:srgbClr val="FFFFFF"/>
      </a:accent3>
      <a:accent4>
        <a:srgbClr val="000000"/>
      </a:accent4>
      <a:accent5>
        <a:srgbClr val="B9CCF2"/>
      </a:accent5>
      <a:accent6>
        <a:srgbClr val="CE5C38"/>
      </a:accent6>
      <a:hlink>
        <a:srgbClr val="7476DC"/>
      </a:hlink>
      <a:folHlink>
        <a:srgbClr val="7FB242"/>
      </a:folHlink>
    </a:clrScheme>
    <a:fontScheme name="188tgp_cooperation_ligh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88tgp_cooperation_light 1">
        <a:dk1>
          <a:srgbClr val="000000"/>
        </a:dk1>
        <a:lt1>
          <a:srgbClr val="FFFFFF"/>
        </a:lt1>
        <a:dk2>
          <a:srgbClr val="000066"/>
        </a:dk2>
        <a:lt2>
          <a:srgbClr val="969696"/>
        </a:lt2>
        <a:accent1>
          <a:srgbClr val="6F4EE6"/>
        </a:accent1>
        <a:accent2>
          <a:srgbClr val="69BFF9"/>
        </a:accent2>
        <a:accent3>
          <a:srgbClr val="FFFFFF"/>
        </a:accent3>
        <a:accent4>
          <a:srgbClr val="000000"/>
        </a:accent4>
        <a:accent5>
          <a:srgbClr val="BBB2F0"/>
        </a:accent5>
        <a:accent6>
          <a:srgbClr val="5EADE2"/>
        </a:accent6>
        <a:hlink>
          <a:srgbClr val="D17FB6"/>
        </a:hlink>
        <a:folHlink>
          <a:srgbClr val="76B749"/>
        </a:folHlink>
      </a:clrScheme>
      <a:clrMap bg1="lt1" tx1="dk1" bg2="lt2" tx2="dk2" accent1="accent1" accent2="accent2" accent3="accent3" accent4="accent4" accent5="accent5" accent6="accent6" hlink="hlink" folHlink="folHlink"/>
    </a:extraClrScheme>
    <a:extraClrScheme>
      <a:clrScheme name="188tgp_cooperation_light 2">
        <a:dk1>
          <a:srgbClr val="000000"/>
        </a:dk1>
        <a:lt1>
          <a:srgbClr val="FFFFFF"/>
        </a:lt1>
        <a:dk2>
          <a:srgbClr val="165E86"/>
        </a:dk2>
        <a:lt2>
          <a:srgbClr val="969696"/>
        </a:lt2>
        <a:accent1>
          <a:srgbClr val="33C5A9"/>
        </a:accent1>
        <a:accent2>
          <a:srgbClr val="90DE88"/>
        </a:accent2>
        <a:accent3>
          <a:srgbClr val="FFFFFF"/>
        </a:accent3>
        <a:accent4>
          <a:srgbClr val="000000"/>
        </a:accent4>
        <a:accent5>
          <a:srgbClr val="ADDFD1"/>
        </a:accent5>
        <a:accent6>
          <a:srgbClr val="82C97B"/>
        </a:accent6>
        <a:hlink>
          <a:srgbClr val="7D96D3"/>
        </a:hlink>
        <a:folHlink>
          <a:srgbClr val="DEDB70"/>
        </a:folHlink>
      </a:clrScheme>
      <a:clrMap bg1="lt1" tx1="dk1" bg2="lt2" tx2="dk2" accent1="accent1" accent2="accent2" accent3="accent3" accent4="accent4" accent5="accent5" accent6="accent6" hlink="hlink" folHlink="folHlink"/>
    </a:extraClrScheme>
    <a:extraClrScheme>
      <a:clrScheme name="188tgp_cooperation_light 3">
        <a:dk1>
          <a:srgbClr val="000000"/>
        </a:dk1>
        <a:lt1>
          <a:srgbClr val="FFFFFF"/>
        </a:lt1>
        <a:dk2>
          <a:srgbClr val="37399B"/>
        </a:dk2>
        <a:lt2>
          <a:srgbClr val="C0C0C0"/>
        </a:lt2>
        <a:accent1>
          <a:srgbClr val="699DE9"/>
        </a:accent1>
        <a:accent2>
          <a:srgbClr val="E3663F"/>
        </a:accent2>
        <a:accent3>
          <a:srgbClr val="FFFFFF"/>
        </a:accent3>
        <a:accent4>
          <a:srgbClr val="000000"/>
        </a:accent4>
        <a:accent5>
          <a:srgbClr val="B9CCF2"/>
        </a:accent5>
        <a:accent6>
          <a:srgbClr val="CE5C38"/>
        </a:accent6>
        <a:hlink>
          <a:srgbClr val="7476DC"/>
        </a:hlink>
        <a:folHlink>
          <a:srgbClr val="7FB24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(25)</Template>
  <TotalTime>967</TotalTime>
  <Words>1071</Words>
  <Application>Microsoft Office PowerPoint</Application>
  <PresentationFormat>Affichage à l'écran (4:3)</PresentationFormat>
  <Paragraphs>90</Paragraphs>
  <Slides>19</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19</vt:i4>
      </vt:variant>
    </vt:vector>
  </HeadingPairs>
  <TitlesOfParts>
    <vt:vector size="25" baseType="lpstr">
      <vt:lpstr>Arial</vt:lpstr>
      <vt:lpstr>Arial Black</vt:lpstr>
      <vt:lpstr>Calibri</vt:lpstr>
      <vt:lpstr>Times New Roman</vt:lpstr>
      <vt:lpstr>Wingdings</vt:lpstr>
      <vt:lpstr>template (25)</vt:lpstr>
      <vt:lpstr>المحور الثاني: تحديات المدير وأدواره في المؤسسة</vt:lpstr>
      <vt:lpstr>مفاهيم أساسية حول الإدارة Principal concepts of Management</vt:lpstr>
      <vt:lpstr>تعريف الإدارة (Definition of management)</vt:lpstr>
      <vt:lpstr>Présentation PowerPoint</vt:lpstr>
      <vt:lpstr>Présentation PowerPoint</vt:lpstr>
      <vt:lpstr>وظائف (أنشطة) الإدارة Functions of Management</vt:lpstr>
      <vt:lpstr>Présentation PowerPoint</vt:lpstr>
      <vt:lpstr>المستويات الإدارية</vt:lpstr>
      <vt:lpstr>1- تعريف المدير</vt:lpstr>
      <vt:lpstr>Présentation PowerPoint</vt:lpstr>
      <vt:lpstr>Présentation PowerPoint</vt:lpstr>
      <vt:lpstr>Présentation PowerPoint</vt:lpstr>
      <vt:lpstr>أ- أنواع المدراء وفقاً للمستوى الإداري </vt:lpstr>
      <vt:lpstr> ب- أنواع المدراء وفقاً لنطاق الأنشطة </vt:lpstr>
      <vt:lpstr>3- أدوار المدير Manager Roles</vt:lpstr>
      <vt:lpstr>Présentation PowerPoint</vt:lpstr>
      <vt:lpstr>Présentation PowerPoint</vt:lpstr>
      <vt:lpstr>Présentation PowerPoint</vt:lpstr>
      <vt:lpstr>5- تحديات المدير</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HP</dc:creator>
  <cp:lastModifiedBy>Pyramide</cp:lastModifiedBy>
  <cp:revision>210</cp:revision>
  <dcterms:created xsi:type="dcterms:W3CDTF">2017-10-28T11:47:30Z</dcterms:created>
  <dcterms:modified xsi:type="dcterms:W3CDTF">2026-04-04T20:07:44Z</dcterms:modified>
</cp:coreProperties>
</file>