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90" r:id="rId3"/>
    <p:sldId id="328" r:id="rId4"/>
    <p:sldId id="316" r:id="rId5"/>
    <p:sldId id="317" r:id="rId6"/>
    <p:sldId id="318" r:id="rId7"/>
    <p:sldId id="291" r:id="rId8"/>
    <p:sldId id="303" r:id="rId9"/>
    <p:sldId id="304" r:id="rId10"/>
    <p:sldId id="305" r:id="rId11"/>
    <p:sldId id="329" r:id="rId12"/>
    <p:sldId id="330" r:id="rId13"/>
    <p:sldId id="331" r:id="rId14"/>
    <p:sldId id="332" r:id="rId15"/>
    <p:sldId id="313" r:id="rId16"/>
    <p:sldId id="333" r:id="rId17"/>
    <p:sldId id="334" r:id="rId18"/>
    <p:sldId id="335" r:id="rId19"/>
    <p:sldId id="308" r:id="rId20"/>
    <p:sldId id="314" r:id="rId21"/>
    <p:sldId id="309" r:id="rId22"/>
    <p:sldId id="310" r:id="rId23"/>
    <p:sldId id="311" r:id="rId24"/>
    <p:sldId id="312" r:id="rId25"/>
    <p:sldId id="315" r:id="rId26"/>
    <p:sldId id="319" r:id="rId27"/>
    <p:sldId id="320" r:id="rId28"/>
    <p:sldId id="321" r:id="rId29"/>
    <p:sldId id="322" r:id="rId30"/>
    <p:sldId id="323" r:id="rId31"/>
    <p:sldId id="324" r:id="rId32"/>
    <p:sldId id="275"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A906"/>
    <a:srgbClr val="24BE33"/>
    <a:srgbClr val="AD5165"/>
    <a:srgbClr val="969696"/>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84" autoAdjust="0"/>
    <p:restoredTop sz="94660"/>
  </p:normalViewPr>
  <p:slideViewPr>
    <p:cSldViewPr>
      <p:cViewPr varScale="1">
        <p:scale>
          <a:sx n="59" d="100"/>
          <a:sy n="59" d="100"/>
        </p:scale>
        <p:origin x="1596"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F37061-8A8D-4EF6-B2E2-5386F5057A98}" type="datetimeFigureOut">
              <a:rPr lang="fr-FR" smtClean="0"/>
              <a:pPr/>
              <a:t>16/03/2026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0B0E0E-9E52-46F2-A76F-CBD054AEC9ED}" type="slidenum">
              <a:rPr lang="fr-FR" smtClean="0"/>
              <a:pPr/>
              <a:t>‹N°›</a:t>
            </a:fld>
            <a:endParaRPr lang="fr-FR"/>
          </a:p>
        </p:txBody>
      </p:sp>
    </p:spTree>
    <p:extLst>
      <p:ext uri="{BB962C8B-B14F-4D97-AF65-F5344CB8AC3E}">
        <p14:creationId xmlns:p14="http://schemas.microsoft.com/office/powerpoint/2010/main" val="994872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dt" sz="half" idx="2"/>
          </p:nvPr>
        </p:nvSpPr>
        <p:spPr bwMode="black">
          <a:xfrm>
            <a:off x="457200" y="6477000"/>
            <a:ext cx="2133600" cy="244475"/>
          </a:xfrm>
        </p:spPr>
        <p:txBody>
          <a:bodyPr/>
          <a:lstStyle>
            <a:lvl1pPr>
              <a:defRPr>
                <a:solidFill>
                  <a:schemeClr val="tx1"/>
                </a:solidFill>
              </a:defRPr>
            </a:lvl1pPr>
          </a:lstStyle>
          <a:p>
            <a:endParaRPr lang="en-US"/>
          </a:p>
        </p:txBody>
      </p:sp>
      <p:sp>
        <p:nvSpPr>
          <p:cNvPr id="3077" name="Rectangle 5"/>
          <p:cNvSpPr>
            <a:spLocks noGrp="1" noChangeArrowheads="1"/>
          </p:cNvSpPr>
          <p:nvPr>
            <p:ph type="ftr" sz="quarter" idx="3"/>
          </p:nvPr>
        </p:nvSpPr>
        <p:spPr bwMode="black">
          <a:xfrm>
            <a:off x="3124200" y="6477000"/>
            <a:ext cx="2895600" cy="244475"/>
          </a:xfrm>
        </p:spPr>
        <p:txBody>
          <a:bodyPr/>
          <a:lstStyle>
            <a:lvl1pPr algn="ctr">
              <a:defRPr>
                <a:solidFill>
                  <a:schemeClr val="tx1"/>
                </a:solidFill>
              </a:defRPr>
            </a:lvl1pPr>
          </a:lstStyle>
          <a:p>
            <a:endParaRPr lang="en-US"/>
          </a:p>
        </p:txBody>
      </p:sp>
      <p:sp>
        <p:nvSpPr>
          <p:cNvPr id="3078" name="Rectangle 6"/>
          <p:cNvSpPr>
            <a:spLocks noGrp="1" noChangeArrowheads="1"/>
          </p:cNvSpPr>
          <p:nvPr>
            <p:ph type="sldNum" sz="quarter" idx="4"/>
          </p:nvPr>
        </p:nvSpPr>
        <p:spPr bwMode="black">
          <a:xfrm>
            <a:off x="6553200" y="6477000"/>
            <a:ext cx="2133600" cy="244475"/>
          </a:xfrm>
        </p:spPr>
        <p:txBody>
          <a:bodyPr/>
          <a:lstStyle>
            <a:lvl1pPr>
              <a:defRPr>
                <a:solidFill>
                  <a:schemeClr val="tx1"/>
                </a:solidFill>
              </a:defRPr>
            </a:lvl1pPr>
          </a:lstStyle>
          <a:p>
            <a:fld id="{94A581CF-A9A3-42B4-BB0B-04BE74A9FF68}" type="slidenum">
              <a:rPr lang="en-US"/>
              <a:pPr/>
              <a:t>‹N°›</a:t>
            </a:fld>
            <a:endParaRPr lang="en-US"/>
          </a:p>
        </p:txBody>
      </p:sp>
      <p:sp>
        <p:nvSpPr>
          <p:cNvPr id="3086" name="Text Box 14"/>
          <p:cNvSpPr txBox="1">
            <a:spLocks noChangeArrowheads="1"/>
          </p:cNvSpPr>
          <p:nvPr/>
        </p:nvSpPr>
        <p:spPr bwMode="white">
          <a:xfrm>
            <a:off x="7958138" y="185738"/>
            <a:ext cx="1079500" cy="457200"/>
          </a:xfrm>
          <a:prstGeom prst="rect">
            <a:avLst/>
          </a:prstGeom>
          <a:noFill/>
          <a:ln w="9525">
            <a:noFill/>
            <a:miter lim="800000"/>
            <a:headEnd/>
            <a:tailEnd/>
          </a:ln>
          <a:effectLst/>
        </p:spPr>
        <p:txBody>
          <a:bodyPr>
            <a:spAutoFit/>
          </a:bodyPr>
          <a:lstStyle/>
          <a:p>
            <a:r>
              <a:rPr lang="en-US" sz="2400" b="1" i="1">
                <a:solidFill>
                  <a:schemeClr val="accent2"/>
                </a:solidFill>
              </a:rPr>
              <a:t>LOGO</a:t>
            </a:r>
          </a:p>
        </p:txBody>
      </p:sp>
      <p:sp>
        <p:nvSpPr>
          <p:cNvPr id="3075" name="Rectangle 3"/>
          <p:cNvSpPr>
            <a:spLocks noGrp="1" noChangeArrowheads="1"/>
          </p:cNvSpPr>
          <p:nvPr>
            <p:ph type="subTitle" idx="1"/>
          </p:nvPr>
        </p:nvSpPr>
        <p:spPr bwMode="gray">
          <a:xfrm>
            <a:off x="2438400" y="3505200"/>
            <a:ext cx="6172200" cy="381000"/>
          </a:xfrm>
        </p:spPr>
        <p:txBody>
          <a:bodyPr/>
          <a:lstStyle>
            <a:lvl1pPr marL="0" indent="0" algn="r">
              <a:buFont typeface="Wingdings" pitchFamily="2" charset="2"/>
              <a:buNone/>
              <a:defRPr sz="2400">
                <a:solidFill>
                  <a:schemeClr val="bg1"/>
                </a:solidFill>
              </a:defRPr>
            </a:lvl1pPr>
          </a:lstStyle>
          <a:p>
            <a:r>
              <a:rPr lang="fr-FR"/>
              <a:t>Cliquez pour modifier le style des sous-titres du masque</a:t>
            </a:r>
            <a:endParaRPr lang="en-US"/>
          </a:p>
        </p:txBody>
      </p:sp>
      <p:sp>
        <p:nvSpPr>
          <p:cNvPr id="3074" name="Rectangle 2"/>
          <p:cNvSpPr>
            <a:spLocks noGrp="1" noChangeArrowheads="1"/>
          </p:cNvSpPr>
          <p:nvPr>
            <p:ph type="ctrTitle"/>
          </p:nvPr>
        </p:nvSpPr>
        <p:spPr>
          <a:xfrm>
            <a:off x="914400" y="2667000"/>
            <a:ext cx="7848600" cy="682625"/>
          </a:xfrm>
        </p:spPr>
        <p:txBody>
          <a:bodyPr/>
          <a:lstStyle>
            <a:lvl1pPr algn="r">
              <a:defRPr sz="4400">
                <a:solidFill>
                  <a:schemeClr val="bg1"/>
                </a:solidFill>
              </a:defRPr>
            </a:lvl1pPr>
          </a:lstStyle>
          <a:p>
            <a:r>
              <a:rPr lang="fr-FR"/>
              <a:t>Cliquez pour modifier le style du titre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p:txBody>
          <a:bodyPr/>
          <a:lstStyle>
            <a:lvl1pPr>
              <a:defRPr/>
            </a:lvl1pPr>
          </a:lstStyle>
          <a:p>
            <a:fld id="{4F93F130-75E7-42F0-8C09-E01459C07B3D}" type="slidenum">
              <a:rPr lang="en-US"/>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p:txBody>
          <a:bodyPr/>
          <a:lstStyle>
            <a:lvl1pPr>
              <a:defRPr/>
            </a:lvl1pPr>
          </a:lstStyle>
          <a:p>
            <a:fld id="{8DA8E298-07D8-4C08-B2C9-F38D578613D8}" type="slidenum">
              <a:rPr lang="en-US"/>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381000" y="1447800"/>
            <a:ext cx="40767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10100" y="1447800"/>
            <a:ext cx="40767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r>
              <a:rPr lang="en-US"/>
              <a:t>www.themegallery.com</a:t>
            </a:r>
          </a:p>
        </p:txBody>
      </p:sp>
      <p:sp>
        <p:nvSpPr>
          <p:cNvPr id="7" name="Espace réservé du numéro de diapositive 6"/>
          <p:cNvSpPr>
            <a:spLocks noGrp="1"/>
          </p:cNvSpPr>
          <p:nvPr>
            <p:ph type="sldNum" sz="quarter" idx="12"/>
          </p:nvPr>
        </p:nvSpPr>
        <p:spPr/>
        <p:txBody>
          <a:bodyPr/>
          <a:lstStyle>
            <a:lvl1pPr>
              <a:defRPr/>
            </a:lvl1pPr>
          </a:lstStyle>
          <a:p>
            <a:fld id="{AEDD8D3D-D97F-4D4C-BB6C-DDEEE9BB23F0}" type="slidenum">
              <a:rPr lang="en-US"/>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lvl1pPr>
              <a:defRPr/>
            </a:lvl1pPr>
          </a:lstStyle>
          <a:p>
            <a:endParaRPr lang="en-US"/>
          </a:p>
        </p:txBody>
      </p:sp>
      <p:sp>
        <p:nvSpPr>
          <p:cNvPr id="8" name="Espace réservé du pied de page 7"/>
          <p:cNvSpPr>
            <a:spLocks noGrp="1"/>
          </p:cNvSpPr>
          <p:nvPr>
            <p:ph type="ftr" sz="quarter" idx="11"/>
          </p:nvPr>
        </p:nvSpPr>
        <p:spPr/>
        <p:txBody>
          <a:bodyPr/>
          <a:lstStyle>
            <a:lvl1pPr>
              <a:defRPr/>
            </a:lvl1pPr>
          </a:lstStyle>
          <a:p>
            <a:r>
              <a:rPr lang="en-US"/>
              <a:t>www.themegallery.com</a:t>
            </a:r>
          </a:p>
        </p:txBody>
      </p:sp>
      <p:sp>
        <p:nvSpPr>
          <p:cNvPr id="9" name="Espace réservé du numéro de diapositive 8"/>
          <p:cNvSpPr>
            <a:spLocks noGrp="1"/>
          </p:cNvSpPr>
          <p:nvPr>
            <p:ph type="sldNum" sz="quarter" idx="12"/>
          </p:nvPr>
        </p:nvSpPr>
        <p:spPr/>
        <p:txBody>
          <a:bodyPr/>
          <a:lstStyle>
            <a:lvl1pPr>
              <a:defRPr/>
            </a:lvl1pPr>
          </a:lstStyle>
          <a:p>
            <a:fld id="{4C6509CA-4739-4D62-8961-1D4582E5116C}" type="slidenum">
              <a:rPr lang="en-US"/>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lvl1pPr>
              <a:defRPr/>
            </a:lvl1pPr>
          </a:lstStyle>
          <a:p>
            <a:endParaRPr lang="en-US"/>
          </a:p>
        </p:txBody>
      </p:sp>
      <p:sp>
        <p:nvSpPr>
          <p:cNvPr id="4" name="Espace réservé du pied de page 3"/>
          <p:cNvSpPr>
            <a:spLocks noGrp="1"/>
          </p:cNvSpPr>
          <p:nvPr>
            <p:ph type="ftr" sz="quarter" idx="11"/>
          </p:nvPr>
        </p:nvSpPr>
        <p:spPr/>
        <p:txBody>
          <a:bodyPr/>
          <a:lstStyle>
            <a:lvl1pPr>
              <a:defRPr/>
            </a:lvl1pPr>
          </a:lstStyle>
          <a:p>
            <a:r>
              <a:rPr lang="en-US"/>
              <a:t>www.themegallery.com</a:t>
            </a:r>
          </a:p>
        </p:txBody>
      </p:sp>
      <p:sp>
        <p:nvSpPr>
          <p:cNvPr id="5" name="Espace réservé du numéro de diapositive 4"/>
          <p:cNvSpPr>
            <a:spLocks noGrp="1"/>
          </p:cNvSpPr>
          <p:nvPr>
            <p:ph type="sldNum" sz="quarter" idx="12"/>
          </p:nvPr>
        </p:nvSpPr>
        <p:spPr/>
        <p:txBody>
          <a:bodyPr/>
          <a:lstStyle>
            <a:lvl1pPr>
              <a:defRPr/>
            </a:lvl1pPr>
          </a:lstStyle>
          <a:p>
            <a:fld id="{FD486D13-10DB-4C90-BF79-1BBE717D5A61}" type="slidenum">
              <a:rPr lang="en-US"/>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en-US"/>
          </a:p>
        </p:txBody>
      </p:sp>
      <p:sp>
        <p:nvSpPr>
          <p:cNvPr id="3" name="Espace réservé du pied de page 2"/>
          <p:cNvSpPr>
            <a:spLocks noGrp="1"/>
          </p:cNvSpPr>
          <p:nvPr>
            <p:ph type="ftr" sz="quarter" idx="11"/>
          </p:nvPr>
        </p:nvSpPr>
        <p:spPr/>
        <p:txBody>
          <a:bodyPr/>
          <a:lstStyle>
            <a:lvl1pPr>
              <a:defRPr/>
            </a:lvl1pPr>
          </a:lstStyle>
          <a:p>
            <a:r>
              <a:rPr lang="en-US"/>
              <a:t>www.themegallery.com</a:t>
            </a:r>
          </a:p>
        </p:txBody>
      </p:sp>
      <p:sp>
        <p:nvSpPr>
          <p:cNvPr id="4" name="Espace réservé du numéro de diapositive 3"/>
          <p:cNvSpPr>
            <a:spLocks noGrp="1"/>
          </p:cNvSpPr>
          <p:nvPr>
            <p:ph type="sldNum" sz="quarter" idx="12"/>
          </p:nvPr>
        </p:nvSpPr>
        <p:spPr/>
        <p:txBody>
          <a:bodyPr/>
          <a:lstStyle>
            <a:lvl1pPr>
              <a:defRPr/>
            </a:lvl1pPr>
          </a:lstStyle>
          <a:p>
            <a:fld id="{B71D62BD-7A1C-45B6-9B05-B95CA521D56D}" type="slidenum">
              <a:rPr lang="en-US"/>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r>
              <a:rPr lang="en-US"/>
              <a:t>www.themegallery.com</a:t>
            </a:r>
          </a:p>
        </p:txBody>
      </p:sp>
      <p:sp>
        <p:nvSpPr>
          <p:cNvPr id="7" name="Espace réservé du numéro de diapositive 6"/>
          <p:cNvSpPr>
            <a:spLocks noGrp="1"/>
          </p:cNvSpPr>
          <p:nvPr>
            <p:ph type="sldNum" sz="quarter" idx="12"/>
          </p:nvPr>
        </p:nvSpPr>
        <p:spPr/>
        <p:txBody>
          <a:bodyPr/>
          <a:lstStyle>
            <a:lvl1pPr>
              <a:defRPr/>
            </a:lvl1pPr>
          </a:lstStyle>
          <a:p>
            <a:fld id="{689F56AA-A751-496A-AFB5-061BFFF061BD}" type="slidenum">
              <a:rPr lang="en-US"/>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lvl1pPr>
              <a:defRPr/>
            </a:lvl1pPr>
          </a:lstStyle>
          <a:p>
            <a:endParaRPr lang="en-US"/>
          </a:p>
        </p:txBody>
      </p:sp>
      <p:sp>
        <p:nvSpPr>
          <p:cNvPr id="6" name="Espace réservé du pied de page 5"/>
          <p:cNvSpPr>
            <a:spLocks noGrp="1"/>
          </p:cNvSpPr>
          <p:nvPr>
            <p:ph type="ftr" sz="quarter" idx="11"/>
          </p:nvPr>
        </p:nvSpPr>
        <p:spPr/>
        <p:txBody>
          <a:bodyPr/>
          <a:lstStyle>
            <a:lvl1pPr>
              <a:defRPr/>
            </a:lvl1pPr>
          </a:lstStyle>
          <a:p>
            <a:r>
              <a:rPr lang="en-US"/>
              <a:t>www.themegallery.com</a:t>
            </a:r>
          </a:p>
        </p:txBody>
      </p:sp>
      <p:sp>
        <p:nvSpPr>
          <p:cNvPr id="7" name="Espace réservé du numéro de diapositive 6"/>
          <p:cNvSpPr>
            <a:spLocks noGrp="1"/>
          </p:cNvSpPr>
          <p:nvPr>
            <p:ph type="sldNum" sz="quarter" idx="12"/>
          </p:nvPr>
        </p:nvSpPr>
        <p:spPr/>
        <p:txBody>
          <a:bodyPr/>
          <a:lstStyle>
            <a:lvl1pPr>
              <a:defRPr/>
            </a:lvl1pPr>
          </a:lstStyle>
          <a:p>
            <a:fld id="{375082E2-5D18-40E0-A7A6-D1C9233C40FA}" type="slidenum">
              <a:rPr lang="en-US"/>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p:txBody>
          <a:bodyPr/>
          <a:lstStyle>
            <a:lvl1pPr>
              <a:defRPr/>
            </a:lvl1pPr>
          </a:lstStyle>
          <a:p>
            <a:fld id="{BE0CCCE3-C983-4574-B371-2A54DB3FED59}" type="slidenum">
              <a:rPr lang="en-US"/>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10350" y="685800"/>
            <a:ext cx="2076450" cy="5562600"/>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381000" y="685800"/>
            <a:ext cx="6076950" cy="55626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endParaRPr lang="en-US"/>
          </a:p>
        </p:txBody>
      </p:sp>
      <p:sp>
        <p:nvSpPr>
          <p:cNvPr id="5" name="Espace réservé du pied de page 4"/>
          <p:cNvSpPr>
            <a:spLocks noGrp="1"/>
          </p:cNvSpPr>
          <p:nvPr>
            <p:ph type="ftr" sz="quarter" idx="11"/>
          </p:nvPr>
        </p:nvSpPr>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p:txBody>
          <a:bodyPr/>
          <a:lstStyle>
            <a:lvl1pPr>
              <a:defRPr/>
            </a:lvl1pPr>
          </a:lstStyle>
          <a:p>
            <a:fld id="{544C84B3-0E05-4DCF-A107-9758ED79D51F}" type="slidenum">
              <a:rPr lang="en-US"/>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381000" y="685800"/>
            <a:ext cx="5791200" cy="563563"/>
          </a:xfrm>
        </p:spPr>
        <p:txBody>
          <a:bodyPr/>
          <a:lstStyle/>
          <a:p>
            <a:r>
              <a:rPr lang="fr-FR"/>
              <a:t>Cliquez pour modifier le style du titre</a:t>
            </a:r>
          </a:p>
        </p:txBody>
      </p:sp>
      <p:sp>
        <p:nvSpPr>
          <p:cNvPr id="3" name="Espace réservé du tableau 2"/>
          <p:cNvSpPr>
            <a:spLocks noGrp="1"/>
          </p:cNvSpPr>
          <p:nvPr>
            <p:ph type="tbl" idx="1"/>
          </p:nvPr>
        </p:nvSpPr>
        <p:spPr>
          <a:xfrm>
            <a:off x="381000" y="1447800"/>
            <a:ext cx="8305800" cy="4800600"/>
          </a:xfrm>
        </p:spPr>
        <p:txBody>
          <a:bodyPr/>
          <a:lstStyle/>
          <a:p>
            <a:r>
              <a:rPr lang="fr-FR"/>
              <a:t>Cliquez sur l'icône pour ajouter un tableau</a:t>
            </a:r>
          </a:p>
        </p:txBody>
      </p:sp>
      <p:sp>
        <p:nvSpPr>
          <p:cNvPr id="4" name="Espace réservé de la date 3"/>
          <p:cNvSpPr>
            <a:spLocks noGrp="1"/>
          </p:cNvSpPr>
          <p:nvPr>
            <p:ph type="dt" sz="half" idx="10"/>
          </p:nvPr>
        </p:nvSpPr>
        <p:spPr>
          <a:xfrm>
            <a:off x="304800" y="6477000"/>
            <a:ext cx="2133600" cy="228600"/>
          </a:xfrm>
        </p:spPr>
        <p:txBody>
          <a:bodyPr/>
          <a:lstStyle>
            <a:lvl1pPr>
              <a:defRPr/>
            </a:lvl1pPr>
          </a:lstStyle>
          <a:p>
            <a:endParaRPr lang="en-US"/>
          </a:p>
        </p:txBody>
      </p:sp>
      <p:sp>
        <p:nvSpPr>
          <p:cNvPr id="5" name="Espace réservé du pied de page 4"/>
          <p:cNvSpPr>
            <a:spLocks noGrp="1"/>
          </p:cNvSpPr>
          <p:nvPr>
            <p:ph type="ftr" sz="quarter" idx="11"/>
          </p:nvPr>
        </p:nvSpPr>
        <p:spPr>
          <a:xfrm>
            <a:off x="6096000" y="6267450"/>
            <a:ext cx="2895600" cy="228600"/>
          </a:xfrm>
        </p:spPr>
        <p:txBody>
          <a:bodyPr/>
          <a:lstStyle>
            <a:lvl1pPr>
              <a:defRPr/>
            </a:lvl1pPr>
          </a:lstStyle>
          <a:p>
            <a:r>
              <a:rPr lang="en-US"/>
              <a:t>www.themegallery.com</a:t>
            </a:r>
          </a:p>
        </p:txBody>
      </p:sp>
      <p:sp>
        <p:nvSpPr>
          <p:cNvPr id="6" name="Espace réservé du numéro de diapositive 5"/>
          <p:cNvSpPr>
            <a:spLocks noGrp="1"/>
          </p:cNvSpPr>
          <p:nvPr>
            <p:ph type="sldNum" sz="quarter" idx="12"/>
          </p:nvPr>
        </p:nvSpPr>
        <p:spPr>
          <a:xfrm>
            <a:off x="2971800" y="6477000"/>
            <a:ext cx="2133600" cy="228600"/>
          </a:xfrm>
        </p:spPr>
        <p:txBody>
          <a:bodyPr/>
          <a:lstStyle>
            <a:lvl1pPr>
              <a:defRPr/>
            </a:lvl1pPr>
          </a:lstStyle>
          <a:p>
            <a:fld id="{EEC608A4-187C-41A7-AEBD-35B558409EBC}" type="slidenum">
              <a:rPr lang="en-US"/>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381000" y="1447800"/>
            <a:ext cx="83058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028" name="Rectangle 4"/>
          <p:cNvSpPr>
            <a:spLocks noGrp="1" noChangeArrowheads="1"/>
          </p:cNvSpPr>
          <p:nvPr>
            <p:ph type="dt" sz="half" idx="2"/>
          </p:nvPr>
        </p:nvSpPr>
        <p:spPr bwMode="white">
          <a:xfrm>
            <a:off x="304800" y="6477000"/>
            <a:ext cx="2133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chemeClr val="bg1"/>
                </a:solidFill>
              </a:defRPr>
            </a:lvl1pPr>
          </a:lstStyle>
          <a:p>
            <a:endParaRPr lang="en-US"/>
          </a:p>
        </p:txBody>
      </p:sp>
      <p:sp>
        <p:nvSpPr>
          <p:cNvPr id="1029" name="Rectangle 5"/>
          <p:cNvSpPr>
            <a:spLocks noGrp="1" noChangeArrowheads="1"/>
          </p:cNvSpPr>
          <p:nvPr>
            <p:ph type="ftr" sz="quarter" idx="3"/>
          </p:nvPr>
        </p:nvSpPr>
        <p:spPr bwMode="white">
          <a:xfrm>
            <a:off x="6096000" y="626745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r>
              <a:rPr lang="en-US"/>
              <a:t>www.themegallery.com</a:t>
            </a:r>
          </a:p>
        </p:txBody>
      </p:sp>
      <p:sp>
        <p:nvSpPr>
          <p:cNvPr id="1030" name="Rectangle 6"/>
          <p:cNvSpPr>
            <a:spLocks noGrp="1" noChangeArrowheads="1"/>
          </p:cNvSpPr>
          <p:nvPr>
            <p:ph type="sldNum" sz="quarter" idx="4"/>
          </p:nvPr>
        </p:nvSpPr>
        <p:spPr bwMode="white">
          <a:xfrm>
            <a:off x="2971800" y="6477000"/>
            <a:ext cx="2133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bg1"/>
                </a:solidFill>
              </a:defRPr>
            </a:lvl1pPr>
          </a:lstStyle>
          <a:p>
            <a:fld id="{B33DFC47-A2B1-4933-9BB6-DB4B25987E01}" type="slidenum">
              <a:rPr lang="en-US"/>
              <a:pPr/>
              <a:t>‹N°›</a:t>
            </a:fld>
            <a:endParaRPr lang="en-US"/>
          </a:p>
        </p:txBody>
      </p:sp>
      <p:sp>
        <p:nvSpPr>
          <p:cNvPr id="1026" name="Rectangle 2"/>
          <p:cNvSpPr>
            <a:spLocks noGrp="1" noChangeArrowheads="1"/>
          </p:cNvSpPr>
          <p:nvPr>
            <p:ph type="title"/>
          </p:nvPr>
        </p:nvSpPr>
        <p:spPr bwMode="gray">
          <a:xfrm>
            <a:off x="381000" y="685800"/>
            <a:ext cx="5791200" cy="563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fr-FR"/>
              <a:t>Cliquez pour modifier le style du titre</a:t>
            </a:r>
            <a:endParaRPr lang="en-US"/>
          </a:p>
        </p:txBody>
      </p:sp>
      <p:sp>
        <p:nvSpPr>
          <p:cNvPr id="1069" name="Text Box 45"/>
          <p:cNvSpPr txBox="1">
            <a:spLocks noChangeArrowheads="1"/>
          </p:cNvSpPr>
          <p:nvPr/>
        </p:nvSpPr>
        <p:spPr bwMode="white">
          <a:xfrm>
            <a:off x="7924800" y="152400"/>
            <a:ext cx="1079500" cy="396875"/>
          </a:xfrm>
          <a:prstGeom prst="rect">
            <a:avLst/>
          </a:prstGeom>
          <a:noFill/>
          <a:ln w="9525">
            <a:noFill/>
            <a:miter lim="800000"/>
            <a:headEnd/>
            <a:tailEnd/>
          </a:ln>
          <a:effectLst/>
        </p:spPr>
        <p:txBody>
          <a:bodyPr>
            <a:spAutoFit/>
          </a:bodyPr>
          <a:lstStyle/>
          <a:p>
            <a:r>
              <a:rPr lang="en-US" sz="2000" b="1" i="1">
                <a:solidFill>
                  <a:schemeClr val="accent2"/>
                </a:solidFill>
              </a:rPr>
              <a:t>LOGO</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l" rtl="0" eaLnBrk="1" fontAlgn="base" hangingPunct="1">
        <a:spcBef>
          <a:spcPct val="0"/>
        </a:spcBef>
        <a:spcAft>
          <a:spcPct val="0"/>
        </a:spcAft>
        <a:defRPr sz="3200" b="1">
          <a:solidFill>
            <a:schemeClr val="tx1"/>
          </a:solidFill>
          <a:latin typeface="+mj-lt"/>
          <a:ea typeface="+mj-ea"/>
          <a:cs typeface="+mj-cs"/>
        </a:defRPr>
      </a:lvl1pPr>
      <a:lvl2pPr algn="l" rtl="0" eaLnBrk="1" fontAlgn="base" hangingPunct="1">
        <a:spcBef>
          <a:spcPct val="0"/>
        </a:spcBef>
        <a:spcAft>
          <a:spcPct val="0"/>
        </a:spcAft>
        <a:defRPr sz="3200" b="1">
          <a:solidFill>
            <a:schemeClr val="tx1"/>
          </a:solidFill>
          <a:latin typeface="Arial" charset="0"/>
        </a:defRPr>
      </a:lvl2pPr>
      <a:lvl3pPr algn="l" rtl="0" eaLnBrk="1" fontAlgn="base" hangingPunct="1">
        <a:spcBef>
          <a:spcPct val="0"/>
        </a:spcBef>
        <a:spcAft>
          <a:spcPct val="0"/>
        </a:spcAft>
        <a:defRPr sz="3200" b="1">
          <a:solidFill>
            <a:schemeClr val="tx1"/>
          </a:solidFill>
          <a:latin typeface="Arial" charset="0"/>
        </a:defRPr>
      </a:lvl3pPr>
      <a:lvl4pPr algn="l" rtl="0" eaLnBrk="1" fontAlgn="base" hangingPunct="1">
        <a:spcBef>
          <a:spcPct val="0"/>
        </a:spcBef>
        <a:spcAft>
          <a:spcPct val="0"/>
        </a:spcAft>
        <a:defRPr sz="3200" b="1">
          <a:solidFill>
            <a:schemeClr val="tx1"/>
          </a:solidFill>
          <a:latin typeface="Arial" charset="0"/>
        </a:defRPr>
      </a:lvl4pPr>
      <a:lvl5pPr algn="l" rtl="0" eaLnBrk="1" fontAlgn="base" hangingPunct="1">
        <a:spcBef>
          <a:spcPct val="0"/>
        </a:spcBef>
        <a:spcAft>
          <a:spcPct val="0"/>
        </a:spcAft>
        <a:defRPr sz="3200" b="1">
          <a:solidFill>
            <a:schemeClr val="tx1"/>
          </a:solidFill>
          <a:latin typeface="Arial" charset="0"/>
        </a:defRPr>
      </a:lvl5pPr>
      <a:lvl6pPr marL="457200" algn="l" rtl="0" eaLnBrk="1" fontAlgn="base" hangingPunct="1">
        <a:spcBef>
          <a:spcPct val="0"/>
        </a:spcBef>
        <a:spcAft>
          <a:spcPct val="0"/>
        </a:spcAft>
        <a:defRPr sz="3200" b="1">
          <a:solidFill>
            <a:schemeClr val="tx1"/>
          </a:solidFill>
          <a:latin typeface="Arial" charset="0"/>
        </a:defRPr>
      </a:lvl6pPr>
      <a:lvl7pPr marL="914400" algn="l" rtl="0" eaLnBrk="1" fontAlgn="base" hangingPunct="1">
        <a:spcBef>
          <a:spcPct val="0"/>
        </a:spcBef>
        <a:spcAft>
          <a:spcPct val="0"/>
        </a:spcAft>
        <a:defRPr sz="3200" b="1">
          <a:solidFill>
            <a:schemeClr val="tx1"/>
          </a:solidFill>
          <a:latin typeface="Arial" charset="0"/>
        </a:defRPr>
      </a:lvl7pPr>
      <a:lvl8pPr marL="1371600" algn="l" rtl="0" eaLnBrk="1" fontAlgn="base" hangingPunct="1">
        <a:spcBef>
          <a:spcPct val="0"/>
        </a:spcBef>
        <a:spcAft>
          <a:spcPct val="0"/>
        </a:spcAft>
        <a:defRPr sz="3200" b="1">
          <a:solidFill>
            <a:schemeClr val="tx1"/>
          </a:solidFill>
          <a:latin typeface="Arial" charset="0"/>
        </a:defRPr>
      </a:lvl8pPr>
      <a:lvl9pPr marL="1828800" algn="l" rtl="0" eaLnBrk="1" fontAlgn="base" hangingPunct="1">
        <a:spcBef>
          <a:spcPct val="0"/>
        </a:spcBef>
        <a:spcAft>
          <a:spcPct val="0"/>
        </a:spcAft>
        <a:defRPr sz="3200" b="1">
          <a:solidFill>
            <a:schemeClr val="tx1"/>
          </a:solidFill>
          <a:latin typeface="Arial" charset="0"/>
        </a:defRPr>
      </a:lvl9pPr>
    </p:titleStyle>
    <p:bodyStyle>
      <a:lvl1pPr marL="342900" indent="-342900" algn="l" rtl="0" eaLnBrk="1" fontAlgn="base" hangingPunct="1">
        <a:spcBef>
          <a:spcPct val="20000"/>
        </a:spcBef>
        <a:spcAft>
          <a:spcPct val="0"/>
        </a:spcAft>
        <a:buClr>
          <a:schemeClr val="tx2"/>
        </a:buClr>
        <a:buFont typeface="Wingdings" pitchFamily="2" charset="2"/>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5"/>
          <p:cNvSpPr>
            <a:spLocks noGrp="1"/>
          </p:cNvSpPr>
          <p:nvPr>
            <p:ph type="subTitle" idx="1"/>
          </p:nvPr>
        </p:nvSpPr>
        <p:spPr>
          <a:xfrm>
            <a:off x="2271936" y="5949280"/>
            <a:ext cx="4744144" cy="714380"/>
          </a:xfrm>
        </p:spPr>
        <p:txBody>
          <a:bodyPr/>
          <a:lstStyle/>
          <a:p>
            <a:pPr algn="ctr" rtl="1"/>
            <a:r>
              <a:rPr lang="ar-DZ" sz="4000" b="1" dirty="0">
                <a:solidFill>
                  <a:srgbClr val="FFC000"/>
                </a:solidFill>
              </a:rPr>
              <a:t>الدكتور: محمد عبد </a:t>
            </a:r>
            <a:r>
              <a:rPr lang="ar-DZ" sz="4000" b="1" dirty="0" err="1">
                <a:solidFill>
                  <a:srgbClr val="FFC000"/>
                </a:solidFill>
              </a:rPr>
              <a:t>اللوش</a:t>
            </a:r>
            <a:endParaRPr lang="fr-FR" sz="4000" b="1" dirty="0"/>
          </a:p>
        </p:txBody>
      </p:sp>
      <p:sp>
        <p:nvSpPr>
          <p:cNvPr id="2050" name="Rectangle 2"/>
          <p:cNvSpPr>
            <a:spLocks noGrp="1" noChangeArrowheads="1"/>
          </p:cNvSpPr>
          <p:nvPr>
            <p:ph type="ctrTitle"/>
          </p:nvPr>
        </p:nvSpPr>
        <p:spPr/>
        <p:txBody>
          <a:bodyPr/>
          <a:lstStyle/>
          <a:p>
            <a:pPr algn="ctr"/>
            <a:r>
              <a:rPr lang="ar-DZ" sz="7200" dirty="0">
                <a:solidFill>
                  <a:srgbClr val="FFC000"/>
                </a:solidFill>
                <a:latin typeface="+mn-lt"/>
              </a:rPr>
              <a:t>مقياس: تسيير المؤسسة</a:t>
            </a:r>
            <a:endParaRPr lang="en-US" sz="7200" dirty="0">
              <a:solidFill>
                <a:srgbClr val="FFC000"/>
              </a:solidFill>
              <a:latin typeface="+mn-lt"/>
            </a:endParaRPr>
          </a:p>
        </p:txBody>
      </p:sp>
      <p:sp>
        <p:nvSpPr>
          <p:cNvPr id="2053" name="Rectangle 5"/>
          <p:cNvSpPr>
            <a:spLocks noChangeArrowheads="1"/>
          </p:cNvSpPr>
          <p:nvPr/>
        </p:nvSpPr>
        <p:spPr bwMode="auto">
          <a:xfrm>
            <a:off x="3000364" y="5429264"/>
            <a:ext cx="76200" cy="228600"/>
          </a:xfrm>
          <a:prstGeom prst="rect">
            <a:avLst/>
          </a:prstGeom>
          <a:solidFill>
            <a:schemeClr val="accent2"/>
          </a:solidFill>
          <a:ln w="9525">
            <a:noFill/>
            <a:miter lim="800000"/>
            <a:headEnd/>
            <a:tailEnd/>
          </a:ln>
          <a:effectLst/>
        </p:spPr>
        <p:txBody>
          <a:bodyPr wrap="none" anchor="ctr"/>
          <a:lstStyle/>
          <a:p>
            <a:pPr algn="ctr"/>
            <a:endParaRPr lang="fr-FR">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lgn="just" rtl="1">
              <a:buNone/>
            </a:pPr>
            <a:r>
              <a:rPr lang="ar-DZ" dirty="0"/>
              <a:t>  </a:t>
            </a:r>
            <a:endParaRPr lang="ar-DZ" sz="6000" b="1" dirty="0">
              <a:solidFill>
                <a:srgbClr val="24BE33"/>
              </a:solidFill>
              <a:effectLst>
                <a:outerShdw blurRad="38100" dist="38100" dir="2700000" algn="tl">
                  <a:srgbClr val="000000">
                    <a:alpha val="43137"/>
                  </a:srgbClr>
                </a:outerShdw>
              </a:effectLst>
            </a:endParaRPr>
          </a:p>
          <a:p>
            <a:pPr algn="just" rtl="1">
              <a:buNone/>
            </a:pPr>
            <a:r>
              <a:rPr lang="ar-DZ" b="1" dirty="0">
                <a:solidFill>
                  <a:srgbClr val="00B050"/>
                </a:solidFill>
                <a:effectLst>
                  <a:outerShdw blurRad="38100" dist="38100" dir="2700000" algn="tl">
                    <a:srgbClr val="000000">
                      <a:alpha val="43137"/>
                    </a:srgbClr>
                  </a:outerShdw>
                </a:effectLst>
              </a:rPr>
              <a:t>    </a:t>
            </a:r>
            <a:endParaRPr lang="fr-FR" b="1" dirty="0">
              <a:solidFill>
                <a:srgbClr val="00B050"/>
              </a:solidFill>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
        <p:nvSpPr>
          <p:cNvPr id="5" name="AutoShape 4"/>
          <p:cNvSpPr>
            <a:spLocks noChangeArrowheads="1"/>
          </p:cNvSpPr>
          <p:nvPr/>
        </p:nvSpPr>
        <p:spPr bwMode="auto">
          <a:xfrm>
            <a:off x="1547813" y="1500174"/>
            <a:ext cx="6408737" cy="4089414"/>
          </a:xfrm>
          <a:prstGeom prst="octagon">
            <a:avLst>
              <a:gd name="adj" fmla="val 29287"/>
            </a:avLst>
          </a:prstGeom>
          <a:solidFill>
            <a:schemeClr val="accent1"/>
          </a:solidFill>
          <a:ln w="57150" cmpd="thinThick">
            <a:solidFill>
              <a:schemeClr val="tx1"/>
            </a:solidFill>
            <a:miter lim="800000"/>
            <a:headEnd/>
            <a:tailEnd/>
          </a:ln>
        </p:spPr>
        <p:txBody>
          <a:bodyPr wrap="none" anchor="ctr"/>
          <a:lstStyle/>
          <a:p>
            <a:endParaRPr lang="ar-DZ"/>
          </a:p>
        </p:txBody>
      </p:sp>
      <p:sp>
        <p:nvSpPr>
          <p:cNvPr id="6" name="WordArt 5"/>
          <p:cNvSpPr>
            <a:spLocks noChangeArrowheads="1" noChangeShapeType="1" noTextEdit="1"/>
          </p:cNvSpPr>
          <p:nvPr/>
        </p:nvSpPr>
        <p:spPr bwMode="auto">
          <a:xfrm>
            <a:off x="1908175" y="1643051"/>
            <a:ext cx="5616575" cy="2865450"/>
          </a:xfrm>
          <a:prstGeom prst="rect">
            <a:avLst/>
          </a:prstGeom>
        </p:spPr>
        <p:txBody>
          <a:bodyPr wrap="none" fromWordArt="1">
            <a:prstTxWarp prst="textPlain">
              <a:avLst>
                <a:gd name="adj" fmla="val 50000"/>
              </a:avLst>
            </a:prstTxWarp>
          </a:bodyPr>
          <a:lstStyle/>
          <a:p>
            <a:pPr algn="ctr" rtl="1"/>
            <a:r>
              <a:rPr lang="ar-DZ" sz="3600" b="1" dirty="0">
                <a:solidFill>
                  <a:srgbClr val="C00000"/>
                </a:solidFill>
                <a:effectLst>
                  <a:outerShdw blurRad="38100" dist="38100" dir="2700000" algn="tl">
                    <a:srgbClr val="000000">
                      <a:alpha val="43137"/>
                    </a:srgbClr>
                  </a:outerShdw>
                </a:effectLst>
              </a:rPr>
              <a:t>ثانيا- اتخاذ القرار</a:t>
            </a:r>
            <a:endParaRPr lang="fr-FR" sz="3600" i="1" kern="10" dirty="0">
              <a:ln w="12700">
                <a:noFill/>
                <a:round/>
                <a:headEnd/>
                <a:tailEnd/>
              </a:ln>
              <a:solidFill>
                <a:srgbClr val="C00000"/>
              </a:solidFill>
              <a:effectLst>
                <a:outerShdw blurRad="38100" dist="38100" dir="2700000" algn="tl">
                  <a:srgbClr val="000000">
                    <a:alpha val="43137"/>
                  </a:srgbClr>
                </a:outerShdw>
              </a:effectLst>
              <a:latin typeface="Bold Italic Ar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2000" fill="hold"/>
                                        <p:tgtEl>
                                          <p:spTgt spid="6"/>
                                        </p:tgtEl>
                                        <p:attrNameLst>
                                          <p:attrName>ppt_w</p:attrName>
                                        </p:attrNameLst>
                                      </p:cBhvr>
                                      <p:tavLst>
                                        <p:tav tm="0">
                                          <p:val>
                                            <p:fltVal val="0"/>
                                          </p:val>
                                        </p:tav>
                                        <p:tav tm="100000">
                                          <p:val>
                                            <p:strVal val="#ppt_w"/>
                                          </p:val>
                                        </p:tav>
                                      </p:tavLst>
                                    </p:anim>
                                    <p:anim calcmode="lin" valueType="num">
                                      <p:cBhvr>
                                        <p:cTn id="17" dur="2000" fill="hold"/>
                                        <p:tgtEl>
                                          <p:spTgt spid="6"/>
                                        </p:tgtEl>
                                        <p:attrNameLst>
                                          <p:attrName>ppt_h</p:attrName>
                                        </p:attrNameLst>
                                      </p:cBhvr>
                                      <p:tavLst>
                                        <p:tav tm="0">
                                          <p:val>
                                            <p:fltVal val="0"/>
                                          </p:val>
                                        </p:tav>
                                        <p:tav tm="100000">
                                          <p:val>
                                            <p:strVal val="#ppt_h"/>
                                          </p:val>
                                        </p:tav>
                                      </p:tavLst>
                                    </p:anim>
                                    <p:anim calcmode="lin" valueType="num">
                                      <p:cBhvr>
                                        <p:cTn id="18" dur="2000" fill="hold"/>
                                        <p:tgtEl>
                                          <p:spTgt spid="6"/>
                                        </p:tgtEl>
                                        <p:attrNameLst>
                                          <p:attrName>style.rotation</p:attrName>
                                        </p:attrNameLst>
                                      </p:cBhvr>
                                      <p:tavLst>
                                        <p:tav tm="0">
                                          <p:val>
                                            <p:fltVal val="360"/>
                                          </p:val>
                                        </p:tav>
                                        <p:tav tm="100000">
                                          <p:val>
                                            <p:fltVal val="0"/>
                                          </p:val>
                                        </p:tav>
                                      </p:tavLst>
                                    </p:anim>
                                    <p:animEffect transition="in" filter="fade">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04664"/>
            <a:ext cx="3008313" cy="1030436"/>
          </a:xfrm>
        </p:spPr>
        <p:txBody>
          <a:bodyPr/>
          <a:lstStyle/>
          <a:p>
            <a:pPr algn="ctr"/>
            <a:r>
              <a:rPr lang="fr-FR" sz="2800" dirty="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Herbert Alexander Simon</a:t>
            </a:r>
          </a:p>
        </p:txBody>
      </p:sp>
      <p:sp>
        <p:nvSpPr>
          <p:cNvPr id="3" name="Espace réservé du contenu 2"/>
          <p:cNvSpPr>
            <a:spLocks noGrp="1"/>
          </p:cNvSpPr>
          <p:nvPr>
            <p:ph idx="1"/>
          </p:nvPr>
        </p:nvSpPr>
        <p:spPr/>
        <p:txBody>
          <a:bodyPr/>
          <a:lstStyle/>
          <a:p>
            <a:pPr algn="just" rtl="1"/>
            <a:endParaRPr lang="ar-DZ" dirty="0"/>
          </a:p>
          <a:p>
            <a:pPr algn="just" rtl="1"/>
            <a:r>
              <a:rPr lang="ar-DZ" b="1" dirty="0" err="1">
                <a:effectLst>
                  <a:outerShdw blurRad="38100" dist="38100" dir="2700000" algn="tl">
                    <a:srgbClr val="000000">
                      <a:alpha val="43137"/>
                    </a:srgbClr>
                  </a:outerShdw>
                </a:effectLst>
              </a:rPr>
              <a:t>هربرت</a:t>
            </a:r>
            <a:r>
              <a:rPr lang="ar-DZ" b="1" dirty="0">
                <a:effectLst>
                  <a:outerShdw blurRad="38100" dist="38100" dir="2700000" algn="tl">
                    <a:srgbClr val="000000">
                      <a:alpha val="43137"/>
                    </a:srgbClr>
                  </a:outerShdw>
                </a:effectLst>
              </a:rPr>
              <a:t> سيمون </a:t>
            </a:r>
            <a:r>
              <a:rPr lang="fr-FR" b="1" dirty="0">
                <a:solidFill>
                  <a:srgbClr val="FF0000"/>
                </a:solidFill>
                <a:effectLst>
                  <a:outerShdw blurRad="38100" dist="38100" dir="2700000" algn="tl">
                    <a:srgbClr val="000000">
                      <a:alpha val="43137"/>
                    </a:srgbClr>
                  </a:outerShdw>
                </a:effectLst>
              </a:rPr>
              <a:t>Herbert Simon</a:t>
            </a:r>
            <a:r>
              <a:rPr lang="ar-DZ" b="1" dirty="0">
                <a:solidFill>
                  <a:srgbClr val="FF0000"/>
                </a:solidFill>
                <a:effectLst>
                  <a:outerShdw blurRad="38100" dist="38100" dir="2700000" algn="tl">
                    <a:srgbClr val="000000">
                      <a:alpha val="43137"/>
                    </a:srgbClr>
                  </a:outerShdw>
                </a:effectLst>
              </a:rPr>
              <a:t> </a:t>
            </a:r>
            <a:r>
              <a:rPr lang="ar-DZ" b="1" dirty="0">
                <a:effectLst>
                  <a:outerShdw blurRad="38100" dist="38100" dir="2700000" algn="tl">
                    <a:srgbClr val="000000">
                      <a:alpha val="43137"/>
                    </a:srgbClr>
                  </a:outerShdw>
                </a:effectLst>
              </a:rPr>
              <a:t>هو اقتصادي أمريكي وعالم معروف بمساهماته المتعددة في مجالات علم النفس وعلم الاجتماع والإحصاء والرياضيات وغيرها. حصل على جائزة نوبل في الاقتصاد عام 1978. وهو معروف بعمله في مجال اتخاذ القرارات في الشركات، والذي يسمى أيضًا بالسلوكية.</a:t>
            </a:r>
            <a:endParaRPr lang="fr-FR" b="1" dirty="0">
              <a:effectLst>
                <a:outerShdw blurRad="38100" dist="38100" dir="2700000" algn="tl">
                  <a:srgbClr val="000000">
                    <a:alpha val="43137"/>
                  </a:srgbClr>
                </a:outerShdw>
              </a:effectLst>
            </a:endParaRPr>
          </a:p>
          <a:p>
            <a:pPr marL="0" indent="0" algn="just" rtl="1">
              <a:buNone/>
            </a:pPr>
            <a:endParaRPr lang="fr-FR" dirty="0"/>
          </a:p>
        </p:txBody>
      </p:sp>
      <p:sp>
        <p:nvSpPr>
          <p:cNvPr id="4" name="Espace réservé du texte 3"/>
          <p:cNvSpPr>
            <a:spLocks noGrp="1"/>
          </p:cNvSpPr>
          <p:nvPr>
            <p:ph type="body" sz="half" idx="2"/>
          </p:nvPr>
        </p:nvSpPr>
        <p:spPr/>
        <p:txBody>
          <a:bodyPr/>
          <a:lstStyle/>
          <a:p>
            <a:endParaRPr lang="fr-FR" dirty="0"/>
          </a:p>
        </p:txBody>
      </p:sp>
      <p:sp>
        <p:nvSpPr>
          <p:cNvPr id="5" name="Espace réservé du pied de page 4"/>
          <p:cNvSpPr>
            <a:spLocks noGrp="1"/>
          </p:cNvSpPr>
          <p:nvPr>
            <p:ph type="ftr" sz="quarter" idx="11"/>
          </p:nvPr>
        </p:nvSpPr>
        <p:spPr/>
        <p:txBody>
          <a:bodyPr/>
          <a:lstStyle/>
          <a:p>
            <a:r>
              <a:rPr lang="en-US"/>
              <a:t>www.themegallery.com</a:t>
            </a:r>
          </a:p>
        </p:txBody>
      </p:sp>
      <p:pic>
        <p:nvPicPr>
          <p:cNvPr id="1026" name="Picture 2" descr="C:\Users\HP\Desktop\sim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12776"/>
            <a:ext cx="3024336" cy="475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026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71480"/>
            <a:ext cx="8305800" cy="5676920"/>
          </a:xfrm>
        </p:spPr>
        <p:txBody>
          <a:bodyPr/>
          <a:lstStyle/>
          <a:p>
            <a:pPr algn="just" rtl="1">
              <a:buNone/>
            </a:pPr>
            <a:r>
              <a:rPr lang="ar-DZ" b="1" dirty="0">
                <a:effectLst>
                  <a:outerShdw blurRad="38100" dist="38100" dir="2700000" algn="tl">
                    <a:srgbClr val="000000">
                      <a:alpha val="43137"/>
                    </a:srgbClr>
                  </a:outerShdw>
                </a:effectLst>
              </a:rPr>
              <a:t>     </a:t>
            </a:r>
            <a:r>
              <a:rPr lang="fr-FR" b="1" dirty="0">
                <a:effectLst>
                  <a:outerShdw blurRad="38100" dist="38100" dir="2700000" algn="tl">
                    <a:srgbClr val="000000">
                      <a:alpha val="43137"/>
                    </a:srgbClr>
                  </a:outerShdw>
                </a:effectLst>
              </a:rPr>
              <a:t>   </a:t>
            </a:r>
            <a:r>
              <a:rPr lang="ar-DZ" b="1" dirty="0">
                <a:effectLst>
                  <a:outerShdw blurRad="38100" dist="38100" dir="2700000" algn="tl">
                    <a:srgbClr val="000000">
                      <a:alpha val="43137"/>
                    </a:srgbClr>
                  </a:outerShdw>
                </a:effectLst>
              </a:rPr>
              <a:t>ظهرت نظرية اتخاذ القرار لـ </a:t>
            </a:r>
            <a:r>
              <a:rPr lang="ar-DZ" b="1" dirty="0">
                <a:solidFill>
                  <a:srgbClr val="FAA906"/>
                </a:solidFill>
                <a:effectLst>
                  <a:outerShdw blurRad="38100" dist="38100" dir="2700000" algn="tl">
                    <a:srgbClr val="000000">
                      <a:alpha val="43137"/>
                    </a:srgbClr>
                  </a:outerShdw>
                </a:effectLst>
              </a:rPr>
              <a:t>''</a:t>
            </a:r>
            <a:r>
              <a:rPr lang="ar-DZ" b="1" dirty="0" err="1">
                <a:solidFill>
                  <a:srgbClr val="FAA906"/>
                </a:solidFill>
                <a:effectLst>
                  <a:outerShdw blurRad="38100" dist="38100" dir="2700000" algn="tl">
                    <a:srgbClr val="000000">
                      <a:alpha val="43137"/>
                    </a:srgbClr>
                  </a:outerShdw>
                </a:effectLst>
              </a:rPr>
              <a:t>هربرت</a:t>
            </a:r>
            <a:r>
              <a:rPr lang="ar-DZ" b="1" dirty="0">
                <a:solidFill>
                  <a:srgbClr val="FAA906"/>
                </a:solidFill>
                <a:effectLst>
                  <a:outerShdw blurRad="38100" dist="38100" dir="2700000" algn="tl">
                    <a:srgbClr val="000000">
                      <a:alpha val="43137"/>
                    </a:srgbClr>
                  </a:outerShdw>
                </a:effectLst>
              </a:rPr>
              <a:t> سايمون'' </a:t>
            </a:r>
            <a:r>
              <a:rPr lang="ar-DZ" b="1" dirty="0">
                <a:solidFill>
                  <a:srgbClr val="FFC000"/>
                </a:solidFill>
                <a:effectLst>
                  <a:outerShdw blurRad="38100" dist="38100" dir="2700000" algn="tl">
                    <a:srgbClr val="000000">
                      <a:alpha val="43137"/>
                    </a:srgbClr>
                  </a:outerShdw>
                </a:effectLst>
              </a:rPr>
              <a:t>''</a:t>
            </a:r>
            <a:r>
              <a:rPr lang="fr-FR" b="1" dirty="0">
                <a:solidFill>
                  <a:srgbClr val="FFC000"/>
                </a:solidFill>
                <a:effectLst>
                  <a:outerShdw blurRad="38100" dist="38100" dir="2700000" algn="tl">
                    <a:srgbClr val="000000">
                      <a:alpha val="43137"/>
                    </a:srgbClr>
                  </a:outerShdw>
                </a:effectLst>
              </a:rPr>
              <a:t>HERBERT SIMON</a:t>
            </a:r>
            <a:r>
              <a:rPr lang="ar-DZ" b="1" dirty="0">
                <a:solidFill>
                  <a:srgbClr val="FFC000"/>
                </a:solidFill>
                <a:effectLst>
                  <a:outerShdw blurRad="38100" dist="38100" dir="2700000" algn="tl">
                    <a:srgbClr val="000000">
                      <a:alpha val="43137"/>
                    </a:srgbClr>
                  </a:outerShdw>
                </a:effectLst>
              </a:rPr>
              <a:t>''</a:t>
            </a:r>
            <a:r>
              <a:rPr lang="ar-DZ" b="1" dirty="0">
                <a:effectLst>
                  <a:outerShdw blurRad="38100" dist="38100" dir="2700000" algn="tl">
                    <a:srgbClr val="000000">
                      <a:alpha val="43137"/>
                    </a:srgbClr>
                  </a:outerShdw>
                </a:effectLst>
              </a:rPr>
              <a:t> لأول مرة في كتابه الشهير الموسوم بـ </a:t>
            </a:r>
            <a:r>
              <a:rPr lang="ar-DZ" b="1" dirty="0">
                <a:solidFill>
                  <a:srgbClr val="7030A0"/>
                </a:solidFill>
                <a:effectLst>
                  <a:outerShdw blurRad="38100" dist="38100" dir="2700000" algn="tl">
                    <a:srgbClr val="000000">
                      <a:alpha val="43137"/>
                    </a:srgbClr>
                  </a:outerShdw>
                </a:effectLst>
              </a:rPr>
              <a:t>«السلوك الاداري» (1947)</a:t>
            </a:r>
            <a:r>
              <a:rPr lang="ar-DZ" b="1" dirty="0">
                <a:effectLst>
                  <a:outerShdw blurRad="38100" dist="38100" dir="2700000" algn="tl">
                    <a:srgbClr val="000000">
                      <a:alpha val="43137"/>
                    </a:srgbClr>
                  </a:outerShdw>
                </a:effectLst>
              </a:rPr>
              <a:t>، من خلال هذه النظرية وجه ''سايمون'' انتقادا إلى ''تايلور'' بخصوص محاولته البحث عن الطريقة الوحيدة الأحسن </a:t>
            </a:r>
            <a:r>
              <a:rPr lang="ar-DZ" b="1" dirty="0">
                <a:solidFill>
                  <a:srgbClr val="FFC000"/>
                </a:solidFill>
                <a:effectLst>
                  <a:outerShdw blurRad="38100" dist="38100" dir="2700000" algn="tl">
                    <a:srgbClr val="000000">
                      <a:alpha val="43137"/>
                    </a:srgbClr>
                  </a:outerShdw>
                </a:effectLst>
              </a:rPr>
              <a:t>'‘</a:t>
            </a:r>
            <a:r>
              <a:rPr lang="fr-FR" b="1" dirty="0">
                <a:solidFill>
                  <a:srgbClr val="FFC000"/>
                </a:solidFill>
                <a:effectLst>
                  <a:outerShdw blurRad="38100" dist="38100" dir="2700000" algn="tl">
                    <a:srgbClr val="000000">
                      <a:alpha val="43137"/>
                    </a:srgbClr>
                  </a:outerShdw>
                </a:effectLst>
              </a:rPr>
              <a:t>The one best </a:t>
            </a:r>
            <a:r>
              <a:rPr lang="fr-FR" b="1" dirty="0" err="1">
                <a:solidFill>
                  <a:srgbClr val="FFC000"/>
                </a:solidFill>
                <a:effectLst>
                  <a:outerShdw blurRad="38100" dist="38100" dir="2700000" algn="tl">
                    <a:srgbClr val="000000">
                      <a:alpha val="43137"/>
                    </a:srgbClr>
                  </a:outerShdw>
                </a:effectLst>
              </a:rPr>
              <a:t>way</a:t>
            </a:r>
            <a:r>
              <a:rPr lang="ar-DZ" b="1" dirty="0">
                <a:solidFill>
                  <a:srgbClr val="FFC000"/>
                </a:solidFill>
                <a:effectLst>
                  <a:outerShdw blurRad="38100" dist="38100" dir="2700000" algn="tl">
                    <a:srgbClr val="000000">
                      <a:alpha val="43137"/>
                    </a:srgbClr>
                  </a:outerShdw>
                </a:effectLst>
              </a:rPr>
              <a:t>'' </a:t>
            </a:r>
            <a:r>
              <a:rPr lang="ar-DZ" b="1" dirty="0">
                <a:effectLst>
                  <a:outerShdw blurRad="38100" dist="38100" dir="2700000" algn="tl">
                    <a:srgbClr val="000000">
                      <a:alpha val="43137"/>
                    </a:srgbClr>
                  </a:outerShdw>
                </a:effectLst>
              </a:rPr>
              <a:t>والتي ينعتها ''سايمون'' بأسلوب الرجل الاقتصادي الذي يسعى لتحقيق الحد الأقصى من المنفعة، وهو الأسلوب الذي ركزت عليه المدرسة الكلاسيكية في الإدارة استلهاما من المدرسة الاقتصادية الكلاسيكية.</a:t>
            </a:r>
            <a:endParaRPr lang="fr-FR" b="1" dirty="0">
              <a:effectLst>
                <a:outerShdw blurRad="38100" dist="38100" dir="2700000" algn="tl">
                  <a:srgbClr val="000000">
                    <a:alpha val="43137"/>
                  </a:srgbClr>
                </a:outerShdw>
              </a:effectLst>
            </a:endParaRPr>
          </a:p>
          <a:p>
            <a:pPr>
              <a:buNone/>
            </a:pPr>
            <a:endParaRPr lang="fr-FR" dirty="0"/>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571480"/>
            <a:ext cx="8401080" cy="5676920"/>
          </a:xfrm>
        </p:spPr>
        <p:txBody>
          <a:bodyPr/>
          <a:lstStyle/>
          <a:p>
            <a:pPr algn="just" rtl="1">
              <a:buNone/>
            </a:pPr>
            <a:r>
              <a:rPr lang="ar-DZ" b="1" dirty="0">
                <a:effectLst>
                  <a:outerShdw blurRad="38100" dist="38100" dir="2700000" algn="tl">
                    <a:srgbClr val="000000">
                      <a:alpha val="43137"/>
                    </a:srgbClr>
                  </a:outerShdw>
                </a:effectLst>
              </a:rPr>
              <a:t>     حسب سايمون نظرية الإدارة ما هي إلا نظرية تعبر عن </a:t>
            </a:r>
            <a:r>
              <a:rPr lang="ar-DZ" b="1" dirty="0">
                <a:solidFill>
                  <a:srgbClr val="FFC000"/>
                </a:solidFill>
                <a:effectLst>
                  <a:outerShdw blurRad="38100" dist="38100" dir="2700000" algn="tl">
                    <a:srgbClr val="000000">
                      <a:alpha val="43137"/>
                    </a:srgbClr>
                  </a:outerShdw>
                </a:effectLst>
              </a:rPr>
              <a:t>الرشد المحدود وليس المطلق</a:t>
            </a:r>
            <a:r>
              <a:rPr lang="ar-DZ" b="1" dirty="0">
                <a:effectLst>
                  <a:outerShdw blurRad="38100" dist="38100" dir="2700000" algn="tl">
                    <a:srgbClr val="000000">
                      <a:alpha val="43137"/>
                    </a:srgbClr>
                  </a:outerShdw>
                </a:effectLst>
              </a:rPr>
              <a:t>، وعليه فمجال اهتمامها هو البحث في سلوك الأفراد الذين يقتنعون بأقل من الحد الأقصى للمنفعة لأنهم لا يستطيعون أصلا الوصول إلى هذا الحد الأقصى.</a:t>
            </a:r>
            <a:endParaRPr lang="ar-DZ" b="1" dirty="0">
              <a:solidFill>
                <a:srgbClr val="FFC000"/>
              </a:solidFill>
              <a:effectLst>
                <a:outerShdw blurRad="38100" dist="38100" dir="2700000" algn="tl">
                  <a:srgbClr val="000000">
                    <a:alpha val="43137"/>
                  </a:srgbClr>
                </a:outerShdw>
              </a:effectLst>
            </a:endParaRPr>
          </a:p>
          <a:p>
            <a:pPr algn="just" rtl="1">
              <a:buNone/>
            </a:pPr>
            <a:r>
              <a:rPr lang="ar-DZ" b="1" dirty="0">
                <a:effectLst>
                  <a:outerShdw blurRad="38100" dist="38100" dir="2700000" algn="tl">
                    <a:srgbClr val="000000">
                      <a:alpha val="43137"/>
                    </a:srgbClr>
                  </a:outerShdw>
                </a:effectLst>
              </a:rPr>
              <a:t>      استنتاجا مما سبق فإن ''سايمون'' يأتينا بتعبير جديد وهو </a:t>
            </a:r>
            <a:r>
              <a:rPr lang="ar-DZ" b="1" dirty="0">
                <a:solidFill>
                  <a:srgbClr val="FFC000"/>
                </a:solidFill>
                <a:effectLst>
                  <a:outerShdw blurRad="38100" dist="38100" dir="2700000" algn="tl">
                    <a:srgbClr val="000000">
                      <a:alpha val="43137"/>
                    </a:srgbClr>
                  </a:outerShdw>
                </a:effectLst>
              </a:rPr>
              <a:t>(</a:t>
            </a:r>
            <a:r>
              <a:rPr lang="fr-FR" b="1" dirty="0">
                <a:solidFill>
                  <a:srgbClr val="FFC000"/>
                </a:solidFill>
                <a:effectLst>
                  <a:outerShdw blurRad="38100" dist="38100" dir="2700000" algn="tl">
                    <a:srgbClr val="000000">
                      <a:alpha val="43137"/>
                    </a:srgbClr>
                  </a:outerShdw>
                </a:effectLst>
              </a:rPr>
              <a:t>SATISFICE</a:t>
            </a:r>
            <a:r>
              <a:rPr lang="ar-DZ" b="1" dirty="0">
                <a:solidFill>
                  <a:srgbClr val="FFC000"/>
                </a:solidFill>
                <a:effectLst>
                  <a:outerShdw blurRad="38100" dist="38100" dir="2700000" algn="tl">
                    <a:srgbClr val="000000">
                      <a:alpha val="43137"/>
                    </a:srgbClr>
                  </a:outerShdw>
                </a:effectLst>
              </a:rPr>
              <a:t>)، </a:t>
            </a:r>
            <a:r>
              <a:rPr lang="ar-DZ" b="1" dirty="0">
                <a:effectLst>
                  <a:outerShdw blurRad="38100" dist="38100" dir="2700000" algn="tl">
                    <a:srgbClr val="000000">
                      <a:alpha val="43137"/>
                    </a:srgbClr>
                  </a:outerShdw>
                </a:effectLst>
              </a:rPr>
              <a:t>والذي يشير إلى معنى الرضا بأقل من الحد الأقصى، بدلا من تعبير </a:t>
            </a:r>
            <a:r>
              <a:rPr lang="ar-DZ" b="1" dirty="0">
                <a:solidFill>
                  <a:srgbClr val="FFC000"/>
                </a:solidFill>
                <a:effectLst>
                  <a:outerShdw blurRad="38100" dist="38100" dir="2700000" algn="tl">
                    <a:srgbClr val="000000">
                      <a:alpha val="43137"/>
                    </a:srgbClr>
                  </a:outerShdw>
                </a:effectLst>
              </a:rPr>
              <a:t>(</a:t>
            </a:r>
            <a:r>
              <a:rPr lang="fr-FR" b="1" dirty="0">
                <a:solidFill>
                  <a:srgbClr val="FFC000"/>
                </a:solidFill>
                <a:effectLst>
                  <a:outerShdw blurRad="38100" dist="38100" dir="2700000" algn="tl">
                    <a:srgbClr val="000000">
                      <a:alpha val="43137"/>
                    </a:srgbClr>
                  </a:outerShdw>
                </a:effectLst>
              </a:rPr>
              <a:t>MAXIMISE</a:t>
            </a:r>
            <a:r>
              <a:rPr lang="ar-DZ" b="1" dirty="0">
                <a:solidFill>
                  <a:srgbClr val="FFC000"/>
                </a:solidFill>
                <a:effectLst>
                  <a:outerShdw blurRad="38100" dist="38100" dir="2700000" algn="tl">
                    <a:srgbClr val="000000">
                      <a:alpha val="43137"/>
                    </a:srgbClr>
                  </a:outerShdw>
                </a:effectLst>
              </a:rPr>
              <a:t>) </a:t>
            </a:r>
            <a:r>
              <a:rPr lang="ar-DZ" b="1" dirty="0">
                <a:effectLst>
                  <a:outerShdw blurRad="38100" dist="38100" dir="2700000" algn="tl">
                    <a:srgbClr val="000000">
                      <a:alpha val="43137"/>
                    </a:srgbClr>
                  </a:outerShdw>
                </a:effectLst>
              </a:rPr>
              <a:t>والذي يعني السعي للتعظيم والحصول على الحد الأقصى (الذي تستخدمه النظرية الكلاسيكية).</a:t>
            </a:r>
            <a:endParaRPr lang="fr-FR" b="1" dirty="0">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571480"/>
            <a:ext cx="8401080" cy="5676920"/>
          </a:xfrm>
        </p:spPr>
        <p:txBody>
          <a:bodyPr/>
          <a:lstStyle/>
          <a:p>
            <a:pPr algn="just" rtl="1">
              <a:buNone/>
            </a:pPr>
            <a:r>
              <a:rPr lang="ar-DZ" b="1" dirty="0">
                <a:effectLst>
                  <a:outerShdw blurRad="38100" dist="38100" dir="2700000" algn="tl">
                    <a:srgbClr val="000000">
                      <a:alpha val="43137"/>
                    </a:srgbClr>
                  </a:outerShdw>
                </a:effectLst>
              </a:rPr>
              <a:t>         كما قدم </a:t>
            </a:r>
            <a:r>
              <a:rPr lang="ar-DZ" b="1" dirty="0">
                <a:solidFill>
                  <a:srgbClr val="FFC000"/>
                </a:solidFill>
                <a:effectLst>
                  <a:outerShdw blurRad="38100" dist="38100" dir="2700000" algn="tl">
                    <a:srgbClr val="000000">
                      <a:alpha val="43137"/>
                    </a:srgbClr>
                  </a:outerShdw>
                </a:effectLst>
              </a:rPr>
              <a:t>''سايمون'' </a:t>
            </a:r>
            <a:r>
              <a:rPr lang="ar-DZ" b="1" dirty="0">
                <a:effectLst>
                  <a:outerShdw blurRad="38100" dist="38100" dir="2700000" algn="tl">
                    <a:srgbClr val="000000">
                      <a:alpha val="43137"/>
                    </a:srgbClr>
                  </a:outerShdw>
                </a:effectLst>
              </a:rPr>
              <a:t>نموذجا أسماه الرجل الإداري كبديل للرجل الاقتصادي الذي افترض وجوده الكلاسيك، هذا الرجل الإداري الذي يحقق الكفاءة يتصف بعدد من الصفات أهمها:</a:t>
            </a:r>
          </a:p>
          <a:p>
            <a:pPr algn="just" rtl="1">
              <a:buNone/>
            </a:pPr>
            <a:r>
              <a:rPr lang="ar-DZ" dirty="0"/>
              <a:t>    </a:t>
            </a:r>
            <a:r>
              <a:rPr lang="ar-DZ" b="1" dirty="0">
                <a:effectLst>
                  <a:outerShdw blurRad="38100" dist="38100" dir="2700000" algn="tl">
                    <a:srgbClr val="000000">
                      <a:alpha val="43137"/>
                    </a:srgbClr>
                  </a:outerShdw>
                </a:effectLst>
              </a:rPr>
              <a:t>أ-هدفه الوصول إلى حلول مرضية للمشاكل التي تواجهه؛</a:t>
            </a:r>
            <a:endParaRPr lang="fr-FR" b="1" dirty="0">
              <a:effectLst>
                <a:outerShdw blurRad="38100" dist="38100" dir="2700000" algn="tl">
                  <a:srgbClr val="000000">
                    <a:alpha val="43137"/>
                  </a:srgbClr>
                </a:outerShdw>
              </a:effectLst>
            </a:endParaRPr>
          </a:p>
          <a:p>
            <a:pPr algn="just" rtl="1">
              <a:buNone/>
            </a:pPr>
            <a:r>
              <a:rPr lang="ar-DZ" b="1" dirty="0">
                <a:effectLst>
                  <a:outerShdw blurRad="38100" dist="38100" dir="2700000" algn="tl">
                    <a:srgbClr val="000000">
                      <a:alpha val="43137"/>
                    </a:srgbClr>
                  </a:outerShdw>
                </a:effectLst>
              </a:rPr>
              <a:t>    ب- يبني قراراته التي يتخذها على أساس صورة مبسطة للعالم المحيط، حيث يستثني العوامل التي لا ترتبط مباشرة بموضوع بحثه؛</a:t>
            </a:r>
            <a:endParaRPr lang="fr-FR" b="1" dirty="0">
              <a:effectLst>
                <a:outerShdw blurRad="38100" dist="38100" dir="2700000" algn="tl">
                  <a:srgbClr val="000000">
                    <a:alpha val="43137"/>
                  </a:srgbClr>
                </a:outerShdw>
              </a:effectLst>
            </a:endParaRPr>
          </a:p>
          <a:p>
            <a:pPr algn="just" rtl="1">
              <a:buNone/>
            </a:pPr>
            <a:r>
              <a:rPr lang="ar-DZ" b="1" dirty="0">
                <a:effectLst>
                  <a:outerShdw blurRad="38100" dist="38100" dir="2700000" algn="tl">
                    <a:srgbClr val="000000">
                      <a:alpha val="43137"/>
                    </a:srgbClr>
                  </a:outerShdw>
                </a:effectLst>
              </a:rPr>
              <a:t>    ج- عندما يباشر اتخاذ القرار فهو لا يبحث عن كل البدائل المحتملة.</a:t>
            </a:r>
            <a:endParaRPr lang="fr-FR" b="1" dirty="0">
              <a:effectLst>
                <a:outerShdw blurRad="38100" dist="38100" dir="2700000" algn="tl">
                  <a:srgbClr val="000000">
                    <a:alpha val="43137"/>
                  </a:srgbClr>
                </a:outerShdw>
              </a:effectLst>
            </a:endParaRPr>
          </a:p>
          <a:p>
            <a:pPr algn="just" rtl="1">
              <a:buNone/>
            </a:pPr>
            <a:endParaRPr lang="fr-FR" b="1" dirty="0">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642918"/>
            <a:ext cx="8305800" cy="6215082"/>
          </a:xfrm>
        </p:spPr>
        <p:txBody>
          <a:bodyPr/>
          <a:lstStyle/>
          <a:p>
            <a:pPr marL="514350" indent="-514350" algn="just" rtl="1">
              <a:buNone/>
            </a:pPr>
            <a:endParaRPr lang="fr-FR" b="1" dirty="0">
              <a:solidFill>
                <a:srgbClr val="24BE33"/>
              </a:solidFill>
              <a:effectLst>
                <a:outerShdw blurRad="38100" dist="38100" dir="2700000" algn="tl">
                  <a:srgbClr val="000000">
                    <a:alpha val="43137"/>
                  </a:srgbClr>
                </a:outerShdw>
              </a:effectLst>
            </a:endParaRPr>
          </a:p>
          <a:p>
            <a:pPr algn="just" rtl="1">
              <a:buNone/>
            </a:pPr>
            <a:endParaRPr lang="ar-DZ" b="1" dirty="0">
              <a:solidFill>
                <a:srgbClr val="FFC000"/>
              </a:solidFill>
              <a:effectLst>
                <a:outerShdw blurRad="38100" dist="38100" dir="2700000" algn="tl">
                  <a:srgbClr val="000000">
                    <a:alpha val="43137"/>
                  </a:srgbClr>
                </a:outerShdw>
              </a:effectLst>
            </a:endParaRPr>
          </a:p>
          <a:p>
            <a:pPr algn="just" rtl="1">
              <a:buNone/>
            </a:pPr>
            <a:r>
              <a:rPr lang="ar-DZ" b="1" dirty="0"/>
              <a:t>      </a:t>
            </a:r>
            <a:r>
              <a:rPr lang="ar-DZ" b="1" dirty="0">
                <a:effectLst>
                  <a:outerShdw blurRad="38100" dist="38100" dir="2700000" algn="tl">
                    <a:srgbClr val="000000">
                      <a:alpha val="43137"/>
                    </a:srgbClr>
                  </a:outerShdw>
                </a:effectLst>
              </a:rPr>
              <a:t>اتخاذ القرار هو اختيار واعي بين بديلين أو أكثر تم تحليلها، يتبعه فعل أو إجراء لتنفيذ هذا الاختيار. ويميز الكاتب </a:t>
            </a:r>
            <a:r>
              <a:rPr lang="ar-DZ" b="1" dirty="0" err="1">
                <a:effectLst>
                  <a:outerShdw blurRad="38100" dist="38100" dir="2700000" algn="tl">
                    <a:srgbClr val="000000">
                      <a:alpha val="43137"/>
                    </a:srgbClr>
                  </a:outerShdw>
                </a:effectLst>
              </a:rPr>
              <a:t>روبنس</a:t>
            </a:r>
            <a:r>
              <a:rPr lang="ar-DZ" b="1" dirty="0">
                <a:effectLst>
                  <a:outerShdw blurRad="38100" dist="38100" dir="2700000" algn="tl">
                    <a:srgbClr val="000000">
                      <a:alpha val="43137"/>
                    </a:srgbClr>
                  </a:outerShdw>
                </a:effectLst>
              </a:rPr>
              <a:t> (</a:t>
            </a:r>
            <a:r>
              <a:rPr lang="fr-FR" b="1" dirty="0">
                <a:effectLst>
                  <a:outerShdw blurRad="38100" dist="38100" dir="2700000" algn="tl">
                    <a:srgbClr val="000000">
                      <a:alpha val="43137"/>
                    </a:srgbClr>
                  </a:outerShdw>
                </a:effectLst>
              </a:rPr>
              <a:t>ROBBINS</a:t>
            </a:r>
            <a:r>
              <a:rPr lang="ar-DZ" b="1" dirty="0">
                <a:effectLst>
                  <a:outerShdw blurRad="38100" dist="38100" dir="2700000" algn="tl">
                    <a:srgbClr val="000000">
                      <a:alpha val="43137"/>
                    </a:srgbClr>
                  </a:outerShdw>
                </a:effectLst>
              </a:rPr>
              <a:t>) بين اتخاذ القرار وصنع القرار، فيقول أن اتخاذ القرار ''عبارة عن اختيار من بين بديلين أو أكثر''، أما عملية صنع القرار فتتضمن سلسلة من الخطوات المترابطة المؤدية إلى قرار وتنفيذ هذا القرار ومتابعته.</a:t>
            </a:r>
            <a:endParaRPr lang="fr-FR" b="1" dirty="0">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
        <p:nvSpPr>
          <p:cNvPr id="5" name="AutoShape 8"/>
          <p:cNvSpPr>
            <a:spLocks noChangeArrowheads="1"/>
          </p:cNvSpPr>
          <p:nvPr/>
        </p:nvSpPr>
        <p:spPr bwMode="auto">
          <a:xfrm>
            <a:off x="428564" y="571480"/>
            <a:ext cx="8715436" cy="1143009"/>
          </a:xfrm>
          <a:prstGeom prst="ribbon2">
            <a:avLst>
              <a:gd name="adj1" fmla="val 23315"/>
              <a:gd name="adj2" fmla="val 64991"/>
            </a:avLst>
          </a:prstGeom>
          <a:solidFill>
            <a:srgbClr val="CFFFCF"/>
          </a:solidFill>
          <a:ln w="31750">
            <a:solidFill>
              <a:srgbClr val="008000"/>
            </a:solidFill>
            <a:round/>
            <a:headEnd/>
            <a:tailEnd/>
          </a:ln>
        </p:spPr>
        <p:txBody>
          <a:bodyPr wrap="none" anchor="ctr"/>
          <a:lstStyle/>
          <a:p>
            <a:endParaRPr lang="ar-DZ"/>
          </a:p>
        </p:txBody>
      </p:sp>
      <p:sp>
        <p:nvSpPr>
          <p:cNvPr id="6" name="WordArt 5"/>
          <p:cNvSpPr>
            <a:spLocks noChangeArrowheads="1" noChangeShapeType="1" noTextEdit="1"/>
          </p:cNvSpPr>
          <p:nvPr/>
        </p:nvSpPr>
        <p:spPr bwMode="auto">
          <a:xfrm>
            <a:off x="1928794" y="571480"/>
            <a:ext cx="5362575" cy="900113"/>
          </a:xfrm>
          <a:prstGeom prst="rect">
            <a:avLst/>
          </a:prstGeom>
        </p:spPr>
        <p:txBody>
          <a:bodyPr wrap="none" fromWordArt="1">
            <a:prstTxWarp prst="textPlain">
              <a:avLst>
                <a:gd name="adj" fmla="val 50000"/>
              </a:avLst>
            </a:prstTxWarp>
          </a:bodyPr>
          <a:lstStyle/>
          <a:p>
            <a:pPr algn="just" rtl="1">
              <a:buNone/>
            </a:pPr>
            <a:r>
              <a:rPr lang="ar-DZ" sz="2400" b="1" dirty="0">
                <a:solidFill>
                  <a:srgbClr val="FFC000"/>
                </a:solidFill>
                <a:effectLst>
                  <a:outerShdw blurRad="38100" dist="38100" dir="2700000" algn="tl">
                    <a:srgbClr val="000000">
                      <a:alpha val="43137"/>
                    </a:srgbClr>
                  </a:outerShdw>
                </a:effectLst>
              </a:rPr>
              <a:t>1- </a:t>
            </a:r>
            <a:r>
              <a:rPr lang="ar-DZ" sz="2400" b="1" dirty="0">
                <a:solidFill>
                  <a:srgbClr val="FAA906"/>
                </a:solidFill>
                <a:effectLst>
                  <a:outerShdw blurRad="38100" dist="38100" dir="2700000" algn="tl">
                    <a:srgbClr val="000000">
                      <a:alpha val="43137"/>
                    </a:srgbClr>
                  </a:outerShdw>
                </a:effectLst>
              </a:rPr>
              <a:t>مفهوم اتخاذ القرار</a:t>
            </a:r>
            <a:endParaRPr lang="fr-FR" sz="2400" b="1" dirty="0">
              <a:solidFill>
                <a:srgbClr val="FAA906"/>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
                                        <p:tgtEl>
                                          <p:spTgt spid="5"/>
                                        </p:tgtEl>
                                      </p:cBhvr>
                                    </p:animEffect>
                                    <p:anim calcmode="lin" valueType="num">
                                      <p:cBhvr>
                                        <p:cTn id="8" dur="400" fill="hold"/>
                                        <p:tgtEl>
                                          <p:spTgt spid="5"/>
                                        </p:tgtEl>
                                        <p:attrNameLst>
                                          <p:attrName>ppt_x</p:attrName>
                                        </p:attrNameLst>
                                      </p:cBhvr>
                                      <p:tavLst>
                                        <p:tav tm="0">
                                          <p:val>
                                            <p:strVal val="#ppt_x"/>
                                          </p:val>
                                        </p:tav>
                                        <p:tav tm="100000">
                                          <p:val>
                                            <p:strVal val="#ppt_x"/>
                                          </p:val>
                                        </p:tav>
                                      </p:tavLst>
                                    </p:anim>
                                    <p:anim calcmode="lin" valueType="num">
                                      <p:cBhvr>
                                        <p:cTn id="9" dur="400" fill="hold"/>
                                        <p:tgtEl>
                                          <p:spTgt spid="5"/>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43"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
                                        <p:tgtEl>
                                          <p:spTgt spid="6"/>
                                        </p:tgtEl>
                                      </p:cBhvr>
                                    </p:animEffect>
                                    <p:anim calcmode="lin" valueType="num">
                                      <p:cBhvr>
                                        <p:cTn id="16" dur="400" fill="hold"/>
                                        <p:tgtEl>
                                          <p:spTgt spid="6"/>
                                        </p:tgtEl>
                                        <p:attrNameLst>
                                          <p:attrName>ppt_x</p:attrName>
                                        </p:attrNameLst>
                                      </p:cBhvr>
                                      <p:tavLst>
                                        <p:tav tm="0">
                                          <p:val>
                                            <p:strVal val="#ppt_x"/>
                                          </p:val>
                                        </p:tav>
                                        <p:tav tm="100000">
                                          <p:val>
                                            <p:strVal val="#ppt_x"/>
                                          </p:val>
                                        </p:tav>
                                      </p:tavLst>
                                    </p:anim>
                                    <p:anim calcmode="lin" valueType="num">
                                      <p:cBhvr>
                                        <p:cTn id="17" dur="400" fill="hold"/>
                                        <p:tgtEl>
                                          <p:spTgt spid="6"/>
                                        </p:tgtEl>
                                        <p:attrNameLst>
                                          <p:attrName>ppt_y</p:attrName>
                                        </p:attrNameLst>
                                      </p:cBhvr>
                                      <p:tavLst>
                                        <p:tav tm="0">
                                          <p:val>
                                            <p:strVal val="#ppt_y+0.31"/>
                                          </p:val>
                                        </p:tav>
                                        <p:tav tm="100000">
                                          <p:val>
                                            <p:strVal val="#ppt_y+0.31"/>
                                          </p:val>
                                        </p:tav>
                                      </p:tavLst>
                                    </p:anim>
                                    <p:anim calcmode="lin" valueType="num">
                                      <p:cBhvr>
                                        <p:cTn id="18" dur="600" decel="50000" fill="hold">
                                          <p:stCondLst>
                                            <p:cond delay="400"/>
                                          </p:stCondLst>
                                        </p:cTn>
                                        <p:tgtEl>
                                          <p:spTgt spid="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9" dur="600" decel="50000" fill="hold">
                                          <p:stCondLst>
                                            <p:cond delay="400"/>
                                          </p:stCondLst>
                                        </p:cTn>
                                        <p:tgtEl>
                                          <p:spTgt spid="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71480"/>
            <a:ext cx="8305800" cy="5676920"/>
          </a:xfrm>
        </p:spPr>
        <p:txBody>
          <a:bodyPr/>
          <a:lstStyle/>
          <a:p>
            <a:pPr algn="just" rtl="1">
              <a:buFont typeface="Arial" charset="0"/>
              <a:buChar char="•"/>
            </a:pPr>
            <a:r>
              <a:rPr lang="ar-DZ" b="1" dirty="0">
                <a:solidFill>
                  <a:srgbClr val="24BE33"/>
                </a:solidFill>
                <a:effectLst>
                  <a:outerShdw blurRad="38100" dist="38100" dir="2700000" algn="tl">
                    <a:srgbClr val="000000">
                      <a:alpha val="43137"/>
                    </a:srgbClr>
                  </a:outerShdw>
                </a:effectLst>
              </a:rPr>
              <a:t>أهمية اتخاذ القرار: </a:t>
            </a:r>
            <a:r>
              <a:rPr lang="ar-DZ" b="1" dirty="0">
                <a:effectLst>
                  <a:outerShdw blurRad="38100" dist="38100" dir="2700000" algn="tl">
                    <a:srgbClr val="000000">
                      <a:alpha val="43137"/>
                    </a:srgbClr>
                  </a:outerShdw>
                </a:effectLst>
              </a:rPr>
              <a:t>تمثل عملية اتخاذ القرار دورا محوريا من ادوار كل مدير مهما كان عمله أو مستواه الوظيفي، فالمدير حينما يقوم بوظائفه الإدارية والتنفيذية يقوم أساسا باتخاذ قرارات عديدة ومختلفة.</a:t>
            </a:r>
          </a:p>
          <a:p>
            <a:pPr algn="ctr" rtl="1"/>
            <a:r>
              <a:rPr lang="ar-DZ" b="1" dirty="0">
                <a:solidFill>
                  <a:srgbClr val="FFC000"/>
                </a:solidFill>
                <a:effectLst>
                  <a:outerShdw blurRad="38100" dist="38100" dir="2700000" algn="tl">
                    <a:srgbClr val="000000">
                      <a:alpha val="43137"/>
                    </a:srgbClr>
                  </a:outerShdw>
                </a:effectLst>
              </a:rPr>
              <a:t>2- أنواع القرارات:</a:t>
            </a:r>
            <a:endParaRPr lang="fr-FR" b="1" dirty="0">
              <a:solidFill>
                <a:srgbClr val="FFC000"/>
              </a:solidFill>
              <a:effectLst>
                <a:outerShdw blurRad="38100" dist="38100" dir="2700000" algn="tl">
                  <a:srgbClr val="000000">
                    <a:alpha val="43137"/>
                  </a:srgbClr>
                </a:outerShdw>
              </a:effectLst>
            </a:endParaRPr>
          </a:p>
          <a:p>
            <a:pPr algn="just" rtl="1">
              <a:buNone/>
            </a:pPr>
            <a:r>
              <a:rPr lang="ar-DZ" b="1" dirty="0">
                <a:effectLst>
                  <a:outerShdw blurRad="38100" dist="38100" dir="2700000" algn="tl">
                    <a:srgbClr val="000000">
                      <a:alpha val="43137"/>
                    </a:srgbClr>
                  </a:outerShdw>
                </a:effectLst>
              </a:rPr>
              <a:t>     يصنف علماء الإدارة القرارات وفقا لمعايير متعددة تتمثل فيما يلي:</a:t>
            </a:r>
            <a:endParaRPr lang="fr-FR" b="1" dirty="0">
              <a:effectLst>
                <a:outerShdw blurRad="38100" dist="38100" dir="2700000" algn="tl">
                  <a:srgbClr val="000000">
                    <a:alpha val="43137"/>
                  </a:srgbClr>
                </a:outerShdw>
              </a:effectLst>
            </a:endParaRPr>
          </a:p>
          <a:p>
            <a:pPr algn="just" rtl="1">
              <a:buNone/>
            </a:pPr>
            <a:r>
              <a:rPr lang="ar-DZ" b="1" dirty="0">
                <a:solidFill>
                  <a:srgbClr val="FFC000"/>
                </a:solidFill>
                <a:effectLst>
                  <a:outerShdw blurRad="38100" dist="38100" dir="2700000" algn="tl">
                    <a:srgbClr val="000000">
                      <a:alpha val="43137"/>
                    </a:srgbClr>
                  </a:outerShdw>
                </a:effectLst>
              </a:rPr>
              <a:t> أ- تصنيف القرارات وفقا للوظائف الأساسية بالمؤسسة: </a:t>
            </a:r>
            <a:r>
              <a:rPr lang="ar-DZ" b="1" dirty="0">
                <a:effectLst>
                  <a:outerShdw blurRad="38100" dist="38100" dir="2700000" algn="tl">
                    <a:srgbClr val="000000">
                      <a:alpha val="43137"/>
                    </a:srgbClr>
                  </a:outerShdw>
                </a:effectLst>
              </a:rPr>
              <a:t>نجد:</a:t>
            </a:r>
          </a:p>
          <a:p>
            <a:pPr algn="just" rtl="1">
              <a:buNone/>
            </a:pPr>
            <a:endParaRPr lang="fr-FR" b="1" dirty="0">
              <a:effectLst>
                <a:outerShdw blurRad="38100" dist="38100" dir="2700000" algn="tl">
                  <a:srgbClr val="000000">
                    <a:alpha val="43137"/>
                  </a:srgbClr>
                </a:outerShdw>
              </a:effectLst>
            </a:endParaRPr>
          </a:p>
          <a:p>
            <a:pPr algn="just" rtl="1">
              <a:buNone/>
            </a:pPr>
            <a:endParaRPr lang="fr-FR" b="1" dirty="0">
              <a:effectLst>
                <a:outerShdw blurRad="38100" dist="38100" dir="2700000" algn="tl">
                  <a:srgbClr val="000000">
                    <a:alpha val="43137"/>
                  </a:srgbClr>
                </a:outerShdw>
              </a:effectLst>
            </a:endParaRPr>
          </a:p>
          <a:p>
            <a:pPr algn="r" rtl="1">
              <a:buNone/>
            </a:pPr>
            <a:endParaRPr lang="fr-FR" b="1" dirty="0">
              <a:effectLst>
                <a:outerShdw blurRad="38100" dist="38100" dir="2700000" algn="tl">
                  <a:srgbClr val="000000">
                    <a:alpha val="43137"/>
                  </a:srgbClr>
                </a:outerShdw>
              </a:effectLst>
            </a:endParaRPr>
          </a:p>
          <a:p>
            <a:pPr algn="r" rtl="1">
              <a:buNone/>
            </a:pPr>
            <a:endParaRPr lang="ar-DZ" dirty="0"/>
          </a:p>
          <a:p>
            <a:pPr algn="r" rtl="1">
              <a:buNone/>
            </a:pPr>
            <a:endParaRPr lang="fr-FR" dirty="0"/>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00042"/>
            <a:ext cx="8305800" cy="5748358"/>
          </a:xfrm>
        </p:spPr>
        <p:txBody>
          <a:bodyPr/>
          <a:lstStyle/>
          <a:p>
            <a:pPr algn="just" rtl="1">
              <a:buNone/>
            </a:pPr>
            <a:r>
              <a:rPr lang="ar-DZ" b="1" dirty="0">
                <a:solidFill>
                  <a:srgbClr val="00B050"/>
                </a:solidFill>
                <a:effectLst>
                  <a:outerShdw blurRad="38100" dist="38100" dir="2700000" algn="tl">
                    <a:srgbClr val="000000">
                      <a:alpha val="43137"/>
                    </a:srgbClr>
                  </a:outerShdw>
                </a:effectLst>
              </a:rPr>
              <a:t>-قرارات تتعلق بالتمويل: </a:t>
            </a:r>
            <a:r>
              <a:rPr lang="ar-DZ" b="1" dirty="0">
                <a:effectLst>
                  <a:outerShdw blurRad="38100" dist="38100" dir="2700000" algn="tl">
                    <a:srgbClr val="000000">
                      <a:alpha val="43137"/>
                    </a:srgbClr>
                  </a:outerShdw>
                </a:effectLst>
              </a:rPr>
              <a:t>كالقرارات الخاصة بحجم رأس المال اللازم والسيولة وطرق التمويل ومعدلات الأرباح المطلوب تحقيقها وكيفية توزيعها.</a:t>
            </a:r>
            <a:endParaRPr lang="fr-FR" b="1" dirty="0">
              <a:effectLst>
                <a:outerShdw blurRad="38100" dist="38100" dir="2700000" algn="tl">
                  <a:srgbClr val="000000">
                    <a:alpha val="43137"/>
                  </a:srgbClr>
                </a:outerShdw>
              </a:effectLst>
            </a:endParaRPr>
          </a:p>
          <a:p>
            <a:pPr algn="just" rtl="1">
              <a:buNone/>
            </a:pPr>
            <a:r>
              <a:rPr lang="ar-DZ" b="1" dirty="0">
                <a:solidFill>
                  <a:srgbClr val="00B050"/>
                </a:solidFill>
                <a:effectLst>
                  <a:outerShdw blurRad="38100" dist="38100" dir="2700000" algn="tl">
                    <a:srgbClr val="000000">
                      <a:alpha val="43137"/>
                    </a:srgbClr>
                  </a:outerShdw>
                </a:effectLst>
              </a:rPr>
              <a:t>- قرارات تتعلق بالمورد البشري: </a:t>
            </a:r>
            <a:r>
              <a:rPr lang="ar-DZ" b="1" dirty="0">
                <a:effectLst>
                  <a:outerShdw blurRad="38100" dist="38100" dir="2700000" algn="tl">
                    <a:srgbClr val="000000">
                      <a:alpha val="43137"/>
                    </a:srgbClr>
                  </a:outerShdw>
                </a:effectLst>
              </a:rPr>
              <a:t>كالقرارات التي تتناول مصادر الحصول على الموظفين وطرق الاختيار والتعيين، وكيفية تدريب العمال، أسس دفع الأجور...الخ.</a:t>
            </a:r>
            <a:endParaRPr lang="fr-FR" b="1" dirty="0">
              <a:effectLst>
                <a:outerShdw blurRad="38100" dist="38100" dir="2700000" algn="tl">
                  <a:srgbClr val="000000">
                    <a:alpha val="43137"/>
                  </a:srgbClr>
                </a:outerShdw>
              </a:effectLst>
            </a:endParaRPr>
          </a:p>
          <a:p>
            <a:pPr algn="just" rtl="1">
              <a:buNone/>
            </a:pPr>
            <a:r>
              <a:rPr lang="ar-DZ" b="1" dirty="0">
                <a:solidFill>
                  <a:srgbClr val="00B050"/>
                </a:solidFill>
                <a:effectLst>
                  <a:outerShdw blurRad="38100" dist="38100" dir="2700000" algn="tl">
                    <a:srgbClr val="000000">
                      <a:alpha val="43137"/>
                    </a:srgbClr>
                  </a:outerShdw>
                </a:effectLst>
              </a:rPr>
              <a:t>- قرارات تتعلق بالإنتاج: </a:t>
            </a:r>
            <a:r>
              <a:rPr lang="ar-DZ" b="1" dirty="0">
                <a:effectLst>
                  <a:outerShdw blurRad="38100" dist="38100" dir="2700000" algn="tl">
                    <a:srgbClr val="000000">
                      <a:alpha val="43137"/>
                    </a:srgbClr>
                  </a:outerShdw>
                </a:effectLst>
              </a:rPr>
              <a:t>تتضمن القرارات الخاصة باختيار موقع المصنع، نوع الآلات الواجب استخدامها، طريقة الإنتاج...الخ.</a:t>
            </a:r>
            <a:endParaRPr lang="fr-FR" b="1" dirty="0">
              <a:effectLst>
                <a:outerShdw blurRad="38100" dist="38100" dir="2700000" algn="tl">
                  <a:srgbClr val="000000">
                    <a:alpha val="43137"/>
                  </a:srgbClr>
                </a:outerShdw>
              </a:effectLst>
            </a:endParaRPr>
          </a:p>
          <a:p>
            <a:pPr algn="just" rtl="1">
              <a:buNone/>
            </a:pPr>
            <a:endParaRPr lang="fr-FR" b="1" dirty="0">
              <a:solidFill>
                <a:srgbClr val="FF0000"/>
              </a:solidFill>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00042"/>
            <a:ext cx="8305800" cy="5748358"/>
          </a:xfrm>
        </p:spPr>
        <p:txBody>
          <a:bodyPr/>
          <a:lstStyle/>
          <a:p>
            <a:pPr algn="just" rtl="1">
              <a:buNone/>
            </a:pPr>
            <a:r>
              <a:rPr lang="ar-DZ" b="1" dirty="0">
                <a:solidFill>
                  <a:srgbClr val="FFC000"/>
                </a:solidFill>
                <a:effectLst>
                  <a:outerShdw blurRad="38100" dist="38100" dir="2700000" algn="tl">
                    <a:srgbClr val="000000">
                      <a:alpha val="43137"/>
                    </a:srgbClr>
                  </a:outerShdw>
                </a:effectLst>
              </a:rPr>
              <a:t>- قرارات تتعلق بالتسويق: </a:t>
            </a:r>
            <a:r>
              <a:rPr lang="ar-DZ" b="1" dirty="0">
                <a:effectLst>
                  <a:outerShdw blurRad="38100" dist="38100" dir="2700000" algn="tl">
                    <a:srgbClr val="000000">
                      <a:alpha val="43137"/>
                    </a:srgbClr>
                  </a:outerShdw>
                </a:effectLst>
              </a:rPr>
              <a:t>تشمل القرارات التي تتعلق بنوعية السلعة التي سيتم بيعها، الأسواق التي سيتم التعامل معها، وسائل الدعاية والإعلان الواجب استخدامها لترويج السلعة، بحوث السوق...الخ.</a:t>
            </a:r>
            <a:endParaRPr lang="fr-FR" b="1" dirty="0">
              <a:effectLst>
                <a:outerShdw blurRad="38100" dist="38100" dir="2700000" algn="tl">
                  <a:srgbClr val="000000">
                    <a:alpha val="43137"/>
                  </a:srgbClr>
                </a:outerShdw>
              </a:effectLst>
            </a:endParaRPr>
          </a:p>
          <a:p>
            <a:pPr algn="just" rtl="1">
              <a:buNone/>
            </a:pPr>
            <a:r>
              <a:rPr lang="ar-DZ" b="1" dirty="0">
                <a:solidFill>
                  <a:srgbClr val="FFC000"/>
                </a:solidFill>
                <a:effectLst>
                  <a:outerShdw blurRad="38100" dist="38100" dir="2700000" algn="tl">
                    <a:srgbClr val="000000">
                      <a:alpha val="43137"/>
                    </a:srgbClr>
                  </a:outerShdw>
                </a:effectLst>
              </a:rPr>
              <a:t>ـ- قرارات تتعلق بالوظائف الإدارية: </a:t>
            </a:r>
            <a:r>
              <a:rPr lang="ar-DZ" b="1" dirty="0">
                <a:effectLst>
                  <a:outerShdw blurRad="38100" dist="38100" dir="2700000" algn="tl">
                    <a:srgbClr val="000000">
                      <a:alpha val="43137"/>
                    </a:srgbClr>
                  </a:outerShdw>
                </a:effectLst>
              </a:rPr>
              <a:t>كالقرارات الخاصة بالأهداف المراد تحقيقها، والإجراءات الواجب إتباعها، والسياسات وبرامج العمل وأساليب الاتصال والمعايير الرقابية...الخ.</a:t>
            </a:r>
            <a:endParaRPr lang="fr-FR" b="1" dirty="0">
              <a:effectLst>
                <a:outerShdw blurRad="38100" dist="38100" dir="2700000" algn="tl">
                  <a:srgbClr val="000000">
                    <a:alpha val="43137"/>
                  </a:srgbClr>
                </a:outerShdw>
              </a:effectLst>
            </a:endParaRPr>
          </a:p>
          <a:p>
            <a:pPr algn="r" rtl="1">
              <a:buNone/>
            </a:pPr>
            <a:endParaRPr lang="fr-FR" b="1" dirty="0">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1D134C-96B4-8B1E-72A8-20EE1ED94E6A}"/>
              </a:ext>
            </a:extLst>
          </p:cNvPr>
          <p:cNvSpPr>
            <a:spLocks noGrp="1"/>
          </p:cNvSpPr>
          <p:nvPr>
            <p:ph type="title"/>
          </p:nvPr>
        </p:nvSpPr>
        <p:spPr>
          <a:xfrm>
            <a:off x="1752600" y="573881"/>
            <a:ext cx="5791200" cy="563563"/>
          </a:xfrm>
        </p:spPr>
        <p:txBody>
          <a:bodyPr/>
          <a:lstStyle/>
          <a:p>
            <a:pPr algn="ctr" rtl="1"/>
            <a:r>
              <a:rPr lang="ar-DZ" dirty="0"/>
              <a:t>مثال حول شركة </a:t>
            </a:r>
            <a:r>
              <a:rPr lang="ar-DZ" dirty="0" err="1"/>
              <a:t>كوندور</a:t>
            </a:r>
            <a:r>
              <a:rPr lang="ar-DZ" dirty="0"/>
              <a:t> </a:t>
            </a:r>
            <a:r>
              <a:rPr lang="en-US" dirty="0"/>
              <a:t>Condor </a:t>
            </a:r>
            <a:endParaRPr lang="fr-FR" dirty="0"/>
          </a:p>
        </p:txBody>
      </p:sp>
      <p:sp>
        <p:nvSpPr>
          <p:cNvPr id="3" name="Espace réservé du contenu 2">
            <a:extLst>
              <a:ext uri="{FF2B5EF4-FFF2-40B4-BE49-F238E27FC236}">
                <a16:creationId xmlns:a16="http://schemas.microsoft.com/office/drawing/2014/main" id="{9BE48F6E-EBE8-2AB4-F096-83E4CF057685}"/>
              </a:ext>
            </a:extLst>
          </p:cNvPr>
          <p:cNvSpPr>
            <a:spLocks noGrp="1"/>
          </p:cNvSpPr>
          <p:nvPr>
            <p:ph idx="1"/>
          </p:nvPr>
        </p:nvSpPr>
        <p:spPr>
          <a:xfrm>
            <a:off x="381000" y="1052736"/>
            <a:ext cx="8305800" cy="5688632"/>
          </a:xfrm>
        </p:spPr>
        <p:txBody>
          <a:bodyPr/>
          <a:lstStyle/>
          <a:p>
            <a:pPr algn="justLow" rtl="1"/>
            <a:r>
              <a:rPr lang="ar-DZ" dirty="0"/>
              <a:t>قررت الشركة الجزائرية </a:t>
            </a:r>
            <a:r>
              <a:rPr lang="fr-FR" dirty="0"/>
              <a:t>Condor Electronics </a:t>
            </a:r>
            <a:r>
              <a:rPr lang="ar-DZ" dirty="0"/>
              <a:t> إطلاق </a:t>
            </a:r>
            <a:r>
              <a:rPr lang="ar-DZ" b="1" dirty="0"/>
              <a:t>هاتف ذكي جديد </a:t>
            </a:r>
            <a:r>
              <a:rPr lang="ar-DZ" dirty="0"/>
              <a:t>في السوق الجزائرية؛ ولكي تنجح العملية، يجب على الإدارة اتخاذ عدة أنواع من القرارات تخص وظائف المؤسسة:</a:t>
            </a:r>
          </a:p>
          <a:p>
            <a:pPr algn="justLow" rtl="1"/>
            <a:r>
              <a:rPr lang="ar-DZ" b="1" dirty="0"/>
              <a:t>1- قرارات تمويلية: </a:t>
            </a:r>
            <a:r>
              <a:rPr lang="ar-DZ" sz="3000" dirty="0"/>
              <a:t>الهدف من هذا القرار المالي هو توفير الموارد المالية اللازمة لتطوير وإنتاج وتسويق الهاتف الجديد</a:t>
            </a:r>
          </a:p>
          <a:p>
            <a:pPr algn="justLow" rtl="1"/>
            <a:r>
              <a:rPr lang="ar-DZ" sz="3000" dirty="0"/>
              <a:t>هنا المؤسسة أمام مجموعة من خيارات التمويل مثل: الاعتماد على التمويل الذاتي فقط من خلال استثمار الأرباح المحققة سابقا؛ أو طرح أسهم للاكتتاب العام، أو اللجوء إلى قرض بنكي، فتقرر مثلا تمويل هجين بين التمويل الذاتي والقرض البنكي.</a:t>
            </a:r>
          </a:p>
          <a:p>
            <a:pPr algn="justLow" rtl="1"/>
            <a:endParaRPr lang="fr-FR" dirty="0"/>
          </a:p>
        </p:txBody>
      </p:sp>
      <p:sp>
        <p:nvSpPr>
          <p:cNvPr id="4" name="Espace réservé du pied de page 3">
            <a:extLst>
              <a:ext uri="{FF2B5EF4-FFF2-40B4-BE49-F238E27FC236}">
                <a16:creationId xmlns:a16="http://schemas.microsoft.com/office/drawing/2014/main" id="{84FDA33A-ADD7-62E6-89B6-F954EDEF7081}"/>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2871775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085C1CC-2342-D556-3838-5B0351E9255D}"/>
              </a:ext>
            </a:extLst>
          </p:cNvPr>
          <p:cNvSpPr>
            <a:spLocks noGrp="1"/>
          </p:cNvSpPr>
          <p:nvPr>
            <p:ph idx="1"/>
          </p:nvPr>
        </p:nvSpPr>
        <p:spPr>
          <a:xfrm>
            <a:off x="152400" y="1196752"/>
            <a:ext cx="8839200" cy="5100772"/>
          </a:xfrm>
        </p:spPr>
        <p:txBody>
          <a:bodyPr/>
          <a:lstStyle/>
          <a:p>
            <a:pPr algn="justLow" rtl="1"/>
            <a:r>
              <a:rPr lang="ar-DZ" b="1" dirty="0"/>
              <a:t>2- القرارات المتعلقة بالموارد البشرية</a:t>
            </a:r>
            <a:r>
              <a:rPr lang="ar-DZ" dirty="0"/>
              <a:t>: بعد توفير التمويل اللازم لإطلاق الهاتف الجديد، يجب تحديد الموارد البشرية القادرة على إنجاح المشروع وهذا يتطلب اتخاذ مجموعة من القرارات.</a:t>
            </a:r>
          </a:p>
          <a:p>
            <a:pPr algn="justLow" rtl="1"/>
            <a:r>
              <a:rPr lang="ar-DZ" b="1" dirty="0"/>
              <a:t>مثال: </a:t>
            </a:r>
            <a:r>
              <a:rPr lang="ar-DZ" dirty="0"/>
              <a:t>تقرر الشركة توظيف مهندسين متخصصين في الرقابة على الجودة وهنا تكون بين خيارين أساسيين هل تعتمد على </a:t>
            </a:r>
            <a:r>
              <a:rPr lang="ar-DZ" b="1" dirty="0"/>
              <a:t>التوظيف الداخلي </a:t>
            </a:r>
            <a:r>
              <a:rPr lang="ar-DZ" dirty="0"/>
              <a:t>من خلال نقل أو ترقية موظفين حاليين داخل المؤسسة؛</a:t>
            </a:r>
            <a:r>
              <a:rPr lang="ar-DZ" b="1" dirty="0"/>
              <a:t> </a:t>
            </a:r>
            <a:r>
              <a:rPr lang="ar-DZ" dirty="0"/>
              <a:t>أو تلجأ إلى </a:t>
            </a:r>
            <a:r>
              <a:rPr lang="ar-DZ" b="1" dirty="0"/>
              <a:t>التوظيف الخارجي </a:t>
            </a:r>
            <a:r>
              <a:rPr lang="ar-DZ" dirty="0"/>
              <a:t>لاستقطاب كفاءات جديدة؛</a:t>
            </a:r>
          </a:p>
          <a:p>
            <a:pPr marL="0" indent="0" algn="justLow" rtl="1">
              <a:buNone/>
            </a:pPr>
            <a:r>
              <a:rPr lang="ar-DZ" dirty="0"/>
              <a:t> المؤسسة كذلك عليها </a:t>
            </a:r>
            <a:r>
              <a:rPr lang="ar-DZ" b="1" dirty="0"/>
              <a:t>اختيار البرنامج التدريبي المناسب </a:t>
            </a:r>
            <a:r>
              <a:rPr lang="ar-DZ" dirty="0"/>
              <a:t>حتى يكتسب فريق خدمة ما بعد البيع المهارات والكفاءات اللازمة لإصلاح الهاتف الجديد والتعامل مع أعطاله. </a:t>
            </a:r>
            <a:endParaRPr lang="fr-FR" dirty="0"/>
          </a:p>
        </p:txBody>
      </p:sp>
      <p:sp>
        <p:nvSpPr>
          <p:cNvPr id="4" name="Espace réservé du pied de page 3">
            <a:extLst>
              <a:ext uri="{FF2B5EF4-FFF2-40B4-BE49-F238E27FC236}">
                <a16:creationId xmlns:a16="http://schemas.microsoft.com/office/drawing/2014/main" id="{B2AA5CE2-A3FC-B554-76F5-D7F62ECF4CC1}"/>
              </a:ext>
            </a:extLst>
          </p:cNvPr>
          <p:cNvSpPr>
            <a:spLocks noGrp="1"/>
          </p:cNvSpPr>
          <p:nvPr>
            <p:ph type="ftr" sz="quarter" idx="11"/>
          </p:nvPr>
        </p:nvSpPr>
        <p:spPr/>
        <p:txBody>
          <a:bodyPr/>
          <a:lstStyle/>
          <a:p>
            <a:r>
              <a:rPr lang="en-US"/>
              <a:t>www.themegallery.com</a:t>
            </a:r>
          </a:p>
        </p:txBody>
      </p:sp>
      <p:sp>
        <p:nvSpPr>
          <p:cNvPr id="5" name="Titre 1">
            <a:extLst>
              <a:ext uri="{FF2B5EF4-FFF2-40B4-BE49-F238E27FC236}">
                <a16:creationId xmlns:a16="http://schemas.microsoft.com/office/drawing/2014/main" id="{FEED26EB-E2E8-5A46-264F-BEC17B6F162D}"/>
              </a:ext>
            </a:extLst>
          </p:cNvPr>
          <p:cNvSpPr>
            <a:spLocks noGrp="1"/>
          </p:cNvSpPr>
          <p:nvPr>
            <p:ph type="title"/>
          </p:nvPr>
        </p:nvSpPr>
        <p:spPr>
          <a:xfrm>
            <a:off x="1331640" y="560476"/>
            <a:ext cx="5791200" cy="563563"/>
          </a:xfrm>
        </p:spPr>
        <p:txBody>
          <a:bodyPr/>
          <a:lstStyle/>
          <a:p>
            <a:pPr algn="ctr" rtl="1"/>
            <a:r>
              <a:rPr lang="ar-DZ" dirty="0"/>
              <a:t>مثال حول شركة </a:t>
            </a:r>
            <a:r>
              <a:rPr lang="ar-DZ" dirty="0" err="1"/>
              <a:t>كوندور</a:t>
            </a:r>
            <a:r>
              <a:rPr lang="ar-DZ" dirty="0"/>
              <a:t> </a:t>
            </a:r>
            <a:r>
              <a:rPr lang="en-US" dirty="0"/>
              <a:t>Condor </a:t>
            </a:r>
            <a:endParaRPr lang="fr-FR" dirty="0"/>
          </a:p>
        </p:txBody>
      </p:sp>
    </p:spTree>
    <p:extLst>
      <p:ext uri="{BB962C8B-B14F-4D97-AF65-F5344CB8AC3E}">
        <p14:creationId xmlns:p14="http://schemas.microsoft.com/office/powerpoint/2010/main" val="3070788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04C170-DDAE-189B-BED8-2A655B5BFC75}"/>
              </a:ext>
            </a:extLst>
          </p:cNvPr>
          <p:cNvSpPr>
            <a:spLocks noGrp="1"/>
          </p:cNvSpPr>
          <p:nvPr>
            <p:ph type="title"/>
          </p:nvPr>
        </p:nvSpPr>
        <p:spPr>
          <a:xfrm>
            <a:off x="1728394" y="592931"/>
            <a:ext cx="5791200" cy="563563"/>
          </a:xfrm>
        </p:spPr>
        <p:txBody>
          <a:bodyPr/>
          <a:lstStyle/>
          <a:p>
            <a:pPr algn="ctr" rtl="1"/>
            <a:r>
              <a:rPr lang="ar-DZ" dirty="0"/>
              <a:t>مثال حول شركة </a:t>
            </a:r>
            <a:r>
              <a:rPr lang="ar-DZ" dirty="0" err="1"/>
              <a:t>كوندور</a:t>
            </a:r>
            <a:r>
              <a:rPr lang="ar-DZ" dirty="0"/>
              <a:t> </a:t>
            </a:r>
            <a:r>
              <a:rPr lang="fr-FR" dirty="0"/>
              <a:t>Condor </a:t>
            </a:r>
          </a:p>
        </p:txBody>
      </p:sp>
      <p:sp>
        <p:nvSpPr>
          <p:cNvPr id="3" name="Espace réservé du contenu 2">
            <a:extLst>
              <a:ext uri="{FF2B5EF4-FFF2-40B4-BE49-F238E27FC236}">
                <a16:creationId xmlns:a16="http://schemas.microsoft.com/office/drawing/2014/main" id="{9027DD1D-25D9-3652-D521-2693EC34956E}"/>
              </a:ext>
            </a:extLst>
          </p:cNvPr>
          <p:cNvSpPr>
            <a:spLocks noGrp="1"/>
          </p:cNvSpPr>
          <p:nvPr>
            <p:ph idx="1"/>
          </p:nvPr>
        </p:nvSpPr>
        <p:spPr>
          <a:xfrm>
            <a:off x="381000" y="1156494"/>
            <a:ext cx="8305800" cy="5339556"/>
          </a:xfrm>
        </p:spPr>
        <p:txBody>
          <a:bodyPr/>
          <a:lstStyle/>
          <a:p>
            <a:pPr algn="justLow" rtl="1"/>
            <a:r>
              <a:rPr lang="ar-DZ" b="1" dirty="0"/>
              <a:t>3- القرارات المتعلقة بالإنتاج</a:t>
            </a:r>
            <a:r>
              <a:rPr lang="ar-DZ" dirty="0"/>
              <a:t>: والهدف منها تحقيق التوازن بين الجودة والتكلفة وإنتاج الكمية المناسبة لحجم الطلب؛ فبعد توفير التمويل اللازم وتوظيف الموارد البشرية المناسبة؛ يأتي الدور على اتخاذ القرارات الإنتاجية اللازمة مثل:</a:t>
            </a:r>
          </a:p>
          <a:p>
            <a:pPr algn="justLow" rtl="1"/>
            <a:r>
              <a:rPr lang="ar-DZ" sz="3000" dirty="0"/>
              <a:t>(1)اختيار موقع الإنتاج، كأن يتم تصنيع الهاتف في مصنع الشركة ببرج بوعريريج، (2) تحديد التكنولوجيا وخطوط الإنتاج المناسبة لتجميع الهاتف،(3)اختيار المكونات والمواد الأولية مثل المعالج، الشاشة، والبطارية بالتعاون مع الموردين،(4) تحديد حجم الإنتاج وفقًا لتقديرات الطلب في السوق الجزائرية، (5) وضع نظام للرقابة على الجودة لضمان مطابقة المنتج للمعايير المطلوبة.</a:t>
            </a:r>
            <a:endParaRPr lang="fr-FR" sz="3000" dirty="0"/>
          </a:p>
        </p:txBody>
      </p:sp>
      <p:sp>
        <p:nvSpPr>
          <p:cNvPr id="4" name="Espace réservé du pied de page 3">
            <a:extLst>
              <a:ext uri="{FF2B5EF4-FFF2-40B4-BE49-F238E27FC236}">
                <a16:creationId xmlns:a16="http://schemas.microsoft.com/office/drawing/2014/main" id="{D34E43D2-03C2-677B-A06B-E56A1531FD08}"/>
              </a:ext>
            </a:extLst>
          </p:cNvPr>
          <p:cNvSpPr>
            <a:spLocks noGrp="1"/>
          </p:cNvSpPr>
          <p:nvPr>
            <p:ph type="ftr" sz="quarter" idx="11"/>
          </p:nvPr>
        </p:nvSpPr>
        <p:spPr/>
        <p:txBody>
          <a:bodyPr/>
          <a:lstStyle/>
          <a:p>
            <a:r>
              <a:rPr lang="en-US" dirty="0"/>
              <a:t>www.themegallery.com</a:t>
            </a:r>
          </a:p>
        </p:txBody>
      </p:sp>
    </p:spTree>
    <p:extLst>
      <p:ext uri="{BB962C8B-B14F-4D97-AF65-F5344CB8AC3E}">
        <p14:creationId xmlns:p14="http://schemas.microsoft.com/office/powerpoint/2010/main" val="2132059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9DE41A-E10C-E368-B87B-AE449F7DF5D3}"/>
              </a:ext>
            </a:extLst>
          </p:cNvPr>
          <p:cNvSpPr>
            <a:spLocks noGrp="1"/>
          </p:cNvSpPr>
          <p:nvPr>
            <p:ph type="title"/>
          </p:nvPr>
        </p:nvSpPr>
        <p:spPr>
          <a:xfrm>
            <a:off x="1331640" y="592931"/>
            <a:ext cx="5791200" cy="563563"/>
          </a:xfrm>
        </p:spPr>
        <p:txBody>
          <a:bodyPr/>
          <a:lstStyle/>
          <a:p>
            <a:pPr algn="ctr" rtl="1"/>
            <a:r>
              <a:rPr lang="ar-DZ" dirty="0"/>
              <a:t>مثال حول شركة </a:t>
            </a:r>
            <a:r>
              <a:rPr lang="ar-DZ" dirty="0" err="1"/>
              <a:t>كوندور</a:t>
            </a:r>
            <a:r>
              <a:rPr lang="ar-DZ" dirty="0"/>
              <a:t> </a:t>
            </a:r>
            <a:endParaRPr lang="fr-FR" dirty="0"/>
          </a:p>
        </p:txBody>
      </p:sp>
      <p:sp>
        <p:nvSpPr>
          <p:cNvPr id="3" name="Espace réservé du contenu 2">
            <a:extLst>
              <a:ext uri="{FF2B5EF4-FFF2-40B4-BE49-F238E27FC236}">
                <a16:creationId xmlns:a16="http://schemas.microsoft.com/office/drawing/2014/main" id="{CC06C030-5832-9280-2F44-F4A3B9CEC97F}"/>
              </a:ext>
            </a:extLst>
          </p:cNvPr>
          <p:cNvSpPr>
            <a:spLocks noGrp="1"/>
          </p:cNvSpPr>
          <p:nvPr>
            <p:ph idx="1"/>
          </p:nvPr>
        </p:nvSpPr>
        <p:spPr>
          <a:xfrm>
            <a:off x="381000" y="1156494"/>
            <a:ext cx="8305800" cy="5091906"/>
          </a:xfrm>
        </p:spPr>
        <p:txBody>
          <a:bodyPr/>
          <a:lstStyle/>
          <a:p>
            <a:pPr algn="justLow" rtl="1"/>
            <a:r>
              <a:rPr lang="ar-DZ" b="1" dirty="0"/>
              <a:t>4- قرارات تتعلق بالتسويق:</a:t>
            </a:r>
            <a:r>
              <a:rPr lang="ar-DZ" sz="3000" dirty="0"/>
              <a:t> إن نجاح عملية تطوير وإنتاج الهاتف الجديد مرتبط بمجموعة من القرارات التسويقية التي تبدأ من بحوث السوق التي يتم على أساسها تحديد مواصفات الهاتف وفئته السعرية وفقا للسوق المستهدف وطريقة التوزيع والترويج المناسبة، ومن أهم القرارات التسويقية:</a:t>
            </a:r>
          </a:p>
          <a:p>
            <a:pPr algn="justLow" rtl="1"/>
            <a:r>
              <a:rPr lang="ar-DZ" sz="2400" b="1" dirty="0"/>
              <a:t>(1) تحديد خصائص المنتج: مثل التصميم، وسعة التخزين، وجودة الكاميرا، بما يتلاءم مع احتياجات الفئة المستهدفة (2) تحديد السعر المناسب الذي يكون في المتناول مع الحفاظ على القدرة التنافسية في السوق (3) اختيار قنوات التوزيع مثل متاجر </a:t>
            </a:r>
            <a:r>
              <a:rPr lang="ar-DZ" sz="2400" b="1" dirty="0" err="1"/>
              <a:t>كوندور</a:t>
            </a:r>
            <a:r>
              <a:rPr lang="ar-DZ" sz="2400" b="1" dirty="0"/>
              <a:t> المعتمدة أو منصات البيع الإلكتروني (4) اختيار وسائل الترويج المناسبة، كالحملات الإعلانية عبر وسائل التواصل الاجتماعي والإعلانات الرقمية، إضافة إلى العروض الترويجية عند إطلاق الهاتف.</a:t>
            </a:r>
          </a:p>
          <a:p>
            <a:pPr algn="r" rtl="1"/>
            <a:endParaRPr lang="fr-FR" b="1" dirty="0"/>
          </a:p>
        </p:txBody>
      </p:sp>
      <p:sp>
        <p:nvSpPr>
          <p:cNvPr id="4" name="Espace réservé du pied de page 3">
            <a:extLst>
              <a:ext uri="{FF2B5EF4-FFF2-40B4-BE49-F238E27FC236}">
                <a16:creationId xmlns:a16="http://schemas.microsoft.com/office/drawing/2014/main" id="{5361A6C5-27EA-7850-EAD0-B5A3CCDE1C8A}"/>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3408281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71480"/>
            <a:ext cx="8305800" cy="5676920"/>
          </a:xfrm>
        </p:spPr>
        <p:txBody>
          <a:bodyPr/>
          <a:lstStyle/>
          <a:p>
            <a:pPr algn="just" rtl="1"/>
            <a:r>
              <a:rPr lang="ar-DZ" sz="3000" b="1" dirty="0">
                <a:effectLst>
                  <a:outerShdw blurRad="38100" dist="38100" dir="2700000" algn="tl">
                    <a:srgbClr val="000000">
                      <a:alpha val="43137"/>
                    </a:srgbClr>
                  </a:outerShdw>
                </a:effectLst>
              </a:rPr>
              <a:t>     </a:t>
            </a:r>
            <a:r>
              <a:rPr lang="ar-DZ" sz="3000" b="1" dirty="0">
                <a:solidFill>
                  <a:srgbClr val="FFC000"/>
                </a:solidFill>
                <a:effectLst>
                  <a:outerShdw blurRad="38100" dist="38100" dir="2700000" algn="tl">
                    <a:srgbClr val="000000">
                      <a:alpha val="43137"/>
                    </a:srgbClr>
                  </a:outerShdw>
                </a:effectLst>
              </a:rPr>
              <a:t>ب- تصنيف القرارات وفقا لأهميتها نجد:</a:t>
            </a:r>
            <a:endParaRPr lang="fr-FR" sz="3000" b="1" dirty="0">
              <a:solidFill>
                <a:srgbClr val="FFC000"/>
              </a:solidFill>
              <a:effectLst>
                <a:outerShdw blurRad="38100" dist="38100" dir="2700000" algn="tl">
                  <a:srgbClr val="000000">
                    <a:alpha val="43137"/>
                  </a:srgbClr>
                </a:outerShdw>
              </a:effectLst>
            </a:endParaRPr>
          </a:p>
          <a:p>
            <a:pPr algn="just" rtl="1"/>
            <a:r>
              <a:rPr lang="ar-DZ" sz="3000" b="1" dirty="0">
                <a:solidFill>
                  <a:srgbClr val="FFC000"/>
                </a:solidFill>
                <a:effectLst>
                  <a:outerShdw blurRad="38100" dist="38100" dir="2700000" algn="tl">
                    <a:srgbClr val="000000">
                      <a:alpha val="43137"/>
                    </a:srgbClr>
                  </a:outerShdw>
                </a:effectLst>
              </a:rPr>
              <a:t>- القرارات الإستراتيجية: </a:t>
            </a:r>
            <a:r>
              <a:rPr lang="ar-DZ" sz="3000" b="1" dirty="0">
                <a:effectLst>
                  <a:outerShdw blurRad="38100" dist="38100" dir="2700000" algn="tl">
                    <a:srgbClr val="000000">
                      <a:alpha val="43137"/>
                    </a:srgbClr>
                  </a:outerShdw>
                </a:effectLst>
              </a:rPr>
              <a:t>وهي القرارات التي تتخذ في القمة الإستراتيجية للمؤسسة (الإدارة العليا) وتمس الأمور العامة  الطويلة الأجل.</a:t>
            </a:r>
            <a:endParaRPr lang="fr-FR" sz="3000" b="1" dirty="0">
              <a:effectLst>
                <a:outerShdw blurRad="38100" dist="38100" dir="2700000" algn="tl">
                  <a:srgbClr val="000000">
                    <a:alpha val="43137"/>
                  </a:srgbClr>
                </a:outerShdw>
              </a:effectLst>
            </a:endParaRPr>
          </a:p>
          <a:p>
            <a:pPr algn="just" rtl="1"/>
            <a:r>
              <a:rPr lang="ar-DZ" sz="3000" b="1" dirty="0">
                <a:solidFill>
                  <a:srgbClr val="FFC000"/>
                </a:solidFill>
                <a:effectLst>
                  <a:outerShdw blurRad="38100" dist="38100" dir="2700000" algn="tl">
                    <a:srgbClr val="000000">
                      <a:alpha val="43137"/>
                    </a:srgbClr>
                  </a:outerShdw>
                </a:effectLst>
              </a:rPr>
              <a:t>- القرارات التكتيكية: </a:t>
            </a:r>
            <a:r>
              <a:rPr lang="ar-DZ" sz="3000" b="1" dirty="0">
                <a:effectLst>
                  <a:outerShdw blurRad="38100" dist="38100" dir="2700000" algn="tl">
                    <a:srgbClr val="000000">
                      <a:alpha val="43137"/>
                    </a:srgbClr>
                  </a:outerShdw>
                </a:effectLst>
              </a:rPr>
              <a:t>وهي قرارات متوسطة الأجل تمس عمل وحدة تنظيمية أو وظيفية من أجل تحقيق الأهداف الفرعية التي تسمح بالوصول إلى الأهداف العامة (الاستراتيجية)، حيث تتخذ هذه القرارات من قبل الإدارة الوسطى.</a:t>
            </a:r>
            <a:endParaRPr lang="fr-FR" sz="3000" b="1" dirty="0">
              <a:effectLst>
                <a:outerShdw blurRad="38100" dist="38100" dir="2700000" algn="tl">
                  <a:srgbClr val="000000">
                    <a:alpha val="43137"/>
                  </a:srgbClr>
                </a:outerShdw>
              </a:effectLst>
            </a:endParaRPr>
          </a:p>
          <a:p>
            <a:pPr algn="just" rtl="1"/>
            <a:r>
              <a:rPr lang="ar-DZ" sz="3000" b="1" dirty="0">
                <a:solidFill>
                  <a:srgbClr val="FFC000"/>
                </a:solidFill>
                <a:effectLst>
                  <a:outerShdw blurRad="38100" dist="38100" dir="2700000" algn="tl">
                    <a:srgbClr val="000000">
                      <a:alpha val="43137"/>
                    </a:srgbClr>
                  </a:outerShdw>
                </a:effectLst>
              </a:rPr>
              <a:t>- القرارات التشغيلية: </a:t>
            </a:r>
            <a:r>
              <a:rPr lang="ar-DZ" sz="3000" b="1" dirty="0">
                <a:effectLst>
                  <a:outerShdw blurRad="38100" dist="38100" dir="2700000" algn="tl">
                    <a:srgbClr val="000000">
                      <a:alpha val="43137"/>
                    </a:srgbClr>
                  </a:outerShdw>
                </a:effectLst>
              </a:rPr>
              <a:t>وتخص القرارات المتعلقة بالسير العادي واليومي للمؤسسة على المدى القصير من أجل تحقيق الأهداف التشغيلية.</a:t>
            </a:r>
            <a:endParaRPr lang="fr-FR" sz="3000" b="1" dirty="0">
              <a:effectLst>
                <a:outerShdw blurRad="38100" dist="38100" dir="2700000" algn="tl">
                  <a:srgbClr val="000000">
                    <a:alpha val="43137"/>
                  </a:srgbClr>
                </a:outerShdw>
              </a:effectLst>
            </a:endParaRPr>
          </a:p>
          <a:p>
            <a:pPr algn="just" rtl="1">
              <a:buNone/>
            </a:pPr>
            <a:endParaRPr lang="fr-FR" b="1" dirty="0">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3804F2-6500-D962-DCA4-606504B6CA6A}"/>
              </a:ext>
            </a:extLst>
          </p:cNvPr>
          <p:cNvSpPr>
            <a:spLocks noGrp="1"/>
          </p:cNvSpPr>
          <p:nvPr>
            <p:ph type="title"/>
          </p:nvPr>
        </p:nvSpPr>
        <p:spPr>
          <a:xfrm>
            <a:off x="1770247" y="620486"/>
            <a:ext cx="5791200" cy="563563"/>
          </a:xfrm>
        </p:spPr>
        <p:txBody>
          <a:bodyPr/>
          <a:lstStyle/>
          <a:p>
            <a:pPr algn="ctr" rtl="1"/>
            <a:r>
              <a:rPr lang="ar-DZ" dirty="0">
                <a:solidFill>
                  <a:srgbClr val="FF0000"/>
                </a:solidFill>
              </a:rPr>
              <a:t>مثال عن القرارات الاستراتيجية</a:t>
            </a:r>
            <a:endParaRPr lang="fr-FR" dirty="0">
              <a:solidFill>
                <a:srgbClr val="FF0000"/>
              </a:solidFill>
            </a:endParaRPr>
          </a:p>
        </p:txBody>
      </p:sp>
      <p:sp>
        <p:nvSpPr>
          <p:cNvPr id="3" name="Espace réservé du contenu 2">
            <a:extLst>
              <a:ext uri="{FF2B5EF4-FFF2-40B4-BE49-F238E27FC236}">
                <a16:creationId xmlns:a16="http://schemas.microsoft.com/office/drawing/2014/main" id="{958FE0FA-FC91-C2F9-33EB-AFBEF4D38B70}"/>
              </a:ext>
            </a:extLst>
          </p:cNvPr>
          <p:cNvSpPr>
            <a:spLocks noGrp="1"/>
          </p:cNvSpPr>
          <p:nvPr>
            <p:ph idx="1"/>
          </p:nvPr>
        </p:nvSpPr>
        <p:spPr/>
        <p:txBody>
          <a:bodyPr/>
          <a:lstStyle/>
          <a:p>
            <a:pPr algn="justLow" rtl="1"/>
            <a:r>
              <a:rPr lang="ar-DZ" dirty="0"/>
              <a:t>تتعلق هذه القرارات بمستقبل المؤسسة ككل وتتخذها الإدارة العليا مثل: </a:t>
            </a:r>
            <a:r>
              <a:rPr lang="ar-DZ" b="1" dirty="0"/>
              <a:t>(1) التوسع الجغرافي</a:t>
            </a:r>
            <a:r>
              <a:rPr lang="ar-DZ" dirty="0"/>
              <a:t>: قرار بفتح فروع جديدة للمؤسسة في أسواق دولية أو دخول سوق إقليمي جديد. </a:t>
            </a:r>
            <a:r>
              <a:rPr lang="ar-DZ" b="1" dirty="0"/>
              <a:t>(2) تغيير الهوية</a:t>
            </a:r>
            <a:r>
              <a:rPr lang="ar-DZ" dirty="0"/>
              <a:t>: قرار بتغيير العلامة التجارية (</a:t>
            </a:r>
            <a:r>
              <a:rPr lang="fr-FR" dirty="0"/>
              <a:t>Rebranding) </a:t>
            </a:r>
            <a:r>
              <a:rPr lang="ar-DZ" dirty="0"/>
              <a:t>أو تغيير النشاط الرئيسي للمؤسسة؛ </a:t>
            </a:r>
            <a:r>
              <a:rPr lang="ar-DZ" b="1" dirty="0"/>
              <a:t>(3) الاندماج والاستحواذ</a:t>
            </a:r>
            <a:r>
              <a:rPr lang="ar-DZ" dirty="0"/>
              <a:t>: قرار بشراء شركة منافسة أو الاندماج مع مؤسسة أخرى لتعزيز الحصة السوقية؛</a:t>
            </a:r>
            <a:r>
              <a:rPr lang="ar-DZ" b="1" dirty="0"/>
              <a:t> (4) الاستثمارات الكبرى</a:t>
            </a:r>
            <a:r>
              <a:rPr lang="ar-DZ" dirty="0"/>
              <a:t>: تخصيص ميزانية ضخمة لتطوير تكنولوجيا جديدة بالكامل أو بناء مجمع صناعي.</a:t>
            </a:r>
            <a:endParaRPr lang="fr-FR" dirty="0"/>
          </a:p>
        </p:txBody>
      </p:sp>
      <p:sp>
        <p:nvSpPr>
          <p:cNvPr id="4" name="Espace réservé du pied de page 3">
            <a:extLst>
              <a:ext uri="{FF2B5EF4-FFF2-40B4-BE49-F238E27FC236}">
                <a16:creationId xmlns:a16="http://schemas.microsoft.com/office/drawing/2014/main" id="{609E7D6B-1065-6ADF-90F8-E8B8739B19D4}"/>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3715125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E396DC-FF5D-5D63-C7FB-D1FDF34D1A4A}"/>
              </a:ext>
            </a:extLst>
          </p:cNvPr>
          <p:cNvSpPr>
            <a:spLocks noGrp="1"/>
          </p:cNvSpPr>
          <p:nvPr>
            <p:ph type="title"/>
          </p:nvPr>
        </p:nvSpPr>
        <p:spPr>
          <a:xfrm>
            <a:off x="1331640" y="592931"/>
            <a:ext cx="5791200" cy="563563"/>
          </a:xfrm>
        </p:spPr>
        <p:txBody>
          <a:bodyPr/>
          <a:lstStyle/>
          <a:p>
            <a:pPr algn="ctr"/>
            <a:r>
              <a:rPr lang="ar-DZ" dirty="0">
                <a:solidFill>
                  <a:srgbClr val="FF0000"/>
                </a:solidFill>
              </a:rPr>
              <a:t>مثال عن القرارات التكتيكية</a:t>
            </a:r>
            <a:endParaRPr lang="fr-FR" dirty="0">
              <a:solidFill>
                <a:srgbClr val="FF0000"/>
              </a:solidFill>
            </a:endParaRPr>
          </a:p>
        </p:txBody>
      </p:sp>
      <p:sp>
        <p:nvSpPr>
          <p:cNvPr id="3" name="Espace réservé du contenu 2">
            <a:extLst>
              <a:ext uri="{FF2B5EF4-FFF2-40B4-BE49-F238E27FC236}">
                <a16:creationId xmlns:a16="http://schemas.microsoft.com/office/drawing/2014/main" id="{97A91059-1817-1231-7666-50B2BCEBADF8}"/>
              </a:ext>
            </a:extLst>
          </p:cNvPr>
          <p:cNvSpPr>
            <a:spLocks noGrp="1"/>
          </p:cNvSpPr>
          <p:nvPr>
            <p:ph idx="1"/>
          </p:nvPr>
        </p:nvSpPr>
        <p:spPr/>
        <p:txBody>
          <a:bodyPr/>
          <a:lstStyle/>
          <a:p>
            <a:pPr algn="justLow" rtl="1"/>
            <a:r>
              <a:rPr lang="ar-DZ" dirty="0"/>
              <a:t>تتخذها الإدارة الوسطى (رؤساء الأقسام) لتنفيذ الإستراتيجية العامة مثل: (1) </a:t>
            </a:r>
            <a:r>
              <a:rPr lang="ar-DZ" b="1" dirty="0"/>
              <a:t>الحملات التسويقية</a:t>
            </a:r>
            <a:r>
              <a:rPr lang="ar-DZ" dirty="0"/>
              <a:t>: قرار بإطلاق حملة إعلانية موسمية لزيادة المبيعات بنسبة معينة في منطقة محددة، </a:t>
            </a:r>
            <a:r>
              <a:rPr lang="ar-DZ" b="1" dirty="0"/>
              <a:t>(2) تطوير الكفاءات</a:t>
            </a:r>
            <a:r>
              <a:rPr lang="ar-DZ" dirty="0"/>
              <a:t>: وضع برنامج تدريبي تخصصي لموظفي قسم تكنولوجيا المعلومات لتحسين جودة الأداء؛ (3) تحسين الإنتاج: قرار بتعديل خطوط الإنتاج الحالية لتقليل الهدر بنسبة 5% خلال الستة أشهر القادمة.</a:t>
            </a:r>
            <a:endParaRPr lang="fr-FR" dirty="0"/>
          </a:p>
        </p:txBody>
      </p:sp>
      <p:sp>
        <p:nvSpPr>
          <p:cNvPr id="4" name="Espace réservé du pied de page 3">
            <a:extLst>
              <a:ext uri="{FF2B5EF4-FFF2-40B4-BE49-F238E27FC236}">
                <a16:creationId xmlns:a16="http://schemas.microsoft.com/office/drawing/2014/main" id="{0987995A-EAA0-5EE4-3B15-FDC0F7BE7691}"/>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1825202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874AE-91DE-2964-CA4A-0212AEBA2B7A}"/>
              </a:ext>
            </a:extLst>
          </p:cNvPr>
          <p:cNvSpPr>
            <a:spLocks noGrp="1"/>
          </p:cNvSpPr>
          <p:nvPr>
            <p:ph type="title"/>
          </p:nvPr>
        </p:nvSpPr>
        <p:spPr>
          <a:xfrm>
            <a:off x="1259632" y="627382"/>
            <a:ext cx="5791200" cy="563563"/>
          </a:xfrm>
        </p:spPr>
        <p:txBody>
          <a:bodyPr/>
          <a:lstStyle/>
          <a:p>
            <a:pPr algn="ctr"/>
            <a:r>
              <a:rPr lang="ar-DZ" dirty="0">
                <a:solidFill>
                  <a:srgbClr val="FF0000"/>
                </a:solidFill>
              </a:rPr>
              <a:t>مثال عن القرارات التشغيلية</a:t>
            </a:r>
            <a:endParaRPr lang="fr-FR" dirty="0">
              <a:solidFill>
                <a:srgbClr val="FF0000"/>
              </a:solidFill>
            </a:endParaRPr>
          </a:p>
        </p:txBody>
      </p:sp>
      <p:sp>
        <p:nvSpPr>
          <p:cNvPr id="3" name="Espace réservé du contenu 2">
            <a:extLst>
              <a:ext uri="{FF2B5EF4-FFF2-40B4-BE49-F238E27FC236}">
                <a16:creationId xmlns:a16="http://schemas.microsoft.com/office/drawing/2014/main" id="{D9781A65-FB53-E453-CD27-DD8B3237DD6C}"/>
              </a:ext>
            </a:extLst>
          </p:cNvPr>
          <p:cNvSpPr>
            <a:spLocks noGrp="1"/>
          </p:cNvSpPr>
          <p:nvPr>
            <p:ph idx="1"/>
          </p:nvPr>
        </p:nvSpPr>
        <p:spPr>
          <a:xfrm>
            <a:off x="251520" y="1190945"/>
            <a:ext cx="8740080" cy="5057455"/>
          </a:xfrm>
        </p:spPr>
        <p:txBody>
          <a:bodyPr/>
          <a:lstStyle/>
          <a:p>
            <a:pPr algn="justLow" rtl="1"/>
            <a:r>
              <a:rPr lang="ar-DZ" dirty="0"/>
              <a:t>وهي قرارات روتينية يومية تضمن سير العمل بانتظام، مثل:</a:t>
            </a:r>
          </a:p>
          <a:p>
            <a:pPr marL="0" indent="0" algn="justLow" rtl="1">
              <a:buNone/>
            </a:pPr>
            <a:r>
              <a:rPr lang="ar-DZ" b="1" dirty="0"/>
              <a:t>(1) جدولة العمل: </a:t>
            </a:r>
            <a:r>
              <a:rPr lang="ar-DZ" dirty="0"/>
              <a:t>توزيع المهام اليومية على الموظفين وتحديد ساعات العمل الإضافية.</a:t>
            </a:r>
          </a:p>
          <a:p>
            <a:pPr marL="0" indent="0" algn="justLow" rtl="1">
              <a:buNone/>
            </a:pPr>
            <a:r>
              <a:rPr lang="ar-DZ" b="1" dirty="0"/>
              <a:t>(2) المشتريات الروتينية</a:t>
            </a:r>
            <a:r>
              <a:rPr lang="ar-DZ" dirty="0"/>
              <a:t>: طلب شراء مواد مكتبية أو مواد أولية بسيطة لنقص المخزون.</a:t>
            </a:r>
          </a:p>
          <a:p>
            <a:pPr marL="0" indent="0" algn="justLow" rtl="1">
              <a:buNone/>
            </a:pPr>
            <a:r>
              <a:rPr lang="ar-DZ" b="1" dirty="0"/>
              <a:t>(3) خدمة العملاء: </a:t>
            </a:r>
            <a:r>
              <a:rPr lang="ar-DZ" dirty="0"/>
              <a:t>اتخاذ قرار فوري بشأن استبدال منتج تالف لأحد الزبائن أو الرد على استفساراتهم.</a:t>
            </a:r>
          </a:p>
          <a:p>
            <a:pPr marL="0" indent="0" algn="justLow" rtl="1">
              <a:buNone/>
            </a:pPr>
            <a:r>
              <a:rPr lang="ar-DZ" b="1" dirty="0"/>
              <a:t>(4) الصيانة الدورية</a:t>
            </a:r>
            <a:r>
              <a:rPr lang="ar-DZ" dirty="0"/>
              <a:t>: إجراء فحص يومي للآلات أو تحديثات بسيطة لأنظمة الحاسوب</a:t>
            </a:r>
            <a:endParaRPr lang="fr-FR" dirty="0"/>
          </a:p>
        </p:txBody>
      </p:sp>
      <p:sp>
        <p:nvSpPr>
          <p:cNvPr id="4" name="Espace réservé du pied de page 3">
            <a:extLst>
              <a:ext uri="{FF2B5EF4-FFF2-40B4-BE49-F238E27FC236}">
                <a16:creationId xmlns:a16="http://schemas.microsoft.com/office/drawing/2014/main" id="{2C96480E-E5E9-E48C-F42D-3B199091CA32}"/>
              </a:ext>
            </a:extLst>
          </p:cNvPr>
          <p:cNvSpPr>
            <a:spLocks noGrp="1"/>
          </p:cNvSpPr>
          <p:nvPr>
            <p:ph type="ftr" sz="quarter" idx="11"/>
          </p:nvPr>
        </p:nvSpPr>
        <p:spPr/>
        <p:txBody>
          <a:bodyPr/>
          <a:lstStyle/>
          <a:p>
            <a:r>
              <a:rPr lang="en-US"/>
              <a:t>www.themegallery.com</a:t>
            </a:r>
          </a:p>
        </p:txBody>
      </p:sp>
    </p:spTree>
    <p:extLst>
      <p:ext uri="{BB962C8B-B14F-4D97-AF65-F5344CB8AC3E}">
        <p14:creationId xmlns:p14="http://schemas.microsoft.com/office/powerpoint/2010/main" val="283261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00042"/>
            <a:ext cx="8305800" cy="5748358"/>
          </a:xfrm>
        </p:spPr>
        <p:txBody>
          <a:bodyPr/>
          <a:lstStyle/>
          <a:p>
            <a:pPr algn="just" rtl="1">
              <a:buNone/>
            </a:pPr>
            <a:r>
              <a:rPr lang="ar-DZ" b="1" dirty="0">
                <a:solidFill>
                  <a:srgbClr val="FFC000"/>
                </a:solidFill>
                <a:effectLst>
                  <a:outerShdw blurRad="38100" dist="38100" dir="2700000" algn="tl">
                    <a:srgbClr val="000000">
                      <a:alpha val="43137"/>
                    </a:srgbClr>
                  </a:outerShdw>
                </a:effectLst>
              </a:rPr>
              <a:t> د- تصنيف القرارات وفقا لأسلوب اتخاذها نجد:</a:t>
            </a:r>
            <a:endParaRPr lang="fr-FR" b="1" dirty="0">
              <a:solidFill>
                <a:srgbClr val="FFC000"/>
              </a:solidFill>
              <a:effectLst>
                <a:outerShdw blurRad="38100" dist="38100" dir="2700000" algn="tl">
                  <a:srgbClr val="000000">
                    <a:alpha val="43137"/>
                  </a:srgbClr>
                </a:outerShdw>
              </a:effectLst>
            </a:endParaRPr>
          </a:p>
          <a:p>
            <a:pPr algn="just" rtl="1"/>
            <a:r>
              <a:rPr lang="ar-DZ" b="1" dirty="0">
                <a:solidFill>
                  <a:srgbClr val="FFC000"/>
                </a:solidFill>
                <a:effectLst>
                  <a:outerShdw blurRad="38100" dist="38100" dir="2700000" algn="tl">
                    <a:srgbClr val="000000">
                      <a:alpha val="43137"/>
                    </a:srgbClr>
                  </a:outerShdw>
                </a:effectLst>
              </a:rPr>
              <a:t>- القرارات الفردية: </a:t>
            </a:r>
            <a:r>
              <a:rPr lang="ar-DZ" b="1" dirty="0">
                <a:effectLst>
                  <a:outerShdw blurRad="38100" dist="38100" dir="2700000" algn="tl">
                    <a:srgbClr val="000000">
                      <a:alpha val="43137"/>
                    </a:srgbClr>
                  </a:outerShdw>
                </a:effectLst>
              </a:rPr>
              <a:t>القرار الفردي هو القرار الذي  يتخذه فرد واحد دون أن يشرك غيره في اتخاذه. </a:t>
            </a:r>
            <a:endParaRPr lang="fr-FR" b="1" dirty="0">
              <a:effectLst>
                <a:outerShdw blurRad="38100" dist="38100" dir="2700000" algn="tl">
                  <a:srgbClr val="000000">
                    <a:alpha val="43137"/>
                  </a:srgbClr>
                </a:outerShdw>
              </a:effectLst>
            </a:endParaRPr>
          </a:p>
          <a:p>
            <a:pPr algn="just" rtl="1"/>
            <a:r>
              <a:rPr lang="ar-DZ" b="1" dirty="0">
                <a:solidFill>
                  <a:srgbClr val="FFC000"/>
                </a:solidFill>
                <a:effectLst>
                  <a:outerShdw blurRad="38100" dist="38100" dir="2700000" algn="tl">
                    <a:srgbClr val="000000">
                      <a:alpha val="43137"/>
                    </a:srgbClr>
                  </a:outerShdw>
                </a:effectLst>
              </a:rPr>
              <a:t>- قرارات جماعية: </a:t>
            </a:r>
            <a:r>
              <a:rPr lang="ar-DZ" b="1" dirty="0">
                <a:effectLst>
                  <a:outerShdw blurRad="38100" dist="38100" dir="2700000" algn="tl">
                    <a:srgbClr val="000000">
                      <a:alpha val="43137"/>
                    </a:srgbClr>
                  </a:outerShdw>
                </a:effectLst>
              </a:rPr>
              <a:t>القرار الجماعي هو القرار الذي يشترك في اتخاذه أكثر من فرد.</a:t>
            </a:r>
          </a:p>
          <a:p>
            <a:pPr algn="just" rtl="1"/>
            <a:endParaRPr lang="ar-DZ" b="1" dirty="0">
              <a:effectLst>
                <a:outerShdw blurRad="38100" dist="38100" dir="2700000" algn="tl">
                  <a:srgbClr val="000000">
                    <a:alpha val="43137"/>
                  </a:srgbClr>
                </a:outerShdw>
              </a:effectLst>
            </a:endParaRPr>
          </a:p>
          <a:p>
            <a:pPr algn="just" rtl="1">
              <a:buNone/>
            </a:pPr>
            <a:r>
              <a:rPr lang="ar-DZ" b="1" dirty="0">
                <a:solidFill>
                  <a:srgbClr val="C00000"/>
                </a:solidFill>
                <a:effectLst>
                  <a:outerShdw blurRad="38100" dist="38100" dir="2700000" algn="tl">
                    <a:srgbClr val="000000">
                      <a:alpha val="43137"/>
                    </a:srgbClr>
                  </a:outerShdw>
                </a:effectLst>
              </a:rPr>
              <a:t>سؤال: </a:t>
            </a:r>
            <a:r>
              <a:rPr lang="ar-DZ" b="1" dirty="0">
                <a:solidFill>
                  <a:srgbClr val="00B050"/>
                </a:solidFill>
                <a:effectLst>
                  <a:outerShdw blurRad="38100" dist="38100" dir="2700000" algn="tl">
                    <a:srgbClr val="000000">
                      <a:alpha val="43137"/>
                    </a:srgbClr>
                  </a:outerShdw>
                </a:effectLst>
              </a:rPr>
              <a:t>أيهما الأفضل القرار الفردي أم القرار الجماعي؟</a:t>
            </a:r>
          </a:p>
          <a:p>
            <a:pPr algn="just" rtl="1">
              <a:buNone/>
            </a:pPr>
            <a:r>
              <a:rPr lang="ar-DZ" b="1" dirty="0">
                <a:effectLst>
                  <a:outerShdw blurRad="38100" dist="38100" dir="2700000" algn="tl">
                    <a:srgbClr val="000000">
                      <a:alpha val="43137"/>
                    </a:srgbClr>
                  </a:outerShdw>
                </a:effectLst>
              </a:rPr>
              <a:t>   </a:t>
            </a:r>
          </a:p>
          <a:p>
            <a:pPr algn="just" rtl="1">
              <a:buNone/>
            </a:pPr>
            <a:endParaRPr lang="fr-FR" b="1" dirty="0">
              <a:solidFill>
                <a:srgbClr val="00B050"/>
              </a:solidFill>
              <a:effectLst>
                <a:outerShdw blurRad="38100" dist="38100" dir="2700000" algn="tl">
                  <a:srgbClr val="000000">
                    <a:alpha val="43137"/>
                  </a:srgbClr>
                </a:outerShdw>
              </a:effectLst>
            </a:endParaRPr>
          </a:p>
          <a:p>
            <a:pPr algn="just" rtl="1">
              <a:buNone/>
            </a:pPr>
            <a:endParaRPr lang="fr-FR" b="1" dirty="0">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71480"/>
            <a:ext cx="8305800" cy="5676920"/>
          </a:xfrm>
        </p:spPr>
        <p:txBody>
          <a:bodyPr/>
          <a:lstStyle/>
          <a:p>
            <a:pPr algn="just" rtl="1"/>
            <a:r>
              <a:rPr lang="ar-DZ" b="1" dirty="0">
                <a:solidFill>
                  <a:srgbClr val="FFC000"/>
                </a:solidFill>
                <a:effectLst>
                  <a:outerShdw blurRad="38100" dist="38100" dir="2700000" algn="tl">
                    <a:srgbClr val="000000">
                      <a:alpha val="43137"/>
                    </a:srgbClr>
                  </a:outerShdw>
                </a:effectLst>
              </a:rPr>
              <a:t>ج- تصنيف القرارات وفقا لتكرار حدوثها نجد:</a:t>
            </a:r>
            <a:endParaRPr lang="fr-FR" b="1" dirty="0">
              <a:solidFill>
                <a:srgbClr val="FFC000"/>
              </a:solidFill>
              <a:effectLst>
                <a:outerShdw blurRad="38100" dist="38100" dir="2700000" algn="tl">
                  <a:srgbClr val="000000">
                    <a:alpha val="43137"/>
                  </a:srgbClr>
                </a:outerShdw>
              </a:effectLst>
            </a:endParaRPr>
          </a:p>
          <a:p>
            <a:pPr algn="just" rtl="1"/>
            <a:r>
              <a:rPr lang="ar-DZ" b="1" dirty="0">
                <a:solidFill>
                  <a:srgbClr val="FFC000"/>
                </a:solidFill>
                <a:effectLst>
                  <a:outerShdw blurRad="38100" dist="38100" dir="2700000" algn="tl">
                    <a:srgbClr val="000000">
                      <a:alpha val="43137"/>
                    </a:srgbClr>
                  </a:outerShdw>
                </a:effectLst>
              </a:rPr>
              <a:t>- قرارات مبرمجة: </a:t>
            </a:r>
            <a:r>
              <a:rPr lang="ar-DZ" b="1" dirty="0">
                <a:effectLst>
                  <a:outerShdw blurRad="38100" dist="38100" dir="2700000" algn="tl">
                    <a:srgbClr val="000000">
                      <a:alpha val="43137"/>
                    </a:srgbClr>
                  </a:outerShdw>
                </a:effectLst>
              </a:rPr>
              <a:t>فالقرار المبرمج هو روتيني متكرر، يعالج ويتناول مشكلات وحالات ومواقف تنظيمية متكررة وروتينية، حيث يمكن وضع إجراء محدد لاتخاذ القرارات بشأنها.</a:t>
            </a:r>
            <a:endParaRPr lang="fr-FR" b="1" dirty="0">
              <a:effectLst>
                <a:outerShdw blurRad="38100" dist="38100" dir="2700000" algn="tl">
                  <a:srgbClr val="000000">
                    <a:alpha val="43137"/>
                  </a:srgbClr>
                </a:outerShdw>
              </a:effectLst>
            </a:endParaRPr>
          </a:p>
          <a:p>
            <a:pPr algn="just" rtl="1"/>
            <a:r>
              <a:rPr lang="ar-DZ" b="1" dirty="0">
                <a:solidFill>
                  <a:srgbClr val="FFC000"/>
                </a:solidFill>
                <a:effectLst>
                  <a:outerShdw blurRad="38100" dist="38100" dir="2700000" algn="tl">
                    <a:srgbClr val="000000">
                      <a:alpha val="43137"/>
                    </a:srgbClr>
                  </a:outerShdw>
                </a:effectLst>
              </a:rPr>
              <a:t>- قرارات غير مبرمجة: </a:t>
            </a:r>
            <a:r>
              <a:rPr lang="ar-DZ" b="1" dirty="0">
                <a:effectLst>
                  <a:outerShdw blurRad="38100" dist="38100" dir="2700000" algn="tl">
                    <a:srgbClr val="000000">
                      <a:alpha val="43137"/>
                    </a:srgbClr>
                  </a:outerShdw>
                </a:effectLst>
              </a:rPr>
              <a:t>قرارات غير محددة تتعلق بمشكلات، حالات، ومواقف غير متكررة، وغير روتينية، لذا تتطلب تفكيرا عميقا ووقتا كافيا لجمع المعلومات والقيام بدراسات إذا استلزم الأمر ذلك.</a:t>
            </a:r>
            <a:endParaRPr lang="fr-FR" b="1" dirty="0">
              <a:effectLst>
                <a:outerShdw blurRad="38100" dist="38100" dir="2700000" algn="tl">
                  <a:srgbClr val="000000">
                    <a:alpha val="43137"/>
                  </a:srgbClr>
                </a:outerShdw>
              </a:effectLst>
            </a:endParaRPr>
          </a:p>
          <a:p>
            <a:pPr algn="just" rtl="1">
              <a:buNone/>
            </a:pPr>
            <a:endParaRPr lang="fr-FR" b="1" dirty="0">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500042"/>
            <a:ext cx="8472518" cy="5748358"/>
          </a:xfrm>
        </p:spPr>
        <p:txBody>
          <a:bodyPr/>
          <a:lstStyle/>
          <a:p>
            <a:pPr algn="just" rtl="1"/>
            <a:r>
              <a:rPr lang="ar-DZ" b="1" dirty="0">
                <a:solidFill>
                  <a:srgbClr val="C00000"/>
                </a:solidFill>
                <a:effectLst>
                  <a:outerShdw blurRad="38100" dist="38100" dir="2700000" algn="tl">
                    <a:srgbClr val="000000">
                      <a:alpha val="43137"/>
                    </a:srgbClr>
                  </a:outerShdw>
                </a:effectLst>
              </a:rPr>
              <a:t>ه- تصنيف القرارات وفقا لظروف اتخاذها نجد:</a:t>
            </a:r>
            <a:endParaRPr lang="fr-FR" b="1" dirty="0">
              <a:solidFill>
                <a:srgbClr val="C00000"/>
              </a:solidFill>
              <a:effectLst>
                <a:outerShdw blurRad="38100" dist="38100" dir="2700000" algn="tl">
                  <a:srgbClr val="000000">
                    <a:alpha val="43137"/>
                  </a:srgbClr>
                </a:outerShdw>
              </a:effectLst>
            </a:endParaRPr>
          </a:p>
          <a:p>
            <a:pPr algn="just" rtl="1"/>
            <a:r>
              <a:rPr lang="ar-DZ" b="1" dirty="0">
                <a:solidFill>
                  <a:srgbClr val="C00000"/>
                </a:solidFill>
                <a:effectLst>
                  <a:outerShdw blurRad="38100" dist="38100" dir="2700000" algn="tl">
                    <a:srgbClr val="000000">
                      <a:alpha val="43137"/>
                    </a:srgbClr>
                  </a:outerShdw>
                </a:effectLst>
              </a:rPr>
              <a:t>- قرارات في حالة التأكد: </a:t>
            </a:r>
            <a:r>
              <a:rPr lang="ar-DZ" b="1" dirty="0">
                <a:effectLst>
                  <a:outerShdw blurRad="38100" dist="38100" dir="2700000" algn="tl">
                    <a:srgbClr val="000000">
                      <a:alpha val="43137"/>
                    </a:srgbClr>
                  </a:outerShdw>
                </a:effectLst>
              </a:rPr>
              <a:t>في حالة التأكد تكون البدائل المتوافرة لحل المشكلة ومردود وتكلفة كل منها معروفا ومعلوما، وليس هناك أي مجال لعامل الحظ أن يتدخل بين البديل ومردوده.</a:t>
            </a:r>
            <a:endParaRPr lang="fr-FR" b="1" dirty="0">
              <a:effectLst>
                <a:outerShdw blurRad="38100" dist="38100" dir="2700000" algn="tl">
                  <a:srgbClr val="000000">
                    <a:alpha val="43137"/>
                  </a:srgbClr>
                </a:outerShdw>
              </a:effectLst>
            </a:endParaRPr>
          </a:p>
          <a:p>
            <a:pPr algn="just" rtl="1"/>
            <a:r>
              <a:rPr lang="ar-DZ" b="1" dirty="0">
                <a:solidFill>
                  <a:srgbClr val="C00000"/>
                </a:solidFill>
                <a:effectLst>
                  <a:outerShdw blurRad="38100" dist="38100" dir="2700000" algn="tl">
                    <a:srgbClr val="000000">
                      <a:alpha val="43137"/>
                    </a:srgbClr>
                  </a:outerShdw>
                </a:effectLst>
              </a:rPr>
              <a:t>- قرارات في حالة المخاطرة: </a:t>
            </a:r>
            <a:r>
              <a:rPr lang="ar-DZ" b="1" dirty="0">
                <a:effectLst>
                  <a:outerShdw blurRad="38100" dist="38100" dir="2700000" algn="tl">
                    <a:srgbClr val="000000">
                      <a:alpha val="43137"/>
                    </a:srgbClr>
                  </a:outerShdw>
                </a:effectLst>
              </a:rPr>
              <a:t>في حالة المخاطرة تكون البدائل المتوافرة معروفة وكذلك احتمالات حدوثها والعوائد والتكاليف المحتملة لكل بديل. وهذا النوع من أكثر الأنواع شيوعا، فالبدائل معروفة ولكن النتائج مشكوك فيها.</a:t>
            </a:r>
            <a:endParaRPr lang="fr-FR" b="1" dirty="0">
              <a:effectLst>
                <a:outerShdw blurRad="38100" dist="38100" dir="2700000" algn="tl">
                  <a:srgbClr val="000000">
                    <a:alpha val="43137"/>
                  </a:srgbClr>
                </a:outerShdw>
              </a:effectLst>
            </a:endParaRPr>
          </a:p>
          <a:p>
            <a:pPr algn="just" rtl="1">
              <a:buNone/>
            </a:pPr>
            <a:endParaRPr lang="fr-FR" b="1" dirty="0">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arn(inVertical)">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71480"/>
            <a:ext cx="8305800" cy="5676920"/>
          </a:xfrm>
        </p:spPr>
        <p:txBody>
          <a:bodyPr/>
          <a:lstStyle/>
          <a:p>
            <a:pPr algn="just" rtl="1">
              <a:buNone/>
            </a:pPr>
            <a:r>
              <a:rPr lang="ar-DZ" b="1" dirty="0">
                <a:solidFill>
                  <a:srgbClr val="00B050"/>
                </a:solidFill>
                <a:effectLst>
                  <a:outerShdw blurRad="38100" dist="38100" dir="2700000" algn="tl">
                    <a:srgbClr val="000000">
                      <a:alpha val="43137"/>
                    </a:srgbClr>
                  </a:outerShdw>
                </a:effectLst>
              </a:rPr>
              <a:t>- قرارات في حالة عدم التأكد: </a:t>
            </a:r>
            <a:r>
              <a:rPr lang="ar-DZ" b="1" dirty="0">
                <a:effectLst>
                  <a:outerShdw blurRad="38100" dist="38100" dir="2700000" algn="tl">
                    <a:srgbClr val="000000">
                      <a:alpha val="43137"/>
                    </a:srgbClr>
                  </a:outerShdw>
                </a:effectLst>
              </a:rPr>
              <a:t>هي الأكثر صعوبة بالنسبة للمدير، وذلك لأن البدائل غير معروفة وكذلك احتمالات حدوثها والعوائد والتكاليف المحتملة لكل بديل.</a:t>
            </a:r>
            <a:endParaRPr lang="fr-FR" b="1" dirty="0">
              <a:effectLst>
                <a:outerShdw blurRad="38100" dist="38100" dir="2700000" algn="tl">
                  <a:srgbClr val="000000">
                    <a:alpha val="43137"/>
                  </a:srgbClr>
                </a:outerShdw>
              </a:effectLst>
            </a:endParaRPr>
          </a:p>
          <a:p>
            <a:pPr algn="ctr" rtl="1">
              <a:buNone/>
            </a:pPr>
            <a:r>
              <a:rPr lang="ar-DZ" b="1" dirty="0">
                <a:solidFill>
                  <a:srgbClr val="00B050"/>
                </a:solidFill>
                <a:effectLst>
                  <a:outerShdw blurRad="38100" dist="38100" dir="2700000" algn="tl">
                    <a:srgbClr val="000000">
                      <a:alpha val="43137"/>
                    </a:srgbClr>
                  </a:outerShdw>
                </a:effectLst>
              </a:rPr>
              <a:t>3- النماذج المفسرة لاتخاذ القرار: </a:t>
            </a:r>
          </a:p>
          <a:p>
            <a:pPr algn="just" rtl="1">
              <a:buNone/>
            </a:pPr>
            <a:r>
              <a:rPr lang="ar-DZ" b="1" dirty="0">
                <a:solidFill>
                  <a:srgbClr val="00B050"/>
                </a:solidFill>
                <a:effectLst>
                  <a:outerShdw blurRad="38100" dist="38100" dir="2700000" algn="tl">
                    <a:srgbClr val="000000">
                      <a:alpha val="43137"/>
                    </a:srgbClr>
                  </a:outerShdw>
                </a:effectLst>
              </a:rPr>
              <a:t>     </a:t>
            </a:r>
            <a:r>
              <a:rPr lang="ar-DZ" b="1" dirty="0">
                <a:effectLst>
                  <a:outerShdw blurRad="38100" dist="38100" dir="2700000" algn="tl">
                    <a:srgbClr val="000000">
                      <a:alpha val="43137"/>
                    </a:srgbClr>
                  </a:outerShdw>
                </a:effectLst>
              </a:rPr>
              <a:t>يتطلع أي مدير إلى أن تكون قراراته كاملة الرشد والعقلانية، </a:t>
            </a:r>
            <a:r>
              <a:rPr lang="ar-DZ" b="1" dirty="0">
                <a:solidFill>
                  <a:srgbClr val="FFC000"/>
                </a:solidFill>
                <a:effectLst>
                  <a:outerShdw blurRad="38100" dist="38100" dir="2700000" algn="tl">
                    <a:srgbClr val="000000">
                      <a:alpha val="43137"/>
                    </a:srgbClr>
                  </a:outerShdw>
                </a:effectLst>
              </a:rPr>
              <a:t>أي موضوعية ومنطقية بصورة كاملة،</a:t>
            </a:r>
            <a:r>
              <a:rPr lang="ar-DZ" b="1" dirty="0">
                <a:effectLst>
                  <a:outerShdw blurRad="38100" dist="38100" dir="2700000" algn="tl">
                    <a:srgbClr val="000000">
                      <a:alpha val="43137"/>
                    </a:srgbClr>
                  </a:outerShdw>
                </a:effectLst>
              </a:rPr>
              <a:t> ولكن الواقع غالبا عكس ذلك، فالمدير غالبا ما يقوم باتخاذ القرارات في ضوء معلومات غير كاملة، وهكذا يصنف الكتاب طريقة اتخاذ القرارات الإدارية إلى ثلاث نماذج رئيسية هي:</a:t>
            </a:r>
            <a:endParaRPr lang="fr-FR" b="1" dirty="0">
              <a:effectLst>
                <a:outerShdw blurRad="38100" dist="38100" dir="2700000" algn="tl">
                  <a:srgbClr val="000000">
                    <a:alpha val="43137"/>
                  </a:srgbClr>
                </a:outerShdw>
              </a:effectLst>
            </a:endParaRPr>
          </a:p>
          <a:p>
            <a:pPr algn="just" rtl="1">
              <a:buNone/>
            </a:pPr>
            <a:endParaRPr lang="fr-FR" b="1" dirty="0">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down)">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arn(inVertical)">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500042"/>
            <a:ext cx="8472518" cy="5748358"/>
          </a:xfrm>
        </p:spPr>
        <p:txBody>
          <a:bodyPr/>
          <a:lstStyle/>
          <a:p>
            <a:pPr algn="just" rtl="1">
              <a:buNone/>
            </a:pPr>
            <a:r>
              <a:rPr lang="ar-DZ" sz="3000" b="1" dirty="0">
                <a:solidFill>
                  <a:schemeClr val="accent1">
                    <a:lumMod val="75000"/>
                  </a:schemeClr>
                </a:solidFill>
                <a:effectLst>
                  <a:outerShdw blurRad="38100" dist="38100" dir="2700000" algn="tl">
                    <a:srgbClr val="000000">
                      <a:alpha val="43137"/>
                    </a:srgbClr>
                  </a:outerShdw>
                </a:effectLst>
              </a:rPr>
              <a:t>أ- النموذج الرشيد( الرشد المطلق): </a:t>
            </a:r>
            <a:r>
              <a:rPr lang="ar-DZ" sz="3000" b="1" dirty="0">
                <a:effectLst>
                  <a:outerShdw blurRad="38100" dist="38100" dir="2700000" algn="tl">
                    <a:srgbClr val="000000">
                      <a:alpha val="43137"/>
                    </a:srgbClr>
                  </a:outerShdw>
                </a:effectLst>
              </a:rPr>
              <a:t>يطلق عليه أيضا النموذج المثالي، وهو يركز على ماذا يجب أن يفعل المدير، وكيف يجب أن يصنع المدير قراراته، ويستند إلى النظرية الاقتصادية التي تنظر إلى المدير على أنه كامل الرشد ويسعى لتحقيق أقصى الأرباح، وتفترض أن المدير يملك الخصائص الآتية:</a:t>
            </a:r>
            <a:endParaRPr lang="fr-FR" sz="3000" b="1" dirty="0">
              <a:effectLst>
                <a:outerShdw blurRad="38100" dist="38100" dir="2700000" algn="tl">
                  <a:srgbClr val="000000">
                    <a:alpha val="43137"/>
                  </a:srgbClr>
                </a:outerShdw>
              </a:effectLst>
            </a:endParaRPr>
          </a:p>
          <a:p>
            <a:pPr algn="just" rtl="1">
              <a:buNone/>
            </a:pPr>
            <a:r>
              <a:rPr lang="ar-DZ" sz="3000" b="1" dirty="0">
                <a:effectLst>
                  <a:outerShdw blurRad="38100" dist="38100" dir="2700000" algn="tl">
                    <a:srgbClr val="000000">
                      <a:alpha val="43137"/>
                    </a:srgbClr>
                  </a:outerShdw>
                </a:effectLst>
              </a:rPr>
              <a:t>- لديه معرفة كاملة بالبدائل المتوافرة لحل المشكلة؛</a:t>
            </a:r>
            <a:endParaRPr lang="fr-FR" sz="3000" b="1" dirty="0">
              <a:effectLst>
                <a:outerShdw blurRad="38100" dist="38100" dir="2700000" algn="tl">
                  <a:srgbClr val="000000">
                    <a:alpha val="43137"/>
                  </a:srgbClr>
                </a:outerShdw>
              </a:effectLst>
            </a:endParaRPr>
          </a:p>
          <a:p>
            <a:pPr algn="just" rtl="1">
              <a:buNone/>
            </a:pPr>
            <a:r>
              <a:rPr lang="ar-DZ" sz="3000" b="1" dirty="0">
                <a:effectLst>
                  <a:outerShdw blurRad="38100" dist="38100" dir="2700000" algn="tl">
                    <a:srgbClr val="000000">
                      <a:alpha val="43137"/>
                    </a:srgbClr>
                  </a:outerShdw>
                </a:effectLst>
              </a:rPr>
              <a:t>- لديه معرفة كاملة بنتائج كل بديل؛</a:t>
            </a:r>
            <a:endParaRPr lang="fr-FR" sz="3000" b="1" dirty="0">
              <a:effectLst>
                <a:outerShdw blurRad="38100" dist="38100" dir="2700000" algn="tl">
                  <a:srgbClr val="000000">
                    <a:alpha val="43137"/>
                  </a:srgbClr>
                </a:outerShdw>
              </a:effectLst>
            </a:endParaRPr>
          </a:p>
          <a:p>
            <a:pPr algn="just" rtl="1">
              <a:buNone/>
            </a:pPr>
            <a:r>
              <a:rPr lang="ar-DZ" sz="3000" b="1" dirty="0">
                <a:effectLst>
                  <a:outerShdw blurRad="38100" dist="38100" dir="2700000" algn="tl">
                    <a:srgbClr val="000000">
                      <a:alpha val="43137"/>
                    </a:srgbClr>
                  </a:outerShdw>
                </a:effectLst>
              </a:rPr>
              <a:t>- لديه المقدرة اللازمة لتقييم نتائج كل بديل بموضوعية؛</a:t>
            </a:r>
            <a:endParaRPr lang="fr-FR" sz="3000" b="1" dirty="0">
              <a:effectLst>
                <a:outerShdw blurRad="38100" dist="38100" dir="2700000" algn="tl">
                  <a:srgbClr val="000000">
                    <a:alpha val="43137"/>
                  </a:srgbClr>
                </a:outerShdw>
              </a:effectLst>
            </a:endParaRPr>
          </a:p>
          <a:p>
            <a:pPr algn="just" rtl="1">
              <a:buNone/>
            </a:pPr>
            <a:r>
              <a:rPr lang="ar-DZ" sz="3000" b="1" dirty="0">
                <a:effectLst>
                  <a:outerShdw blurRad="38100" dist="38100" dir="2700000" algn="tl">
                    <a:srgbClr val="000000">
                      <a:alpha val="43137"/>
                    </a:srgbClr>
                  </a:outerShdw>
                </a:effectLst>
              </a:rPr>
              <a:t>- لديه نسق أو منظومة مرتبة وثابتة من </a:t>
            </a:r>
            <a:r>
              <a:rPr lang="ar-DZ" sz="3000" b="1" dirty="0" err="1">
                <a:effectLst>
                  <a:outerShdw blurRad="38100" dist="38100" dir="2700000" algn="tl">
                    <a:srgbClr val="000000">
                      <a:alpha val="43137"/>
                    </a:srgbClr>
                  </a:outerShdw>
                </a:effectLst>
              </a:rPr>
              <a:t>الأفضليات</a:t>
            </a:r>
            <a:r>
              <a:rPr lang="ar-DZ" sz="3000" b="1" dirty="0">
                <a:effectLst>
                  <a:outerShdw blurRad="38100" dist="38100" dir="2700000" algn="tl">
                    <a:srgbClr val="000000">
                      <a:alpha val="43137"/>
                    </a:srgbClr>
                  </a:outerShdw>
                </a:effectLst>
              </a:rPr>
              <a:t> (القيم والمعايير)؛</a:t>
            </a:r>
            <a:endParaRPr lang="fr-FR" sz="3000" b="1" dirty="0">
              <a:effectLst>
                <a:outerShdw blurRad="38100" dist="38100" dir="2700000" algn="tl">
                  <a:srgbClr val="000000">
                    <a:alpha val="43137"/>
                  </a:srgbClr>
                </a:outerShdw>
              </a:effectLst>
            </a:endParaRPr>
          </a:p>
          <a:p>
            <a:pPr algn="just" rtl="1">
              <a:buNone/>
            </a:pPr>
            <a:r>
              <a:rPr lang="ar-DZ" sz="3000" b="1" dirty="0">
                <a:effectLst>
                  <a:outerShdw blurRad="38100" dist="38100" dir="2700000" algn="tl">
                    <a:srgbClr val="000000">
                      <a:alpha val="43137"/>
                    </a:srgbClr>
                  </a:outerShdw>
                </a:effectLst>
              </a:rPr>
              <a:t>- يقوم باتخاذ قرارات مثلى.</a:t>
            </a:r>
            <a:endParaRPr lang="fr-FR" sz="3000" b="1" dirty="0">
              <a:effectLst>
                <a:outerShdw blurRad="38100" dist="38100" dir="2700000" algn="tl">
                  <a:srgbClr val="000000">
                    <a:alpha val="43137"/>
                  </a:srgbClr>
                </a:outerShdw>
              </a:effectLst>
            </a:endParaRPr>
          </a:p>
          <a:p>
            <a:pPr marL="514350" indent="-514350" algn="just" rtl="1">
              <a:buNone/>
            </a:pPr>
            <a:endParaRPr lang="fr-FR" dirty="0">
              <a:solidFill>
                <a:srgbClr val="FFC000"/>
              </a:solidFill>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571480"/>
            <a:ext cx="8401080" cy="5676920"/>
          </a:xfrm>
        </p:spPr>
        <p:txBody>
          <a:bodyPr/>
          <a:lstStyle/>
          <a:p>
            <a:pPr algn="just" rtl="1"/>
            <a:r>
              <a:rPr lang="ar-DZ" b="1" dirty="0">
                <a:solidFill>
                  <a:schemeClr val="accent1">
                    <a:lumMod val="75000"/>
                  </a:schemeClr>
                </a:solidFill>
                <a:effectLst>
                  <a:outerShdw blurRad="38100" dist="38100" dir="2700000" algn="tl">
                    <a:srgbClr val="000000">
                      <a:alpha val="43137"/>
                    </a:srgbClr>
                  </a:outerShdw>
                </a:effectLst>
              </a:rPr>
              <a:t>ب- النموذج السلوكي (الرشد المحدود): </a:t>
            </a:r>
            <a:r>
              <a:rPr lang="ar-DZ" b="1" dirty="0">
                <a:effectLst>
                  <a:outerShdw blurRad="38100" dist="38100" dir="2700000" algn="tl">
                    <a:srgbClr val="000000">
                      <a:alpha val="43137"/>
                    </a:srgbClr>
                  </a:outerShdw>
                </a:effectLst>
              </a:rPr>
              <a:t>يرى العديد من الكتاب أن الافتراضات التي بني عليها النموذج الرشيد نادرا ما تتحقق، إن لم يكن مستحيلا، لأن الواقع عكس ذلك تماما، وأن قرارات المدير بعيدة كثيرا عن الرشد الكامل، وهي محددة ومقيدة بالقدرات الذهنية المحدودة، وقيم ومشاعر الفرد متخذ القرار، وبالمتغيرات البيئية التي تقع خارج سيطرته، وقد أطلق على هذا الموقف أو الحالة ''الرشد المحدود''. وهكذا يعتقد (</a:t>
            </a:r>
            <a:r>
              <a:rPr lang="fr-FR" b="1" dirty="0">
                <a:effectLst>
                  <a:outerShdw blurRad="38100" dist="38100" dir="2700000" algn="tl">
                    <a:srgbClr val="000000">
                      <a:alpha val="43137"/>
                    </a:srgbClr>
                  </a:outerShdw>
                </a:effectLst>
              </a:rPr>
              <a:t>HERBERT SIMON</a:t>
            </a:r>
            <a:r>
              <a:rPr lang="ar-DZ" b="1" dirty="0">
                <a:effectLst>
                  <a:outerShdw blurRad="38100" dist="38100" dir="2700000" algn="tl">
                    <a:srgbClr val="000000">
                      <a:alpha val="43137"/>
                    </a:srgbClr>
                  </a:outerShdw>
                </a:effectLst>
              </a:rPr>
              <a:t>) أن الإداري يكتفي بالقرار المرضي  بدلا من السعي للوصول إلى القرار الأمثل.</a:t>
            </a:r>
            <a:endParaRPr lang="fr-FR" b="1" dirty="0">
              <a:effectLst>
                <a:outerShdw blurRad="38100" dist="38100" dir="2700000" algn="tl">
                  <a:srgbClr val="000000">
                    <a:alpha val="43137"/>
                  </a:srgbClr>
                </a:outerShdw>
              </a:effectLst>
            </a:endParaRPr>
          </a:p>
          <a:p>
            <a:pPr algn="just" rtl="1">
              <a:buNone/>
            </a:pPr>
            <a:endParaRPr lang="fr-FR" dirty="0"/>
          </a:p>
          <a:p>
            <a:pPr algn="just" rtl="1">
              <a:buNone/>
            </a:pPr>
            <a:endParaRPr lang="fr-FR" b="1" dirty="0">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71480"/>
            <a:ext cx="8305800" cy="5676920"/>
          </a:xfrm>
        </p:spPr>
        <p:txBody>
          <a:bodyPr/>
          <a:lstStyle/>
          <a:p>
            <a:pPr algn="just" rtl="1">
              <a:buNone/>
            </a:pPr>
            <a:r>
              <a:rPr lang="ar-DZ" b="1" dirty="0">
                <a:solidFill>
                  <a:schemeClr val="accent1">
                    <a:lumMod val="75000"/>
                  </a:schemeClr>
                </a:solidFill>
                <a:effectLst>
                  <a:outerShdw blurRad="38100" dist="38100" dir="2700000" algn="tl">
                    <a:srgbClr val="000000">
                      <a:alpha val="43137"/>
                    </a:srgbClr>
                  </a:outerShdw>
                </a:effectLst>
              </a:rPr>
              <a:t>ج- النموذج الحدسي: </a:t>
            </a:r>
            <a:r>
              <a:rPr lang="ar-DZ" b="1" dirty="0">
                <a:effectLst>
                  <a:outerShdw blurRad="38100" dist="38100" dir="2700000" algn="tl">
                    <a:srgbClr val="000000">
                      <a:alpha val="43137"/>
                    </a:srgbClr>
                  </a:outerShdw>
                </a:effectLst>
              </a:rPr>
              <a:t>يطلق عليه أيضا تسمية النموذج الاستقرائي الاجتهادي، حيث يعتمد متخذ القرار على تقديره وحدسه وحكمه بالاستناد إلى التجربة العملية وليس المعرفة العلمية. إن ذلك يسهل الأمر في اتخاذ القرار، ولكن هذا النهج يمكن أن يؤدي تحت ظروف معينة إلى أخطاء ونتائج متحيزة بصورة منظمة.</a:t>
            </a:r>
            <a:endParaRPr lang="fr-FR" b="1" dirty="0">
              <a:effectLst>
                <a:outerShdw blurRad="38100" dist="38100" dir="2700000" algn="tl">
                  <a:srgbClr val="000000">
                    <a:alpha val="43137"/>
                  </a:srgbClr>
                </a:outerShdw>
              </a:effectLst>
            </a:endParaRPr>
          </a:p>
          <a:p>
            <a:pPr algn="ctr" rtl="1">
              <a:buNone/>
            </a:pPr>
            <a:r>
              <a:rPr lang="ar-DZ" b="1" dirty="0">
                <a:solidFill>
                  <a:srgbClr val="00B050"/>
                </a:solidFill>
                <a:effectLst>
                  <a:outerShdw blurRad="38100" dist="38100" dir="2700000" algn="tl">
                    <a:srgbClr val="000000">
                      <a:alpha val="43137"/>
                    </a:srgbClr>
                  </a:outerShdw>
                </a:effectLst>
              </a:rPr>
              <a:t>4- مراحل صنع القرار: </a:t>
            </a:r>
          </a:p>
          <a:p>
            <a:pPr algn="just" rtl="1">
              <a:buNone/>
            </a:pPr>
            <a:r>
              <a:rPr lang="ar-DZ" b="1" dirty="0">
                <a:solidFill>
                  <a:srgbClr val="00B050"/>
                </a:solidFill>
                <a:effectLst>
                  <a:outerShdw blurRad="38100" dist="38100" dir="2700000" algn="tl">
                    <a:srgbClr val="000000">
                      <a:alpha val="43137"/>
                    </a:srgbClr>
                  </a:outerShdw>
                </a:effectLst>
              </a:rPr>
              <a:t>       </a:t>
            </a:r>
            <a:r>
              <a:rPr lang="ar-DZ" b="1" dirty="0">
                <a:effectLst>
                  <a:outerShdw blurRad="38100" dist="38100" dir="2700000" algn="tl">
                    <a:srgbClr val="000000">
                      <a:alpha val="43137"/>
                    </a:srgbClr>
                  </a:outerShdw>
                </a:effectLst>
              </a:rPr>
              <a:t>يرى </a:t>
            </a:r>
            <a:r>
              <a:rPr lang="fr-FR" b="1" dirty="0">
                <a:effectLst>
                  <a:outerShdw blurRad="38100" dist="38100" dir="2700000" algn="tl">
                    <a:srgbClr val="000000">
                      <a:alpha val="43137"/>
                    </a:srgbClr>
                  </a:outerShdw>
                </a:effectLst>
              </a:rPr>
              <a:t>STEPHEN ROBBINS</a:t>
            </a:r>
            <a:r>
              <a:rPr lang="ar-DZ" b="1" dirty="0">
                <a:effectLst>
                  <a:outerShdw blurRad="38100" dist="38100" dir="2700000" algn="tl">
                    <a:srgbClr val="000000">
                      <a:alpha val="43137"/>
                    </a:srgbClr>
                  </a:outerShdw>
                </a:effectLst>
              </a:rPr>
              <a:t> وزملاءه أن عملية صنع القرار تمر بالمراحل التالية:</a:t>
            </a:r>
            <a:endParaRPr lang="fr-FR" b="1" dirty="0">
              <a:effectLst>
                <a:outerShdw blurRad="38100" dist="38100" dir="2700000" algn="tl">
                  <a:srgbClr val="000000">
                    <a:alpha val="43137"/>
                  </a:srgbClr>
                </a:outerShdw>
              </a:effectLst>
            </a:endParaRPr>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barn(inVertical)">
                                      <p:cBhvr>
                                        <p:cTn id="14" dur="500"/>
                                        <p:tgtEl>
                                          <p:spTgt spid="3">
                                            <p:txEl>
                                              <p:pRg st="1" end="1"/>
                                            </p:txEl>
                                          </p:spTgt>
                                        </p:tgtEl>
                                      </p:cBhvr>
                                    </p:animEffect>
                                  </p:childTnLst>
                                </p:cTn>
                              </p:par>
                              <p:par>
                                <p:cTn id="15" presetID="16" presetClass="entr" presetSubtype="21"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571480"/>
            <a:ext cx="8472518" cy="5676920"/>
          </a:xfrm>
        </p:spPr>
        <p:txBody>
          <a:bodyPr/>
          <a:lstStyle/>
          <a:p>
            <a:pPr algn="just" rtl="1">
              <a:buNone/>
            </a:pPr>
            <a:r>
              <a:rPr lang="ar-DZ" b="1" dirty="0">
                <a:solidFill>
                  <a:srgbClr val="00B050"/>
                </a:solidFill>
                <a:effectLst>
                  <a:outerShdw blurRad="38100" dist="38100" dir="2700000" algn="tl">
                    <a:srgbClr val="000000">
                      <a:alpha val="43137"/>
                    </a:srgbClr>
                  </a:outerShdw>
                </a:effectLst>
              </a:rPr>
              <a:t>أ- تحديد المشكلة: </a:t>
            </a:r>
            <a:r>
              <a:rPr lang="ar-DZ" b="1" dirty="0">
                <a:effectLst>
                  <a:outerShdw blurRad="38100" dist="38100" dir="2700000" algn="tl">
                    <a:srgbClr val="000000">
                      <a:alpha val="43137"/>
                    </a:srgbClr>
                  </a:outerShdw>
                </a:effectLst>
              </a:rPr>
              <a:t>تعد مرحلة تحديد المشكلة من أكثر وأهم الخطوات المطلوبة في عملية صنع القرار، إذ أن تحديد المشكلة يعني استقراء الواقع المنظمي القائم، وتحديد العوامل أو المتغيرات التي تساهم في عدم تحقيق الأهداف، من خلال ما يقع أو يتوقع حدوثه من آثار معينة.</a:t>
            </a:r>
            <a:endParaRPr lang="fr-FR" b="1" dirty="0">
              <a:effectLst>
                <a:outerShdw blurRad="38100" dist="38100" dir="2700000" algn="tl">
                  <a:srgbClr val="000000">
                    <a:alpha val="43137"/>
                  </a:srgbClr>
                </a:outerShdw>
              </a:effectLst>
            </a:endParaRPr>
          </a:p>
          <a:p>
            <a:pPr algn="just" rtl="1">
              <a:buNone/>
            </a:pPr>
            <a:r>
              <a:rPr lang="ar-DZ" b="1" dirty="0">
                <a:solidFill>
                  <a:srgbClr val="00B050"/>
                </a:solidFill>
                <a:effectLst>
                  <a:outerShdw blurRad="38100" dist="38100" dir="2700000" algn="tl">
                    <a:srgbClr val="000000">
                      <a:alpha val="43137"/>
                    </a:srgbClr>
                  </a:outerShdw>
                </a:effectLst>
              </a:rPr>
              <a:t>ب- تحديد معايير القرار: </a:t>
            </a:r>
            <a:r>
              <a:rPr lang="ar-DZ" b="1" dirty="0">
                <a:effectLst>
                  <a:outerShdw blurRad="38100" dist="38100" dir="2700000" algn="tl">
                    <a:srgbClr val="000000">
                      <a:alpha val="43137"/>
                    </a:srgbClr>
                  </a:outerShdw>
                </a:effectLst>
              </a:rPr>
              <a:t>تعني المعايير العناصر المناسبة للقرار، وتأتي هذه الخطوة بعد إتمام تحديد المشكلة وتشخيصها ومعرفة مسبباتها، وتشمل معايير القرار عناصر أو عوامل مثل: التكلفة، المردود، الجودة، الزمن اللازم لتنفيذ الحل...الخ.</a:t>
            </a:r>
            <a:endParaRPr lang="fr-FR" b="1" dirty="0">
              <a:effectLst>
                <a:outerShdw blurRad="38100" dist="38100" dir="2700000" algn="tl">
                  <a:srgbClr val="000000">
                    <a:alpha val="43137"/>
                  </a:srgbClr>
                </a:outerShdw>
              </a:effectLst>
            </a:endParaRPr>
          </a:p>
          <a:p>
            <a:pPr algn="r" rtl="1">
              <a:buNone/>
            </a:pPr>
            <a:endParaRPr lang="fr-FR" dirty="0"/>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00042"/>
            <a:ext cx="8305800" cy="5748358"/>
          </a:xfrm>
        </p:spPr>
        <p:txBody>
          <a:bodyPr/>
          <a:lstStyle/>
          <a:p>
            <a:pPr algn="just" rtl="1">
              <a:buNone/>
            </a:pPr>
            <a:r>
              <a:rPr lang="ar-DZ" sz="3100" b="1" dirty="0">
                <a:solidFill>
                  <a:srgbClr val="00B050"/>
                </a:solidFill>
                <a:effectLst>
                  <a:outerShdw blurRad="38100" dist="38100" dir="2700000" algn="tl">
                    <a:srgbClr val="000000">
                      <a:alpha val="43137"/>
                    </a:srgbClr>
                  </a:outerShdw>
                </a:effectLst>
              </a:rPr>
              <a:t>ج- إعطاء قيم وأوزان للمعايير: </a:t>
            </a:r>
            <a:r>
              <a:rPr lang="ar-DZ" sz="3100" b="1" dirty="0">
                <a:effectLst>
                  <a:outerShdw blurRad="38100" dist="38100" dir="2700000" algn="tl">
                    <a:srgbClr val="000000">
                      <a:alpha val="43137"/>
                    </a:srgbClr>
                  </a:outerShdw>
                </a:effectLst>
              </a:rPr>
              <a:t>تتفاوت المعايير التي تم تحديدها في الخطوة السابقة من حيث أهميتها، ولذا فإن عملية اتخاذ القرار الفعالة تأخذ في الاعتبار هذا الأمر، وبذلك يتم إعطاء قيمة (وزن) لكل معيار، ويمكن إعطاء أعلى قيمة (مثلا 10 نقاط) لأهم معيار، ومن ثم إعطاء القيمة المناسبة لكل المعايير المتبقية.</a:t>
            </a:r>
            <a:endParaRPr lang="fr-FR" sz="3100" b="1" dirty="0">
              <a:effectLst>
                <a:outerShdw blurRad="38100" dist="38100" dir="2700000" algn="tl">
                  <a:srgbClr val="000000">
                    <a:alpha val="43137"/>
                  </a:srgbClr>
                </a:outerShdw>
              </a:effectLst>
            </a:endParaRPr>
          </a:p>
          <a:p>
            <a:pPr algn="just" rtl="1">
              <a:buNone/>
            </a:pPr>
            <a:r>
              <a:rPr lang="ar-DZ" sz="3100" b="1" dirty="0">
                <a:solidFill>
                  <a:srgbClr val="00B050"/>
                </a:solidFill>
                <a:effectLst>
                  <a:outerShdw blurRad="38100" dist="38100" dir="2700000" algn="tl">
                    <a:srgbClr val="000000">
                      <a:alpha val="43137"/>
                    </a:srgbClr>
                  </a:outerShdw>
                </a:effectLst>
              </a:rPr>
              <a:t>د- تطوير الحلول البديلة: </a:t>
            </a:r>
            <a:r>
              <a:rPr lang="ar-DZ" sz="3100" b="1" dirty="0">
                <a:effectLst>
                  <a:outerShdw blurRad="38100" dist="38100" dir="2700000" algn="tl">
                    <a:srgbClr val="000000">
                      <a:alpha val="43137"/>
                    </a:srgbClr>
                  </a:outerShdw>
                </a:effectLst>
              </a:rPr>
              <a:t>يقصد بالبديل الحل أو الوسيلة الممكنة المتاحة أمام متخذ القرار للتعامل مع المشكلة وحلها، ولابد لمتخذ القرار أن يفترض وجود عدة بدائل لحل أي مشكلة وبالتالي إعطاء الوقت الكافي لتطوير ما أمكن من البدائل، على أن يتم ذلك بحذر وبدون إبطاء قد يتسبب في تفاقم المشكلة وعدم جدوى حلها.</a:t>
            </a:r>
            <a:endParaRPr lang="fr-FR" sz="3100" b="1" dirty="0">
              <a:effectLst>
                <a:outerShdw blurRad="38100" dist="38100" dir="2700000" algn="tl">
                  <a:srgbClr val="000000">
                    <a:alpha val="43137"/>
                  </a:srgbClr>
                </a:outerShdw>
              </a:effectLst>
            </a:endParaRPr>
          </a:p>
          <a:p>
            <a:pPr algn="just" rtl="1">
              <a:buNone/>
            </a:pPr>
            <a:endParaRPr lang="fr-FR" dirty="0"/>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71480"/>
            <a:ext cx="8305800" cy="5676920"/>
          </a:xfrm>
        </p:spPr>
        <p:txBody>
          <a:bodyPr/>
          <a:lstStyle/>
          <a:p>
            <a:pPr algn="just" rtl="1"/>
            <a:r>
              <a:rPr lang="ar-DZ" b="1" dirty="0">
                <a:solidFill>
                  <a:srgbClr val="00B050"/>
                </a:solidFill>
                <a:effectLst>
                  <a:outerShdw blurRad="38100" dist="38100" dir="2700000" algn="tl">
                    <a:srgbClr val="000000">
                      <a:alpha val="43137"/>
                    </a:srgbClr>
                  </a:outerShdw>
                </a:effectLst>
              </a:rPr>
              <a:t>ه- تقييم الحلول البديلة: </a:t>
            </a:r>
            <a:r>
              <a:rPr lang="ar-DZ" b="1" dirty="0">
                <a:effectLst>
                  <a:outerShdw blurRad="38100" dist="38100" dir="2700000" algn="tl">
                    <a:srgbClr val="000000">
                      <a:alpha val="43137"/>
                    </a:srgbClr>
                  </a:outerShdw>
                </a:effectLst>
              </a:rPr>
              <a:t>بعدما يتم تحديد الحلول الممكنة يجرى تقييم لهذه البدائل، وفي هذه المرحلة تتم معرفة نقاط قوة وضعف كل بديل، وعوائده وتكاليفه، ومزاياه وعيوبه، ويتم تقييم كل بديل حسب المعايير والأوزان التي تم اعتمادها في المرحلتين (ب </a:t>
            </a:r>
            <a:r>
              <a:rPr lang="ar-DZ" b="1" dirty="0" err="1">
                <a:effectLst>
                  <a:outerShdw blurRad="38100" dist="38100" dir="2700000" algn="tl">
                    <a:srgbClr val="000000">
                      <a:alpha val="43137"/>
                    </a:srgbClr>
                  </a:outerShdw>
                </a:effectLst>
              </a:rPr>
              <a:t>وج</a:t>
            </a:r>
            <a:r>
              <a:rPr lang="ar-DZ" b="1" dirty="0">
                <a:effectLst>
                  <a:outerShdw blurRad="38100" dist="38100" dir="2700000" algn="tl">
                    <a:srgbClr val="000000">
                      <a:alpha val="43137"/>
                    </a:srgbClr>
                  </a:outerShdw>
                </a:effectLst>
              </a:rPr>
              <a:t>).</a:t>
            </a:r>
            <a:endParaRPr lang="fr-FR" b="1" dirty="0">
              <a:effectLst>
                <a:outerShdw blurRad="38100" dist="38100" dir="2700000" algn="tl">
                  <a:srgbClr val="000000">
                    <a:alpha val="43137"/>
                  </a:srgbClr>
                </a:outerShdw>
              </a:effectLst>
            </a:endParaRPr>
          </a:p>
          <a:p>
            <a:pPr algn="just" rtl="1"/>
            <a:r>
              <a:rPr lang="ar-DZ" b="1" dirty="0">
                <a:solidFill>
                  <a:srgbClr val="00B050"/>
                </a:solidFill>
                <a:effectLst>
                  <a:outerShdw blurRad="38100" dist="38100" dir="2700000" algn="tl">
                    <a:srgbClr val="000000">
                      <a:alpha val="43137"/>
                    </a:srgbClr>
                  </a:outerShdw>
                </a:effectLst>
              </a:rPr>
              <a:t>و- اختيار البديل الأنسب: </a:t>
            </a:r>
            <a:r>
              <a:rPr lang="ar-DZ" b="1" dirty="0">
                <a:effectLst>
                  <a:outerShdw blurRad="38100" dist="38100" dir="2700000" algn="tl">
                    <a:srgbClr val="000000">
                      <a:alpha val="43137"/>
                    </a:srgbClr>
                  </a:outerShdw>
                </a:effectLst>
              </a:rPr>
              <a:t>وهنا يقوم متخذ القرار باختيار الحل الأفضل من بين الحلول البديلة استنادا إلى نتائج التحليل الناقد لكل بديل، والذي يحقق الأهداف المرسومة، وهذا يعني أن القرار وسيلة وليس غاية في ذاته.</a:t>
            </a:r>
            <a:endParaRPr lang="fr-FR" b="1" dirty="0">
              <a:effectLst>
                <a:outerShdw blurRad="38100" dist="38100" dir="2700000" algn="tl">
                  <a:srgbClr val="000000">
                    <a:alpha val="43137"/>
                  </a:srgbClr>
                </a:outerShdw>
              </a:effectLst>
            </a:endParaRPr>
          </a:p>
          <a:p>
            <a:pPr algn="just" rtl="1">
              <a:buNone/>
            </a:pPr>
            <a:endParaRPr lang="fr-FR" dirty="0"/>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71480"/>
            <a:ext cx="8305800" cy="5676920"/>
          </a:xfrm>
        </p:spPr>
        <p:txBody>
          <a:bodyPr/>
          <a:lstStyle/>
          <a:p>
            <a:pPr algn="just" rtl="1"/>
            <a:r>
              <a:rPr lang="ar-DZ" sz="3100" b="1" dirty="0">
                <a:solidFill>
                  <a:srgbClr val="00B050"/>
                </a:solidFill>
                <a:effectLst>
                  <a:outerShdw blurRad="38100" dist="38100" dir="2700000" algn="tl">
                    <a:srgbClr val="000000">
                      <a:alpha val="43137"/>
                    </a:srgbClr>
                  </a:outerShdw>
                </a:effectLst>
              </a:rPr>
              <a:t>ز- تنفيذ القرار: </a:t>
            </a:r>
            <a:r>
              <a:rPr lang="ar-DZ" sz="3100" b="1" dirty="0">
                <a:effectLst>
                  <a:outerShdw blurRad="38100" dist="38100" dir="2700000" algn="tl">
                    <a:srgbClr val="000000">
                      <a:alpha val="43137"/>
                    </a:srgbClr>
                  </a:outerShdw>
                </a:effectLst>
              </a:rPr>
              <a:t>تتضمن هذه الخطوة إيصال القرار للأفراد المعنيين بتنفيذه لنيل قبولهم وتفهمهم للقرار، والالتزام بتنفيذه، ومهما كان القرار جيدا فإن نتائجه تتوقف على التنفيذ السليم الفعال له، ومن الممكن أن يؤدي القرار الجيد إلى نتائج غير جيدة بسبب تنفيذ القرار بصورة سيئة.</a:t>
            </a:r>
            <a:endParaRPr lang="fr-FR" sz="3100" b="1" dirty="0">
              <a:effectLst>
                <a:outerShdw blurRad="38100" dist="38100" dir="2700000" algn="tl">
                  <a:srgbClr val="000000">
                    <a:alpha val="43137"/>
                  </a:srgbClr>
                </a:outerShdw>
              </a:effectLst>
            </a:endParaRPr>
          </a:p>
          <a:p>
            <a:pPr algn="just" rtl="1"/>
            <a:r>
              <a:rPr lang="ar-DZ" sz="3100" b="1" dirty="0">
                <a:solidFill>
                  <a:srgbClr val="00B050"/>
                </a:solidFill>
                <a:effectLst>
                  <a:outerShdw blurRad="38100" dist="38100" dir="2700000" algn="tl">
                    <a:srgbClr val="000000">
                      <a:alpha val="43137"/>
                    </a:srgbClr>
                  </a:outerShdw>
                </a:effectLst>
              </a:rPr>
              <a:t>ح- تقييم فعالية القرار: </a:t>
            </a:r>
            <a:r>
              <a:rPr lang="ar-DZ" sz="3100" b="1" dirty="0">
                <a:effectLst>
                  <a:outerShdw blurRad="38100" dist="38100" dir="2700000" algn="tl">
                    <a:srgbClr val="000000">
                      <a:alpha val="43137"/>
                    </a:srgbClr>
                  </a:outerShdw>
                </a:effectLst>
              </a:rPr>
              <a:t>في هذه المرحلة يتم تقييم نتائج تنفيذ القرار ومدى نجاحه في تحقيق الأهداف المرسومة، ويتضمن التقييم الفعال قياس النتائج بشكل دوري ومقارنتها مع النتائج المنشودة، وفي حال وجود تفاوت يجب إجراء ما يلزم من تعديل أو تغيير سواء بالنسبة للبديل الذي تم اختياره أو في طريقة تنفيذه أو في تحديد سبب المشكلة التي استلزمت اتخاذ قرار بشأنها.</a:t>
            </a:r>
            <a:endParaRPr lang="fr-FR" sz="3100" b="1" dirty="0">
              <a:effectLst>
                <a:outerShdw blurRad="38100" dist="38100" dir="2700000" algn="tl">
                  <a:srgbClr val="000000">
                    <a:alpha val="43137"/>
                  </a:srgbClr>
                </a:outerShdw>
              </a:effectLst>
            </a:endParaRPr>
          </a:p>
          <a:p>
            <a:pPr algn="r" rtl="1">
              <a:buNone/>
            </a:pPr>
            <a:endParaRPr lang="fr-FR" dirty="0"/>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00042"/>
            <a:ext cx="8305800" cy="5748358"/>
          </a:xfrm>
        </p:spPr>
        <p:txBody>
          <a:bodyPr/>
          <a:lstStyle/>
          <a:p>
            <a:pPr algn="ctr" rtl="1">
              <a:buNone/>
            </a:pPr>
            <a:r>
              <a:rPr lang="ar-DZ" sz="3000" b="1" dirty="0">
                <a:solidFill>
                  <a:srgbClr val="FF0000"/>
                </a:solidFill>
                <a:effectLst>
                  <a:outerShdw blurRad="38100" dist="38100" dir="2700000" algn="tl">
                    <a:srgbClr val="000000">
                      <a:alpha val="43137"/>
                    </a:srgbClr>
                  </a:outerShdw>
                </a:effectLst>
              </a:rPr>
              <a:t>5- العوامل المؤثرة في اتخاذ القرار: </a:t>
            </a:r>
          </a:p>
          <a:p>
            <a:pPr marL="514350" indent="-514350" algn="just" rtl="1">
              <a:buAutoNum type="arabic1Minus"/>
            </a:pPr>
            <a:r>
              <a:rPr lang="ar-DZ" sz="3000" b="1" dirty="0">
                <a:solidFill>
                  <a:srgbClr val="C00000"/>
                </a:solidFill>
                <a:effectLst>
                  <a:outerShdw blurRad="38100" dist="38100" dir="2700000" algn="tl">
                    <a:srgbClr val="000000">
                      <a:alpha val="43137"/>
                    </a:srgbClr>
                  </a:outerShdw>
                </a:effectLst>
              </a:rPr>
              <a:t>عوامل مرتبطة بالبيئة الخارجية: </a:t>
            </a:r>
            <a:endParaRPr lang="fr-FR" sz="3000" b="1" dirty="0">
              <a:solidFill>
                <a:srgbClr val="C00000"/>
              </a:solidFill>
              <a:effectLst>
                <a:outerShdw blurRad="38100" dist="38100" dir="2700000" algn="tl">
                  <a:srgbClr val="000000">
                    <a:alpha val="43137"/>
                  </a:srgbClr>
                </a:outerShdw>
              </a:effectLst>
            </a:endParaRPr>
          </a:p>
          <a:p>
            <a:pPr marL="0" indent="0" algn="just" rtl="1">
              <a:buNone/>
            </a:pPr>
            <a:r>
              <a:rPr lang="ar-DZ" sz="3000" b="1" dirty="0">
                <a:solidFill>
                  <a:srgbClr val="C00000"/>
                </a:solidFill>
              </a:rPr>
              <a:t>- </a:t>
            </a:r>
            <a:r>
              <a:rPr lang="ar-DZ" sz="3000" b="1" dirty="0"/>
              <a:t>البيئة الاقتصادية، الاجتماعية والثقافية، السياسية، القانونية، الموردون، المنافسون، الزبائن...الخ</a:t>
            </a:r>
            <a:endParaRPr lang="fr-FR" sz="3000" b="1" dirty="0"/>
          </a:p>
          <a:p>
            <a:pPr marL="0" indent="0" algn="just" rtl="1">
              <a:buNone/>
            </a:pPr>
            <a:r>
              <a:rPr lang="ar-DZ" sz="3000" b="1" dirty="0">
                <a:solidFill>
                  <a:srgbClr val="C00000"/>
                </a:solidFill>
                <a:effectLst>
                  <a:outerShdw blurRad="38100" dist="38100" dir="2700000" algn="tl">
                    <a:srgbClr val="000000">
                      <a:alpha val="43137"/>
                    </a:srgbClr>
                  </a:outerShdw>
                </a:effectLst>
              </a:rPr>
              <a:t>ب- عوامل مرتبطة بالبيئة الداخلية: </a:t>
            </a:r>
            <a:r>
              <a:rPr lang="ar-DZ" sz="3000" b="1" dirty="0"/>
              <a:t>يتأثر القرار الإداري بحجم المؤسسة، مدى نموها، هيكلها التنظيمي، الثقافة التنظيمية السائدة...الخ، لهذا تعمل المؤسسة على توفير مناخ تنظيمي ملائم مدعم ومشجع للإبداع والابتكار.</a:t>
            </a:r>
            <a:endParaRPr lang="fr-FR" sz="3000" b="1" dirty="0"/>
          </a:p>
          <a:p>
            <a:pPr algn="r" rtl="1">
              <a:buNone/>
            </a:pPr>
            <a:endParaRPr lang="fr-FR" dirty="0"/>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additive="base">
                                        <p:cTn id="1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1000" y="571480"/>
            <a:ext cx="8305800" cy="5676920"/>
          </a:xfrm>
        </p:spPr>
        <p:txBody>
          <a:bodyPr/>
          <a:lstStyle/>
          <a:p>
            <a:pPr algn="just" rtl="1"/>
            <a:r>
              <a:rPr lang="ar-DZ" sz="3000" b="1" dirty="0">
                <a:solidFill>
                  <a:srgbClr val="C00000"/>
                </a:solidFill>
                <a:effectLst>
                  <a:outerShdw blurRad="38100" dist="38100" dir="2700000" algn="tl">
                    <a:srgbClr val="000000">
                      <a:alpha val="43137"/>
                    </a:srgbClr>
                  </a:outerShdw>
                </a:effectLst>
              </a:rPr>
              <a:t>ج- عوامل مرتبطة بمتخذ القرار: </a:t>
            </a:r>
            <a:r>
              <a:rPr lang="ar-DZ" sz="3000" b="1" dirty="0"/>
              <a:t>يتأثر اتخاذ القرار بشكل كبير بشخصية متخذ القرار، سلوكه، مركزه الاجتماعي والمالي، وحتى حالته النفسية عند اتخاذ القرار...الخ. </a:t>
            </a:r>
          </a:p>
          <a:p>
            <a:pPr algn="just" rtl="1"/>
            <a:r>
              <a:rPr lang="ar-DZ" sz="3000" b="1" dirty="0">
                <a:solidFill>
                  <a:srgbClr val="C00000"/>
                </a:solidFill>
                <a:effectLst>
                  <a:outerShdw blurRad="38100" dist="38100" dir="2700000" algn="tl">
                    <a:srgbClr val="000000">
                      <a:alpha val="43137"/>
                    </a:srgbClr>
                  </a:outerShdw>
                </a:effectLst>
              </a:rPr>
              <a:t>د- تأثير ظروف القرار ومدى أهميته: </a:t>
            </a:r>
            <a:r>
              <a:rPr lang="ar-DZ" sz="3000" b="1" dirty="0"/>
              <a:t>يقصد بظروف القرار كل تلك المواقف المحيطة بالمشكلة محل القرار، ومدى شمولية القرار للمعلومات ودقتها التي تجعل القرار يتخذ إما في ظروف التأكد أو عدم التأكد، كما لابد أن نشير إلى أنه كلما زادت أهمية القرارات زادت ضرورة الحصول على البيانات والمعلومات الدقيقة.</a:t>
            </a:r>
            <a:endParaRPr lang="fr-FR" sz="3000" b="1" dirty="0"/>
          </a:p>
          <a:p>
            <a:pPr algn="just" rtl="1"/>
            <a:endParaRPr lang="fr-FR" sz="3000" b="1" dirty="0"/>
          </a:p>
        </p:txBody>
      </p:sp>
      <p:sp>
        <p:nvSpPr>
          <p:cNvPr id="4" name="Espace réservé du pied de page 3"/>
          <p:cNvSpPr>
            <a:spLocks noGrp="1"/>
          </p:cNvSpPr>
          <p:nvPr>
            <p:ph type="ftr" sz="quarter" idx="11"/>
          </p:nvPr>
        </p:nvSpPr>
        <p:spPr/>
        <p:txBody>
          <a:bodyPr/>
          <a:lstStyle/>
          <a:p>
            <a:r>
              <a:rPr lang="en-US"/>
              <a:t>www.themegallery.com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WordArt 3"/>
          <p:cNvSpPr>
            <a:spLocks noChangeArrowheads="1" noChangeShapeType="1" noTextEdit="1"/>
          </p:cNvSpPr>
          <p:nvPr/>
        </p:nvSpPr>
        <p:spPr bwMode="gray">
          <a:xfrm>
            <a:off x="4495800" y="2720975"/>
            <a:ext cx="4267200" cy="533400"/>
          </a:xfrm>
          <a:prstGeom prst="rect">
            <a:avLst/>
          </a:prstGeom>
        </p:spPr>
        <p:txBody>
          <a:bodyPr wrap="none" fromWordArt="1">
            <a:prstTxWarp prst="textDeflate">
              <a:avLst>
                <a:gd name="adj" fmla="val 0"/>
              </a:avLst>
            </a:prstTxWarp>
          </a:bodyPr>
          <a:lstStyle/>
          <a:p>
            <a:pPr algn="ctr"/>
            <a:r>
              <a:rPr lang="fr-FR" sz="5400" b="1" kern="10">
                <a:ln w="19050">
                  <a:solidFill>
                    <a:schemeClr val="bg1"/>
                  </a:solidFill>
                  <a:round/>
                  <a:headEnd/>
                  <a:tailEnd/>
                </a:ln>
                <a:gradFill rotWithShape="1">
                  <a:gsLst>
                    <a:gs pos="0">
                      <a:schemeClr val="tx2"/>
                    </a:gs>
                    <a:gs pos="100000">
                      <a:schemeClr val="accent1"/>
                    </a:gs>
                  </a:gsLst>
                  <a:lin ang="5400000" scaled="1"/>
                </a:gradFill>
                <a:effectLst>
                  <a:outerShdw dist="35921" dir="2700000" algn="ctr" rotWithShape="0">
                    <a:schemeClr val="bg2">
                      <a:alpha val="50000"/>
                    </a:schemeClr>
                  </a:outerShdw>
                </a:effectLst>
                <a:latin typeface="Verdana"/>
                <a:ea typeface="Verdana"/>
                <a:cs typeface="Verdana"/>
              </a:rPr>
              <a:t>Thank You !</a:t>
            </a:r>
          </a:p>
        </p:txBody>
      </p:sp>
      <p:sp>
        <p:nvSpPr>
          <p:cNvPr id="59398" name="Rectangle 6"/>
          <p:cNvSpPr>
            <a:spLocks noChangeArrowheads="1"/>
          </p:cNvSpPr>
          <p:nvPr/>
        </p:nvSpPr>
        <p:spPr bwMode="auto">
          <a:xfrm>
            <a:off x="8677275" y="3581400"/>
            <a:ext cx="76200" cy="228600"/>
          </a:xfrm>
          <a:prstGeom prst="rect">
            <a:avLst/>
          </a:prstGeom>
          <a:solidFill>
            <a:schemeClr val="bg1"/>
          </a:solidFill>
          <a:ln w="9525">
            <a:noFill/>
            <a:miter lim="800000"/>
            <a:headEnd/>
            <a:tailEnd/>
          </a:ln>
          <a:effectLst/>
        </p:spPr>
        <p:txBody>
          <a:bodyPr wrap="none" anchor="ctr"/>
          <a:lstStyle/>
          <a:p>
            <a:pPr algn="ctr"/>
            <a:endParaRPr lang="fr-FR">
              <a:solidFill>
                <a:schemeClr val="bg1"/>
              </a:solidFill>
            </a:endParaRPr>
          </a:p>
        </p:txBody>
      </p:sp>
    </p:spTree>
  </p:cSld>
  <p:clrMapOvr>
    <a:masterClrMapping/>
  </p:clrMapOvr>
</p:sld>
</file>

<file path=ppt/theme/theme1.xml><?xml version="1.0" encoding="utf-8"?>
<a:theme xmlns:a="http://schemas.openxmlformats.org/drawingml/2006/main" name="template (25)">
  <a:themeElements>
    <a:clrScheme name="188tgp_cooperation_light 3">
      <a:dk1>
        <a:srgbClr val="000000"/>
      </a:dk1>
      <a:lt1>
        <a:srgbClr val="FFFFFF"/>
      </a:lt1>
      <a:dk2>
        <a:srgbClr val="37399B"/>
      </a:dk2>
      <a:lt2>
        <a:srgbClr val="C0C0C0"/>
      </a:lt2>
      <a:accent1>
        <a:srgbClr val="699DE9"/>
      </a:accent1>
      <a:accent2>
        <a:srgbClr val="E3663F"/>
      </a:accent2>
      <a:accent3>
        <a:srgbClr val="FFFFFF"/>
      </a:accent3>
      <a:accent4>
        <a:srgbClr val="000000"/>
      </a:accent4>
      <a:accent5>
        <a:srgbClr val="B9CCF2"/>
      </a:accent5>
      <a:accent6>
        <a:srgbClr val="CE5C38"/>
      </a:accent6>
      <a:hlink>
        <a:srgbClr val="7476DC"/>
      </a:hlink>
      <a:folHlink>
        <a:srgbClr val="7FB242"/>
      </a:folHlink>
    </a:clrScheme>
    <a:fontScheme name="188tgp_cooperation_ligh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88tgp_cooperation_light 1">
        <a:dk1>
          <a:srgbClr val="000000"/>
        </a:dk1>
        <a:lt1>
          <a:srgbClr val="FFFFFF"/>
        </a:lt1>
        <a:dk2>
          <a:srgbClr val="000066"/>
        </a:dk2>
        <a:lt2>
          <a:srgbClr val="969696"/>
        </a:lt2>
        <a:accent1>
          <a:srgbClr val="6F4EE6"/>
        </a:accent1>
        <a:accent2>
          <a:srgbClr val="69BFF9"/>
        </a:accent2>
        <a:accent3>
          <a:srgbClr val="FFFFFF"/>
        </a:accent3>
        <a:accent4>
          <a:srgbClr val="000000"/>
        </a:accent4>
        <a:accent5>
          <a:srgbClr val="BBB2F0"/>
        </a:accent5>
        <a:accent6>
          <a:srgbClr val="5EADE2"/>
        </a:accent6>
        <a:hlink>
          <a:srgbClr val="D17FB6"/>
        </a:hlink>
        <a:folHlink>
          <a:srgbClr val="76B749"/>
        </a:folHlink>
      </a:clrScheme>
      <a:clrMap bg1="lt1" tx1="dk1" bg2="lt2" tx2="dk2" accent1="accent1" accent2="accent2" accent3="accent3" accent4="accent4" accent5="accent5" accent6="accent6" hlink="hlink" folHlink="folHlink"/>
    </a:extraClrScheme>
    <a:extraClrScheme>
      <a:clrScheme name="188tgp_cooperation_light 2">
        <a:dk1>
          <a:srgbClr val="000000"/>
        </a:dk1>
        <a:lt1>
          <a:srgbClr val="FFFFFF"/>
        </a:lt1>
        <a:dk2>
          <a:srgbClr val="165E86"/>
        </a:dk2>
        <a:lt2>
          <a:srgbClr val="969696"/>
        </a:lt2>
        <a:accent1>
          <a:srgbClr val="33C5A9"/>
        </a:accent1>
        <a:accent2>
          <a:srgbClr val="90DE88"/>
        </a:accent2>
        <a:accent3>
          <a:srgbClr val="FFFFFF"/>
        </a:accent3>
        <a:accent4>
          <a:srgbClr val="000000"/>
        </a:accent4>
        <a:accent5>
          <a:srgbClr val="ADDFD1"/>
        </a:accent5>
        <a:accent6>
          <a:srgbClr val="82C97B"/>
        </a:accent6>
        <a:hlink>
          <a:srgbClr val="7D96D3"/>
        </a:hlink>
        <a:folHlink>
          <a:srgbClr val="DEDB70"/>
        </a:folHlink>
      </a:clrScheme>
      <a:clrMap bg1="lt1" tx1="dk1" bg2="lt2" tx2="dk2" accent1="accent1" accent2="accent2" accent3="accent3" accent4="accent4" accent5="accent5" accent6="accent6" hlink="hlink" folHlink="folHlink"/>
    </a:extraClrScheme>
    <a:extraClrScheme>
      <a:clrScheme name="188tgp_cooperation_light 3">
        <a:dk1>
          <a:srgbClr val="000000"/>
        </a:dk1>
        <a:lt1>
          <a:srgbClr val="FFFFFF"/>
        </a:lt1>
        <a:dk2>
          <a:srgbClr val="37399B"/>
        </a:dk2>
        <a:lt2>
          <a:srgbClr val="C0C0C0"/>
        </a:lt2>
        <a:accent1>
          <a:srgbClr val="699DE9"/>
        </a:accent1>
        <a:accent2>
          <a:srgbClr val="E3663F"/>
        </a:accent2>
        <a:accent3>
          <a:srgbClr val="FFFFFF"/>
        </a:accent3>
        <a:accent4>
          <a:srgbClr val="000000"/>
        </a:accent4>
        <a:accent5>
          <a:srgbClr val="B9CCF2"/>
        </a:accent5>
        <a:accent6>
          <a:srgbClr val="CE5C38"/>
        </a:accent6>
        <a:hlink>
          <a:srgbClr val="7476DC"/>
        </a:hlink>
        <a:folHlink>
          <a:srgbClr val="7FB24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(25)</Template>
  <TotalTime>1030</TotalTime>
  <Words>2598</Words>
  <Application>Microsoft Office PowerPoint</Application>
  <PresentationFormat>Affichage à l'écran (4:3)</PresentationFormat>
  <Paragraphs>129</Paragraphs>
  <Slides>32</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32</vt:i4>
      </vt:variant>
    </vt:vector>
  </HeadingPairs>
  <TitlesOfParts>
    <vt:vector size="39" baseType="lpstr">
      <vt:lpstr>Arial</vt:lpstr>
      <vt:lpstr>Bold Italic Art</vt:lpstr>
      <vt:lpstr>Calibri</vt:lpstr>
      <vt:lpstr>Times New Roman</vt:lpstr>
      <vt:lpstr>Verdana</vt:lpstr>
      <vt:lpstr>Wingdings</vt:lpstr>
      <vt:lpstr>template (25)</vt:lpstr>
      <vt:lpstr>مقياس: تسيير المؤسسة</vt:lpstr>
      <vt:lpstr>Présentation PowerPoint</vt:lpstr>
      <vt:lpstr>Herbert Alexander Simon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مثال حول شركة كوندور Condor </vt:lpstr>
      <vt:lpstr>مثال حول شركة كوندور Condor </vt:lpstr>
      <vt:lpstr>مثال حول شركة كوندور Condor </vt:lpstr>
      <vt:lpstr>مثال حول شركة كوندور </vt:lpstr>
      <vt:lpstr>Présentation PowerPoint</vt:lpstr>
      <vt:lpstr>مثال عن القرارات الاستراتيجية</vt:lpstr>
      <vt:lpstr>مثال عن القرارات التكتيكية</vt:lpstr>
      <vt:lpstr>مثال عن القرارات التشغيلية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HP</dc:creator>
  <cp:lastModifiedBy>Pyramide</cp:lastModifiedBy>
  <cp:revision>137</cp:revision>
  <dcterms:created xsi:type="dcterms:W3CDTF">2017-10-28T11:47:30Z</dcterms:created>
  <dcterms:modified xsi:type="dcterms:W3CDTF">2026-03-16T20:38:59Z</dcterms:modified>
</cp:coreProperties>
</file>