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6" r:id="rId3"/>
    <p:sldId id="257" r:id="rId4"/>
    <p:sldId id="258" r:id="rId5"/>
    <p:sldId id="259" r:id="rId6"/>
    <p:sldId id="260" r:id="rId7"/>
    <p:sldId id="261" r:id="rId8"/>
    <p:sldId id="262" r:id="rId9"/>
    <p:sldId id="263" r:id="rId10"/>
    <p:sldId id="281" r:id="rId11"/>
    <p:sldId id="265" r:id="rId12"/>
    <p:sldId id="321" r:id="rId13"/>
    <p:sldId id="311" r:id="rId14"/>
    <p:sldId id="322" r:id="rId15"/>
    <p:sldId id="293" r:id="rId16"/>
    <p:sldId id="325" r:id="rId17"/>
    <p:sldId id="312" r:id="rId18"/>
    <p:sldId id="324" r:id="rId19"/>
    <p:sldId id="292" r:id="rId20"/>
    <p:sldId id="295" r:id="rId21"/>
    <p:sldId id="306" r:id="rId22"/>
    <p:sldId id="296" r:id="rId23"/>
    <p:sldId id="269" r:id="rId24"/>
    <p:sldId id="270" r:id="rId25"/>
    <p:sldId id="326" r:id="rId26"/>
    <p:sldId id="315" r:id="rId27"/>
    <p:sldId id="327" r:id="rId28"/>
    <p:sldId id="316" r:id="rId29"/>
    <p:sldId id="328" r:id="rId30"/>
    <p:sldId id="299" r:id="rId31"/>
    <p:sldId id="332" r:id="rId32"/>
    <p:sldId id="334" r:id="rId33"/>
    <p:sldId id="335" r:id="rId34"/>
    <p:sldId id="336" r:id="rId35"/>
    <p:sldId id="268" r:id="rId36"/>
    <p:sldId id="305" r:id="rId37"/>
    <p:sldId id="271" r:id="rId38"/>
    <p:sldId id="272" r:id="rId39"/>
    <p:sldId id="273" r:id="rId40"/>
    <p:sldId id="274" r:id="rId41"/>
    <p:sldId id="317" r:id="rId42"/>
    <p:sldId id="291" r:id="rId43"/>
    <p:sldId id="300" r:id="rId44"/>
    <p:sldId id="307" r:id="rId45"/>
    <p:sldId id="337" r:id="rId46"/>
    <p:sldId id="338" r:id="rId47"/>
    <p:sldId id="339" r:id="rId48"/>
    <p:sldId id="340" r:id="rId49"/>
    <p:sldId id="341" r:id="rId50"/>
    <p:sldId id="280" r:id="rId51"/>
    <p:sldId id="329" r:id="rId52"/>
    <p:sldId id="318" r:id="rId53"/>
    <p:sldId id="330" r:id="rId54"/>
    <p:sldId id="319" r:id="rId55"/>
    <p:sldId id="331" r:id="rId56"/>
    <p:sldId id="320" r:id="rId57"/>
    <p:sldId id="303" r:id="rId58"/>
    <p:sldId id="304" r:id="rId59"/>
    <p:sldId id="282" r:id="rId60"/>
    <p:sldId id="283" r:id="rId61"/>
    <p:sldId id="284" r:id="rId62"/>
    <p:sldId id="285" r:id="rId63"/>
    <p:sldId id="286" r:id="rId64"/>
    <p:sldId id="287" r:id="rId65"/>
    <p:sldId id="288" r:id="rId66"/>
    <p:sldId id="342" r:id="rId67"/>
    <p:sldId id="343" r:id="rId68"/>
    <p:sldId id="289" r:id="rId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907658-0C6E-45F9-B567-F83A2EE120E0}"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242357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907658-0C6E-45F9-B567-F83A2EE120E0}"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198762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907658-0C6E-45F9-B567-F83A2EE120E0}"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389702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907658-0C6E-45F9-B567-F83A2EE120E0}"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35561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907658-0C6E-45F9-B567-F83A2EE120E0}"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83308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907658-0C6E-45F9-B567-F83A2EE120E0}"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336852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907658-0C6E-45F9-B567-F83A2EE120E0}" type="datetimeFigureOut">
              <a:rPr lang="fr-FR" smtClean="0"/>
              <a:t>10/06/2025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7196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907658-0C6E-45F9-B567-F83A2EE120E0}" type="datetimeFigureOut">
              <a:rPr lang="fr-FR" smtClean="0"/>
              <a:t>10/06/2025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212937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907658-0C6E-45F9-B567-F83A2EE120E0}" type="datetimeFigureOut">
              <a:rPr lang="fr-FR" smtClean="0"/>
              <a:t>10/06/2025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101957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907658-0C6E-45F9-B567-F83A2EE120E0}"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200216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907658-0C6E-45F9-B567-F83A2EE120E0}"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B5A3C-579E-4C8F-A551-A9122B2C56D2}" type="slidenum">
              <a:rPr lang="fr-FR" smtClean="0"/>
              <a:t>‹N°›</a:t>
            </a:fld>
            <a:endParaRPr lang="fr-FR"/>
          </a:p>
        </p:txBody>
      </p:sp>
    </p:spTree>
    <p:extLst>
      <p:ext uri="{BB962C8B-B14F-4D97-AF65-F5344CB8AC3E}">
        <p14:creationId xmlns:p14="http://schemas.microsoft.com/office/powerpoint/2010/main" val="30616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07658-0C6E-45F9-B567-F83A2EE120E0}" type="datetimeFigureOut">
              <a:rPr lang="fr-FR" smtClean="0"/>
              <a:t>10/06/2025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B5A3C-579E-4C8F-A551-A9122B2C56D2}" type="slidenum">
              <a:rPr lang="fr-FR" smtClean="0"/>
              <a:t>‹N°›</a:t>
            </a:fld>
            <a:endParaRPr lang="fr-FR"/>
          </a:p>
        </p:txBody>
      </p:sp>
    </p:spTree>
    <p:extLst>
      <p:ext uri="{BB962C8B-B14F-4D97-AF65-F5344CB8AC3E}">
        <p14:creationId xmlns:p14="http://schemas.microsoft.com/office/powerpoint/2010/main" val="50580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3038" y="1122363"/>
            <a:ext cx="10058400" cy="1517806"/>
          </a:xfrm>
        </p:spPr>
        <p:style>
          <a:lnRef idx="2">
            <a:schemeClr val="accent1"/>
          </a:lnRef>
          <a:fillRef idx="1">
            <a:schemeClr val="lt1"/>
          </a:fillRef>
          <a:effectRef idx="0">
            <a:schemeClr val="accent1"/>
          </a:effectRef>
          <a:fontRef idx="minor">
            <a:schemeClr val="dk1"/>
          </a:fontRef>
        </p:style>
        <p:txBody>
          <a:bodyPr>
            <a:normAutofit/>
          </a:bodyPr>
          <a:lstStyle/>
          <a:p>
            <a:r>
              <a:rPr lang="fr-FR" sz="4800" b="1" dirty="0" smtClean="0"/>
              <a:t>Partie II: Bio-Statistique II</a:t>
            </a:r>
            <a:br>
              <a:rPr lang="fr-FR" sz="4800" b="1" dirty="0" smtClean="0"/>
            </a:br>
            <a:r>
              <a:rPr lang="fr-FR" sz="4800" b="1" dirty="0" smtClean="0"/>
              <a:t>Probabilités et statistique </a:t>
            </a:r>
            <a:r>
              <a:rPr lang="fr-FR" sz="4800" b="1" dirty="0" err="1" smtClean="0"/>
              <a:t>inférentielle</a:t>
            </a:r>
            <a:endParaRPr lang="fr-FR" sz="4800" b="1" dirty="0"/>
          </a:p>
        </p:txBody>
      </p:sp>
      <p:sp>
        <p:nvSpPr>
          <p:cNvPr id="3" name="Sous-titre 2"/>
          <p:cNvSpPr>
            <a:spLocks noGrp="1"/>
          </p:cNvSpPr>
          <p:nvPr>
            <p:ph type="subTitle" idx="1"/>
          </p:nvPr>
        </p:nvSpPr>
        <p:spPr>
          <a:xfrm>
            <a:off x="953038" y="2640169"/>
            <a:ext cx="10058400" cy="360608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endParaRPr lang="fr-FR" sz="4800" b="1" dirty="0" smtClean="0">
              <a:solidFill>
                <a:srgbClr val="FF0000"/>
              </a:solidFill>
              <a:latin typeface="Algerian" panose="04020705040A02060702" pitchFamily="82" charset="0"/>
              <a:ea typeface="+mj-ea"/>
              <a:cs typeface="+mj-cs"/>
            </a:endParaRPr>
          </a:p>
          <a:p>
            <a:endParaRPr lang="fr-FR" sz="4800" b="1" dirty="0">
              <a:solidFill>
                <a:srgbClr val="FF0000"/>
              </a:solidFill>
              <a:latin typeface="Algerian" panose="04020705040A02060702" pitchFamily="82" charset="0"/>
              <a:ea typeface="+mj-ea"/>
              <a:cs typeface="+mj-cs"/>
            </a:endParaRPr>
          </a:p>
          <a:p>
            <a:r>
              <a:rPr lang="fr-FR" sz="4800" b="1" smtClean="0">
                <a:solidFill>
                  <a:srgbClr val="FF0000"/>
                </a:solidFill>
                <a:latin typeface="Algerian" panose="04020705040A02060702" pitchFamily="82" charset="0"/>
                <a:ea typeface="+mj-ea"/>
                <a:cs typeface="+mj-cs"/>
              </a:rPr>
              <a:t>Chapitre 10:Tests </a:t>
            </a:r>
            <a:r>
              <a:rPr lang="fr-FR" sz="4800" b="1" dirty="0">
                <a:solidFill>
                  <a:srgbClr val="FF0000"/>
                </a:solidFill>
                <a:latin typeface="Algerian" panose="04020705040A02060702" pitchFamily="82" charset="0"/>
                <a:ea typeface="+mj-ea"/>
                <a:cs typeface="+mj-cs"/>
              </a:rPr>
              <a:t>statistiques </a:t>
            </a:r>
            <a:r>
              <a:rPr lang="fr-FR" sz="4800" b="1" dirty="0" smtClean="0">
                <a:solidFill>
                  <a:srgbClr val="FF0000"/>
                </a:solidFill>
                <a:latin typeface="Algerian" panose="04020705040A02060702" pitchFamily="82" charset="0"/>
                <a:ea typeface="+mj-ea"/>
                <a:cs typeface="+mj-cs"/>
              </a:rPr>
              <a:t>paramétriques </a:t>
            </a:r>
            <a:endParaRPr lang="fr-FR" sz="4800" b="1" dirty="0">
              <a:solidFill>
                <a:srgbClr val="FF0000"/>
              </a:solidFill>
              <a:latin typeface="Algerian" panose="04020705040A02060702" pitchFamily="82" charset="0"/>
              <a:ea typeface="+mj-ea"/>
              <a:cs typeface="+mj-cs"/>
            </a:endParaRPr>
          </a:p>
          <a:p>
            <a:pPr algn="l"/>
            <a:endParaRPr lang="fr-FR" sz="4800" b="1" dirty="0">
              <a:solidFill>
                <a:schemeClr val="tx1"/>
              </a:solidFill>
              <a:latin typeface="+mj-lt"/>
              <a:ea typeface="+mj-ea"/>
              <a:cs typeface="+mj-cs"/>
            </a:endParaRPr>
          </a:p>
          <a:p>
            <a:pPr algn="r"/>
            <a:r>
              <a:rPr lang="fr-FR" sz="3200" b="1" dirty="0" smtClean="0">
                <a:solidFill>
                  <a:schemeClr val="bg2">
                    <a:lumMod val="10000"/>
                  </a:schemeClr>
                </a:solidFill>
                <a:latin typeface="+mj-lt"/>
                <a:ea typeface="+mj-ea"/>
                <a:cs typeface="+mj-cs"/>
              </a:rPr>
              <a:t>Chargé du Module: Dr </a:t>
            </a:r>
            <a:r>
              <a:rPr lang="fr-FR" sz="3200" b="1" dirty="0" err="1" smtClean="0">
                <a:solidFill>
                  <a:schemeClr val="bg2">
                    <a:lumMod val="10000"/>
                  </a:schemeClr>
                </a:solidFill>
                <a:latin typeface="+mj-lt"/>
                <a:ea typeface="+mj-ea"/>
                <a:cs typeface="+mj-cs"/>
              </a:rPr>
              <a:t>Cheraitia</a:t>
            </a:r>
            <a:r>
              <a:rPr lang="fr-FR" sz="3200" b="1" dirty="0" smtClean="0">
                <a:solidFill>
                  <a:schemeClr val="bg2">
                    <a:lumMod val="10000"/>
                  </a:schemeClr>
                </a:solidFill>
                <a:latin typeface="+mj-lt"/>
                <a:ea typeface="+mj-ea"/>
                <a:cs typeface="+mj-cs"/>
              </a:rPr>
              <a:t> Hassen  </a:t>
            </a:r>
            <a:endParaRPr lang="fr-FR" sz="3200" b="1" dirty="0">
              <a:solidFill>
                <a:schemeClr val="bg2">
                  <a:lumMod val="10000"/>
                </a:schemeClr>
              </a:solidFill>
              <a:latin typeface="+mj-lt"/>
              <a:ea typeface="+mj-ea"/>
              <a:cs typeface="+mj-cs"/>
            </a:endParaRPr>
          </a:p>
        </p:txBody>
      </p:sp>
    </p:spTree>
    <p:extLst>
      <p:ext uri="{BB962C8B-B14F-4D97-AF65-F5344CB8AC3E}">
        <p14:creationId xmlns:p14="http://schemas.microsoft.com/office/powerpoint/2010/main" val="1922092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838200" y="412124"/>
                <a:ext cx="10515600" cy="5764839"/>
              </a:xfrm>
            </p:spPr>
            <p:txBody>
              <a:bodyPr>
                <a:normAutofit/>
              </a:bodyPr>
              <a:lstStyle/>
              <a:p>
                <a:pPr marL="0" indent="0">
                  <a:buNone/>
                </a:pPr>
                <a:r>
                  <a:rPr lang="fr-FR" sz="2400" u="sng" dirty="0" smtClean="0">
                    <a:solidFill>
                      <a:srgbClr val="FF0000"/>
                    </a:solidFill>
                  </a:rPr>
                  <a:t>Pour les grands échantillons (Si n est grand </a:t>
                </a:r>
                <a14:m>
                  <m:oMath xmlns:m="http://schemas.openxmlformats.org/officeDocument/2006/math">
                    <m:r>
                      <a:rPr lang="fr-FR" sz="2400" i="1" u="sng">
                        <a:solidFill>
                          <a:srgbClr val="FF0000"/>
                        </a:solidFill>
                        <a:latin typeface="Cambria Math" panose="02040503050406030204" pitchFamily="18" charset="0"/>
                      </a:rPr>
                      <m:t>𝑛</m:t>
                    </m:r>
                    <m:r>
                      <a:rPr lang="fr-FR" sz="2400" i="1" u="sng">
                        <a:solidFill>
                          <a:srgbClr val="FF0000"/>
                        </a:solidFill>
                        <a:latin typeface="Cambria Math" panose="02040503050406030204" pitchFamily="18" charset="0"/>
                        <a:ea typeface="Cambria Math" panose="02040503050406030204" pitchFamily="18" charset="0"/>
                      </a:rPr>
                      <m:t>≥</m:t>
                    </m:r>
                    <m:r>
                      <a:rPr lang="fr-FR" sz="2400" i="1" u="sng">
                        <a:solidFill>
                          <a:srgbClr val="FF0000"/>
                        </a:solidFill>
                        <a:latin typeface="Cambria Math" panose="02040503050406030204" pitchFamily="18" charset="0"/>
                        <a:ea typeface="Cambria Math" panose="02040503050406030204" pitchFamily="18" charset="0"/>
                      </a:rPr>
                      <m:t>30</m:t>
                    </m:r>
                    <m:r>
                      <a:rPr lang="fr-FR" sz="2400" i="1" u="sng">
                        <a:solidFill>
                          <a:srgbClr val="FF0000"/>
                        </a:solidFill>
                        <a:latin typeface="Cambria Math" panose="02040503050406030204" pitchFamily="18" charset="0"/>
                        <a:ea typeface="Cambria Math" panose="02040503050406030204" pitchFamily="18" charset="0"/>
                      </a:rPr>
                      <m:t>)</m:t>
                    </m:r>
                  </m:oMath>
                </a14:m>
                <a:endParaRPr lang="fr-FR" sz="2400" dirty="0"/>
              </a:p>
              <a:p>
                <a:pPr marL="0" indent="0" algn="ctr">
                  <a:buNone/>
                </a:pPr>
                <a:r>
                  <a:rPr lang="fr-FR" sz="2400" dirty="0"/>
                  <a:t>Cas 1 </a:t>
                </a:r>
                <a14:m>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r>
                              <a:rPr lang="fr-FR" sz="2400" i="1">
                                <a:latin typeface="Cambria Math" panose="02040503050406030204" pitchFamily="18" charset="0"/>
                              </a:rPr>
                              <m:t>𝑚</m:t>
                            </m:r>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0</m:t>
                                </m:r>
                              </m:sub>
                            </m:sSub>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r>
                              <a:rPr lang="fr-FR" sz="2400" i="1">
                                <a:latin typeface="Cambria Math" panose="02040503050406030204" pitchFamily="18" charset="0"/>
                              </a:rPr>
                              <m:t>𝑚</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𝑚</m:t>
                                </m:r>
                              </m:e>
                              <m:sub>
                                <m:r>
                                  <a:rPr lang="fr-FR" sz="2400" i="1">
                                    <a:latin typeface="Cambria Math" panose="02040503050406030204" pitchFamily="18" charset="0"/>
                                    <a:ea typeface="Cambria Math" panose="02040503050406030204" pitchFamily="18" charset="0"/>
                                  </a:rPr>
                                  <m:t>0</m:t>
                                </m:r>
                              </m:sub>
                            </m:sSub>
                          </m:e>
                        </m:eqArr>
                      </m:e>
                    </m:d>
                  </m:oMath>
                </a14:m>
                <a:r>
                  <a:rPr lang="fr-FR" sz="2400" dirty="0" smtClean="0"/>
                  <a:t>   (Bilatérale)</a:t>
                </a:r>
              </a:p>
              <a:p>
                <a:pPr marL="0" indent="0">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𝑥</m:t>
                              </m:r>
                            </m:e>
                          </m:acc>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𝑚</m:t>
                              </m:r>
                            </m:e>
                            <m:sub>
                              <m:r>
                                <a:rPr lang="fr-FR" sz="2400" b="0" i="1" smtClean="0">
                                  <a:latin typeface="Cambria Math" panose="02040503050406030204" pitchFamily="18" charset="0"/>
                                </a:rPr>
                                <m:t>0</m:t>
                              </m:r>
                            </m:sub>
                          </m:sSub>
                        </m:num>
                        <m:den>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𝜎</m:t>
                              </m:r>
                            </m:num>
                            <m:den>
                              <m:rad>
                                <m:radPr>
                                  <m:degHide m:val="on"/>
                                  <m:ctrlPr>
                                    <a:rPr lang="fr-FR" sz="2400" i="1">
                                      <a:latin typeface="Cambria Math" panose="02040503050406030204" pitchFamily="18" charset="0"/>
                                    </a:rPr>
                                  </m:ctrlPr>
                                </m:radPr>
                                <m:deg/>
                                <m:e>
                                  <m:r>
                                    <a:rPr lang="fr-FR" sz="2400" i="1">
                                      <a:latin typeface="Cambria Math" panose="02040503050406030204" pitchFamily="18" charset="0"/>
                                    </a:rPr>
                                    <m:t>𝑛</m:t>
                                  </m:r>
                                </m:e>
                              </m:rad>
                            </m:den>
                          </m:f>
                        </m:den>
                      </m:f>
                    </m:oMath>
                  </m:oMathPara>
                </a14:m>
                <a:endParaRPr lang="fr-FR" sz="2400" dirty="0"/>
              </a:p>
              <a:p>
                <a:pPr marL="0" indent="0">
                  <a:buNone/>
                </a:pPr>
                <a:r>
                  <a:rPr lang="fr-FR" sz="2400" dirty="0" smtClean="0"/>
                  <a:t>Si </a:t>
                </a:r>
                <a14:m>
                  <m:oMath xmlns:m="http://schemas.openxmlformats.org/officeDocument/2006/math">
                    <m:r>
                      <a:rPr lang="fr-FR" sz="2400" b="0" i="0" smtClean="0">
                        <a:latin typeface="Cambria Math" panose="02040503050406030204" pitchFamily="18" charset="0"/>
                      </a:rPr>
                      <m:t>−</m:t>
                    </m:r>
                    <m:sSub>
                      <m:sSubPr>
                        <m:ctrlPr>
                          <a:rPr lang="fr-FR" sz="2400" i="1" smtClean="0">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smtClean="0">
                        <a:latin typeface="Cambria Math" panose="02040503050406030204" pitchFamily="18" charset="0"/>
                        <a:ea typeface="Cambria Math" panose="02040503050406030204" pitchFamily="18" charset="0"/>
                      </a:rPr>
                      <m:t>≤</m:t>
                    </m:r>
                    <m:sSub>
                      <m:sSubPr>
                        <m:ctrlPr>
                          <a:rPr lang="fr-FR" sz="2400" i="1" smtClean="0">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b="0" i="0" smtClean="0">
                        <a:latin typeface="Cambria Math" panose="02040503050406030204" pitchFamily="18" charset="0"/>
                        <a:ea typeface="Cambria Math" panose="02040503050406030204" pitchFamily="18" charset="0"/>
                      </a:rPr>
                      <m:t>    </m:t>
                    </m:r>
                    <m:r>
                      <a:rPr lang="fr-FR" sz="2400" b="0" i="1" smtClean="0">
                        <a:latin typeface="Cambria Math" panose="02040503050406030204" pitchFamily="18" charset="0"/>
                        <a:ea typeface="Cambria Math" panose="02040503050406030204" pitchFamily="18" charset="0"/>
                      </a:rPr>
                      <m:t>⇔</m:t>
                    </m:r>
                    <m:d>
                      <m:dPr>
                        <m:begChr m:val="|"/>
                        <m:endChr m:val="|"/>
                        <m:ctrlPr>
                          <a:rPr lang="fr-FR" sz="2400" b="0" i="1" smtClean="0">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b="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smtClean="0"/>
                  <a:t> :la </a:t>
                </a:r>
                <a:r>
                  <a:rPr lang="fr-FR" sz="2400" dirty="0"/>
                  <a:t>différence n’est pas significative et on </a:t>
                </a:r>
                <a:r>
                  <a:rPr lang="fr-FR" sz="2400" dirty="0" smtClean="0"/>
                  <a:t>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b="0" i="0">
                        <a:latin typeface="Cambria Math" panose="02040503050406030204" pitchFamily="18" charset="0"/>
                        <a:ea typeface="Cambria Math" panose="02040503050406030204" pitchFamily="18" charset="0"/>
                      </a:rPr>
                      <m:t>  </m:t>
                    </m:r>
                    <m:r>
                      <m:rPr>
                        <m:sty m:val="p"/>
                      </m:rPr>
                      <a:rPr lang="fr-FR" sz="2400" b="0" i="0" smtClean="0">
                        <a:latin typeface="Cambria Math" panose="02040503050406030204" pitchFamily="18" charset="0"/>
                        <a:ea typeface="Cambria Math" panose="02040503050406030204" pitchFamily="18" charset="0"/>
                      </a:rPr>
                      <m:t>ou</m:t>
                    </m:r>
                    <m:r>
                      <a:rPr lang="fr-FR" sz="2400" b="0" i="0" smtClean="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r>
                      <a:rPr lang="fr-FR" sz="2400" b="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b="0" i="1" smtClean="0">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b="0" i="1" smtClean="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smtClean="0">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smtClean="0"/>
                  <a:t> :la </a:t>
                </a:r>
                <a:r>
                  <a:rPr lang="fr-FR" sz="2400" dirty="0"/>
                  <a:t>différence est  significative et 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solidFill>
                      <a:srgbClr val="00B050"/>
                    </a:solidFill>
                  </a:rPr>
                  <a:t>Remarque: </a:t>
                </a:r>
                <a:r>
                  <a:rPr lang="fr-FR" sz="2400" dirty="0" smtClean="0"/>
                  <a:t>Si </a:t>
                </a:r>
                <a14:m>
                  <m:oMath xmlns:m="http://schemas.openxmlformats.org/officeDocument/2006/math">
                    <m:r>
                      <a:rPr lang="fr-FR" sz="2400" i="1">
                        <a:latin typeface="Cambria Math" panose="02040503050406030204" pitchFamily="18" charset="0"/>
                        <a:ea typeface="Cambria Math" panose="02040503050406030204" pitchFamily="18" charset="0"/>
                      </a:rPr>
                      <m:t>𝜎</m:t>
                    </m:r>
                  </m:oMath>
                </a14:m>
                <a:r>
                  <a:rPr lang="fr-FR" sz="2400" dirty="0"/>
                  <a:t> est inconnue, on doit le remplacer par </a:t>
                </a:r>
                <a14:m>
                  <m:oMath xmlns:m="http://schemas.openxmlformats.org/officeDocument/2006/math">
                    <m:r>
                      <a:rPr lang="fr-FR" sz="2400" i="1">
                        <a:latin typeface="Cambria Math" panose="02040503050406030204" pitchFamily="18" charset="0"/>
                      </a:rPr>
                      <m:t>𝑠</m:t>
                    </m:r>
                  </m:oMath>
                </a14:m>
                <a:r>
                  <a:rPr lang="fr-FR" sz="2400" dirty="0" smtClean="0"/>
                  <a:t> pour calculer</a:t>
                </a:r>
              </a:p>
              <a:p>
                <a:pPr marL="0" indent="0">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0</m:t>
                              </m:r>
                            </m:sub>
                          </m:sSub>
                        </m:num>
                        <m:den>
                          <m:f>
                            <m:fPr>
                              <m:ctrlPr>
                                <a:rPr lang="fr-FR" sz="2400" i="1">
                                  <a:latin typeface="Cambria Math" panose="02040503050406030204" pitchFamily="18" charset="0"/>
                                </a:rPr>
                              </m:ctrlPr>
                            </m:fPr>
                            <m:num>
                              <m:r>
                                <a:rPr lang="fr-FR" sz="2400" b="0" i="1" smtClean="0">
                                  <a:latin typeface="Cambria Math" panose="02040503050406030204" pitchFamily="18" charset="0"/>
                                </a:rPr>
                                <m:t>𝑠</m:t>
                              </m:r>
                            </m:num>
                            <m:den>
                              <m:rad>
                                <m:radPr>
                                  <m:degHide m:val="on"/>
                                  <m:ctrlPr>
                                    <a:rPr lang="fr-FR" sz="2400" i="1">
                                      <a:latin typeface="Cambria Math" panose="02040503050406030204" pitchFamily="18" charset="0"/>
                                    </a:rPr>
                                  </m:ctrlPr>
                                </m:radPr>
                                <m:deg/>
                                <m:e>
                                  <m:r>
                                    <a:rPr lang="fr-FR" sz="2400" i="1">
                                      <a:latin typeface="Cambria Math" panose="02040503050406030204" pitchFamily="18" charset="0"/>
                                    </a:rPr>
                                    <m:t>𝑛</m:t>
                                  </m:r>
                                </m:e>
                              </m:rad>
                            </m:den>
                          </m:f>
                        </m:den>
                      </m:f>
                    </m:oMath>
                  </m:oMathPara>
                </a14:m>
                <a:endParaRPr lang="fr-FR" sz="2400" dirty="0"/>
              </a:p>
              <a:p>
                <a:pPr marL="0" indent="0">
                  <a:buNone/>
                </a:pPr>
                <a:endParaRPr lang="fr-FR" dirty="0" smtClean="0"/>
              </a:p>
              <a:p>
                <a:pPr marL="0" indent="0">
                  <a:buNone/>
                </a:pPr>
                <a:endParaRPr lang="fr-FR" dirty="0"/>
              </a:p>
              <a:p>
                <a:pPr marL="0" indent="0">
                  <a:buNone/>
                </a:pPr>
                <a:endParaRPr lang="fr-FR"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838200" y="412124"/>
                <a:ext cx="10515600" cy="5764839"/>
              </a:xfrm>
              <a:blipFill rotWithShape="0">
                <a:blip r:embed="rId2"/>
                <a:stretch>
                  <a:fillRect l="-928" t="-1481"/>
                </a:stretch>
              </a:blipFill>
            </p:spPr>
            <p:txBody>
              <a:bodyPr/>
              <a:lstStyle/>
              <a:p>
                <a:r>
                  <a:rPr lang="fr-FR">
                    <a:noFill/>
                  </a:rPr>
                  <a:t> </a:t>
                </a:r>
              </a:p>
            </p:txBody>
          </p:sp>
        </mc:Fallback>
      </mc:AlternateContent>
    </p:spTree>
    <p:extLst>
      <p:ext uri="{BB962C8B-B14F-4D97-AF65-F5344CB8AC3E}">
        <p14:creationId xmlns:p14="http://schemas.microsoft.com/office/powerpoint/2010/main" val="1556372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05307"/>
                <a:ext cx="10515600" cy="5571656"/>
              </a:xfrm>
            </p:spPr>
            <p:txBody>
              <a:bodyPr>
                <a:normAutofit/>
              </a:bodyPr>
              <a:lstStyle/>
              <a:p>
                <a:pPr marL="0" indent="0">
                  <a:buNone/>
                </a:pPr>
                <a:r>
                  <a:rPr lang="fr-FR" sz="2400" u="sng" dirty="0" smtClean="0">
                    <a:solidFill>
                      <a:srgbClr val="FF0000"/>
                    </a:solidFill>
                  </a:rPr>
                  <a:t>Pour les petits échantillon </a:t>
                </a:r>
                <a14:m>
                  <m:oMath xmlns:m="http://schemas.openxmlformats.org/officeDocument/2006/math">
                    <m:d>
                      <m:dPr>
                        <m:ctrlPr>
                          <a:rPr lang="fr-FR" sz="2400" i="1" u="sng" smtClean="0">
                            <a:solidFill>
                              <a:srgbClr val="FF0000"/>
                            </a:solidFill>
                            <a:latin typeface="Cambria Math" panose="02040503050406030204" pitchFamily="18" charset="0"/>
                          </a:rPr>
                        </m:ctrlPr>
                      </m:dPr>
                      <m:e>
                        <m:r>
                          <a:rPr lang="fr-FR" sz="2400" b="0" i="1" u="sng" smtClean="0">
                            <a:solidFill>
                              <a:srgbClr val="FF0000"/>
                            </a:solidFill>
                            <a:latin typeface="Cambria Math" panose="02040503050406030204" pitchFamily="18" charset="0"/>
                          </a:rPr>
                          <m:t>𝑛</m:t>
                        </m:r>
                        <m:r>
                          <a:rPr lang="fr-FR" sz="2400" i="1" u="sng" smtClean="0">
                            <a:solidFill>
                              <a:srgbClr val="FF0000"/>
                            </a:solidFill>
                            <a:latin typeface="Cambria Math" panose="02040503050406030204" pitchFamily="18" charset="0"/>
                            <a:ea typeface="Cambria Math" panose="02040503050406030204" pitchFamily="18" charset="0"/>
                          </a:rPr>
                          <m:t>&lt;</m:t>
                        </m:r>
                        <m:r>
                          <a:rPr lang="fr-FR" sz="2400" b="0" i="1" u="sng" smtClean="0">
                            <a:solidFill>
                              <a:srgbClr val="FF0000"/>
                            </a:solidFill>
                            <a:latin typeface="Cambria Math" panose="02040503050406030204" pitchFamily="18" charset="0"/>
                            <a:ea typeface="Cambria Math" panose="02040503050406030204" pitchFamily="18" charset="0"/>
                          </a:rPr>
                          <m:t>30</m:t>
                        </m:r>
                        <m:r>
                          <m:rPr>
                            <m:nor/>
                          </m:rPr>
                          <a:rPr lang="fr-FR" sz="2400" u="sng" dirty="0"/>
                          <m:t> </m:t>
                        </m:r>
                      </m:e>
                    </m:d>
                  </m:oMath>
                </a14:m>
                <a:r>
                  <a:rPr lang="fr-FR" sz="2400" u="sng" dirty="0" smtClean="0">
                    <a:solidFill>
                      <a:srgbClr val="FF0000"/>
                    </a:solidFill>
                  </a:rPr>
                  <a:t> et </a:t>
                </a:r>
                <a14:m>
                  <m:oMath xmlns:m="http://schemas.openxmlformats.org/officeDocument/2006/math">
                    <m:r>
                      <a:rPr lang="fr-FR" sz="2400" b="0" i="1" u="sng" smtClean="0">
                        <a:solidFill>
                          <a:srgbClr val="FF0000"/>
                        </a:solidFill>
                        <a:latin typeface="Cambria Math" panose="02040503050406030204" pitchFamily="18" charset="0"/>
                      </a:rPr>
                      <m:t>𝑋</m:t>
                    </m:r>
                    <m:r>
                      <a:rPr lang="fr-FR" sz="2400" b="0" i="1" u="sng" smtClean="0">
                        <a:solidFill>
                          <a:srgbClr val="FF0000"/>
                        </a:solidFill>
                        <a:latin typeface="Cambria Math" panose="02040503050406030204" pitchFamily="18" charset="0"/>
                        <a:ea typeface="Cambria Math" panose="02040503050406030204" pitchFamily="18" charset="0"/>
                      </a:rPr>
                      <m:t>~</m:t>
                    </m:r>
                    <m:r>
                      <a:rPr lang="fr-FR" sz="2400" b="0" i="1" u="sng" smtClean="0">
                        <a:solidFill>
                          <a:srgbClr val="FF0000"/>
                        </a:solidFill>
                        <a:latin typeface="Cambria Math" panose="02040503050406030204" pitchFamily="18" charset="0"/>
                        <a:ea typeface="Cambria Math" panose="02040503050406030204" pitchFamily="18" charset="0"/>
                      </a:rPr>
                      <m:t>𝑁</m:t>
                    </m:r>
                    <m:r>
                      <a:rPr lang="fr-FR" sz="2400" b="0" i="1" u="sng" smtClean="0">
                        <a:solidFill>
                          <a:srgbClr val="FF0000"/>
                        </a:solidFill>
                        <a:latin typeface="Cambria Math" panose="02040503050406030204" pitchFamily="18" charset="0"/>
                        <a:ea typeface="Cambria Math" panose="02040503050406030204" pitchFamily="18" charset="0"/>
                      </a:rPr>
                      <m:t>(</m:t>
                    </m:r>
                    <m:r>
                      <a:rPr lang="fr-FR" sz="2400" b="0" i="1" u="sng" smtClean="0">
                        <a:solidFill>
                          <a:srgbClr val="FF0000"/>
                        </a:solidFill>
                        <a:latin typeface="Cambria Math" panose="02040503050406030204" pitchFamily="18" charset="0"/>
                        <a:ea typeface="Cambria Math" panose="02040503050406030204" pitchFamily="18" charset="0"/>
                      </a:rPr>
                      <m:t>𝑚</m:t>
                    </m:r>
                    <m:r>
                      <a:rPr lang="fr-FR" sz="2400" b="0" i="1" u="sng" smtClean="0">
                        <a:solidFill>
                          <a:srgbClr val="FF0000"/>
                        </a:solidFill>
                        <a:latin typeface="Cambria Math" panose="02040503050406030204" pitchFamily="18" charset="0"/>
                        <a:ea typeface="Cambria Math" panose="02040503050406030204" pitchFamily="18" charset="0"/>
                      </a:rPr>
                      <m:t>,</m:t>
                    </m:r>
                    <m:sSup>
                      <m:sSupPr>
                        <m:ctrlPr>
                          <a:rPr lang="fr-FR" sz="2400" b="0" i="1" u="sng" smtClean="0">
                            <a:solidFill>
                              <a:srgbClr val="FF0000"/>
                            </a:solidFill>
                            <a:latin typeface="Cambria Math" panose="02040503050406030204" pitchFamily="18" charset="0"/>
                            <a:ea typeface="Cambria Math" panose="02040503050406030204" pitchFamily="18" charset="0"/>
                          </a:rPr>
                        </m:ctrlPr>
                      </m:sSupPr>
                      <m:e>
                        <m:r>
                          <a:rPr lang="fr-FR" sz="2400" b="0" i="1" u="sng" smtClean="0">
                            <a:solidFill>
                              <a:srgbClr val="FF0000"/>
                            </a:solidFill>
                            <a:latin typeface="Cambria Math" panose="02040503050406030204" pitchFamily="18" charset="0"/>
                            <a:ea typeface="Cambria Math" panose="02040503050406030204" pitchFamily="18" charset="0"/>
                          </a:rPr>
                          <m:t>𝜎</m:t>
                        </m:r>
                      </m:e>
                      <m:sup>
                        <m:r>
                          <a:rPr lang="fr-FR" sz="2400" b="0" i="1" u="sng" smtClean="0">
                            <a:solidFill>
                              <a:srgbClr val="FF0000"/>
                            </a:solidFill>
                            <a:latin typeface="Cambria Math" panose="02040503050406030204" pitchFamily="18" charset="0"/>
                            <a:ea typeface="Cambria Math" panose="02040503050406030204" pitchFamily="18" charset="0"/>
                          </a:rPr>
                          <m:t>2</m:t>
                        </m:r>
                      </m:sup>
                    </m:sSup>
                    <m:r>
                      <a:rPr lang="fr-FR" sz="2400" b="0" i="1" u="sng" smtClean="0">
                        <a:solidFill>
                          <a:srgbClr val="FF0000"/>
                        </a:solidFill>
                        <a:latin typeface="Cambria Math" panose="02040503050406030204" pitchFamily="18" charset="0"/>
                        <a:ea typeface="Cambria Math" panose="02040503050406030204" pitchFamily="18" charset="0"/>
                      </a:rPr>
                      <m:t>)</m:t>
                    </m:r>
                  </m:oMath>
                </a14:m>
                <a:endParaRPr lang="fr-FR" sz="2400" u="sng" dirty="0" smtClean="0">
                  <a:solidFill>
                    <a:srgbClr val="FF0000"/>
                  </a:solidFill>
                </a:endParaRPr>
              </a:p>
              <a:p>
                <a:pPr marL="0" indent="0">
                  <a:lnSpc>
                    <a:spcPct val="150000"/>
                  </a:lnSpc>
                  <a:buNone/>
                </a:pPr>
                <a14:m>
                  <m:oMathPara xmlns:m="http://schemas.openxmlformats.org/officeDocument/2006/math">
                    <m:oMathParaPr>
                      <m:jc m:val="centerGroup"/>
                    </m:oMathParaPr>
                    <m:oMath xmlns:m="http://schemas.openxmlformats.org/officeDocument/2006/math">
                      <m:d>
                        <m:dPr>
                          <m:begChr m:val="{"/>
                          <m:endChr m:val=""/>
                          <m:ctrlPr>
                            <a:rPr lang="fr-FR" sz="2400" i="1" smtClean="0">
                              <a:latin typeface="Cambria Math" panose="02040503050406030204" pitchFamily="18" charset="0"/>
                            </a:rPr>
                          </m:ctrlPr>
                        </m:dPr>
                        <m:e>
                          <m:eqArr>
                            <m:eqArrPr>
                              <m:ctrlPr>
                                <a:rPr lang="fr-FR" sz="2400" i="1" smtClean="0">
                                  <a:latin typeface="Cambria Math" panose="02040503050406030204" pitchFamily="18" charset="0"/>
                                </a:rPr>
                              </m:ctrlPr>
                            </m:eqArr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m:t>
                              </m:r>
                              <m:r>
                                <a:rPr lang="fr-FR" sz="2400" b="0" i="1" smtClean="0">
                                  <a:latin typeface="Cambria Math" panose="02040503050406030204" pitchFamily="18" charset="0"/>
                                </a:rPr>
                                <m:t>𝑚</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𝑚</m:t>
                                  </m:r>
                                </m:e>
                                <m:sub>
                                  <m:r>
                                    <a:rPr lang="fr-FR" sz="2400" b="0" i="1" smtClean="0">
                                      <a:latin typeface="Cambria Math" panose="02040503050406030204" pitchFamily="18" charset="0"/>
                                    </a:rPr>
                                    <m:t>0</m:t>
                                  </m:r>
                                </m:sub>
                              </m:sSub>
                            </m:e>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r>
                                <a:rPr lang="fr-FR" sz="2400" b="0" i="1" smtClean="0">
                                  <a:latin typeface="Cambria Math" panose="02040503050406030204" pitchFamily="18" charset="0"/>
                                </a:rPr>
                                <m:t>𝑚</m:t>
                              </m:r>
                              <m:r>
                                <a:rPr lang="fr-FR" sz="2400" b="0" i="1" smtClean="0">
                                  <a:latin typeface="Cambria Math" panose="02040503050406030204" pitchFamily="18" charset="0"/>
                                  <a:ea typeface="Cambria Math" panose="02040503050406030204" pitchFamily="18" charset="0"/>
                                </a:rPr>
                                <m: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𝑚</m:t>
                                  </m:r>
                                </m:e>
                                <m:sub>
                                  <m:r>
                                    <a:rPr lang="fr-FR" sz="2400" b="0" i="1" smtClean="0">
                                      <a:latin typeface="Cambria Math" panose="02040503050406030204" pitchFamily="18" charset="0"/>
                                      <a:ea typeface="Cambria Math" panose="02040503050406030204" pitchFamily="18" charset="0"/>
                                    </a:rPr>
                                    <m:t>0</m:t>
                                  </m:r>
                                </m:sub>
                              </m:sSub>
                            </m:e>
                          </m:eqArr>
                        </m:e>
                      </m:d>
                    </m:oMath>
                  </m:oMathPara>
                </a14:m>
                <a:endParaRPr lang="fr-FR" sz="2400" dirty="0" smtClean="0">
                  <a:solidFill>
                    <a:srgbClr val="FF0000"/>
                  </a:solidFill>
                </a:endParaRPr>
              </a:p>
              <a:p>
                <a:pPr marL="0" indent="0">
                  <a:lnSpc>
                    <a:spcPct val="150000"/>
                  </a:lnSpc>
                  <a:buNone/>
                </a:pPr>
                <a:r>
                  <a:rPr lang="fr-FR" sz="2400" u="sng" dirty="0" smtClean="0">
                    <a:solidFill>
                      <a:srgbClr val="00B050"/>
                    </a:solidFill>
                  </a:rPr>
                  <a:t>Si n </a:t>
                </a:r>
                <a14:m>
                  <m:oMath xmlns:m="http://schemas.openxmlformats.org/officeDocument/2006/math">
                    <m:r>
                      <a:rPr lang="fr-FR" sz="2400" b="0" i="1" u="sng" smtClean="0">
                        <a:solidFill>
                          <a:srgbClr val="00B050"/>
                        </a:solidFill>
                        <a:latin typeface="Cambria Math" panose="02040503050406030204" pitchFamily="18" charset="0"/>
                      </a:rPr>
                      <m:t>𝑛</m:t>
                    </m:r>
                    <m:r>
                      <a:rPr lang="fr-FR" sz="2400" i="1" u="sng" smtClean="0">
                        <a:solidFill>
                          <a:srgbClr val="00B050"/>
                        </a:solidFill>
                        <a:latin typeface="Cambria Math" panose="02040503050406030204" pitchFamily="18" charset="0"/>
                        <a:ea typeface="Cambria Math" panose="02040503050406030204" pitchFamily="18" charset="0"/>
                      </a:rPr>
                      <m:t>&lt;</m:t>
                    </m:r>
                    <m:r>
                      <a:rPr lang="fr-FR" sz="2400" b="0" i="1" u="sng" smtClean="0">
                        <a:solidFill>
                          <a:srgbClr val="00B050"/>
                        </a:solidFill>
                        <a:latin typeface="Cambria Math" panose="02040503050406030204" pitchFamily="18" charset="0"/>
                        <a:ea typeface="Cambria Math" panose="02040503050406030204" pitchFamily="18" charset="0"/>
                      </a:rPr>
                      <m:t>30</m:t>
                    </m:r>
                  </m:oMath>
                </a14:m>
                <a:r>
                  <a:rPr lang="fr-FR" sz="2400" u="sng" dirty="0" smtClean="0">
                    <a:solidFill>
                      <a:srgbClr val="00B050"/>
                    </a:solidFill>
                  </a:rPr>
                  <a:t> et </a:t>
                </a:r>
                <a14:m>
                  <m:oMath xmlns:m="http://schemas.openxmlformats.org/officeDocument/2006/math">
                    <m:r>
                      <a:rPr lang="fr-FR" sz="2400" i="1" u="sng" smtClean="0">
                        <a:solidFill>
                          <a:srgbClr val="00B050"/>
                        </a:solidFill>
                        <a:latin typeface="Cambria Math" panose="02040503050406030204" pitchFamily="18" charset="0"/>
                        <a:ea typeface="Cambria Math" panose="02040503050406030204" pitchFamily="18" charset="0"/>
                      </a:rPr>
                      <m:t>𝜎</m:t>
                    </m:r>
                  </m:oMath>
                </a14:m>
                <a:r>
                  <a:rPr lang="fr-FR" sz="2400" u="sng" dirty="0" smtClean="0">
                    <a:solidFill>
                      <a:srgbClr val="00B050"/>
                    </a:solidFill>
                  </a:rPr>
                  <a:t> connue </a:t>
                </a:r>
              </a:p>
              <a:p>
                <a:pPr marL="0" indent="0">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0</m:t>
                              </m:r>
                            </m:sub>
                          </m:sSub>
                        </m:num>
                        <m:den>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𝜎</m:t>
                              </m:r>
                            </m:num>
                            <m:den>
                              <m:rad>
                                <m:radPr>
                                  <m:degHide m:val="on"/>
                                  <m:ctrlPr>
                                    <a:rPr lang="fr-FR" sz="2400" i="1">
                                      <a:latin typeface="Cambria Math" panose="02040503050406030204" pitchFamily="18" charset="0"/>
                                    </a:rPr>
                                  </m:ctrlPr>
                                </m:radPr>
                                <m:deg/>
                                <m:e>
                                  <m:r>
                                    <a:rPr lang="fr-FR" sz="2400" i="1">
                                      <a:latin typeface="Cambria Math" panose="02040503050406030204" pitchFamily="18" charset="0"/>
                                    </a:rPr>
                                    <m:t>𝑛</m:t>
                                  </m:r>
                                </m:e>
                              </m:rad>
                            </m:den>
                          </m:f>
                        </m:den>
                      </m:f>
                    </m:oMath>
                  </m:oMathPara>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a:t>
                </a:r>
                <a:r>
                  <a:rPr lang="fr-FR" sz="2400" dirty="0" smtClean="0"/>
                  <a:t>:on </a:t>
                </a:r>
                <a:r>
                  <a:rPr lang="fr-FR" sz="2400" dirty="0"/>
                  <a:t>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m:rPr>
                        <m:sty m:val="p"/>
                      </m:rPr>
                      <a:rPr lang="fr-FR" sz="2400">
                        <a:latin typeface="Cambria Math" panose="02040503050406030204" pitchFamily="18" charset="0"/>
                        <a:ea typeface="Cambria Math" panose="02040503050406030204" pitchFamily="18" charset="0"/>
                      </a:rPr>
                      <m:t>ou</m:t>
                    </m:r>
                    <m:r>
                      <a:rPr lang="fr-FR" sz="240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 ⇔</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a:t>
                </a:r>
                <a:r>
                  <a:rPr lang="fr-FR" sz="2400" dirty="0" smtClean="0"/>
                  <a:t>: on </a:t>
                </a:r>
                <a:r>
                  <a:rPr lang="fr-FR" sz="2400" dirty="0"/>
                  <a:t>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smtClean="0"/>
              </a:p>
              <a:p>
                <a:pPr marL="0" indent="0">
                  <a:lnSpc>
                    <a:spcPct val="150000"/>
                  </a:lnSpc>
                  <a:buNone/>
                </a:pPr>
                <a:endParaRPr lang="fr-FR" sz="2400" dirty="0" smtClean="0"/>
              </a:p>
              <a:p>
                <a:pPr marL="0" indent="0">
                  <a:lnSpc>
                    <a:spcPct val="150000"/>
                  </a:lnSpc>
                  <a:buNone/>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05307"/>
                <a:ext cx="10515600" cy="5571656"/>
              </a:xfrm>
              <a:blipFill rotWithShape="0">
                <a:blip r:embed="rId2"/>
                <a:stretch>
                  <a:fillRect l="-928" t="-1532"/>
                </a:stretch>
              </a:blipFill>
            </p:spPr>
            <p:txBody>
              <a:bodyPr/>
              <a:lstStyle/>
              <a:p>
                <a:r>
                  <a:rPr lang="fr-FR">
                    <a:noFill/>
                  </a:rPr>
                  <a:t> </a:t>
                </a:r>
              </a:p>
            </p:txBody>
          </p:sp>
        </mc:Fallback>
      </mc:AlternateContent>
    </p:spTree>
    <p:extLst>
      <p:ext uri="{BB962C8B-B14F-4D97-AF65-F5344CB8AC3E}">
        <p14:creationId xmlns:p14="http://schemas.microsoft.com/office/powerpoint/2010/main" val="1259588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3338" y="618186"/>
            <a:ext cx="11776590" cy="5576551"/>
          </a:xfrm>
          <a:prstGeom prst="rect">
            <a:avLst/>
          </a:prstGeom>
        </p:spPr>
      </p:pic>
    </p:spTree>
    <p:extLst>
      <p:ext uri="{BB962C8B-B14F-4D97-AF65-F5344CB8AC3E}">
        <p14:creationId xmlns:p14="http://schemas.microsoft.com/office/powerpoint/2010/main" val="887692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15155"/>
                <a:ext cx="10515600" cy="5661808"/>
              </a:xfrm>
            </p:spPr>
            <p:txBody>
              <a:bodyPr/>
              <a:lstStyle/>
              <a:p>
                <a:pPr marL="0" indent="0">
                  <a:buNone/>
                </a:pPr>
                <a:r>
                  <a:rPr lang="fr-FR" dirty="0" smtClean="0">
                    <a:solidFill>
                      <a:srgbClr val="00B050"/>
                    </a:solidFill>
                  </a:rPr>
                  <a:t>Si  </a:t>
                </a:r>
                <a14:m>
                  <m:oMath xmlns:m="http://schemas.openxmlformats.org/officeDocument/2006/math">
                    <m:r>
                      <a:rPr lang="fr-FR" i="1">
                        <a:solidFill>
                          <a:srgbClr val="00B050"/>
                        </a:solidFill>
                        <a:latin typeface="Cambria Math" panose="02040503050406030204" pitchFamily="18" charset="0"/>
                      </a:rPr>
                      <m:t>𝑛</m:t>
                    </m:r>
                    <m:r>
                      <a:rPr lang="fr-FR" i="1">
                        <a:solidFill>
                          <a:srgbClr val="00B050"/>
                        </a:solidFill>
                        <a:latin typeface="Cambria Math" panose="02040503050406030204" pitchFamily="18" charset="0"/>
                        <a:ea typeface="Cambria Math" panose="02040503050406030204" pitchFamily="18" charset="0"/>
                      </a:rPr>
                      <m:t>&lt;</m:t>
                    </m:r>
                    <m:r>
                      <a:rPr lang="fr-FR" i="1">
                        <a:solidFill>
                          <a:srgbClr val="00B050"/>
                        </a:solidFill>
                        <a:latin typeface="Cambria Math" panose="02040503050406030204" pitchFamily="18" charset="0"/>
                        <a:ea typeface="Cambria Math" panose="02040503050406030204" pitchFamily="18" charset="0"/>
                      </a:rPr>
                      <m:t>30</m:t>
                    </m:r>
                  </m:oMath>
                </a14:m>
                <a:r>
                  <a:rPr lang="fr-FR" dirty="0">
                    <a:solidFill>
                      <a:srgbClr val="00B050"/>
                    </a:solidFill>
                  </a:rPr>
                  <a:t> et </a:t>
                </a:r>
                <a14:m>
                  <m:oMath xmlns:m="http://schemas.openxmlformats.org/officeDocument/2006/math">
                    <m:r>
                      <a:rPr lang="fr-FR" i="1">
                        <a:solidFill>
                          <a:srgbClr val="00B050"/>
                        </a:solidFill>
                        <a:latin typeface="Cambria Math" panose="02040503050406030204" pitchFamily="18" charset="0"/>
                        <a:ea typeface="Cambria Math" panose="02040503050406030204" pitchFamily="18" charset="0"/>
                      </a:rPr>
                      <m:t>𝜎</m:t>
                    </m:r>
                  </m:oMath>
                </a14:m>
                <a:r>
                  <a:rPr lang="fr-FR" dirty="0">
                    <a:solidFill>
                      <a:srgbClr val="00B050"/>
                    </a:solidFill>
                  </a:rPr>
                  <a:t> </a:t>
                </a:r>
                <a:r>
                  <a:rPr lang="fr-FR" dirty="0" smtClean="0">
                    <a:solidFill>
                      <a:srgbClr val="00B050"/>
                    </a:solidFill>
                  </a:rPr>
                  <a:t>inconnue</a:t>
                </a:r>
              </a:p>
              <a:p>
                <a:pPr marL="0" indent="0" algn="ctr">
                  <a:buNone/>
                </a:pP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rPr>
                      <m:t>=</m:t>
                    </m:r>
                    <m:f>
                      <m:fPr>
                        <m:ctrlPr>
                          <a:rPr lang="fr-FR" i="1">
                            <a:latin typeface="Cambria Math" panose="02040503050406030204" pitchFamily="18" charset="0"/>
                          </a:rPr>
                        </m:ctrlPr>
                      </m:fPr>
                      <m:num>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0</m:t>
                            </m:r>
                          </m:sub>
                        </m:sSub>
                      </m:num>
                      <m:den>
                        <m:f>
                          <m:fPr>
                            <m:ctrlPr>
                              <a:rPr lang="fr-FR" i="1">
                                <a:latin typeface="Cambria Math" panose="02040503050406030204" pitchFamily="18" charset="0"/>
                              </a:rPr>
                            </m:ctrlPr>
                          </m:fPr>
                          <m:num>
                            <m:r>
                              <a:rPr lang="fr-FR" i="1">
                                <a:latin typeface="Cambria Math" panose="02040503050406030204" pitchFamily="18" charset="0"/>
                              </a:rPr>
                              <m:t>𝑠</m:t>
                            </m:r>
                          </m:num>
                          <m:den>
                            <m:rad>
                              <m:radPr>
                                <m:degHide m:val="on"/>
                                <m:ctrlPr>
                                  <a:rPr lang="fr-FR" i="1">
                                    <a:latin typeface="Cambria Math" panose="02040503050406030204" pitchFamily="18" charset="0"/>
                                  </a:rPr>
                                </m:ctrlPr>
                              </m:radPr>
                              <m:deg/>
                              <m:e>
                                <m:r>
                                  <a:rPr lang="fr-FR" i="1">
                                    <a:latin typeface="Cambria Math" panose="02040503050406030204" pitchFamily="18" charset="0"/>
                                  </a:rPr>
                                  <m:t>𝑛</m:t>
                                </m:r>
                              </m:e>
                            </m:rad>
                          </m:den>
                        </m:f>
                      </m:den>
                    </m:f>
                  </m:oMath>
                </a14:m>
                <a:r>
                  <a:rPr lang="fr-FR" dirty="0" smtClean="0">
                    <a:solidFill>
                      <a:srgbClr val="00B050"/>
                    </a:solidFill>
                  </a:rPr>
                  <a:t> </a:t>
                </a:r>
                <a:endParaRPr lang="fr-FR" dirty="0">
                  <a:solidFill>
                    <a:srgbClr val="00B050"/>
                  </a:solidFill>
                </a:endParaRPr>
              </a:p>
              <a:p>
                <a:pPr marL="0" indent="0">
                  <a:buNone/>
                </a:pPr>
                <a:r>
                  <a:rPr lang="fr-FR" dirty="0"/>
                  <a:t>Si </a:t>
                </a:r>
                <a:r>
                  <a:rPr lang="fr-FR" dirty="0" smtClean="0"/>
                  <a:t>-</a:t>
                </a:r>
                <a14:m>
                  <m:oMath xmlns:m="http://schemas.openxmlformats.org/officeDocument/2006/math">
                    <m:sSub>
                      <m:sSubPr>
                        <m:ctrlPr>
                          <a:rPr lang="fr-FR" i="1">
                            <a:latin typeface="Cambria Math" panose="02040503050406030204" pitchFamily="18" charset="0"/>
                          </a:rPr>
                        </m:ctrlPr>
                      </m:sSubPr>
                      <m:e>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ea typeface="Cambria Math" panose="02040503050406030204" pitchFamily="18" charset="0"/>
                                  </a:rPr>
                                  <m:t>2</m:t>
                                </m:r>
                              </m:den>
                            </m:f>
                          </m:sub>
                        </m:sSub>
                        <m:r>
                          <a:rPr lang="fr-FR" i="1">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ea typeface="Cambria Math" panose="02040503050406030204" pitchFamily="18" charset="0"/>
                              </a:rPr>
                              <m:t>2</m:t>
                            </m:r>
                          </m:den>
                        </m:f>
                      </m:sub>
                    </m:sSub>
                    <m:r>
                      <a:rPr lang="fr-FR">
                        <a:latin typeface="Cambria Math" panose="02040503050406030204" pitchFamily="18" charset="0"/>
                        <a:ea typeface="Cambria Math" panose="02040503050406030204" pitchFamily="18" charset="0"/>
                      </a:rPr>
                      <m:t>    </m:t>
                    </m:r>
                    <m:r>
                      <a:rPr lang="fr-FR" i="1">
                        <a:latin typeface="Cambria Math" panose="02040503050406030204" pitchFamily="18" charset="0"/>
                        <a:ea typeface="Cambria Math" panose="02040503050406030204" pitchFamily="18" charset="0"/>
                      </a:rPr>
                      <m:t>⇔</m:t>
                    </m:r>
                    <m:d>
                      <m:dPr>
                        <m:begChr m:val="|"/>
                        <m:endChr m:val="|"/>
                        <m:ctrlPr>
                          <a:rPr lang="fr-FR" i="1">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rPr>
                            </m:ctrlPr>
                          </m:sSubPr>
                          <m:e>
                            <m:r>
                              <a:rPr lang="fr-FR" b="0" i="1" smtClean="0">
                                <a:latin typeface="Cambria Math" panose="02040503050406030204" pitchFamily="18" charset="0"/>
                              </a:rPr>
                              <m:t>𝑡</m:t>
                            </m:r>
                          </m:e>
                          <m:sub>
                            <m:r>
                              <a:rPr lang="fr-FR" i="1">
                                <a:latin typeface="Cambria Math" panose="02040503050406030204" pitchFamily="18" charset="0"/>
                              </a:rPr>
                              <m:t>𝑐</m:t>
                            </m:r>
                          </m:sub>
                        </m:sSub>
                      </m:e>
                    </m:d>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ea typeface="Cambria Math" panose="02040503050406030204" pitchFamily="18" charset="0"/>
                              </a:rPr>
                              <m:t>2</m:t>
                            </m:r>
                          </m:den>
                        </m:f>
                      </m:sub>
                    </m:sSub>
                  </m:oMath>
                </a14:m>
                <a:r>
                  <a:rPr lang="fr-FR" dirty="0"/>
                  <a:t> </a:t>
                </a:r>
                <a:r>
                  <a:rPr lang="fr-FR" dirty="0" smtClean="0"/>
                  <a:t>: on </a:t>
                </a:r>
                <a:r>
                  <a:rPr lang="fr-FR" dirty="0"/>
                  <a:t>accepte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ea typeface="Cambria Math" panose="02040503050406030204" pitchFamily="18" charset="0"/>
                              </a:rPr>
                              <m:t>2</m:t>
                            </m:r>
                          </m:den>
                        </m:f>
                      </m:sub>
                    </m:sSub>
                    <m:r>
                      <a:rPr lang="fr-FR">
                        <a:latin typeface="Cambria Math" panose="02040503050406030204" pitchFamily="18" charset="0"/>
                        <a:ea typeface="Cambria Math" panose="02040503050406030204" pitchFamily="18" charset="0"/>
                      </a:rPr>
                      <m:t>  </m:t>
                    </m:r>
                    <m:r>
                      <m:rPr>
                        <m:sty m:val="p"/>
                      </m:rPr>
                      <a:rPr lang="fr-FR">
                        <a:latin typeface="Cambria Math" panose="02040503050406030204" pitchFamily="18" charset="0"/>
                        <a:ea typeface="Cambria Math" panose="02040503050406030204" pitchFamily="18" charset="0"/>
                      </a:rPr>
                      <m:t>ou</m:t>
                    </m:r>
                    <m:r>
                      <a:rPr lang="fr-FR">
                        <a:latin typeface="Cambria Math" panose="02040503050406030204" pitchFamily="18" charset="0"/>
                        <a:ea typeface="Cambria Math" panose="02040503050406030204" pitchFamily="18" charset="0"/>
                      </a:rPr>
                      <m:t> </m:t>
                    </m:r>
                    <m:sSub>
                      <m:sSubPr>
                        <m:ctrlPr>
                          <a:rPr lang="fr-FR" i="1">
                            <a:latin typeface="Cambria Math" panose="02040503050406030204" pitchFamily="18" charset="0"/>
                          </a:rPr>
                        </m:ctrlPr>
                      </m:sSubPr>
                      <m:e>
                        <m:r>
                          <a:rPr lang="fr-FR" b="0" i="1" smtClean="0">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&lt;−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 </m:t>
                            </m:r>
                          </m:num>
                          <m:den>
                            <m:r>
                              <a:rPr lang="fr-FR" i="1">
                                <a:latin typeface="Cambria Math" panose="02040503050406030204" pitchFamily="18" charset="0"/>
                                <a:ea typeface="Cambria Math" panose="02040503050406030204" pitchFamily="18" charset="0"/>
                              </a:rPr>
                              <m:t>2</m:t>
                            </m:r>
                          </m:den>
                        </m:f>
                      </m:sub>
                    </m:sSub>
                    <m:r>
                      <a:rPr lang="fr-FR" i="1">
                        <a:latin typeface="Cambria Math" panose="02040503050406030204" pitchFamily="18" charset="0"/>
                        <a:ea typeface="Cambria Math" panose="02040503050406030204" pitchFamily="18" charset="0"/>
                      </a:rPr>
                      <m:t> ⇔</m:t>
                    </m:r>
                    <m:d>
                      <m:dPr>
                        <m:begChr m:val="|"/>
                        <m:endChr m:val="|"/>
                        <m:ctrlPr>
                          <a:rPr lang="fr-FR" i="1">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rPr>
                            </m:ctrlPr>
                          </m:sSubPr>
                          <m:e>
                            <m:r>
                              <a:rPr lang="fr-FR" b="0" i="1" smtClean="0">
                                <a:latin typeface="Cambria Math" panose="02040503050406030204" pitchFamily="18" charset="0"/>
                              </a:rPr>
                              <m:t>𝑡</m:t>
                            </m:r>
                          </m:e>
                          <m:sub>
                            <m:r>
                              <a:rPr lang="fr-FR" i="1">
                                <a:latin typeface="Cambria Math" panose="02040503050406030204" pitchFamily="18" charset="0"/>
                              </a:rPr>
                              <m:t>𝑐</m:t>
                            </m:r>
                          </m:sub>
                        </m:sSub>
                      </m:e>
                    </m:d>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𝑛</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ea typeface="Cambria Math" panose="02040503050406030204" pitchFamily="18" charset="0"/>
                              </a:rPr>
                              <m:t>2</m:t>
                            </m:r>
                          </m:den>
                        </m:f>
                      </m:sub>
                    </m:sSub>
                  </m:oMath>
                </a14:m>
                <a:r>
                  <a:rPr lang="fr-FR" dirty="0"/>
                  <a:t> </a:t>
                </a:r>
                <a:r>
                  <a:rPr lang="fr-FR" dirty="0" smtClean="0"/>
                  <a:t>: </a:t>
                </a:r>
                <a:r>
                  <a:rPr lang="fr-FR" dirty="0"/>
                  <a:t>on rejette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smtClean="0"/>
              </a:p>
              <a:p>
                <a:pPr marL="0" indent="0">
                  <a:buNone/>
                </a:pPr>
                <a:r>
                  <a:rPr lang="fr-FR" dirty="0" smtClean="0"/>
                  <a:t>Exemple </a:t>
                </a:r>
              </a:p>
              <a:p>
                <a:pPr marL="0" indent="0">
                  <a:buNone/>
                </a:pPr>
                <a:r>
                  <a:rPr lang="fr-FR" dirty="0" smtClean="0"/>
                  <a:t>n=20 et </a:t>
                </a:r>
                <a14:m>
                  <m:oMath xmlns:m="http://schemas.openxmlformats.org/officeDocument/2006/math">
                    <m:r>
                      <a:rPr lang="fr-FR" i="1" smtClean="0">
                        <a:latin typeface="Cambria Math" panose="02040503050406030204" pitchFamily="18" charset="0"/>
                        <a:ea typeface="Cambria Math" panose="02040503050406030204" pitchFamily="18" charset="0"/>
                      </a:rPr>
                      <m:t>𝛼</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0</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05</m:t>
                    </m:r>
                    <m:r>
                      <a:rPr lang="fr-FR" b="0"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𝑡</m:t>
                        </m:r>
                      </m:e>
                      <m:sub>
                        <m:r>
                          <a:rPr lang="fr-FR" i="1">
                            <a:latin typeface="Cambria Math" panose="02040503050406030204" pitchFamily="18" charset="0"/>
                            <a:ea typeface="Cambria Math" panose="02040503050406030204" pitchFamily="18" charset="0"/>
                          </a:rPr>
                          <m:t>𝑛</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ea typeface="Cambria Math" panose="02040503050406030204" pitchFamily="18" charset="0"/>
                              </a:rPr>
                              <m:t>2</m:t>
                            </m:r>
                          </m:den>
                        </m:f>
                      </m:sub>
                    </m:sSub>
                    <m:r>
                      <a:rPr lang="fr-FR" b="0" i="0"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𝑡</m:t>
                        </m:r>
                      </m:e>
                      <m:sub>
                        <m:r>
                          <a:rPr lang="fr-FR" b="0" i="1" smtClean="0">
                            <a:latin typeface="Cambria Math" panose="02040503050406030204" pitchFamily="18" charset="0"/>
                            <a:ea typeface="Cambria Math" panose="02040503050406030204" pitchFamily="18" charset="0"/>
                          </a:rPr>
                          <m:t>19</m:t>
                        </m:r>
                        <m:r>
                          <a:rPr lang="fr-FR" i="1">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0</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975</m:t>
                        </m:r>
                      </m:sub>
                    </m:sSub>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09</m:t>
                    </m:r>
                  </m:oMath>
                </a14:m>
                <a:r>
                  <a:rPr lang="fr-FR" dirty="0" smtClean="0"/>
                  <a:t> (attention: la lecture dans la table de </a:t>
                </a:r>
                <a:r>
                  <a:rPr lang="fr-FR" dirty="0" err="1" smtClean="0"/>
                  <a:t>student</a:t>
                </a:r>
                <a:r>
                  <a:rPr lang="fr-FR" dirty="0" smtClean="0"/>
                  <a:t> se fait à </a:t>
                </a:r>
                <a14:m>
                  <m:oMath xmlns:m="http://schemas.openxmlformats.org/officeDocument/2006/math">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0</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05</m:t>
                    </m:r>
                  </m:oMath>
                </a14:m>
                <a:r>
                  <a:rPr lang="fr-FR" dirty="0" smtClean="0"/>
                  <a:t>) </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15155"/>
                <a:ext cx="10515600" cy="5661808"/>
              </a:xfrm>
              <a:blipFill rotWithShape="0">
                <a:blip r:embed="rId2"/>
                <a:stretch>
                  <a:fillRect l="-1217" t="-1832"/>
                </a:stretch>
              </a:blipFill>
            </p:spPr>
            <p:txBody>
              <a:bodyPr/>
              <a:lstStyle/>
              <a:p>
                <a:r>
                  <a:rPr lang="fr-FR">
                    <a:noFill/>
                  </a:rPr>
                  <a:t> </a:t>
                </a:r>
              </a:p>
            </p:txBody>
          </p:sp>
        </mc:Fallback>
      </mc:AlternateContent>
    </p:spTree>
    <p:extLst>
      <p:ext uri="{BB962C8B-B14F-4D97-AF65-F5344CB8AC3E}">
        <p14:creationId xmlns:p14="http://schemas.microsoft.com/office/powerpoint/2010/main" val="3415255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56096" y="894713"/>
            <a:ext cx="8693623" cy="4520250"/>
          </a:xfrm>
          <a:prstGeom prst="rect">
            <a:avLst/>
          </a:prstGeom>
        </p:spPr>
      </p:pic>
    </p:spTree>
    <p:extLst>
      <p:ext uri="{BB962C8B-B14F-4D97-AF65-F5344CB8AC3E}">
        <p14:creationId xmlns:p14="http://schemas.microsoft.com/office/powerpoint/2010/main" val="3935687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02276"/>
                <a:ext cx="10515600" cy="5674687"/>
              </a:xfrm>
            </p:spPr>
            <p:txBody>
              <a:bodyPr/>
              <a:lstStyle/>
              <a:p>
                <a:pPr marL="0" indent="0">
                  <a:buNone/>
                </a:pPr>
                <a:r>
                  <a:rPr lang="fr-FR" sz="2400" dirty="0" smtClean="0">
                    <a:solidFill>
                      <a:srgbClr val="00B050"/>
                    </a:solidFill>
                  </a:rPr>
                  <a:t>Remarque: (Tests Unilatéral)</a:t>
                </a:r>
              </a:p>
              <a:p>
                <a:pPr marL="0" indent="0" algn="ctr">
                  <a:buNone/>
                </a:pPr>
                <a14:m>
                  <m:oMath xmlns:m="http://schemas.openxmlformats.org/officeDocument/2006/math">
                    <m:d>
                      <m:dPr>
                        <m:begChr m:val="{"/>
                        <m:endChr m:val=""/>
                        <m:ctrlPr>
                          <a:rPr lang="fr-FR" i="1">
                            <a:latin typeface="Cambria Math" panose="02040503050406030204" pitchFamily="18" charset="0"/>
                          </a:rPr>
                        </m:ctrlPr>
                      </m:dPr>
                      <m:e>
                        <m:eqArr>
                          <m:eqArrPr>
                            <m:ctrlPr>
                              <a:rPr lang="fr-FR" i="1">
                                <a:latin typeface="Cambria Math" panose="02040503050406030204" pitchFamily="18" charset="0"/>
                              </a:rPr>
                            </m:ctrlPr>
                          </m:eqArrPr>
                          <m:e>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r>
                              <a:rPr lang="fr-FR" i="1">
                                <a:latin typeface="Cambria Math" panose="02040503050406030204" pitchFamily="18" charset="0"/>
                              </a:rPr>
                              <m:t>:</m:t>
                            </m:r>
                            <m:r>
                              <a:rPr lang="fr-FR" i="1">
                                <a:latin typeface="Cambria Math" panose="02040503050406030204" pitchFamily="18" charset="0"/>
                              </a:rPr>
                              <m:t>𝑚</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0</m:t>
                                </m:r>
                              </m:sub>
                            </m:sSub>
                          </m:e>
                          <m:e>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1</m:t>
                                </m:r>
                              </m:sub>
                            </m:sSub>
                            <m:r>
                              <a:rPr lang="fr-FR" i="1">
                                <a:latin typeface="Cambria Math" panose="02040503050406030204" pitchFamily="18" charset="0"/>
                              </a:rPr>
                              <m:t>:</m:t>
                            </m:r>
                            <m:r>
                              <a:rPr lang="fr-FR" i="1">
                                <a:latin typeface="Cambria Math" panose="02040503050406030204" pitchFamily="18" charset="0"/>
                              </a:rPr>
                              <m:t>𝑚</m:t>
                            </m:r>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𝑚</m:t>
                                </m:r>
                              </m:e>
                              <m:sub>
                                <m:r>
                                  <a:rPr lang="fr-FR" i="1">
                                    <a:latin typeface="Cambria Math" panose="02040503050406030204" pitchFamily="18" charset="0"/>
                                    <a:ea typeface="Cambria Math" panose="02040503050406030204" pitchFamily="18" charset="0"/>
                                  </a:rPr>
                                  <m:t>0</m:t>
                                </m:r>
                              </m:sub>
                            </m:sSub>
                          </m:e>
                        </m:eqArr>
                      </m:e>
                    </m:d>
                  </m:oMath>
                </a14:m>
                <a:r>
                  <a:rPr lang="fr-FR" dirty="0" smtClean="0"/>
                  <a:t> (Unilatérale à Droite)</a:t>
                </a:r>
              </a:p>
              <a:p>
                <a:pPr marL="0" indent="0">
                  <a:buNone/>
                </a:pPr>
                <a:r>
                  <a:rPr lang="fr-FR" b="1" dirty="0" smtClean="0">
                    <a:solidFill>
                      <a:srgbClr val="FF0000"/>
                    </a:solidFill>
                  </a:rPr>
                  <a:t>Pour la loi Z:</a:t>
                </a:r>
                <a:r>
                  <a:rPr lang="fr-FR" dirty="0">
                    <a:solidFill>
                      <a:srgbClr val="FF0000"/>
                    </a:solidFill>
                  </a:rPr>
                  <a:t> </a:t>
                </a:r>
                <a:r>
                  <a:rPr lang="fr-FR" dirty="0" smtClean="0">
                    <a:solidFill>
                      <a:srgbClr val="FF0000"/>
                    </a:solidFill>
                  </a:rPr>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rPr>
                      <m:t>=</m:t>
                    </m:r>
                    <m:f>
                      <m:fPr>
                        <m:ctrlPr>
                          <a:rPr lang="fr-FR" i="1">
                            <a:latin typeface="Cambria Math" panose="02040503050406030204" pitchFamily="18" charset="0"/>
                          </a:rPr>
                        </m:ctrlPr>
                      </m:fPr>
                      <m:num>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0</m:t>
                            </m:r>
                          </m:sub>
                        </m:sSub>
                      </m:num>
                      <m:den>
                        <m:f>
                          <m:fPr>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𝜎</m:t>
                            </m:r>
                          </m:num>
                          <m:den>
                            <m:rad>
                              <m:radPr>
                                <m:degHide m:val="on"/>
                                <m:ctrlPr>
                                  <a:rPr lang="fr-FR" i="1">
                                    <a:latin typeface="Cambria Math" panose="02040503050406030204" pitchFamily="18" charset="0"/>
                                  </a:rPr>
                                </m:ctrlPr>
                              </m:radPr>
                              <m:deg/>
                              <m:e>
                                <m:r>
                                  <a:rPr lang="fr-FR" i="1">
                                    <a:latin typeface="Cambria Math" panose="02040503050406030204" pitchFamily="18" charset="0"/>
                                  </a:rPr>
                                  <m:t>𝑛</m:t>
                                </m:r>
                              </m:e>
                            </m:rad>
                          </m:den>
                        </m:f>
                      </m:den>
                    </m:f>
                  </m:oMath>
                </a14:m>
                <a:endParaRPr lang="fr-FR" dirty="0" smtClean="0"/>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𝑧</m:t>
                        </m:r>
                      </m:e>
                      <m:sub>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𝛼</m:t>
                        </m:r>
                      </m:sub>
                    </m:sSub>
                    <m:r>
                      <a:rPr lang="fr-FR">
                        <a:latin typeface="Cambria Math" panose="02040503050406030204" pitchFamily="18" charset="0"/>
                        <a:ea typeface="Cambria Math" panose="02040503050406030204" pitchFamily="18" charset="0"/>
                      </a:rPr>
                      <m:t> </m:t>
                    </m:r>
                  </m:oMath>
                </a14:m>
                <a:r>
                  <a:rPr lang="fr-FR" dirty="0" smtClean="0"/>
                  <a:t>:on </a:t>
                </a:r>
                <a:r>
                  <a:rPr lang="fr-FR" dirty="0"/>
                  <a:t>accepte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𝑧</m:t>
                        </m:r>
                      </m:e>
                      <m:sub>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𝛼</m:t>
                        </m:r>
                      </m:sub>
                    </m:sSub>
                    <m:r>
                      <a:rPr lang="fr-FR">
                        <a:latin typeface="Cambria Math" panose="02040503050406030204" pitchFamily="18" charset="0"/>
                        <a:ea typeface="Cambria Math" panose="02040503050406030204" pitchFamily="18" charset="0"/>
                      </a:rPr>
                      <m:t> </m:t>
                    </m:r>
                    <m:r>
                      <a:rPr lang="fr-FR" b="0" i="0" smtClean="0">
                        <a:latin typeface="Cambria Math" panose="02040503050406030204" pitchFamily="18" charset="0"/>
                        <a:ea typeface="Cambria Math" panose="02040503050406030204" pitchFamily="18" charset="0"/>
                      </a:rPr>
                      <m:t>: </m:t>
                    </m:r>
                  </m:oMath>
                </a14:m>
                <a:r>
                  <a:rPr lang="fr-FR" dirty="0" smtClean="0"/>
                  <a:t>on </a:t>
                </a:r>
                <a:r>
                  <a:rPr lang="fr-FR" dirty="0"/>
                  <a:t>rejette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smtClean="0"/>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02276"/>
                <a:ext cx="10515600" cy="5674687"/>
              </a:xfrm>
              <a:blipFill rotWithShape="0">
                <a:blip r:embed="rId2"/>
                <a:stretch>
                  <a:fillRect l="-1217" t="-1504"/>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5121897" y="2593075"/>
            <a:ext cx="7070104" cy="3542229"/>
          </a:xfrm>
          <a:prstGeom prst="rect">
            <a:avLst/>
          </a:prstGeom>
        </p:spPr>
      </p:pic>
    </p:spTree>
    <p:extLst>
      <p:ext uri="{BB962C8B-B14F-4D97-AF65-F5344CB8AC3E}">
        <p14:creationId xmlns:p14="http://schemas.microsoft.com/office/powerpoint/2010/main" val="211894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736979"/>
                <a:ext cx="10515600" cy="5439984"/>
              </a:xfrm>
            </p:spPr>
            <p:txBody>
              <a:bodyPr/>
              <a:lstStyle/>
              <a:p>
                <a:pPr marL="0" indent="0">
                  <a:buNone/>
                </a:pPr>
                <a:r>
                  <a:rPr lang="fr-FR" b="1" dirty="0">
                    <a:solidFill>
                      <a:srgbClr val="FF0000"/>
                    </a:solidFill>
                  </a:rPr>
                  <a:t>Pour la loi T:       </a:t>
                </a:r>
                <a:endParaRPr lang="fr-FR" b="1" dirty="0" smtClean="0">
                  <a:solidFill>
                    <a:srgbClr val="FF0000"/>
                  </a:solidFill>
                </a:endParaRPr>
              </a:p>
              <a:p>
                <a:pPr marL="0" indent="0" algn="ctr">
                  <a:buNone/>
                </a:pPr>
                <a:r>
                  <a:rPr lang="fr-FR" b="1" dirty="0" smtClean="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rPr>
                      <m:t>=</m:t>
                    </m:r>
                    <m:f>
                      <m:fPr>
                        <m:ctrlPr>
                          <a:rPr lang="fr-FR" i="1">
                            <a:latin typeface="Cambria Math" panose="02040503050406030204" pitchFamily="18" charset="0"/>
                          </a:rPr>
                        </m:ctrlPr>
                      </m:fPr>
                      <m:num>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0</m:t>
                            </m:r>
                          </m:sub>
                        </m:sSub>
                      </m:num>
                      <m:den>
                        <m:f>
                          <m:fPr>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𝜎</m:t>
                            </m:r>
                          </m:num>
                          <m:den>
                            <m:rad>
                              <m:radPr>
                                <m:degHide m:val="on"/>
                                <m:ctrlPr>
                                  <a:rPr lang="fr-FR" i="1">
                                    <a:latin typeface="Cambria Math" panose="02040503050406030204" pitchFamily="18" charset="0"/>
                                  </a:rPr>
                                </m:ctrlPr>
                              </m:radPr>
                              <m:deg/>
                              <m:e>
                                <m:r>
                                  <a:rPr lang="fr-FR" i="1">
                                    <a:latin typeface="Cambria Math" panose="02040503050406030204" pitchFamily="18" charset="0"/>
                                  </a:rPr>
                                  <m:t>𝑛</m:t>
                                </m:r>
                              </m:e>
                            </m:rad>
                          </m:den>
                        </m:f>
                      </m:den>
                    </m:f>
                  </m:oMath>
                </a14:m>
                <a:endParaRPr lang="fr-FR" dirty="0"/>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𝑡</m:t>
                        </m:r>
                      </m:e>
                      <m:sub>
                        <m:r>
                          <a:rPr lang="fr-FR" i="1">
                            <a:latin typeface="Cambria Math" panose="02040503050406030204" pitchFamily="18" charset="0"/>
                            <a:ea typeface="Cambria Math" panose="02040503050406030204" pitchFamily="18" charset="0"/>
                          </a:rPr>
                          <m:t>𝑛</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2</m:t>
                            </m:r>
                          </m:den>
                        </m:f>
                      </m:sub>
                    </m:sSub>
                    <m:r>
                      <a:rPr lang="fr-FR">
                        <a:latin typeface="Cambria Math" panose="02040503050406030204" pitchFamily="18" charset="0"/>
                        <a:ea typeface="Cambria Math" panose="02040503050406030204" pitchFamily="18" charset="0"/>
                      </a:rPr>
                      <m:t> </m:t>
                    </m:r>
                  </m:oMath>
                </a14:m>
                <a:r>
                  <a:rPr lang="fr-FR" dirty="0"/>
                  <a:t>:on accepte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r>
                  <a:rPr lang="fr-FR" dirty="0"/>
                  <a:t> tel que: </a:t>
                </a:r>
                <a14:m>
                  <m:oMath xmlns:m="http://schemas.openxmlformats.org/officeDocument/2006/math">
                    <m:sSup>
                      <m:sSupPr>
                        <m:ctrlPr>
                          <a:rPr lang="fr-FR" i="1">
                            <a:latin typeface="Cambria Math" panose="02040503050406030204" pitchFamily="18" charset="0"/>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𝛼</m:t>
                        </m:r>
                      </m:e>
                      <m:sup>
                        <m:r>
                          <a:rPr lang="fr-FR" i="1">
                            <a:latin typeface="Cambria Math" panose="02040503050406030204" pitchFamily="18" charset="0"/>
                            <a:ea typeface="Cambria Math" panose="02040503050406030204" pitchFamily="18" charset="0"/>
                          </a:rPr>
                          <m:t>′</m:t>
                        </m:r>
                      </m:sup>
                    </m:sSup>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𝛼</m:t>
                    </m:r>
                  </m:oMath>
                </a14:m>
                <a:endParaRPr lang="fr-FR" dirty="0"/>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𝑡</m:t>
                        </m:r>
                      </m:e>
                      <m:sub>
                        <m:r>
                          <a:rPr lang="fr-FR" i="1">
                            <a:latin typeface="Cambria Math" panose="02040503050406030204" pitchFamily="18" charset="0"/>
                            <a:ea typeface="Cambria Math" panose="02040503050406030204" pitchFamily="18" charset="0"/>
                          </a:rPr>
                          <m:t>𝑛</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2</m:t>
                            </m:r>
                          </m:den>
                        </m:f>
                      </m:sub>
                    </m:sSub>
                    <m:r>
                      <a:rPr lang="fr-FR">
                        <a:latin typeface="Cambria Math" panose="02040503050406030204" pitchFamily="18" charset="0"/>
                        <a:ea typeface="Cambria Math" panose="02040503050406030204" pitchFamily="18" charset="0"/>
                      </a:rPr>
                      <m:t>: </m:t>
                    </m:r>
                  </m:oMath>
                </a14:m>
                <a:r>
                  <a:rPr lang="fr-FR" dirty="0"/>
                  <a:t>on rejette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736979"/>
                <a:ext cx="10515600" cy="5439984"/>
              </a:xfrm>
              <a:blipFill rotWithShape="0">
                <a:blip r:embed="rId2"/>
                <a:stretch>
                  <a:fillRect l="-1217" t="-1906"/>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3731100" y="3275463"/>
            <a:ext cx="7733097" cy="3207366"/>
          </a:xfrm>
          <a:prstGeom prst="rect">
            <a:avLst/>
          </a:prstGeom>
        </p:spPr>
      </p:pic>
    </p:spTree>
    <p:extLst>
      <p:ext uri="{BB962C8B-B14F-4D97-AF65-F5344CB8AC3E}">
        <p14:creationId xmlns:p14="http://schemas.microsoft.com/office/powerpoint/2010/main" val="345206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82580"/>
                <a:ext cx="10515600" cy="5494383"/>
              </a:xfrm>
            </p:spPr>
            <p:txBody>
              <a:bodyPr/>
              <a:lstStyle/>
              <a:p>
                <a:pPr marL="0" indent="0" algn="ctr">
                  <a:buNone/>
                </a:pPr>
                <a14:m>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r>
                              <a:rPr lang="fr-FR" sz="2400" i="1">
                                <a:latin typeface="Cambria Math" panose="02040503050406030204" pitchFamily="18" charset="0"/>
                              </a:rPr>
                              <m:t>𝑚</m:t>
                            </m:r>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0</m:t>
                                </m:r>
                              </m:sub>
                            </m:sSub>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r>
                              <a:rPr lang="fr-FR" sz="2400" i="1">
                                <a:latin typeface="Cambria Math" panose="02040503050406030204" pitchFamily="18" charset="0"/>
                              </a:rPr>
                              <m:t>𝑚</m:t>
                            </m:r>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𝑚</m:t>
                                </m:r>
                              </m:e>
                              <m:sub>
                                <m:r>
                                  <a:rPr lang="fr-FR" sz="2400" i="1">
                                    <a:latin typeface="Cambria Math" panose="02040503050406030204" pitchFamily="18" charset="0"/>
                                    <a:ea typeface="Cambria Math" panose="02040503050406030204" pitchFamily="18" charset="0"/>
                                  </a:rPr>
                                  <m:t>0</m:t>
                                </m:r>
                              </m:sub>
                            </m:sSub>
                          </m:e>
                        </m:eqArr>
                      </m:e>
                    </m:d>
                  </m:oMath>
                </a14:m>
                <a:r>
                  <a:rPr lang="fr-FR" sz="2400" dirty="0"/>
                  <a:t> (Unilatérale à </a:t>
                </a:r>
                <a:r>
                  <a:rPr lang="fr-FR" sz="2400" dirty="0" smtClean="0"/>
                  <a:t>Gauche)</a:t>
                </a:r>
                <a:endParaRPr lang="fr-FR" sz="2400" dirty="0"/>
              </a:p>
              <a:p>
                <a:pPr marL="0" indent="0">
                  <a:buNone/>
                </a:pPr>
                <a:r>
                  <a:rPr lang="fr-FR" sz="2400" b="1" dirty="0">
                    <a:solidFill>
                      <a:srgbClr val="FF0000"/>
                    </a:solidFill>
                  </a:rPr>
                  <a:t>Pour la loi Z:             </a:t>
                </a:r>
                <a:endParaRPr lang="fr-FR" sz="2400" b="1" dirty="0" smtClean="0">
                  <a:solidFill>
                    <a:srgbClr val="FF0000"/>
                  </a:solidFill>
                </a:endParaRPr>
              </a:p>
              <a:p>
                <a:pPr marL="0" indent="0" algn="ctr">
                  <a:buNone/>
                </a:pPr>
                <a:r>
                  <a:rPr lang="fr-FR" sz="2400" b="1" dirty="0" smtClean="0">
                    <a:solidFill>
                      <a:srgbClr val="FF0000"/>
                    </a:solidFill>
                  </a:rPr>
                  <a:t> </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rPr>
                      <m:t>=</m:t>
                    </m:r>
                    <m:f>
                      <m:fPr>
                        <m:ctrlPr>
                          <a:rPr lang="fr-FR" i="1">
                            <a:latin typeface="Cambria Math" panose="02040503050406030204" pitchFamily="18" charset="0"/>
                          </a:rPr>
                        </m:ctrlPr>
                      </m:fPr>
                      <m:num>
                        <m:acc>
                          <m:accPr>
                            <m:chr m:val="̅"/>
                            <m:ctrlPr>
                              <a:rPr lang="fr-FR" i="1">
                                <a:latin typeface="Cambria Math" panose="02040503050406030204" pitchFamily="18" charset="0"/>
                              </a:rPr>
                            </m:ctrlPr>
                          </m:accPr>
                          <m:e>
                            <m:r>
                              <a:rPr lang="fr-FR" i="1">
                                <a:latin typeface="Cambria Math" panose="02040503050406030204" pitchFamily="18" charset="0"/>
                              </a:rPr>
                              <m:t>𝑥</m:t>
                            </m:r>
                          </m:e>
                        </m:acc>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0</m:t>
                            </m:r>
                          </m:sub>
                        </m:sSub>
                      </m:num>
                      <m:den>
                        <m:f>
                          <m:fPr>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𝜎</m:t>
                            </m:r>
                          </m:num>
                          <m:den>
                            <m:rad>
                              <m:radPr>
                                <m:degHide m:val="on"/>
                                <m:ctrlPr>
                                  <a:rPr lang="fr-FR" i="1">
                                    <a:latin typeface="Cambria Math" panose="02040503050406030204" pitchFamily="18" charset="0"/>
                                  </a:rPr>
                                </m:ctrlPr>
                              </m:radPr>
                              <m:deg/>
                              <m:e>
                                <m:r>
                                  <a:rPr lang="fr-FR" i="1">
                                    <a:latin typeface="Cambria Math" panose="02040503050406030204" pitchFamily="18" charset="0"/>
                                  </a:rPr>
                                  <m:t>𝑛</m:t>
                                </m:r>
                              </m:e>
                            </m:rad>
                          </m:den>
                        </m:f>
                      </m:den>
                    </m:f>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𝛼</m:t>
                        </m:r>
                      </m:sub>
                    </m:sSub>
                    <m:r>
                      <a:rPr lang="fr-FR" sz="2400">
                        <a:latin typeface="Cambria Math" panose="02040503050406030204" pitchFamily="18" charset="0"/>
                        <a:ea typeface="Cambria Math" panose="02040503050406030204" pitchFamily="18" charset="0"/>
                      </a:rPr>
                      <m:t> </m:t>
                    </m:r>
                  </m:oMath>
                </a14:m>
                <a:r>
                  <a:rPr lang="fr-FR" sz="2400" dirty="0"/>
                  <a:t>:on </a:t>
                </a:r>
                <a:r>
                  <a:rPr lang="fr-FR" sz="2400" dirty="0" smtClean="0"/>
                  <a:t>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𝛼</m:t>
                        </m:r>
                      </m:sub>
                    </m:sSub>
                    <m:r>
                      <a:rPr lang="fr-FR" sz="2400">
                        <a:latin typeface="Cambria Math" panose="02040503050406030204" pitchFamily="18" charset="0"/>
                        <a:ea typeface="Cambria Math" panose="02040503050406030204" pitchFamily="18" charset="0"/>
                      </a:rPr>
                      <m:t> : </m:t>
                    </m:r>
                  </m:oMath>
                </a14:m>
                <a:r>
                  <a:rPr lang="fr-FR" sz="2400" dirty="0"/>
                  <a:t>on </a:t>
                </a:r>
                <a:r>
                  <a:rPr lang="fr-FR" sz="2400" dirty="0" smtClean="0"/>
                  <a:t>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82580"/>
                <a:ext cx="10515600" cy="5494383"/>
              </a:xfrm>
              <a:blipFill rotWithShape="0">
                <a:blip r:embed="rId2"/>
                <a:stretch>
                  <a:fillRect l="-928"/>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5308984" y="2756849"/>
            <a:ext cx="6949278" cy="3882784"/>
          </a:xfrm>
          <a:prstGeom prst="rect">
            <a:avLst/>
          </a:prstGeom>
        </p:spPr>
      </p:pic>
    </p:spTree>
    <p:extLst>
      <p:ext uri="{BB962C8B-B14F-4D97-AF65-F5344CB8AC3E}">
        <p14:creationId xmlns:p14="http://schemas.microsoft.com/office/powerpoint/2010/main" val="1875465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18615" y="736979"/>
                <a:ext cx="10862481" cy="5371745"/>
              </a:xfrm>
            </p:spPr>
            <p:txBody>
              <a:bodyPr/>
              <a:lstStyle/>
              <a:p>
                <a:pPr marL="0" indent="0">
                  <a:buNone/>
                </a:pPr>
                <a:r>
                  <a:rPr lang="fr-FR" sz="2400" b="1" dirty="0" smtClean="0">
                    <a:solidFill>
                      <a:srgbClr val="FF0000"/>
                    </a:solidFill>
                  </a:rPr>
                  <a:t>Pour la loi T:        </a:t>
                </a:r>
              </a:p>
              <a:p>
                <a:pPr marL="0" indent="0" algn="ctr">
                  <a:buNone/>
                </a:pPr>
                <a:r>
                  <a:rPr lang="fr-FR" sz="2400" b="1" dirty="0" smtClean="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𝑡</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0</m:t>
                            </m:r>
                          </m:sub>
                        </m:sSub>
                      </m:num>
                      <m:den>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𝜎</m:t>
                            </m:r>
                          </m:num>
                          <m:den>
                            <m:rad>
                              <m:radPr>
                                <m:degHide m:val="on"/>
                                <m:ctrlPr>
                                  <a:rPr lang="fr-FR" sz="2400" i="1">
                                    <a:latin typeface="Cambria Math" panose="02040503050406030204" pitchFamily="18" charset="0"/>
                                  </a:rPr>
                                </m:ctrlPr>
                              </m:radPr>
                              <m:deg/>
                              <m:e>
                                <m:r>
                                  <a:rPr lang="fr-FR" sz="2400" i="1">
                                    <a:latin typeface="Cambria Math" panose="02040503050406030204" pitchFamily="18" charset="0"/>
                                  </a:rPr>
                                  <m:t>𝑛</m:t>
                                </m:r>
                              </m:e>
                            </m:rad>
                          </m:den>
                        </m:f>
                      </m:den>
                    </m:f>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𝑡</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𝑡</m:t>
                        </m:r>
                      </m:e>
                      <m:sub>
                        <m:r>
                          <a:rPr lang="fr-FR" sz="2400" i="1">
                            <a:latin typeface="Cambria Math" panose="02040503050406030204" pitchFamily="18" charset="0"/>
                            <a:ea typeface="Cambria Math" panose="02040503050406030204" pitchFamily="18" charset="0"/>
                          </a:rPr>
                          <m:t>𝑛</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oMath>
                </a14:m>
                <a:r>
                  <a:rPr lang="fr-FR" sz="2400" dirty="0"/>
                  <a:t>:on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r>
                  <a:rPr lang="fr-FR" sz="2400" dirty="0"/>
                  <a:t> tel que: </a:t>
                </a:r>
                <a14:m>
                  <m:oMath xmlns:m="http://schemas.openxmlformats.org/officeDocument/2006/math">
                    <m:sSup>
                      <m:sSupPr>
                        <m:ctrlPr>
                          <a:rPr lang="fr-FR" sz="2400" i="1">
                            <a:latin typeface="Cambria Math" panose="02040503050406030204" pitchFamily="18" charset="0"/>
                            <a:ea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𝛼</m:t>
                        </m:r>
                      </m:e>
                      <m:sup>
                        <m:r>
                          <a:rPr lang="fr-FR" sz="2400" i="1">
                            <a:latin typeface="Cambria Math" panose="02040503050406030204" pitchFamily="18" charset="0"/>
                            <a:ea typeface="Cambria Math" panose="02040503050406030204" pitchFamily="18" charset="0"/>
                          </a:rPr>
                          <m:t>′</m:t>
                        </m:r>
                      </m:sup>
                    </m:sSup>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2</m:t>
                    </m:r>
                    <m:r>
                      <a:rPr lang="fr-FR" sz="2400" i="1">
                        <a:latin typeface="Cambria Math" panose="02040503050406030204" pitchFamily="18" charset="0"/>
                        <a:ea typeface="Cambria Math" panose="02040503050406030204" pitchFamily="18" charset="0"/>
                      </a:rPr>
                      <m:t>𝛼</m:t>
                    </m:r>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𝑡</m:t>
                        </m:r>
                      </m:e>
                      <m:sub>
                        <m:r>
                          <a:rPr lang="fr-FR" sz="2400" i="1">
                            <a:latin typeface="Cambria Math" panose="02040503050406030204" pitchFamily="18" charset="0"/>
                            <a:ea typeface="Cambria Math" panose="02040503050406030204" pitchFamily="18" charset="0"/>
                          </a:rPr>
                          <m:t>𝑛</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oMath>
                </a14:m>
                <a:r>
                  <a:rPr lang="fr-FR" sz="2400" dirty="0" smtClean="0"/>
                  <a:t>on </a:t>
                </a:r>
                <a:r>
                  <a:rPr lang="fr-FR" sz="2400" dirty="0"/>
                  <a:t>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18615" y="736979"/>
                <a:ext cx="10862481" cy="5371745"/>
              </a:xfrm>
              <a:blipFill rotWithShape="0">
                <a:blip r:embed="rId2"/>
                <a:stretch>
                  <a:fillRect l="-842" t="-1589"/>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3727038" y="3234523"/>
            <a:ext cx="7833474" cy="3247036"/>
          </a:xfrm>
          <a:prstGeom prst="rect">
            <a:avLst/>
          </a:prstGeom>
        </p:spPr>
      </p:pic>
    </p:spTree>
    <p:extLst>
      <p:ext uri="{BB962C8B-B14F-4D97-AF65-F5344CB8AC3E}">
        <p14:creationId xmlns:p14="http://schemas.microsoft.com/office/powerpoint/2010/main" val="325053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944710" y="953037"/>
            <a:ext cx="8912179" cy="4790940"/>
          </a:xfrm>
          <a:prstGeom prst="rect">
            <a:avLst/>
          </a:prstGeom>
          <a:noFill/>
          <a:ln w="9525">
            <a:noFill/>
            <a:miter lim="800000"/>
            <a:headEnd/>
            <a:tailEnd/>
          </a:ln>
        </p:spPr>
      </p:pic>
    </p:spTree>
    <p:extLst>
      <p:ext uri="{BB962C8B-B14F-4D97-AF65-F5344CB8AC3E}">
        <p14:creationId xmlns:p14="http://schemas.microsoft.com/office/powerpoint/2010/main" val="139112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ous-titre 2"/>
              <p:cNvSpPr>
                <a:spLocks noGrp="1"/>
              </p:cNvSpPr>
              <p:nvPr>
                <p:ph type="subTitle" idx="1"/>
              </p:nvPr>
            </p:nvSpPr>
            <p:spPr>
              <a:xfrm>
                <a:off x="965915" y="940159"/>
                <a:ext cx="10367493" cy="5280338"/>
              </a:xfrm>
            </p:spPr>
            <p:txBody>
              <a:bodyPr>
                <a:normAutofit/>
              </a:bodyPr>
              <a:lstStyle/>
              <a:p>
                <a:pPr algn="l">
                  <a:lnSpc>
                    <a:spcPct val="150000"/>
                  </a:lnSpc>
                </a:pPr>
                <a:r>
                  <a:rPr lang="fr-FR" dirty="0" smtClean="0">
                    <a:solidFill>
                      <a:srgbClr val="FF0000"/>
                    </a:solidFill>
                  </a:rPr>
                  <a:t>3.1.</a:t>
                </a:r>
                <a:r>
                  <a:rPr lang="fr-FR" b="1" dirty="0">
                    <a:solidFill>
                      <a:srgbClr val="FF0000"/>
                    </a:solidFill>
                  </a:rPr>
                  <a:t> Notions de base </a:t>
                </a:r>
                <a:endParaRPr lang="fr-FR" b="1" dirty="0" smtClean="0">
                  <a:solidFill>
                    <a:srgbClr val="FF0000"/>
                  </a:solidFill>
                </a:endParaRPr>
              </a:p>
              <a:p>
                <a:pPr algn="l">
                  <a:lnSpc>
                    <a:spcPct val="150000"/>
                  </a:lnSpc>
                </a:pPr>
                <a:r>
                  <a:rPr lang="fr-FR" b="1" dirty="0" smtClean="0">
                    <a:solidFill>
                      <a:srgbClr val="00B050"/>
                    </a:solidFill>
                  </a:rPr>
                  <a:t>Hypothèses </a:t>
                </a:r>
                <a:r>
                  <a:rPr lang="fr-FR" b="1" dirty="0">
                    <a:solidFill>
                      <a:srgbClr val="00B050"/>
                    </a:solidFill>
                  </a:rPr>
                  <a:t>de </a:t>
                </a:r>
                <a:r>
                  <a:rPr lang="fr-FR" b="1" dirty="0" smtClean="0">
                    <a:solidFill>
                      <a:srgbClr val="00B050"/>
                    </a:solidFill>
                  </a:rPr>
                  <a:t>test:</a:t>
                </a:r>
              </a:p>
              <a:p>
                <a:pPr algn="just">
                  <a:lnSpc>
                    <a:spcPct val="150000"/>
                  </a:lnSpc>
                </a:pPr>
                <a:r>
                  <a:rPr lang="fr-FR" dirty="0"/>
                  <a:t>En premier lieu, nous devons formuler les hypothèses. L'hypothèse que nous voulons vérifier sera appelée hypothèse nulle et on la notera H0. Nous poserons par exemple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r>
                      <a:rPr lang="fr-FR" i="1">
                        <a:latin typeface="Cambria Math" panose="02040503050406030204" pitchFamily="18" charset="0"/>
                      </a:rPr>
                      <m:t>: </m:t>
                    </m:r>
                    <m:r>
                      <a:rPr lang="fr-FR" i="1">
                        <a:latin typeface="Cambria Math" panose="02040503050406030204" pitchFamily="18" charset="0"/>
                      </a:rPr>
                      <m:t>𝜃</m:t>
                    </m:r>
                    <m:r>
                      <a:rPr lang="fr-FR" i="1">
                        <a:latin typeface="Cambria Math" panose="02040503050406030204" pitchFamily="18" charset="0"/>
                      </a:rPr>
                      <m:t>=</m:t>
                    </m:r>
                    <m:r>
                      <a:rPr lang="fr-FR" i="1">
                        <a:latin typeface="Cambria Math" panose="02040503050406030204" pitchFamily="18" charset="0"/>
                      </a:rPr>
                      <m:t>220</m:t>
                    </m:r>
                  </m:oMath>
                </a14:m>
                <a:endParaRPr lang="fr-FR" dirty="0"/>
              </a:p>
              <a:p>
                <a:pPr algn="just">
                  <a:lnSpc>
                    <a:spcPct val="150000"/>
                  </a:lnSpc>
                </a:pPr>
                <a:r>
                  <a:rPr lang="fr-FR" dirty="0"/>
                  <a:t>Nous rassemblerons d'autre part l'ensemble des hypothèses alternatives sous H1 et on écrit</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𝐻</m:t>
                        </m:r>
                      </m:e>
                      <m:sub>
                        <m:r>
                          <a:rPr lang="fr-FR" i="1">
                            <a:latin typeface="Cambria Math" panose="02040503050406030204" pitchFamily="18" charset="0"/>
                          </a:rPr>
                          <m:t>1</m:t>
                        </m:r>
                      </m:sub>
                    </m:sSub>
                    <m:r>
                      <a:rPr lang="fr-FR" i="1">
                        <a:latin typeface="Cambria Math" panose="02040503050406030204" pitchFamily="18" charset="0"/>
                      </a:rPr>
                      <m:t>: </m:t>
                    </m:r>
                    <m:r>
                      <a:rPr lang="fr-FR" i="1">
                        <a:latin typeface="Cambria Math" panose="02040503050406030204" pitchFamily="18" charset="0"/>
                      </a:rPr>
                      <m:t>𝜃</m:t>
                    </m:r>
                    <m:r>
                      <a:rPr lang="fr-FR" i="1">
                        <a:latin typeface="Cambria Math" panose="02040503050406030204" pitchFamily="18" charset="0"/>
                      </a:rPr>
                      <m:t>≠</m:t>
                    </m:r>
                    <m:r>
                      <a:rPr lang="fr-FR" i="1">
                        <a:latin typeface="Cambria Math" panose="02040503050406030204" pitchFamily="18" charset="0"/>
                      </a:rPr>
                      <m:t>220</m:t>
                    </m:r>
                  </m:oMath>
                </a14:m>
                <a:r>
                  <a:rPr lang="fr-FR" dirty="0"/>
                  <a:t>. Et nous parlerons de tester H0 contre les alternatives bilatérales H1 (</a:t>
                </a:r>
                <a:r>
                  <a:rPr lang="fr-FR" dirty="0" smtClean="0"/>
                  <a:t>sous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 </m:t>
                        </m:r>
                        <m:r>
                          <a:rPr lang="fr-FR" i="1">
                            <a:latin typeface="Cambria Math" panose="02040503050406030204" pitchFamily="18" charset="0"/>
                          </a:rPr>
                          <m:t>𝐻</m:t>
                        </m:r>
                      </m:e>
                      <m:sub>
                        <m:r>
                          <a:rPr lang="fr-FR" i="1">
                            <a:latin typeface="Cambria Math" panose="02040503050406030204" pitchFamily="18" charset="0"/>
                          </a:rPr>
                          <m:t>1</m:t>
                        </m:r>
                      </m:sub>
                    </m:sSub>
                  </m:oMath>
                </a14:m>
                <a:r>
                  <a:rPr lang="fr-FR" dirty="0" smtClean="0"/>
                  <a:t> , </a:t>
                </a:r>
                <a14:m>
                  <m:oMath xmlns:m="http://schemas.openxmlformats.org/officeDocument/2006/math">
                    <m:r>
                      <a:rPr lang="fr-FR" i="1">
                        <a:latin typeface="Cambria Math" panose="02040503050406030204" pitchFamily="18" charset="0"/>
                      </a:rPr>
                      <m:t>𝜃</m:t>
                    </m:r>
                  </m:oMath>
                </a14:m>
                <a:r>
                  <a:rPr lang="fr-FR" dirty="0"/>
                  <a:t> peut être inférieur ou supérieur à 220).</a:t>
                </a:r>
              </a:p>
              <a:p>
                <a:pPr marL="342900" indent="-342900" algn="l">
                  <a:lnSpc>
                    <a:spcPct val="150000"/>
                  </a:lnSpc>
                  <a:buFontTx/>
                  <a:buChar char="-"/>
                </a:pPr>
                <a:endParaRPr lang="fr-FR" b="1" dirty="0" smtClean="0"/>
              </a:p>
              <a:p>
                <a:pPr marL="342900" indent="-342900" algn="l">
                  <a:buFontTx/>
                  <a:buChar char="-"/>
                </a:pPr>
                <a:endParaRPr lang="fr-FR" dirty="0"/>
              </a:p>
            </p:txBody>
          </p:sp>
        </mc:Choice>
        <mc:Fallback xmlns="">
          <p:sp>
            <p:nvSpPr>
              <p:cNvPr id="3" name="Sous-titre 2"/>
              <p:cNvSpPr>
                <a:spLocks noGrp="1" noRot="1" noChangeAspect="1" noMove="1" noResize="1" noEditPoints="1" noAdjustHandles="1" noChangeArrowheads="1" noChangeShapeType="1" noTextEdit="1"/>
              </p:cNvSpPr>
              <p:nvPr>
                <p:ph type="subTitle" idx="1"/>
              </p:nvPr>
            </p:nvSpPr>
            <p:spPr>
              <a:xfrm>
                <a:off x="965915" y="940159"/>
                <a:ext cx="10367493" cy="5280338"/>
              </a:xfrm>
              <a:blipFill rotWithShape="0">
                <a:blip r:embed="rId2"/>
                <a:stretch>
                  <a:fillRect l="-882" r="-941"/>
                </a:stretch>
              </a:blipFill>
            </p:spPr>
            <p:txBody>
              <a:bodyPr/>
              <a:lstStyle/>
              <a:p>
                <a:r>
                  <a:rPr lang="fr-FR">
                    <a:noFill/>
                  </a:rPr>
                  <a:t> </a:t>
                </a:r>
              </a:p>
            </p:txBody>
          </p:sp>
        </mc:Fallback>
      </mc:AlternateContent>
    </p:spTree>
    <p:extLst>
      <p:ext uri="{BB962C8B-B14F-4D97-AF65-F5344CB8AC3E}">
        <p14:creationId xmlns:p14="http://schemas.microsoft.com/office/powerpoint/2010/main" val="2928325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373487"/>
                <a:ext cx="10515600" cy="5803476"/>
              </a:xfrm>
            </p:spPr>
            <p:txBody>
              <a:bodyPr>
                <a:normAutofit/>
              </a:bodyPr>
              <a:lstStyle/>
              <a:p>
                <a:pPr marL="0" indent="0" algn="just">
                  <a:lnSpc>
                    <a:spcPct val="150000"/>
                  </a:lnSpc>
                  <a:buNone/>
                </a:pPr>
                <a:r>
                  <a:rPr lang="fr-FR" sz="2400" dirty="0" smtClean="0">
                    <a:solidFill>
                      <a:srgbClr val="00B050"/>
                    </a:solidFill>
                  </a:rPr>
                  <a:t>Exemple:</a:t>
                </a:r>
                <a:r>
                  <a:rPr lang="fr-FR" sz="2400" dirty="0" smtClean="0"/>
                  <a:t> </a:t>
                </a:r>
              </a:p>
              <a:p>
                <a:pPr marL="0" indent="0" algn="just">
                  <a:lnSpc>
                    <a:spcPct val="150000"/>
                  </a:lnSpc>
                  <a:buNone/>
                </a:pPr>
                <a:r>
                  <a:rPr lang="fr-FR" sz="2400" dirty="0" smtClean="0"/>
                  <a:t>une entreprise conditionne et commercialise du sel fin fluoré en sachets portant les mentions: « poids net 1 kg et fluorure de potassium 250 mg/kg »</a:t>
                </a:r>
              </a:p>
              <a:p>
                <a:pPr marL="0" indent="0" algn="just">
                  <a:lnSpc>
                    <a:spcPct val="150000"/>
                  </a:lnSpc>
                  <a:buNone/>
                </a:pPr>
                <a:r>
                  <a:rPr lang="fr-FR" sz="2400" dirty="0" smtClean="0"/>
                  <a:t>Une association de consommateurs décide de contrôler la teneurs en fluor de potassium de ce sel fin fluoré, dont la valeur annoncée sur chaque paquet est 250 mg/kg</a:t>
                </a:r>
              </a:p>
              <a:p>
                <a:pPr marL="0" indent="0" algn="just">
                  <a:lnSpc>
                    <a:spcPct val="150000"/>
                  </a:lnSpc>
                  <a:buNone/>
                </a:pPr>
                <a:r>
                  <a:rPr lang="fr-FR" sz="2400" dirty="0" smtClean="0"/>
                  <a:t>On prélève au hasard un échantillon de 100 sachets dans la production, afin de l’adresser à un laboratoire. Les résultats, en mg/kg obtenus pour la moyenne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𝑥</m:t>
                        </m:r>
                      </m:e>
                    </m:acc>
                  </m:oMath>
                </a14:m>
                <a:r>
                  <a:rPr lang="fr-FR" sz="2400" dirty="0" smtClean="0"/>
                  <a:t> et pour l’écart type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𝑒</m:t>
                        </m:r>
                      </m:sub>
                    </m:sSub>
                  </m:oMath>
                </a14:m>
                <a:r>
                  <a:rPr lang="fr-FR" sz="2400" dirty="0" smtClean="0"/>
                  <a:t> sont : </a:t>
                </a: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r>
                      <a:rPr lang="fr-FR" sz="2400" b="0" i="1" smtClean="0">
                        <a:latin typeface="Cambria Math" panose="02040503050406030204" pitchFamily="18" charset="0"/>
                      </a:rPr>
                      <m:t>=</m:t>
                    </m:r>
                    <m:r>
                      <a:rPr lang="fr-FR" sz="2400" b="0" i="1" smtClean="0">
                        <a:latin typeface="Cambria Math" panose="02040503050406030204" pitchFamily="18" charset="0"/>
                      </a:rPr>
                      <m:t>253</m:t>
                    </m:r>
                    <m:r>
                      <a:rPr lang="fr-FR" sz="2400" b="0" i="1" smtClean="0">
                        <a:latin typeface="Cambria Math" panose="02040503050406030204" pitchFamily="18" charset="0"/>
                      </a:rPr>
                      <m:t>.</m:t>
                    </m:r>
                    <m:r>
                      <a:rPr lang="fr-FR" sz="2400" b="0" i="1" smtClean="0">
                        <a:latin typeface="Cambria Math" panose="02040503050406030204" pitchFamily="18" charset="0"/>
                      </a:rPr>
                      <m:t>9</m:t>
                    </m:r>
                  </m:oMath>
                </a14:m>
                <a:r>
                  <a:rPr lang="fr-FR" sz="2400" dirty="0" smtClean="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𝑒</m:t>
                        </m:r>
                      </m:sub>
                    </m:sSub>
                    <m:r>
                      <a:rPr lang="fr-FR" sz="2400" b="0" i="1" smtClean="0">
                        <a:latin typeface="Cambria Math" panose="02040503050406030204" pitchFamily="18" charset="0"/>
                      </a:rPr>
                      <m:t>=</m:t>
                    </m:r>
                    <m:r>
                      <a:rPr lang="fr-FR" sz="2400" b="0" i="1" smtClean="0">
                        <a:latin typeface="Cambria Math" panose="02040503050406030204" pitchFamily="18" charset="0"/>
                      </a:rPr>
                      <m:t>21</m:t>
                    </m:r>
                    <m:r>
                      <a:rPr lang="fr-FR" sz="2400" b="0" i="1" smtClean="0">
                        <a:latin typeface="Cambria Math" panose="02040503050406030204" pitchFamily="18" charset="0"/>
                      </a:rPr>
                      <m:t>.</m:t>
                    </m:r>
                    <m:r>
                      <a:rPr lang="fr-FR" sz="2400" b="0" i="1" smtClean="0">
                        <a:latin typeface="Cambria Math" panose="02040503050406030204" pitchFamily="18" charset="0"/>
                      </a:rPr>
                      <m:t>9</m:t>
                    </m:r>
                  </m:oMath>
                </a14:m>
                <a:endParaRPr lang="fr-FR" sz="24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373487"/>
                <a:ext cx="10515600" cy="5803476"/>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3277633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708338"/>
                <a:ext cx="10515600" cy="5468625"/>
              </a:xfrm>
            </p:spPr>
            <p:txBody>
              <a:bodyPr/>
              <a:lstStyle/>
              <a:p>
                <a:pPr marL="0" indent="0" algn="just">
                  <a:lnSpc>
                    <a:spcPct val="150000"/>
                  </a:lnSpc>
                  <a:buNone/>
                </a:pPr>
                <a:r>
                  <a:rPr lang="fr-FR" sz="2400" dirty="0" smtClean="0"/>
                  <a:t>1. On désigne par </a:t>
                </a:r>
                <a14:m>
                  <m:oMath xmlns:m="http://schemas.openxmlformats.org/officeDocument/2006/math">
                    <m:r>
                      <a:rPr lang="fr-FR" sz="2400" i="1">
                        <a:latin typeface="Cambria Math" panose="02040503050406030204" pitchFamily="18" charset="0"/>
                      </a:rPr>
                      <m:t>𝑚</m:t>
                    </m:r>
                  </m:oMath>
                </a14:m>
                <a:r>
                  <a:rPr lang="fr-FR" sz="2400" dirty="0"/>
                  <a:t> la moyenne et par </a:t>
                </a:r>
                <a14:m>
                  <m:oMath xmlns:m="http://schemas.openxmlformats.org/officeDocument/2006/math">
                    <m:r>
                      <a:rPr lang="fr-FR" sz="2400" i="1">
                        <a:latin typeface="Cambria Math" panose="02040503050406030204" pitchFamily="18" charset="0"/>
                        <a:ea typeface="Cambria Math" panose="02040503050406030204" pitchFamily="18" charset="0"/>
                      </a:rPr>
                      <m:t>𝜎</m:t>
                    </m:r>
                  </m:oMath>
                </a14:m>
                <a:r>
                  <a:rPr lang="fr-FR" sz="2400" dirty="0"/>
                  <a:t> l’écart-type en mg/kg des teneurs en fluorure de potassium de la production totale des sachets de sel. A partir des résultats obtenus par le laboratoire, donner une estimation ponctuelle de </a:t>
                </a:r>
                <a14:m>
                  <m:oMath xmlns:m="http://schemas.openxmlformats.org/officeDocument/2006/math">
                    <m:r>
                      <a:rPr lang="fr-FR" sz="2400" i="1">
                        <a:latin typeface="Cambria Math" panose="02040503050406030204" pitchFamily="18" charset="0"/>
                      </a:rPr>
                      <m:t>𝑚</m:t>
                    </m:r>
                    <m:r>
                      <a:rPr lang="fr-FR" sz="2400" i="1">
                        <a:latin typeface="Cambria Math" panose="02040503050406030204" pitchFamily="18" charset="0"/>
                      </a:rPr>
                      <m:t> </m:t>
                    </m:r>
                    <m:r>
                      <a:rPr lang="fr-FR" sz="2400" i="1">
                        <a:latin typeface="Cambria Math" panose="02040503050406030204" pitchFamily="18" charset="0"/>
                      </a:rPr>
                      <m:t>𝑒𝑡</m:t>
                    </m:r>
                    <m:r>
                      <a:rPr lang="fr-FR" sz="2400" i="1">
                        <a:latin typeface="Cambria Math" panose="02040503050406030204" pitchFamily="18" charset="0"/>
                      </a:rPr>
                      <m:t> </m:t>
                    </m:r>
                    <m:r>
                      <a:rPr lang="fr-FR" sz="2400" i="1">
                        <a:latin typeface="Cambria Math" panose="02040503050406030204" pitchFamily="18" charset="0"/>
                        <a:ea typeface="Cambria Math" panose="02040503050406030204" pitchFamily="18" charset="0"/>
                      </a:rPr>
                      <m:t>𝜎</m:t>
                    </m:r>
                  </m:oMath>
                </a14:m>
                <a:endParaRPr lang="fr-FR" sz="2400" dirty="0" smtClean="0">
                  <a:ea typeface="Cambria Math" panose="02040503050406030204" pitchFamily="18" charset="0"/>
                </a:endParaRPr>
              </a:p>
              <a:p>
                <a:pPr marL="0" indent="0" algn="just">
                  <a:lnSpc>
                    <a:spcPct val="150000"/>
                  </a:lnSpc>
                  <a:buNone/>
                </a:pPr>
                <a:r>
                  <a:rPr lang="fr-FR" sz="2400" dirty="0" smtClean="0"/>
                  <a:t>2. Soit </a:t>
                </a: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oMath>
                </a14:m>
                <a:r>
                  <a:rPr lang="fr-FR" sz="2400" dirty="0"/>
                  <a:t> la variable aléatoire qui, à chaque échantillon de taille 100 prélevé au hasard dans la production totale, associe sa teneurs moyenne en fluorure de potassium. On assimile ces échantillon à des échantillons non exhaustifs</a:t>
                </a:r>
              </a:p>
              <a:p>
                <a:pPr marL="457200" indent="-457200">
                  <a:lnSpc>
                    <a:spcPct val="150000"/>
                  </a:lnSpc>
                  <a:buAutoNum type="arabicParenR"/>
                </a:pPr>
                <a:endParaRPr lang="fr-FR" sz="2400"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708338"/>
                <a:ext cx="10515600" cy="5468625"/>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687047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95459"/>
                <a:ext cx="10515600" cy="5481504"/>
              </a:xfrm>
            </p:spPr>
            <p:txBody>
              <a:bodyPr>
                <a:normAutofit/>
              </a:bodyPr>
              <a:lstStyle/>
              <a:p>
                <a:pPr marL="514350" indent="-514350" algn="just">
                  <a:lnSpc>
                    <a:spcPct val="150000"/>
                  </a:lnSpc>
                  <a:buAutoNum type="alphaLcParenR"/>
                </a:pPr>
                <a:r>
                  <a:rPr lang="fr-FR" sz="2400" dirty="0" smtClean="0"/>
                  <a:t>Montrer que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𝑋</m:t>
                        </m:r>
                        <m:r>
                          <a:rPr lang="fr-FR" sz="2400" b="0" i="1" smtClean="0">
                            <a:latin typeface="Cambria Math" panose="02040503050406030204" pitchFamily="18" charset="0"/>
                          </a:rPr>
                          <m:t> </m:t>
                        </m:r>
                      </m:e>
                    </m:acc>
                  </m:oMath>
                </a14:m>
                <a:r>
                  <a:rPr lang="fr-FR" sz="2400" dirty="0" smtClean="0"/>
                  <a:t>suit la loi normale de moyenne </a:t>
                </a:r>
                <a14:m>
                  <m:oMath xmlns:m="http://schemas.openxmlformats.org/officeDocument/2006/math">
                    <m:r>
                      <a:rPr lang="fr-FR" sz="2400" b="0" i="1" smtClean="0">
                        <a:latin typeface="Cambria Math" panose="02040503050406030204" pitchFamily="18" charset="0"/>
                      </a:rPr>
                      <m:t>𝑚</m:t>
                    </m:r>
                  </m:oMath>
                </a14:m>
                <a:r>
                  <a:rPr lang="fr-FR" sz="2400" dirty="0" smtClean="0"/>
                  <a:t> et d’écart type 2.2</a:t>
                </a:r>
              </a:p>
              <a:p>
                <a:pPr marL="514350" indent="-514350" algn="just">
                  <a:lnSpc>
                    <a:spcPct val="150000"/>
                  </a:lnSpc>
                  <a:buAutoNum type="alphaLcParenR"/>
                </a:pPr>
                <a:r>
                  <a:rPr lang="fr-FR" sz="2400" dirty="0" smtClean="0"/>
                  <a:t>On se propose de construire un test bilatéral permettant d’accepter ou de refuser, au seuil de signification 5%, l’hypothèse selon laquelle la teneurs en fluorure de potassium des sachets est, en moyenne de 250 mg/kg.</a:t>
                </a:r>
              </a:p>
              <a:p>
                <a:pPr marL="0" indent="0" algn="just">
                  <a:lnSpc>
                    <a:spcPct val="150000"/>
                  </a:lnSpc>
                  <a:buNone/>
                </a:pPr>
                <a:r>
                  <a:rPr lang="fr-FR" sz="2400" dirty="0" smtClean="0">
                    <a:solidFill>
                      <a:srgbClr val="FF0000"/>
                    </a:solidFill>
                  </a:rPr>
                  <a:t>Note: corrigé dans « itinéraire en statistique et probabilités », page 258</a:t>
                </a:r>
                <a:endParaRPr lang="fr-FR" sz="2400" dirty="0">
                  <a:solidFill>
                    <a:srgbClr val="FF0000"/>
                  </a:solidFill>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95459"/>
                <a:ext cx="10515600" cy="5481504"/>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521727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63639"/>
                <a:ext cx="10515600" cy="5713324"/>
              </a:xfrm>
            </p:spPr>
            <p:txBody>
              <a:bodyPr>
                <a:normAutofit fontScale="92500"/>
              </a:bodyPr>
              <a:lstStyle/>
              <a:p>
                <a:pPr marL="0" indent="0">
                  <a:buNone/>
                </a:pPr>
                <a:r>
                  <a:rPr lang="fr-FR" sz="2400" dirty="0" smtClean="0">
                    <a:solidFill>
                      <a:srgbClr val="00B050"/>
                    </a:solidFill>
                  </a:rPr>
                  <a:t>3.5.3. test de conformité d’une variance</a:t>
                </a:r>
              </a:p>
              <a:p>
                <a:pPr marL="0" indent="0" algn="just">
                  <a:lnSpc>
                    <a:spcPct val="150000"/>
                  </a:lnSpc>
                  <a:buNone/>
                </a:pPr>
                <a:r>
                  <a:rPr lang="fr-FR" sz="2600" dirty="0" smtClean="0"/>
                  <a:t>Pour une population Normale de variance </a:t>
                </a:r>
                <a14:m>
                  <m:oMath xmlns:m="http://schemas.openxmlformats.org/officeDocument/2006/math">
                    <m:sSup>
                      <m:sSupPr>
                        <m:ctrlPr>
                          <a:rPr lang="fr-FR" sz="2600" i="1" smtClean="0">
                            <a:latin typeface="Cambria Math" panose="02040503050406030204" pitchFamily="18" charset="0"/>
                          </a:rPr>
                        </m:ctrlPr>
                      </m:sSupPr>
                      <m:e>
                        <m:r>
                          <a:rPr lang="fr-FR" sz="2600" i="1" smtClean="0">
                            <a:latin typeface="Cambria Math" panose="02040503050406030204" pitchFamily="18" charset="0"/>
                            <a:ea typeface="Cambria Math" panose="02040503050406030204" pitchFamily="18" charset="0"/>
                          </a:rPr>
                          <m:t>𝜎</m:t>
                        </m:r>
                      </m:e>
                      <m:sup>
                        <m:r>
                          <a:rPr lang="fr-FR" sz="2600" b="0" i="1" smtClean="0">
                            <a:latin typeface="Cambria Math" panose="02040503050406030204" pitchFamily="18" charset="0"/>
                          </a:rPr>
                          <m:t>2</m:t>
                        </m:r>
                      </m:sup>
                    </m:sSup>
                  </m:oMath>
                </a14:m>
                <a:r>
                  <a:rPr lang="fr-FR" sz="2600" dirty="0" smtClean="0"/>
                  <a:t>. On définit une nouvelle variable aléatoire notée </a:t>
                </a:r>
                <a14:m>
                  <m:oMath xmlns:m="http://schemas.openxmlformats.org/officeDocument/2006/math">
                    <m:sSup>
                      <m:sSupPr>
                        <m:ctrlPr>
                          <a:rPr lang="fr-FR" sz="2600" i="1" smtClean="0">
                            <a:latin typeface="Cambria Math" panose="02040503050406030204" pitchFamily="18" charset="0"/>
                          </a:rPr>
                        </m:ctrlPr>
                      </m:sSupPr>
                      <m:e>
                        <m:r>
                          <a:rPr lang="fr-FR" sz="2600" i="1" smtClean="0">
                            <a:latin typeface="Cambria Math" panose="02040503050406030204" pitchFamily="18" charset="0"/>
                            <a:ea typeface="Cambria Math" panose="02040503050406030204" pitchFamily="18" charset="0"/>
                          </a:rPr>
                          <m:t>𝜒</m:t>
                        </m:r>
                      </m:e>
                      <m:sup>
                        <m:r>
                          <a:rPr lang="fr-FR" sz="2600" b="0" i="1" smtClean="0">
                            <a:latin typeface="Cambria Math" panose="02040503050406030204" pitchFamily="18" charset="0"/>
                          </a:rPr>
                          <m:t>2</m:t>
                        </m:r>
                      </m:sup>
                    </m:sSup>
                  </m:oMath>
                </a14:m>
                <a:r>
                  <a:rPr lang="fr-FR" sz="2600" dirty="0" smtClean="0"/>
                  <a:t> et appelée variable du « khi-deux » ou encore « khi-carré » et définie pour un échantillonnage de taille n par:</a:t>
                </a:r>
              </a:p>
              <a:p>
                <a:pPr marL="0" indent="0" algn="just">
                  <a:lnSpc>
                    <a:spcPct val="150000"/>
                  </a:lnSpc>
                  <a:buNone/>
                </a:pPr>
                <a14:m>
                  <m:oMathPara xmlns:m="http://schemas.openxmlformats.org/officeDocument/2006/math">
                    <m:oMathParaPr>
                      <m:jc m:val="centerGroup"/>
                    </m:oMathParaPr>
                    <m:oMath xmlns:m="http://schemas.openxmlformats.org/officeDocument/2006/math">
                      <m:sSup>
                        <m:sSupPr>
                          <m:ctrlPr>
                            <a:rPr lang="fr-FR" sz="2600" i="1">
                              <a:latin typeface="Cambria Math" panose="02040503050406030204" pitchFamily="18" charset="0"/>
                            </a:rPr>
                          </m:ctrlPr>
                        </m:sSupPr>
                        <m:e>
                          <m:r>
                            <a:rPr lang="fr-FR" sz="2600" i="1">
                              <a:latin typeface="Cambria Math" panose="02040503050406030204" pitchFamily="18" charset="0"/>
                              <a:ea typeface="Cambria Math" panose="02040503050406030204" pitchFamily="18" charset="0"/>
                            </a:rPr>
                            <m:t>𝜒</m:t>
                          </m:r>
                        </m:e>
                        <m:sup>
                          <m:r>
                            <a:rPr lang="fr-FR" sz="2600" i="1">
                              <a:latin typeface="Cambria Math" panose="02040503050406030204" pitchFamily="18" charset="0"/>
                            </a:rPr>
                            <m:t>2</m:t>
                          </m:r>
                        </m:sup>
                      </m:sSup>
                      <m:r>
                        <a:rPr lang="fr-FR" sz="2600" b="0" i="1" smtClean="0">
                          <a:latin typeface="Cambria Math" panose="02040503050406030204" pitchFamily="18" charset="0"/>
                        </a:rPr>
                        <m:t>=</m:t>
                      </m:r>
                      <m:d>
                        <m:dPr>
                          <m:ctrlPr>
                            <a:rPr lang="fr-FR" sz="2600" b="0" i="1" smtClean="0">
                              <a:latin typeface="Cambria Math" panose="02040503050406030204" pitchFamily="18" charset="0"/>
                            </a:rPr>
                          </m:ctrlPr>
                        </m:dPr>
                        <m:e>
                          <m:r>
                            <a:rPr lang="fr-FR" sz="2600" b="0" i="1" smtClean="0">
                              <a:latin typeface="Cambria Math" panose="02040503050406030204" pitchFamily="18" charset="0"/>
                            </a:rPr>
                            <m:t>𝑛</m:t>
                          </m:r>
                          <m:r>
                            <a:rPr lang="fr-FR" sz="2600" b="0" i="1" smtClean="0">
                              <a:latin typeface="Cambria Math" panose="02040503050406030204" pitchFamily="18" charset="0"/>
                            </a:rPr>
                            <m:t>−</m:t>
                          </m:r>
                          <m:r>
                            <a:rPr lang="fr-FR" sz="2600" b="0" i="1" smtClean="0">
                              <a:latin typeface="Cambria Math" panose="02040503050406030204" pitchFamily="18" charset="0"/>
                            </a:rPr>
                            <m:t>1</m:t>
                          </m:r>
                        </m:e>
                      </m:d>
                      <m:f>
                        <m:fPr>
                          <m:ctrlPr>
                            <a:rPr lang="fr-FR" sz="2600" b="0" i="1" smtClean="0">
                              <a:latin typeface="Cambria Math" panose="02040503050406030204" pitchFamily="18" charset="0"/>
                            </a:rPr>
                          </m:ctrlPr>
                        </m:fPr>
                        <m:num>
                          <m:sSup>
                            <m:sSupPr>
                              <m:ctrlPr>
                                <a:rPr lang="fr-FR" sz="2600" b="0" i="1" smtClean="0">
                                  <a:latin typeface="Cambria Math" panose="02040503050406030204" pitchFamily="18" charset="0"/>
                                </a:rPr>
                              </m:ctrlPr>
                            </m:sSupPr>
                            <m:e>
                              <m:r>
                                <a:rPr lang="fr-FR" sz="2600" b="0" i="1" smtClean="0">
                                  <a:latin typeface="Cambria Math" panose="02040503050406030204" pitchFamily="18" charset="0"/>
                                </a:rPr>
                                <m:t>𝑆</m:t>
                              </m:r>
                            </m:e>
                            <m:sup>
                              <m:r>
                                <a:rPr lang="fr-FR" sz="2600" b="0" i="1" smtClean="0">
                                  <a:latin typeface="Cambria Math" panose="02040503050406030204" pitchFamily="18" charset="0"/>
                                </a:rPr>
                                <m:t>2</m:t>
                              </m:r>
                            </m:sup>
                          </m:sSup>
                        </m:num>
                        <m:den>
                          <m:sSup>
                            <m:sSupPr>
                              <m:ctrlPr>
                                <a:rPr lang="fr-FR" sz="2600" b="0" i="1" smtClean="0">
                                  <a:latin typeface="Cambria Math" panose="02040503050406030204" pitchFamily="18" charset="0"/>
                                </a:rPr>
                              </m:ctrlPr>
                            </m:sSupPr>
                            <m:e>
                              <m:r>
                                <a:rPr lang="fr-FR" sz="2600" b="0" i="1" smtClean="0">
                                  <a:latin typeface="Cambria Math" panose="02040503050406030204" pitchFamily="18" charset="0"/>
                                  <a:ea typeface="Cambria Math" panose="02040503050406030204" pitchFamily="18" charset="0"/>
                                </a:rPr>
                                <m:t>𝜎</m:t>
                              </m:r>
                            </m:e>
                            <m:sup>
                              <m:r>
                                <a:rPr lang="fr-FR" sz="2600" b="0" i="1" smtClean="0">
                                  <a:latin typeface="Cambria Math" panose="02040503050406030204" pitchFamily="18" charset="0"/>
                                </a:rPr>
                                <m:t>2</m:t>
                              </m:r>
                            </m:sup>
                          </m:sSup>
                        </m:den>
                      </m:f>
                    </m:oMath>
                  </m:oMathPara>
                </a14:m>
                <a:endParaRPr lang="fr-FR" sz="2600" dirty="0" smtClean="0"/>
              </a:p>
              <a:p>
                <a:pPr marL="0" indent="0" algn="just">
                  <a:lnSpc>
                    <a:spcPct val="150000"/>
                  </a:lnSpc>
                  <a:buNone/>
                </a:pPr>
                <a:r>
                  <a:rPr lang="fr-FR" sz="2600" dirty="0" smtClean="0"/>
                  <a:t>Cette variable aléatoire est une variable continue définie comme la somme des carrés de n variable aléatoires </a:t>
                </a:r>
                <a14:m>
                  <m:oMath xmlns:m="http://schemas.openxmlformats.org/officeDocument/2006/math">
                    <m:sSub>
                      <m:sSubPr>
                        <m:ctrlPr>
                          <a:rPr lang="fr-FR" sz="2600" i="1" smtClean="0">
                            <a:latin typeface="Cambria Math" panose="02040503050406030204" pitchFamily="18" charset="0"/>
                          </a:rPr>
                        </m:ctrlPr>
                      </m:sSubPr>
                      <m:e>
                        <m:r>
                          <a:rPr lang="fr-FR" sz="2600" b="0" i="1" smtClean="0">
                            <a:latin typeface="Cambria Math" panose="02040503050406030204" pitchFamily="18" charset="0"/>
                          </a:rPr>
                          <m:t>𝑋</m:t>
                        </m:r>
                      </m:e>
                      <m:sub>
                        <m:r>
                          <a:rPr lang="fr-FR" sz="2600" b="0" i="1" smtClean="0">
                            <a:latin typeface="Cambria Math" panose="02040503050406030204" pitchFamily="18" charset="0"/>
                          </a:rPr>
                          <m:t>𝑖</m:t>
                        </m:r>
                      </m:sub>
                    </m:sSub>
                    <m:r>
                      <a:rPr lang="fr-FR" sz="2600" i="1" smtClean="0">
                        <a:latin typeface="Cambria Math" panose="02040503050406030204" pitchFamily="18" charset="0"/>
                        <a:ea typeface="Cambria Math" panose="02040503050406030204" pitchFamily="18" charset="0"/>
                      </a:rPr>
                      <m:t>~</m:t>
                    </m:r>
                    <m:r>
                      <a:rPr lang="fr-FR" sz="2600" b="0" i="1" smtClean="0">
                        <a:latin typeface="Cambria Math" panose="02040503050406030204" pitchFamily="18" charset="0"/>
                        <a:ea typeface="Cambria Math" panose="02040503050406030204" pitchFamily="18" charset="0"/>
                      </a:rPr>
                      <m:t>𝑁</m:t>
                    </m:r>
                    <m:d>
                      <m:dPr>
                        <m:ctrlPr>
                          <a:rPr lang="fr-FR" sz="2600" b="0" i="1" smtClean="0">
                            <a:latin typeface="Cambria Math" panose="02040503050406030204" pitchFamily="18" charset="0"/>
                            <a:ea typeface="Cambria Math" panose="02040503050406030204" pitchFamily="18" charset="0"/>
                          </a:rPr>
                        </m:ctrlPr>
                      </m:dPr>
                      <m:e>
                        <m:r>
                          <a:rPr lang="fr-FR" sz="2600" b="0" i="1" smtClean="0">
                            <a:latin typeface="Cambria Math" panose="02040503050406030204" pitchFamily="18" charset="0"/>
                            <a:ea typeface="Cambria Math" panose="02040503050406030204" pitchFamily="18" charset="0"/>
                          </a:rPr>
                          <m:t>0</m:t>
                        </m:r>
                        <m:r>
                          <a:rPr lang="fr-FR" sz="2600" b="0" i="1" smtClean="0">
                            <a:latin typeface="Cambria Math" panose="02040503050406030204" pitchFamily="18" charset="0"/>
                            <a:ea typeface="Cambria Math" panose="02040503050406030204" pitchFamily="18" charset="0"/>
                          </a:rPr>
                          <m:t>,</m:t>
                        </m:r>
                        <m:r>
                          <a:rPr lang="fr-FR" sz="2600" b="0" i="1" smtClean="0">
                            <a:latin typeface="Cambria Math" panose="02040503050406030204" pitchFamily="18" charset="0"/>
                            <a:ea typeface="Cambria Math" panose="02040503050406030204" pitchFamily="18" charset="0"/>
                          </a:rPr>
                          <m:t>1</m:t>
                        </m:r>
                      </m:e>
                    </m:d>
                  </m:oMath>
                </a14:m>
                <a:r>
                  <a:rPr lang="fr-FR" sz="2600" dirty="0" smtClean="0"/>
                  <a:t>; son espérance mathématique est n et sa variance 2n. Cette loi est tabulée en fonction de </a:t>
                </a:r>
                <a14:m>
                  <m:oMath xmlns:m="http://schemas.openxmlformats.org/officeDocument/2006/math">
                    <m:r>
                      <a:rPr lang="fr-FR" sz="2600" b="0" i="1" smtClean="0">
                        <a:latin typeface="Cambria Math" panose="02040503050406030204" pitchFamily="18" charset="0"/>
                      </a:rPr>
                      <m:t>𝑣</m:t>
                    </m:r>
                    <m:r>
                      <a:rPr lang="fr-FR" sz="2600" b="0" i="1" smtClean="0">
                        <a:latin typeface="Cambria Math" panose="02040503050406030204" pitchFamily="18" charset="0"/>
                      </a:rPr>
                      <m:t>=</m:t>
                    </m:r>
                    <m:r>
                      <a:rPr lang="fr-FR" sz="2600" b="0" i="1" smtClean="0">
                        <a:latin typeface="Cambria Math" panose="02040503050406030204" pitchFamily="18" charset="0"/>
                      </a:rPr>
                      <m:t>𝑛</m:t>
                    </m:r>
                    <m:r>
                      <a:rPr lang="fr-FR" sz="2600" b="0" i="1" smtClean="0">
                        <a:latin typeface="Cambria Math" panose="02040503050406030204" pitchFamily="18" charset="0"/>
                      </a:rPr>
                      <m:t>−</m:t>
                    </m:r>
                    <m:r>
                      <a:rPr lang="fr-FR" sz="2600" b="0" i="1" smtClean="0">
                        <a:latin typeface="Cambria Math" panose="02040503050406030204" pitchFamily="18" charset="0"/>
                      </a:rPr>
                      <m:t>1</m:t>
                    </m:r>
                  </m:oMath>
                </a14:m>
                <a:r>
                  <a:rPr lang="fr-FR" sz="2600" dirty="0" smtClean="0"/>
                  <a:t> appelé le nombre de degrés de liberté</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63639"/>
                <a:ext cx="10515600" cy="5713324"/>
              </a:xfrm>
              <a:blipFill rotWithShape="0">
                <a:blip r:embed="rId2"/>
                <a:stretch>
                  <a:fillRect l="-928" t="-1387" r="-870"/>
                </a:stretch>
              </a:blipFill>
            </p:spPr>
            <p:txBody>
              <a:bodyPr/>
              <a:lstStyle/>
              <a:p>
                <a:r>
                  <a:rPr lang="fr-FR">
                    <a:noFill/>
                  </a:rPr>
                  <a:t> </a:t>
                </a:r>
              </a:p>
            </p:txBody>
          </p:sp>
        </mc:Fallback>
      </mc:AlternateContent>
    </p:spTree>
    <p:extLst>
      <p:ext uri="{BB962C8B-B14F-4D97-AF65-F5344CB8AC3E}">
        <p14:creationId xmlns:p14="http://schemas.microsoft.com/office/powerpoint/2010/main" val="1447379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18186"/>
                <a:ext cx="10515600" cy="5558777"/>
              </a:xfrm>
            </p:spPr>
            <p:txBody>
              <a:bodyPr>
                <a:normAutofit lnSpcReduction="10000"/>
              </a:bodyPr>
              <a:lstStyle/>
              <a:p>
                <a:pPr marL="0" indent="0" algn="ctr">
                  <a:lnSpc>
                    <a:spcPct val="150000"/>
                  </a:lnSpc>
                  <a:buNone/>
                </a:pPr>
                <a:r>
                  <a:rPr lang="fr-FR" sz="2400" dirty="0" smtClean="0"/>
                  <a:t> </a:t>
                </a:r>
                <a14:m>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r>
                              <a:rPr lang="fr-FR" sz="2400" i="1">
                                <a:latin typeface="Cambria Math" panose="02040503050406030204" pitchFamily="18" charset="0"/>
                              </a:rPr>
                              <m:t>=</m:t>
                            </m:r>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0</m:t>
                                </m:r>
                              </m:sub>
                              <m:sup>
                                <m:r>
                                  <a:rPr lang="fr-FR" sz="2400" b="0" i="1" smtClean="0">
                                    <a:latin typeface="Cambria Math" panose="02040503050406030204" pitchFamily="18" charset="0"/>
                                  </a:rPr>
                                  <m:t>2</m:t>
                                </m:r>
                              </m:sup>
                            </m:sSubSup>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0</m:t>
                                </m:r>
                              </m:sub>
                              <m:sup>
                                <m:r>
                                  <a:rPr lang="fr-FR" sz="2400" i="1">
                                    <a:latin typeface="Cambria Math" panose="02040503050406030204" pitchFamily="18" charset="0"/>
                                  </a:rPr>
                                  <m:t>2</m:t>
                                </m:r>
                              </m:sup>
                            </m:sSubSup>
                          </m:e>
                        </m:eqArr>
                      </m:e>
                    </m:d>
                  </m:oMath>
                </a14:m>
                <a:endParaRPr lang="fr-FR" sz="2400" dirty="0" smtClean="0"/>
              </a:p>
              <a:p>
                <a:pPr marL="0" indent="0">
                  <a:lnSpc>
                    <a:spcPct val="150000"/>
                  </a:lnSpc>
                  <a:buNone/>
                </a:pPr>
                <a:r>
                  <a:rPr lang="fr-FR" sz="2400" dirty="0" smtClean="0"/>
                  <a:t>On calcule:</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rPr>
                            <m:t>𝑐</m:t>
                          </m:r>
                        </m:sub>
                        <m:sup>
                          <m:r>
                            <a:rPr lang="fr-FR" sz="2400" i="1">
                              <a:latin typeface="Cambria Math" panose="02040503050406030204" pitchFamily="18" charset="0"/>
                            </a:rPr>
                            <m:t>2</m:t>
                          </m:r>
                        </m:sup>
                      </m:sSubSup>
                      <m:r>
                        <a:rPr lang="fr-FR" sz="2400" i="1">
                          <a:latin typeface="Cambria Math" panose="02040503050406030204" pitchFamily="18" charset="0"/>
                        </a:rPr>
                        <m:t>=</m:t>
                      </m:r>
                      <m:d>
                        <m:dPr>
                          <m:ctrlPr>
                            <a:rPr lang="fr-FR" sz="2400" i="1">
                              <a:latin typeface="Cambria Math" panose="02040503050406030204" pitchFamily="18" charset="0"/>
                            </a:rPr>
                          </m:ctrlPr>
                        </m:dPr>
                        <m:e>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e>
                      </m:d>
                      <m:f>
                        <m:fPr>
                          <m:ctrlPr>
                            <a:rPr lang="fr-FR" sz="2400" i="1">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rPr>
                                <m:t>𝑠</m:t>
                              </m:r>
                            </m:e>
                            <m:sup>
                              <m:r>
                                <a:rPr lang="fr-FR" sz="2400" i="1">
                                  <a:latin typeface="Cambria Math" panose="02040503050406030204" pitchFamily="18" charset="0"/>
                                </a:rPr>
                                <m:t>2</m:t>
                              </m:r>
                            </m:sup>
                          </m:sSup>
                        </m:num>
                        <m:den>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0</m:t>
                              </m:r>
                            </m:sub>
                            <m:sup>
                              <m:r>
                                <a:rPr lang="fr-FR" sz="2400" i="1">
                                  <a:latin typeface="Cambria Math" panose="02040503050406030204" pitchFamily="18" charset="0"/>
                                </a:rPr>
                                <m:t>2</m:t>
                              </m:r>
                            </m:sup>
                          </m:sSubSup>
                        </m:den>
                      </m:f>
                    </m:oMath>
                  </m:oMathPara>
                </a14:m>
                <a:endParaRPr lang="fr-FR" sz="2400" dirty="0" smtClean="0"/>
              </a:p>
              <a:p>
                <a:pPr marL="0" indent="0">
                  <a:lnSpc>
                    <a:spcPct val="150000"/>
                  </a:lnSpc>
                  <a:buNone/>
                </a:pPr>
                <a:r>
                  <a:rPr lang="fr-FR" sz="2400" dirty="0" smtClean="0"/>
                  <a:t>Si </a:t>
                </a:r>
                <a14:m>
                  <m:oMath xmlns:m="http://schemas.openxmlformats.org/officeDocument/2006/math">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rPr>
                          <m:t>𝑐</m:t>
                        </m:r>
                      </m:sub>
                      <m:sup>
                        <m:r>
                          <a:rPr lang="fr-FR" sz="2400" i="1">
                            <a:latin typeface="Cambria Math" panose="02040503050406030204" pitchFamily="18" charset="0"/>
                          </a:rPr>
                          <m:t>2</m:t>
                        </m:r>
                      </m:sup>
                    </m:sSubSup>
                    <m:r>
                      <a:rPr lang="fr-FR" sz="2400" i="1" smtClean="0">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f>
                              <m:fPr>
                                <m:ctrlPr>
                                  <a:rPr lang="fr-FR" sz="2400" i="1" smtClean="0">
                                    <a:latin typeface="Cambria Math" panose="02040503050406030204" pitchFamily="18" charset="0"/>
                                    <a:ea typeface="Cambria Math" panose="02040503050406030204" pitchFamily="18" charset="0"/>
                                  </a:rPr>
                                </m:ctrlPr>
                              </m:fPr>
                              <m:num>
                                <m:r>
                                  <a:rPr lang="fr-FR" sz="2400" i="1" smtClean="0">
                                    <a:latin typeface="Cambria Math" panose="02040503050406030204" pitchFamily="18" charset="0"/>
                                    <a:ea typeface="Cambria Math" panose="02040503050406030204" pitchFamily="18" charset="0"/>
                                  </a:rPr>
                                  <m:t>𝛼</m:t>
                                </m:r>
                              </m:num>
                              <m:den>
                                <m:r>
                                  <a:rPr lang="fr-FR" sz="2400" b="0" i="1" smtClean="0">
                                    <a:latin typeface="Cambria Math" panose="02040503050406030204" pitchFamily="18" charset="0"/>
                                    <a:ea typeface="Cambria Math" panose="02040503050406030204" pitchFamily="18" charset="0"/>
                                  </a:rPr>
                                  <m:t>2</m:t>
                                </m:r>
                              </m:den>
                            </m:f>
                            <m:r>
                              <a:rPr lang="fr-FR" sz="2400" i="1">
                                <a:latin typeface="Cambria Math" panose="02040503050406030204" pitchFamily="18" charset="0"/>
                              </a:rPr>
                              <m:t> ;</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rPr>
                          <m:t> ; </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rPr>
                                  <m:t>2</m:t>
                                </m:r>
                              </m:den>
                            </m:f>
                            <m:r>
                              <a:rPr lang="fr-FR" sz="2400" i="1">
                                <a:latin typeface="Cambria Math" panose="02040503050406030204" pitchFamily="18" charset="0"/>
                              </a:rPr>
                              <m:t> ;</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2</m:t>
                            </m:r>
                          </m:sup>
                        </m:sSubSup>
                      </m:e>
                    </m:d>
                  </m:oMath>
                </a14:m>
                <a:r>
                  <a:rPr lang="fr-FR" sz="2400" dirty="0" smtClean="0"/>
                  <a:t>: on accepte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endParaRPr lang="fr-FR" sz="2400" dirty="0" smtClean="0"/>
              </a:p>
              <a:p>
                <a:pPr marL="0" indent="0">
                  <a:lnSpc>
                    <a:spcPct val="150000"/>
                  </a:lnSpc>
                  <a:buNone/>
                </a:pPr>
                <a:r>
                  <a:rPr lang="fr-FR" sz="2400" dirty="0"/>
                  <a:t>Si </a:t>
                </a:r>
                <a14:m>
                  <m:oMath xmlns:m="http://schemas.openxmlformats.org/officeDocument/2006/math">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rPr>
                          <m:t>𝑐</m:t>
                        </m:r>
                      </m:sub>
                      <m:sup>
                        <m:r>
                          <a:rPr lang="fr-FR" sz="2400" i="1">
                            <a:latin typeface="Cambria Math" panose="02040503050406030204" pitchFamily="18" charset="0"/>
                          </a:rPr>
                          <m:t>2</m:t>
                        </m:r>
                      </m:sup>
                    </m:sSubSup>
                    <m:r>
                      <a:rPr lang="fr-FR" sz="2400" i="1" smtClean="0">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rPr>
                        </m:ctrlPr>
                      </m:dPr>
                      <m:e>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r>
                              <a:rPr lang="fr-FR" sz="2400" i="1">
                                <a:latin typeface="Cambria Math" panose="02040503050406030204" pitchFamily="18" charset="0"/>
                              </a:rPr>
                              <m:t> ;</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rPr>
                          <m:t> ; </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rPr>
                                  <m:t>2</m:t>
                                </m:r>
                              </m:den>
                            </m:f>
                            <m:r>
                              <a:rPr lang="fr-FR" sz="2400" i="1">
                                <a:latin typeface="Cambria Math" panose="02040503050406030204" pitchFamily="18" charset="0"/>
                              </a:rPr>
                              <m:t> ;</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2</m:t>
                            </m:r>
                          </m:sup>
                        </m:sSubSup>
                      </m:e>
                    </m:d>
                  </m:oMath>
                </a14:m>
                <a:r>
                  <a:rPr lang="fr-FR" sz="2400" dirty="0"/>
                  <a:t>: on </a:t>
                </a:r>
                <a:r>
                  <a:rPr lang="fr-FR" sz="2400" dirty="0" err="1" smtClean="0"/>
                  <a:t>rejete</a:t>
                </a:r>
                <a:r>
                  <a:rPr lang="fr-FR" sz="2400" dirty="0" smtClean="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smtClean="0"/>
              </a:p>
              <a:p>
                <a:pPr marL="0" indent="0">
                  <a:lnSpc>
                    <a:spcPct val="150000"/>
                  </a:lnSpc>
                  <a:buNone/>
                </a:pPr>
                <a:endParaRPr lang="fr-FR" sz="2400" dirty="0" smtClean="0"/>
              </a:p>
              <a:p>
                <a:pPr marL="0" indent="0">
                  <a:lnSpc>
                    <a:spcPct val="150000"/>
                  </a:lnSpc>
                  <a:buNone/>
                </a:pPr>
                <a:endParaRPr lang="fr-FR" sz="2400" dirty="0" smtClean="0"/>
              </a:p>
              <a:p>
                <a:pPr marL="0" indent="0">
                  <a:lnSpc>
                    <a:spcPct val="150000"/>
                  </a:lnSpc>
                  <a:buNone/>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18186"/>
                <a:ext cx="10515600" cy="5558777"/>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3843467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4523" y="1000125"/>
            <a:ext cx="7810500" cy="4857750"/>
          </a:xfrm>
          <a:prstGeom prst="rect">
            <a:avLst/>
          </a:prstGeom>
        </p:spPr>
      </p:pic>
      <p:pic>
        <p:nvPicPr>
          <p:cNvPr id="3" name="Image 2"/>
          <p:cNvPicPr>
            <a:picLocks noChangeAspect="1"/>
          </p:cNvPicPr>
          <p:nvPr/>
        </p:nvPicPr>
        <p:blipFill>
          <a:blip r:embed="rId3"/>
          <a:stretch>
            <a:fillRect/>
          </a:stretch>
        </p:blipFill>
        <p:spPr>
          <a:xfrm>
            <a:off x="7946202" y="352090"/>
            <a:ext cx="4181475" cy="4505325"/>
          </a:xfrm>
          <a:prstGeom prst="rect">
            <a:avLst/>
          </a:prstGeom>
        </p:spPr>
      </p:pic>
    </p:spTree>
    <p:extLst>
      <p:ext uri="{BB962C8B-B14F-4D97-AF65-F5344CB8AC3E}">
        <p14:creationId xmlns:p14="http://schemas.microsoft.com/office/powerpoint/2010/main" val="2218371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79549"/>
                <a:ext cx="10515600" cy="5597414"/>
              </a:xfrm>
            </p:spPr>
            <p:txBody>
              <a:bodyPr>
                <a:normAutofit/>
              </a:bodyPr>
              <a:lstStyle/>
              <a:p>
                <a:pPr marL="0" indent="0">
                  <a:buNone/>
                </a:pPr>
                <a:r>
                  <a:rPr lang="fr-FR" sz="2400" dirty="0" smtClean="0">
                    <a:solidFill>
                      <a:srgbClr val="00B050"/>
                    </a:solidFill>
                  </a:rPr>
                  <a:t>Remarque (Test Unilatéral) </a:t>
                </a:r>
              </a:p>
              <a:p>
                <a:pPr marL="0" indent="0">
                  <a:buNone/>
                </a:pPr>
                <a:endParaRPr lang="fr-FR" sz="24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0</m:t>
                                  </m:r>
                                </m:sub>
                                <m:sup>
                                  <m:r>
                                    <a:rPr lang="fr-FR" sz="2400" i="1">
                                      <a:latin typeface="Cambria Math" panose="02040503050406030204" pitchFamily="18" charset="0"/>
                                    </a:rPr>
                                    <m:t>2</m:t>
                                  </m:r>
                                </m:sup>
                              </m:sSubSup>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r>
                                <a:rPr lang="fr-FR" sz="2400" i="1">
                                  <a:latin typeface="Cambria Math" panose="02040503050406030204" pitchFamily="18" charset="0"/>
                                  <a:ea typeface="Cambria Math" panose="02040503050406030204" pitchFamily="18" charset="0"/>
                                </a:rPr>
                                <m:t>&gt;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0</m:t>
                                  </m:r>
                                </m:sub>
                                <m:sup>
                                  <m:r>
                                    <a:rPr lang="fr-FR" sz="2400" i="1">
                                      <a:latin typeface="Cambria Math" panose="02040503050406030204" pitchFamily="18" charset="0"/>
                                    </a:rPr>
                                    <m:t>2</m:t>
                                  </m:r>
                                </m:sup>
                              </m:sSubSup>
                            </m:e>
                          </m:eqArr>
                        </m:e>
                      </m:d>
                      <m:d>
                        <m:dPr>
                          <m:ctrlPr>
                            <a:rPr lang="fr-FR" sz="2400" b="0" i="1" smtClean="0">
                              <a:latin typeface="Cambria Math" panose="02040503050406030204" pitchFamily="18" charset="0"/>
                            </a:rPr>
                          </m:ctrlPr>
                        </m:dPr>
                        <m:e>
                          <m:r>
                            <m:rPr>
                              <m:sty m:val="p"/>
                            </m:rPr>
                            <a:rPr lang="fr-FR" sz="2400" b="0" i="0" smtClean="0">
                              <a:latin typeface="Cambria Math" panose="02040503050406030204" pitchFamily="18" charset="0"/>
                            </a:rPr>
                            <m:t>unilat</m:t>
                          </m:r>
                          <m:r>
                            <a:rPr lang="fr-FR" sz="2400" b="0" i="0" smtClean="0">
                              <a:latin typeface="Cambria Math" panose="02040503050406030204" pitchFamily="18" charset="0"/>
                            </a:rPr>
                            <m:t>é</m:t>
                          </m:r>
                          <m:r>
                            <m:rPr>
                              <m:sty m:val="p"/>
                            </m:rPr>
                            <a:rPr lang="fr-FR" sz="2400" b="0" i="0" smtClean="0">
                              <a:latin typeface="Cambria Math" panose="02040503050406030204" pitchFamily="18" charset="0"/>
                            </a:rPr>
                            <m:t>ral</m:t>
                          </m:r>
                          <m:r>
                            <a:rPr lang="fr-FR" sz="2400" b="0" i="0" smtClean="0">
                              <a:latin typeface="Cambria Math" panose="02040503050406030204" pitchFamily="18" charset="0"/>
                            </a:rPr>
                            <m:t> à </m:t>
                          </m:r>
                          <m:r>
                            <m:rPr>
                              <m:sty m:val="p"/>
                            </m:rPr>
                            <a:rPr lang="fr-FR" sz="2400" b="0" i="0" smtClean="0">
                              <a:latin typeface="Cambria Math" panose="02040503050406030204" pitchFamily="18" charset="0"/>
                            </a:rPr>
                            <m:t>droite</m:t>
                          </m:r>
                        </m:e>
                      </m:d>
                    </m:oMath>
                  </m:oMathPara>
                </a14:m>
                <a:endParaRPr lang="fr-FR" sz="2400" b="0" dirty="0" smtClean="0"/>
              </a:p>
              <a:p>
                <a:pPr marL="0" indent="0">
                  <a:lnSpc>
                    <a:spcPct val="150000"/>
                  </a:lnSpc>
                  <a:buNone/>
                </a:pPr>
                <a:r>
                  <a:rPr lang="fr-FR" sz="2400" dirty="0"/>
                  <a:t>On calcule:</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rPr>
                            <m:t>𝑐</m:t>
                          </m:r>
                        </m:sub>
                        <m:sup>
                          <m:r>
                            <a:rPr lang="fr-FR" sz="2400" i="1">
                              <a:latin typeface="Cambria Math" panose="02040503050406030204" pitchFamily="18" charset="0"/>
                            </a:rPr>
                            <m:t>2</m:t>
                          </m:r>
                        </m:sup>
                      </m:sSubSup>
                      <m:r>
                        <a:rPr lang="fr-FR" sz="2400" i="1">
                          <a:latin typeface="Cambria Math" panose="02040503050406030204" pitchFamily="18" charset="0"/>
                        </a:rPr>
                        <m:t>=</m:t>
                      </m:r>
                      <m:d>
                        <m:dPr>
                          <m:ctrlPr>
                            <a:rPr lang="fr-FR" sz="2400" i="1">
                              <a:latin typeface="Cambria Math" panose="02040503050406030204" pitchFamily="18" charset="0"/>
                            </a:rPr>
                          </m:ctrlPr>
                        </m:dPr>
                        <m:e>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e>
                      </m:d>
                      <m:f>
                        <m:fPr>
                          <m:ctrlPr>
                            <a:rPr lang="fr-FR" sz="2400" i="1">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rPr>
                                <m:t>𝑠</m:t>
                              </m:r>
                            </m:e>
                            <m:sup>
                              <m:r>
                                <a:rPr lang="fr-FR" sz="2400" i="1">
                                  <a:latin typeface="Cambria Math" panose="02040503050406030204" pitchFamily="18" charset="0"/>
                                </a:rPr>
                                <m:t>2</m:t>
                              </m:r>
                            </m:sup>
                          </m:sSup>
                        </m:num>
                        <m:den>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0</m:t>
                              </m:r>
                            </m:sub>
                            <m:sup>
                              <m:r>
                                <a:rPr lang="fr-FR" sz="2400" i="1">
                                  <a:latin typeface="Cambria Math" panose="02040503050406030204" pitchFamily="18" charset="0"/>
                                </a:rPr>
                                <m:t>2</m:t>
                              </m:r>
                            </m:sup>
                          </m:sSubSup>
                        </m:den>
                      </m:f>
                    </m:oMath>
                  </m:oMathPara>
                </a14:m>
                <a:endParaRPr lang="fr-FR" sz="2400" dirty="0"/>
              </a:p>
              <a:p>
                <a:pPr marL="0" indent="0">
                  <a:lnSpc>
                    <a:spcPct val="150000"/>
                  </a:lnSpc>
                  <a:buNone/>
                </a:pPr>
                <a:r>
                  <a:rPr lang="fr-FR" sz="2400" dirty="0"/>
                  <a:t>Si </a:t>
                </a:r>
                <a14:m>
                  <m:oMath xmlns:m="http://schemas.openxmlformats.org/officeDocument/2006/math">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rPr>
                          <m:t>𝑐</m:t>
                        </m:r>
                      </m:sub>
                      <m:sup>
                        <m:r>
                          <a:rPr lang="fr-FR" sz="2400" i="1">
                            <a:latin typeface="Cambria Math" panose="02040503050406030204" pitchFamily="18" charset="0"/>
                          </a:rPr>
                          <m:t>2</m:t>
                        </m:r>
                      </m:sup>
                    </m:sSubSup>
                    <m:r>
                      <a:rPr lang="fr-FR" sz="2400" i="1" smtClean="0">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𝛼</m:t>
                        </m:r>
                        <m:r>
                          <a:rPr lang="fr-FR" sz="2400" i="1">
                            <a:latin typeface="Cambria Math" panose="02040503050406030204" pitchFamily="18" charset="0"/>
                          </a:rPr>
                          <m:t> ;</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2</m:t>
                        </m:r>
                      </m:sup>
                    </m:sSubSup>
                  </m:oMath>
                </a14:m>
                <a:r>
                  <a:rPr lang="fr-FR" sz="2400" dirty="0" smtClean="0"/>
                  <a:t>: </a:t>
                </a:r>
                <a:r>
                  <a:rPr lang="fr-FR" sz="2400" dirty="0"/>
                  <a:t>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lnSpc>
                    <a:spcPct val="150000"/>
                  </a:lnSpc>
                  <a:buNone/>
                </a:pPr>
                <a:r>
                  <a:rPr lang="fr-FR" sz="2400" dirty="0"/>
                  <a:t>Si </a:t>
                </a:r>
                <a14:m>
                  <m:oMath xmlns:m="http://schemas.openxmlformats.org/officeDocument/2006/math">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i="1">
                            <a:latin typeface="Cambria Math" panose="02040503050406030204" pitchFamily="18" charset="0"/>
                          </a:rPr>
                          <m:t>𝑐</m:t>
                        </m:r>
                      </m:sub>
                      <m:sup>
                        <m:r>
                          <a:rPr lang="fr-FR" sz="2400" i="1">
                            <a:latin typeface="Cambria Math" panose="02040503050406030204" pitchFamily="18" charset="0"/>
                          </a:rPr>
                          <m:t>2</m:t>
                        </m:r>
                      </m:sup>
                    </m:sSubSup>
                    <m:r>
                      <a:rPr lang="fr-FR" sz="2400" i="1" smtClean="0">
                        <a:latin typeface="Cambria Math" panose="02040503050406030204" pitchFamily="18" charset="0"/>
                        <a:ea typeface="Cambria Math" panose="02040503050406030204" pitchFamily="18" charset="0"/>
                      </a:rPr>
                      <m:t>&gt;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𝜒</m:t>
                        </m:r>
                      </m:e>
                      <m:sub>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𝛼</m:t>
                        </m:r>
                        <m:r>
                          <a:rPr lang="fr-FR" sz="2400" i="1">
                            <a:latin typeface="Cambria Math" panose="02040503050406030204" pitchFamily="18" charset="0"/>
                          </a:rPr>
                          <m:t> ;</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2</m:t>
                        </m:r>
                      </m:sup>
                    </m:sSubSup>
                  </m:oMath>
                </a14:m>
                <a:r>
                  <a:rPr lang="fr-FR" sz="2400" dirty="0" smtClean="0"/>
                  <a:t>: </a:t>
                </a:r>
                <a:r>
                  <a:rPr lang="fr-FR" sz="2400" dirty="0"/>
                  <a:t>on </a:t>
                </a:r>
                <a:r>
                  <a:rPr lang="fr-FR" sz="2400" dirty="0" smtClean="0"/>
                  <a:t>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79549"/>
                <a:ext cx="10515600" cy="5597414"/>
              </a:xfrm>
              <a:blipFill rotWithShape="0">
                <a:blip r:embed="rId2"/>
                <a:stretch>
                  <a:fillRect l="-928" t="-1525"/>
                </a:stretch>
              </a:blipFill>
            </p:spPr>
            <p:txBody>
              <a:bodyPr/>
              <a:lstStyle/>
              <a:p>
                <a:r>
                  <a:rPr lang="fr-FR">
                    <a:noFill/>
                  </a:rPr>
                  <a:t> </a:t>
                </a:r>
              </a:p>
            </p:txBody>
          </p:sp>
        </mc:Fallback>
      </mc:AlternateContent>
    </p:spTree>
    <p:extLst>
      <p:ext uri="{BB962C8B-B14F-4D97-AF65-F5344CB8AC3E}">
        <p14:creationId xmlns:p14="http://schemas.microsoft.com/office/powerpoint/2010/main" val="786241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23880" y="944515"/>
            <a:ext cx="7820025" cy="4505325"/>
          </a:xfrm>
          <a:prstGeom prst="rect">
            <a:avLst/>
          </a:prstGeom>
        </p:spPr>
      </p:pic>
      <p:pic>
        <p:nvPicPr>
          <p:cNvPr id="3" name="Image 2"/>
          <p:cNvPicPr>
            <a:picLocks noChangeAspect="1"/>
          </p:cNvPicPr>
          <p:nvPr/>
        </p:nvPicPr>
        <p:blipFill>
          <a:blip r:embed="rId3"/>
          <a:stretch>
            <a:fillRect/>
          </a:stretch>
        </p:blipFill>
        <p:spPr>
          <a:xfrm>
            <a:off x="5228" y="564187"/>
            <a:ext cx="4248150" cy="4905375"/>
          </a:xfrm>
          <a:prstGeom prst="rect">
            <a:avLst/>
          </a:prstGeom>
        </p:spPr>
      </p:pic>
    </p:spTree>
    <p:extLst>
      <p:ext uri="{BB962C8B-B14F-4D97-AF65-F5344CB8AC3E}">
        <p14:creationId xmlns:p14="http://schemas.microsoft.com/office/powerpoint/2010/main" val="197789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43944"/>
                <a:ext cx="10515600" cy="5533019"/>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eqArr>
                            <m:eqArrPr>
                              <m:ctrlPr>
                                <a:rPr lang="fr-FR" i="1">
                                  <a:latin typeface="Cambria Math" panose="02040503050406030204" pitchFamily="18" charset="0"/>
                                </a:rPr>
                              </m:ctrlPr>
                            </m:eqArrPr>
                            <m:e>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ea typeface="Cambria Math" panose="02040503050406030204" pitchFamily="18" charset="0"/>
                                    </a:rPr>
                                    <m:t>𝜎</m:t>
                                  </m:r>
                                </m:e>
                                <m:sup>
                                  <m:r>
                                    <a:rPr lang="fr-FR" i="1">
                                      <a:latin typeface="Cambria Math" panose="02040503050406030204" pitchFamily="18" charset="0"/>
                                    </a:rPr>
                                    <m:t>2</m:t>
                                  </m:r>
                                </m:sup>
                              </m:sSup>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rPr>
                                    <m:t>0</m:t>
                                  </m:r>
                                </m:sub>
                                <m:sup>
                                  <m:r>
                                    <a:rPr lang="fr-FR" i="1">
                                      <a:latin typeface="Cambria Math" panose="02040503050406030204" pitchFamily="18" charset="0"/>
                                    </a:rPr>
                                    <m:t>2</m:t>
                                  </m:r>
                                </m:sup>
                              </m:sSubSup>
                            </m:e>
                            <m:e>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1</m:t>
                                  </m:r>
                                </m:sub>
                              </m:sSub>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ea typeface="Cambria Math" panose="02040503050406030204" pitchFamily="18" charset="0"/>
                                    </a:rPr>
                                    <m:t>𝜎</m:t>
                                  </m:r>
                                </m:e>
                                <m:sup>
                                  <m:r>
                                    <a:rPr lang="fr-FR" i="1">
                                      <a:latin typeface="Cambria Math" panose="02040503050406030204" pitchFamily="18" charset="0"/>
                                    </a:rPr>
                                    <m:t>2</m:t>
                                  </m:r>
                                </m:sup>
                              </m:sSup>
                              <m:r>
                                <a:rPr lang="fr-FR" i="1">
                                  <a:latin typeface="Cambria Math" panose="02040503050406030204" pitchFamily="18" charset="0"/>
                                  <a:ea typeface="Cambria Math" panose="02040503050406030204" pitchFamily="18" charset="0"/>
                                </a:rPr>
                                <m:t>&lt;</m:t>
                              </m:r>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rPr>
                                    <m:t>0</m:t>
                                  </m:r>
                                </m:sub>
                                <m:sup>
                                  <m:r>
                                    <a:rPr lang="fr-FR" i="1">
                                      <a:latin typeface="Cambria Math" panose="02040503050406030204" pitchFamily="18" charset="0"/>
                                    </a:rPr>
                                    <m:t>2</m:t>
                                  </m:r>
                                </m:sup>
                              </m:sSubSup>
                            </m:e>
                          </m:eqArr>
                        </m:e>
                      </m:d>
                      <m:d>
                        <m:dPr>
                          <m:ctrlPr>
                            <a:rPr lang="fr-FR" i="1">
                              <a:latin typeface="Cambria Math" panose="02040503050406030204" pitchFamily="18" charset="0"/>
                            </a:rPr>
                          </m:ctrlPr>
                        </m:dPr>
                        <m:e>
                          <m:r>
                            <m:rPr>
                              <m:sty m:val="p"/>
                            </m:rPr>
                            <a:rPr lang="fr-FR">
                              <a:latin typeface="Cambria Math" panose="02040503050406030204" pitchFamily="18" charset="0"/>
                            </a:rPr>
                            <m:t>unilat</m:t>
                          </m:r>
                          <m:r>
                            <a:rPr lang="fr-FR">
                              <a:latin typeface="Cambria Math" panose="02040503050406030204" pitchFamily="18" charset="0"/>
                            </a:rPr>
                            <m:t>é</m:t>
                          </m:r>
                          <m:r>
                            <m:rPr>
                              <m:sty m:val="p"/>
                            </m:rPr>
                            <a:rPr lang="fr-FR">
                              <a:latin typeface="Cambria Math" panose="02040503050406030204" pitchFamily="18" charset="0"/>
                            </a:rPr>
                            <m:t>ral</m:t>
                          </m:r>
                          <m:r>
                            <a:rPr lang="fr-FR">
                              <a:latin typeface="Cambria Math" panose="02040503050406030204" pitchFamily="18" charset="0"/>
                            </a:rPr>
                            <m:t> à </m:t>
                          </m:r>
                          <m:r>
                            <a:rPr lang="fr-FR" b="0" i="1" smtClean="0">
                              <a:latin typeface="Cambria Math" panose="02040503050406030204" pitchFamily="18" charset="0"/>
                            </a:rPr>
                            <m:t>𝑔𝑎𝑢𝑐</m:t>
                          </m:r>
                          <m:r>
                            <a:rPr lang="fr-FR" b="0" i="1" smtClean="0">
                              <a:latin typeface="Cambria Math" panose="02040503050406030204" pitchFamily="18" charset="0"/>
                            </a:rPr>
                            <m:t>h</m:t>
                          </m:r>
                          <m:r>
                            <a:rPr lang="fr-FR" b="0" i="1" smtClean="0">
                              <a:latin typeface="Cambria Math" panose="02040503050406030204" pitchFamily="18" charset="0"/>
                            </a:rPr>
                            <m:t>𝑒</m:t>
                          </m:r>
                        </m:e>
                      </m:d>
                    </m:oMath>
                  </m:oMathPara>
                </a14:m>
                <a:endParaRPr lang="fr-FR" dirty="0"/>
              </a:p>
              <a:p>
                <a:pPr marL="0" indent="0">
                  <a:lnSpc>
                    <a:spcPct val="150000"/>
                  </a:lnSpc>
                  <a:buNone/>
                </a:pPr>
                <a:r>
                  <a:rPr lang="fr-FR" dirty="0"/>
                  <a:t>On calcule:</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𝜒</m:t>
                          </m:r>
                        </m:e>
                        <m:sub>
                          <m:r>
                            <a:rPr lang="fr-FR" i="1">
                              <a:latin typeface="Cambria Math" panose="02040503050406030204" pitchFamily="18" charset="0"/>
                            </a:rPr>
                            <m:t>𝑐</m:t>
                          </m:r>
                        </m:sub>
                        <m:sup>
                          <m:r>
                            <a:rPr lang="fr-FR" i="1">
                              <a:latin typeface="Cambria Math" panose="02040503050406030204" pitchFamily="18" charset="0"/>
                            </a:rPr>
                            <m:t>2</m:t>
                          </m:r>
                        </m:sup>
                      </m:sSubSup>
                      <m:r>
                        <a:rPr lang="fr-FR" i="1">
                          <a:latin typeface="Cambria Math" panose="02040503050406030204" pitchFamily="18" charset="0"/>
                        </a:rPr>
                        <m:t>=</m:t>
                      </m:r>
                      <m:d>
                        <m:dPr>
                          <m:ctrlPr>
                            <a:rPr lang="fr-FR" i="1">
                              <a:latin typeface="Cambria Math" panose="02040503050406030204" pitchFamily="18" charset="0"/>
                            </a:rPr>
                          </m:ctrlPr>
                        </m:dPr>
                        <m:e>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1</m:t>
                          </m:r>
                        </m:e>
                      </m:d>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panose="02040503050406030204" pitchFamily="18" charset="0"/>
                                </a:rPr>
                                <m:t>𝑠</m:t>
                              </m:r>
                            </m:e>
                            <m:sup>
                              <m:r>
                                <a:rPr lang="fr-FR" i="1">
                                  <a:latin typeface="Cambria Math" panose="02040503050406030204" pitchFamily="18" charset="0"/>
                                </a:rPr>
                                <m:t>2</m:t>
                              </m:r>
                            </m:sup>
                          </m:sSup>
                        </m:num>
                        <m:den>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rPr>
                                <m:t>0</m:t>
                              </m:r>
                            </m:sub>
                            <m:sup>
                              <m:r>
                                <a:rPr lang="fr-FR" i="1">
                                  <a:latin typeface="Cambria Math" panose="02040503050406030204" pitchFamily="18" charset="0"/>
                                </a:rPr>
                                <m:t>2</m:t>
                              </m:r>
                            </m:sup>
                          </m:sSubSup>
                        </m:den>
                      </m:f>
                    </m:oMath>
                  </m:oMathPara>
                </a14:m>
                <a:endParaRPr lang="fr-FR" dirty="0"/>
              </a:p>
              <a:p>
                <a:pPr marL="0" indent="0">
                  <a:lnSpc>
                    <a:spcPct val="150000"/>
                  </a:lnSpc>
                  <a:buNone/>
                </a:pPr>
                <a:r>
                  <a:rPr lang="fr-FR" dirty="0"/>
                  <a:t>Si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𝜒</m:t>
                        </m:r>
                      </m:e>
                      <m:sub>
                        <m:r>
                          <a:rPr lang="fr-FR" i="1">
                            <a:latin typeface="Cambria Math" panose="02040503050406030204" pitchFamily="18" charset="0"/>
                          </a:rPr>
                          <m:t>𝑐</m:t>
                        </m:r>
                      </m:sub>
                      <m:sup>
                        <m:r>
                          <a:rPr lang="fr-FR" i="1">
                            <a:latin typeface="Cambria Math" panose="02040503050406030204" pitchFamily="18" charset="0"/>
                          </a:rPr>
                          <m:t>2</m:t>
                        </m:r>
                      </m:sup>
                    </m:sSubSup>
                    <m:r>
                      <a:rPr lang="fr-FR" i="1" smtClean="0">
                        <a:latin typeface="Cambria Math" panose="02040503050406030204" pitchFamily="18" charset="0"/>
                        <a:ea typeface="Cambria Math" panose="02040503050406030204" pitchFamily="18" charset="0"/>
                      </a:rPr>
                      <m:t>&gt;</m:t>
                    </m:r>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𝜒</m:t>
                        </m:r>
                      </m:e>
                      <m:sub>
                        <m:r>
                          <a:rPr lang="fr-FR" i="1">
                            <a:latin typeface="Cambria Math" panose="02040503050406030204" pitchFamily="18" charset="0"/>
                          </a:rPr>
                          <m:t>𝛼</m:t>
                        </m:r>
                        <m:r>
                          <a:rPr lang="fr-FR" i="1">
                            <a:latin typeface="Cambria Math" panose="02040503050406030204" pitchFamily="18" charset="0"/>
                          </a:rPr>
                          <m:t> ;</m:t>
                        </m:r>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1</m:t>
                        </m:r>
                      </m:sub>
                      <m:sup>
                        <m:r>
                          <a:rPr lang="fr-FR" i="1">
                            <a:latin typeface="Cambria Math" panose="02040503050406030204" pitchFamily="18" charset="0"/>
                          </a:rPr>
                          <m:t>2</m:t>
                        </m:r>
                      </m:sup>
                    </m:sSubSup>
                  </m:oMath>
                </a14:m>
                <a:r>
                  <a:rPr lang="fr-FR" dirty="0"/>
                  <a:t>: on accepte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a:p>
              <a:p>
                <a:pPr marL="0" indent="0">
                  <a:lnSpc>
                    <a:spcPct val="150000"/>
                  </a:lnSpc>
                  <a:buNone/>
                </a:pPr>
                <a:r>
                  <a:rPr lang="fr-FR" dirty="0"/>
                  <a:t>Si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𝜒</m:t>
                        </m:r>
                      </m:e>
                      <m:sub>
                        <m:r>
                          <a:rPr lang="fr-FR" i="1">
                            <a:latin typeface="Cambria Math" panose="02040503050406030204" pitchFamily="18" charset="0"/>
                          </a:rPr>
                          <m:t>𝑐</m:t>
                        </m:r>
                      </m:sub>
                      <m:sup>
                        <m:r>
                          <a:rPr lang="fr-FR" i="1">
                            <a:latin typeface="Cambria Math" panose="02040503050406030204" pitchFamily="18" charset="0"/>
                          </a:rPr>
                          <m:t>2</m:t>
                        </m:r>
                      </m:sup>
                    </m:sSubSup>
                    <m:r>
                      <a:rPr lang="fr-FR" i="1" smtClean="0">
                        <a:latin typeface="Cambria Math" panose="02040503050406030204" pitchFamily="18" charset="0"/>
                        <a:ea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𝜒</m:t>
                        </m:r>
                      </m:e>
                      <m:sub>
                        <m:r>
                          <a:rPr lang="fr-FR" i="1">
                            <a:latin typeface="Cambria Math" panose="02040503050406030204" pitchFamily="18" charset="0"/>
                          </a:rPr>
                          <m:t>𝛼</m:t>
                        </m:r>
                        <m:r>
                          <a:rPr lang="fr-FR" i="1">
                            <a:latin typeface="Cambria Math" panose="02040503050406030204" pitchFamily="18" charset="0"/>
                          </a:rPr>
                          <m:t> ;</m:t>
                        </m:r>
                        <m:r>
                          <a:rPr lang="fr-FR" i="1">
                            <a:latin typeface="Cambria Math" panose="02040503050406030204" pitchFamily="18" charset="0"/>
                          </a:rPr>
                          <m:t>𝑛</m:t>
                        </m:r>
                        <m:r>
                          <a:rPr lang="fr-FR" i="1">
                            <a:latin typeface="Cambria Math" panose="02040503050406030204" pitchFamily="18" charset="0"/>
                          </a:rPr>
                          <m:t>−</m:t>
                        </m:r>
                        <m:r>
                          <a:rPr lang="fr-FR" i="1">
                            <a:latin typeface="Cambria Math" panose="02040503050406030204" pitchFamily="18" charset="0"/>
                          </a:rPr>
                          <m:t>1</m:t>
                        </m:r>
                      </m:sub>
                      <m:sup>
                        <m:r>
                          <a:rPr lang="fr-FR" i="1">
                            <a:latin typeface="Cambria Math" panose="02040503050406030204" pitchFamily="18" charset="0"/>
                          </a:rPr>
                          <m:t>2</m:t>
                        </m:r>
                      </m:sup>
                    </m:sSubSup>
                  </m:oMath>
                </a14:m>
                <a:r>
                  <a:rPr lang="fr-FR" dirty="0"/>
                  <a:t>: on rejette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43944"/>
                <a:ext cx="10515600" cy="5533019"/>
              </a:xfrm>
              <a:blipFill rotWithShape="0">
                <a:blip r:embed="rId2"/>
                <a:stretch>
                  <a:fillRect l="-1217"/>
                </a:stretch>
              </a:blipFill>
            </p:spPr>
            <p:txBody>
              <a:bodyPr/>
              <a:lstStyle/>
              <a:p>
                <a:r>
                  <a:rPr lang="fr-FR">
                    <a:noFill/>
                  </a:rPr>
                  <a:t> </a:t>
                </a:r>
              </a:p>
            </p:txBody>
          </p:sp>
        </mc:Fallback>
      </mc:AlternateContent>
    </p:spTree>
    <p:extLst>
      <p:ext uri="{BB962C8B-B14F-4D97-AF65-F5344CB8AC3E}">
        <p14:creationId xmlns:p14="http://schemas.microsoft.com/office/powerpoint/2010/main" val="3343468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83368" y="1023937"/>
            <a:ext cx="6784349" cy="4810125"/>
          </a:xfrm>
          <a:prstGeom prst="rect">
            <a:avLst/>
          </a:prstGeom>
        </p:spPr>
      </p:pic>
      <p:pic>
        <p:nvPicPr>
          <p:cNvPr id="3" name="Image 2"/>
          <p:cNvPicPr>
            <a:picLocks noChangeAspect="1"/>
          </p:cNvPicPr>
          <p:nvPr/>
        </p:nvPicPr>
        <p:blipFill>
          <a:blip r:embed="rId3"/>
          <a:stretch>
            <a:fillRect/>
          </a:stretch>
        </p:blipFill>
        <p:spPr>
          <a:xfrm>
            <a:off x="701562" y="1090612"/>
            <a:ext cx="4143375" cy="4676775"/>
          </a:xfrm>
          <a:prstGeom prst="rect">
            <a:avLst/>
          </a:prstGeom>
        </p:spPr>
      </p:pic>
    </p:spTree>
    <p:extLst>
      <p:ext uri="{BB962C8B-B14F-4D97-AF65-F5344CB8AC3E}">
        <p14:creationId xmlns:p14="http://schemas.microsoft.com/office/powerpoint/2010/main" val="328387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05307"/>
                <a:ext cx="10515600" cy="5571656"/>
              </a:xfrm>
            </p:spPr>
            <p:txBody>
              <a:bodyPr/>
              <a:lstStyle/>
              <a:p>
                <a:pPr marL="0" indent="0" algn="just">
                  <a:lnSpc>
                    <a:spcPct val="150000"/>
                  </a:lnSpc>
                  <a:buNone/>
                </a:pPr>
                <a:r>
                  <a:rPr lang="fr-FR" sz="2400" b="1" dirty="0" smtClean="0">
                    <a:solidFill>
                      <a:srgbClr val="00B050"/>
                    </a:solidFill>
                  </a:rPr>
                  <a:t>Les risques d’erreur</a:t>
                </a:r>
              </a:p>
              <a:p>
                <a:pPr marL="0" indent="0" algn="just">
                  <a:lnSpc>
                    <a:spcPct val="150000"/>
                  </a:lnSpc>
                  <a:buNone/>
                </a:pPr>
                <a:r>
                  <a:rPr lang="fr-FR" sz="2400" dirty="0" smtClean="0"/>
                  <a:t>Soit un test qui aboutit à choisir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 </m:t>
                    </m:r>
                    <m:r>
                      <a:rPr lang="fr-FR" sz="2400" b="0" i="1" smtClean="0">
                        <a:latin typeface="Cambria Math" panose="02040503050406030204" pitchFamily="18" charset="0"/>
                      </a:rPr>
                      <m:t>𝑜𝑢</m:t>
                    </m:r>
                    <m:r>
                      <a:rPr lang="fr-FR" sz="2400" b="0" i="1" smtClean="0">
                        <a:latin typeface="Cambria Math" panose="02040503050406030204" pitchFamily="18" charset="0"/>
                      </a:rPr>
                      <m:t> </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oMath>
                </a14:m>
                <a:r>
                  <a:rPr lang="fr-FR" sz="2400" dirty="0" smtClean="0"/>
                  <a:t>. Seule une de ces deux hypothèses est vraie et on peut résumer les différents cas de décision et de validité de cette décision par le tableau suivant:</a:t>
                </a:r>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05307"/>
                <a:ext cx="10515600" cy="5571656"/>
              </a:xfrm>
              <a:blipFill rotWithShape="0">
                <a:blip r:embed="rId2"/>
                <a:stretch>
                  <a:fillRect l="-928" r="-8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3645639717"/>
                  </p:ext>
                </p:extLst>
              </p:nvPr>
            </p:nvGraphicFramePr>
            <p:xfrm>
              <a:off x="2614413" y="3282557"/>
              <a:ext cx="7197856" cy="2931160"/>
            </p:xfrm>
            <a:graphic>
              <a:graphicData uri="http://schemas.openxmlformats.org/drawingml/2006/table">
                <a:tbl>
                  <a:tblPr firstRow="1" bandRow="1">
                    <a:tableStyleId>{5C22544A-7EE6-4342-B048-85BDC9FD1C3A}</a:tableStyleId>
                  </a:tblPr>
                  <a:tblGrid>
                    <a:gridCol w="899732"/>
                    <a:gridCol w="208280"/>
                    <a:gridCol w="1613850"/>
                    <a:gridCol w="877066"/>
                    <a:gridCol w="1799464"/>
                    <a:gridCol w="1799464"/>
                  </a:tblGrid>
                  <a:tr h="370840">
                    <a:tc>
                      <a:txBody>
                        <a:bodyPr/>
                        <a:lstStyle/>
                        <a:p>
                          <a:endParaRPr lang="fr-FR" dirty="0"/>
                        </a:p>
                      </a:txBody>
                      <a:tcPr/>
                    </a:tc>
                    <a:tc>
                      <a:txBody>
                        <a:bodyPr/>
                        <a:lstStyle/>
                        <a:p>
                          <a:endParaRPr lang="fr-FR" dirty="0"/>
                        </a:p>
                      </a:txBody>
                      <a:tcPr/>
                    </a:tc>
                    <a:tc gridSpan="2">
                      <a:txBody>
                        <a:bodyPr/>
                        <a:lstStyle/>
                        <a:p>
                          <a:endParaRPr lang="fr-FR" sz="2400" dirty="0"/>
                        </a:p>
                      </a:txBody>
                      <a:tcPr/>
                    </a:tc>
                    <a:tc hMerge="1">
                      <a:txBody>
                        <a:bodyPr/>
                        <a:lstStyle/>
                        <a:p>
                          <a:endParaRPr lang="fr-FR"/>
                        </a:p>
                      </a:txBody>
                      <a:tcPr/>
                    </a:tc>
                    <a:tc gridSpan="2">
                      <a:txBody>
                        <a:bodyPr/>
                        <a:lstStyle/>
                        <a:p>
                          <a:pPr algn="ctr"/>
                          <a:r>
                            <a:rPr lang="fr-FR" sz="2400" dirty="0" smtClean="0">
                              <a:solidFill>
                                <a:schemeClr val="tx1"/>
                              </a:solidFill>
                            </a:rPr>
                            <a:t>Hypothèse</a:t>
                          </a:r>
                          <a:r>
                            <a:rPr lang="fr-FR" sz="2400" baseline="0" dirty="0" smtClean="0">
                              <a:solidFill>
                                <a:schemeClr val="tx1"/>
                              </a:solidFill>
                            </a:rPr>
                            <a:t> Vraie </a:t>
                          </a:r>
                          <a:endParaRPr lang="fr-FR" sz="2400" dirty="0">
                            <a:solidFill>
                              <a:schemeClr val="tx1"/>
                            </a:solidFill>
                          </a:endParaRPr>
                        </a:p>
                      </a:txBody>
                      <a:tcPr/>
                    </a:tc>
                    <a:tc hMerge="1">
                      <a:txBody>
                        <a:bodyPr/>
                        <a:lstStyle/>
                        <a:p>
                          <a:endParaRPr lang="fr-FR" dirty="0"/>
                        </a:p>
                      </a:txBody>
                      <a:tcPr/>
                    </a:tc>
                  </a:tr>
                  <a:tr h="370840">
                    <a:tc>
                      <a:txBody>
                        <a:bodyPr/>
                        <a:lstStyle/>
                        <a:p>
                          <a:endParaRPr lang="fr-FR" dirty="0"/>
                        </a:p>
                      </a:txBody>
                      <a:tcPr/>
                    </a:tc>
                    <a:tc>
                      <a:txBody>
                        <a:bodyPr/>
                        <a:lstStyle/>
                        <a:p>
                          <a:endParaRPr lang="fr-FR" dirty="0"/>
                        </a:p>
                      </a:txBody>
                      <a:tcPr/>
                    </a:tc>
                    <a:tc gridSpan="2">
                      <a:txBody>
                        <a:bodyPr/>
                        <a:lstStyle/>
                        <a:p>
                          <a:endParaRPr lang="fr-FR" sz="2400" dirty="0"/>
                        </a:p>
                      </a:txBody>
                      <a:tcPr/>
                    </a:tc>
                    <a:tc hMerge="1">
                      <a:txBody>
                        <a:bodyPr/>
                        <a:lstStyle/>
                        <a:p>
                          <a:endParaRPr lang="fr-FR"/>
                        </a:p>
                      </a:txBody>
                      <a:tcPr/>
                    </a:tc>
                    <a:tc>
                      <a:txBody>
                        <a:bodyPr/>
                        <a:lstStyle/>
                        <a:p>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m:oMathPara>
                          </a14:m>
                          <a:endParaRPr lang="fr-FR" sz="2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oMath>
                            </m:oMathPara>
                          </a14:m>
                          <a:endParaRPr lang="fr-FR" sz="2400" dirty="0"/>
                        </a:p>
                      </a:txBody>
                      <a:tcPr/>
                    </a:tc>
                  </a:tr>
                  <a:tr h="370840">
                    <a:tc>
                      <a:txBody>
                        <a:bodyPr/>
                        <a:lstStyle/>
                        <a:p>
                          <a:endParaRPr lang="fr-FR" dirty="0"/>
                        </a:p>
                      </a:txBody>
                      <a:tcPr/>
                    </a:tc>
                    <a:tc>
                      <a:txBody>
                        <a:bodyPr/>
                        <a:lstStyle/>
                        <a:p>
                          <a:endParaRPr lang="fr-FR" dirty="0"/>
                        </a:p>
                      </a:txBody>
                      <a:tcPr/>
                    </a:tc>
                    <a:tc rowSpan="2">
                      <a:txBody>
                        <a:bodyPr/>
                        <a:lstStyle/>
                        <a:p>
                          <a:endParaRPr lang="fr-FR" sz="2400" dirty="0" smtClean="0"/>
                        </a:p>
                        <a:p>
                          <a:r>
                            <a:rPr lang="fr-FR" sz="2400" b="1" dirty="0" smtClean="0"/>
                            <a:t>Hypothèse  retenue</a:t>
                          </a:r>
                          <a:endParaRPr lang="fr-FR" sz="2400" b="1" dirty="0"/>
                        </a:p>
                      </a:txBody>
                      <a:tcP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m:oMathPara>
                          </a14:m>
                          <a:endParaRPr lang="fr-FR" sz="2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𝛼</m:t>
                                </m:r>
                              </m:oMath>
                            </m:oMathPara>
                          </a14:m>
                          <a:endParaRPr lang="fr-FR" sz="2400" dirty="0"/>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ea typeface="Cambria Math" panose="02040503050406030204" pitchFamily="18" charset="0"/>
                                  </a:rPr>
                                  <m:t>𝛽</m:t>
                                </m:r>
                              </m:oMath>
                            </m:oMathPara>
                          </a14:m>
                          <a:endParaRPr lang="fr-FR" sz="2400" dirty="0"/>
                        </a:p>
                        <a:p>
                          <a:endParaRPr lang="fr-FR" sz="2400" dirty="0"/>
                        </a:p>
                      </a:txBody>
                      <a:tcPr/>
                    </a:tc>
                  </a:tr>
                  <a:tr h="370840">
                    <a:tc>
                      <a:txBody>
                        <a:bodyPr/>
                        <a:lstStyle/>
                        <a:p>
                          <a:endParaRPr lang="fr-FR" dirty="0"/>
                        </a:p>
                      </a:txBody>
                      <a:tcPr/>
                    </a:tc>
                    <a:tc>
                      <a:txBody>
                        <a:bodyPr/>
                        <a:lstStyle/>
                        <a:p>
                          <a:endParaRPr lang="fr-FR" dirty="0"/>
                        </a:p>
                      </a:txBody>
                      <a:tcPr/>
                    </a:tc>
                    <a:tc vMerge="1">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oMath>
                            </m:oMathPara>
                          </a14:m>
                          <a:endParaRPr lang="fr-FR"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ea typeface="Cambria Math" panose="02040503050406030204" pitchFamily="18" charset="0"/>
                                  </a:rPr>
                                  <m:t>𝛼</m:t>
                                </m:r>
                              </m:oMath>
                            </m:oMathPara>
                          </a14:m>
                          <a:endParaRPr lang="fr-FR" sz="2400" dirty="0"/>
                        </a:p>
                        <a:p>
                          <a:endParaRPr lang="fr-FR" sz="2400"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𝛽</m:t>
                                </m:r>
                              </m:oMath>
                            </m:oMathPara>
                          </a14:m>
                          <a:endParaRPr lang="fr-FR" sz="2400" dirty="0"/>
                        </a:p>
                        <a:p>
                          <a:endParaRPr lang="fr-FR" sz="2400" dirty="0"/>
                        </a:p>
                      </a:txBody>
                      <a:tcPr/>
                    </a:tc>
                  </a:tr>
                  <a:tr h="370840">
                    <a:tc>
                      <a:txBody>
                        <a:bodyPr/>
                        <a:lstStyle/>
                        <a:p>
                          <a:endParaRPr lang="fr-FR" dirty="0"/>
                        </a:p>
                      </a:txBody>
                      <a:tcPr/>
                    </a:tc>
                    <a:tc>
                      <a:txBody>
                        <a:bodyPr/>
                        <a:lstStyle/>
                        <a:p>
                          <a:endParaRPr lang="fr-FR" dirty="0"/>
                        </a:p>
                      </a:txBody>
                      <a:tcPr/>
                    </a:tc>
                    <a:tc gridSpan="2">
                      <a:txBody>
                        <a:bodyPr/>
                        <a:lstStyle/>
                        <a:p>
                          <a:endParaRPr lang="fr-FR"/>
                        </a:p>
                      </a:txBody>
                      <a:tcPr/>
                    </a:tc>
                    <a:tc hMerge="1">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3645639717"/>
                  </p:ext>
                </p:extLst>
              </p:nvPr>
            </p:nvGraphicFramePr>
            <p:xfrm>
              <a:off x="2614413" y="3282557"/>
              <a:ext cx="7197856" cy="2931160"/>
            </p:xfrm>
            <a:graphic>
              <a:graphicData uri="http://schemas.openxmlformats.org/drawingml/2006/table">
                <a:tbl>
                  <a:tblPr firstRow="1" bandRow="1">
                    <a:tableStyleId>{5C22544A-7EE6-4342-B048-85BDC9FD1C3A}</a:tableStyleId>
                  </a:tblPr>
                  <a:tblGrid>
                    <a:gridCol w="899732"/>
                    <a:gridCol w="208280"/>
                    <a:gridCol w="1613850"/>
                    <a:gridCol w="877066"/>
                    <a:gridCol w="1799464"/>
                    <a:gridCol w="1799464"/>
                  </a:tblGrid>
                  <a:tr h="457200">
                    <a:tc>
                      <a:txBody>
                        <a:bodyPr/>
                        <a:lstStyle/>
                        <a:p>
                          <a:endParaRPr lang="fr-FR" dirty="0"/>
                        </a:p>
                      </a:txBody>
                      <a:tcPr/>
                    </a:tc>
                    <a:tc>
                      <a:txBody>
                        <a:bodyPr/>
                        <a:lstStyle/>
                        <a:p>
                          <a:endParaRPr lang="fr-FR" dirty="0"/>
                        </a:p>
                      </a:txBody>
                      <a:tcPr/>
                    </a:tc>
                    <a:tc gridSpan="2">
                      <a:txBody>
                        <a:bodyPr/>
                        <a:lstStyle/>
                        <a:p>
                          <a:endParaRPr lang="fr-FR" sz="2400" dirty="0"/>
                        </a:p>
                      </a:txBody>
                      <a:tcPr/>
                    </a:tc>
                    <a:tc hMerge="1">
                      <a:txBody>
                        <a:bodyPr/>
                        <a:lstStyle/>
                        <a:p>
                          <a:endParaRPr lang="fr-FR"/>
                        </a:p>
                      </a:txBody>
                      <a:tcPr/>
                    </a:tc>
                    <a:tc gridSpan="2">
                      <a:txBody>
                        <a:bodyPr/>
                        <a:lstStyle/>
                        <a:p>
                          <a:pPr algn="ctr"/>
                          <a:r>
                            <a:rPr lang="fr-FR" sz="2400" dirty="0" smtClean="0">
                              <a:solidFill>
                                <a:schemeClr val="tx1"/>
                              </a:solidFill>
                            </a:rPr>
                            <a:t>Hypothèse</a:t>
                          </a:r>
                          <a:r>
                            <a:rPr lang="fr-FR" sz="2400" baseline="0" dirty="0" smtClean="0">
                              <a:solidFill>
                                <a:schemeClr val="tx1"/>
                              </a:solidFill>
                            </a:rPr>
                            <a:t> Vraie </a:t>
                          </a:r>
                          <a:endParaRPr lang="fr-FR" sz="2400" dirty="0">
                            <a:solidFill>
                              <a:schemeClr val="tx1"/>
                            </a:solidFill>
                          </a:endParaRPr>
                        </a:p>
                      </a:txBody>
                      <a:tcPr/>
                    </a:tc>
                    <a:tc hMerge="1">
                      <a:txBody>
                        <a:bodyPr/>
                        <a:lstStyle/>
                        <a:p>
                          <a:endParaRPr lang="fr-FR" dirty="0"/>
                        </a:p>
                      </a:txBody>
                      <a:tcPr/>
                    </a:tc>
                  </a:tr>
                  <a:tr h="457200">
                    <a:tc>
                      <a:txBody>
                        <a:bodyPr/>
                        <a:lstStyle/>
                        <a:p>
                          <a:endParaRPr lang="fr-FR" dirty="0"/>
                        </a:p>
                      </a:txBody>
                      <a:tcPr/>
                    </a:tc>
                    <a:tc>
                      <a:txBody>
                        <a:bodyPr/>
                        <a:lstStyle/>
                        <a:p>
                          <a:endParaRPr lang="fr-FR" dirty="0"/>
                        </a:p>
                      </a:txBody>
                      <a:tcPr/>
                    </a:tc>
                    <a:tc gridSpan="2">
                      <a:txBody>
                        <a:bodyPr/>
                        <a:lstStyle/>
                        <a:p>
                          <a:endParaRPr lang="fr-FR" sz="2400" dirty="0"/>
                        </a:p>
                      </a:txBody>
                      <a:tcPr/>
                    </a:tc>
                    <a:tc hMerge="1">
                      <a:txBody>
                        <a:bodyPr/>
                        <a:lstStyle/>
                        <a:p>
                          <a:endParaRPr lang="fr-FR"/>
                        </a:p>
                      </a:txBody>
                      <a:tcPr/>
                    </a:tc>
                    <a:tc>
                      <a:txBody>
                        <a:bodyPr/>
                        <a:lstStyle/>
                        <a:p>
                          <a:endParaRPr lang="fr-FR"/>
                        </a:p>
                      </a:txBody>
                      <a:tcPr>
                        <a:blipFill rotWithShape="0">
                          <a:blip r:embed="rId3"/>
                          <a:stretch>
                            <a:fillRect l="-200000" t="-110667" r="-101014" b="-445333"/>
                          </a:stretch>
                        </a:blipFill>
                      </a:tcPr>
                    </a:tc>
                    <a:tc>
                      <a:txBody>
                        <a:bodyPr/>
                        <a:lstStyle/>
                        <a:p>
                          <a:endParaRPr lang="fr-FR"/>
                        </a:p>
                      </a:txBody>
                      <a:tcPr>
                        <a:blipFill rotWithShape="0">
                          <a:blip r:embed="rId3"/>
                          <a:stretch>
                            <a:fillRect l="-301017" t="-110667" r="-1356" b="-445333"/>
                          </a:stretch>
                        </a:blipFill>
                      </a:tcPr>
                    </a:tc>
                  </a:tr>
                  <a:tr h="822960">
                    <a:tc>
                      <a:txBody>
                        <a:bodyPr/>
                        <a:lstStyle/>
                        <a:p>
                          <a:endParaRPr lang="fr-FR" dirty="0"/>
                        </a:p>
                      </a:txBody>
                      <a:tcPr/>
                    </a:tc>
                    <a:tc>
                      <a:txBody>
                        <a:bodyPr/>
                        <a:lstStyle/>
                        <a:p>
                          <a:endParaRPr lang="fr-FR" dirty="0"/>
                        </a:p>
                      </a:txBody>
                      <a:tcPr/>
                    </a:tc>
                    <a:tc rowSpan="2">
                      <a:txBody>
                        <a:bodyPr/>
                        <a:lstStyle/>
                        <a:p>
                          <a:endParaRPr lang="fr-FR" sz="2400" dirty="0" smtClean="0"/>
                        </a:p>
                        <a:p>
                          <a:r>
                            <a:rPr lang="fr-FR" sz="2400" b="1" dirty="0" smtClean="0"/>
                            <a:t>Hypothèse </a:t>
                          </a:r>
                          <a:r>
                            <a:rPr lang="fr-FR" sz="2400" b="1" dirty="0" smtClean="0"/>
                            <a:t> retenue</a:t>
                          </a:r>
                          <a:endParaRPr lang="fr-FR" sz="2400" b="1" dirty="0"/>
                        </a:p>
                      </a:txBody>
                      <a:tcPr>
                        <a:lnR w="12700" cap="flat" cmpd="sng" algn="ctr">
                          <a:solidFill>
                            <a:schemeClr val="tx1"/>
                          </a:solidFill>
                          <a:prstDash val="solid"/>
                          <a:round/>
                          <a:headEnd type="none" w="med" len="med"/>
                          <a:tailEnd type="none" w="med" len="med"/>
                        </a:lnR>
                      </a:tcPr>
                    </a:tc>
                    <a:tc>
                      <a:txBody>
                        <a:bodyPr/>
                        <a:lstStyle/>
                        <a:p>
                          <a:endParaRPr lang="fr-F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rotWithShape="0">
                          <a:blip r:embed="rId3"/>
                          <a:stretch>
                            <a:fillRect l="-311111" t="-116176" r="-413194" b="-145588"/>
                          </a:stretch>
                        </a:blipFill>
                      </a:tcPr>
                    </a:tc>
                    <a:tc>
                      <a:txBody>
                        <a:bodyPr/>
                        <a:lstStyle/>
                        <a:p>
                          <a:endParaRPr lang="fr-FR"/>
                        </a:p>
                      </a:txBody>
                      <a:tcPr>
                        <a:lnB w="12700" cap="flat" cmpd="sng" algn="ctr">
                          <a:solidFill>
                            <a:schemeClr val="tx1"/>
                          </a:solidFill>
                          <a:prstDash val="solid"/>
                          <a:round/>
                          <a:headEnd type="none" w="med" len="med"/>
                          <a:tailEnd type="none" w="med" len="med"/>
                        </a:lnB>
                        <a:blipFill rotWithShape="0">
                          <a:blip r:embed="rId3"/>
                          <a:stretch>
                            <a:fillRect l="-200000" t="-116176" r="-101014" b="-145588"/>
                          </a:stretch>
                        </a:blipFill>
                      </a:tcPr>
                    </a:tc>
                    <a:tc>
                      <a:txBody>
                        <a:bodyPr/>
                        <a:lstStyle/>
                        <a:p>
                          <a:endParaRPr lang="fr-FR"/>
                        </a:p>
                      </a:txBody>
                      <a:tcPr>
                        <a:blipFill rotWithShape="0">
                          <a:blip r:embed="rId3"/>
                          <a:stretch>
                            <a:fillRect l="-301017" t="-116176" r="-1356" b="-145588"/>
                          </a:stretch>
                        </a:blipFill>
                      </a:tcPr>
                    </a:tc>
                  </a:tr>
                  <a:tr h="822960">
                    <a:tc>
                      <a:txBody>
                        <a:bodyPr/>
                        <a:lstStyle/>
                        <a:p>
                          <a:endParaRPr lang="fr-FR" dirty="0"/>
                        </a:p>
                      </a:txBody>
                      <a:tcPr/>
                    </a:tc>
                    <a:tc>
                      <a:txBody>
                        <a:bodyPr/>
                        <a:lstStyle/>
                        <a:p>
                          <a:endParaRPr lang="fr-FR" dirty="0"/>
                        </a:p>
                      </a:txBody>
                      <a:tcPr/>
                    </a:tc>
                    <a:tc vMerge="1">
                      <a:txBody>
                        <a:bodyPr/>
                        <a:lstStyle/>
                        <a:p>
                          <a:endParaRPr lang="fr-FR" dirty="0"/>
                        </a:p>
                      </a:txBody>
                      <a:tcPr/>
                    </a:tc>
                    <a:tc>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0">
                          <a:blip r:embed="rId3"/>
                          <a:stretch>
                            <a:fillRect l="-311111" t="-217778" r="-413194" b="-46667"/>
                          </a:stretch>
                        </a:blipFill>
                      </a:tcPr>
                    </a:tc>
                    <a:tc>
                      <a:txBody>
                        <a:bodyPr/>
                        <a:lstStyle/>
                        <a:p>
                          <a:endParaRPr lang="fr-FR"/>
                        </a:p>
                      </a:txBody>
                      <a:tcPr>
                        <a:lnT w="12700" cap="flat" cmpd="sng" algn="ctr">
                          <a:solidFill>
                            <a:schemeClr val="tx1"/>
                          </a:solidFill>
                          <a:prstDash val="solid"/>
                          <a:round/>
                          <a:headEnd type="none" w="med" len="med"/>
                          <a:tailEnd type="none" w="med" len="med"/>
                        </a:lnT>
                        <a:blipFill rotWithShape="0">
                          <a:blip r:embed="rId3"/>
                          <a:stretch>
                            <a:fillRect l="-200000" t="-217778" r="-101014" b="-46667"/>
                          </a:stretch>
                        </a:blipFill>
                      </a:tcPr>
                    </a:tc>
                    <a:tc>
                      <a:txBody>
                        <a:bodyPr/>
                        <a:lstStyle/>
                        <a:p>
                          <a:endParaRPr lang="fr-FR"/>
                        </a:p>
                      </a:txBody>
                      <a:tcPr>
                        <a:blipFill rotWithShape="0">
                          <a:blip r:embed="rId3"/>
                          <a:stretch>
                            <a:fillRect l="-301017" t="-217778" r="-1356" b="-46667"/>
                          </a:stretch>
                        </a:blipFill>
                      </a:tcPr>
                    </a:tc>
                  </a:tr>
                  <a:tr h="370840">
                    <a:tc>
                      <a:txBody>
                        <a:bodyPr/>
                        <a:lstStyle/>
                        <a:p>
                          <a:endParaRPr lang="fr-FR" dirty="0"/>
                        </a:p>
                      </a:txBody>
                      <a:tcPr/>
                    </a:tc>
                    <a:tc>
                      <a:txBody>
                        <a:bodyPr/>
                        <a:lstStyle/>
                        <a:p>
                          <a:endParaRPr lang="fr-FR" dirty="0"/>
                        </a:p>
                      </a:txBody>
                      <a:tcPr/>
                    </a:tc>
                    <a:tc gridSpan="2">
                      <a:txBody>
                        <a:bodyPr/>
                        <a:lstStyle/>
                        <a:p>
                          <a:endParaRPr lang="fr-FR"/>
                        </a:p>
                      </a:txBody>
                      <a:tcPr/>
                    </a:tc>
                    <a:tc hMerge="1">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mc:Fallback>
      </mc:AlternateContent>
    </p:spTree>
    <p:extLst>
      <p:ext uri="{BB962C8B-B14F-4D97-AF65-F5344CB8AC3E}">
        <p14:creationId xmlns:p14="http://schemas.microsoft.com/office/powerpoint/2010/main" val="1230366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28034"/>
                <a:ext cx="10515600" cy="5648929"/>
              </a:xfrm>
            </p:spPr>
            <p:txBody>
              <a:bodyPr>
                <a:normAutofit fontScale="92500"/>
              </a:bodyPr>
              <a:lstStyle/>
              <a:p>
                <a:pPr marL="0" indent="0" algn="just">
                  <a:lnSpc>
                    <a:spcPct val="150000"/>
                  </a:lnSpc>
                  <a:buNone/>
                </a:pPr>
                <a:r>
                  <a:rPr lang="fr-FR" sz="2400" dirty="0" smtClean="0">
                    <a:solidFill>
                      <a:srgbClr val="00B050"/>
                    </a:solidFill>
                  </a:rPr>
                  <a:t>Exemple:</a:t>
                </a:r>
                <a:r>
                  <a:rPr lang="fr-FR" sz="2400" dirty="0" smtClean="0"/>
                  <a:t> on désire statuer sur la fiabilité d’une doseuse pour boîtes de haricots verts. La distribution du poids de chaque boite est supposée normale et on prélevé un échantillon de taille 10 sur cette machine. On a calculé un poids moyen de 807 g et un écart type de 6 g. l’usine s’est fixée comme but une variabilité des poids en sortie de chaine de l’ordre de 15.</a:t>
                </a:r>
              </a:p>
              <a:p>
                <a:pPr marL="0" indent="0" algn="just">
                  <a:lnSpc>
                    <a:spcPct val="150000"/>
                  </a:lnSpc>
                  <a:buNone/>
                </a:pPr>
                <a:r>
                  <a:rPr lang="fr-FR" sz="2400" dirty="0" smtClean="0"/>
                  <a:t>Tester, au seuil de 5% l’hypothèse de conformité de la variance de cette doseuse à la variance désirée:</a:t>
                </a:r>
              </a:p>
              <a:p>
                <a:pPr marL="514350" indent="-514350" algn="just">
                  <a:lnSpc>
                    <a:spcPct val="150000"/>
                  </a:lnSpc>
                  <a:buAutoNum type="arabicParenR"/>
                </a:pPr>
                <a:r>
                  <a:rPr lang="fr-FR" sz="2400" dirty="0" smtClean="0"/>
                  <a:t>Contre hypothèse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r>
                      <a:rPr lang="fr-FR" sz="2400" b="0" i="0" smtClean="0">
                        <a:latin typeface="Cambria Math" panose="02040503050406030204" pitchFamily="18" charset="0"/>
                      </a:rPr>
                      <m:t>: </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15</m:t>
                    </m:r>
                  </m:oMath>
                </a14:m>
                <a:endParaRPr lang="fr-FR" sz="2400" dirty="0" smtClean="0"/>
              </a:p>
              <a:p>
                <a:pPr marL="514350" indent="-514350" algn="just">
                  <a:lnSpc>
                    <a:spcPct val="150000"/>
                  </a:lnSpc>
                  <a:buAutoNum type="arabicParenR"/>
                </a:pPr>
                <a:r>
                  <a:rPr lang="fr-FR" sz="2400" dirty="0"/>
                  <a:t>Contre hypothèse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a:latin typeface="Cambria Math" panose="02040503050406030204" pitchFamily="18" charset="0"/>
                      </a:rPr>
                      <m:t>: </m:t>
                    </m:r>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r>
                      <a:rPr lang="fr-FR" sz="2400" i="1" smtClean="0">
                        <a:latin typeface="Cambria Math" panose="02040503050406030204" pitchFamily="18" charset="0"/>
                        <a:ea typeface="Cambria Math" panose="02040503050406030204" pitchFamily="18" charset="0"/>
                      </a:rPr>
                      <m:t>&gt;</m:t>
                    </m:r>
                    <m:r>
                      <a:rPr lang="fr-FR" sz="2400" i="1">
                        <a:latin typeface="Cambria Math" panose="02040503050406030204" pitchFamily="18" charset="0"/>
                        <a:ea typeface="Cambria Math" panose="02040503050406030204" pitchFamily="18" charset="0"/>
                      </a:rPr>
                      <m:t>15</m:t>
                    </m:r>
                  </m:oMath>
                </a14:m>
                <a:endParaRPr lang="fr-FR" sz="2400" dirty="0" smtClean="0"/>
              </a:p>
              <a:p>
                <a:pPr marL="0" indent="0" algn="just">
                  <a:lnSpc>
                    <a:spcPct val="150000"/>
                  </a:lnSpc>
                  <a:buNone/>
                </a:pPr>
                <a:r>
                  <a:rPr lang="fr-FR" sz="2400" dirty="0" smtClean="0"/>
                  <a:t>Note: corrigé « Mathématiques pour les sciences de la vie », page 236</a:t>
                </a:r>
                <a:endParaRPr lang="fr-FR" sz="2400" dirty="0"/>
              </a:p>
              <a:p>
                <a:pPr marL="514350" indent="-514350">
                  <a:buAutoNum type="arabicParenR"/>
                </a:pPr>
                <a:endParaRPr lang="fr-FR" dirty="0"/>
              </a:p>
              <a:p>
                <a:pPr marL="514350" indent="-514350">
                  <a:buAutoNum type="arabicParenR"/>
                </a:pPr>
                <a:endParaRPr lang="fr-FR" dirty="0" smtClean="0"/>
              </a:p>
              <a:p>
                <a:pPr marL="514350" indent="-514350">
                  <a:buAutoNum type="arabicParen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28034"/>
                <a:ext cx="10515600" cy="5648929"/>
              </a:xfrm>
              <a:blipFill rotWithShape="0">
                <a:blip r:embed="rId2"/>
                <a:stretch>
                  <a:fillRect l="-812" r="-696" b="-972"/>
                </a:stretch>
              </a:blipFill>
            </p:spPr>
            <p:txBody>
              <a:bodyPr/>
              <a:lstStyle/>
              <a:p>
                <a:r>
                  <a:rPr lang="fr-FR">
                    <a:noFill/>
                  </a:rPr>
                  <a:t> </a:t>
                </a:r>
              </a:p>
            </p:txBody>
          </p:sp>
        </mc:Fallback>
      </mc:AlternateContent>
    </p:spTree>
    <p:extLst>
      <p:ext uri="{BB962C8B-B14F-4D97-AF65-F5344CB8AC3E}">
        <p14:creationId xmlns:p14="http://schemas.microsoft.com/office/powerpoint/2010/main" val="1337631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50761"/>
                <a:ext cx="10515600" cy="5726202"/>
              </a:xfrm>
            </p:spPr>
            <p:txBody>
              <a:bodyPr>
                <a:normAutofit/>
              </a:bodyPr>
              <a:lstStyle/>
              <a:p>
                <a:pPr marL="0" indent="0">
                  <a:buNone/>
                </a:pPr>
                <a:r>
                  <a:rPr lang="fr-FR" sz="2400" dirty="0" smtClean="0">
                    <a:solidFill>
                      <a:srgbClr val="00B050"/>
                    </a:solidFill>
                  </a:rPr>
                  <a:t>3.5.2. Test de Conformité d’une proportion</a:t>
                </a:r>
              </a:p>
              <a:p>
                <a:pPr marL="0" indent="0">
                  <a:lnSpc>
                    <a:spcPct val="150000"/>
                  </a:lnSpc>
                  <a:buNone/>
                </a:pPr>
                <a:r>
                  <a:rPr lang="fr-FR" sz="2400" dirty="0" smtClean="0"/>
                  <a:t>Sous l’hypothèse que la distribution d’échantillonnage des proportions suit une loi normale </a:t>
                </a:r>
                <a14:m>
                  <m:oMath xmlns:m="http://schemas.openxmlformats.org/officeDocument/2006/math">
                    <m:r>
                      <m:rPr>
                        <m:sty m:val="p"/>
                      </m:rPr>
                      <a:rPr lang="fr-FR" sz="2400" b="0" i="0" smtClean="0">
                        <a:solidFill>
                          <a:srgbClr val="FF0000"/>
                        </a:solidFill>
                        <a:latin typeface="Cambria Math" panose="02040503050406030204" pitchFamily="18" charset="0"/>
                        <a:ea typeface="Cambria Math" panose="02040503050406030204" pitchFamily="18" charset="0"/>
                      </a:rPr>
                      <m:t>F</m:t>
                    </m:r>
                    <m:r>
                      <a:rPr lang="fr-FR" sz="2400" b="0" i="1" smtClean="0">
                        <a:solidFill>
                          <a:srgbClr val="FF0000"/>
                        </a:solidFill>
                        <a:latin typeface="Cambria Math" panose="02040503050406030204" pitchFamily="18" charset="0"/>
                        <a:ea typeface="Cambria Math" panose="02040503050406030204" pitchFamily="18" charset="0"/>
                      </a:rPr>
                      <m:t>~</m:t>
                    </m:r>
                    <m:r>
                      <a:rPr lang="fr-FR" sz="2400" b="0" i="1" smtClean="0">
                        <a:solidFill>
                          <a:srgbClr val="FF0000"/>
                        </a:solidFill>
                        <a:latin typeface="Cambria Math" panose="02040503050406030204" pitchFamily="18" charset="0"/>
                        <a:ea typeface="Cambria Math" panose="02040503050406030204" pitchFamily="18" charset="0"/>
                      </a:rPr>
                      <m:t>𝑁</m:t>
                    </m:r>
                    <m:r>
                      <a:rPr lang="fr-FR" sz="2400" b="0" i="1" smtClean="0">
                        <a:solidFill>
                          <a:srgbClr val="FF0000"/>
                        </a:solidFill>
                        <a:latin typeface="Cambria Math" panose="02040503050406030204" pitchFamily="18" charset="0"/>
                        <a:ea typeface="Cambria Math" panose="02040503050406030204" pitchFamily="18" charset="0"/>
                      </a:rPr>
                      <m:t>(</m:t>
                    </m:r>
                    <m:r>
                      <a:rPr lang="fr-FR" sz="2400" b="0" i="1" smtClean="0">
                        <a:solidFill>
                          <a:srgbClr val="FF0000"/>
                        </a:solidFill>
                        <a:latin typeface="Cambria Math" panose="02040503050406030204" pitchFamily="18" charset="0"/>
                        <a:ea typeface="Cambria Math" panose="02040503050406030204" pitchFamily="18" charset="0"/>
                      </a:rPr>
                      <m:t>𝑝</m:t>
                    </m:r>
                    <m:r>
                      <a:rPr lang="fr-FR" sz="2400" b="0" i="1" smtClean="0">
                        <a:solidFill>
                          <a:srgbClr val="FF0000"/>
                        </a:solidFill>
                        <a:latin typeface="Cambria Math" panose="02040503050406030204" pitchFamily="18" charset="0"/>
                        <a:ea typeface="Cambria Math" panose="02040503050406030204" pitchFamily="18" charset="0"/>
                      </a:rPr>
                      <m:t>,</m:t>
                    </m:r>
                    <m:rad>
                      <m:radPr>
                        <m:degHide m:val="on"/>
                        <m:ctrlPr>
                          <a:rPr lang="fr-FR" sz="2400" b="0" i="1" smtClean="0">
                            <a:solidFill>
                              <a:srgbClr val="FF0000"/>
                            </a:solidFill>
                            <a:latin typeface="Cambria Math" panose="02040503050406030204" pitchFamily="18" charset="0"/>
                            <a:ea typeface="Cambria Math" panose="02040503050406030204" pitchFamily="18" charset="0"/>
                          </a:rPr>
                        </m:ctrlPr>
                      </m:radPr>
                      <m:deg/>
                      <m:e>
                        <m:f>
                          <m:fPr>
                            <m:ctrlPr>
                              <a:rPr lang="fr-FR" sz="2400" b="0" i="1" smtClean="0">
                                <a:solidFill>
                                  <a:srgbClr val="FF0000"/>
                                </a:solidFill>
                                <a:latin typeface="Cambria Math" panose="02040503050406030204" pitchFamily="18" charset="0"/>
                                <a:ea typeface="Cambria Math" panose="02040503050406030204" pitchFamily="18" charset="0"/>
                              </a:rPr>
                            </m:ctrlPr>
                          </m:fPr>
                          <m:num>
                            <m:r>
                              <a:rPr lang="fr-FR" sz="2400" b="0" i="1" smtClean="0">
                                <a:solidFill>
                                  <a:srgbClr val="FF0000"/>
                                </a:solidFill>
                                <a:latin typeface="Cambria Math" panose="02040503050406030204" pitchFamily="18" charset="0"/>
                                <a:ea typeface="Cambria Math" panose="02040503050406030204" pitchFamily="18" charset="0"/>
                              </a:rPr>
                              <m:t>𝑝𝑞</m:t>
                            </m:r>
                          </m:num>
                          <m:den>
                            <m:r>
                              <a:rPr lang="fr-FR" sz="2400" b="0" i="1" smtClean="0">
                                <a:solidFill>
                                  <a:srgbClr val="FF0000"/>
                                </a:solidFill>
                                <a:latin typeface="Cambria Math" panose="02040503050406030204" pitchFamily="18" charset="0"/>
                                <a:ea typeface="Cambria Math" panose="02040503050406030204" pitchFamily="18" charset="0"/>
                              </a:rPr>
                              <m:t>𝑛</m:t>
                            </m:r>
                          </m:den>
                        </m:f>
                      </m:e>
                    </m:rad>
                    <m:r>
                      <a:rPr lang="fr-FR" sz="2400" b="0" i="1" smtClean="0">
                        <a:solidFill>
                          <a:srgbClr val="FF0000"/>
                        </a:solidFill>
                        <a:latin typeface="Cambria Math" panose="02040503050406030204" pitchFamily="18" charset="0"/>
                        <a:ea typeface="Cambria Math" panose="02040503050406030204" pitchFamily="18" charset="0"/>
                      </a:rPr>
                      <m:t>)</m:t>
                    </m:r>
                  </m:oMath>
                </a14:m>
                <a:endParaRPr lang="fr-FR" sz="2400" dirty="0" smtClean="0"/>
              </a:p>
              <a:p>
                <a:pPr marL="0" indent="0" algn="ctr">
                  <a:lnSpc>
                    <a:spcPct val="150000"/>
                  </a:lnSpc>
                  <a:buNone/>
                </a:pPr>
                <a:r>
                  <a:rPr lang="fr-FR" sz="2400" dirty="0" smtClean="0"/>
                  <a:t>Cas 1 </a:t>
                </a:r>
                <a14:m>
                  <m:oMath xmlns:m="http://schemas.openxmlformats.org/officeDocument/2006/math">
                    <m:d>
                      <m:dPr>
                        <m:begChr m:val="{"/>
                        <m:endChr m:val=""/>
                        <m:ctrlPr>
                          <a:rPr lang="fr-FR" sz="2400" i="1" smtClean="0">
                            <a:latin typeface="Cambria Math" panose="02040503050406030204" pitchFamily="18" charset="0"/>
                          </a:rPr>
                        </m:ctrlPr>
                      </m:dPr>
                      <m:e>
                        <m:eqArr>
                          <m:eqArrPr>
                            <m:ctrlPr>
                              <a:rPr lang="fr-FR" sz="2400" i="1" smtClean="0">
                                <a:latin typeface="Cambria Math" panose="02040503050406030204" pitchFamily="18" charset="0"/>
                              </a:rPr>
                            </m:ctrlPr>
                          </m:eqArr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𝑝</m:t>
                                </m:r>
                              </m:e>
                              <m:sub>
                                <m:r>
                                  <a:rPr lang="fr-FR" sz="2400" b="0" i="1" smtClean="0">
                                    <a:latin typeface="Cambria Math" panose="02040503050406030204" pitchFamily="18" charset="0"/>
                                  </a:rPr>
                                  <m:t>0</m:t>
                                </m:r>
                              </m:sub>
                            </m:sSub>
                          </m:e>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ea typeface="Cambria Math" panose="02040503050406030204" pitchFamily="18" charset="0"/>
                              </a:rPr>
                              <m: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0</m:t>
                                </m:r>
                              </m:sub>
                            </m:sSub>
                          </m:e>
                        </m:eqArr>
                      </m:e>
                    </m:d>
                  </m:oMath>
                </a14:m>
                <a:r>
                  <a:rPr lang="fr-FR" sz="2400" dirty="0" smtClean="0"/>
                  <a:t>            cas2</a:t>
                </a:r>
                <a14:m>
                  <m:oMath xmlns:m="http://schemas.openxmlformats.org/officeDocument/2006/math">
                    <m:d>
                      <m:dPr>
                        <m:begChr m:val="{"/>
                        <m:endChr m:val=""/>
                        <m:ctrlPr>
                          <a:rPr lang="fr-FR" sz="2400" i="1" smtClean="0">
                            <a:latin typeface="Cambria Math" panose="02040503050406030204" pitchFamily="18" charset="0"/>
                          </a:rPr>
                        </m:ctrlPr>
                      </m:dPr>
                      <m:e>
                        <m:eqArr>
                          <m:eqArrPr>
                            <m:ctrlPr>
                              <a:rPr lang="fr-FR" sz="2400" i="1" smtClean="0">
                                <a:latin typeface="Cambria Math" panose="02040503050406030204" pitchFamily="18" charset="0"/>
                              </a:rPr>
                            </m:ctrlPr>
                          </m:eqArr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𝑝</m:t>
                                </m:r>
                              </m:e>
                              <m:sub>
                                <m:r>
                                  <a:rPr lang="fr-FR" sz="2400" b="0" i="1" smtClean="0">
                                    <a:latin typeface="Cambria Math" panose="02040503050406030204" pitchFamily="18" charset="0"/>
                                  </a:rPr>
                                  <m:t>0</m:t>
                                </m:r>
                              </m:sub>
                            </m:sSub>
                          </m:e>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i="1">
                                <a:latin typeface="Cambria Math" panose="02040503050406030204" pitchFamily="18" charset="0"/>
                                <a:ea typeface="Cambria Math" panose="02040503050406030204" pitchFamily="18" charset="0"/>
                              </a:rPr>
                              <m:t>&gt;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0</m:t>
                                </m:r>
                              </m:sub>
                            </m:sSub>
                          </m:e>
                        </m:eqArr>
                      </m:e>
                    </m:d>
                  </m:oMath>
                </a14:m>
                <a:r>
                  <a:rPr lang="fr-FR" sz="2400" dirty="0" smtClean="0"/>
                  <a:t>          cas3</a:t>
                </a:r>
                <a14:m>
                  <m:oMath xmlns:m="http://schemas.openxmlformats.org/officeDocument/2006/math">
                    <m:d>
                      <m:dPr>
                        <m:begChr m:val="{"/>
                        <m:endChr m:val=""/>
                        <m:ctrlPr>
                          <a:rPr lang="fr-FR" sz="2400" i="1" smtClean="0">
                            <a:latin typeface="Cambria Math" panose="02040503050406030204" pitchFamily="18" charset="0"/>
                          </a:rPr>
                        </m:ctrlPr>
                      </m:dPr>
                      <m:e>
                        <m:eqArr>
                          <m:eqArrPr>
                            <m:ctrlPr>
                              <a:rPr lang="fr-FR" sz="2400" i="1" smtClean="0">
                                <a:latin typeface="Cambria Math" panose="02040503050406030204" pitchFamily="18" charset="0"/>
                              </a:rPr>
                            </m:ctrlPr>
                          </m:eqArr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𝑝</m:t>
                                </m:r>
                              </m:e>
                              <m:sub>
                                <m:r>
                                  <a:rPr lang="fr-FR" sz="2400" b="0" i="1" smtClean="0">
                                    <a:latin typeface="Cambria Math" panose="02040503050406030204" pitchFamily="18" charset="0"/>
                                  </a:rPr>
                                  <m:t>0</m:t>
                                </m:r>
                              </m:sub>
                            </m:sSub>
                          </m:e>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i="1">
                                <a:latin typeface="Cambria Math" panose="02040503050406030204" pitchFamily="18" charset="0"/>
                                <a:ea typeface="Cambria Math" panose="02040503050406030204" pitchFamily="18" charset="0"/>
                              </a:rPr>
                              <m:t>&lt;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0</m:t>
                                </m:r>
                              </m:sub>
                            </m:sSub>
                          </m:e>
                        </m:eqArr>
                      </m:e>
                    </m:d>
                  </m:oMath>
                </a14:m>
                <a:endParaRPr lang="fr-FR" sz="2400" dirty="0" smtClean="0"/>
              </a:p>
              <a:p>
                <a:pPr marL="0" indent="0">
                  <a:lnSpc>
                    <a:spcPct val="150000"/>
                  </a:lnSpc>
                  <a:buNone/>
                </a:pPr>
                <a:r>
                  <a:rPr lang="fr-FR" dirty="0">
                    <a:solidFill>
                      <a:srgbClr val="00B050"/>
                    </a:solidFill>
                  </a:rPr>
                  <a:t>Remarque:</a:t>
                </a:r>
                <a:r>
                  <a:rPr lang="fr-FR" dirty="0"/>
                  <a:t> les conditions d’application de ce test concernant n qui doit être plus grand et tel que </a:t>
                </a:r>
                <a14:m>
                  <m:oMath xmlns:m="http://schemas.openxmlformats.org/officeDocument/2006/math">
                    <m:r>
                      <a:rPr lang="fr-FR" i="1">
                        <a:latin typeface="Cambria Math" panose="02040503050406030204" pitchFamily="18" charset="0"/>
                      </a:rPr>
                      <m:t>𝑛</m:t>
                    </m:r>
                    <m:sSub>
                      <m:sSubPr>
                        <m:ctrlPr>
                          <a:rPr lang="fr-FR" i="1">
                            <a:latin typeface="Cambria Math" panose="02040503050406030204" pitchFamily="18" charset="0"/>
                          </a:rPr>
                        </m:ctrlPr>
                      </m:sSubPr>
                      <m:e>
                        <m:r>
                          <a:rPr lang="fr-FR" i="1">
                            <a:latin typeface="Cambria Math" panose="02040503050406030204" pitchFamily="18" charset="0"/>
                          </a:rPr>
                          <m:t>𝑝</m:t>
                        </m:r>
                      </m:e>
                      <m:sub>
                        <m:r>
                          <a:rPr lang="fr-FR" i="1">
                            <a:latin typeface="Cambria Math" panose="02040503050406030204" pitchFamily="18" charset="0"/>
                          </a:rPr>
                          <m:t>0</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5</m:t>
                    </m:r>
                    <m:r>
                      <a:rPr lang="fr-FR" i="1">
                        <a:latin typeface="Cambria Math" panose="02040503050406030204" pitchFamily="18" charset="0"/>
                        <a:ea typeface="Cambria Math" panose="02040503050406030204" pitchFamily="18" charset="0"/>
                      </a:rPr>
                      <m:t> </m:t>
                    </m:r>
                    <m:r>
                      <a:rPr lang="fr-FR" i="1">
                        <a:latin typeface="Cambria Math" panose="02040503050406030204" pitchFamily="18" charset="0"/>
                        <a:ea typeface="Cambria Math" panose="02040503050406030204" pitchFamily="18" charset="0"/>
                      </a:rPr>
                      <m:t>𝑒𝑡</m:t>
                    </m:r>
                    <m:r>
                      <a:rPr lang="fr-FR" i="1">
                        <a:latin typeface="Cambria Math" panose="02040503050406030204" pitchFamily="18" charset="0"/>
                        <a:ea typeface="Cambria Math" panose="02040503050406030204" pitchFamily="18" charset="0"/>
                      </a:rPr>
                      <m:t> </m:t>
                    </m:r>
                    <m:r>
                      <a:rPr lang="fr-FR" i="1">
                        <a:latin typeface="Cambria Math" panose="02040503050406030204" pitchFamily="18" charset="0"/>
                      </a:rPr>
                      <m:t>𝑛</m:t>
                    </m:r>
                    <m:sSub>
                      <m:sSubPr>
                        <m:ctrlPr>
                          <a:rPr lang="fr-FR" i="1">
                            <a:latin typeface="Cambria Math" panose="02040503050406030204" pitchFamily="18" charset="0"/>
                          </a:rPr>
                        </m:ctrlPr>
                      </m:sSubPr>
                      <m:e>
                        <m:r>
                          <a:rPr lang="fr-FR" i="1">
                            <a:latin typeface="Cambria Math" panose="02040503050406030204" pitchFamily="18" charset="0"/>
                          </a:rPr>
                          <m:t>𝑞</m:t>
                        </m:r>
                      </m:e>
                      <m:sub>
                        <m:r>
                          <a:rPr lang="fr-FR" i="1">
                            <a:latin typeface="Cambria Math" panose="02040503050406030204" pitchFamily="18" charset="0"/>
                          </a:rPr>
                          <m:t>0</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5</m:t>
                    </m:r>
                  </m:oMath>
                </a14:m>
                <a:endParaRPr lang="fr-FR" dirty="0"/>
              </a:p>
              <a:p>
                <a:pPr marL="0" indent="0">
                  <a:lnSpc>
                    <a:spcPct val="150000"/>
                  </a:lnSpc>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50761"/>
                <a:ext cx="10515600" cy="5726202"/>
              </a:xfrm>
              <a:blipFill rotWithShape="0">
                <a:blip r:embed="rId2"/>
                <a:stretch>
                  <a:fillRect l="-1217" t="-1491" r="-928"/>
                </a:stretch>
              </a:blipFill>
            </p:spPr>
            <p:txBody>
              <a:bodyPr/>
              <a:lstStyle/>
              <a:p>
                <a:r>
                  <a:rPr lang="fr-FR">
                    <a:noFill/>
                  </a:rPr>
                  <a:t> </a:t>
                </a:r>
              </a:p>
            </p:txBody>
          </p:sp>
        </mc:Fallback>
      </mc:AlternateContent>
    </p:spTree>
    <p:extLst>
      <p:ext uri="{BB962C8B-B14F-4D97-AF65-F5344CB8AC3E}">
        <p14:creationId xmlns:p14="http://schemas.microsoft.com/office/powerpoint/2010/main" val="637096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53792"/>
                <a:ext cx="10515600" cy="5623171"/>
              </a:xfrm>
            </p:spPr>
            <p:txBody>
              <a:bodyPr>
                <a:normAutofit lnSpcReduction="10000"/>
              </a:bodyPr>
              <a:lstStyle/>
              <a:p>
                <a:pPr marL="0" indent="0" algn="just">
                  <a:lnSpc>
                    <a:spcPct val="150000"/>
                  </a:lnSpc>
                  <a:buNone/>
                </a:pPr>
                <a:r>
                  <a:rPr lang="fr-FR" sz="2400" dirty="0" smtClean="0"/>
                  <a:t>On peut présenter le test de conformité d’une proportion à l’aide de l’écart réduit </a:t>
                </a:r>
                <a:r>
                  <a:rPr lang="fr-FR" sz="2400" dirty="0"/>
                  <a:t>de la  façon suivante:</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𝑓</m:t>
                          </m:r>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𝑝</m:t>
                              </m:r>
                            </m:e>
                            <m:sub>
                              <m:r>
                                <a:rPr lang="fr-FR" sz="2400" i="1">
                                  <a:latin typeface="Cambria Math" panose="02040503050406030204" pitchFamily="18" charset="0"/>
                                </a:rPr>
                                <m:t>0</m:t>
                              </m:r>
                            </m:sub>
                          </m:sSub>
                        </m:num>
                        <m:den>
                          <m:rad>
                            <m:radPr>
                              <m:degHide m:val="on"/>
                              <m:ctrlPr>
                                <a:rPr lang="fr-FR" sz="2400" i="1" smtClean="0">
                                  <a:latin typeface="Cambria Math" panose="02040503050406030204" pitchFamily="18" charset="0"/>
                                </a:rPr>
                              </m:ctrlPr>
                            </m:radPr>
                            <m:deg/>
                            <m:e>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𝑝</m:t>
                                      </m:r>
                                    </m:e>
                                    <m:sub>
                                      <m:r>
                                        <a:rPr lang="fr-FR" sz="2400" i="1">
                                          <a:latin typeface="Cambria Math" panose="02040503050406030204" pitchFamily="18" charset="0"/>
                                        </a:rPr>
                                        <m:t>0</m:t>
                                      </m:r>
                                    </m:sub>
                                  </m:sSub>
                                  <m:sSub>
                                    <m:sSubPr>
                                      <m:ctrlPr>
                                        <a:rPr lang="fr-FR" sz="2400" i="1">
                                          <a:latin typeface="Cambria Math" panose="02040503050406030204" pitchFamily="18" charset="0"/>
                                        </a:rPr>
                                      </m:ctrlPr>
                                    </m:sSubPr>
                                    <m:e>
                                      <m:r>
                                        <a:rPr lang="fr-FR" sz="2400" i="1">
                                          <a:latin typeface="Cambria Math" panose="02040503050406030204" pitchFamily="18" charset="0"/>
                                        </a:rPr>
                                        <m:t>𝑞</m:t>
                                      </m:r>
                                    </m:e>
                                    <m:sub>
                                      <m:r>
                                        <a:rPr lang="fr-FR" sz="2400" i="1">
                                          <a:latin typeface="Cambria Math" panose="02040503050406030204" pitchFamily="18" charset="0"/>
                                        </a:rPr>
                                        <m:t>0</m:t>
                                      </m:r>
                                    </m:sub>
                                  </m:sSub>
                                </m:num>
                                <m:den>
                                  <m:r>
                                    <a:rPr lang="fr-FR" sz="2400" i="1">
                                      <a:latin typeface="Cambria Math" panose="02040503050406030204" pitchFamily="18" charset="0"/>
                                      <a:ea typeface="Cambria Math" panose="02040503050406030204" pitchFamily="18" charset="0"/>
                                    </a:rPr>
                                    <m:t>𝑛</m:t>
                                  </m:r>
                                </m:den>
                              </m:f>
                            </m:e>
                          </m:rad>
                        </m:den>
                      </m:f>
                    </m:oMath>
                  </m:oMathPara>
                </a14:m>
                <a:endParaRPr lang="fr-FR" sz="2400" dirty="0"/>
              </a:p>
              <a:p>
                <a:pPr marL="0" indent="0" algn="just">
                  <a:lnSpc>
                    <a:spcPct val="150000"/>
                  </a:lnSpc>
                  <a:buNone/>
                </a:pPr>
                <a:r>
                  <a:rPr lang="fr-FR" sz="2400" dirty="0"/>
                  <a:t>SiSi </a:t>
                </a:r>
                <a14:m>
                  <m:oMath xmlns:m="http://schemas.openxmlformats.org/officeDocument/2006/math">
                    <m:r>
                      <a:rPr lang="fr-FR" sz="2400">
                        <a:latin typeface="Cambria Math" panose="02040503050406030204" pitchFamily="18" charset="0"/>
                      </a:rPr>
                      <m:t>−</m:t>
                    </m:r>
                    <m:sSub>
                      <m:sSubPr>
                        <m:ctrlPr>
                          <a:rPr lang="fr-FR" sz="2400" i="1">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la différence n’est pas significative et on conserve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lgn="just">
                  <a:lnSpc>
                    <a:spcPct val="150000"/>
                  </a:lnSpc>
                  <a:buNone/>
                </a:pPr>
                <a:r>
                  <a:rPr lang="fr-FR" sz="2400" dirty="0"/>
                  <a:t>SiSi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m:rPr>
                        <m:sty m:val="p"/>
                      </m:rPr>
                      <a:rPr lang="fr-FR" sz="2400">
                        <a:latin typeface="Cambria Math" panose="02040503050406030204" pitchFamily="18" charset="0"/>
                        <a:ea typeface="Cambria Math" panose="02040503050406030204" pitchFamily="18" charset="0"/>
                      </a:rPr>
                      <m:t>ou</m:t>
                    </m:r>
                    <m:r>
                      <a:rPr lang="fr-FR" sz="240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 ⇔</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la différence est  significative et 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53792"/>
                <a:ext cx="10515600" cy="5623171"/>
              </a:xfrm>
              <a:blipFill rotWithShape="0">
                <a:blip r:embed="rId2"/>
                <a:stretch>
                  <a:fillRect l="-928" r="-870" b="-434"/>
                </a:stretch>
              </a:blipFill>
            </p:spPr>
            <p:txBody>
              <a:bodyPr/>
              <a:lstStyle/>
              <a:p>
                <a:r>
                  <a:rPr lang="fr-FR">
                    <a:noFill/>
                  </a:rPr>
                  <a:t> </a:t>
                </a:r>
              </a:p>
            </p:txBody>
          </p:sp>
        </mc:Fallback>
      </mc:AlternateContent>
    </p:spTree>
    <p:extLst>
      <p:ext uri="{BB962C8B-B14F-4D97-AF65-F5344CB8AC3E}">
        <p14:creationId xmlns:p14="http://schemas.microsoft.com/office/powerpoint/2010/main" val="3186388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50761"/>
                <a:ext cx="10515600" cy="5726202"/>
              </a:xfrm>
            </p:spPr>
            <p:txBody>
              <a:bodyPr>
                <a:normAutofit/>
              </a:bodyPr>
              <a:lstStyle/>
              <a:p>
                <a:pPr marL="0" indent="0" algn="just">
                  <a:lnSpc>
                    <a:spcPct val="150000"/>
                  </a:lnSpc>
                  <a:buNone/>
                </a:pPr>
                <a:r>
                  <a:rPr lang="fr-FR" sz="2400" dirty="0" smtClean="0">
                    <a:solidFill>
                      <a:srgbClr val="00B050"/>
                    </a:solidFill>
                  </a:rPr>
                  <a:t>Exemple</a:t>
                </a:r>
              </a:p>
              <a:p>
                <a:pPr marL="0" indent="0" algn="just">
                  <a:lnSpc>
                    <a:spcPct val="150000"/>
                  </a:lnSpc>
                  <a:buNone/>
                </a:pPr>
                <a:r>
                  <a:rPr lang="fr-FR" sz="2400" dirty="0" smtClean="0"/>
                  <a:t>Des statistiques, réalisées sur une population de grand effectif, permettant de penser qu’en période de compétition intense, la probabilité pour un sportif pris au hasard, d’ être déclaré positif au contrôle antidopage est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𝑝</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m:t>
                    </m:r>
                    <m:r>
                      <a:rPr lang="fr-FR" sz="2400" b="0" i="1" smtClean="0">
                        <a:latin typeface="Cambria Math" panose="02040503050406030204" pitchFamily="18" charset="0"/>
                      </a:rPr>
                      <m:t>0</m:t>
                    </m:r>
                    <m:r>
                      <a:rPr lang="fr-FR" sz="2400" b="0" i="1" smtClean="0">
                        <a:latin typeface="Cambria Math" panose="02040503050406030204" pitchFamily="18" charset="0"/>
                      </a:rPr>
                      <m:t>.</m:t>
                    </m:r>
                    <m:r>
                      <a:rPr lang="fr-FR" sz="2400" b="0" i="1" smtClean="0">
                        <a:latin typeface="Cambria Math" panose="02040503050406030204" pitchFamily="18" charset="0"/>
                      </a:rPr>
                      <m:t>02</m:t>
                    </m:r>
                  </m:oMath>
                </a14:m>
                <a:r>
                  <a:rPr lang="fr-FR" sz="2400" dirty="0" smtClean="0"/>
                  <a:t>. on décide de construire un test bilatéral qui, à la suite de contrôler un échantillon aléatoire de 5à sportifs permettent de décider si, au seuil de signification de 10%, cette hypothèse est plausible.</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50761"/>
                <a:ext cx="10515600" cy="5726202"/>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3506358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05307"/>
            <a:ext cx="10515600" cy="5571656"/>
          </a:xfrm>
        </p:spPr>
        <p:txBody>
          <a:bodyPr>
            <a:normAutofit/>
          </a:bodyPr>
          <a:lstStyle/>
          <a:p>
            <a:pPr marL="0" indent="0">
              <a:buNone/>
            </a:pPr>
            <a:endParaRPr lang="fr-FR" dirty="0" smtClean="0"/>
          </a:p>
          <a:p>
            <a:pPr marL="514350" indent="-514350" algn="just">
              <a:lnSpc>
                <a:spcPct val="150000"/>
              </a:lnSpc>
              <a:buAutoNum type="arabicParenR"/>
            </a:pPr>
            <a:r>
              <a:rPr lang="fr-FR" sz="2400" dirty="0"/>
              <a:t>Soit F la variable aléatoire qui, à tout échantillon de 5à sportifs contrôlés, associe le pourcentage de sportifs contrôlés positivement </a:t>
            </a:r>
          </a:p>
          <a:p>
            <a:pPr marL="514350" indent="-514350" algn="just">
              <a:lnSpc>
                <a:spcPct val="150000"/>
              </a:lnSpc>
              <a:buAutoNum type="alphaLcParenR"/>
            </a:pPr>
            <a:r>
              <a:rPr lang="fr-FR" sz="2400" dirty="0"/>
              <a:t>Quelle est approximativement la loi de F ?</a:t>
            </a:r>
          </a:p>
          <a:p>
            <a:pPr marL="514350" indent="-514350" algn="just">
              <a:lnSpc>
                <a:spcPct val="150000"/>
              </a:lnSpc>
              <a:buAutoNum type="alphaLcParenR"/>
            </a:pPr>
            <a:r>
              <a:rPr lang="fr-FR" sz="2400" dirty="0"/>
              <a:t>Enoncer l’hypothèse à tester</a:t>
            </a:r>
            <a:r>
              <a:rPr lang="fr-FR" sz="2400" dirty="0" smtClean="0"/>
              <a:t>?</a:t>
            </a:r>
            <a:endParaRPr lang="fr-FR" sz="2400" dirty="0"/>
          </a:p>
          <a:p>
            <a:pPr marL="0" indent="0" algn="just">
              <a:lnSpc>
                <a:spcPct val="150000"/>
              </a:lnSpc>
              <a:buNone/>
            </a:pPr>
            <a:r>
              <a:rPr lang="fr-FR" sz="2400" dirty="0" smtClean="0"/>
              <a:t>2)Dans l’échantillon deux contrôles antidopage ont été déclarés positifs. Peut-on confirmer au seuil de signification 10%, l’hypothèse selon laquelle la fréquence de contrôles positifs dans la population est 0.02?</a:t>
            </a:r>
          </a:p>
          <a:p>
            <a:pPr marL="0" indent="0" algn="just">
              <a:lnSpc>
                <a:spcPct val="150000"/>
              </a:lnSpc>
              <a:buNone/>
            </a:pPr>
            <a:r>
              <a:rPr lang="fr-FR" sz="2400" dirty="0" smtClean="0">
                <a:solidFill>
                  <a:srgbClr val="00B050"/>
                </a:solidFill>
              </a:rPr>
              <a:t>Note: le corrigé est dans « itinéraire en statistique et probabilité »,page 260.</a:t>
            </a:r>
          </a:p>
          <a:p>
            <a:pPr marL="0" indent="0">
              <a:buNone/>
            </a:pPr>
            <a:endParaRPr lang="fr-FR" dirty="0"/>
          </a:p>
        </p:txBody>
      </p:sp>
    </p:spTree>
    <p:extLst>
      <p:ext uri="{BB962C8B-B14F-4D97-AF65-F5344CB8AC3E}">
        <p14:creationId xmlns:p14="http://schemas.microsoft.com/office/powerpoint/2010/main" val="3458411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02276"/>
            <a:ext cx="10515600" cy="5674687"/>
          </a:xfrm>
        </p:spPr>
        <p:txBody>
          <a:bodyPr>
            <a:normAutofit/>
          </a:bodyPr>
          <a:lstStyle/>
          <a:p>
            <a:pPr marL="0" indent="0">
              <a:buNone/>
            </a:pPr>
            <a:r>
              <a:rPr lang="fr-FR" sz="2400" dirty="0" smtClean="0">
                <a:solidFill>
                  <a:srgbClr val="FF0000"/>
                </a:solidFill>
              </a:rPr>
              <a:t>3.6.les tests de comparaison</a:t>
            </a:r>
            <a:endParaRPr lang="fr-FR" sz="2400" dirty="0">
              <a:solidFill>
                <a:srgbClr val="FF0000"/>
              </a:solidFill>
            </a:endParaRPr>
          </a:p>
          <a:p>
            <a:pPr marL="0" indent="0">
              <a:buNone/>
            </a:pPr>
            <a:r>
              <a:rPr lang="fr-FR" sz="2400" dirty="0" smtClean="0">
                <a:solidFill>
                  <a:srgbClr val="00B050"/>
                </a:solidFill>
              </a:rPr>
              <a:t>3.6.1. comparaison de deux moyennes de deux populations indépendantes</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pic>
        <p:nvPicPr>
          <p:cNvPr id="2" name="Image 1"/>
          <p:cNvPicPr>
            <a:picLocks noChangeAspect="1"/>
          </p:cNvPicPr>
          <p:nvPr/>
        </p:nvPicPr>
        <p:blipFill>
          <a:blip r:embed="rId2"/>
          <a:stretch>
            <a:fillRect/>
          </a:stretch>
        </p:blipFill>
        <p:spPr>
          <a:xfrm>
            <a:off x="1880315" y="1771348"/>
            <a:ext cx="7382747" cy="3985573"/>
          </a:xfrm>
          <a:prstGeom prst="rect">
            <a:avLst/>
          </a:prstGeom>
        </p:spPr>
      </p:pic>
    </p:spTree>
    <p:extLst>
      <p:ext uri="{BB962C8B-B14F-4D97-AF65-F5344CB8AC3E}">
        <p14:creationId xmlns:p14="http://schemas.microsoft.com/office/powerpoint/2010/main" val="2688377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69701"/>
                <a:ext cx="10515600" cy="5507262"/>
              </a:xfrm>
            </p:spPr>
            <p:txBody>
              <a:bodyPr>
                <a:normAutofit/>
              </a:bodyPr>
              <a:lstStyle/>
              <a:p>
                <a:pPr marL="0" indent="0">
                  <a:lnSpc>
                    <a:spcPct val="150000"/>
                  </a:lnSpc>
                  <a:buNone/>
                </a:pPr>
                <a:r>
                  <a:rPr lang="fr-FR" sz="2400" u="sng" dirty="0" smtClean="0">
                    <a:solidFill>
                      <a:srgbClr val="FF0000"/>
                    </a:solidFill>
                  </a:rPr>
                  <a:t>Pour  les grands échantillons (Si </a:t>
                </a:r>
                <a14:m>
                  <m:oMath xmlns:m="http://schemas.openxmlformats.org/officeDocument/2006/math">
                    <m:sSub>
                      <m:sSubPr>
                        <m:ctrlPr>
                          <a:rPr lang="fr-FR" sz="2400" i="1" u="sng">
                            <a:latin typeface="Cambria Math" panose="02040503050406030204" pitchFamily="18" charset="0"/>
                          </a:rPr>
                        </m:ctrlPr>
                      </m:sSubPr>
                      <m:e>
                        <m:r>
                          <a:rPr lang="fr-FR" sz="2400" i="1" u="sng">
                            <a:latin typeface="Cambria Math" panose="02040503050406030204" pitchFamily="18" charset="0"/>
                          </a:rPr>
                          <m:t>𝑛</m:t>
                        </m:r>
                      </m:e>
                      <m:sub>
                        <m:r>
                          <a:rPr lang="fr-FR" sz="2400" i="1" u="sng">
                            <a:latin typeface="Cambria Math" panose="02040503050406030204" pitchFamily="18" charset="0"/>
                          </a:rPr>
                          <m:t>1</m:t>
                        </m:r>
                      </m:sub>
                    </m:sSub>
                  </m:oMath>
                </a14:m>
                <a:r>
                  <a:rPr lang="fr-FR" sz="2400" u="sng" dirty="0">
                    <a:solidFill>
                      <a:srgbClr val="FF0000"/>
                    </a:solidFill>
                  </a:rPr>
                  <a:t>et </a:t>
                </a:r>
                <a14:m>
                  <m:oMath xmlns:m="http://schemas.openxmlformats.org/officeDocument/2006/math">
                    <m:sSub>
                      <m:sSubPr>
                        <m:ctrlPr>
                          <a:rPr lang="fr-FR" sz="2400" i="1" u="sng">
                            <a:latin typeface="Cambria Math" panose="02040503050406030204" pitchFamily="18" charset="0"/>
                          </a:rPr>
                        </m:ctrlPr>
                      </m:sSubPr>
                      <m:e>
                        <m:r>
                          <a:rPr lang="fr-FR" sz="2400" i="1" u="sng">
                            <a:latin typeface="Cambria Math" panose="02040503050406030204" pitchFamily="18" charset="0"/>
                          </a:rPr>
                          <m:t>𝑛</m:t>
                        </m:r>
                      </m:e>
                      <m:sub>
                        <m:r>
                          <a:rPr lang="fr-FR" sz="2400" i="1" u="sng">
                            <a:latin typeface="Cambria Math" panose="02040503050406030204" pitchFamily="18" charset="0"/>
                          </a:rPr>
                          <m:t>2</m:t>
                        </m:r>
                      </m:sub>
                    </m:sSub>
                  </m:oMath>
                </a14:m>
                <a:r>
                  <a:rPr lang="fr-FR" sz="2400" u="sng" dirty="0">
                    <a:solidFill>
                      <a:srgbClr val="FF0000"/>
                    </a:solidFill>
                  </a:rPr>
                  <a:t> sont grands </a:t>
                </a:r>
                <a14:m>
                  <m:oMath xmlns:m="http://schemas.openxmlformats.org/officeDocument/2006/math">
                    <m:d>
                      <m:dPr>
                        <m:ctrlPr>
                          <a:rPr lang="fr-FR" sz="2400" i="1" u="sng">
                            <a:solidFill>
                              <a:srgbClr val="FF0000"/>
                            </a:solidFill>
                            <a:latin typeface="Cambria Math" panose="02040503050406030204" pitchFamily="18" charset="0"/>
                          </a:rPr>
                        </m:ctrlPr>
                      </m:dPr>
                      <m:e>
                        <m:r>
                          <a:rPr lang="fr-FR" sz="2400" i="1" u="sng">
                            <a:solidFill>
                              <a:srgbClr val="FF0000"/>
                            </a:solidFill>
                            <a:latin typeface="Cambria Math" panose="02040503050406030204" pitchFamily="18" charset="0"/>
                            <a:ea typeface="Cambria Math" panose="02040503050406030204" pitchFamily="18" charset="0"/>
                          </a:rPr>
                          <m:t>≥</m:t>
                        </m:r>
                        <m:r>
                          <a:rPr lang="fr-FR" sz="2400" i="1" u="sng">
                            <a:solidFill>
                              <a:srgbClr val="FF0000"/>
                            </a:solidFill>
                            <a:latin typeface="Cambria Math" panose="02040503050406030204" pitchFamily="18" charset="0"/>
                            <a:ea typeface="Cambria Math" panose="02040503050406030204" pitchFamily="18" charset="0"/>
                          </a:rPr>
                          <m:t>30</m:t>
                        </m:r>
                      </m:e>
                    </m:d>
                    <m:r>
                      <a:rPr lang="fr-FR" sz="2400" b="0" i="1" u="sng" smtClean="0">
                        <a:solidFill>
                          <a:srgbClr val="FF0000"/>
                        </a:solidFill>
                        <a:latin typeface="Cambria Math" panose="02040503050406030204" pitchFamily="18" charset="0"/>
                        <a:ea typeface="Cambria Math" panose="02040503050406030204" pitchFamily="18" charset="0"/>
                      </a:rPr>
                      <m:t>)</m:t>
                    </m:r>
                  </m:oMath>
                </a14:m>
                <a:endParaRPr lang="fr-FR" sz="2400" u="sng" dirty="0"/>
              </a:p>
              <a:p>
                <a:pPr marL="0" indent="0">
                  <a:lnSpc>
                    <a:spcPct val="150000"/>
                  </a:lnSpc>
                  <a:buNone/>
                </a:pPr>
                <a14:m>
                  <m:oMathPara xmlns:m="http://schemas.openxmlformats.org/officeDocument/2006/math">
                    <m:oMathParaPr>
                      <m:jc m:val="centerGroup"/>
                    </m:oMathParaPr>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2</m:t>
                                  </m:r>
                                </m:sub>
                              </m:sSub>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𝑚</m:t>
                                  </m:r>
                                </m:e>
                                <m:sub>
                                  <m:r>
                                    <a:rPr lang="fr-FR" sz="2400" i="1">
                                      <a:latin typeface="Cambria Math" panose="02040503050406030204" pitchFamily="18" charset="0"/>
                                      <a:ea typeface="Cambria Math" panose="02040503050406030204" pitchFamily="18" charset="0"/>
                                    </a:rPr>
                                    <m:t>2</m:t>
                                  </m:r>
                                </m:sub>
                              </m:sSub>
                            </m:e>
                          </m:eqArr>
                        </m:e>
                      </m:d>
                    </m:oMath>
                  </m:oMathPara>
                </a14:m>
                <a:endParaRPr lang="fr-FR" sz="2400" dirty="0"/>
              </a:p>
              <a:p>
                <a:pPr marL="0" indent="0">
                  <a:lnSpc>
                    <a:spcPct val="150000"/>
                  </a:lnSpc>
                  <a:buNone/>
                </a:pPr>
                <a:r>
                  <a:rPr lang="fr-FR" sz="2400" dirty="0"/>
                  <a:t>On calcule </a:t>
                </a:r>
                <a:r>
                  <a:rPr lang="fr-FR" sz="2400" dirty="0" smtClean="0"/>
                  <a: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2</m:t>
                              </m:r>
                            </m:sub>
                          </m:sSub>
                        </m:num>
                        <m:den>
                          <m:rad>
                            <m:radPr>
                              <m:degHide m:val="on"/>
                              <m:ctrlPr>
                                <a:rPr lang="fr-FR" sz="2400" i="1">
                                  <a:latin typeface="Cambria Math" panose="02040503050406030204" pitchFamily="18" charset="0"/>
                                </a:rPr>
                              </m:ctrlPr>
                            </m:radPr>
                            <m:deg/>
                            <m:e>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den>
                              </m:f>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ea typeface="Cambria Math" panose="02040503050406030204" pitchFamily="18" charset="0"/>
                                        </a:rPr>
                                        <m:t>2</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den>
                              </m:f>
                            </m:e>
                          </m:rad>
                        </m:den>
                      </m:f>
                    </m:oMath>
                  </m:oMathPara>
                </a14:m>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69701"/>
                <a:ext cx="10515600" cy="5507262"/>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1040856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67744" y="669701"/>
                <a:ext cx="10515600" cy="5687566"/>
              </a:xfrm>
            </p:spPr>
            <p:txBody>
              <a:bodyPr>
                <a:normAutofit/>
              </a:bodyPr>
              <a:lstStyle/>
              <a:p>
                <a:pPr marL="0" indent="0">
                  <a:buNone/>
                </a:pPr>
                <a:r>
                  <a:rPr lang="fr-FR" sz="2400" dirty="0"/>
                  <a:t>Si </a:t>
                </a:r>
                <a14:m>
                  <m:oMath xmlns:m="http://schemas.openxmlformats.org/officeDocument/2006/math">
                    <m:r>
                      <a:rPr lang="fr-FR" sz="2400">
                        <a:latin typeface="Cambria Math" panose="02040503050406030204" pitchFamily="18" charset="0"/>
                      </a:rPr>
                      <m:t>−</m:t>
                    </m:r>
                    <m:sSub>
                      <m:sSubPr>
                        <m:ctrlPr>
                          <a:rPr lang="fr-FR" sz="2400" i="1">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a:t>
                </a:r>
                <a:r>
                  <a:rPr lang="fr-FR" sz="2400" dirty="0" smtClean="0"/>
                  <a:t>:on </a:t>
                </a:r>
                <a:r>
                  <a:rPr lang="fr-FR" sz="2400" dirty="0"/>
                  <a:t>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m:rPr>
                        <m:sty m:val="p"/>
                      </m:rPr>
                      <a:rPr lang="fr-FR" sz="2400">
                        <a:latin typeface="Cambria Math" panose="02040503050406030204" pitchFamily="18" charset="0"/>
                        <a:ea typeface="Cambria Math" panose="02040503050406030204" pitchFamily="18" charset="0"/>
                      </a:rPr>
                      <m:t>ou</m:t>
                    </m:r>
                    <m:r>
                      <a:rPr lang="fr-FR" sz="240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 ⇔</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a:t>
                </a:r>
                <a:r>
                  <a:rPr lang="fr-FR" sz="2400" dirty="0" smtClean="0"/>
                  <a:t>: on </a:t>
                </a:r>
                <a:r>
                  <a:rPr lang="fr-FR" sz="2400" dirty="0"/>
                  <a:t>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smtClean="0"/>
              </a:p>
              <a:p>
                <a:pPr marL="0" indent="0" algn="just">
                  <a:lnSpc>
                    <a:spcPct val="150000"/>
                  </a:lnSpc>
                  <a:buNone/>
                </a:pPr>
                <a:r>
                  <a:rPr lang="fr-FR" sz="2400" dirty="0" smtClean="0"/>
                  <a:t>Remarque: </a:t>
                </a:r>
              </a:p>
              <a:p>
                <a:pPr marL="0" indent="0" algn="just">
                  <a:lnSpc>
                    <a:spcPct val="150000"/>
                  </a:lnSpc>
                  <a:buNone/>
                </a:pPr>
                <a:r>
                  <a:rPr lang="fr-FR" sz="2400" dirty="0" smtClean="0">
                    <a:solidFill>
                      <a:srgbClr val="00B050"/>
                    </a:solidFill>
                  </a:rPr>
                  <a:t>Si  </a:t>
                </a:r>
                <a14:m>
                  <m:oMath xmlns:m="http://schemas.openxmlformats.org/officeDocument/2006/math">
                    <m:sSubSup>
                      <m:sSubSupPr>
                        <m:ctrlPr>
                          <a:rPr lang="fr-FR" sz="2400" i="1">
                            <a:solidFill>
                              <a:srgbClr val="00B050"/>
                            </a:solidFill>
                            <a:latin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rPr>
                          <m:t>1</m:t>
                        </m:r>
                      </m:sub>
                      <m:sup>
                        <m:r>
                          <a:rPr lang="fr-FR" sz="2400" i="1">
                            <a:solidFill>
                              <a:srgbClr val="00B050"/>
                            </a:solidFill>
                            <a:latin typeface="Cambria Math" panose="02040503050406030204" pitchFamily="18" charset="0"/>
                          </a:rPr>
                          <m:t>2</m:t>
                        </m:r>
                      </m:sup>
                    </m:sSubSup>
                  </m:oMath>
                </a14:m>
                <a:r>
                  <a:rPr lang="fr-FR" sz="2400" dirty="0" smtClean="0">
                    <a:solidFill>
                      <a:srgbClr val="00B050"/>
                    </a:solidFill>
                  </a:rPr>
                  <a:t> et </a:t>
                </a:r>
                <a14:m>
                  <m:oMath xmlns:m="http://schemas.openxmlformats.org/officeDocument/2006/math">
                    <m:sSubSup>
                      <m:sSubSupPr>
                        <m:ctrlPr>
                          <a:rPr lang="fr-FR" sz="2400" i="1">
                            <a:solidFill>
                              <a:srgbClr val="00B050"/>
                            </a:solidFill>
                            <a:latin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b="0" i="1" smtClean="0">
                            <a:solidFill>
                              <a:srgbClr val="00B050"/>
                            </a:solidFill>
                            <a:latin typeface="Cambria Math" panose="02040503050406030204" pitchFamily="18" charset="0"/>
                            <a:ea typeface="Cambria Math" panose="02040503050406030204" pitchFamily="18" charset="0"/>
                          </a:rPr>
                          <m:t>2</m:t>
                        </m:r>
                      </m:sub>
                      <m:sup>
                        <m:r>
                          <a:rPr lang="fr-FR" sz="2400" i="1">
                            <a:solidFill>
                              <a:srgbClr val="00B050"/>
                            </a:solidFill>
                            <a:latin typeface="Cambria Math" panose="02040503050406030204" pitchFamily="18" charset="0"/>
                          </a:rPr>
                          <m:t>2</m:t>
                        </m:r>
                      </m:sup>
                    </m:sSubSup>
                  </m:oMath>
                </a14:m>
                <a:r>
                  <a:rPr lang="fr-FR" sz="2400" dirty="0" smtClean="0">
                    <a:solidFill>
                      <a:srgbClr val="00B050"/>
                    </a:solidFill>
                  </a:rPr>
                  <a:t> sont inconnues</a:t>
                </a:r>
                <a:r>
                  <a:rPr lang="fr-FR" sz="2400" dirty="0" smtClean="0"/>
                  <a:t>, on les remplace par leurs estimation </a:t>
                </a:r>
                <a14:m>
                  <m:oMath xmlns:m="http://schemas.openxmlformats.org/officeDocument/2006/math">
                    <m:sSubSup>
                      <m:sSubSupPr>
                        <m:ctrlPr>
                          <a:rPr lang="fr-FR" sz="2400" i="1">
                            <a:latin typeface="Cambria Math" panose="02040503050406030204" pitchFamily="18" charset="0"/>
                          </a:rPr>
                        </m:ctrlPr>
                      </m:sSubSupPr>
                      <m:e>
                        <m:r>
                          <a:rPr lang="fr-FR" sz="2400" b="0" i="1" smtClean="0">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oMath>
                </a14:m>
                <a:r>
                  <a:rPr lang="fr-FR" sz="2400" dirty="0" smtClean="0"/>
                  <a:t> et </a:t>
                </a:r>
                <a14:m>
                  <m:oMath xmlns:m="http://schemas.openxmlformats.org/officeDocument/2006/math">
                    <m:sSubSup>
                      <m:sSubSupPr>
                        <m:ctrlPr>
                          <a:rPr lang="fr-FR" sz="2400" i="1">
                            <a:latin typeface="Cambria Math" panose="02040503050406030204" pitchFamily="18" charset="0"/>
                          </a:rPr>
                        </m:ctrlPr>
                      </m:sSubSupPr>
                      <m:e>
                        <m:r>
                          <a:rPr lang="fr-FR" sz="2400" b="0" i="1" smtClean="0">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oMath>
                </a14:m>
                <a:r>
                  <a:rPr lang="fr-FR" sz="2400" dirty="0" smtClean="0"/>
                  <a:t> pour calculer </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2</m:t>
                              </m:r>
                            </m:sub>
                          </m:sSub>
                        </m:num>
                        <m:den>
                          <m:rad>
                            <m:radPr>
                              <m:degHide m:val="on"/>
                              <m:ctrlPr>
                                <a:rPr lang="fr-FR" sz="2400" i="1">
                                  <a:latin typeface="Cambria Math" panose="02040503050406030204" pitchFamily="18" charset="0"/>
                                </a:rPr>
                              </m:ctrlPr>
                            </m:radPr>
                            <m:deg/>
                            <m:e>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b="0" i="1" smtClean="0">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den>
                              </m:f>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ea typeface="Cambria Math" panose="02040503050406030204" pitchFamily="18" charset="0"/>
                                        </a:rPr>
                                        <m:t>2</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den>
                              </m:f>
                            </m:e>
                          </m:rad>
                        </m:den>
                      </m:f>
                    </m:oMath>
                  </m:oMathPara>
                </a14:m>
                <a:endParaRPr lang="fr-FR" sz="2400" dirty="0" smtClean="0"/>
              </a:p>
              <a:p>
                <a:pPr marL="0" indent="0" algn="just">
                  <a:lnSpc>
                    <a:spcPct val="150000"/>
                  </a:lnSpc>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67744" y="669701"/>
                <a:ext cx="10515600" cy="5687566"/>
              </a:xfrm>
              <a:blipFill rotWithShape="0">
                <a:blip r:embed="rId2"/>
                <a:stretch>
                  <a:fillRect l="-870" t="-1501" r="-928"/>
                </a:stretch>
              </a:blipFill>
            </p:spPr>
            <p:txBody>
              <a:bodyPr/>
              <a:lstStyle/>
              <a:p>
                <a:r>
                  <a:rPr lang="fr-FR">
                    <a:noFill/>
                  </a:rPr>
                  <a:t> </a:t>
                </a:r>
              </a:p>
            </p:txBody>
          </p:sp>
        </mc:Fallback>
      </mc:AlternateContent>
    </p:spTree>
    <p:extLst>
      <p:ext uri="{BB962C8B-B14F-4D97-AF65-F5344CB8AC3E}">
        <p14:creationId xmlns:p14="http://schemas.microsoft.com/office/powerpoint/2010/main" val="2477299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43944"/>
                <a:ext cx="10515600" cy="5533019"/>
              </a:xfrm>
            </p:spPr>
            <p:txBody>
              <a:bodyPr>
                <a:normAutofit/>
              </a:bodyPr>
              <a:lstStyle/>
              <a:p>
                <a:pPr marL="0" indent="0">
                  <a:buNone/>
                </a:pPr>
                <a:r>
                  <a:rPr lang="fr-FR" sz="2400" u="sng" dirty="0" smtClean="0">
                    <a:solidFill>
                      <a:srgbClr val="FF0000"/>
                    </a:solidFill>
                  </a:rPr>
                  <a:t>Si </a:t>
                </a:r>
                <a14:m>
                  <m:oMath xmlns:m="http://schemas.openxmlformats.org/officeDocument/2006/math">
                    <m:sSub>
                      <m:sSubPr>
                        <m:ctrlPr>
                          <a:rPr lang="fr-FR" sz="2400" i="1" u="sng">
                            <a:solidFill>
                              <a:srgbClr val="FF0000"/>
                            </a:solidFill>
                            <a:latin typeface="Cambria Math" panose="02040503050406030204" pitchFamily="18" charset="0"/>
                          </a:rPr>
                        </m:ctrlPr>
                      </m:sSubPr>
                      <m:e>
                        <m:r>
                          <a:rPr lang="fr-FR" sz="2400" i="1" u="sng">
                            <a:solidFill>
                              <a:srgbClr val="FF0000"/>
                            </a:solidFill>
                            <a:latin typeface="Cambria Math" panose="02040503050406030204" pitchFamily="18" charset="0"/>
                          </a:rPr>
                          <m:t>𝑛</m:t>
                        </m:r>
                      </m:e>
                      <m:sub>
                        <m:r>
                          <a:rPr lang="fr-FR" sz="2400" i="1" u="sng">
                            <a:solidFill>
                              <a:srgbClr val="FF0000"/>
                            </a:solidFill>
                            <a:latin typeface="Cambria Math" panose="02040503050406030204" pitchFamily="18" charset="0"/>
                          </a:rPr>
                          <m:t>1</m:t>
                        </m:r>
                        <m:r>
                          <a:rPr lang="fr-FR" sz="2400" b="0" i="1" u="sng" smtClean="0">
                            <a:solidFill>
                              <a:srgbClr val="FF0000"/>
                            </a:solidFill>
                            <a:latin typeface="Cambria Math" panose="02040503050406030204" pitchFamily="18" charset="0"/>
                          </a:rPr>
                          <m:t> </m:t>
                        </m:r>
                      </m:sub>
                    </m:sSub>
                    <m:r>
                      <m:rPr>
                        <m:sty m:val="p"/>
                      </m:rPr>
                      <a:rPr lang="fr-FR" sz="2400" b="0" i="0" u="sng" smtClean="0">
                        <a:solidFill>
                          <a:srgbClr val="FF0000"/>
                        </a:solidFill>
                        <a:latin typeface="Cambria Math" panose="02040503050406030204" pitchFamily="18" charset="0"/>
                      </a:rPr>
                      <m:t>et</m:t>
                    </m:r>
                    <m:r>
                      <a:rPr lang="fr-FR" sz="2400" b="0" i="0" u="sng" smtClean="0">
                        <a:solidFill>
                          <a:srgbClr val="FF0000"/>
                        </a:solidFill>
                        <a:latin typeface="Cambria Math" panose="02040503050406030204" pitchFamily="18" charset="0"/>
                      </a:rPr>
                      <m:t>/</m:t>
                    </m:r>
                    <m:r>
                      <m:rPr>
                        <m:sty m:val="p"/>
                      </m:rPr>
                      <a:rPr lang="fr-FR" sz="2400" b="0" i="0" u="sng" smtClean="0">
                        <a:solidFill>
                          <a:srgbClr val="FF0000"/>
                        </a:solidFill>
                        <a:latin typeface="Cambria Math" panose="02040503050406030204" pitchFamily="18" charset="0"/>
                      </a:rPr>
                      <m:t>ou</m:t>
                    </m:r>
                  </m:oMath>
                </a14:m>
                <a:r>
                  <a:rPr lang="fr-FR" sz="2400" u="sng" dirty="0" smtClean="0">
                    <a:solidFill>
                      <a:srgbClr val="FF0000"/>
                    </a:solidFill>
                  </a:rPr>
                  <a:t> </a:t>
                </a:r>
                <a14:m>
                  <m:oMath xmlns:m="http://schemas.openxmlformats.org/officeDocument/2006/math">
                    <m:sSub>
                      <m:sSubPr>
                        <m:ctrlPr>
                          <a:rPr lang="fr-FR" sz="2400" i="1" u="sng">
                            <a:solidFill>
                              <a:srgbClr val="FF0000"/>
                            </a:solidFill>
                            <a:latin typeface="Cambria Math" panose="02040503050406030204" pitchFamily="18" charset="0"/>
                          </a:rPr>
                        </m:ctrlPr>
                      </m:sSubPr>
                      <m:e>
                        <m:r>
                          <a:rPr lang="fr-FR" sz="2400" i="1" u="sng">
                            <a:solidFill>
                              <a:srgbClr val="FF0000"/>
                            </a:solidFill>
                            <a:latin typeface="Cambria Math" panose="02040503050406030204" pitchFamily="18" charset="0"/>
                          </a:rPr>
                          <m:t>𝑛</m:t>
                        </m:r>
                      </m:e>
                      <m:sub>
                        <m:r>
                          <a:rPr lang="fr-FR" sz="2400" i="1" u="sng">
                            <a:solidFill>
                              <a:srgbClr val="FF0000"/>
                            </a:solidFill>
                            <a:latin typeface="Cambria Math" panose="02040503050406030204" pitchFamily="18" charset="0"/>
                          </a:rPr>
                          <m:t>2</m:t>
                        </m:r>
                      </m:sub>
                    </m:sSub>
                  </m:oMath>
                </a14:m>
                <a:r>
                  <a:rPr lang="fr-FR" sz="2400" u="sng" dirty="0">
                    <a:solidFill>
                      <a:srgbClr val="FF0000"/>
                    </a:solidFill>
                  </a:rPr>
                  <a:t> est </a:t>
                </a:r>
                <a:r>
                  <a:rPr lang="fr-FR" sz="2400" u="sng" dirty="0" smtClean="0">
                    <a:solidFill>
                      <a:srgbClr val="FF0000"/>
                    </a:solidFill>
                  </a:rPr>
                  <a:t>petit </a:t>
                </a:r>
                <a14:m>
                  <m:oMath xmlns:m="http://schemas.openxmlformats.org/officeDocument/2006/math">
                    <m:d>
                      <m:dPr>
                        <m:ctrlPr>
                          <a:rPr lang="fr-FR" sz="2400" i="1" u="sng">
                            <a:solidFill>
                              <a:srgbClr val="FF0000"/>
                            </a:solidFill>
                            <a:latin typeface="Cambria Math" panose="02040503050406030204" pitchFamily="18" charset="0"/>
                          </a:rPr>
                        </m:ctrlPr>
                      </m:dPr>
                      <m:e>
                        <m:r>
                          <a:rPr lang="fr-FR" sz="2400" i="1" u="sng">
                            <a:solidFill>
                              <a:srgbClr val="FF0000"/>
                            </a:solidFill>
                            <a:latin typeface="Cambria Math" panose="02040503050406030204" pitchFamily="18" charset="0"/>
                            <a:ea typeface="Cambria Math" panose="02040503050406030204" pitchFamily="18" charset="0"/>
                          </a:rPr>
                          <m:t>&lt;</m:t>
                        </m:r>
                        <m:r>
                          <a:rPr lang="fr-FR" sz="2400" i="1" u="sng">
                            <a:solidFill>
                              <a:srgbClr val="FF0000"/>
                            </a:solidFill>
                            <a:latin typeface="Cambria Math" panose="02040503050406030204" pitchFamily="18" charset="0"/>
                            <a:ea typeface="Cambria Math" panose="02040503050406030204" pitchFamily="18" charset="0"/>
                          </a:rPr>
                          <m:t>30</m:t>
                        </m:r>
                      </m:e>
                    </m:d>
                  </m:oMath>
                </a14:m>
                <a:r>
                  <a:rPr lang="fr-FR" sz="2400" u="sng" dirty="0" smtClean="0">
                    <a:solidFill>
                      <a:srgbClr val="FF0000"/>
                    </a:solidFill>
                  </a:rPr>
                  <a:t> + </a:t>
                </a:r>
                <a14:m>
                  <m:oMath xmlns:m="http://schemas.openxmlformats.org/officeDocument/2006/math">
                    <m:sSub>
                      <m:sSubPr>
                        <m:ctrlPr>
                          <a:rPr lang="fr-FR" sz="2400" b="0" i="1" u="sng" smtClean="0">
                            <a:solidFill>
                              <a:srgbClr val="FF0000"/>
                            </a:solidFill>
                            <a:latin typeface="Cambria Math" panose="02040503050406030204" pitchFamily="18" charset="0"/>
                          </a:rPr>
                        </m:ctrlPr>
                      </m:sSubPr>
                      <m:e>
                        <m:r>
                          <a:rPr lang="fr-FR" sz="2400" b="0" i="1" u="sng" smtClean="0">
                            <a:solidFill>
                              <a:srgbClr val="FF0000"/>
                            </a:solidFill>
                            <a:latin typeface="Cambria Math" panose="02040503050406030204" pitchFamily="18" charset="0"/>
                          </a:rPr>
                          <m:t>𝑋</m:t>
                        </m:r>
                      </m:e>
                      <m:sub>
                        <m:r>
                          <a:rPr lang="fr-FR" sz="2400" b="0" i="1" u="sng" smtClean="0">
                            <a:solidFill>
                              <a:srgbClr val="FF0000"/>
                            </a:solidFill>
                            <a:latin typeface="Cambria Math" panose="02040503050406030204" pitchFamily="18" charset="0"/>
                          </a:rPr>
                          <m:t>1</m:t>
                        </m:r>
                      </m:sub>
                    </m:sSub>
                    <m:r>
                      <a:rPr lang="fr-FR" sz="2400" b="0" i="1" u="sng" smtClean="0">
                        <a:solidFill>
                          <a:srgbClr val="FF0000"/>
                        </a:solidFill>
                        <a:latin typeface="Cambria Math" panose="02040503050406030204" pitchFamily="18" charset="0"/>
                        <a:ea typeface="Cambria Math" panose="02040503050406030204" pitchFamily="18" charset="0"/>
                      </a:rPr>
                      <m:t>~</m:t>
                    </m:r>
                    <m:r>
                      <a:rPr lang="fr-FR" sz="2400" b="0" i="1" u="sng" smtClean="0">
                        <a:solidFill>
                          <a:srgbClr val="FF0000"/>
                        </a:solidFill>
                        <a:latin typeface="Cambria Math" panose="02040503050406030204" pitchFamily="18" charset="0"/>
                        <a:ea typeface="Cambria Math" panose="02040503050406030204" pitchFamily="18" charset="0"/>
                      </a:rPr>
                      <m:t>𝑁</m:t>
                    </m:r>
                    <m:d>
                      <m:dPr>
                        <m:ctrlPr>
                          <a:rPr lang="fr-FR" sz="2400" b="0" i="1" u="sng" smtClean="0">
                            <a:solidFill>
                              <a:srgbClr val="FF0000"/>
                            </a:solidFill>
                            <a:latin typeface="Cambria Math" panose="02040503050406030204" pitchFamily="18" charset="0"/>
                            <a:ea typeface="Cambria Math" panose="02040503050406030204" pitchFamily="18" charset="0"/>
                          </a:rPr>
                        </m:ctrlPr>
                      </m:dPr>
                      <m:e>
                        <m:sSub>
                          <m:sSubPr>
                            <m:ctrlPr>
                              <a:rPr lang="fr-FR" sz="2400" b="0" i="1" u="sng" smtClean="0">
                                <a:solidFill>
                                  <a:srgbClr val="FF0000"/>
                                </a:solidFill>
                                <a:latin typeface="Cambria Math" panose="02040503050406030204" pitchFamily="18" charset="0"/>
                                <a:ea typeface="Cambria Math" panose="02040503050406030204" pitchFamily="18" charset="0"/>
                              </a:rPr>
                            </m:ctrlPr>
                          </m:sSubPr>
                          <m:e>
                            <m:r>
                              <a:rPr lang="fr-FR" sz="2400" b="0" i="1" u="sng" smtClean="0">
                                <a:solidFill>
                                  <a:srgbClr val="FF0000"/>
                                </a:solidFill>
                                <a:latin typeface="Cambria Math" panose="02040503050406030204" pitchFamily="18" charset="0"/>
                                <a:ea typeface="Cambria Math" panose="02040503050406030204" pitchFamily="18" charset="0"/>
                              </a:rPr>
                              <m:t>𝑚</m:t>
                            </m:r>
                          </m:e>
                          <m:sub>
                            <m:r>
                              <a:rPr lang="fr-FR" sz="2400" b="0" i="1" u="sng" smtClean="0">
                                <a:solidFill>
                                  <a:srgbClr val="FF0000"/>
                                </a:solidFill>
                                <a:latin typeface="Cambria Math" panose="02040503050406030204" pitchFamily="18" charset="0"/>
                                <a:ea typeface="Cambria Math" panose="02040503050406030204" pitchFamily="18" charset="0"/>
                              </a:rPr>
                              <m:t>1</m:t>
                            </m:r>
                          </m:sub>
                        </m:sSub>
                        <m:r>
                          <a:rPr lang="fr-FR" sz="2400" b="0" i="1" u="sng" smtClean="0">
                            <a:solidFill>
                              <a:srgbClr val="FF0000"/>
                            </a:solidFill>
                            <a:latin typeface="Cambria Math" panose="02040503050406030204" pitchFamily="18" charset="0"/>
                            <a:ea typeface="Cambria Math" panose="02040503050406030204" pitchFamily="18" charset="0"/>
                          </a:rPr>
                          <m:t>,</m:t>
                        </m:r>
                        <m:sSubSup>
                          <m:sSubSupPr>
                            <m:ctrlPr>
                              <a:rPr lang="fr-FR" sz="2400" b="0" i="1" u="sng" smtClean="0">
                                <a:solidFill>
                                  <a:srgbClr val="FF0000"/>
                                </a:solidFill>
                                <a:latin typeface="Cambria Math" panose="02040503050406030204" pitchFamily="18" charset="0"/>
                                <a:ea typeface="Cambria Math" panose="02040503050406030204" pitchFamily="18" charset="0"/>
                              </a:rPr>
                            </m:ctrlPr>
                          </m:sSubSupPr>
                          <m:e>
                            <m:r>
                              <a:rPr lang="fr-FR" sz="2400" b="0" i="1" u="sng" smtClean="0">
                                <a:solidFill>
                                  <a:srgbClr val="FF0000"/>
                                </a:solidFill>
                                <a:latin typeface="Cambria Math" panose="02040503050406030204" pitchFamily="18" charset="0"/>
                                <a:ea typeface="Cambria Math" panose="02040503050406030204" pitchFamily="18" charset="0"/>
                              </a:rPr>
                              <m:t>𝜎</m:t>
                            </m:r>
                          </m:e>
                          <m:sub>
                            <m:r>
                              <a:rPr lang="fr-FR" sz="2400" b="0" i="1" u="sng" smtClean="0">
                                <a:solidFill>
                                  <a:srgbClr val="FF0000"/>
                                </a:solidFill>
                                <a:latin typeface="Cambria Math" panose="02040503050406030204" pitchFamily="18" charset="0"/>
                                <a:ea typeface="Cambria Math" panose="02040503050406030204" pitchFamily="18" charset="0"/>
                              </a:rPr>
                              <m:t>1</m:t>
                            </m:r>
                          </m:sub>
                          <m:sup>
                            <m:r>
                              <a:rPr lang="fr-FR" sz="2400" b="0" i="1" u="sng" smtClean="0">
                                <a:solidFill>
                                  <a:srgbClr val="FF0000"/>
                                </a:solidFill>
                                <a:latin typeface="Cambria Math" panose="02040503050406030204" pitchFamily="18" charset="0"/>
                                <a:ea typeface="Cambria Math" panose="02040503050406030204" pitchFamily="18" charset="0"/>
                              </a:rPr>
                              <m:t>2</m:t>
                            </m:r>
                          </m:sup>
                        </m:sSubSup>
                        <m:r>
                          <a:rPr lang="fr-FR" sz="2400" b="0" i="1" u="sng" smtClean="0">
                            <a:solidFill>
                              <a:srgbClr val="FF0000"/>
                            </a:solidFill>
                            <a:latin typeface="Cambria Math" panose="02040503050406030204" pitchFamily="18" charset="0"/>
                            <a:ea typeface="Cambria Math" panose="02040503050406030204" pitchFamily="18" charset="0"/>
                          </a:rPr>
                          <m:t> </m:t>
                        </m:r>
                      </m:e>
                    </m:d>
                  </m:oMath>
                </a14:m>
                <a:r>
                  <a:rPr lang="fr-FR" sz="2400" u="sng" dirty="0" smtClean="0">
                    <a:solidFill>
                      <a:srgbClr val="FF0000"/>
                    </a:solidFill>
                  </a:rPr>
                  <a:t> et </a:t>
                </a:r>
                <a14:m>
                  <m:oMath xmlns:m="http://schemas.openxmlformats.org/officeDocument/2006/math">
                    <m:sSub>
                      <m:sSubPr>
                        <m:ctrlPr>
                          <a:rPr lang="fr-FR" sz="2400" i="1" u="sng">
                            <a:solidFill>
                              <a:srgbClr val="FF0000"/>
                            </a:solidFill>
                            <a:latin typeface="Cambria Math" panose="02040503050406030204" pitchFamily="18" charset="0"/>
                          </a:rPr>
                        </m:ctrlPr>
                      </m:sSubPr>
                      <m:e>
                        <m:r>
                          <a:rPr lang="fr-FR" sz="2400" i="1" u="sng">
                            <a:solidFill>
                              <a:srgbClr val="FF0000"/>
                            </a:solidFill>
                            <a:latin typeface="Cambria Math" panose="02040503050406030204" pitchFamily="18" charset="0"/>
                          </a:rPr>
                          <m:t>𝑋</m:t>
                        </m:r>
                      </m:e>
                      <m:sub>
                        <m:r>
                          <a:rPr lang="fr-FR" sz="2400" i="1" u="sng">
                            <a:solidFill>
                              <a:srgbClr val="FF0000"/>
                            </a:solidFill>
                            <a:latin typeface="Cambria Math" panose="02040503050406030204" pitchFamily="18" charset="0"/>
                          </a:rPr>
                          <m:t>2</m:t>
                        </m:r>
                      </m:sub>
                    </m:sSub>
                    <m:r>
                      <a:rPr lang="fr-FR" sz="2400" i="1" u="sng">
                        <a:solidFill>
                          <a:srgbClr val="FF0000"/>
                        </a:solidFill>
                        <a:latin typeface="Cambria Math" panose="02040503050406030204" pitchFamily="18" charset="0"/>
                        <a:ea typeface="Cambria Math" panose="02040503050406030204" pitchFamily="18" charset="0"/>
                      </a:rPr>
                      <m:t>~</m:t>
                    </m:r>
                    <m:r>
                      <a:rPr lang="fr-FR" sz="2400" i="1" u="sng">
                        <a:solidFill>
                          <a:srgbClr val="FF0000"/>
                        </a:solidFill>
                        <a:latin typeface="Cambria Math" panose="02040503050406030204" pitchFamily="18" charset="0"/>
                        <a:ea typeface="Cambria Math" panose="02040503050406030204" pitchFamily="18" charset="0"/>
                      </a:rPr>
                      <m:t>𝑁</m:t>
                    </m:r>
                    <m:d>
                      <m:dPr>
                        <m:ctrlPr>
                          <a:rPr lang="fr-FR" sz="2400" i="1" u="sng">
                            <a:solidFill>
                              <a:srgbClr val="FF0000"/>
                            </a:solidFill>
                            <a:latin typeface="Cambria Math" panose="02040503050406030204" pitchFamily="18" charset="0"/>
                            <a:ea typeface="Cambria Math" panose="02040503050406030204" pitchFamily="18" charset="0"/>
                          </a:rPr>
                        </m:ctrlPr>
                      </m:dPr>
                      <m:e>
                        <m:sSub>
                          <m:sSubPr>
                            <m:ctrlPr>
                              <a:rPr lang="fr-FR" sz="2400" i="1" u="sng">
                                <a:solidFill>
                                  <a:srgbClr val="FF0000"/>
                                </a:solidFill>
                                <a:latin typeface="Cambria Math" panose="02040503050406030204" pitchFamily="18" charset="0"/>
                                <a:ea typeface="Cambria Math" panose="02040503050406030204" pitchFamily="18" charset="0"/>
                              </a:rPr>
                            </m:ctrlPr>
                          </m:sSubPr>
                          <m:e>
                            <m:r>
                              <a:rPr lang="fr-FR" sz="2400" i="1" u="sng">
                                <a:solidFill>
                                  <a:srgbClr val="FF0000"/>
                                </a:solidFill>
                                <a:latin typeface="Cambria Math" panose="02040503050406030204" pitchFamily="18" charset="0"/>
                                <a:ea typeface="Cambria Math" panose="02040503050406030204" pitchFamily="18" charset="0"/>
                              </a:rPr>
                              <m:t>𝑚</m:t>
                            </m:r>
                          </m:e>
                          <m:sub>
                            <m:r>
                              <a:rPr lang="fr-FR" sz="2400" b="0" i="1" u="sng" smtClean="0">
                                <a:solidFill>
                                  <a:srgbClr val="FF0000"/>
                                </a:solidFill>
                                <a:latin typeface="Cambria Math" panose="02040503050406030204" pitchFamily="18" charset="0"/>
                                <a:ea typeface="Cambria Math" panose="02040503050406030204" pitchFamily="18" charset="0"/>
                              </a:rPr>
                              <m:t>2</m:t>
                            </m:r>
                          </m:sub>
                        </m:sSub>
                        <m:r>
                          <a:rPr lang="fr-FR" sz="2400" i="1" u="sng">
                            <a:solidFill>
                              <a:srgbClr val="FF0000"/>
                            </a:solidFill>
                            <a:latin typeface="Cambria Math" panose="02040503050406030204" pitchFamily="18" charset="0"/>
                            <a:ea typeface="Cambria Math" panose="02040503050406030204" pitchFamily="18" charset="0"/>
                          </a:rPr>
                          <m:t>,</m:t>
                        </m:r>
                        <m:sSubSup>
                          <m:sSubSupPr>
                            <m:ctrlPr>
                              <a:rPr lang="fr-FR" sz="2400" i="1" u="sng">
                                <a:solidFill>
                                  <a:srgbClr val="FF0000"/>
                                </a:solidFill>
                                <a:latin typeface="Cambria Math" panose="02040503050406030204" pitchFamily="18" charset="0"/>
                                <a:ea typeface="Cambria Math" panose="02040503050406030204" pitchFamily="18" charset="0"/>
                              </a:rPr>
                            </m:ctrlPr>
                          </m:sSubSupPr>
                          <m:e>
                            <m:r>
                              <a:rPr lang="fr-FR" sz="2400" i="1" u="sng">
                                <a:solidFill>
                                  <a:srgbClr val="FF0000"/>
                                </a:solidFill>
                                <a:latin typeface="Cambria Math" panose="02040503050406030204" pitchFamily="18" charset="0"/>
                                <a:ea typeface="Cambria Math" panose="02040503050406030204" pitchFamily="18" charset="0"/>
                              </a:rPr>
                              <m:t>𝜎</m:t>
                            </m:r>
                          </m:e>
                          <m:sub>
                            <m:r>
                              <a:rPr lang="fr-FR" sz="2400" b="0" i="1" u="sng" smtClean="0">
                                <a:solidFill>
                                  <a:srgbClr val="FF0000"/>
                                </a:solidFill>
                                <a:latin typeface="Cambria Math" panose="02040503050406030204" pitchFamily="18" charset="0"/>
                                <a:ea typeface="Cambria Math" panose="02040503050406030204" pitchFamily="18" charset="0"/>
                              </a:rPr>
                              <m:t>2</m:t>
                            </m:r>
                          </m:sub>
                          <m:sup>
                            <m:r>
                              <a:rPr lang="fr-FR" sz="2400" i="1" u="sng">
                                <a:solidFill>
                                  <a:srgbClr val="FF0000"/>
                                </a:solidFill>
                                <a:latin typeface="Cambria Math" panose="02040503050406030204" pitchFamily="18" charset="0"/>
                                <a:ea typeface="Cambria Math" panose="02040503050406030204" pitchFamily="18" charset="0"/>
                              </a:rPr>
                              <m:t>2</m:t>
                            </m:r>
                          </m:sup>
                        </m:sSubSup>
                      </m:e>
                    </m:d>
                  </m:oMath>
                </a14:m>
                <a:endParaRPr lang="fr-FR" u="sng" dirty="0" smtClean="0"/>
              </a:p>
              <a:p>
                <a:pPr marL="0" indent="0" algn="just">
                  <a:lnSpc>
                    <a:spcPct val="150000"/>
                  </a:lnSpc>
                  <a:buNone/>
                </a:pPr>
                <a:r>
                  <a:rPr lang="fr-FR" sz="2400" dirty="0" smtClean="0">
                    <a:solidFill>
                      <a:srgbClr val="00B050"/>
                    </a:solidFill>
                  </a:rPr>
                  <a:t>Cas 1: </a:t>
                </a:r>
                <a14:m>
                  <m:oMath xmlns:m="http://schemas.openxmlformats.org/officeDocument/2006/math">
                    <m:sSubSup>
                      <m:sSubSupPr>
                        <m:ctrlPr>
                          <a:rPr lang="fr-FR" sz="2400" i="1">
                            <a:solidFill>
                              <a:srgbClr val="00B050"/>
                            </a:solidFill>
                            <a:latin typeface="Cambria Math" panose="02040503050406030204" pitchFamily="18" charset="0"/>
                            <a:ea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ea typeface="Cambria Math" panose="02040503050406030204" pitchFamily="18" charset="0"/>
                          </a:rPr>
                          <m:t>1</m:t>
                        </m:r>
                      </m:sub>
                      <m:sup>
                        <m:r>
                          <a:rPr lang="fr-FR" sz="2400" i="1">
                            <a:solidFill>
                              <a:srgbClr val="00B050"/>
                            </a:solidFill>
                            <a:latin typeface="Cambria Math" panose="02040503050406030204" pitchFamily="18" charset="0"/>
                            <a:ea typeface="Cambria Math" panose="02040503050406030204" pitchFamily="18" charset="0"/>
                          </a:rPr>
                          <m:t>2</m:t>
                        </m:r>
                      </m:sup>
                    </m:sSubSup>
                  </m:oMath>
                </a14:m>
                <a:r>
                  <a:rPr lang="fr-FR" sz="2400" dirty="0" smtClean="0">
                    <a:solidFill>
                      <a:srgbClr val="00B050"/>
                    </a:solidFill>
                  </a:rPr>
                  <a:t> et </a:t>
                </a:r>
                <a14:m>
                  <m:oMath xmlns:m="http://schemas.openxmlformats.org/officeDocument/2006/math">
                    <m:sSubSup>
                      <m:sSubSupPr>
                        <m:ctrlPr>
                          <a:rPr lang="fr-FR" sz="2400" i="1">
                            <a:solidFill>
                              <a:srgbClr val="00B050"/>
                            </a:solidFill>
                            <a:latin typeface="Cambria Math" panose="02040503050406030204" pitchFamily="18" charset="0"/>
                            <a:ea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ea typeface="Cambria Math" panose="02040503050406030204" pitchFamily="18" charset="0"/>
                          </a:rPr>
                          <m:t>2</m:t>
                        </m:r>
                      </m:sub>
                      <m:sup>
                        <m:r>
                          <a:rPr lang="fr-FR" sz="2400" i="1">
                            <a:solidFill>
                              <a:srgbClr val="00B050"/>
                            </a:solidFill>
                            <a:latin typeface="Cambria Math" panose="02040503050406030204" pitchFamily="18" charset="0"/>
                            <a:ea typeface="Cambria Math" panose="02040503050406030204" pitchFamily="18" charset="0"/>
                          </a:rPr>
                          <m:t>2</m:t>
                        </m:r>
                      </m:sup>
                    </m:sSubSup>
                  </m:oMath>
                </a14:m>
                <a:r>
                  <a:rPr lang="fr-FR" sz="2400" dirty="0" smtClean="0">
                    <a:solidFill>
                      <a:srgbClr val="00B050"/>
                    </a:solidFill>
                  </a:rPr>
                  <a:t> sont connues </a:t>
                </a:r>
              </a:p>
              <a:p>
                <a:pPr marL="0" indent="0" algn="just">
                  <a:lnSpc>
                    <a:spcPct val="150000"/>
                  </a:lnSpc>
                  <a:buNone/>
                </a:pPr>
                <a:r>
                  <a:rPr lang="fr-FR" sz="2400" dirty="0"/>
                  <a:t>On calcule :</a:t>
                </a:r>
              </a:p>
              <a:p>
                <a:pPr marL="0" indent="0" algn="just">
                  <a:lnSpc>
                    <a:spcPct val="150000"/>
                  </a:lnSpc>
                  <a:buNone/>
                </a:pPr>
                <a14:m>
                  <m:oMathPara xmlns:m="http://schemas.openxmlformats.org/officeDocument/2006/math">
                    <m:oMathParaPr>
                      <m:jc m:val="center"/>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2</m:t>
                              </m:r>
                            </m:sub>
                          </m:sSub>
                        </m:num>
                        <m:den>
                          <m:rad>
                            <m:radPr>
                              <m:degHide m:val="on"/>
                              <m:ctrlPr>
                                <a:rPr lang="fr-FR" sz="2400" i="1">
                                  <a:latin typeface="Cambria Math" panose="02040503050406030204" pitchFamily="18" charset="0"/>
                                </a:rPr>
                              </m:ctrlPr>
                            </m:radPr>
                            <m:deg/>
                            <m:e>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den>
                              </m:f>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ea typeface="Cambria Math" panose="02040503050406030204" pitchFamily="18" charset="0"/>
                                        </a:rPr>
                                        <m:t>2</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den>
                              </m:f>
                            </m:e>
                          </m:rad>
                        </m:den>
                      </m:f>
                    </m:oMath>
                  </m:oMathPara>
                </a14:m>
                <a:endParaRPr lang="fr-FR" sz="2400" dirty="0" smtClean="0"/>
              </a:p>
              <a:p>
                <a:pPr marL="0" indent="0">
                  <a:buNone/>
                </a:pPr>
                <a:r>
                  <a:rPr lang="fr-FR" sz="2400" dirty="0"/>
                  <a:t>Si </a:t>
                </a:r>
                <a14:m>
                  <m:oMath xmlns:m="http://schemas.openxmlformats.org/officeDocument/2006/math">
                    <m:r>
                      <a:rPr lang="fr-FR" sz="2400">
                        <a:latin typeface="Cambria Math" panose="02040503050406030204" pitchFamily="18" charset="0"/>
                      </a:rPr>
                      <m:t>−</m:t>
                    </m:r>
                    <m:sSub>
                      <m:sSubPr>
                        <m:ctrlPr>
                          <a:rPr lang="fr-FR" sz="2400" i="1">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m:rPr>
                        <m:sty m:val="p"/>
                      </m:rPr>
                      <a:rPr lang="fr-FR" sz="2400">
                        <a:latin typeface="Cambria Math" panose="02040503050406030204" pitchFamily="18" charset="0"/>
                        <a:ea typeface="Cambria Math" panose="02040503050406030204" pitchFamily="18" charset="0"/>
                      </a:rPr>
                      <m:t>ou</m:t>
                    </m:r>
                    <m:r>
                      <a:rPr lang="fr-FR" sz="240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 ⇔</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 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lgn="just">
                  <a:lnSpc>
                    <a:spcPct val="150000"/>
                  </a:lnSpc>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43944"/>
                <a:ext cx="10515600" cy="5533019"/>
              </a:xfrm>
              <a:blipFill rotWithShape="0">
                <a:blip r:embed="rId2"/>
                <a:stretch>
                  <a:fillRect l="-928" t="-1433"/>
                </a:stretch>
              </a:blipFill>
            </p:spPr>
            <p:txBody>
              <a:bodyPr/>
              <a:lstStyle/>
              <a:p>
                <a:r>
                  <a:rPr lang="fr-FR">
                    <a:noFill/>
                  </a:rPr>
                  <a:t> </a:t>
                </a:r>
              </a:p>
            </p:txBody>
          </p:sp>
        </mc:Fallback>
      </mc:AlternateContent>
    </p:spTree>
    <p:extLst>
      <p:ext uri="{BB962C8B-B14F-4D97-AF65-F5344CB8AC3E}">
        <p14:creationId xmlns:p14="http://schemas.microsoft.com/office/powerpoint/2010/main" val="3403582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28034"/>
                <a:ext cx="10515600" cy="5648929"/>
              </a:xfrm>
            </p:spPr>
            <p:txBody>
              <a:bodyPr>
                <a:normAutofit/>
              </a:bodyPr>
              <a:lstStyle/>
              <a:p>
                <a:pPr marL="0" indent="0">
                  <a:lnSpc>
                    <a:spcPct val="150000"/>
                  </a:lnSpc>
                  <a:buNone/>
                </a:pPr>
                <a:r>
                  <a:rPr lang="fr-FR" sz="2400" dirty="0" smtClean="0">
                    <a:solidFill>
                      <a:srgbClr val="00B050"/>
                    </a:solidFill>
                  </a:rPr>
                  <a:t>Cas 2: </a:t>
                </a:r>
                <a14:m>
                  <m:oMath xmlns:m="http://schemas.openxmlformats.org/officeDocument/2006/math">
                    <m:sSubSup>
                      <m:sSubSupPr>
                        <m:ctrlPr>
                          <a:rPr lang="fr-FR" sz="2400" i="1">
                            <a:solidFill>
                              <a:srgbClr val="00B050"/>
                            </a:solidFill>
                            <a:latin typeface="Cambria Math" panose="02040503050406030204" pitchFamily="18" charset="0"/>
                            <a:ea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ea typeface="Cambria Math" panose="02040503050406030204" pitchFamily="18" charset="0"/>
                          </a:rPr>
                          <m:t>1</m:t>
                        </m:r>
                      </m:sub>
                      <m:sup>
                        <m:r>
                          <a:rPr lang="fr-FR" sz="2400" i="1">
                            <a:solidFill>
                              <a:srgbClr val="00B050"/>
                            </a:solidFill>
                            <a:latin typeface="Cambria Math" panose="02040503050406030204" pitchFamily="18" charset="0"/>
                            <a:ea typeface="Cambria Math" panose="02040503050406030204" pitchFamily="18" charset="0"/>
                          </a:rPr>
                          <m:t>2</m:t>
                        </m:r>
                      </m:sup>
                    </m:sSubSup>
                  </m:oMath>
                </a14:m>
                <a:r>
                  <a:rPr lang="fr-FR" sz="2400" dirty="0">
                    <a:solidFill>
                      <a:srgbClr val="00B050"/>
                    </a:solidFill>
                  </a:rPr>
                  <a:t> et </a:t>
                </a:r>
                <a14:m>
                  <m:oMath xmlns:m="http://schemas.openxmlformats.org/officeDocument/2006/math">
                    <m:sSubSup>
                      <m:sSubSupPr>
                        <m:ctrlPr>
                          <a:rPr lang="fr-FR" sz="2400" i="1">
                            <a:solidFill>
                              <a:srgbClr val="00B050"/>
                            </a:solidFill>
                            <a:latin typeface="Cambria Math" panose="02040503050406030204" pitchFamily="18" charset="0"/>
                            <a:ea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ea typeface="Cambria Math" panose="02040503050406030204" pitchFamily="18" charset="0"/>
                          </a:rPr>
                          <m:t>2</m:t>
                        </m:r>
                      </m:sub>
                      <m:sup>
                        <m:r>
                          <a:rPr lang="fr-FR" sz="2400" i="1">
                            <a:solidFill>
                              <a:srgbClr val="00B050"/>
                            </a:solidFill>
                            <a:latin typeface="Cambria Math" panose="02040503050406030204" pitchFamily="18" charset="0"/>
                            <a:ea typeface="Cambria Math" panose="02040503050406030204" pitchFamily="18" charset="0"/>
                          </a:rPr>
                          <m:t>2</m:t>
                        </m:r>
                      </m:sup>
                    </m:sSubSup>
                  </m:oMath>
                </a14:m>
                <a:r>
                  <a:rPr lang="fr-FR" sz="2400" dirty="0">
                    <a:solidFill>
                      <a:srgbClr val="00B050"/>
                    </a:solidFill>
                  </a:rPr>
                  <a:t> sont </a:t>
                </a:r>
                <a:r>
                  <a:rPr lang="fr-FR" sz="2400" dirty="0" smtClean="0">
                    <a:solidFill>
                      <a:srgbClr val="00B050"/>
                    </a:solidFill>
                  </a:rPr>
                  <a:t>inconnues</a:t>
                </a:r>
              </a:p>
              <a:p>
                <a:pPr marL="0" indent="0">
                  <a:lnSpc>
                    <a:spcPct val="150000"/>
                  </a:lnSpc>
                  <a:buNone/>
                </a:pPr>
                <a:r>
                  <a:rPr lang="fr-FR" sz="2400" i="1" dirty="0" smtClean="0">
                    <a:solidFill>
                      <a:srgbClr val="00B050"/>
                    </a:solidFill>
                  </a:rPr>
                  <a:t>Si les deux variances sont égales </a:t>
                </a:r>
                <a14:m>
                  <m:oMath xmlns:m="http://schemas.openxmlformats.org/officeDocument/2006/math">
                    <m:sSubSup>
                      <m:sSubSupPr>
                        <m:ctrlPr>
                          <a:rPr lang="fr-FR" sz="2400" i="1">
                            <a:solidFill>
                              <a:srgbClr val="00B050"/>
                            </a:solidFill>
                            <a:latin typeface="Cambria Math" panose="02040503050406030204" pitchFamily="18" charset="0"/>
                            <a:ea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ea typeface="Cambria Math" panose="02040503050406030204" pitchFamily="18" charset="0"/>
                          </a:rPr>
                          <m:t>1</m:t>
                        </m:r>
                      </m:sub>
                      <m:sup>
                        <m:r>
                          <a:rPr lang="fr-FR" sz="2400" i="1">
                            <a:solidFill>
                              <a:srgbClr val="00B050"/>
                            </a:solidFill>
                            <a:latin typeface="Cambria Math" panose="02040503050406030204" pitchFamily="18" charset="0"/>
                            <a:ea typeface="Cambria Math" panose="02040503050406030204" pitchFamily="18" charset="0"/>
                          </a:rPr>
                          <m:t>2</m:t>
                        </m:r>
                      </m:sup>
                    </m:sSubSup>
                    <m:r>
                      <a:rPr lang="fr-FR" sz="2400" b="0" i="1" smtClean="0">
                        <a:solidFill>
                          <a:srgbClr val="00B050"/>
                        </a:solidFill>
                        <a:latin typeface="Cambria Math" panose="02040503050406030204" pitchFamily="18" charset="0"/>
                        <a:ea typeface="Cambria Math" panose="02040503050406030204" pitchFamily="18" charset="0"/>
                      </a:rPr>
                      <m:t>=</m:t>
                    </m:r>
                    <m:sSubSup>
                      <m:sSubSupPr>
                        <m:ctrlPr>
                          <a:rPr lang="fr-FR" sz="2400" i="1">
                            <a:solidFill>
                              <a:srgbClr val="00B050"/>
                            </a:solidFill>
                            <a:latin typeface="Cambria Math" panose="02040503050406030204" pitchFamily="18" charset="0"/>
                            <a:ea typeface="Cambria Math" panose="02040503050406030204" pitchFamily="18" charset="0"/>
                          </a:rPr>
                        </m:ctrlPr>
                      </m:sSubSupPr>
                      <m:e>
                        <m:r>
                          <a:rPr lang="fr-FR" sz="2400" i="1">
                            <a:solidFill>
                              <a:srgbClr val="00B050"/>
                            </a:solidFill>
                            <a:latin typeface="Cambria Math" panose="02040503050406030204" pitchFamily="18" charset="0"/>
                            <a:ea typeface="Cambria Math" panose="02040503050406030204" pitchFamily="18" charset="0"/>
                          </a:rPr>
                          <m:t>𝜎</m:t>
                        </m:r>
                      </m:e>
                      <m:sub>
                        <m:r>
                          <a:rPr lang="fr-FR" sz="2400" i="1">
                            <a:solidFill>
                              <a:srgbClr val="00B050"/>
                            </a:solidFill>
                            <a:latin typeface="Cambria Math" panose="02040503050406030204" pitchFamily="18" charset="0"/>
                            <a:ea typeface="Cambria Math" panose="02040503050406030204" pitchFamily="18" charset="0"/>
                          </a:rPr>
                          <m:t>2</m:t>
                        </m:r>
                      </m:sub>
                      <m:sup>
                        <m:r>
                          <a:rPr lang="fr-FR" sz="2400" i="1">
                            <a:solidFill>
                              <a:srgbClr val="00B050"/>
                            </a:solidFill>
                            <a:latin typeface="Cambria Math" panose="02040503050406030204" pitchFamily="18" charset="0"/>
                            <a:ea typeface="Cambria Math" panose="02040503050406030204" pitchFamily="18" charset="0"/>
                          </a:rPr>
                          <m:t>2</m:t>
                        </m:r>
                      </m:sup>
                    </m:sSubSup>
                  </m:oMath>
                </a14:m>
                <a:endParaRPr lang="fr-FR" sz="2400" i="1" dirty="0" smtClean="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𝑡</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2</m:t>
                              </m:r>
                            </m:sub>
                          </m:sSub>
                        </m:num>
                        <m:den>
                          <m:r>
                            <a:rPr lang="fr-FR" sz="2400" b="0" i="1" smtClean="0">
                              <a:latin typeface="Cambria Math" panose="02040503050406030204" pitchFamily="18" charset="0"/>
                            </a:rPr>
                            <m:t>𝑠</m:t>
                          </m:r>
                          <m:rad>
                            <m:radPr>
                              <m:degHide m:val="on"/>
                              <m:ctrlPr>
                                <a:rPr lang="fr-FR" sz="2400" i="1">
                                  <a:latin typeface="Cambria Math" panose="02040503050406030204" pitchFamily="18" charset="0"/>
                                </a:rPr>
                              </m:ctrlPr>
                            </m:radPr>
                            <m:deg/>
                            <m:e>
                              <m:f>
                                <m:fPr>
                                  <m:ctrlPr>
                                    <a:rPr lang="fr-FR" sz="2400" i="1">
                                      <a:latin typeface="Cambria Math" panose="02040503050406030204" pitchFamily="18" charset="0"/>
                                    </a:rPr>
                                  </m:ctrlPr>
                                </m:fPr>
                                <m:num>
                                  <m:r>
                                    <a:rPr lang="fr-FR" sz="2400" b="0" i="1" smtClean="0">
                                      <a:latin typeface="Cambria Math" panose="02040503050406030204" pitchFamily="18" charset="0"/>
                                    </a:rPr>
                                    <m:t>1</m:t>
                                  </m:r>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den>
                              </m:f>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b="0" i="1" smtClean="0">
                                      <a:latin typeface="Cambria Math" panose="02040503050406030204" pitchFamily="18" charset="0"/>
                                    </a:rPr>
                                    <m:t>1</m:t>
                                  </m:r>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den>
                              </m:f>
                            </m:e>
                          </m:rad>
                        </m:den>
                      </m:f>
                    </m:oMath>
                  </m:oMathPara>
                </a14:m>
                <a:endParaRPr lang="fr-FR" sz="2400" dirty="0" smtClean="0"/>
              </a:p>
              <a:p>
                <a:pPr marL="0" indent="0">
                  <a:lnSpc>
                    <a:spcPct val="150000"/>
                  </a:lnSpc>
                  <a:buNone/>
                </a:pPr>
                <a:r>
                  <a:rPr lang="fr-FR" sz="2400" dirty="0" smtClean="0"/>
                  <a:t>Où</a:t>
                </a:r>
              </a:p>
              <a:p>
                <a:pPr marL="0" indent="0" algn="ctr">
                  <a:lnSpc>
                    <a:spcPct val="150000"/>
                  </a:lnSpc>
                  <a:buNone/>
                </a:pPr>
                <a14:m>
                  <m:oMathPara xmlns:m="http://schemas.openxmlformats.org/officeDocument/2006/math">
                    <m:oMathParaPr>
                      <m:jc m:val="centerGroup"/>
                    </m:oMathParaPr>
                    <m:oMath xmlns:m="http://schemas.openxmlformats.org/officeDocument/2006/math">
                      <m:r>
                        <m:rPr>
                          <m:sty m:val="p"/>
                        </m:rPr>
                        <a:rPr lang="fr-FR" sz="2400" b="0" i="0" smtClean="0">
                          <a:latin typeface="Cambria Math" panose="02040503050406030204" pitchFamily="18" charset="0"/>
                        </a:rPr>
                        <m:t>s</m:t>
                      </m:r>
                      <m:r>
                        <a:rPr lang="fr-FR" sz="2400" b="0" i="0" smtClean="0">
                          <a:latin typeface="Cambria Math" panose="02040503050406030204" pitchFamily="18" charset="0"/>
                        </a:rPr>
                        <m:t>=</m:t>
                      </m:r>
                      <m:rad>
                        <m:radPr>
                          <m:degHide m:val="on"/>
                          <m:ctrlPr>
                            <a:rPr lang="fr-FR" sz="2400" b="0" i="1" smtClean="0">
                              <a:latin typeface="Cambria Math" panose="02040503050406030204" pitchFamily="18" charset="0"/>
                            </a:rPr>
                          </m:ctrlPr>
                        </m:radPr>
                        <m:deg/>
                        <m:e>
                          <m:f>
                            <m:fPr>
                              <m:ctrlPr>
                                <a:rPr lang="fr-FR" sz="2400" i="1">
                                  <a:latin typeface="Cambria Math" panose="02040503050406030204" pitchFamily="18" charset="0"/>
                                </a:rPr>
                              </m:ctrlPr>
                            </m:fPr>
                            <m:num>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r>
                                    <a:rPr lang="fr-FR" sz="2400" i="1">
                                      <a:latin typeface="Cambria Math" panose="02040503050406030204" pitchFamily="18" charset="0"/>
                                    </a:rPr>
                                    <m:t>1</m:t>
                                  </m:r>
                                </m:e>
                              </m:d>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rPr>
                                <m:t>+</m:t>
                              </m:r>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1</m:t>
                                  </m:r>
                                </m:e>
                              </m:d>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den>
                          </m:f>
                        </m:e>
                      </m:rad>
                    </m:oMath>
                  </m:oMathPara>
                </a14:m>
                <a:endParaRPr lang="fr-FR" sz="2400" dirty="0" smtClean="0"/>
              </a:p>
              <a:p>
                <a:pPr marL="0" indent="0">
                  <a:lnSpc>
                    <a:spcPct val="150000"/>
                  </a:lnSpc>
                  <a:buNone/>
                </a:pPr>
                <a:endParaRPr lang="fr-FR" sz="2400"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28034"/>
                <a:ext cx="10515600" cy="5648929"/>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87909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798490"/>
                <a:ext cx="10515600" cy="5378473"/>
              </a:xfrm>
            </p:spPr>
            <p:txBody>
              <a:bodyPr/>
              <a:lstStyle/>
              <a:p>
                <a:pPr algn="just">
                  <a:lnSpc>
                    <a:spcPct val="150000"/>
                  </a:lnSpc>
                  <a:buFont typeface="Wingdings" panose="05000000000000000000" pitchFamily="2" charset="2"/>
                  <a:buChar char="Ø"/>
                </a:pPr>
                <a:r>
                  <a:rPr lang="fr-FR" sz="2400" dirty="0" smtClean="0"/>
                  <a:t>On appelle risque de premier espèce et on note </a:t>
                </a:r>
                <a14:m>
                  <m:oMath xmlns:m="http://schemas.openxmlformats.org/officeDocument/2006/math">
                    <m:r>
                      <a:rPr lang="fr-FR" sz="2400" i="1" smtClean="0">
                        <a:latin typeface="Cambria Math" panose="02040503050406030204" pitchFamily="18" charset="0"/>
                        <a:ea typeface="Cambria Math" panose="02040503050406030204" pitchFamily="18" charset="0"/>
                      </a:rPr>
                      <m:t>𝛼</m:t>
                    </m:r>
                  </m:oMath>
                </a14:m>
                <a:r>
                  <a:rPr lang="fr-FR" sz="2400" dirty="0" smtClean="0"/>
                  <a:t> la probabilité de rejeter l’hypothèse nulle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alors qu’elle est vraie. Cette probabilité est aussi appelée niveau ou seuil de signification du test</a:t>
                </a:r>
              </a:p>
              <a:p>
                <a:pPr algn="just">
                  <a:lnSpc>
                    <a:spcPct val="150000"/>
                  </a:lnSpc>
                  <a:buFont typeface="Wingdings" panose="05000000000000000000" pitchFamily="2" charset="2"/>
                  <a:buChar char="Ø"/>
                </a:pPr>
                <a:r>
                  <a:rPr lang="fr-FR" sz="2400" dirty="0" smtClean="0"/>
                  <a:t>On appelle risque de seconde espèce et on note </a:t>
                </a:r>
                <a14:m>
                  <m:oMath xmlns:m="http://schemas.openxmlformats.org/officeDocument/2006/math">
                    <m:r>
                      <a:rPr lang="fr-FR" sz="2400" i="1" smtClean="0">
                        <a:latin typeface="Cambria Math" panose="02040503050406030204" pitchFamily="18" charset="0"/>
                        <a:ea typeface="Cambria Math" panose="02040503050406030204" pitchFamily="18" charset="0"/>
                      </a:rPr>
                      <m:t>𝛽</m:t>
                    </m:r>
                  </m:oMath>
                </a14:m>
                <a:r>
                  <a:rPr lang="fr-FR" sz="2400" dirty="0" smtClean="0"/>
                  <a:t> la probabilité d’accepter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alors qu’elle est fausse</a:t>
                </a:r>
              </a:p>
              <a:p>
                <a:pPr algn="just">
                  <a:lnSpc>
                    <a:spcPct val="150000"/>
                  </a:lnSpc>
                  <a:buFont typeface="Wingdings" panose="05000000000000000000" pitchFamily="2" charset="2"/>
                  <a:buChar char="Ø"/>
                </a:pPr>
                <a:r>
                  <a:rPr lang="fr-FR" sz="2400" dirty="0" smtClean="0"/>
                  <a:t>On appelle puissance de test la probabilité </a:t>
                </a:r>
                <a14:m>
                  <m:oMath xmlns:m="http://schemas.openxmlformats.org/officeDocument/2006/math">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𝛽</m:t>
                    </m:r>
                  </m:oMath>
                </a14:m>
                <a:r>
                  <a:rPr lang="fr-FR" sz="2400" dirty="0" smtClean="0"/>
                  <a:t> de rejeter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en ayant raison. On opte alors pour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oMath>
                </a14:m>
                <a:endParaRPr lang="fr-FR" dirty="0"/>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798490"/>
                <a:ext cx="10515600" cy="5378473"/>
              </a:xfrm>
              <a:blipFill rotWithShape="0">
                <a:blip r:embed="rId2"/>
                <a:stretch>
                  <a:fillRect l="-812" r="-870"/>
                </a:stretch>
              </a:blipFill>
            </p:spPr>
            <p:txBody>
              <a:bodyPr/>
              <a:lstStyle/>
              <a:p>
                <a:r>
                  <a:rPr lang="fr-FR">
                    <a:noFill/>
                  </a:rPr>
                  <a:t> </a:t>
                </a:r>
              </a:p>
            </p:txBody>
          </p:sp>
        </mc:Fallback>
      </mc:AlternateContent>
    </p:spTree>
    <p:extLst>
      <p:ext uri="{BB962C8B-B14F-4D97-AF65-F5344CB8AC3E}">
        <p14:creationId xmlns:p14="http://schemas.microsoft.com/office/powerpoint/2010/main" val="289202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56823"/>
                <a:ext cx="10842938" cy="5520140"/>
              </a:xfrm>
            </p:spPr>
            <p:txBody>
              <a:bodyPr>
                <a:normAutofit/>
              </a:bodyPr>
              <a:lstStyle/>
              <a:p>
                <a:pPr marL="0" indent="0">
                  <a:lnSpc>
                    <a:spcPct val="150000"/>
                  </a:lnSpc>
                  <a:buNone/>
                </a:pPr>
                <a:r>
                  <a:rPr lang="fr-FR" sz="2400" dirty="0" smtClean="0"/>
                  <a:t>La règle de décision est alors:</a:t>
                </a:r>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𝑡</m:t>
                            </m:r>
                          </m:e>
                          <m:sub>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𝑡</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𝑡</m:t>
                        </m:r>
                      </m:e>
                      <m:sub>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𝑡</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𝑡</m:t>
                        </m:r>
                      </m:e>
                      <m:sub>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 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𝑡</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𝑡</m:t>
                        </m:r>
                      </m:e>
                      <m:sub>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m:rPr>
                        <m:sty m:val="p"/>
                      </m:rPr>
                      <a:rPr lang="fr-FR" sz="2400">
                        <a:latin typeface="Cambria Math" panose="02040503050406030204" pitchFamily="18" charset="0"/>
                        <a:ea typeface="Cambria Math" panose="02040503050406030204" pitchFamily="18" charset="0"/>
                      </a:rPr>
                      <m:t>ou</m:t>
                    </m:r>
                    <m:r>
                      <a:rPr lang="fr-FR" sz="240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𝑡</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𝑡</m:t>
                        </m:r>
                      </m:e>
                      <m:sub>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 ⇔</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𝑡</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𝑡</m:t>
                        </m:r>
                      </m:e>
                      <m:sub>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2</m:t>
                            </m:r>
                          </m:sub>
                        </m:sSub>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 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smtClean="0"/>
              </a:p>
              <a:p>
                <a:pPr marL="0" indent="0">
                  <a:lnSpc>
                    <a:spcPct val="150000"/>
                  </a:lnSpc>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56823"/>
                <a:ext cx="10842938" cy="5520140"/>
              </a:xfrm>
              <a:blipFill rotWithShape="0">
                <a:blip r:embed="rId2"/>
                <a:stretch>
                  <a:fillRect l="-900"/>
                </a:stretch>
              </a:blipFill>
            </p:spPr>
            <p:txBody>
              <a:bodyPr/>
              <a:lstStyle/>
              <a:p>
                <a:r>
                  <a:rPr lang="fr-FR">
                    <a:noFill/>
                  </a:rPr>
                  <a:t> </a:t>
                </a:r>
              </a:p>
            </p:txBody>
          </p:sp>
        </mc:Fallback>
      </mc:AlternateContent>
    </p:spTree>
    <p:extLst>
      <p:ext uri="{BB962C8B-B14F-4D97-AF65-F5344CB8AC3E}">
        <p14:creationId xmlns:p14="http://schemas.microsoft.com/office/powerpoint/2010/main" val="2195588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66670"/>
                <a:ext cx="10515600" cy="5610293"/>
              </a:xfrm>
            </p:spPr>
            <p:txBody>
              <a:bodyPr/>
              <a:lstStyle/>
              <a:p>
                <a:pPr marL="0" indent="0">
                  <a:lnSpc>
                    <a:spcPct val="150000"/>
                  </a:lnSpc>
                  <a:buNone/>
                </a:pPr>
                <a:r>
                  <a:rPr lang="fr-FR" b="1" dirty="0" smtClean="0"/>
                  <a:t>Remarques: </a:t>
                </a:r>
                <a:r>
                  <a:rPr lang="fr-FR" dirty="0" smtClean="0"/>
                  <a:t>Dans </a:t>
                </a:r>
                <a:r>
                  <a:rPr lang="fr-FR" dirty="0"/>
                  <a:t>le cas </a:t>
                </a:r>
                <a:r>
                  <a:rPr lang="fr-FR" dirty="0" smtClean="0"/>
                  <a:t>d’un test unilatéral à droite </a:t>
                </a:r>
                <a14:m>
                  <m:oMath xmlns:m="http://schemas.openxmlformats.org/officeDocument/2006/math">
                    <m:d>
                      <m:dPr>
                        <m:begChr m:val="{"/>
                        <m:endChr m:val=""/>
                        <m:ctrlPr>
                          <a:rPr lang="fr-FR" i="1">
                            <a:latin typeface="Cambria Math" panose="02040503050406030204" pitchFamily="18" charset="0"/>
                          </a:rPr>
                        </m:ctrlPr>
                      </m:dPr>
                      <m:e>
                        <m:eqArr>
                          <m:eqArrPr>
                            <m:ctrlPr>
                              <a:rPr lang="fr-FR" i="1">
                                <a:latin typeface="Cambria Math" panose="02040503050406030204" pitchFamily="18" charset="0"/>
                              </a:rPr>
                            </m:ctrlPr>
                          </m:eqArrPr>
                          <m:e>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2</m:t>
                                </m:r>
                              </m:sub>
                            </m:sSub>
                          </m:e>
                          <m:e>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𝑚</m:t>
                                </m:r>
                              </m:e>
                              <m:sub>
                                <m:r>
                                  <a:rPr lang="fr-FR" i="1">
                                    <a:latin typeface="Cambria Math" panose="02040503050406030204" pitchFamily="18" charset="0"/>
                                  </a:rPr>
                                  <m:t>1</m:t>
                                </m:r>
                              </m:sub>
                            </m:sSub>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𝑚</m:t>
                                </m:r>
                              </m:e>
                              <m:sub>
                                <m:r>
                                  <a:rPr lang="fr-FR" i="1">
                                    <a:latin typeface="Cambria Math" panose="02040503050406030204" pitchFamily="18" charset="0"/>
                                    <a:ea typeface="Cambria Math" panose="02040503050406030204" pitchFamily="18" charset="0"/>
                                  </a:rPr>
                                  <m:t>2</m:t>
                                </m:r>
                              </m:sub>
                            </m:sSub>
                          </m:e>
                        </m:eqArr>
                      </m:e>
                    </m:d>
                  </m:oMath>
                </a14:m>
                <a:endParaRPr lang="fr-FR" dirty="0"/>
              </a:p>
              <a:p>
                <a:pPr marL="0" indent="0">
                  <a:buNone/>
                </a:pPr>
                <a:r>
                  <a:rPr lang="fr-FR" dirty="0" smtClean="0"/>
                  <a:t>Pour la loi Z:</a:t>
                </a:r>
              </a:p>
              <a:p>
                <a:pPr marL="0" indent="0">
                  <a:buNone/>
                </a:pPr>
                <a:r>
                  <a:rPr lang="fr-FR" dirty="0" smtClean="0"/>
                  <a:t>Si </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𝑧</m:t>
                        </m:r>
                      </m:e>
                      <m:sub>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𝛼</m:t>
                        </m:r>
                      </m:sub>
                    </m:sSub>
                  </m:oMath>
                </a14:m>
                <a:r>
                  <a:rPr lang="fr-FR" dirty="0"/>
                  <a:t> :on accepte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r>
                  <a:rPr lang="fr-FR" dirty="0"/>
                  <a:t> </a:t>
                </a:r>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𝑧</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𝑧</m:t>
                        </m:r>
                      </m:e>
                      <m:sub>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𝛼</m:t>
                        </m:r>
                      </m:sub>
                    </m:sSub>
                    <m:r>
                      <a:rPr lang="fr-FR">
                        <a:latin typeface="Cambria Math" panose="02040503050406030204" pitchFamily="18" charset="0"/>
                        <a:ea typeface="Cambria Math" panose="02040503050406030204" pitchFamily="18" charset="0"/>
                      </a:rPr>
                      <m:t>: </m:t>
                    </m:r>
                  </m:oMath>
                </a14:m>
                <a:r>
                  <a:rPr lang="fr-FR" dirty="0"/>
                  <a:t>on rejette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smtClean="0"/>
              </a:p>
              <a:p>
                <a:pPr marL="0" indent="0">
                  <a:buNone/>
                </a:pPr>
                <a:r>
                  <a:rPr lang="fr-FR" dirty="0" smtClean="0"/>
                  <a:t>Pour la loi </a:t>
                </a:r>
                <a:r>
                  <a:rPr lang="fr-FR" dirty="0" err="1" smtClean="0"/>
                  <a:t>Student</a:t>
                </a:r>
                <a:r>
                  <a:rPr lang="fr-FR" dirty="0" smtClean="0"/>
                  <a:t> T</a:t>
                </a:r>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𝑡</m:t>
                        </m:r>
                      </m:e>
                      <m: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r>
                          <a:rPr lang="fr-FR" i="1">
                            <a:latin typeface="Cambria Math" panose="02040503050406030204" pitchFamily="18" charset="0"/>
                          </a:rPr>
                          <m:t>−</m:t>
                        </m:r>
                        <m:r>
                          <a:rPr lang="fr-FR" i="1">
                            <a:latin typeface="Cambria Math" panose="02040503050406030204" pitchFamily="18" charset="0"/>
                          </a:rPr>
                          <m:t>2</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2</m:t>
                            </m:r>
                          </m:den>
                        </m:f>
                      </m:sub>
                    </m:sSub>
                  </m:oMath>
                </a14:m>
                <a:r>
                  <a:rPr lang="fr-FR" dirty="0"/>
                  <a:t> :on accepte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r>
                  <a:rPr lang="fr-FR" dirty="0"/>
                  <a:t> tel que: </a:t>
                </a:r>
                <a14:m>
                  <m:oMath xmlns:m="http://schemas.openxmlformats.org/officeDocument/2006/math">
                    <m:sSup>
                      <m:sSupPr>
                        <m:ctrlPr>
                          <a:rPr lang="fr-FR" i="1">
                            <a:latin typeface="Cambria Math" panose="02040503050406030204" pitchFamily="18" charset="0"/>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𝛼</m:t>
                        </m:r>
                      </m:e>
                      <m:sup>
                        <m:r>
                          <a:rPr lang="fr-FR" i="1">
                            <a:latin typeface="Cambria Math" panose="02040503050406030204" pitchFamily="18" charset="0"/>
                            <a:ea typeface="Cambria Math" panose="02040503050406030204" pitchFamily="18" charset="0"/>
                          </a:rPr>
                          <m:t>′</m:t>
                        </m:r>
                      </m:sup>
                    </m:sSup>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𝛼</m:t>
                    </m:r>
                  </m:oMath>
                </a14:m>
                <a:endParaRPr lang="fr-FR" dirty="0"/>
              </a:p>
              <a:p>
                <a:pPr marL="0" indent="0">
                  <a:buNone/>
                </a:pPr>
                <a:r>
                  <a:rPr lang="fr-FR" dirty="0"/>
                  <a:t>Si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𝑡</m:t>
                        </m:r>
                      </m:e>
                      <m:sub>
                        <m:r>
                          <a:rPr lang="fr-FR" i="1">
                            <a:latin typeface="Cambria Math" panose="02040503050406030204" pitchFamily="18" charset="0"/>
                          </a:rPr>
                          <m:t>𝑐</m:t>
                        </m:r>
                      </m:sub>
                    </m:sSub>
                    <m:r>
                      <a:rPr lang="fr-FR" i="1">
                        <a:latin typeface="Cambria Math" panose="02040503050406030204" pitchFamily="18" charset="0"/>
                        <a:ea typeface="Cambria Math" panose="02040503050406030204" pitchFamily="18" charset="0"/>
                      </a:rPr>
                      <m:t>&gt;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𝑡</m:t>
                        </m:r>
                      </m:e>
                      <m: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1</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2</m:t>
                            </m:r>
                          </m:sub>
                        </m:sSub>
                        <m:r>
                          <a:rPr lang="fr-FR" i="1">
                            <a:latin typeface="Cambria Math" panose="02040503050406030204" pitchFamily="18" charset="0"/>
                          </a:rPr>
                          <m:t>−</m:t>
                        </m:r>
                        <m:r>
                          <a:rPr lang="fr-FR" i="1">
                            <a:latin typeface="Cambria Math" panose="02040503050406030204" pitchFamily="18" charset="0"/>
                          </a:rPr>
                          <m:t>2</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m:t>
                            </m:r>
                          </m:num>
                          <m:den>
                            <m:r>
                              <a:rPr lang="fr-FR" i="1">
                                <a:latin typeface="Cambria Math" panose="02040503050406030204" pitchFamily="18" charset="0"/>
                                <a:ea typeface="Cambria Math" panose="02040503050406030204" pitchFamily="18" charset="0"/>
                              </a:rPr>
                              <m:t>2</m:t>
                            </m:r>
                          </m:den>
                        </m:f>
                      </m:sub>
                    </m:sSub>
                    <m:r>
                      <a:rPr lang="fr-FR">
                        <a:latin typeface="Cambria Math" panose="02040503050406030204" pitchFamily="18" charset="0"/>
                        <a:ea typeface="Cambria Math" panose="02040503050406030204" pitchFamily="18" charset="0"/>
                      </a:rPr>
                      <m:t>: </m:t>
                    </m:r>
                  </m:oMath>
                </a14:m>
                <a:r>
                  <a:rPr lang="fr-FR" dirty="0"/>
                  <a:t>on rejette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66670"/>
                <a:ext cx="10515600" cy="5610293"/>
              </a:xfrm>
              <a:blipFill rotWithShape="0">
                <a:blip r:embed="rId2"/>
                <a:stretch>
                  <a:fillRect l="-1217"/>
                </a:stretch>
              </a:blipFill>
            </p:spPr>
            <p:txBody>
              <a:bodyPr/>
              <a:lstStyle/>
              <a:p>
                <a:r>
                  <a:rPr lang="fr-FR">
                    <a:noFill/>
                  </a:rPr>
                  <a:t> </a:t>
                </a:r>
              </a:p>
            </p:txBody>
          </p:sp>
        </mc:Fallback>
      </mc:AlternateContent>
    </p:spTree>
    <p:extLst>
      <p:ext uri="{BB962C8B-B14F-4D97-AF65-F5344CB8AC3E}">
        <p14:creationId xmlns:p14="http://schemas.microsoft.com/office/powerpoint/2010/main" val="3663300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326525" y="901522"/>
            <a:ext cx="9195514" cy="5022760"/>
          </a:xfrm>
          <a:prstGeom prst="rect">
            <a:avLst/>
          </a:prstGeom>
          <a:noFill/>
          <a:ln w="9525">
            <a:noFill/>
            <a:miter lim="800000"/>
            <a:headEnd/>
            <a:tailEnd/>
          </a:ln>
        </p:spPr>
      </p:pic>
    </p:spTree>
    <p:extLst>
      <p:ext uri="{BB962C8B-B14F-4D97-AF65-F5344CB8AC3E}">
        <p14:creationId xmlns:p14="http://schemas.microsoft.com/office/powerpoint/2010/main" val="129316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63639"/>
            <a:ext cx="10515600" cy="5713324"/>
          </a:xfrm>
        </p:spPr>
        <p:txBody>
          <a:bodyPr/>
          <a:lstStyle/>
          <a:p>
            <a:pPr marL="0" indent="0" algn="just">
              <a:lnSpc>
                <a:spcPct val="150000"/>
              </a:lnSpc>
              <a:buNone/>
            </a:pPr>
            <a:r>
              <a:rPr lang="fr-FR" sz="2400" dirty="0" smtClean="0">
                <a:solidFill>
                  <a:srgbClr val="00B050"/>
                </a:solidFill>
              </a:rPr>
              <a:t>Exemple:</a:t>
            </a:r>
          </a:p>
          <a:p>
            <a:pPr marL="0" indent="0" algn="just">
              <a:lnSpc>
                <a:spcPct val="150000"/>
              </a:lnSpc>
              <a:buNone/>
            </a:pPr>
            <a:r>
              <a:rPr lang="fr-FR" sz="2400" dirty="0" smtClean="0"/>
              <a:t>Une association de consommateurs a réalisé une étude comparative portant sue la longévité des pneus de deux types A et B de la marque X</a:t>
            </a:r>
          </a:p>
          <a:p>
            <a:pPr marL="0" indent="0" algn="just">
              <a:lnSpc>
                <a:spcPct val="150000"/>
              </a:lnSpc>
              <a:buNone/>
            </a:pPr>
            <a:r>
              <a:rPr lang="fr-FR" sz="2400" dirty="0" smtClean="0"/>
              <a:t>Un échantillon de 50 pneus A montre une durée de vie moyenne de 48700 km avec un écart type égale à 6900 km</a:t>
            </a:r>
          </a:p>
          <a:p>
            <a:pPr marL="0" indent="0" algn="just">
              <a:lnSpc>
                <a:spcPct val="150000"/>
              </a:lnSpc>
              <a:buNone/>
            </a:pPr>
            <a:r>
              <a:rPr lang="fr-FR" sz="2400" dirty="0"/>
              <a:t>Un échantillon de </a:t>
            </a:r>
            <a:r>
              <a:rPr lang="fr-FR" sz="2400" dirty="0" smtClean="0"/>
              <a:t>70 </a:t>
            </a:r>
            <a:r>
              <a:rPr lang="fr-FR" sz="2400" dirty="0"/>
              <a:t>pneus </a:t>
            </a:r>
            <a:r>
              <a:rPr lang="fr-FR" sz="2400" dirty="0" smtClean="0"/>
              <a:t>B </a:t>
            </a:r>
            <a:r>
              <a:rPr lang="fr-FR" sz="2400" dirty="0"/>
              <a:t>montre une durée de vie moyenne de </a:t>
            </a:r>
            <a:r>
              <a:rPr lang="fr-FR" sz="2400" dirty="0" smtClean="0"/>
              <a:t>45000 </a:t>
            </a:r>
            <a:r>
              <a:rPr lang="fr-FR" sz="2400" dirty="0"/>
              <a:t>km avec un écart type égale à </a:t>
            </a:r>
            <a:r>
              <a:rPr lang="fr-FR" sz="2400" dirty="0" smtClean="0"/>
              <a:t>5400 km</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383012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92428"/>
            <a:ext cx="10515600" cy="5584535"/>
          </a:xfrm>
        </p:spPr>
        <p:txBody>
          <a:bodyPr/>
          <a:lstStyle/>
          <a:p>
            <a:pPr marL="0" indent="0" algn="just">
              <a:lnSpc>
                <a:spcPct val="150000"/>
              </a:lnSpc>
              <a:buNone/>
            </a:pPr>
            <a:r>
              <a:rPr lang="fr-FR" sz="2400" dirty="0"/>
              <a:t>Bien que la durée de vie moyenne des pneus A semble supérieure à celle des pneus. Mettre en place un test bilatéral permettant de répondre à la question:</a:t>
            </a:r>
          </a:p>
          <a:p>
            <a:pPr marL="0" indent="0" algn="just">
              <a:lnSpc>
                <a:spcPct val="150000"/>
              </a:lnSpc>
              <a:buNone/>
            </a:pPr>
            <a:r>
              <a:rPr lang="fr-FR" sz="2400" dirty="0"/>
              <a:t>« Existe-t-il une différence significative de longévité des deux types de pneus, au seuil de risque 5% ? » </a:t>
            </a:r>
            <a:endParaRPr lang="fr-FR" sz="2400" dirty="0" smtClean="0"/>
          </a:p>
          <a:p>
            <a:pPr marL="0" indent="0" algn="just">
              <a:lnSpc>
                <a:spcPct val="150000"/>
              </a:lnSpc>
              <a:buNone/>
            </a:pPr>
            <a:r>
              <a:rPr lang="fr-FR" sz="2400" dirty="0" smtClean="0">
                <a:solidFill>
                  <a:srgbClr val="FF0000"/>
                </a:solidFill>
              </a:rPr>
              <a:t>Corrigé: Itinéraire </a:t>
            </a:r>
            <a:r>
              <a:rPr lang="fr-FR" sz="2400" dirty="0">
                <a:solidFill>
                  <a:srgbClr val="FF0000"/>
                </a:solidFill>
              </a:rPr>
              <a:t>en statistique, page </a:t>
            </a:r>
            <a:r>
              <a:rPr lang="fr-FR" sz="2400" dirty="0" smtClean="0">
                <a:solidFill>
                  <a:srgbClr val="FF0000"/>
                </a:solidFill>
              </a:rPr>
              <a:t>280</a:t>
            </a:r>
            <a:endParaRPr lang="fr-FR" sz="2400" dirty="0"/>
          </a:p>
          <a:p>
            <a:pPr marL="0" indent="0">
              <a:buNone/>
            </a:pPr>
            <a:endParaRPr lang="fr-FR" dirty="0"/>
          </a:p>
        </p:txBody>
      </p:sp>
    </p:spTree>
    <p:extLst>
      <p:ext uri="{BB962C8B-B14F-4D97-AF65-F5344CB8AC3E}">
        <p14:creationId xmlns:p14="http://schemas.microsoft.com/office/powerpoint/2010/main" val="1202241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28034"/>
                <a:ext cx="10515600" cy="5648929"/>
              </a:xfrm>
            </p:spPr>
            <p:txBody>
              <a:bodyPr/>
              <a:lstStyle/>
              <a:p>
                <a:pPr marL="0" indent="0">
                  <a:buNone/>
                </a:pPr>
                <a:r>
                  <a:rPr lang="fr-FR" sz="2400" dirty="0" smtClean="0">
                    <a:solidFill>
                      <a:srgbClr val="00B050"/>
                    </a:solidFill>
                  </a:rPr>
                  <a:t>3.6.2. </a:t>
                </a:r>
                <a:r>
                  <a:rPr lang="fr-FR" sz="2400" dirty="0">
                    <a:solidFill>
                      <a:srgbClr val="00B050"/>
                    </a:solidFill>
                  </a:rPr>
                  <a:t>comparaison de deux </a:t>
                </a:r>
                <a:r>
                  <a:rPr lang="fr-FR" sz="2400" dirty="0" smtClean="0">
                    <a:solidFill>
                      <a:srgbClr val="00B050"/>
                    </a:solidFill>
                  </a:rPr>
                  <a:t>proportions </a:t>
                </a:r>
                <a:r>
                  <a:rPr lang="fr-FR" sz="2400" dirty="0">
                    <a:solidFill>
                      <a:srgbClr val="00B050"/>
                    </a:solidFill>
                  </a:rPr>
                  <a:t>de deux populations </a:t>
                </a:r>
                <a:r>
                  <a:rPr lang="fr-FR" sz="2400" dirty="0" smtClean="0">
                    <a:solidFill>
                      <a:srgbClr val="00B050"/>
                    </a:solidFill>
                  </a:rPr>
                  <a:t>indépendantes</a:t>
                </a:r>
              </a:p>
              <a:p>
                <a:pPr marL="0" indent="0">
                  <a:buNone/>
                </a:pPr>
                <a:endParaRPr lang="fr-FR" sz="2400" dirty="0" smtClean="0">
                  <a:solidFill>
                    <a:srgbClr val="00B050"/>
                  </a:solidFill>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b="0" i="1" smtClean="0">
                                      <a:latin typeface="Cambria Math" panose="02040503050406030204" pitchFamily="18" charset="0"/>
                                    </a:rPr>
                                    <m:t>𝑝</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𝑝</m:t>
                                  </m:r>
                                </m:e>
                                <m:sub>
                                  <m:r>
                                    <a:rPr lang="fr-FR" sz="2400" b="0" i="1" smtClean="0">
                                      <a:latin typeface="Cambria Math" panose="02040503050406030204" pitchFamily="18" charset="0"/>
                                    </a:rPr>
                                    <m:t>2</m:t>
                                  </m:r>
                                </m:sub>
                              </m:sSub>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b="0" i="1" smtClean="0">
                                      <a:latin typeface="Cambria Math" panose="02040503050406030204" pitchFamily="18" charset="0"/>
                                    </a:rPr>
                                    <m:t>𝑝</m:t>
                                  </m:r>
                                </m:e>
                                <m:sub>
                                  <m:r>
                                    <a:rPr lang="fr-FR" sz="2400" i="1">
                                      <a:latin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i="1">
                                      <a:latin typeface="Cambria Math" panose="02040503050406030204" pitchFamily="18" charset="0"/>
                                      <a:ea typeface="Cambria Math" panose="02040503050406030204" pitchFamily="18" charset="0"/>
                                    </a:rPr>
                                    <m:t>2</m:t>
                                  </m:r>
                                </m:sub>
                              </m:sSub>
                            </m:e>
                          </m:eqArr>
                        </m:e>
                      </m:d>
                    </m:oMath>
                  </m:oMathPara>
                </a14:m>
                <a:endParaRPr lang="fr-FR" sz="2400" dirty="0" smtClean="0"/>
              </a:p>
              <a:p>
                <a:pPr marL="0" indent="0">
                  <a:buNone/>
                </a:pPr>
                <a:endParaRPr lang="fr-FR" sz="2400" dirty="0"/>
              </a:p>
              <a:p>
                <a:pPr marL="0" indent="0">
                  <a:buNone/>
                </a:pP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𝐹</m:t>
                        </m:r>
                      </m:e>
                      <m:sub>
                        <m:r>
                          <a:rPr lang="fr-FR" sz="2400" b="0" i="1" smtClean="0">
                            <a:latin typeface="Cambria Math" panose="02040503050406030204" pitchFamily="18" charset="0"/>
                          </a:rPr>
                          <m:t>1</m:t>
                        </m:r>
                      </m:sub>
                    </m:sSub>
                    <m:r>
                      <a:rPr lang="fr-FR" sz="240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𝑁</m:t>
                    </m:r>
                    <m:d>
                      <m:dPr>
                        <m:ctrlPr>
                          <a:rPr lang="fr-FR" sz="2400" b="0" i="1" smtClean="0">
                            <a:latin typeface="Cambria Math" panose="02040503050406030204" pitchFamily="18" charset="0"/>
                            <a:ea typeface="Cambria Math" panose="02040503050406030204" pitchFamily="18" charset="0"/>
                          </a:rPr>
                        </m:ctrlPr>
                      </m:dPr>
                      <m:e>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1</m:t>
                            </m:r>
                          </m:sub>
                        </m:sSub>
                        <m:r>
                          <a:rPr lang="fr-FR" sz="2400" b="0" i="1" smtClean="0">
                            <a:latin typeface="Cambria Math" panose="02040503050406030204" pitchFamily="18" charset="0"/>
                            <a:ea typeface="Cambria Math" panose="02040503050406030204" pitchFamily="18" charset="0"/>
                          </a:rPr>
                          <m:t> ; </m:t>
                        </m:r>
                        <m:rad>
                          <m:radPr>
                            <m:degHide m:val="on"/>
                            <m:ctrlPr>
                              <a:rPr lang="fr-FR" sz="2400" b="0" i="1" smtClean="0">
                                <a:latin typeface="Cambria Math" panose="02040503050406030204" pitchFamily="18" charset="0"/>
                                <a:ea typeface="Cambria Math" panose="02040503050406030204" pitchFamily="18" charset="0"/>
                              </a:rPr>
                            </m:ctrlPr>
                          </m:radPr>
                          <m:deg/>
                          <m:e>
                            <m:f>
                              <m:fPr>
                                <m:ctrlPr>
                                  <a:rPr lang="fr-FR" sz="2400" b="0" i="1" smtClean="0">
                                    <a:latin typeface="Cambria Math" panose="02040503050406030204" pitchFamily="18" charset="0"/>
                                    <a:ea typeface="Cambria Math" panose="02040503050406030204" pitchFamily="18" charset="0"/>
                                  </a:rPr>
                                </m:ctrlPr>
                              </m:fPr>
                              <m:num>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1</m:t>
                                    </m:r>
                                  </m:sub>
                                </m:sSub>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1</m:t>
                                    </m:r>
                                  </m:sub>
                                </m:sSub>
                                <m:r>
                                  <a:rPr lang="fr-FR" sz="2400" b="0" i="1" smtClean="0">
                                    <a:latin typeface="Cambria Math" panose="02040503050406030204" pitchFamily="18" charset="0"/>
                                    <a:ea typeface="Cambria Math" panose="02040503050406030204" pitchFamily="18" charset="0"/>
                                  </a:rPr>
                                  <m:t>)</m:t>
                                </m:r>
                              </m:num>
                              <m:den>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𝑛</m:t>
                                    </m:r>
                                  </m:e>
                                  <m:sub>
                                    <m:r>
                                      <a:rPr lang="fr-FR" sz="2400" b="0" i="1" smtClean="0">
                                        <a:latin typeface="Cambria Math" panose="02040503050406030204" pitchFamily="18" charset="0"/>
                                        <a:ea typeface="Cambria Math" panose="02040503050406030204" pitchFamily="18" charset="0"/>
                                      </a:rPr>
                                      <m:t>1</m:t>
                                    </m:r>
                                  </m:sub>
                                </m:sSub>
                              </m:den>
                            </m:f>
                          </m:e>
                        </m:rad>
                      </m:e>
                    </m:d>
                  </m:oMath>
                </a14:m>
                <a:r>
                  <a:rPr lang="fr-FR" sz="2400" dirty="0" smtClean="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b="0" i="1" smtClean="0">
                            <a:latin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𝑁</m:t>
                    </m:r>
                    <m:d>
                      <m:dPr>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 ; </m:t>
                        </m:r>
                        <m:rad>
                          <m:radPr>
                            <m:degHide m:val="on"/>
                            <m:ctrlPr>
                              <a:rPr lang="fr-FR" sz="2400" i="1">
                                <a:latin typeface="Cambria Math" panose="02040503050406030204" pitchFamily="18" charset="0"/>
                                <a:ea typeface="Cambria Math" panose="02040503050406030204" pitchFamily="18" charset="0"/>
                              </a:rPr>
                            </m:ctrlPr>
                          </m:radPr>
                          <m:deg/>
                          <m:e>
                            <m:f>
                              <m:fPr>
                                <m:ctrlPr>
                                  <a:rPr lang="fr-FR" sz="2400" i="1">
                                    <a:latin typeface="Cambria Math" panose="02040503050406030204" pitchFamily="18" charset="0"/>
                                    <a:ea typeface="Cambria Math" panose="02040503050406030204" pitchFamily="18" charset="0"/>
                                  </a:rPr>
                                </m:ctrlPr>
                              </m:fPr>
                              <m:num>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𝑝</m:t>
                                    </m:r>
                                  </m:e>
                                  <m:sub>
                                    <m:r>
                                      <a:rPr lang="fr-FR" sz="2400" b="0" i="1" smtClean="0">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num>
                              <m:den>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b="0" i="1" smtClean="0">
                                        <a:latin typeface="Cambria Math" panose="02040503050406030204" pitchFamily="18" charset="0"/>
                                        <a:ea typeface="Cambria Math" panose="02040503050406030204" pitchFamily="18" charset="0"/>
                                      </a:rPr>
                                      <m:t>2</m:t>
                                    </m:r>
                                  </m:sub>
                                </m:sSub>
                              </m:den>
                            </m:f>
                          </m:e>
                        </m:rad>
                      </m:e>
                    </m:d>
                  </m:oMath>
                </a14:m>
                <a:endParaRPr lang="fr-FR" sz="2400" dirty="0" smtClean="0"/>
              </a:p>
              <a:p>
                <a:pPr marL="0" indent="0">
                  <a:buNone/>
                </a:pPr>
                <a:r>
                  <a:rPr lang="fr-FR" sz="2400" dirty="0" smtClean="0"/>
                  <a:t>Pour tester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on calcule la quantité:</a:t>
                </a:r>
              </a:p>
              <a:p>
                <a:pPr marL="0" indent="0">
                  <a:buNone/>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𝑧</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𝑓</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𝑓</m:t>
                              </m:r>
                            </m:e>
                            <m:sub>
                              <m:r>
                                <a:rPr lang="fr-FR" sz="2400" i="1">
                                  <a:latin typeface="Cambria Math" panose="02040503050406030204" pitchFamily="18" charset="0"/>
                                </a:rPr>
                                <m:t>2</m:t>
                              </m:r>
                            </m:sub>
                          </m:sSub>
                        </m:num>
                        <m:den>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𝑓</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b="0" i="1" smtClean="0">
                                      <a:latin typeface="Cambria Math" panose="02040503050406030204" pitchFamily="18" charset="0"/>
                                    </a:rPr>
                                    <m:t>𝑓</m:t>
                                  </m:r>
                                </m:e>
                              </m:d>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1</m:t>
                                          </m:r>
                                        </m:sub>
                                      </m:sSub>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2</m:t>
                                          </m:r>
                                        </m:sub>
                                      </m:sSub>
                                    </m:den>
                                  </m:f>
                                </m:e>
                              </m:d>
                            </m:e>
                          </m:rad>
                        </m:den>
                      </m:f>
                    </m:oMath>
                  </m:oMathPara>
                </a14:m>
                <a:endParaRPr lang="fr-FR" sz="2400" dirty="0" smtClean="0"/>
              </a:p>
              <a:p>
                <a:pPr marL="0" indent="0">
                  <a:buNone/>
                </a:pPr>
                <a:r>
                  <a:rPr lang="fr-FR" sz="2400" dirty="0" smtClean="0"/>
                  <a:t>Où  </a:t>
                </a:r>
                <a14:m>
                  <m:oMath xmlns:m="http://schemas.openxmlformats.org/officeDocument/2006/math">
                    <m:r>
                      <a:rPr lang="fr-FR" sz="2400" i="1">
                        <a:latin typeface="Cambria Math" panose="02040503050406030204" pitchFamily="18" charset="0"/>
                      </a:rPr>
                      <m:t>𝑓</m:t>
                    </m:r>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1</m:t>
                            </m:r>
                          </m:sub>
                        </m:sSub>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𝑓</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2</m:t>
                            </m:r>
                          </m:sub>
                        </m:sSub>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𝑓</m:t>
                            </m:r>
                          </m:e>
                          <m:sub>
                            <m:r>
                              <a:rPr lang="fr-FR" sz="2400" b="0" i="1" smtClean="0">
                                <a:latin typeface="Cambria Math" panose="02040503050406030204" pitchFamily="18" charset="0"/>
                              </a:rPr>
                              <m:t>2</m:t>
                            </m:r>
                          </m:sub>
                        </m:sSub>
                      </m:num>
                      <m:den>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2</m:t>
                            </m:r>
                          </m:sub>
                        </m:sSub>
                      </m:den>
                    </m:f>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28034"/>
                <a:ext cx="10515600" cy="5648929"/>
              </a:xfrm>
              <a:blipFill rotWithShape="0">
                <a:blip r:embed="rId2"/>
                <a:stretch>
                  <a:fillRect l="-928" t="-1512"/>
                </a:stretch>
              </a:blipFill>
            </p:spPr>
            <p:txBody>
              <a:bodyPr/>
              <a:lstStyle/>
              <a:p>
                <a:r>
                  <a:rPr lang="fr-FR">
                    <a:noFill/>
                  </a:rPr>
                  <a:t> </a:t>
                </a:r>
              </a:p>
            </p:txBody>
          </p:sp>
        </mc:Fallback>
      </mc:AlternateContent>
    </p:spTree>
    <p:extLst>
      <p:ext uri="{BB962C8B-B14F-4D97-AF65-F5344CB8AC3E}">
        <p14:creationId xmlns:p14="http://schemas.microsoft.com/office/powerpoint/2010/main" val="2143498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40913"/>
                <a:ext cx="10515600" cy="5636050"/>
              </a:xfrm>
            </p:spPr>
            <p:txBody>
              <a:bodyPr/>
              <a:lstStyle/>
              <a:p>
                <a:pPr marL="0" indent="0">
                  <a:buNone/>
                </a:pPr>
                <a:r>
                  <a:rPr lang="fr-FR" sz="2400" dirty="0" smtClean="0"/>
                  <a:t>Si </a:t>
                </a:r>
                <a14:m>
                  <m:oMath xmlns:m="http://schemas.openxmlformats.org/officeDocument/2006/math">
                    <m:r>
                      <a:rPr lang="fr-FR" sz="2400">
                        <a:latin typeface="Cambria Math" panose="02040503050406030204" pitchFamily="18" charset="0"/>
                      </a:rPr>
                      <m:t>−</m:t>
                    </m:r>
                    <m:sSub>
                      <m:sSubPr>
                        <m:ctrlPr>
                          <a:rPr lang="fr-FR" sz="2400" i="1">
                            <a:latin typeface="Cambria Math" panose="02040503050406030204" pitchFamily="18" charset="0"/>
                          </a:rPr>
                        </m:ctrlPr>
                      </m:sSubPr>
                      <m:e>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a:p>
                <a:pPr marL="0" indent="0">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r>
                      <a:rPr lang="fr-FR" sz="2400">
                        <a:latin typeface="Cambria Math" panose="02040503050406030204" pitchFamily="18" charset="0"/>
                        <a:ea typeface="Cambria Math" panose="02040503050406030204" pitchFamily="18" charset="0"/>
                      </a:rPr>
                      <m:t>  </m:t>
                    </m:r>
                    <m:r>
                      <m:rPr>
                        <m:sty m:val="p"/>
                      </m:rPr>
                      <a:rPr lang="fr-FR" sz="2400">
                        <a:latin typeface="Cambria Math" panose="02040503050406030204" pitchFamily="18" charset="0"/>
                        <a:ea typeface="Cambria Math" panose="02040503050406030204" pitchFamily="18" charset="0"/>
                      </a:rPr>
                      <m:t>ou</m:t>
                    </m:r>
                    <m:r>
                      <a:rPr lang="fr-FR" sz="240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&lt;−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 </m:t>
                            </m:r>
                          </m:num>
                          <m:den>
                            <m:r>
                              <a:rPr lang="fr-FR" sz="2400" i="1">
                                <a:latin typeface="Cambria Math" panose="02040503050406030204" pitchFamily="18" charset="0"/>
                                <a:ea typeface="Cambria Math" panose="02040503050406030204" pitchFamily="18" charset="0"/>
                              </a:rPr>
                              <m:t>2</m:t>
                            </m:r>
                          </m:den>
                        </m:f>
                      </m:sub>
                    </m:sSub>
                    <m:r>
                      <a:rPr lang="fr-FR" sz="2400" i="1">
                        <a:latin typeface="Cambria Math" panose="02040503050406030204" pitchFamily="18" charset="0"/>
                        <a:ea typeface="Cambria Math" panose="02040503050406030204" pitchFamily="18" charset="0"/>
                      </a:rPr>
                      <m:t> ⇔</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e>
                    </m:d>
                    <m:r>
                      <a:rPr lang="fr-FR" sz="2400" i="1">
                        <a:latin typeface="Cambria Math" panose="02040503050406030204" pitchFamily="18" charset="0"/>
                        <a:ea typeface="Cambria Math" panose="02040503050406030204" pitchFamily="18" charset="0"/>
                      </a:rPr>
                      <m:t>&gt;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ea typeface="Cambria Math" panose="02040503050406030204" pitchFamily="18" charset="0"/>
                              </a:rPr>
                              <m:t>2</m:t>
                            </m:r>
                          </m:den>
                        </m:f>
                      </m:sub>
                    </m:sSub>
                  </m:oMath>
                </a14:m>
                <a:r>
                  <a:rPr lang="fr-FR" sz="2400" dirty="0"/>
                  <a:t> : 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smtClean="0">
                  <a:solidFill>
                    <a:srgbClr val="00B050"/>
                  </a:solidFill>
                </a:endParaRPr>
              </a:p>
              <a:p>
                <a:pPr marL="0" indent="0">
                  <a:buNone/>
                </a:pPr>
                <a:r>
                  <a:rPr lang="fr-FR" sz="2400" dirty="0" smtClean="0">
                    <a:solidFill>
                      <a:srgbClr val="00B050"/>
                    </a:solidFill>
                  </a:rPr>
                  <a:t>Remarques</a:t>
                </a:r>
              </a:p>
              <a:p>
                <a:pPr>
                  <a:lnSpc>
                    <a:spcPct val="150000"/>
                  </a:lnSpc>
                  <a:buFont typeface="Wingdings" panose="05000000000000000000" pitchFamily="2" charset="2"/>
                  <a:buChar char="q"/>
                </a:pPr>
                <a:r>
                  <a:rPr lang="fr-FR" sz="2400" dirty="0" smtClean="0"/>
                  <a:t>Cette démarche n’est valable que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𝑓</m:t>
                    </m:r>
                    <m:r>
                      <a:rPr lang="fr-FR" sz="2400" b="0" i="1" smtClean="0">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b="0" i="1" smtClean="0">
                            <a:latin typeface="Cambria Math" panose="02040503050406030204" pitchFamily="18" charset="0"/>
                          </a:rPr>
                          <m:t>2</m:t>
                        </m:r>
                      </m:sub>
                    </m:sSub>
                    <m:r>
                      <a:rPr lang="fr-FR" sz="2400" i="1">
                        <a:latin typeface="Cambria Math" panose="02040503050406030204" pitchFamily="18" charset="0"/>
                      </a:rPr>
                      <m:t>𝑓</m:t>
                    </m:r>
                  </m:oMath>
                </a14:m>
                <a:r>
                  <a:rPr lang="fr-FR" sz="2400" dirty="0" smtClean="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r>
                      <a:rPr lang="fr-FR" sz="2400" b="0" i="1" smtClean="0">
                        <a:latin typeface="Cambria Math" panose="02040503050406030204" pitchFamily="18" charset="0"/>
                      </a:rPr>
                      <m:t>(</m:t>
                    </m:r>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i="1">
                        <a:latin typeface="Cambria Math" panose="02040503050406030204" pitchFamily="18" charset="0"/>
                      </a:rPr>
                      <m:t>𝑓</m:t>
                    </m:r>
                    <m:r>
                      <a:rPr lang="fr-FR" sz="2400" b="0" i="1" smtClean="0">
                        <a:latin typeface="Cambria Math" panose="02040503050406030204" pitchFamily="18" charset="0"/>
                      </a:rPr>
                      <m:t>)</m:t>
                    </m:r>
                  </m:oMath>
                </a14:m>
                <a:r>
                  <a:rPr lang="fr-FR" sz="2400" dirty="0" smtClean="0"/>
                  <a:t>,</a:t>
                </a:r>
                <a:r>
                  <a:rPr lang="fr-FR" sz="2400" dirty="0"/>
                  <a: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b="0" i="1" smtClean="0">
                            <a:latin typeface="Cambria Math" panose="02040503050406030204" pitchFamily="18" charset="0"/>
                          </a:rPr>
                          <m:t>2</m:t>
                        </m:r>
                      </m:sub>
                    </m:sSub>
                    <m:d>
                      <m:dPr>
                        <m:ctrlPr>
                          <a:rPr lang="fr-FR" sz="2400" b="0" i="1" smtClean="0">
                            <a:latin typeface="Cambria Math" panose="02040503050406030204" pitchFamily="18" charset="0"/>
                          </a:rPr>
                        </m:ctrlPr>
                      </m:dPr>
                      <m:e>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i="1">
                            <a:latin typeface="Cambria Math" panose="02040503050406030204" pitchFamily="18" charset="0"/>
                          </a:rPr>
                          <m:t>𝑓</m:t>
                        </m:r>
                      </m:e>
                    </m:d>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5</m:t>
                    </m:r>
                  </m:oMath>
                </a14:m>
                <a:endParaRPr lang="fr-FR" sz="2400" b="0" dirty="0" smtClean="0">
                  <a:ea typeface="Cambria Math" panose="02040503050406030204" pitchFamily="18" charset="0"/>
                </a:endParaRPr>
              </a:p>
              <a:p>
                <a:pPr>
                  <a:lnSpc>
                    <a:spcPct val="150000"/>
                  </a:lnSpc>
                  <a:buFont typeface="Wingdings" panose="05000000000000000000" pitchFamily="2" charset="2"/>
                  <a:buChar char="q"/>
                </a:pPr>
                <a:r>
                  <a:rPr lang="fr-FR" sz="2400" dirty="0" smtClean="0"/>
                  <a:t>Dans le cas d’un test unilatéral on compare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𝑧</m:t>
                        </m:r>
                      </m:e>
                      <m:sub>
                        <m:r>
                          <a:rPr lang="fr-FR" sz="2400" i="1">
                            <a:latin typeface="Cambria Math" panose="02040503050406030204" pitchFamily="18" charset="0"/>
                          </a:rPr>
                          <m:t>𝑐</m:t>
                        </m:r>
                      </m:sub>
                    </m:sSub>
                  </m:oMath>
                </a14:m>
                <a:r>
                  <a:rPr lang="fr-FR" sz="2400" dirty="0" smtClean="0"/>
                  <a:t> à </a:t>
                </a:r>
                <a14:m>
                  <m:oMath xmlns:m="http://schemas.openxmlformats.org/officeDocument/2006/math">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𝑧</m:t>
                        </m:r>
                      </m:e>
                      <m:sub>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𝛼</m:t>
                        </m:r>
                      </m:sub>
                    </m:sSub>
                  </m:oMath>
                </a14:m>
                <a:endParaRPr lang="fr-FR" dirty="0" smtClean="0"/>
              </a:p>
              <a:p>
                <a:pPr>
                  <a:buFont typeface="Wingdings" panose="05000000000000000000" pitchFamily="2" charset="2"/>
                  <a:buChar char="q"/>
                </a:pPr>
                <a:endParaRPr lang="fr-FR" dirty="0" smtClean="0"/>
              </a:p>
              <a:p>
                <a:pPr marL="0" indent="0">
                  <a:buNone/>
                </a:pPr>
                <a:r>
                  <a:rPr lang="fr-FR" dirty="0" smtClean="0"/>
                  <a:t> </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40913"/>
                <a:ext cx="10515600" cy="5636050"/>
              </a:xfrm>
              <a:blipFill rotWithShape="0">
                <a:blip r:embed="rId2"/>
                <a:stretch>
                  <a:fillRect l="-928" t="-1515"/>
                </a:stretch>
              </a:blipFill>
            </p:spPr>
            <p:txBody>
              <a:bodyPr/>
              <a:lstStyle/>
              <a:p>
                <a:r>
                  <a:rPr lang="fr-FR">
                    <a:noFill/>
                  </a:rPr>
                  <a:t> </a:t>
                </a:r>
              </a:p>
            </p:txBody>
          </p:sp>
        </mc:Fallback>
      </mc:AlternateContent>
    </p:spTree>
    <p:extLst>
      <p:ext uri="{BB962C8B-B14F-4D97-AF65-F5344CB8AC3E}">
        <p14:creationId xmlns:p14="http://schemas.microsoft.com/office/powerpoint/2010/main" val="3267556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37882"/>
                <a:ext cx="10515600" cy="5739081"/>
              </a:xfrm>
            </p:spPr>
            <p:txBody>
              <a:bodyPr/>
              <a:lstStyle/>
              <a:p>
                <a:pPr marL="0" indent="0" algn="just">
                  <a:lnSpc>
                    <a:spcPct val="150000"/>
                  </a:lnSpc>
                  <a:buNone/>
                </a:pPr>
                <a:r>
                  <a:rPr lang="fr-FR" sz="2400" dirty="0" smtClean="0">
                    <a:solidFill>
                      <a:srgbClr val="00B050"/>
                    </a:solidFill>
                  </a:rPr>
                  <a:t>Exemple</a:t>
                </a:r>
              </a:p>
              <a:p>
                <a:pPr marL="0" indent="0" algn="just">
                  <a:lnSpc>
                    <a:spcPct val="150000"/>
                  </a:lnSpc>
                  <a:buNone/>
                </a:pPr>
                <a:r>
                  <a:rPr lang="fr-FR" sz="2400" dirty="0" smtClean="0"/>
                  <a:t>Soit P une population d’individus présentant une certaine maladie M</a:t>
                </a:r>
              </a:p>
              <a:p>
                <a:pPr marL="0" indent="0" algn="just">
                  <a:lnSpc>
                    <a:spcPct val="150000"/>
                  </a:lnSpc>
                  <a:buNone/>
                </a:pPr>
                <a:r>
                  <a:rPr lang="fr-FR" sz="2400" dirty="0" smtClean="0"/>
                  <a:t>Pour déceler la présence de cette maladie chez un individus on dispose de deux tests médicaux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𝑇</m:t>
                        </m:r>
                      </m:e>
                      <m:sub>
                        <m:r>
                          <a:rPr lang="fr-FR" sz="2400" b="0" i="1" smtClean="0">
                            <a:latin typeface="Cambria Math" panose="02040503050406030204" pitchFamily="18" charset="0"/>
                          </a:rPr>
                          <m:t>1</m:t>
                        </m:r>
                      </m:sub>
                    </m:sSub>
                  </m:oMath>
                </a14:m>
                <a:r>
                  <a:rPr lang="fr-FR" sz="2400" dirty="0" smtClean="0"/>
                  <a:t> et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𝑇</m:t>
                        </m:r>
                      </m:e>
                      <m:sub>
                        <m:r>
                          <a:rPr lang="fr-FR" sz="2400" b="0" i="1" smtClean="0">
                            <a:latin typeface="Cambria Math" panose="02040503050406030204" pitchFamily="18" charset="0"/>
                          </a:rPr>
                          <m:t>2</m:t>
                        </m:r>
                      </m:sub>
                    </m:sSub>
                  </m:oMath>
                </a14:m>
                <a:endParaRPr lang="fr-FR" sz="2400" dirty="0" smtClean="0"/>
              </a:p>
              <a:p>
                <a:pPr marL="0" indent="0" algn="just">
                  <a:lnSpc>
                    <a:spcPct val="150000"/>
                  </a:lnSpc>
                  <a:buNone/>
                </a:pPr>
                <a:r>
                  <a:rPr lang="fr-FR" sz="2400" dirty="0" smtClean="0"/>
                  <a:t>On extrait, de P, un échantillon A d’effectif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𝐴</m:t>
                        </m:r>
                      </m:sub>
                    </m:sSub>
                    <m:r>
                      <a:rPr lang="fr-FR" sz="2400" b="0" i="1" smtClean="0">
                        <a:latin typeface="Cambria Math" panose="02040503050406030204" pitchFamily="18" charset="0"/>
                      </a:rPr>
                      <m:t>=</m:t>
                    </m:r>
                    <m:r>
                      <a:rPr lang="fr-FR" sz="2400" b="0" i="1" smtClean="0">
                        <a:latin typeface="Cambria Math" panose="02040503050406030204" pitchFamily="18" charset="0"/>
                      </a:rPr>
                      <m:t>300</m:t>
                    </m:r>
                  </m:oMath>
                </a14:m>
                <a:r>
                  <a:rPr lang="fr-FR" sz="2400" dirty="0" smtClean="0"/>
                  <a:t> et on applique aux individus de A le test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1</m:t>
                        </m:r>
                      </m:sub>
                    </m:sSub>
                  </m:oMath>
                </a14:m>
                <a:r>
                  <a:rPr lang="fr-FR" sz="2400" dirty="0" smtClean="0"/>
                  <a:t>. On décèle la présence de la maladie chez 243 sujets.</a:t>
                </a:r>
              </a:p>
              <a:p>
                <a:pPr marL="0" indent="0" algn="just">
                  <a:lnSpc>
                    <a:spcPct val="150000"/>
                  </a:lnSpc>
                  <a:buNone/>
                </a:pPr>
                <a:r>
                  <a:rPr lang="fr-FR" sz="2400" dirty="0"/>
                  <a:t>Indépendamment de la première observation, on extrait de P un échantillon B d’effectif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𝐵</m:t>
                        </m:r>
                      </m:sub>
                    </m:sSub>
                    <m:r>
                      <a:rPr lang="fr-FR" sz="2400" i="1">
                        <a:latin typeface="Cambria Math" panose="02040503050406030204" pitchFamily="18" charset="0"/>
                      </a:rPr>
                      <m:t>=</m:t>
                    </m:r>
                    <m:r>
                      <a:rPr lang="fr-FR" sz="2400" i="1">
                        <a:latin typeface="Cambria Math" panose="02040503050406030204" pitchFamily="18" charset="0"/>
                      </a:rPr>
                      <m:t>200</m:t>
                    </m:r>
                  </m:oMath>
                </a14:m>
                <a:r>
                  <a:rPr lang="fr-FR" sz="2400" dirty="0"/>
                  <a:t> et on applique aux individus de B le test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2</m:t>
                        </m:r>
                      </m:sub>
                    </m:sSub>
                  </m:oMath>
                </a14:m>
                <a:r>
                  <a:rPr lang="fr-FR" sz="2400" dirty="0"/>
                  <a:t>. On décèle la présence de la maladie chez 152 sujets.</a:t>
                </a:r>
              </a:p>
              <a:p>
                <a:pPr marL="0" indent="0" algn="just">
                  <a:lnSpc>
                    <a:spcPct val="150000"/>
                  </a:lnSpc>
                  <a:buNone/>
                </a:pPr>
                <a:endParaRPr lang="fr-FR" sz="2400"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37882"/>
                <a:ext cx="10515600" cy="5739081"/>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57765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399245"/>
                <a:ext cx="10515600" cy="5777718"/>
              </a:xfrm>
            </p:spPr>
            <p:txBody>
              <a:bodyPr/>
              <a:lstStyle/>
              <a:p>
                <a:pPr marL="0" indent="0" algn="just">
                  <a:lnSpc>
                    <a:spcPct val="150000"/>
                  </a:lnSpc>
                  <a:buNone/>
                </a:pPr>
                <a:r>
                  <a:rPr lang="fr-FR" sz="2400" dirty="0" smtClean="0"/>
                  <a:t>On </a:t>
                </a:r>
                <a:r>
                  <a:rPr lang="fr-FR" sz="2400" dirty="0"/>
                  <a:t>se propose de construire un test bilatéral permettant de dire si les deux tests ont, au seuil de confiance 95%, un pour de détection sensiblement égale</a:t>
                </a:r>
                <a:r>
                  <a:rPr lang="fr-FR" sz="2400" dirty="0" smtClean="0"/>
                  <a:t>.</a:t>
                </a:r>
              </a:p>
              <a:p>
                <a:pPr marL="514350" indent="-514350" algn="just">
                  <a:lnSpc>
                    <a:spcPct val="150000"/>
                  </a:lnSpc>
                  <a:buAutoNum type="arabicParenR"/>
                </a:pPr>
                <a:r>
                  <a:rPr lang="fr-FR" sz="2400" dirty="0"/>
                  <a:t>Quelles sont, d’après ces résultats expérimentaux, des estimations ponctuelles, notée respectivement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𝑓</m:t>
                        </m:r>
                      </m:e>
                      <m:sub>
                        <m:r>
                          <a:rPr lang="fr-FR" sz="2400" i="1">
                            <a:latin typeface="Cambria Math" panose="02040503050406030204" pitchFamily="18" charset="0"/>
                          </a:rPr>
                          <m:t>1</m:t>
                        </m:r>
                      </m:sub>
                    </m:sSub>
                  </m:oMath>
                </a14:m>
                <a:r>
                  <a:rPr lang="fr-FR" sz="2400" dirty="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𝑓</m:t>
                        </m:r>
                      </m:e>
                      <m:sub>
                        <m:r>
                          <a:rPr lang="fr-FR" sz="2400" i="1">
                            <a:latin typeface="Cambria Math" panose="02040503050406030204" pitchFamily="18" charset="0"/>
                          </a:rPr>
                          <m:t>2</m:t>
                        </m:r>
                      </m:sub>
                    </m:sSub>
                  </m:oMath>
                </a14:m>
                <a:r>
                  <a:rPr lang="fr-FR" sz="2400" dirty="0"/>
                  <a:t>, des pouvoir de détection (inconnus)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𝑝</m:t>
                        </m:r>
                      </m:e>
                      <m:sub>
                        <m:r>
                          <a:rPr lang="fr-FR" sz="2400" i="1">
                            <a:latin typeface="Cambria Math" panose="02040503050406030204" pitchFamily="18" charset="0"/>
                          </a:rPr>
                          <m:t>1</m:t>
                        </m:r>
                      </m:sub>
                    </m:sSub>
                  </m:oMath>
                </a14:m>
                <a:r>
                  <a:rPr lang="fr-FR" sz="2400" dirty="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𝑝</m:t>
                        </m:r>
                      </m:e>
                      <m:sub>
                        <m:r>
                          <a:rPr lang="fr-FR" sz="2400" i="1">
                            <a:latin typeface="Cambria Math" panose="02040503050406030204" pitchFamily="18" charset="0"/>
                          </a:rPr>
                          <m:t>2</m:t>
                        </m:r>
                      </m:sub>
                    </m:sSub>
                  </m:oMath>
                </a14:m>
                <a:r>
                  <a:rPr lang="fr-FR" sz="2400" dirty="0"/>
                  <a:t> de chacun des test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1</m:t>
                        </m:r>
                      </m:sub>
                    </m:sSub>
                  </m:oMath>
                </a14:m>
                <a:r>
                  <a:rPr lang="fr-FR" sz="2400" dirty="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2</m:t>
                        </m:r>
                      </m:sub>
                    </m:sSub>
                  </m:oMath>
                </a14:m>
                <a:r>
                  <a:rPr lang="fr-FR" sz="2400" dirty="0"/>
                  <a:t>?</a:t>
                </a:r>
              </a:p>
              <a:p>
                <a:pPr marL="514350" indent="-514350" algn="just">
                  <a:lnSpc>
                    <a:spcPct val="150000"/>
                  </a:lnSpc>
                  <a:buAutoNum type="arabicParenR"/>
                </a:pPr>
                <a:r>
                  <a:rPr lang="fr-FR" sz="2400" dirty="0"/>
                  <a:t>On note par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1</m:t>
                        </m:r>
                      </m:sub>
                    </m:sSub>
                  </m:oMath>
                </a14:m>
                <a:r>
                  <a:rPr lang="fr-FR" sz="2400" dirty="0"/>
                  <a:t> la variable aléatoire qui à tout échantillon de taille 300, associé le pouvoir de détection du test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1</m:t>
                        </m:r>
                      </m:sub>
                    </m:sSub>
                  </m:oMath>
                </a14:m>
                <a:r>
                  <a:rPr lang="fr-FR" sz="2400" dirty="0"/>
                  <a:t> dans cet échantillon. Quelle est la loi de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1</m:t>
                        </m:r>
                      </m:sub>
                    </m:sSub>
                  </m:oMath>
                </a14:m>
                <a:r>
                  <a:rPr lang="fr-FR" sz="2400" dirty="0"/>
                  <a:t>?</a:t>
                </a:r>
              </a:p>
              <a:p>
                <a:pPr mar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399245"/>
                <a:ext cx="10515600" cy="5777718"/>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681666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37882"/>
                <a:ext cx="10515600" cy="5739081"/>
              </a:xfrm>
            </p:spPr>
            <p:txBody>
              <a:bodyPr>
                <a:normAutofit/>
              </a:bodyPr>
              <a:lstStyle/>
              <a:p>
                <a:pPr marL="0" indent="0" algn="just">
                  <a:lnSpc>
                    <a:spcPct val="150000"/>
                  </a:lnSpc>
                  <a:buNone/>
                </a:pPr>
                <a:r>
                  <a:rPr lang="fr-FR" sz="2400" dirty="0" smtClean="0"/>
                  <a:t>De même, </a:t>
                </a:r>
                <a:r>
                  <a:rPr lang="fr-FR" sz="2400" dirty="0"/>
                  <a:t>On note par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b="0" i="1" smtClean="0">
                            <a:latin typeface="Cambria Math" panose="02040503050406030204" pitchFamily="18" charset="0"/>
                          </a:rPr>
                          <m:t>2</m:t>
                        </m:r>
                      </m:sub>
                    </m:sSub>
                  </m:oMath>
                </a14:m>
                <a:r>
                  <a:rPr lang="fr-FR" sz="2400" dirty="0"/>
                  <a:t> la variable aléatoire qui à tout échantillon de taille </a:t>
                </a:r>
                <a:r>
                  <a:rPr lang="fr-FR" sz="2400" dirty="0" smtClean="0"/>
                  <a:t>200</a:t>
                </a:r>
                <a:r>
                  <a:rPr lang="fr-FR" sz="2400" dirty="0"/>
                  <a:t>, associé le pouvoir de détection du test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b="0" i="1" smtClean="0">
                            <a:latin typeface="Cambria Math" panose="02040503050406030204" pitchFamily="18" charset="0"/>
                          </a:rPr>
                          <m:t>2</m:t>
                        </m:r>
                      </m:sub>
                    </m:sSub>
                  </m:oMath>
                </a14:m>
                <a:r>
                  <a:rPr lang="fr-FR" sz="2400" dirty="0"/>
                  <a:t> dans cet échantillon. Quelle est la loi de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b="0" i="1" smtClean="0">
                            <a:latin typeface="Cambria Math" panose="02040503050406030204" pitchFamily="18" charset="0"/>
                          </a:rPr>
                          <m:t>2</m:t>
                        </m:r>
                      </m:sub>
                    </m:sSub>
                  </m:oMath>
                </a14:m>
                <a:r>
                  <a:rPr lang="fr-FR" sz="2400" dirty="0" smtClean="0"/>
                  <a:t>?</a:t>
                </a:r>
              </a:p>
              <a:p>
                <a:pPr marL="0" indent="0" algn="just">
                  <a:lnSpc>
                    <a:spcPct val="150000"/>
                  </a:lnSpc>
                  <a:buNone/>
                </a:pPr>
                <a:r>
                  <a:rPr lang="fr-FR" sz="2400" dirty="0" smtClean="0"/>
                  <a:t>3) Enoncer l’hypothèse nulle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et </a:t>
                </a:r>
                <a:r>
                  <a:rPr lang="fr-FR" sz="2400" dirty="0"/>
                  <a:t>l’hypothèse </a:t>
                </a:r>
                <a:r>
                  <a:rPr lang="fr-FR" sz="2400" dirty="0" smtClean="0"/>
                  <a:t>alternative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b="0" i="1" smtClean="0">
                            <a:latin typeface="Cambria Math" panose="02040503050406030204" pitchFamily="18" charset="0"/>
                          </a:rPr>
                          <m:t>1</m:t>
                        </m:r>
                      </m:sub>
                    </m:sSub>
                  </m:oMath>
                </a14:m>
                <a:r>
                  <a:rPr lang="fr-FR" sz="2400" dirty="0" smtClean="0"/>
                  <a:t> pour ce test bilatéral. Enoncer la règle de décision du test?</a:t>
                </a:r>
              </a:p>
              <a:p>
                <a:pPr marL="0" indent="0" algn="just">
                  <a:lnSpc>
                    <a:spcPct val="150000"/>
                  </a:lnSpc>
                  <a:buNone/>
                </a:pPr>
                <a:r>
                  <a:rPr lang="fr-FR" sz="2400" dirty="0" smtClean="0"/>
                  <a:t>4)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𝑝</m:t>
                        </m:r>
                      </m:e>
                      <m:sub>
                        <m:r>
                          <a:rPr lang="fr-FR" sz="2400" i="1">
                            <a:latin typeface="Cambria Math" panose="02040503050406030204" pitchFamily="18" charset="0"/>
                          </a:rPr>
                          <m:t>1</m:t>
                        </m:r>
                      </m:sub>
                    </m:sSub>
                  </m:oMath>
                </a14:m>
                <a:r>
                  <a:rPr lang="fr-FR" sz="2400" dirty="0"/>
                  <a:t> et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𝑝</m:t>
                        </m:r>
                      </m:e>
                      <m:sub>
                        <m:r>
                          <a:rPr lang="fr-FR" sz="2400" i="1">
                            <a:latin typeface="Cambria Math" panose="02040503050406030204" pitchFamily="18" charset="0"/>
                          </a:rPr>
                          <m:t>2</m:t>
                        </m:r>
                      </m:sub>
                    </m:sSub>
                  </m:oMath>
                </a14:m>
                <a:r>
                  <a:rPr lang="fr-FR" sz="2400" dirty="0" smtClean="0"/>
                  <a:t> sont inconnus donc, sous l’hypothèse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r>
                  <a:rPr lang="fr-FR" sz="2400" dirty="0" smtClean="0"/>
                  <a:t>, ils sont estimés par le nombre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𝑝</m:t>
                        </m:r>
                      </m:e>
                    </m:acc>
                  </m:oMath>
                </a14:m>
                <a:r>
                  <a:rPr lang="fr-FR" sz="2400" dirty="0" smtClean="0"/>
                  <a:t> tel que </a:t>
                </a: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𝑝</m:t>
                        </m:r>
                      </m:e>
                    </m:acc>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𝐴</m:t>
                            </m:r>
                          </m:sub>
                        </m:sSub>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𝑓</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fr-FR" sz="2400" i="1">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𝐵</m:t>
                            </m:r>
                          </m:sub>
                        </m:sSub>
                        <m:sSub>
                          <m:sSubPr>
                            <m:ctrlPr>
                              <a:rPr lang="fr-FR" sz="2400" i="1">
                                <a:latin typeface="Cambria Math" panose="02040503050406030204" pitchFamily="18" charset="0"/>
                              </a:rPr>
                            </m:ctrlPr>
                          </m:sSubPr>
                          <m:e>
                            <m:r>
                              <a:rPr lang="fr-FR" sz="2400" b="0" i="1" smtClean="0">
                                <a:latin typeface="Cambria Math" panose="02040503050406030204" pitchFamily="18" charset="0"/>
                              </a:rPr>
                              <m:t>𝑓</m:t>
                            </m:r>
                          </m:e>
                          <m:sub>
                            <m:r>
                              <a:rPr lang="fr-FR" sz="2400" b="0" i="1" smtClean="0">
                                <a:latin typeface="Cambria Math" panose="02040503050406030204" pitchFamily="18" charset="0"/>
                              </a:rPr>
                              <m:t>2</m:t>
                            </m:r>
                          </m:sub>
                        </m:sSub>
                      </m:num>
                      <m:den>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𝐴</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𝐵</m:t>
                            </m:r>
                          </m:sub>
                        </m:sSub>
                      </m:den>
                    </m:f>
                  </m:oMath>
                </a14:m>
                <a:r>
                  <a:rPr lang="fr-FR" sz="2400" dirty="0" smtClean="0"/>
                  <a:t>, calculer </a:t>
                </a: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𝑝</m:t>
                        </m:r>
                      </m:e>
                    </m:acc>
                  </m:oMath>
                </a14:m>
                <a:r>
                  <a:rPr lang="fr-FR" sz="2400" dirty="0" smtClean="0"/>
                  <a:t>. Mettre en œuvre le test et conclure? (</a:t>
                </a:r>
                <a:r>
                  <a:rPr lang="fr-FR" sz="2400" dirty="0" smtClean="0">
                    <a:solidFill>
                      <a:srgbClr val="FF0000"/>
                    </a:solidFill>
                  </a:rPr>
                  <a:t>itinéraire en statistique page 28</a:t>
                </a:r>
                <a:r>
                  <a:rPr lang="fr-FR" sz="2400" dirty="0" smtClean="0"/>
                  <a:t>4)</a:t>
                </a:r>
              </a:p>
              <a:p>
                <a:pPr mar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37882"/>
                <a:ext cx="10515600" cy="5739081"/>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155688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05307"/>
                <a:ext cx="10515600" cy="5571656"/>
              </a:xfrm>
            </p:spPr>
            <p:txBody>
              <a:bodyPr>
                <a:normAutofit lnSpcReduction="10000"/>
              </a:bodyPr>
              <a:lstStyle/>
              <a:p>
                <a:pPr marL="0" indent="0" algn="just">
                  <a:lnSpc>
                    <a:spcPct val="150000"/>
                  </a:lnSpc>
                  <a:buNone/>
                </a:pPr>
                <a:r>
                  <a:rPr lang="fr-FR" sz="2400" dirty="0" smtClean="0">
                    <a:solidFill>
                      <a:srgbClr val="FF0000"/>
                    </a:solidFill>
                  </a:rPr>
                  <a:t>3.2. mécanisme général d’un test</a:t>
                </a:r>
              </a:p>
              <a:p>
                <a:pPr algn="just">
                  <a:lnSpc>
                    <a:spcPct val="150000"/>
                  </a:lnSpc>
                  <a:buFontTx/>
                  <a:buChar char="-"/>
                </a:pPr>
                <a:r>
                  <a:rPr lang="fr-FR" sz="2400" dirty="0" smtClean="0">
                    <a:solidFill>
                      <a:srgbClr val="00B050"/>
                    </a:solidFill>
                  </a:rPr>
                  <a:t>Formulation de </a:t>
                </a:r>
                <a14:m>
                  <m:oMath xmlns:m="http://schemas.openxmlformats.org/officeDocument/2006/math">
                    <m:sSub>
                      <m:sSubPr>
                        <m:ctrlPr>
                          <a:rPr lang="fr-FR" sz="2400" i="1" smtClean="0">
                            <a:solidFill>
                              <a:srgbClr val="00B050"/>
                            </a:solidFill>
                            <a:latin typeface="Cambria Math" panose="02040503050406030204" pitchFamily="18" charset="0"/>
                          </a:rPr>
                        </m:ctrlPr>
                      </m:sSubPr>
                      <m:e>
                        <m:r>
                          <a:rPr lang="fr-FR" sz="2400" b="0" i="1" smtClean="0">
                            <a:solidFill>
                              <a:srgbClr val="00B050"/>
                            </a:solidFill>
                            <a:latin typeface="Cambria Math" panose="02040503050406030204" pitchFamily="18" charset="0"/>
                          </a:rPr>
                          <m:t>𝐻</m:t>
                        </m:r>
                      </m:e>
                      <m:sub>
                        <m:r>
                          <a:rPr lang="fr-FR" sz="2400" b="0" i="1" smtClean="0">
                            <a:solidFill>
                              <a:srgbClr val="00B050"/>
                            </a:solidFill>
                            <a:latin typeface="Cambria Math" panose="02040503050406030204" pitchFamily="18" charset="0"/>
                          </a:rPr>
                          <m:t>0</m:t>
                        </m:r>
                      </m:sub>
                    </m:sSub>
                  </m:oMath>
                </a14:m>
                <a:r>
                  <a:rPr lang="fr-FR" sz="2400" dirty="0" smtClean="0">
                    <a:solidFill>
                      <a:srgbClr val="00B050"/>
                    </a:solidFill>
                  </a:rPr>
                  <a:t> et </a:t>
                </a:r>
                <a14:m>
                  <m:oMath xmlns:m="http://schemas.openxmlformats.org/officeDocument/2006/math">
                    <m:sSub>
                      <m:sSubPr>
                        <m:ctrlPr>
                          <a:rPr lang="fr-FR" sz="2400" i="1" smtClean="0">
                            <a:solidFill>
                              <a:srgbClr val="00B050"/>
                            </a:solidFill>
                            <a:latin typeface="Cambria Math" panose="02040503050406030204" pitchFamily="18" charset="0"/>
                          </a:rPr>
                        </m:ctrlPr>
                      </m:sSubPr>
                      <m:e>
                        <m:r>
                          <a:rPr lang="fr-FR" sz="2400" b="0" i="1" smtClean="0">
                            <a:solidFill>
                              <a:srgbClr val="00B050"/>
                            </a:solidFill>
                            <a:latin typeface="Cambria Math" panose="02040503050406030204" pitchFamily="18" charset="0"/>
                          </a:rPr>
                          <m:t>𝐻</m:t>
                        </m:r>
                      </m:e>
                      <m:sub>
                        <m:r>
                          <a:rPr lang="fr-FR" sz="2400" b="0" i="1" smtClean="0">
                            <a:solidFill>
                              <a:srgbClr val="00B050"/>
                            </a:solidFill>
                            <a:latin typeface="Cambria Math" panose="02040503050406030204" pitchFamily="18" charset="0"/>
                          </a:rPr>
                          <m:t>1</m:t>
                        </m:r>
                      </m:sub>
                    </m:sSub>
                  </m:oMath>
                </a14:m>
                <a:r>
                  <a:rPr lang="fr-FR" sz="2400" dirty="0" smtClean="0"/>
                  <a:t>.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est parfaitement précisée alors que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oMath>
                </a14:m>
                <a:r>
                  <a:rPr lang="fr-FR" sz="2400" dirty="0" smtClean="0"/>
                  <a:t> peut être composite</a:t>
                </a:r>
              </a:p>
              <a:p>
                <a:pPr marL="0" indent="0" algn="just">
                  <a:lnSpc>
                    <a:spcPct val="150000"/>
                  </a:lnSpc>
                  <a:buNone/>
                </a:pPr>
                <a:r>
                  <a:rPr lang="fr-FR" sz="2400" dirty="0" smtClean="0"/>
                  <a:t>Exemple: on veut savoir si une maladie M atteint autant les sujets mâles que les sujets femelles d’une certaine population. On note p la proportion de sujets mâles atteints de M. on a :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r>
                      <a:rPr lang="fr-FR" sz="2400" b="0" i="1" smtClean="0">
                        <a:latin typeface="Cambria Math" panose="02040503050406030204" pitchFamily="18" charset="0"/>
                      </a:rPr>
                      <m:t>50</m:t>
                    </m:r>
                    <m:r>
                      <a:rPr lang="fr-FR" sz="2400" b="0" i="1" smtClean="0">
                        <a:latin typeface="Cambria Math" panose="02040503050406030204" pitchFamily="18" charset="0"/>
                      </a:rPr>
                      <m:t>%</m:t>
                    </m:r>
                  </m:oMath>
                </a14:m>
                <a:r>
                  <a:rPr lang="fr-FR" sz="2400" dirty="0" smtClean="0"/>
                  <a:t> </a:t>
                </a:r>
              </a:p>
              <a:p>
                <a:pPr marL="0" indent="0" algn="just">
                  <a:lnSpc>
                    <a:spcPct val="150000"/>
                  </a:lnSpc>
                  <a:buNone/>
                </a:pPr>
                <a:r>
                  <a:rPr lang="fr-FR" sz="2400" dirty="0" smtClean="0"/>
                  <a:t>Ce qui correspond à supposer que la maladie atteint autant les mâles que les femelles</a:t>
                </a:r>
              </a:p>
              <a:p>
                <a:pPr marL="0" indent="0" algn="just">
                  <a:lnSpc>
                    <a:spcPct val="150000"/>
                  </a:lnSpc>
                  <a:buNone/>
                </a:pPr>
                <a:r>
                  <a:rPr lang="fr-FR" sz="2400" dirty="0" smtClean="0"/>
                  <a:t>Une hypothèse alternative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 </m:t>
                    </m:r>
                  </m:oMath>
                </a14:m>
                <a:r>
                  <a:rPr lang="fr-FR" sz="2400" dirty="0" smtClean="0"/>
                  <a:t>peut être</a:t>
                </a:r>
                <a:r>
                  <a:rPr lang="fr-FR" dirty="0" smtClean="0"/>
                  <a:t> </a:t>
                </a:r>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05307"/>
                <a:ext cx="10515600" cy="5571656"/>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159182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63639"/>
                <a:ext cx="10515600" cy="5713324"/>
              </a:xfrm>
            </p:spPr>
            <p:txBody>
              <a:bodyPr>
                <a:normAutofit/>
              </a:bodyPr>
              <a:lstStyle/>
              <a:p>
                <a:pPr marL="0" indent="0">
                  <a:buNone/>
                </a:pPr>
                <a:r>
                  <a:rPr lang="fr-FR" sz="2400" dirty="0" smtClean="0">
                    <a:solidFill>
                      <a:srgbClr val="00B050"/>
                    </a:solidFill>
                  </a:rPr>
                  <a:t>3.6.3.Comparaison de deux variances</a:t>
                </a:r>
              </a:p>
              <a:p>
                <a:pPr marL="0" indent="0">
                  <a:lnSpc>
                    <a:spcPct val="150000"/>
                  </a:lnSpc>
                  <a:buNone/>
                </a:pPr>
                <a14:m>
                  <m:oMathPara xmlns:m="http://schemas.openxmlformats.org/officeDocument/2006/math">
                    <m:oMathParaPr>
                      <m:jc m:val="centerGroup"/>
                    </m:oMathParaPr>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1</m:t>
                                  </m:r>
                                </m:sub>
                                <m:sup>
                                  <m:r>
                                    <a:rPr lang="fr-FR" sz="2400" b="0" i="1" smtClean="0">
                                      <a:latin typeface="Cambria Math" panose="02040503050406030204" pitchFamily="18" charset="0"/>
                                    </a:rPr>
                                    <m:t>2</m:t>
                                  </m:r>
                                </m:sup>
                              </m:sSubSup>
                              <m:r>
                                <a:rPr lang="fr-FR" sz="2400" i="1">
                                  <a:latin typeface="Cambria Math" panose="02040503050406030204" pitchFamily="18" charset="0"/>
                                </a:rPr>
                                <m:t>=</m:t>
                              </m:r>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2</m:t>
                                  </m:r>
                                </m:sub>
                                <m:sup>
                                  <m:r>
                                    <a:rPr lang="fr-FR" sz="2400" b="0" i="1" smtClean="0">
                                      <a:latin typeface="Cambria Math" panose="02040503050406030204" pitchFamily="18" charset="0"/>
                                    </a:rPr>
                                    <m:t>2</m:t>
                                  </m:r>
                                </m:sup>
                              </m:sSubSup>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2</m:t>
                                  </m:r>
                                </m:sub>
                                <m:sup>
                                  <m:r>
                                    <a:rPr lang="fr-FR" sz="2400" i="1">
                                      <a:latin typeface="Cambria Math" panose="02040503050406030204" pitchFamily="18" charset="0"/>
                                    </a:rPr>
                                    <m:t>2</m:t>
                                  </m:r>
                                </m:sup>
                              </m:sSubSup>
                            </m:e>
                          </m:eqArr>
                        </m:e>
                      </m:d>
                    </m:oMath>
                  </m:oMathPara>
                </a14:m>
                <a:endParaRPr lang="fr-FR" sz="2400" dirty="0" smtClean="0"/>
              </a:p>
              <a:p>
                <a:pPr marL="0" indent="0">
                  <a:lnSpc>
                    <a:spcPct val="150000"/>
                  </a:lnSpc>
                  <a:buNone/>
                </a:pPr>
                <a:r>
                  <a:rPr lang="fr-FR" sz="2400" dirty="0" smtClean="0"/>
                  <a:t>On calcule la quantité</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𝐹</m:t>
                          </m:r>
                        </m:e>
                        <m:sub>
                          <m:r>
                            <a:rPr lang="fr-FR" sz="2400" b="0" i="1" smtClean="0">
                              <a:latin typeface="Cambria Math" panose="02040503050406030204" pitchFamily="18" charset="0"/>
                            </a:rPr>
                            <m:t>𝑐</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𝑠</m:t>
                              </m:r>
                            </m:e>
                            <m:sub>
                              <m:r>
                                <a:rPr lang="fr-FR" sz="2400" b="0" i="1" smtClean="0">
                                  <a:latin typeface="Cambria Math" panose="02040503050406030204" pitchFamily="18" charset="0"/>
                                </a:rPr>
                                <m:t>1</m:t>
                              </m:r>
                            </m:sub>
                            <m:sup>
                              <m:r>
                                <a:rPr lang="fr-FR" sz="2400" b="0" i="1" smtClean="0">
                                  <a:latin typeface="Cambria Math" panose="02040503050406030204" pitchFamily="18" charset="0"/>
                                </a:rPr>
                                <m:t>2</m:t>
                              </m:r>
                            </m:sup>
                          </m:sSubSup>
                        </m:num>
                        <m:den>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𝑠</m:t>
                              </m:r>
                            </m:e>
                            <m:sub>
                              <m:r>
                                <a:rPr lang="fr-FR" sz="2400" b="0" i="1" smtClean="0">
                                  <a:latin typeface="Cambria Math" panose="02040503050406030204" pitchFamily="18" charset="0"/>
                                </a:rPr>
                                <m:t>2</m:t>
                              </m:r>
                            </m:sub>
                            <m:sup>
                              <m:r>
                                <a:rPr lang="fr-FR" sz="2400" b="0" i="1" smtClean="0">
                                  <a:latin typeface="Cambria Math" panose="02040503050406030204" pitchFamily="18" charset="0"/>
                                </a:rPr>
                                <m:t>2</m:t>
                              </m:r>
                            </m:sup>
                          </m:sSubSup>
                        </m:den>
                      </m:f>
                      <m:r>
                        <a:rPr lang="fr-FR" sz="2400" b="0" i="0" smtClean="0">
                          <a:latin typeface="Cambria Math" panose="02040503050406030204" pitchFamily="18" charset="0"/>
                        </a:rPr>
                        <m:t> </m:t>
                      </m:r>
                      <m:r>
                        <m:rPr>
                          <m:sty m:val="p"/>
                        </m:rPr>
                        <a:rPr lang="fr-FR" sz="2400" b="0" i="0" smtClean="0">
                          <a:latin typeface="Cambria Math" panose="02040503050406030204" pitchFamily="18" charset="0"/>
                        </a:rPr>
                        <m:t>si</m:t>
                      </m:r>
                      <m:r>
                        <a:rPr lang="fr-FR" sz="2400" b="0" i="0" smtClean="0">
                          <a:latin typeface="Cambria Math" panose="02040503050406030204" pitchFamily="18" charset="0"/>
                        </a:rPr>
                        <m:t> </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smtClean="0">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b="0" i="1" smtClean="0">
                              <a:latin typeface="Cambria Math" panose="02040503050406030204" pitchFamily="18" charset="0"/>
                            </a:rPr>
                            <m:t>2</m:t>
                          </m:r>
                        </m:sub>
                        <m:sup>
                          <m:r>
                            <a:rPr lang="fr-FR" sz="2400" i="1">
                              <a:latin typeface="Cambria Math" panose="02040503050406030204" pitchFamily="18" charset="0"/>
                            </a:rPr>
                            <m:t>2</m:t>
                          </m:r>
                        </m:sup>
                      </m:sSubSup>
                      <m:r>
                        <a:rPr lang="fr-FR" sz="2400" b="0" i="0" smtClean="0">
                          <a:latin typeface="Cambria Math" panose="02040503050406030204" pitchFamily="18" charset="0"/>
                        </a:rPr>
                        <m:t>   ;  </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b="0" i="1" smtClean="0">
                                  <a:latin typeface="Cambria Math" panose="02040503050406030204" pitchFamily="18" charset="0"/>
                                </a:rPr>
                                <m:t>2</m:t>
                              </m:r>
                            </m:sub>
                            <m:sup>
                              <m:r>
                                <a:rPr lang="fr-FR" sz="2400" i="1">
                                  <a:latin typeface="Cambria Math" panose="02040503050406030204" pitchFamily="18" charset="0"/>
                                </a:rPr>
                                <m:t>2</m:t>
                              </m:r>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r>
                                <a:rPr lang="fr-FR" sz="2400" b="0" i="1" smtClean="0">
                                  <a:latin typeface="Cambria Math" panose="02040503050406030204" pitchFamily="18" charset="0"/>
                                </a:rPr>
                                <m:t>1</m:t>
                              </m:r>
                            </m:sub>
                            <m:sup>
                              <m:r>
                                <a:rPr lang="fr-FR" sz="2400" i="1">
                                  <a:latin typeface="Cambria Math" panose="02040503050406030204" pitchFamily="18" charset="0"/>
                                </a:rPr>
                                <m:t>2</m:t>
                              </m:r>
                            </m:sup>
                          </m:sSubSup>
                        </m:den>
                      </m:f>
                      <m:r>
                        <a:rPr lang="fr-FR" sz="2400">
                          <a:latin typeface="Cambria Math" panose="02040503050406030204" pitchFamily="18" charset="0"/>
                        </a:rPr>
                        <m:t> </m:t>
                      </m:r>
                      <m:r>
                        <m:rPr>
                          <m:sty m:val="p"/>
                        </m:rPr>
                        <a:rPr lang="fr-FR" sz="2400">
                          <a:latin typeface="Cambria Math" panose="02040503050406030204" pitchFamily="18" charset="0"/>
                        </a:rPr>
                        <m:t>si</m:t>
                      </m:r>
                      <m:r>
                        <a:rPr lang="fr-FR" sz="2400">
                          <a:latin typeface="Cambria Math" panose="02040503050406030204" pitchFamily="18" charset="0"/>
                        </a:rPr>
                        <m:t> </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b="0" i="1" smtClean="0">
                              <a:latin typeface="Cambria Math" panose="02040503050406030204" pitchFamily="18" charset="0"/>
                            </a:rPr>
                            <m:t>2</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b="0" i="1" smtClean="0">
                              <a:latin typeface="Cambria Math" panose="02040503050406030204" pitchFamily="18" charset="0"/>
                            </a:rPr>
                            <m:t>1</m:t>
                          </m:r>
                        </m:sub>
                        <m:sup>
                          <m:r>
                            <a:rPr lang="fr-FR" sz="2400" i="1">
                              <a:latin typeface="Cambria Math" panose="02040503050406030204" pitchFamily="18" charset="0"/>
                            </a:rPr>
                            <m:t>2</m:t>
                          </m:r>
                        </m:sup>
                      </m:sSubSup>
                    </m:oMath>
                  </m:oMathPara>
                </a14:m>
                <a:endParaRPr lang="fr-FR" sz="2400" dirty="0" smtClean="0"/>
              </a:p>
              <a:p>
                <a:pPr marL="0" indent="0">
                  <a:lnSpc>
                    <a:spcPct val="150000"/>
                  </a:lnSpc>
                  <a:buNone/>
                </a:pPr>
                <a:r>
                  <a:rPr lang="fr-FR" sz="2400" dirty="0" smtClean="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d>
                      <m:dPr>
                        <m:begChr m:val="["/>
                        <m:endChr m:val="]"/>
                        <m:ctrlPr>
                          <a:rPr lang="fr-FR" sz="2400" i="1" smtClean="0">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f>
                              <m:fPr>
                                <m:ctrlPr>
                                  <a:rPr lang="fr-FR" sz="2400" i="1" smtClean="0">
                                    <a:latin typeface="Cambria Math" panose="02040503050406030204" pitchFamily="18" charset="0"/>
                                  </a:rPr>
                                </m:ctrlPr>
                              </m:fPr>
                              <m:num>
                                <m:r>
                                  <a:rPr lang="fr-FR" sz="2400" i="1" smtClean="0">
                                    <a:latin typeface="Cambria Math" panose="02040503050406030204" pitchFamily="18" charset="0"/>
                                    <a:ea typeface="Cambria Math" panose="02040503050406030204" pitchFamily="18" charset="0"/>
                                  </a:rPr>
                                  <m:t>𝛼</m:t>
                                </m:r>
                              </m:num>
                              <m:den>
                                <m:r>
                                  <a:rPr lang="fr-FR" sz="2400" b="0" i="1" smtClean="0">
                                    <a:latin typeface="Cambria Math" panose="02040503050406030204" pitchFamily="18" charset="0"/>
                                  </a:rPr>
                                  <m:t>2</m:t>
                                </m:r>
                              </m:den>
                            </m:f>
                            <m:r>
                              <a:rPr lang="fr-FR" sz="2400" b="0" i="1" smtClean="0">
                                <a:latin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r>
                          <a:rPr lang="fr-FR" sz="2400" b="0" i="1" smtClean="0">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1</m:t>
                            </m:r>
                            <m:r>
                              <a:rPr lang="fr-FR" sz="2400" i="1">
                                <a:latin typeface="Cambria Math" panose="02040503050406030204" pitchFamily="18" charset="0"/>
                              </a:rPr>
                              <m:t>−</m:t>
                            </m:r>
                            <m:f>
                              <m:fPr>
                                <m:ctrlPr>
                                  <a:rPr lang="fr-FR" sz="2400" i="1" smtClean="0">
                                    <a:latin typeface="Cambria Math" panose="02040503050406030204" pitchFamily="18" charset="0"/>
                                  </a:rPr>
                                </m:ctrlPr>
                              </m:fPr>
                              <m:num>
                                <m:r>
                                  <a:rPr lang="fr-FR" sz="2400" i="1" smtClean="0">
                                    <a:latin typeface="Cambria Math" panose="02040503050406030204" pitchFamily="18" charset="0"/>
                                    <a:ea typeface="Cambria Math" panose="02040503050406030204" pitchFamily="18" charset="0"/>
                                  </a:rPr>
                                  <m:t>𝛼</m:t>
                                </m:r>
                              </m:num>
                              <m:den>
                                <m:r>
                                  <a:rPr lang="fr-FR" sz="2400" b="0" i="1" smtClean="0">
                                    <a:latin typeface="Cambria Math" panose="02040503050406030204" pitchFamily="18" charset="0"/>
                                  </a:rPr>
                                  <m:t>2</m:t>
                                </m:r>
                              </m:den>
                            </m:f>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e>
                    </m:d>
                  </m:oMath>
                </a14:m>
                <a:r>
                  <a:rPr lang="fr-FR" sz="2400" dirty="0" smtClean="0"/>
                  <a:t> : 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smtClean="0"/>
              </a:p>
              <a:p>
                <a:pPr marL="0" indent="0">
                  <a:lnSpc>
                    <a:spcPct val="150000"/>
                  </a:lnSpc>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ea typeface="Cambria Math" panose="02040503050406030204" pitchFamily="18" charset="0"/>
                      </a:rPr>
                      <m:t>∉</m:t>
                    </m:r>
                    <m:d>
                      <m:dPr>
                        <m:begChr m:val="["/>
                        <m:endChr m:val="]"/>
                        <m:ctrlPr>
                          <a:rPr lang="fr-FR" sz="2400" i="1">
                            <a:latin typeface="Cambria Math" panose="02040503050406030204" pitchFamily="18" charset="0"/>
                            <a:ea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rPr>
                                  <m:t>2</m:t>
                                </m:r>
                              </m:den>
                            </m:f>
                            <m:r>
                              <a:rPr lang="fr-FR" sz="2400" i="1">
                                <a:latin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1</m:t>
                            </m:r>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ea typeface="Cambria Math" panose="02040503050406030204" pitchFamily="18" charset="0"/>
                                  </a:rPr>
                                  <m:t>𝛼</m:t>
                                </m:r>
                              </m:num>
                              <m:den>
                                <m:r>
                                  <a:rPr lang="fr-FR" sz="2400" i="1">
                                    <a:latin typeface="Cambria Math" panose="02040503050406030204" pitchFamily="18" charset="0"/>
                                  </a:rPr>
                                  <m:t>2</m:t>
                                </m:r>
                              </m:den>
                            </m:f>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e>
                    </m:d>
                  </m:oMath>
                </a14:m>
                <a:r>
                  <a:rPr lang="fr-FR" sz="2400" dirty="0"/>
                  <a:t> </a:t>
                </a:r>
                <a:r>
                  <a:rPr lang="fr-FR" sz="2400" dirty="0" smtClean="0"/>
                  <a:t>: on rejette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63639"/>
                <a:ext cx="10515600" cy="5713324"/>
              </a:xfrm>
              <a:blipFill rotWithShape="0">
                <a:blip r:embed="rId2"/>
                <a:stretch>
                  <a:fillRect l="-928" t="-1494"/>
                </a:stretch>
              </a:blipFill>
            </p:spPr>
            <p:txBody>
              <a:bodyPr/>
              <a:lstStyle/>
              <a:p>
                <a:r>
                  <a:rPr lang="fr-FR">
                    <a:noFill/>
                  </a:rPr>
                  <a:t> </a:t>
                </a:r>
              </a:p>
            </p:txBody>
          </p:sp>
        </mc:Fallback>
      </mc:AlternateContent>
    </p:spTree>
    <p:extLst>
      <p:ext uri="{BB962C8B-B14F-4D97-AF65-F5344CB8AC3E}">
        <p14:creationId xmlns:p14="http://schemas.microsoft.com/office/powerpoint/2010/main" val="32890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767604" y="1609725"/>
            <a:ext cx="4914900" cy="3638550"/>
          </a:xfrm>
          <a:prstGeom prst="rect">
            <a:avLst/>
          </a:prstGeom>
        </p:spPr>
      </p:pic>
      <p:pic>
        <p:nvPicPr>
          <p:cNvPr id="5" name="Image 4"/>
          <p:cNvPicPr>
            <a:picLocks noChangeAspect="1"/>
          </p:cNvPicPr>
          <p:nvPr/>
        </p:nvPicPr>
        <p:blipFill>
          <a:blip r:embed="rId3"/>
          <a:stretch>
            <a:fillRect/>
          </a:stretch>
        </p:blipFill>
        <p:spPr>
          <a:xfrm>
            <a:off x="1766953" y="1589468"/>
            <a:ext cx="3296366" cy="3682836"/>
          </a:xfrm>
          <a:prstGeom prst="rect">
            <a:avLst/>
          </a:prstGeom>
        </p:spPr>
      </p:pic>
    </p:spTree>
    <p:extLst>
      <p:ext uri="{BB962C8B-B14F-4D97-AF65-F5344CB8AC3E}">
        <p14:creationId xmlns:p14="http://schemas.microsoft.com/office/powerpoint/2010/main" val="618602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86854"/>
                <a:ext cx="10515600" cy="5590109"/>
              </a:xfrm>
            </p:spPr>
            <p:txBody>
              <a:bodyPr/>
              <a:lstStyle/>
              <a:p>
                <a:pPr marL="0" indent="0">
                  <a:buNone/>
                </a:pPr>
                <a:r>
                  <a:rPr lang="fr-FR" sz="2400" dirty="0" smtClean="0">
                    <a:solidFill>
                      <a:srgbClr val="00B050"/>
                    </a:solidFill>
                  </a:rPr>
                  <a:t>Remarque (test Unilatéral</a:t>
                </a:r>
                <a:r>
                  <a:rPr lang="fr-FR" sz="2400" dirty="0" smtClean="0"/>
                  <a:t>)</a:t>
                </a:r>
              </a:p>
              <a:p>
                <a:pPr marL="0" indent="0">
                  <a:buNone/>
                </a:pPr>
                <a14:m>
                  <m:oMathPara xmlns:m="http://schemas.openxmlformats.org/officeDocument/2006/math">
                    <m:oMathParaPr>
                      <m:jc m:val="centerGroup"/>
                    </m:oMathParaPr>
                    <m:oMath xmlns:m="http://schemas.openxmlformats.org/officeDocument/2006/math">
                      <m:d>
                        <m:dPr>
                          <m:begChr m:val="{"/>
                          <m:endChr m:val=""/>
                          <m:ctrlPr>
                            <a:rPr lang="fr-FR" sz="2400" i="1">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2</m:t>
                                  </m:r>
                                </m:sub>
                                <m:sup>
                                  <m:r>
                                    <a:rPr lang="fr-FR" sz="2400" i="1">
                                      <a:latin typeface="Cambria Math" panose="02040503050406030204" pitchFamily="18" charset="0"/>
                                    </a:rPr>
                                    <m:t>2</m:t>
                                  </m:r>
                                </m:sup>
                              </m:sSubSup>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&gt;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2</m:t>
                                  </m:r>
                                </m:sub>
                                <m:sup>
                                  <m:r>
                                    <a:rPr lang="fr-FR" sz="2400" i="1">
                                      <a:latin typeface="Cambria Math" panose="02040503050406030204" pitchFamily="18" charset="0"/>
                                    </a:rPr>
                                    <m:t>2</m:t>
                                  </m:r>
                                </m:sup>
                              </m:sSubSup>
                            </m:e>
                          </m:eqArr>
                        </m:e>
                      </m:d>
                      <m:r>
                        <a:rPr lang="fr-FR" sz="2400" b="0" i="1" smtClean="0">
                          <a:latin typeface="Cambria Math" panose="02040503050406030204" pitchFamily="18" charset="0"/>
                        </a:rPr>
                        <m:t>  (</m:t>
                      </m:r>
                      <m:r>
                        <a:rPr lang="fr-FR" sz="2400" b="0" i="1" smtClean="0">
                          <a:latin typeface="Cambria Math" panose="02040503050406030204" pitchFamily="18" charset="0"/>
                        </a:rPr>
                        <m:t>𝑈𝑛𝑖𝑙𝑎𝑡</m:t>
                      </m:r>
                      <m:r>
                        <a:rPr lang="fr-FR" sz="2400" b="0" i="1" smtClean="0">
                          <a:latin typeface="Cambria Math" panose="02040503050406030204" pitchFamily="18" charset="0"/>
                        </a:rPr>
                        <m:t>é</m:t>
                      </m:r>
                      <m:r>
                        <a:rPr lang="fr-FR" sz="2400" b="0" i="1" smtClean="0">
                          <a:latin typeface="Cambria Math" panose="02040503050406030204" pitchFamily="18" charset="0"/>
                        </a:rPr>
                        <m:t>𝑟𝑎𝑙</m:t>
                      </m:r>
                      <m:r>
                        <a:rPr lang="fr-FR" sz="2400" b="0" i="1" smtClean="0">
                          <a:latin typeface="Cambria Math" panose="02040503050406030204" pitchFamily="18" charset="0"/>
                        </a:rPr>
                        <m:t> à </m:t>
                      </m:r>
                      <m:r>
                        <a:rPr lang="fr-FR" sz="2400" b="0" i="1" smtClean="0">
                          <a:latin typeface="Cambria Math" panose="02040503050406030204" pitchFamily="18" charset="0"/>
                        </a:rPr>
                        <m:t>𝑑𝑟𝑜𝑖𝑡𝑒</m:t>
                      </m:r>
                      <m:r>
                        <a:rPr lang="fr-FR" sz="2400" b="0" i="1" smtClean="0">
                          <a:latin typeface="Cambria Math" panose="02040503050406030204" pitchFamily="18" charset="0"/>
                        </a:rPr>
                        <m:t>)</m:t>
                      </m:r>
                    </m:oMath>
                  </m:oMathPara>
                </a14:m>
                <a:endParaRPr lang="fr-FR" sz="2400" dirty="0" smtClean="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den>
                      </m:f>
                      <m:r>
                        <a:rPr lang="fr-FR" sz="2400">
                          <a:latin typeface="Cambria Math" panose="02040503050406030204" pitchFamily="18" charset="0"/>
                        </a:rPr>
                        <m:t> </m:t>
                      </m:r>
                      <m:r>
                        <m:rPr>
                          <m:sty m:val="p"/>
                        </m:rPr>
                        <a:rPr lang="fr-FR" sz="2400">
                          <a:latin typeface="Cambria Math" panose="02040503050406030204" pitchFamily="18" charset="0"/>
                        </a:rPr>
                        <m:t>si</m:t>
                      </m:r>
                      <m:r>
                        <a:rPr lang="fr-FR" sz="2400">
                          <a:latin typeface="Cambria Math" panose="02040503050406030204" pitchFamily="18" charset="0"/>
                        </a:rPr>
                        <m:t> </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r>
                        <a:rPr lang="fr-FR" sz="2400">
                          <a:latin typeface="Cambria Math" panose="02040503050406030204" pitchFamily="18" charset="0"/>
                        </a:rPr>
                        <m:t>   ;  </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21</m:t>
                              </m:r>
                            </m:sub>
                            <m:sup>
                              <m:r>
                                <a:rPr lang="fr-FR" sz="2400" i="1">
                                  <a:latin typeface="Cambria Math" panose="02040503050406030204" pitchFamily="18" charset="0"/>
                                </a:rPr>
                                <m:t>2</m:t>
                              </m:r>
                            </m:sup>
                          </m:sSubSup>
                        </m:den>
                      </m:f>
                      <m:r>
                        <a:rPr lang="fr-FR" sz="2400">
                          <a:latin typeface="Cambria Math" panose="02040503050406030204" pitchFamily="18" charset="0"/>
                        </a:rPr>
                        <m:t> </m:t>
                      </m:r>
                      <m:r>
                        <m:rPr>
                          <m:sty m:val="p"/>
                        </m:rPr>
                        <a:rPr lang="fr-FR" sz="2400">
                          <a:latin typeface="Cambria Math" panose="02040503050406030204" pitchFamily="18" charset="0"/>
                        </a:rPr>
                        <m:t>si</m:t>
                      </m:r>
                      <m:r>
                        <a:rPr lang="fr-FR" sz="2400">
                          <a:latin typeface="Cambria Math" panose="02040503050406030204" pitchFamily="18" charset="0"/>
                        </a:rPr>
                        <m:t> </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oMath>
                  </m:oMathPara>
                </a14:m>
                <a:endParaRPr lang="fr-FR" sz="2400" dirty="0"/>
              </a:p>
              <a:p>
                <a:pPr marL="0" indent="0">
                  <a:lnSpc>
                    <a:spcPct val="150000"/>
                  </a:lnSpc>
                  <a:buNone/>
                </a:pPr>
                <a:r>
                  <a:rPr lang="fr-FR" sz="2400" dirty="0"/>
                  <a:t>On compare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oMath>
                </a14:m>
                <a:r>
                  <a:rPr lang="fr-FR" sz="2400" dirty="0"/>
                  <a:t> à</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oMath>
                </a14:m>
                <a:r>
                  <a:rPr lang="fr-FR" sz="2400" dirty="0"/>
                  <a:t>:</a:t>
                </a:r>
              </a:p>
              <a:p>
                <a:pPr marL="0" indent="0">
                  <a:lnSpc>
                    <a:spcPct val="150000"/>
                  </a:lnSpc>
                  <a:buNone/>
                </a:pPr>
                <a:r>
                  <a:rPr lang="fr-FR" sz="2400" dirty="0" smtClean="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oMath>
                </a14:m>
                <a:r>
                  <a:rPr lang="fr-FR" sz="2400" dirty="0" smtClean="0"/>
                  <a:t>: </a:t>
                </a:r>
                <a:r>
                  <a:rPr lang="fr-FR" sz="2400" dirty="0"/>
                  <a:t>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86854"/>
                <a:ext cx="10515600" cy="5590109"/>
              </a:xfrm>
              <a:blipFill rotWithShape="0">
                <a:blip r:embed="rId2"/>
                <a:stretch>
                  <a:fillRect l="-928" t="-1527"/>
                </a:stretch>
              </a:blipFill>
            </p:spPr>
            <p:txBody>
              <a:bodyPr/>
              <a:lstStyle/>
              <a:p>
                <a:r>
                  <a:rPr lang="fr-FR">
                    <a:noFill/>
                  </a:rPr>
                  <a:t> </a:t>
                </a:r>
              </a:p>
            </p:txBody>
          </p:sp>
        </mc:Fallback>
      </mc:AlternateContent>
    </p:spTree>
    <p:extLst>
      <p:ext uri="{BB962C8B-B14F-4D97-AF65-F5344CB8AC3E}">
        <p14:creationId xmlns:p14="http://schemas.microsoft.com/office/powerpoint/2010/main" val="281745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917319" y="995840"/>
            <a:ext cx="6000892" cy="4109560"/>
          </a:xfrm>
          <a:prstGeom prst="rect">
            <a:avLst/>
          </a:prstGeom>
        </p:spPr>
      </p:pic>
      <p:pic>
        <p:nvPicPr>
          <p:cNvPr id="5" name="Image 4"/>
          <p:cNvPicPr>
            <a:picLocks noChangeAspect="1"/>
          </p:cNvPicPr>
          <p:nvPr/>
        </p:nvPicPr>
        <p:blipFill>
          <a:blip r:embed="rId3"/>
          <a:stretch>
            <a:fillRect/>
          </a:stretch>
        </p:blipFill>
        <p:spPr>
          <a:xfrm>
            <a:off x="638663" y="849782"/>
            <a:ext cx="3578495" cy="4017493"/>
          </a:xfrm>
          <a:prstGeom prst="rect">
            <a:avLst/>
          </a:prstGeom>
        </p:spPr>
      </p:pic>
    </p:spTree>
    <p:extLst>
      <p:ext uri="{BB962C8B-B14F-4D97-AF65-F5344CB8AC3E}">
        <p14:creationId xmlns:p14="http://schemas.microsoft.com/office/powerpoint/2010/main" val="3384757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59558"/>
                <a:ext cx="10515600" cy="5617405"/>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fr-FR" sz="2400" i="1" smtClean="0">
                              <a:latin typeface="Cambria Math" panose="02040503050406030204" pitchFamily="18" charset="0"/>
                            </a:rPr>
                          </m:ctrlPr>
                        </m:dPr>
                        <m:e>
                          <m:eqArr>
                            <m:eqArrPr>
                              <m:ctrlPr>
                                <a:rPr lang="fr-FR" sz="2400" i="1">
                                  <a:latin typeface="Cambria Math" panose="02040503050406030204" pitchFamily="18" charset="0"/>
                                </a:rPr>
                              </m:ctrlPr>
                            </m:eqArrPr>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2</m:t>
                                  </m:r>
                                </m:sub>
                                <m:sup>
                                  <m:r>
                                    <a:rPr lang="fr-FR" sz="2400" i="1">
                                      <a:latin typeface="Cambria Math" panose="02040503050406030204" pitchFamily="18" charset="0"/>
                                    </a:rPr>
                                    <m:t>2</m:t>
                                  </m:r>
                                </m:sup>
                              </m:sSubSup>
                            </m:e>
                            <m:e>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1</m:t>
                                  </m:r>
                                </m:sub>
                              </m:sSub>
                              <m:r>
                                <a:rPr lang="fr-FR" sz="2400" i="1">
                                  <a:latin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&lt;</m:t>
                              </m:r>
                              <m:sSubSup>
                                <m:sSubSupPr>
                                  <m:ctrlPr>
                                    <a:rPr lang="fr-FR" sz="2400" i="1">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rPr>
                                    <m:t>2</m:t>
                                  </m:r>
                                </m:sub>
                                <m:sup>
                                  <m:r>
                                    <a:rPr lang="fr-FR" sz="2400" i="1">
                                      <a:latin typeface="Cambria Math" panose="02040503050406030204" pitchFamily="18" charset="0"/>
                                    </a:rPr>
                                    <m:t>2</m:t>
                                  </m:r>
                                </m:sup>
                              </m:sSubSup>
                            </m:e>
                          </m:eqArr>
                        </m:e>
                      </m:d>
                      <m:r>
                        <a:rPr lang="fr-FR" sz="2400" b="0" i="1" smtClean="0">
                          <a:latin typeface="Cambria Math" panose="02040503050406030204" pitchFamily="18" charset="0"/>
                        </a:rPr>
                        <m:t>      (</m:t>
                      </m:r>
                      <m:r>
                        <a:rPr lang="fr-FR" sz="2400" b="0" i="1" smtClean="0">
                          <a:latin typeface="Cambria Math" panose="02040503050406030204" pitchFamily="18" charset="0"/>
                        </a:rPr>
                        <m:t>𝑈𝑛𝑖𝑙𝑙𝑎𝑡</m:t>
                      </m:r>
                      <m:r>
                        <a:rPr lang="fr-FR" sz="2400" b="0" i="1" smtClean="0">
                          <a:latin typeface="Cambria Math" panose="02040503050406030204" pitchFamily="18" charset="0"/>
                        </a:rPr>
                        <m:t>é</m:t>
                      </m:r>
                      <m:r>
                        <a:rPr lang="fr-FR" sz="2400" b="0" i="1" smtClean="0">
                          <a:latin typeface="Cambria Math" panose="02040503050406030204" pitchFamily="18" charset="0"/>
                        </a:rPr>
                        <m:t>𝑟𝑎𝑙</m:t>
                      </m:r>
                      <m:r>
                        <a:rPr lang="fr-FR" sz="2400" b="0" i="1" smtClean="0">
                          <a:latin typeface="Cambria Math" panose="02040503050406030204" pitchFamily="18" charset="0"/>
                        </a:rPr>
                        <m:t> à </m:t>
                      </m:r>
                      <m:r>
                        <a:rPr lang="fr-FR" sz="2400" b="0" i="1" smtClean="0">
                          <a:latin typeface="Cambria Math" panose="02040503050406030204" pitchFamily="18" charset="0"/>
                        </a:rPr>
                        <m:t>𝐺𝑎𝑢𝑐</m:t>
                      </m:r>
                      <m:r>
                        <a:rPr lang="fr-FR" sz="2400" b="0" i="1" smtClean="0">
                          <a:latin typeface="Cambria Math" panose="02040503050406030204" pitchFamily="18" charset="0"/>
                        </a:rPr>
                        <m:t>h</m:t>
                      </m:r>
                      <m:r>
                        <a:rPr lang="fr-FR" sz="2400" b="0" i="1" smtClean="0">
                          <a:latin typeface="Cambria Math" panose="02040503050406030204" pitchFamily="18" charset="0"/>
                        </a:rPr>
                        <m:t>𝑒</m:t>
                      </m:r>
                      <m:r>
                        <a:rPr lang="fr-FR" sz="2400" b="0" i="1" smtClean="0">
                          <a:latin typeface="Cambria Math" panose="02040503050406030204" pitchFamily="18" charset="0"/>
                        </a:rPr>
                        <m:t>)</m:t>
                      </m:r>
                    </m:oMath>
                  </m:oMathPara>
                </a14:m>
                <a:endParaRPr lang="fr-FR" sz="240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den>
                      </m:f>
                      <m:r>
                        <a:rPr lang="fr-FR" sz="2400">
                          <a:latin typeface="Cambria Math" panose="02040503050406030204" pitchFamily="18" charset="0"/>
                        </a:rPr>
                        <m:t> </m:t>
                      </m:r>
                      <m:r>
                        <m:rPr>
                          <m:sty m:val="p"/>
                        </m:rPr>
                        <a:rPr lang="fr-FR" sz="2400">
                          <a:latin typeface="Cambria Math" panose="02040503050406030204" pitchFamily="18" charset="0"/>
                        </a:rPr>
                        <m:t>si</m:t>
                      </m:r>
                      <m:r>
                        <a:rPr lang="fr-FR" sz="2400">
                          <a:latin typeface="Cambria Math" panose="02040503050406030204" pitchFamily="18" charset="0"/>
                        </a:rPr>
                        <m:t> </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r>
                        <a:rPr lang="fr-FR" sz="2400">
                          <a:latin typeface="Cambria Math" panose="02040503050406030204" pitchFamily="18" charset="0"/>
                        </a:rPr>
                        <m:t>   ;  </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21</m:t>
                              </m:r>
                            </m:sub>
                            <m:sup>
                              <m:r>
                                <a:rPr lang="fr-FR" sz="2400" i="1">
                                  <a:latin typeface="Cambria Math" panose="02040503050406030204" pitchFamily="18" charset="0"/>
                                </a:rPr>
                                <m:t>2</m:t>
                              </m:r>
                            </m:sup>
                          </m:sSubSup>
                        </m:den>
                      </m:f>
                      <m:r>
                        <a:rPr lang="fr-FR" sz="2400">
                          <a:latin typeface="Cambria Math" panose="02040503050406030204" pitchFamily="18" charset="0"/>
                        </a:rPr>
                        <m:t> </m:t>
                      </m:r>
                      <m:r>
                        <m:rPr>
                          <m:sty m:val="p"/>
                        </m:rPr>
                        <a:rPr lang="fr-FR" sz="2400">
                          <a:latin typeface="Cambria Math" panose="02040503050406030204" pitchFamily="18" charset="0"/>
                        </a:rPr>
                        <m:t>si</m:t>
                      </m:r>
                      <m:r>
                        <a:rPr lang="fr-FR" sz="2400">
                          <a:latin typeface="Cambria Math" panose="02040503050406030204" pitchFamily="18" charset="0"/>
                        </a:rPr>
                        <m:t> </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2</m:t>
                          </m:r>
                        </m:sub>
                        <m:sup>
                          <m:r>
                            <a:rPr lang="fr-FR" sz="2400" i="1">
                              <a:latin typeface="Cambria Math" panose="02040503050406030204" pitchFamily="18" charset="0"/>
                            </a:rPr>
                            <m:t>2</m:t>
                          </m:r>
                        </m:sup>
                      </m:sSubSup>
                      <m:r>
                        <a:rPr lang="fr-FR" sz="2400" i="1">
                          <a:latin typeface="Cambria Math" panose="02040503050406030204" pitchFamily="18" charset="0"/>
                          <a:ea typeface="Cambria Math" panose="02040503050406030204" pitchFamily="18" charset="0"/>
                        </a:rPr>
                        <m:t>≥</m:t>
                      </m:r>
                      <m:sSubSup>
                        <m:sSubSupPr>
                          <m:ctrlPr>
                            <a:rPr lang="fr-FR" sz="2400" i="1">
                              <a:latin typeface="Cambria Math" panose="02040503050406030204" pitchFamily="18" charset="0"/>
                            </a:rPr>
                          </m:ctrlPr>
                        </m:sSubSupPr>
                        <m:e>
                          <m:r>
                            <a:rPr lang="fr-FR" sz="2400" i="1">
                              <a:latin typeface="Cambria Math" panose="02040503050406030204" pitchFamily="18" charset="0"/>
                            </a:rPr>
                            <m:t>𝑠</m:t>
                          </m:r>
                        </m:e>
                        <m:sub>
                          <m:r>
                            <a:rPr lang="fr-FR" sz="2400" i="1">
                              <a:latin typeface="Cambria Math" panose="02040503050406030204" pitchFamily="18" charset="0"/>
                            </a:rPr>
                            <m:t>1</m:t>
                          </m:r>
                        </m:sub>
                        <m:sup>
                          <m:r>
                            <a:rPr lang="fr-FR" sz="2400" i="1">
                              <a:latin typeface="Cambria Math" panose="02040503050406030204" pitchFamily="18" charset="0"/>
                            </a:rPr>
                            <m:t>2</m:t>
                          </m:r>
                        </m:sup>
                      </m:sSubSup>
                    </m:oMath>
                  </m:oMathPara>
                </a14:m>
                <a:endParaRPr lang="fr-FR" sz="2400" dirty="0"/>
              </a:p>
              <a:p>
                <a:pPr marL="0" indent="0">
                  <a:lnSpc>
                    <a:spcPct val="150000"/>
                  </a:lnSpc>
                  <a:buNone/>
                </a:pPr>
                <a:r>
                  <a:rPr lang="fr-FR" sz="2400" dirty="0"/>
                  <a:t>On compare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oMath>
                </a14:m>
                <a:r>
                  <a:rPr lang="fr-FR" sz="2400" dirty="0"/>
                  <a:t> à</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oMath>
                </a14:m>
                <a:r>
                  <a:rPr lang="fr-FR" sz="2400" dirty="0"/>
                  <a:t>:</a:t>
                </a:r>
              </a:p>
              <a:p>
                <a:pPr marL="0" indent="0">
                  <a:lnSpc>
                    <a:spcPct val="150000"/>
                  </a:lnSpc>
                  <a:buNone/>
                </a:pPr>
                <a:r>
                  <a:rPr lang="fr-FR" sz="2400" dirty="0"/>
                  <a:t>Si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ea typeface="Cambria Math" panose="02040503050406030204" pitchFamily="18" charset="0"/>
                          </a:rPr>
                          <m:t>𝛼</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1</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r>
                          <a:rPr lang="fr-FR" sz="2400" i="1">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𝑛</m:t>
                            </m:r>
                          </m:e>
                          <m:sub>
                            <m:r>
                              <a:rPr lang="fr-FR" sz="2400" i="1">
                                <a:latin typeface="Cambria Math" panose="02040503050406030204" pitchFamily="18" charset="0"/>
                                <a:ea typeface="Cambria Math" panose="02040503050406030204" pitchFamily="18" charset="0"/>
                              </a:rPr>
                              <m:t>2</m:t>
                            </m:r>
                          </m:sub>
                        </m:s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1</m:t>
                        </m:r>
                      </m:sub>
                    </m:sSub>
                  </m:oMath>
                </a14:m>
                <a:r>
                  <a:rPr lang="fr-FR" sz="2400" dirty="0"/>
                  <a:t>: on accepte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59558"/>
                <a:ext cx="10515600" cy="5617405"/>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786005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669758" y="955737"/>
            <a:ext cx="6221158" cy="3766388"/>
          </a:xfrm>
          <a:prstGeom prst="rect">
            <a:avLst/>
          </a:prstGeom>
        </p:spPr>
      </p:pic>
      <p:pic>
        <p:nvPicPr>
          <p:cNvPr id="5" name="Image 4"/>
          <p:cNvPicPr>
            <a:picLocks noChangeAspect="1"/>
          </p:cNvPicPr>
          <p:nvPr/>
        </p:nvPicPr>
        <p:blipFill>
          <a:blip r:embed="rId3"/>
          <a:stretch>
            <a:fillRect/>
          </a:stretch>
        </p:blipFill>
        <p:spPr>
          <a:xfrm>
            <a:off x="480291" y="701895"/>
            <a:ext cx="3873343" cy="4794175"/>
          </a:xfrm>
          <a:prstGeom prst="rect">
            <a:avLst/>
          </a:prstGeom>
        </p:spPr>
      </p:pic>
    </p:spTree>
    <p:extLst>
      <p:ext uri="{BB962C8B-B14F-4D97-AF65-F5344CB8AC3E}">
        <p14:creationId xmlns:p14="http://schemas.microsoft.com/office/powerpoint/2010/main" val="2468652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41445"/>
                <a:ext cx="10515600" cy="5535518"/>
              </a:xfrm>
            </p:spPr>
            <p:txBody>
              <a:bodyPr/>
              <a:lstStyle/>
              <a:p>
                <a:pPr marL="0" indent="0">
                  <a:buNone/>
                </a:pPr>
                <a:r>
                  <a:rPr lang="fr-FR" dirty="0" smtClean="0"/>
                  <a:t>Remarque 2</a:t>
                </a:r>
              </a:p>
              <a:p>
                <a:pPr marL="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𝐹</m:t>
                          </m:r>
                        </m:e>
                        <m:sub>
                          <m:f>
                            <m:fPr>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rPr>
                                <m:t>2</m:t>
                              </m:r>
                            </m:den>
                          </m:f>
                          <m:r>
                            <a:rPr lang="fr-FR" i="1">
                              <a:latin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2</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sub>
                      </m:sSub>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sSub>
                            <m:sSubPr>
                              <m:ctrlPr>
                                <a:rPr lang="fr-FR" i="1">
                                  <a:latin typeface="Cambria Math" panose="02040503050406030204" pitchFamily="18" charset="0"/>
                                </a:rPr>
                              </m:ctrlPr>
                            </m:sSubPr>
                            <m:e>
                              <m:r>
                                <a:rPr lang="fr-FR" i="1">
                                  <a:latin typeface="Cambria Math" panose="02040503050406030204" pitchFamily="18" charset="0"/>
                                </a:rPr>
                                <m:t>𝐹</m:t>
                              </m:r>
                            </m:e>
                            <m:sub>
                              <m:r>
                                <a:rPr lang="fr-FR" b="0" i="1" smtClean="0">
                                  <a:latin typeface="Cambria Math" panose="02040503050406030204" pitchFamily="18" charset="0"/>
                                </a:rPr>
                                <m:t>1</m:t>
                              </m:r>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𝛼</m:t>
                                  </m:r>
                                </m:num>
                                <m:den>
                                  <m:r>
                                    <a:rPr lang="fr-FR" i="1">
                                      <a:latin typeface="Cambria Math" panose="02040503050406030204" pitchFamily="18" charset="0"/>
                                    </a:rPr>
                                    <m:t>2</m:t>
                                  </m:r>
                                </m:den>
                              </m:f>
                              <m:r>
                                <a:rPr lang="fr-FR" i="1">
                                  <a:latin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b="0" i="1" smtClean="0">
                                      <a:latin typeface="Cambria Math" panose="02040503050406030204" pitchFamily="18" charset="0"/>
                                      <a:ea typeface="Cambria Math" panose="02040503050406030204" pitchFamily="18" charset="0"/>
                                    </a:rPr>
                                    <m:t>2</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b="0" i="1" smtClean="0">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sub>
                          </m:sSub>
                        </m:den>
                      </m:f>
                    </m:oMath>
                  </m:oMathPara>
                </a14:m>
                <a:endParaRPr lang="fr-FR" dirty="0" smtClean="0"/>
              </a:p>
              <a:p>
                <a:pPr marL="0" indent="0">
                  <a:buNone/>
                </a:pPr>
                <a:endParaRPr lang="fr-FR" dirty="0" smtClean="0"/>
              </a:p>
              <a:p>
                <a:pPr marL="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𝐹</m:t>
                          </m:r>
                        </m:e>
                        <m:sub>
                          <m:r>
                            <a:rPr lang="fr-FR" i="1">
                              <a:latin typeface="Cambria Math" panose="02040503050406030204" pitchFamily="18" charset="0"/>
                              <a:ea typeface="Cambria Math" panose="02040503050406030204" pitchFamily="18" charset="0"/>
                            </a:rPr>
                            <m:t>𝛼</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2</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sub>
                      </m:sSub>
                      <m:r>
                        <a:rPr lang="fr-FR" b="0" i="1"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1</m:t>
                          </m:r>
                        </m:num>
                        <m:den>
                          <m:sSub>
                            <m:sSubPr>
                              <m:ctrlPr>
                                <a:rPr lang="fr-FR" i="1">
                                  <a:latin typeface="Cambria Math" panose="02040503050406030204" pitchFamily="18" charset="0"/>
                                </a:rPr>
                              </m:ctrlPr>
                            </m:sSubPr>
                            <m:e>
                              <m:r>
                                <a:rPr lang="fr-FR" i="1">
                                  <a:latin typeface="Cambria Math" panose="02040503050406030204" pitchFamily="18" charset="0"/>
                                </a:rPr>
                                <m:t>𝐹</m:t>
                              </m:r>
                            </m:e>
                            <m:sub>
                              <m:r>
                                <a:rPr lang="fr-FR" i="1">
                                  <a:latin typeface="Cambria Math" panose="02040503050406030204" pitchFamily="18" charset="0"/>
                                </a:rPr>
                                <m:t>1</m:t>
                              </m:r>
                              <m:r>
                                <a:rPr lang="fr-FR" i="1">
                                  <a:latin typeface="Cambria Math" panose="02040503050406030204" pitchFamily="18" charset="0"/>
                                </a:rPr>
                                <m:t>−</m:t>
                              </m:r>
                              <m:r>
                                <a:rPr lang="fr-FR" i="1" smtClean="0">
                                  <a:latin typeface="Cambria Math" panose="02040503050406030204" pitchFamily="18" charset="0"/>
                                  <a:ea typeface="Cambria Math" panose="02040503050406030204" pitchFamily="18" charset="0"/>
                                </a:rPr>
                                <m:t>𝛼</m:t>
                              </m:r>
                              <m:r>
                                <a:rPr lang="fr-FR" i="1">
                                  <a:latin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2</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1</m:t>
                                  </m:r>
                                </m:sub>
                              </m:sSub>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1</m:t>
                              </m:r>
                            </m:sub>
                          </m:sSub>
                        </m:den>
                      </m:f>
                    </m:oMath>
                  </m:oMathPara>
                </a14:m>
                <a:endParaRPr lang="fr-FR" dirty="0" smtClean="0"/>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41445"/>
                <a:ext cx="10515600" cy="5535518"/>
              </a:xfrm>
              <a:blipFill rotWithShape="0">
                <a:blip r:embed="rId2"/>
                <a:stretch>
                  <a:fillRect l="-1217" t="-1762"/>
                </a:stretch>
              </a:blipFill>
            </p:spPr>
            <p:txBody>
              <a:bodyPr/>
              <a:lstStyle/>
              <a:p>
                <a:r>
                  <a:rPr lang="fr-FR">
                    <a:noFill/>
                  </a:rPr>
                  <a:t> </a:t>
                </a:r>
              </a:p>
            </p:txBody>
          </p:sp>
        </mc:Fallback>
      </mc:AlternateContent>
    </p:spTree>
    <p:extLst>
      <p:ext uri="{BB962C8B-B14F-4D97-AF65-F5344CB8AC3E}">
        <p14:creationId xmlns:p14="http://schemas.microsoft.com/office/powerpoint/2010/main" val="3880825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69701"/>
            <a:ext cx="10515600" cy="5507262"/>
          </a:xfrm>
        </p:spPr>
        <p:txBody>
          <a:bodyPr/>
          <a:lstStyle/>
          <a:p>
            <a:pPr marL="0" indent="0" algn="just">
              <a:lnSpc>
                <a:spcPct val="150000"/>
              </a:lnSpc>
              <a:buNone/>
            </a:pPr>
            <a:r>
              <a:rPr lang="fr-FR" sz="2400" dirty="0" smtClean="0">
                <a:solidFill>
                  <a:srgbClr val="00B050"/>
                </a:solidFill>
              </a:rPr>
              <a:t>Exemple:</a:t>
            </a:r>
          </a:p>
          <a:p>
            <a:pPr marL="0" indent="0" algn="just">
              <a:lnSpc>
                <a:spcPct val="150000"/>
              </a:lnSpc>
              <a:buNone/>
            </a:pPr>
            <a:r>
              <a:rPr lang="fr-FR" sz="2400" dirty="0" smtClean="0"/>
              <a:t>Deux méthodes </a:t>
            </a:r>
            <a:r>
              <a:rPr lang="fr-FR" sz="2400" dirty="0"/>
              <a:t>de dosage de l’azote ont </a:t>
            </a:r>
            <a:r>
              <a:rPr lang="fr-FR" sz="2400" dirty="0" smtClean="0"/>
              <a:t>été répétées</a:t>
            </a:r>
            <a:r>
              <a:rPr lang="fr-FR" sz="2400" dirty="0"/>
              <a:t>, à</a:t>
            </a:r>
            <a:r>
              <a:rPr lang="fr-FR" sz="2400" dirty="0" smtClean="0"/>
              <a:t> </a:t>
            </a:r>
            <a:r>
              <a:rPr lang="fr-FR" sz="2400" dirty="0"/>
              <a:t>partir d’un </a:t>
            </a:r>
            <a:r>
              <a:rPr lang="fr-FR" sz="2400" dirty="0" smtClean="0"/>
              <a:t>même échantillon</a:t>
            </a:r>
            <a:r>
              <a:rPr lang="fr-FR" sz="2400" dirty="0"/>
              <a:t>, </a:t>
            </a:r>
            <a:r>
              <a:rPr lang="fr-FR" sz="2400" dirty="0" smtClean="0"/>
              <a:t>25 fois </a:t>
            </a:r>
            <a:r>
              <a:rPr lang="fr-FR" sz="2400" dirty="0"/>
              <a:t>avec la </a:t>
            </a:r>
            <a:r>
              <a:rPr lang="fr-FR" sz="2400" dirty="0" smtClean="0"/>
              <a:t>méthode </a:t>
            </a:r>
            <a:r>
              <a:rPr lang="fr-FR" sz="2400" dirty="0"/>
              <a:t>A, 30 fois avec la </a:t>
            </a:r>
            <a:r>
              <a:rPr lang="fr-FR" sz="2400" dirty="0" smtClean="0"/>
              <a:t>méthode </a:t>
            </a:r>
            <a:r>
              <a:rPr lang="fr-FR" sz="2400" dirty="0"/>
              <a:t>B. Les </a:t>
            </a:r>
            <a:r>
              <a:rPr lang="fr-FR" sz="2400" dirty="0" smtClean="0"/>
              <a:t>résultats </a:t>
            </a:r>
            <a:r>
              <a:rPr lang="fr-FR" sz="2400" dirty="0"/>
              <a:t>sont </a:t>
            </a:r>
            <a:r>
              <a:rPr lang="fr-FR" sz="2400" dirty="0" smtClean="0"/>
              <a:t>rassemblés </a:t>
            </a:r>
            <a:r>
              <a:rPr lang="fr-FR" sz="2400" dirty="0"/>
              <a:t>dans </a:t>
            </a:r>
            <a:r>
              <a:rPr lang="fr-FR" sz="2400" dirty="0" smtClean="0"/>
              <a:t>les tableaux </a:t>
            </a:r>
            <a:r>
              <a:rPr lang="fr-FR" sz="2400" dirty="0"/>
              <a:t>ci-dessous</a:t>
            </a:r>
            <a:r>
              <a:rPr lang="fr-FR" sz="2400" dirty="0" smtClean="0"/>
              <a:t>.</a:t>
            </a:r>
          </a:p>
          <a:p>
            <a:pPr marL="0" indent="0">
              <a:buNone/>
            </a:pPr>
            <a:endParaRPr lang="fr-FR" dirty="0"/>
          </a:p>
        </p:txBody>
      </p:sp>
      <p:pic>
        <p:nvPicPr>
          <p:cNvPr id="4" name="Image 3"/>
          <p:cNvPicPr>
            <a:picLocks noChangeAspect="1"/>
          </p:cNvPicPr>
          <p:nvPr/>
        </p:nvPicPr>
        <p:blipFill>
          <a:blip r:embed="rId2"/>
          <a:stretch>
            <a:fillRect/>
          </a:stretch>
        </p:blipFill>
        <p:spPr>
          <a:xfrm>
            <a:off x="6632619" y="2681788"/>
            <a:ext cx="4752304" cy="3676082"/>
          </a:xfrm>
          <a:prstGeom prst="rect">
            <a:avLst/>
          </a:prstGeom>
        </p:spPr>
      </p:pic>
    </p:spTree>
    <p:extLst>
      <p:ext uri="{BB962C8B-B14F-4D97-AF65-F5344CB8AC3E}">
        <p14:creationId xmlns:p14="http://schemas.microsoft.com/office/powerpoint/2010/main" val="27474667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838200" y="579549"/>
                <a:ext cx="10515600" cy="5597414"/>
              </a:xfrm>
            </p:spPr>
            <p:txBody>
              <a:bodyPr>
                <a:normAutofit fontScale="92500" lnSpcReduction="10000"/>
              </a:bodyPr>
              <a:lstStyle/>
              <a:p>
                <a:pPr marL="0" indent="0">
                  <a:buNone/>
                </a:pPr>
                <a:endParaRPr lang="fr-FR" dirty="0" smtClean="0"/>
              </a:p>
              <a:p>
                <a:pPr marL="0" indent="0" algn="just">
                  <a:buNone/>
                </a:pPr>
                <a:r>
                  <a:rPr lang="fr-FR" sz="2600" dirty="0"/>
                  <a:t>Comparer les variances des é</a:t>
                </a:r>
                <a:r>
                  <a:rPr lang="fr-FR" sz="2600" dirty="0" smtClean="0"/>
                  <a:t>chantillons traités </a:t>
                </a:r>
                <a:r>
                  <a:rPr lang="fr-FR" sz="2600" dirty="0"/>
                  <a:t>avec les deux </a:t>
                </a:r>
                <a:r>
                  <a:rPr lang="fr-FR" sz="2600" dirty="0" smtClean="0"/>
                  <a:t>méthodes</a:t>
                </a:r>
                <a:r>
                  <a:rPr lang="fr-FR" sz="2600" dirty="0"/>
                  <a:t>. </a:t>
                </a:r>
                <a:r>
                  <a:rPr lang="fr-FR" sz="2600" dirty="0" smtClean="0"/>
                  <a:t>(Autrement dit, </a:t>
                </a:r>
                <a:r>
                  <a:rPr lang="fr-FR" sz="2600" dirty="0"/>
                  <a:t>les deux </a:t>
                </a:r>
                <a:r>
                  <a:rPr lang="fr-FR" sz="2600" dirty="0" smtClean="0"/>
                  <a:t>méthodes </a:t>
                </a:r>
                <a:r>
                  <a:rPr lang="fr-FR" sz="2600" dirty="0"/>
                  <a:t>ont-elles la </a:t>
                </a:r>
                <a:r>
                  <a:rPr lang="fr-FR" sz="2600" dirty="0" smtClean="0"/>
                  <a:t>même précision ?)</a:t>
                </a:r>
              </a:p>
              <a:p>
                <a:pPr marL="0" indent="0" algn="just">
                  <a:buNone/>
                </a:pPr>
                <a:r>
                  <a:rPr lang="fr-FR" sz="2600" dirty="0" smtClean="0"/>
                  <a:t>Les paramètres </a:t>
                </a:r>
                <a:r>
                  <a:rPr lang="fr-FR" sz="2600" dirty="0"/>
                  <a:t>de statistiques descriptives sont </a:t>
                </a:r>
                <a:r>
                  <a:rPr lang="fr-FR" sz="2600" dirty="0" smtClean="0"/>
                  <a:t>donnés par</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sz="2600" dirty="0" smtClean="0"/>
              </a:p>
              <a:p>
                <a:pPr marL="0" indent="0">
                  <a:buNone/>
                </a:pPr>
                <a:r>
                  <a:rPr lang="fr-FR" sz="2600" dirty="0" smtClean="0"/>
                  <a:t>La </a:t>
                </a:r>
                <a:r>
                  <a:rPr lang="fr-FR" sz="2600" dirty="0"/>
                  <a:t>statistique de test suit une loi de Fisher à</a:t>
                </a:r>
                <a:r>
                  <a:rPr lang="fr-FR" sz="2600" dirty="0" smtClean="0"/>
                  <a:t> </a:t>
                </a:r>
                <a:r>
                  <a:rPr lang="fr-FR" sz="2600" dirty="0"/>
                  <a:t>ddl1 = 24 et ddl2 = 29 </a:t>
                </a:r>
                <a:r>
                  <a:rPr lang="fr-FR" sz="2600" dirty="0" smtClean="0"/>
                  <a:t>degrés </a:t>
                </a:r>
                <a:r>
                  <a:rPr lang="fr-FR" sz="2600" dirty="0"/>
                  <a:t>de </a:t>
                </a:r>
                <a:r>
                  <a:rPr lang="fr-FR" sz="2600" dirty="0" smtClean="0"/>
                  <a:t>libert</a:t>
                </a:r>
                <a:r>
                  <a:rPr lang="fr-FR" sz="2600" dirty="0"/>
                  <a:t>é</a:t>
                </a:r>
                <a:r>
                  <a:rPr lang="fr-FR" sz="2600" dirty="0" smtClean="0"/>
                  <a:t>.</a:t>
                </a:r>
                <a:endParaRPr lang="fr-FR" sz="2600" dirty="0"/>
              </a:p>
              <a:p>
                <a:pPr marL="0" indent="0">
                  <a:buNone/>
                </a:pPr>
                <a:r>
                  <a:rPr lang="fr-FR" sz="2600" dirty="0"/>
                  <a:t>On obtient : </a:t>
                </a:r>
                <a14:m>
                  <m:oMath xmlns:m="http://schemas.openxmlformats.org/officeDocument/2006/math">
                    <m:sSub>
                      <m:sSubPr>
                        <m:ctrlPr>
                          <a:rPr lang="fr-FR" sz="2600" i="1" smtClean="0">
                            <a:latin typeface="Cambria Math" panose="02040503050406030204" pitchFamily="18" charset="0"/>
                          </a:rPr>
                        </m:ctrlPr>
                      </m:sSubPr>
                      <m:e>
                        <m:r>
                          <a:rPr lang="fr-FR" sz="2600" b="0" i="1" smtClean="0">
                            <a:latin typeface="Cambria Math" panose="02040503050406030204" pitchFamily="18" charset="0"/>
                          </a:rPr>
                          <m:t>𝐹</m:t>
                        </m:r>
                      </m:e>
                      <m:sub>
                        <m:r>
                          <a:rPr lang="fr-FR" sz="2600" b="0" i="1" smtClean="0">
                            <a:latin typeface="Cambria Math" panose="02040503050406030204" pitchFamily="18" charset="0"/>
                          </a:rPr>
                          <m:t>𝑐</m:t>
                        </m:r>
                      </m:sub>
                    </m:sSub>
                    <m:r>
                      <a:rPr lang="fr-FR" sz="2600" b="0" i="0" smtClean="0">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𝐹</m:t>
                        </m:r>
                      </m:e>
                      <m:sub>
                        <m:r>
                          <a:rPr lang="fr-FR" sz="2600" i="1">
                            <a:latin typeface="Cambria Math" panose="02040503050406030204" pitchFamily="18" charset="0"/>
                          </a:rPr>
                          <m:t>𝑐</m:t>
                        </m:r>
                      </m:sub>
                    </m:sSub>
                    <m:r>
                      <a:rPr lang="fr-FR" sz="2600" i="1">
                        <a:latin typeface="Cambria Math" panose="02040503050406030204" pitchFamily="18" charset="0"/>
                      </a:rPr>
                      <m:t>=</m:t>
                    </m:r>
                    <m:f>
                      <m:fPr>
                        <m:ctrlPr>
                          <a:rPr lang="fr-FR" sz="2600" i="1">
                            <a:latin typeface="Cambria Math" panose="02040503050406030204" pitchFamily="18" charset="0"/>
                          </a:rPr>
                        </m:ctrlPr>
                      </m:fPr>
                      <m:num>
                        <m:sSubSup>
                          <m:sSubSupPr>
                            <m:ctrlPr>
                              <a:rPr lang="fr-FR" sz="2600" i="1">
                                <a:latin typeface="Cambria Math" panose="02040503050406030204" pitchFamily="18" charset="0"/>
                              </a:rPr>
                            </m:ctrlPr>
                          </m:sSubSupPr>
                          <m:e>
                            <m:r>
                              <a:rPr lang="fr-FR" sz="2600" i="1">
                                <a:latin typeface="Cambria Math" panose="02040503050406030204" pitchFamily="18" charset="0"/>
                              </a:rPr>
                              <m:t>𝑠</m:t>
                            </m:r>
                          </m:e>
                          <m:sub>
                            <m:r>
                              <a:rPr lang="fr-FR" sz="2600" i="1">
                                <a:latin typeface="Cambria Math" panose="02040503050406030204" pitchFamily="18" charset="0"/>
                              </a:rPr>
                              <m:t>1</m:t>
                            </m:r>
                          </m:sub>
                          <m:sup>
                            <m:r>
                              <a:rPr lang="fr-FR" sz="2600" i="1">
                                <a:latin typeface="Cambria Math" panose="02040503050406030204" pitchFamily="18" charset="0"/>
                              </a:rPr>
                              <m:t>2</m:t>
                            </m:r>
                          </m:sup>
                        </m:sSubSup>
                      </m:num>
                      <m:den>
                        <m:sSubSup>
                          <m:sSubSupPr>
                            <m:ctrlPr>
                              <a:rPr lang="fr-FR" sz="2600" i="1">
                                <a:latin typeface="Cambria Math" panose="02040503050406030204" pitchFamily="18" charset="0"/>
                              </a:rPr>
                            </m:ctrlPr>
                          </m:sSubSupPr>
                          <m:e>
                            <m:r>
                              <a:rPr lang="fr-FR" sz="2600" i="1">
                                <a:latin typeface="Cambria Math" panose="02040503050406030204" pitchFamily="18" charset="0"/>
                              </a:rPr>
                              <m:t>𝑠</m:t>
                            </m:r>
                          </m:e>
                          <m:sub>
                            <m:r>
                              <a:rPr lang="fr-FR" sz="2600" i="1">
                                <a:latin typeface="Cambria Math" panose="02040503050406030204" pitchFamily="18" charset="0"/>
                              </a:rPr>
                              <m:t>2</m:t>
                            </m:r>
                          </m:sub>
                          <m:sup>
                            <m:r>
                              <a:rPr lang="fr-FR" sz="2600" i="1">
                                <a:latin typeface="Cambria Math" panose="02040503050406030204" pitchFamily="18" charset="0"/>
                              </a:rPr>
                              <m:t>2</m:t>
                            </m:r>
                          </m:sup>
                        </m:sSubSup>
                      </m:den>
                    </m:f>
                    <m:r>
                      <a:rPr lang="fr-FR" sz="2600" b="0" i="1" smtClean="0">
                        <a:latin typeface="Cambria Math" panose="02040503050406030204" pitchFamily="18" charset="0"/>
                      </a:rPr>
                      <m:t>=</m:t>
                    </m:r>
                    <m:f>
                      <m:fPr>
                        <m:ctrlPr>
                          <a:rPr lang="fr-FR" sz="2600" b="0" i="1" smtClean="0">
                            <a:latin typeface="Cambria Math" panose="02040503050406030204" pitchFamily="18" charset="0"/>
                          </a:rPr>
                        </m:ctrlPr>
                      </m:fPr>
                      <m:num>
                        <m:f>
                          <m:fPr>
                            <m:ctrlPr>
                              <a:rPr lang="fr-FR" sz="2600" b="0" i="1" smtClean="0">
                                <a:latin typeface="Cambria Math" panose="02040503050406030204" pitchFamily="18" charset="0"/>
                              </a:rPr>
                            </m:ctrlPr>
                          </m:fPr>
                          <m:num>
                            <m:sSub>
                              <m:sSubPr>
                                <m:ctrlPr>
                                  <a:rPr lang="fr-FR" sz="2600" b="0" i="1" smtClean="0">
                                    <a:latin typeface="Cambria Math" panose="02040503050406030204" pitchFamily="18" charset="0"/>
                                  </a:rPr>
                                </m:ctrlPr>
                              </m:sSubPr>
                              <m:e>
                                <m:r>
                                  <a:rPr lang="fr-FR" sz="2600" b="0" i="1" smtClean="0">
                                    <a:latin typeface="Cambria Math" panose="02040503050406030204" pitchFamily="18" charset="0"/>
                                  </a:rPr>
                                  <m:t>𝑛</m:t>
                                </m:r>
                              </m:e>
                              <m:sub>
                                <m:r>
                                  <a:rPr lang="fr-FR" sz="2600" b="0" i="1" smtClean="0">
                                    <a:latin typeface="Cambria Math" panose="02040503050406030204" pitchFamily="18" charset="0"/>
                                  </a:rPr>
                                  <m:t>1</m:t>
                                </m:r>
                              </m:sub>
                            </m:sSub>
                          </m:num>
                          <m:den>
                            <m:sSub>
                              <m:sSubPr>
                                <m:ctrlPr>
                                  <a:rPr lang="fr-FR" sz="2600" b="0" i="1" smtClean="0">
                                    <a:latin typeface="Cambria Math" panose="02040503050406030204" pitchFamily="18" charset="0"/>
                                  </a:rPr>
                                </m:ctrlPr>
                              </m:sSubPr>
                              <m:e>
                                <m:r>
                                  <a:rPr lang="fr-FR" sz="2600" b="0" i="1" smtClean="0">
                                    <a:latin typeface="Cambria Math" panose="02040503050406030204" pitchFamily="18" charset="0"/>
                                  </a:rPr>
                                  <m:t>(</m:t>
                                </m:r>
                                <m:r>
                                  <a:rPr lang="fr-FR" sz="2600" b="0" i="1" smtClean="0">
                                    <a:latin typeface="Cambria Math" panose="02040503050406030204" pitchFamily="18" charset="0"/>
                                  </a:rPr>
                                  <m:t>𝑛</m:t>
                                </m:r>
                              </m:e>
                              <m:sub>
                                <m:r>
                                  <a:rPr lang="fr-FR" sz="2600" b="0" i="1" smtClean="0">
                                    <a:latin typeface="Cambria Math" panose="02040503050406030204" pitchFamily="18" charset="0"/>
                                  </a:rPr>
                                  <m:t>1</m:t>
                                </m:r>
                              </m:sub>
                            </m:sSub>
                            <m:r>
                              <a:rPr lang="fr-FR" sz="2600" b="0" i="1" smtClean="0">
                                <a:latin typeface="Cambria Math" panose="02040503050406030204" pitchFamily="18" charset="0"/>
                              </a:rPr>
                              <m:t>−</m:t>
                            </m:r>
                            <m:r>
                              <a:rPr lang="fr-FR" sz="2600" b="0" i="1" smtClean="0">
                                <a:latin typeface="Cambria Math" panose="02040503050406030204" pitchFamily="18" charset="0"/>
                              </a:rPr>
                              <m:t>1</m:t>
                            </m:r>
                            <m:r>
                              <a:rPr lang="fr-FR" sz="2600" b="0" i="1" smtClean="0">
                                <a:latin typeface="Cambria Math" panose="02040503050406030204" pitchFamily="18" charset="0"/>
                              </a:rPr>
                              <m:t>)</m:t>
                            </m:r>
                          </m:den>
                        </m:f>
                        <m:sSubSup>
                          <m:sSubSupPr>
                            <m:ctrlPr>
                              <a:rPr lang="fr-FR" sz="2600" b="0" i="1" smtClean="0">
                                <a:latin typeface="Cambria Math" panose="02040503050406030204" pitchFamily="18" charset="0"/>
                              </a:rPr>
                            </m:ctrlPr>
                          </m:sSubSupPr>
                          <m:e>
                            <m:r>
                              <a:rPr lang="fr-FR" sz="2600" b="0" i="1" smtClean="0">
                                <a:latin typeface="Cambria Math" panose="02040503050406030204" pitchFamily="18" charset="0"/>
                                <a:ea typeface="Cambria Math" panose="02040503050406030204" pitchFamily="18" charset="0"/>
                              </a:rPr>
                              <m:t>𝜎</m:t>
                            </m:r>
                          </m:e>
                          <m:sub>
                            <m:r>
                              <a:rPr lang="fr-FR" sz="2600" b="0" i="1" smtClean="0">
                                <a:latin typeface="Cambria Math" panose="02040503050406030204" pitchFamily="18" charset="0"/>
                              </a:rPr>
                              <m:t>1</m:t>
                            </m:r>
                          </m:sub>
                          <m:sup>
                            <m:r>
                              <a:rPr lang="fr-FR" sz="2600" b="0" i="1" smtClean="0">
                                <a:latin typeface="Cambria Math" panose="02040503050406030204" pitchFamily="18" charset="0"/>
                              </a:rPr>
                              <m:t>2</m:t>
                            </m:r>
                          </m:sup>
                        </m:sSubSup>
                      </m:num>
                      <m:den>
                        <m:f>
                          <m:fPr>
                            <m:ctrlPr>
                              <a:rPr lang="fr-FR" sz="2600" i="1">
                                <a:latin typeface="Cambria Math" panose="02040503050406030204" pitchFamily="18" charset="0"/>
                              </a:rPr>
                            </m:ctrlPr>
                          </m:fPr>
                          <m:num>
                            <m:sSub>
                              <m:sSubPr>
                                <m:ctrlPr>
                                  <a:rPr lang="fr-FR" sz="2600" i="1">
                                    <a:latin typeface="Cambria Math" panose="02040503050406030204" pitchFamily="18" charset="0"/>
                                  </a:rPr>
                                </m:ctrlPr>
                              </m:sSubPr>
                              <m:e>
                                <m:r>
                                  <a:rPr lang="fr-FR" sz="2600" i="1">
                                    <a:latin typeface="Cambria Math" panose="02040503050406030204" pitchFamily="18" charset="0"/>
                                  </a:rPr>
                                  <m:t>𝑛</m:t>
                                </m:r>
                              </m:e>
                              <m:sub>
                                <m:r>
                                  <a:rPr lang="fr-FR" sz="2600" b="0" i="1" smtClean="0">
                                    <a:latin typeface="Cambria Math" panose="02040503050406030204" pitchFamily="18" charset="0"/>
                                  </a:rPr>
                                  <m:t>2</m:t>
                                </m:r>
                              </m:sub>
                            </m:sSub>
                          </m:num>
                          <m:den>
                            <m:sSub>
                              <m:sSubPr>
                                <m:ctrlPr>
                                  <a:rPr lang="fr-FR" sz="2600" i="1">
                                    <a:latin typeface="Cambria Math" panose="02040503050406030204" pitchFamily="18" charset="0"/>
                                  </a:rPr>
                                </m:ctrlPr>
                              </m:sSubPr>
                              <m:e>
                                <m:r>
                                  <a:rPr lang="fr-FR" sz="2600" i="1">
                                    <a:latin typeface="Cambria Math" panose="02040503050406030204" pitchFamily="18" charset="0"/>
                                  </a:rPr>
                                  <m:t>(</m:t>
                                </m:r>
                                <m:r>
                                  <a:rPr lang="fr-FR" sz="2600" i="1">
                                    <a:latin typeface="Cambria Math" panose="02040503050406030204" pitchFamily="18" charset="0"/>
                                  </a:rPr>
                                  <m:t>𝑛</m:t>
                                </m:r>
                              </m:e>
                              <m:sub>
                                <m:r>
                                  <a:rPr lang="fr-FR" sz="2600" b="0" i="1" smtClean="0">
                                    <a:latin typeface="Cambria Math" panose="02040503050406030204" pitchFamily="18" charset="0"/>
                                  </a:rPr>
                                  <m:t>2</m:t>
                                </m:r>
                              </m:sub>
                            </m:sSub>
                            <m:r>
                              <a:rPr lang="fr-FR" sz="2600" i="1">
                                <a:latin typeface="Cambria Math" panose="02040503050406030204" pitchFamily="18" charset="0"/>
                              </a:rPr>
                              <m:t>−</m:t>
                            </m:r>
                            <m:r>
                              <a:rPr lang="fr-FR" sz="2600" i="1">
                                <a:latin typeface="Cambria Math" panose="02040503050406030204" pitchFamily="18" charset="0"/>
                              </a:rPr>
                              <m:t>1</m:t>
                            </m:r>
                            <m:r>
                              <a:rPr lang="fr-FR" sz="2600" i="1">
                                <a:latin typeface="Cambria Math" panose="02040503050406030204" pitchFamily="18" charset="0"/>
                              </a:rPr>
                              <m:t>)</m:t>
                            </m:r>
                          </m:den>
                        </m:f>
                        <m:sSubSup>
                          <m:sSubSupPr>
                            <m:ctrlPr>
                              <a:rPr lang="fr-FR" sz="2600" i="1">
                                <a:latin typeface="Cambria Math" panose="02040503050406030204" pitchFamily="18" charset="0"/>
                              </a:rPr>
                            </m:ctrlPr>
                          </m:sSubSupPr>
                          <m:e>
                            <m:r>
                              <a:rPr lang="fr-FR" sz="2600" i="1">
                                <a:latin typeface="Cambria Math" panose="02040503050406030204" pitchFamily="18" charset="0"/>
                                <a:ea typeface="Cambria Math" panose="02040503050406030204" pitchFamily="18" charset="0"/>
                              </a:rPr>
                              <m:t>𝜎</m:t>
                            </m:r>
                          </m:e>
                          <m:sub>
                            <m:r>
                              <a:rPr lang="fr-FR" sz="2600" b="0" i="1" smtClean="0">
                                <a:latin typeface="Cambria Math" panose="02040503050406030204" pitchFamily="18" charset="0"/>
                                <a:ea typeface="Cambria Math" panose="02040503050406030204" pitchFamily="18" charset="0"/>
                              </a:rPr>
                              <m:t>2</m:t>
                            </m:r>
                          </m:sub>
                          <m:sup>
                            <m:r>
                              <a:rPr lang="fr-FR" sz="2600" i="1">
                                <a:latin typeface="Cambria Math" panose="02040503050406030204" pitchFamily="18" charset="0"/>
                              </a:rPr>
                              <m:t>2</m:t>
                            </m:r>
                          </m:sup>
                        </m:sSubSup>
                      </m:den>
                    </m:f>
                    <m:r>
                      <a:rPr lang="fr-FR" sz="2600" b="0" i="1" smtClean="0">
                        <a:latin typeface="Cambria Math" panose="02040503050406030204" pitchFamily="18" charset="0"/>
                      </a:rPr>
                      <m:t>=</m:t>
                    </m:r>
                    <m:r>
                      <a:rPr lang="fr-FR" sz="2600" b="0" i="1" smtClean="0">
                        <a:latin typeface="Cambria Math" panose="02040503050406030204" pitchFamily="18" charset="0"/>
                      </a:rPr>
                      <m:t>2</m:t>
                    </m:r>
                    <m:r>
                      <a:rPr lang="fr-FR" sz="2600" b="0" i="1" smtClean="0">
                        <a:latin typeface="Cambria Math" panose="02040503050406030204" pitchFamily="18" charset="0"/>
                      </a:rPr>
                      <m:t>.</m:t>
                    </m:r>
                    <m:r>
                      <a:rPr lang="fr-FR" sz="2600" b="0" i="1" smtClean="0">
                        <a:latin typeface="Cambria Math" panose="02040503050406030204" pitchFamily="18" charset="0"/>
                      </a:rPr>
                      <m:t>63</m:t>
                    </m:r>
                  </m:oMath>
                </a14:m>
                <a:r>
                  <a:rPr lang="fr-FR" sz="2600" dirty="0"/>
                  <a:t>. </a:t>
                </a:r>
                <a:endParaRPr lang="fr-FR" sz="2600" dirty="0" smtClean="0"/>
              </a:p>
              <a:p>
                <a:pPr marL="0" indent="0">
                  <a:buNone/>
                </a:pPr>
                <a:endParaRPr lang="fr-FR"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838200" y="579549"/>
                <a:ext cx="10515600" cy="5597414"/>
              </a:xfrm>
              <a:blipFill rotWithShape="0">
                <a:blip r:embed="rId2"/>
                <a:stretch>
                  <a:fillRect l="-928" r="-870"/>
                </a:stretch>
              </a:blipFill>
            </p:spPr>
            <p:txBody>
              <a:bodyPr/>
              <a:lstStyle/>
              <a:p>
                <a:r>
                  <a:rPr lang="fr-FR">
                    <a:noFill/>
                  </a:rPr>
                  <a:t> </a:t>
                </a:r>
              </a:p>
            </p:txBody>
          </p:sp>
        </mc:Fallback>
      </mc:AlternateContent>
      <p:pic>
        <p:nvPicPr>
          <p:cNvPr id="6" name="Image 5"/>
          <p:cNvPicPr>
            <a:picLocks noChangeAspect="1"/>
          </p:cNvPicPr>
          <p:nvPr/>
        </p:nvPicPr>
        <p:blipFill>
          <a:blip r:embed="rId3"/>
          <a:stretch>
            <a:fillRect/>
          </a:stretch>
        </p:blipFill>
        <p:spPr>
          <a:xfrm>
            <a:off x="3386876" y="2240927"/>
            <a:ext cx="5576620" cy="1475368"/>
          </a:xfrm>
          <a:prstGeom prst="rect">
            <a:avLst/>
          </a:prstGeom>
        </p:spPr>
      </p:pic>
    </p:spTree>
    <p:extLst>
      <p:ext uri="{BB962C8B-B14F-4D97-AF65-F5344CB8AC3E}">
        <p14:creationId xmlns:p14="http://schemas.microsoft.com/office/powerpoint/2010/main" val="513097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92428"/>
            <a:ext cx="10515600" cy="5584535"/>
          </a:xfrm>
        </p:spPr>
        <p:txBody>
          <a:bodyPr>
            <a:normAutofit/>
          </a:bodyPr>
          <a:lstStyle/>
          <a:p>
            <a:pPr marL="0" indent="0">
              <a:buNone/>
            </a:pPr>
            <a:r>
              <a:rPr lang="fr-FR" sz="2600" b="1" dirty="0" smtClean="0">
                <a:solidFill>
                  <a:srgbClr val="00B050"/>
                </a:solidFill>
              </a:rPr>
              <a:t>3.6.4.Tests </a:t>
            </a:r>
            <a:r>
              <a:rPr lang="fr-FR" sz="2600" b="1" dirty="0">
                <a:solidFill>
                  <a:srgbClr val="00B050"/>
                </a:solidFill>
              </a:rPr>
              <a:t>de comparaison de deux moyennes ou </a:t>
            </a:r>
            <a:r>
              <a:rPr lang="fr-FR" sz="2600" b="1" dirty="0" smtClean="0">
                <a:solidFill>
                  <a:srgbClr val="00B050"/>
                </a:solidFill>
              </a:rPr>
              <a:t>plus</a:t>
            </a:r>
            <a:r>
              <a:rPr lang="fr-FR" sz="2600" dirty="0">
                <a:solidFill>
                  <a:srgbClr val="00B050"/>
                </a:solidFill>
              </a:rPr>
              <a:t> </a:t>
            </a:r>
            <a:r>
              <a:rPr lang="fr-FR" sz="2600" dirty="0" smtClean="0">
                <a:solidFill>
                  <a:srgbClr val="00B050"/>
                </a:solidFill>
              </a:rPr>
              <a:t>(</a:t>
            </a:r>
            <a:r>
              <a:rPr lang="fr-FR" sz="2600" b="1" dirty="0" smtClean="0">
                <a:solidFill>
                  <a:srgbClr val="00B050"/>
                </a:solidFill>
              </a:rPr>
              <a:t>ANOVA </a:t>
            </a:r>
            <a:r>
              <a:rPr lang="fr-FR" sz="2600" b="1" dirty="0">
                <a:solidFill>
                  <a:srgbClr val="00B050"/>
                </a:solidFill>
              </a:rPr>
              <a:t>à un </a:t>
            </a:r>
            <a:r>
              <a:rPr lang="fr-FR" sz="2600" b="1" dirty="0" smtClean="0">
                <a:solidFill>
                  <a:srgbClr val="00B050"/>
                </a:solidFill>
              </a:rPr>
              <a:t>facteur)</a:t>
            </a:r>
            <a:endParaRPr lang="fr-FR" sz="2600" dirty="0">
              <a:solidFill>
                <a:srgbClr val="00B050"/>
              </a:solidFill>
            </a:endParaRPr>
          </a:p>
          <a:p>
            <a:r>
              <a:rPr lang="fr-FR" sz="2600" b="1" dirty="0">
                <a:solidFill>
                  <a:srgbClr val="00B050"/>
                </a:solidFill>
              </a:rPr>
              <a:t>Cadre </a:t>
            </a:r>
            <a:endParaRPr lang="fr-FR" sz="2600" dirty="0">
              <a:solidFill>
                <a:srgbClr val="00B050"/>
              </a:solidFill>
            </a:endParaRPr>
          </a:p>
          <a:p>
            <a:pPr algn="just"/>
            <a:r>
              <a:rPr lang="fr-FR" sz="2400" dirty="0"/>
              <a:t>Est un test de comparaison de deux moyennes ou plus</a:t>
            </a:r>
          </a:p>
          <a:p>
            <a:pPr algn="just"/>
            <a:r>
              <a:rPr lang="fr-FR" sz="2400" dirty="0"/>
              <a:t>Le test d’ANOVA est une généralisation du test de </a:t>
            </a:r>
            <a:r>
              <a:rPr lang="fr-FR" sz="2400" dirty="0" err="1"/>
              <a:t>Student</a:t>
            </a:r>
            <a:endParaRPr lang="fr-FR" sz="2400" dirty="0"/>
          </a:p>
          <a:p>
            <a:pPr marL="0" indent="0" algn="just">
              <a:buNone/>
            </a:pPr>
            <a:r>
              <a:rPr lang="fr-FR" sz="2400" dirty="0">
                <a:solidFill>
                  <a:srgbClr val="00B050"/>
                </a:solidFill>
              </a:rPr>
              <a:t>Variables :</a:t>
            </a:r>
            <a:r>
              <a:rPr lang="fr-FR" sz="2400" dirty="0"/>
              <a:t> </a:t>
            </a:r>
            <a:endParaRPr lang="fr-FR" sz="2400" dirty="0" smtClean="0"/>
          </a:p>
          <a:p>
            <a:pPr algn="just"/>
            <a:r>
              <a:rPr lang="fr-FR" sz="2400" dirty="0"/>
              <a:t>U</a:t>
            </a:r>
            <a:r>
              <a:rPr lang="fr-FR" sz="2400" dirty="0" smtClean="0"/>
              <a:t>ne </a:t>
            </a:r>
            <a:r>
              <a:rPr lang="fr-FR" sz="2400" dirty="0"/>
              <a:t>variable indépendante (exogène)  nominale (02 catégories ou plus) : Facteurs</a:t>
            </a:r>
          </a:p>
          <a:p>
            <a:pPr algn="just"/>
            <a:r>
              <a:rPr lang="fr-FR" sz="2400" dirty="0" smtClean="0"/>
              <a:t>Une </a:t>
            </a:r>
            <a:r>
              <a:rPr lang="fr-FR" sz="2400" dirty="0"/>
              <a:t>variable dépendante quantitative (endogène)</a:t>
            </a:r>
          </a:p>
          <a:p>
            <a:pPr marL="0" indent="0" algn="just">
              <a:buNone/>
            </a:pPr>
            <a:r>
              <a:rPr lang="fr-FR" sz="2400" b="1" dirty="0">
                <a:solidFill>
                  <a:srgbClr val="00B050"/>
                </a:solidFill>
              </a:rPr>
              <a:t>Objectifs:</a:t>
            </a:r>
            <a:r>
              <a:rPr lang="fr-FR" sz="2400" b="1" dirty="0"/>
              <a:t> </a:t>
            </a:r>
            <a:endParaRPr lang="fr-FR" sz="2400" dirty="0"/>
          </a:p>
          <a:p>
            <a:pPr algn="just"/>
            <a:r>
              <a:rPr lang="fr-FR" sz="2400" dirty="0" smtClean="0"/>
              <a:t>Comparer </a:t>
            </a:r>
            <a:r>
              <a:rPr lang="fr-FR" sz="2400" dirty="0"/>
              <a:t>les moyennes de l'endogène pour chaque modalité des facteurs </a:t>
            </a:r>
            <a:endParaRPr lang="fr-FR" sz="2400" dirty="0" smtClean="0"/>
          </a:p>
          <a:p>
            <a:pPr algn="just"/>
            <a:r>
              <a:rPr lang="fr-FR" sz="2400" dirty="0" smtClean="0"/>
              <a:t>Etudier </a:t>
            </a:r>
            <a:r>
              <a:rPr lang="fr-FR" sz="2400" dirty="0"/>
              <a:t>l'effet de ces facteurs sur la variable réponse </a:t>
            </a:r>
          </a:p>
          <a:p>
            <a:pPr marL="0" indent="0">
              <a:buNone/>
            </a:pPr>
            <a:endParaRPr lang="fr-FR" dirty="0"/>
          </a:p>
        </p:txBody>
      </p:sp>
    </p:spTree>
    <p:extLst>
      <p:ext uri="{BB962C8B-B14F-4D97-AF65-F5344CB8AC3E}">
        <p14:creationId xmlns:p14="http://schemas.microsoft.com/office/powerpoint/2010/main" val="301574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82580"/>
                <a:ext cx="10515600" cy="5494383"/>
              </a:xfrm>
            </p:spPr>
            <p:txBody>
              <a:bodyPr>
                <a:normAutofit fontScale="85000" lnSpcReduction="20000"/>
              </a:bodyPr>
              <a:lstStyle/>
              <a:p>
                <a:pPr algn="ctr">
                  <a:lnSpc>
                    <a:spcPct val="160000"/>
                  </a:lnSpc>
                  <a:buFont typeface="Wingdings" panose="05000000000000000000" pitchFamily="2" charset="2"/>
                  <a:buChar char="ü"/>
                </a:pPr>
                <a:r>
                  <a:rPr lang="fr-FR" sz="2600" dirty="0" smtClean="0"/>
                  <a:t>Simple si </a:t>
                </a:r>
                <a14:m>
                  <m:oMath xmlns:m="http://schemas.openxmlformats.org/officeDocument/2006/math">
                    <m:sSub>
                      <m:sSubPr>
                        <m:ctrlPr>
                          <a:rPr lang="fr-FR" sz="2600" i="1" smtClean="0">
                            <a:latin typeface="Cambria Math" panose="02040503050406030204" pitchFamily="18" charset="0"/>
                          </a:rPr>
                        </m:ctrlPr>
                      </m:sSubPr>
                      <m:e>
                        <m:r>
                          <a:rPr lang="fr-FR" sz="2600" b="0" i="1" smtClean="0">
                            <a:latin typeface="Cambria Math" panose="02040503050406030204" pitchFamily="18" charset="0"/>
                          </a:rPr>
                          <m:t>𝐻</m:t>
                        </m:r>
                      </m:e>
                      <m:sub>
                        <m:r>
                          <a:rPr lang="fr-FR" sz="2600" b="0" i="1" smtClean="0">
                            <a:latin typeface="Cambria Math" panose="02040503050406030204" pitchFamily="18" charset="0"/>
                          </a:rPr>
                          <m:t>1</m:t>
                        </m:r>
                      </m:sub>
                    </m:sSub>
                    <m:r>
                      <a:rPr lang="fr-FR" sz="2600" b="0" i="1" smtClean="0">
                        <a:latin typeface="Cambria Math" panose="02040503050406030204" pitchFamily="18" charset="0"/>
                      </a:rPr>
                      <m:t>:</m:t>
                    </m:r>
                    <m:r>
                      <a:rPr lang="fr-FR" sz="2600" b="0" i="1" smtClean="0">
                        <a:latin typeface="Cambria Math" panose="02040503050406030204" pitchFamily="18" charset="0"/>
                      </a:rPr>
                      <m:t>𝑝</m:t>
                    </m:r>
                    <m:r>
                      <a:rPr lang="fr-FR" sz="2600" b="0" i="1" smtClean="0">
                        <a:latin typeface="Cambria Math" panose="02040503050406030204" pitchFamily="18" charset="0"/>
                      </a:rPr>
                      <m:t>=</m:t>
                    </m:r>
                    <m:r>
                      <a:rPr lang="fr-FR" sz="2600" b="0" i="1" smtClean="0">
                        <a:latin typeface="Cambria Math" panose="02040503050406030204" pitchFamily="18" charset="0"/>
                      </a:rPr>
                      <m:t>45</m:t>
                    </m:r>
                    <m:r>
                      <a:rPr lang="fr-FR" sz="2600" b="0" i="1" smtClean="0">
                        <a:latin typeface="Cambria Math" panose="02040503050406030204" pitchFamily="18" charset="0"/>
                      </a:rPr>
                      <m:t>%</m:t>
                    </m:r>
                  </m:oMath>
                </a14:m>
                <a:r>
                  <a:rPr lang="fr-FR" sz="2600" dirty="0" smtClean="0"/>
                  <a:t> </a:t>
                </a:r>
              </a:p>
              <a:p>
                <a:pPr algn="ctr">
                  <a:lnSpc>
                    <a:spcPct val="160000"/>
                  </a:lnSpc>
                  <a:buFont typeface="Wingdings" panose="05000000000000000000" pitchFamily="2" charset="2"/>
                  <a:buChar char="ü"/>
                </a:pPr>
                <a:r>
                  <a:rPr lang="fr-FR" sz="2600" dirty="0" smtClean="0"/>
                  <a:t>Composite si </a:t>
                </a:r>
                <a14:m>
                  <m:oMath xmlns:m="http://schemas.openxmlformats.org/officeDocument/2006/math">
                    <m:sSub>
                      <m:sSubPr>
                        <m:ctrlPr>
                          <a:rPr lang="fr-FR" sz="2600" i="1" smtClean="0">
                            <a:latin typeface="Cambria Math" panose="02040503050406030204" pitchFamily="18" charset="0"/>
                          </a:rPr>
                        </m:ctrlPr>
                      </m:sSubPr>
                      <m:e>
                        <m:r>
                          <a:rPr lang="fr-FR" sz="2600" b="0" i="1" smtClean="0">
                            <a:latin typeface="Cambria Math" panose="02040503050406030204" pitchFamily="18" charset="0"/>
                          </a:rPr>
                          <m:t>𝐻</m:t>
                        </m:r>
                      </m:e>
                      <m:sub>
                        <m:r>
                          <a:rPr lang="fr-FR" sz="2600" b="0" i="1" smtClean="0">
                            <a:latin typeface="Cambria Math" panose="02040503050406030204" pitchFamily="18" charset="0"/>
                          </a:rPr>
                          <m:t>1</m:t>
                        </m:r>
                      </m:sub>
                    </m:sSub>
                    <m:r>
                      <a:rPr lang="fr-FR" sz="2600" b="0" i="1" smtClean="0">
                        <a:latin typeface="Cambria Math" panose="02040503050406030204" pitchFamily="18" charset="0"/>
                      </a:rPr>
                      <m:t>:</m:t>
                    </m:r>
                    <m:r>
                      <a:rPr lang="fr-FR" sz="2600" b="0" i="1" smtClean="0">
                        <a:latin typeface="Cambria Math" panose="02040503050406030204" pitchFamily="18" charset="0"/>
                      </a:rPr>
                      <m:t>𝑝</m:t>
                    </m:r>
                    <m:r>
                      <a:rPr lang="fr-FR" sz="2600" b="0" i="1" smtClean="0">
                        <a:latin typeface="Cambria Math" panose="02040503050406030204" pitchFamily="18" charset="0"/>
                        <a:ea typeface="Cambria Math" panose="02040503050406030204" pitchFamily="18" charset="0"/>
                      </a:rPr>
                      <m:t>≠</m:t>
                    </m:r>
                    <m:r>
                      <a:rPr lang="fr-FR" sz="2600" b="0" i="1" smtClean="0">
                        <a:latin typeface="Cambria Math" panose="02040503050406030204" pitchFamily="18" charset="0"/>
                      </a:rPr>
                      <m:t>50</m:t>
                    </m:r>
                    <m:r>
                      <a:rPr lang="fr-FR" sz="2600" b="0" i="1" smtClean="0">
                        <a:latin typeface="Cambria Math" panose="02040503050406030204" pitchFamily="18" charset="0"/>
                      </a:rPr>
                      <m:t>%   </m:t>
                    </m:r>
                    <m:r>
                      <a:rPr lang="fr-FR" sz="2600" b="0" i="1" smtClean="0">
                        <a:latin typeface="Cambria Math" panose="02040503050406030204" pitchFamily="18" charset="0"/>
                      </a:rPr>
                      <m:t>𝑜𝑢</m:t>
                    </m:r>
                    <m:r>
                      <a:rPr lang="fr-FR" sz="2600" b="0" i="1" smtClean="0">
                        <a:latin typeface="Cambria Math" panose="02040503050406030204" pitchFamily="18" charset="0"/>
                      </a:rPr>
                      <m:t>   </m:t>
                    </m:r>
                    <m:r>
                      <a:rPr lang="fr-FR" sz="2600" b="0" i="1" smtClean="0">
                        <a:latin typeface="Cambria Math" panose="02040503050406030204" pitchFamily="18" charset="0"/>
                      </a:rPr>
                      <m:t>𝑝</m:t>
                    </m:r>
                    <m:r>
                      <a:rPr lang="fr-FR" sz="2600" i="1">
                        <a:latin typeface="Cambria Math" panose="02040503050406030204" pitchFamily="18" charset="0"/>
                        <a:ea typeface="Cambria Math" panose="02040503050406030204" pitchFamily="18" charset="0"/>
                      </a:rPr>
                      <m:t>&lt;</m:t>
                    </m:r>
                    <m:r>
                      <a:rPr lang="fr-FR" sz="2600" b="0" i="1" smtClean="0">
                        <a:latin typeface="Cambria Math" panose="02040503050406030204" pitchFamily="18" charset="0"/>
                      </a:rPr>
                      <m:t>50</m:t>
                    </m:r>
                    <m:r>
                      <a:rPr lang="fr-FR" sz="2600" b="0" i="1" smtClean="0">
                        <a:latin typeface="Cambria Math" panose="02040503050406030204" pitchFamily="18" charset="0"/>
                      </a:rPr>
                      <m:t>%</m:t>
                    </m:r>
                  </m:oMath>
                </a14:m>
                <a:endParaRPr lang="fr-FR" sz="2600" dirty="0" smtClean="0"/>
              </a:p>
              <a:p>
                <a:pPr algn="just">
                  <a:lnSpc>
                    <a:spcPct val="160000"/>
                  </a:lnSpc>
                  <a:buFontTx/>
                  <a:buChar char="-"/>
                </a:pPr>
                <a:r>
                  <a:rPr lang="fr-FR" sz="2600" dirty="0" smtClean="0">
                    <a:solidFill>
                      <a:srgbClr val="00B050"/>
                    </a:solidFill>
                  </a:rPr>
                  <a:t>Choix de </a:t>
                </a:r>
                <a14:m>
                  <m:oMath xmlns:m="http://schemas.openxmlformats.org/officeDocument/2006/math">
                    <m:r>
                      <a:rPr lang="fr-FR" sz="2600" i="1" smtClean="0">
                        <a:solidFill>
                          <a:srgbClr val="00B050"/>
                        </a:solidFill>
                        <a:latin typeface="Cambria Math" panose="02040503050406030204" pitchFamily="18" charset="0"/>
                        <a:ea typeface="Cambria Math" panose="02040503050406030204" pitchFamily="18" charset="0"/>
                      </a:rPr>
                      <m:t>𝛼</m:t>
                    </m:r>
                  </m:oMath>
                </a14:m>
                <a:r>
                  <a:rPr lang="fr-FR" sz="2600" dirty="0" smtClean="0">
                    <a:solidFill>
                      <a:srgbClr val="00B050"/>
                    </a:solidFill>
                  </a:rPr>
                  <a:t> </a:t>
                </a:r>
                <a:r>
                  <a:rPr lang="fr-FR" sz="2600" dirty="0" smtClean="0"/>
                  <a:t>: risque de premier espèce. On utilisera la plupart du temps </a:t>
                </a:r>
                <a14:m>
                  <m:oMath xmlns:m="http://schemas.openxmlformats.org/officeDocument/2006/math">
                    <m:r>
                      <a:rPr lang="fr-FR" sz="2600" i="1" smtClean="0">
                        <a:latin typeface="Cambria Math" panose="02040503050406030204" pitchFamily="18" charset="0"/>
                        <a:ea typeface="Cambria Math" panose="02040503050406030204" pitchFamily="18" charset="0"/>
                      </a:rPr>
                      <m:t>𝛼</m:t>
                    </m:r>
                    <m:r>
                      <a:rPr lang="fr-FR" sz="2600" b="0" i="1" smtClean="0">
                        <a:latin typeface="Cambria Math" panose="02040503050406030204" pitchFamily="18" charset="0"/>
                        <a:ea typeface="Cambria Math" panose="02040503050406030204" pitchFamily="18" charset="0"/>
                      </a:rPr>
                      <m:t>=</m:t>
                    </m:r>
                    <m:r>
                      <a:rPr lang="fr-FR" sz="2600" b="0" i="1" smtClean="0">
                        <a:latin typeface="Cambria Math" panose="02040503050406030204" pitchFamily="18" charset="0"/>
                        <a:ea typeface="Cambria Math" panose="02040503050406030204" pitchFamily="18" charset="0"/>
                      </a:rPr>
                      <m:t>5</m:t>
                    </m:r>
                    <m:r>
                      <a:rPr lang="fr-FR" sz="2600" b="0" i="1" smtClean="0">
                        <a:latin typeface="Cambria Math" panose="02040503050406030204" pitchFamily="18" charset="0"/>
                        <a:ea typeface="Cambria Math" panose="02040503050406030204" pitchFamily="18" charset="0"/>
                      </a:rPr>
                      <m:t>%   </m:t>
                    </m:r>
                    <m:r>
                      <a:rPr lang="fr-FR" sz="2600" b="0" i="1" smtClean="0">
                        <a:latin typeface="Cambria Math" panose="02040503050406030204" pitchFamily="18" charset="0"/>
                        <a:ea typeface="Cambria Math" panose="02040503050406030204" pitchFamily="18" charset="0"/>
                      </a:rPr>
                      <m:t>𝑜𝑢</m:t>
                    </m:r>
                    <m:r>
                      <a:rPr lang="fr-FR" sz="2600" b="0" i="1" smtClean="0">
                        <a:latin typeface="Cambria Math" panose="02040503050406030204" pitchFamily="18" charset="0"/>
                        <a:ea typeface="Cambria Math" panose="02040503050406030204" pitchFamily="18" charset="0"/>
                      </a:rPr>
                      <m:t> </m:t>
                    </m:r>
                    <m:r>
                      <a:rPr lang="fr-FR" sz="2600" b="0" i="1" smtClean="0">
                        <a:latin typeface="Cambria Math" panose="02040503050406030204" pitchFamily="18" charset="0"/>
                        <a:ea typeface="Cambria Math" panose="02040503050406030204" pitchFamily="18" charset="0"/>
                      </a:rPr>
                      <m:t>1</m:t>
                    </m:r>
                    <m:r>
                      <a:rPr lang="fr-FR" sz="2600" b="0" i="1" smtClean="0">
                        <a:latin typeface="Cambria Math" panose="02040503050406030204" pitchFamily="18" charset="0"/>
                        <a:ea typeface="Cambria Math" panose="02040503050406030204" pitchFamily="18" charset="0"/>
                      </a:rPr>
                      <m:t>%</m:t>
                    </m:r>
                  </m:oMath>
                </a14:m>
                <a:endParaRPr lang="fr-FR" sz="2600" b="0" dirty="0" smtClean="0">
                  <a:ea typeface="Cambria Math" panose="02040503050406030204" pitchFamily="18" charset="0"/>
                </a:endParaRPr>
              </a:p>
              <a:p>
                <a:pPr algn="just">
                  <a:lnSpc>
                    <a:spcPct val="160000"/>
                  </a:lnSpc>
                  <a:buFontTx/>
                  <a:buChar char="-"/>
                </a:pPr>
                <a:r>
                  <a:rPr lang="fr-FR" sz="2600" dirty="0" smtClean="0">
                    <a:solidFill>
                      <a:srgbClr val="00B050"/>
                    </a:solidFill>
                  </a:rPr>
                  <a:t>Détermination de la variable de décision (statistique de test)</a:t>
                </a:r>
              </a:p>
              <a:p>
                <a:pPr algn="just">
                  <a:lnSpc>
                    <a:spcPct val="160000"/>
                  </a:lnSpc>
                  <a:buFontTx/>
                  <a:buChar char="-"/>
                </a:pPr>
                <a:r>
                  <a:rPr lang="fr-FR" sz="2600" dirty="0" smtClean="0">
                    <a:solidFill>
                      <a:srgbClr val="00B050"/>
                    </a:solidFill>
                  </a:rPr>
                  <a:t>Calcul de la région critique (région de rejet). </a:t>
                </a:r>
                <a:r>
                  <a:rPr lang="fr-FR" sz="2600" dirty="0" smtClean="0"/>
                  <a:t>Son complémentaire dans R est une région d’acceptation de </a:t>
                </a:r>
                <a14:m>
                  <m:oMath xmlns:m="http://schemas.openxmlformats.org/officeDocument/2006/math">
                    <m:sSub>
                      <m:sSubPr>
                        <m:ctrlPr>
                          <a:rPr lang="fr-FR" sz="2600" i="1" smtClean="0">
                            <a:latin typeface="Cambria Math" panose="02040503050406030204" pitchFamily="18" charset="0"/>
                          </a:rPr>
                        </m:ctrlPr>
                      </m:sSubPr>
                      <m:e>
                        <m:r>
                          <a:rPr lang="fr-FR" sz="2600" b="0" i="1" smtClean="0">
                            <a:latin typeface="Cambria Math" panose="02040503050406030204" pitchFamily="18" charset="0"/>
                          </a:rPr>
                          <m:t>𝐻</m:t>
                        </m:r>
                      </m:e>
                      <m:sub>
                        <m:r>
                          <a:rPr lang="fr-FR" sz="2600" b="0" i="1" smtClean="0">
                            <a:latin typeface="Cambria Math" panose="02040503050406030204" pitchFamily="18" charset="0"/>
                          </a:rPr>
                          <m:t>0</m:t>
                        </m:r>
                      </m:sub>
                    </m:sSub>
                  </m:oMath>
                </a14:m>
                <a:r>
                  <a:rPr lang="fr-FR" sz="2600" dirty="0" smtClean="0"/>
                  <a:t> pour un risque </a:t>
                </a:r>
                <a14:m>
                  <m:oMath xmlns:m="http://schemas.openxmlformats.org/officeDocument/2006/math">
                    <m:r>
                      <a:rPr lang="fr-FR" sz="2600" i="1" smtClean="0">
                        <a:latin typeface="Cambria Math" panose="02040503050406030204" pitchFamily="18" charset="0"/>
                        <a:ea typeface="Cambria Math" panose="02040503050406030204" pitchFamily="18" charset="0"/>
                      </a:rPr>
                      <m:t>𝛼</m:t>
                    </m:r>
                  </m:oMath>
                </a14:m>
                <a:r>
                  <a:rPr lang="fr-FR" sz="2600" dirty="0" smtClean="0"/>
                  <a:t>. Pour une variable aléatoire Normale, ces régions peuvent par exemple être de la forme suivante:</a:t>
                </a:r>
              </a:p>
              <a:p>
                <a:pPr>
                  <a:buFontTx/>
                  <a:buChar char="-"/>
                </a:pPr>
                <a:endParaRPr lang="fr-FR" dirty="0" smtClean="0"/>
              </a:p>
              <a:p>
                <a:pPr>
                  <a:buFontTx/>
                  <a:buChar char="-"/>
                </a:pPr>
                <a:endParaRPr lang="fr-FR" dirty="0" smtClean="0"/>
              </a:p>
              <a:p>
                <a:pPr marL="0" indent="0">
                  <a:buNone/>
                </a:pPr>
                <a:endParaRPr lang="fr-FR" dirty="0" smtClean="0"/>
              </a:p>
              <a:p>
                <a:pPr marL="0" indent="0">
                  <a:buNone/>
                </a:pPr>
                <a:r>
                  <a:rPr lang="fr-FR" dirty="0" smtClean="0"/>
                  <a:t> </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82580"/>
                <a:ext cx="10515600" cy="5494383"/>
              </a:xfrm>
              <a:blipFill rotWithShape="0">
                <a:blip r:embed="rId2"/>
                <a:stretch>
                  <a:fillRect l="-812" r="-696"/>
                </a:stretch>
              </a:blipFill>
            </p:spPr>
            <p:txBody>
              <a:bodyPr/>
              <a:lstStyle/>
              <a:p>
                <a:r>
                  <a:rPr lang="fr-FR">
                    <a:noFill/>
                  </a:rPr>
                  <a:t> </a:t>
                </a:r>
              </a:p>
            </p:txBody>
          </p:sp>
        </mc:Fallback>
      </mc:AlternateContent>
      <p:pic>
        <p:nvPicPr>
          <p:cNvPr id="5" name="Image 4"/>
          <p:cNvPicPr/>
          <p:nvPr/>
        </p:nvPicPr>
        <p:blipFill>
          <a:blip r:embed="rId3"/>
          <a:srcRect/>
          <a:stretch>
            <a:fillRect/>
          </a:stretch>
        </p:blipFill>
        <p:spPr bwMode="auto">
          <a:xfrm>
            <a:off x="6761410" y="4378817"/>
            <a:ext cx="5087155" cy="2297941"/>
          </a:xfrm>
          <a:prstGeom prst="rect">
            <a:avLst/>
          </a:prstGeom>
          <a:noFill/>
          <a:ln w="9525">
            <a:noFill/>
            <a:miter lim="800000"/>
            <a:headEnd/>
            <a:tailEnd/>
          </a:ln>
        </p:spPr>
      </p:pic>
    </p:spTree>
    <p:extLst>
      <p:ext uri="{BB962C8B-B14F-4D97-AF65-F5344CB8AC3E}">
        <p14:creationId xmlns:p14="http://schemas.microsoft.com/office/powerpoint/2010/main" val="2966117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15155"/>
            <a:ext cx="10515600" cy="5661808"/>
          </a:xfrm>
        </p:spPr>
        <p:txBody>
          <a:bodyPr>
            <a:normAutofit lnSpcReduction="10000"/>
          </a:bodyPr>
          <a:lstStyle/>
          <a:p>
            <a:pPr>
              <a:lnSpc>
                <a:spcPct val="150000"/>
              </a:lnSpc>
            </a:pPr>
            <a:r>
              <a:rPr lang="fr-FR" sz="2400" dirty="0" smtClean="0"/>
              <a:t>Plantation d’arbres dans 3 forets </a:t>
            </a:r>
          </a:p>
          <a:p>
            <a:pPr lvl="0">
              <a:lnSpc>
                <a:spcPct val="150000"/>
              </a:lnSpc>
            </a:pPr>
            <a:r>
              <a:rPr lang="fr-FR" sz="2400" dirty="0" smtClean="0"/>
              <a:t>Comparaison de la hauteur des arbres </a:t>
            </a:r>
          </a:p>
          <a:p>
            <a:pPr lvl="0"/>
            <a:endParaRPr lang="fr-FR" dirty="0" smtClean="0"/>
          </a:p>
          <a:p>
            <a:pPr lvl="0"/>
            <a:endParaRPr lang="fr-FR" dirty="0"/>
          </a:p>
          <a:p>
            <a:pPr lvl="0"/>
            <a:endParaRPr lang="fr-FR" dirty="0" smtClean="0"/>
          </a:p>
          <a:p>
            <a:pPr lvl="0"/>
            <a:endParaRPr lang="fr-FR" dirty="0"/>
          </a:p>
          <a:p>
            <a:pPr lvl="0"/>
            <a:endParaRPr lang="fr-FR" dirty="0" smtClean="0"/>
          </a:p>
          <a:p>
            <a:pPr lvl="0">
              <a:lnSpc>
                <a:spcPct val="150000"/>
              </a:lnSpc>
            </a:pPr>
            <a:r>
              <a:rPr lang="fr-FR" sz="2400" dirty="0"/>
              <a:t>Les forêts : Variable qualitative contenant trois modalités, appelée facteur (à effets fixes). </a:t>
            </a:r>
          </a:p>
          <a:p>
            <a:pPr lvl="0">
              <a:lnSpc>
                <a:spcPct val="150000"/>
              </a:lnSpc>
            </a:pPr>
            <a:r>
              <a:rPr lang="fr-FR" sz="2400" dirty="0"/>
              <a:t>Hauteur des arbres : Réponse, notée </a:t>
            </a:r>
            <a:r>
              <a:rPr lang="fr-FR" sz="2400" dirty="0" smtClean="0"/>
              <a:t>X. </a:t>
            </a:r>
            <a:endParaRPr lang="fr-FR" sz="2400" dirty="0"/>
          </a:p>
          <a:p>
            <a:pPr marL="0" lvl="0" indent="0">
              <a:buNone/>
            </a:pPr>
            <a:endParaRPr lang="fr-FR" dirty="0" smtClean="0"/>
          </a:p>
          <a:p>
            <a:pPr marL="0" lvl="0" indent="0">
              <a:buNone/>
            </a:pPr>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1778694" y="1893193"/>
            <a:ext cx="7760836" cy="2080139"/>
          </a:xfrm>
          <a:prstGeom prst="rect">
            <a:avLst/>
          </a:prstGeom>
        </p:spPr>
      </p:pic>
    </p:spTree>
    <p:extLst>
      <p:ext uri="{BB962C8B-B14F-4D97-AF65-F5344CB8AC3E}">
        <p14:creationId xmlns:p14="http://schemas.microsoft.com/office/powerpoint/2010/main" val="3510280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31065"/>
                <a:ext cx="10515600" cy="5545898"/>
              </a:xfrm>
            </p:spPr>
            <p:txBody>
              <a:bodyPr/>
              <a:lstStyle/>
              <a:p>
                <a:pPr marL="0" indent="0" algn="just">
                  <a:buNone/>
                </a:pPr>
                <a:r>
                  <a:rPr lang="fr-FR" sz="2400" b="1" dirty="0" smtClean="0">
                    <a:solidFill>
                      <a:srgbClr val="00B050"/>
                    </a:solidFill>
                  </a:rPr>
                  <a:t>Les conditions de l’ANOVA</a:t>
                </a:r>
                <a:r>
                  <a:rPr lang="fr-FR" sz="2400" dirty="0"/>
                  <a:t> </a:t>
                </a:r>
                <a:r>
                  <a:rPr lang="fr-FR" sz="2400" dirty="0" smtClean="0">
                    <a:solidFill>
                      <a:srgbClr val="00B050"/>
                    </a:solidFill>
                    <a:sym typeface="Wingdings" panose="05000000000000000000" pitchFamily="2" charset="2"/>
                  </a:rPr>
                  <a:t>(</a:t>
                </a:r>
                <a:r>
                  <a:rPr lang="fr-FR" sz="2400" dirty="0" smtClean="0">
                    <a:solidFill>
                      <a:srgbClr val="00B050"/>
                    </a:solidFill>
                  </a:rPr>
                  <a:t>seront </a:t>
                </a:r>
                <a:r>
                  <a:rPr lang="fr-FR" sz="2400" dirty="0">
                    <a:solidFill>
                      <a:srgbClr val="00B050"/>
                    </a:solidFill>
                  </a:rPr>
                  <a:t>discuter au </a:t>
                </a:r>
                <a:r>
                  <a:rPr lang="fr-FR" sz="2400" dirty="0" smtClean="0">
                    <a:solidFill>
                      <a:srgbClr val="00B050"/>
                    </a:solidFill>
                  </a:rPr>
                  <a:t>TP)</a:t>
                </a:r>
                <a:endParaRPr lang="fr-FR" sz="2400" dirty="0">
                  <a:solidFill>
                    <a:srgbClr val="00B050"/>
                  </a:solidFill>
                </a:endParaRPr>
              </a:p>
              <a:p>
                <a:pPr lvl="0" algn="just">
                  <a:buFont typeface="Wingdings" panose="05000000000000000000" pitchFamily="2" charset="2"/>
                  <a:buChar char="q"/>
                </a:pPr>
                <a:r>
                  <a:rPr lang="fr-FR" sz="2400" dirty="0"/>
                  <a:t>Les « </a:t>
                </a:r>
                <a:r>
                  <a:rPr lang="fr-FR" sz="2400" dirty="0" smtClean="0"/>
                  <a:t>k</a:t>
                </a:r>
                <a:r>
                  <a:rPr lang="fr-FR" sz="2400" dirty="0"/>
                  <a:t> » échantillons comparés sont indépendants</a:t>
                </a:r>
              </a:p>
              <a:p>
                <a:pPr lvl="0" algn="just">
                  <a:buFont typeface="Wingdings" panose="05000000000000000000" pitchFamily="2" charset="2"/>
                  <a:buChar char="q"/>
                </a:pPr>
                <a:r>
                  <a:rPr lang="fr-FR" sz="2400" dirty="0"/>
                  <a:t>La variable quantitative étudiée suit une loi normale dans les « </a:t>
                </a:r>
                <a:r>
                  <a:rPr lang="fr-FR" sz="2400" dirty="0" smtClean="0"/>
                  <a:t>k</a:t>
                </a:r>
                <a:r>
                  <a:rPr lang="fr-FR" sz="2400" dirty="0"/>
                  <a:t> » populations </a:t>
                </a:r>
                <a:r>
                  <a:rPr lang="fr-FR" sz="2400" dirty="0" smtClean="0"/>
                  <a:t>comparées (test de Shapiro-</a:t>
                </a:r>
                <a:r>
                  <a:rPr lang="fr-FR" sz="2400" dirty="0" err="1" smtClean="0"/>
                  <a:t>Wilk</a:t>
                </a:r>
                <a:r>
                  <a:rPr lang="fr-FR" sz="2400" dirty="0" smtClean="0"/>
                  <a:t>)</a:t>
                </a:r>
                <a:endParaRPr lang="fr-FR" sz="2400" dirty="0"/>
              </a:p>
              <a:p>
                <a:pPr lvl="0" algn="just">
                  <a:buFont typeface="Wingdings" panose="05000000000000000000" pitchFamily="2" charset="2"/>
                  <a:buChar char="q"/>
                </a:pPr>
                <a:r>
                  <a:rPr lang="fr-FR" sz="2400" dirty="0"/>
                  <a:t>Les « </a:t>
                </a:r>
                <a:r>
                  <a:rPr lang="fr-FR" sz="2400" dirty="0" smtClean="0"/>
                  <a:t>k</a:t>
                </a:r>
                <a:r>
                  <a:rPr lang="fr-FR" sz="2400" dirty="0"/>
                  <a:t> » populations comparées ont la même variance : Homogénéités des </a:t>
                </a:r>
                <a:r>
                  <a:rPr lang="fr-FR" sz="2400" dirty="0" smtClean="0"/>
                  <a:t>variances (test de </a:t>
                </a:r>
                <a:r>
                  <a:rPr lang="fr-FR" sz="2400" dirty="0" err="1" smtClean="0"/>
                  <a:t>Bartelett</a:t>
                </a:r>
                <a:r>
                  <a:rPr lang="fr-FR" sz="2400" dirty="0" smtClean="0"/>
                  <a:t>).</a:t>
                </a:r>
              </a:p>
              <a:p>
                <a:pPr marL="0" lvl="0" indent="0">
                  <a:buNone/>
                </a:pPr>
                <a:r>
                  <a:rPr lang="fr-FR" sz="2400" dirty="0" smtClean="0">
                    <a:solidFill>
                      <a:srgbClr val="00B050"/>
                    </a:solidFill>
                  </a:rPr>
                  <a:t>Hypothèses à tester</a:t>
                </a:r>
              </a:p>
              <a:p>
                <a:pPr marL="0" lvl="0" indent="0">
                  <a:buNone/>
                </a:pP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r>
                      <a:rPr lang="fr-FR" sz="2400" b="0" i="1" smtClean="0">
                        <a:latin typeface="Cambria Math" panose="02040503050406030204" pitchFamily="18" charset="0"/>
                      </a:rPr>
                      <m:t>: </m:t>
                    </m:r>
                  </m:oMath>
                </a14:m>
                <a:r>
                  <a:rPr lang="fr-FR" sz="2400" dirty="0" smtClean="0"/>
                  <a:t>toutes les moyennes sont identiques</a:t>
                </a:r>
              </a:p>
              <a:p>
                <a:pPr marL="0" lvl="0" indent="0">
                  <a:buNone/>
                </a:pP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b="0" i="1" smtClean="0">
                            <a:latin typeface="Cambria Math" panose="02040503050406030204" pitchFamily="18" charset="0"/>
                          </a:rPr>
                          <m:t>1</m:t>
                        </m:r>
                      </m:sub>
                    </m:sSub>
                  </m:oMath>
                </a14:m>
                <a:r>
                  <a:rPr lang="fr-FR" sz="2400" dirty="0" smtClean="0"/>
                  <a:t>: au moins une des moyennes est différente des autres</a:t>
                </a:r>
              </a:p>
              <a:p>
                <a:pPr marL="0" lvl="0" indent="0">
                  <a:buNone/>
                </a:pPr>
                <a:endParaRPr lang="fr-FR" sz="2400" dirty="0" smtClean="0"/>
              </a:p>
              <a:p>
                <a:pPr marL="0" lvl="0" indent="0">
                  <a:buNone/>
                </a:pPr>
                <a:endParaRPr lang="fr-FR" dirty="0" smtClean="0"/>
              </a:p>
              <a:p>
                <a:pPr marL="0" lvl="0" indent="0">
                  <a:buNone/>
                </a:pPr>
                <a:endParaRPr lang="fr-FR" dirty="0" smtClean="0"/>
              </a:p>
              <a:p>
                <a:pPr marL="0" lv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31065"/>
                <a:ext cx="10515600" cy="5545898"/>
              </a:xfrm>
              <a:blipFill rotWithShape="0">
                <a:blip r:embed="rId2"/>
                <a:stretch>
                  <a:fillRect l="-928" t="-1540" r="-870"/>
                </a:stretch>
              </a:blipFill>
            </p:spPr>
            <p:txBody>
              <a:bodyPr/>
              <a:lstStyle/>
              <a:p>
                <a:r>
                  <a:rPr lang="fr-FR">
                    <a:noFill/>
                  </a:rPr>
                  <a:t> </a:t>
                </a:r>
              </a:p>
            </p:txBody>
          </p:sp>
        </mc:Fallback>
      </mc:AlternateContent>
    </p:spTree>
    <p:extLst>
      <p:ext uri="{BB962C8B-B14F-4D97-AF65-F5344CB8AC3E}">
        <p14:creationId xmlns:p14="http://schemas.microsoft.com/office/powerpoint/2010/main" val="20244090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92428"/>
                <a:ext cx="10515600" cy="5584535"/>
              </a:xfrm>
            </p:spPr>
            <p:txBody>
              <a:bodyPr>
                <a:normAutofit/>
              </a:bodyPr>
              <a:lstStyle/>
              <a:p>
                <a:pPr marL="0" indent="0" algn="just">
                  <a:buNone/>
                </a:pPr>
                <a:r>
                  <a:rPr lang="fr-FR" sz="2400" b="1" dirty="0" smtClean="0">
                    <a:solidFill>
                      <a:srgbClr val="00B050"/>
                    </a:solidFill>
                  </a:rPr>
                  <a:t>Notations</a:t>
                </a:r>
                <a:endParaRPr lang="fr-FR" sz="2400" dirty="0">
                  <a:solidFill>
                    <a:srgbClr val="00B050"/>
                  </a:solidFill>
                </a:endParaRPr>
              </a:p>
              <a:p>
                <a:pPr marL="0" indent="0" algn="just">
                  <a:buNone/>
                </a:pPr>
                <a:r>
                  <a:rPr lang="fr-FR" sz="2400" dirty="0" smtClean="0"/>
                  <a:t>On </a:t>
                </a:r>
                <a:r>
                  <a:rPr lang="fr-FR" sz="2400" dirty="0"/>
                  <a:t>note par :</a:t>
                </a:r>
              </a:p>
              <a:p>
                <a:pPr marL="0" indent="0" algn="just">
                  <a:buNone/>
                </a:pPr>
                <a:r>
                  <a:rPr lang="fr-FR" sz="2400" dirty="0"/>
                  <a:t>K : le nombre de modalités</a:t>
                </a:r>
              </a:p>
              <a:p>
                <a:pPr marL="0" indent="0" algn="just">
                  <a:buNone/>
                </a:pP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𝑖</m:t>
                        </m:r>
                      </m:sub>
                    </m:sSub>
                  </m:oMath>
                </a14:m>
                <a:r>
                  <a:rPr lang="fr-FR" sz="2400" dirty="0"/>
                  <a:t> : le nombre d’observations de la modalité « i »</a:t>
                </a:r>
              </a:p>
              <a:p>
                <a:pPr marL="0" indent="0" algn="just">
                  <a:buNone/>
                </a:pPr>
                <a14:m>
                  <m:oMath xmlns:m="http://schemas.openxmlformats.org/officeDocument/2006/math">
                    <m:r>
                      <a:rPr lang="fr-FR" sz="2400" b="0" i="1" smtClean="0">
                        <a:latin typeface="Cambria Math" panose="02040503050406030204" pitchFamily="18" charset="0"/>
                      </a:rPr>
                      <m:t>𝑛</m:t>
                    </m:r>
                  </m:oMath>
                </a14:m>
                <a:r>
                  <a:rPr lang="fr-FR" sz="2400" dirty="0"/>
                  <a:t> : le nombre d’observation </a:t>
                </a:r>
                <a:r>
                  <a:rPr lang="fr-FR" sz="2400" dirty="0" smtClean="0"/>
                  <a:t>totale</a:t>
                </a:r>
              </a:p>
              <a:p>
                <a:pPr marL="0" indent="0" algn="just">
                  <a:buNone/>
                </a:pPr>
                <a:r>
                  <a:rPr lang="fr-FR" sz="2400" b="1" dirty="0">
                    <a:solidFill>
                      <a:srgbClr val="00B050"/>
                    </a:solidFill>
                  </a:rPr>
                  <a:t>Les moyennes élémentaires et la moyenne globale</a:t>
                </a:r>
                <a:endParaRPr lang="fr-FR" sz="2400" dirty="0">
                  <a:solidFill>
                    <a:srgbClr val="00B05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1</m:t>
                              </m:r>
                            </m:sub>
                          </m:sSub>
                        </m:sup>
                        <m:e>
                          <m:sSub>
                            <m:sSubPr>
                              <m:ctrlPr>
                                <a:rPr lang="fr-FR" sz="2400" i="1" smtClean="0">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b="0" i="1" smtClean="0">
                              <a:latin typeface="Cambria Math" panose="02040503050406030204" pitchFamily="18" charset="0"/>
                            </a:rPr>
                            <m:t>,</m:t>
                          </m:r>
                          <m:r>
                            <a:rPr lang="fr-FR" sz="2400" i="1" smtClean="0">
                              <a:latin typeface="Cambria Math" panose="02040503050406030204" pitchFamily="18" charset="0"/>
                            </a:rPr>
                            <m:t>  </m:t>
                          </m:r>
                          <m:r>
                            <a:rPr lang="fr-FR" sz="2400" i="1" smtClean="0">
                              <a:latin typeface="Cambria Math" panose="02040503050406030204" pitchFamily="18" charset="0"/>
                            </a:rPr>
                            <m:t>𝑖</m:t>
                          </m:r>
                          <m:r>
                            <a:rPr lang="fr-FR" sz="2400" i="1" smtClean="0">
                              <a:latin typeface="Cambria Math" panose="02040503050406030204" pitchFamily="18" charset="0"/>
                            </a:rPr>
                            <m:t>=</m:t>
                          </m:r>
                          <m:r>
                            <a:rPr lang="fr-FR" sz="2400" i="1" smtClean="0">
                              <a:latin typeface="Cambria Math" panose="02040503050406030204" pitchFamily="18" charset="0"/>
                            </a:rPr>
                            <m:t>1</m:t>
                          </m:r>
                          <m:r>
                            <a:rPr lang="fr-FR" sz="2400" i="1" smtClean="0">
                              <a:latin typeface="Cambria Math" panose="02040503050406030204" pitchFamily="18" charset="0"/>
                            </a:rPr>
                            <m:t>.</m:t>
                          </m:r>
                          <m:r>
                            <a:rPr lang="fr-FR" sz="2400" i="1" smtClean="0">
                              <a:latin typeface="Cambria Math" panose="02040503050406030204" pitchFamily="18" charset="0"/>
                            </a:rPr>
                            <m:t>2</m:t>
                          </m:r>
                          <m:r>
                            <a:rPr lang="fr-FR" sz="2400" i="1" smtClean="0">
                              <a:latin typeface="Cambria Math" panose="02040503050406030204" pitchFamily="18" charset="0"/>
                            </a:rPr>
                            <m:t>…..</m:t>
                          </m:r>
                          <m:r>
                            <a:rPr lang="fr-FR" sz="2400" i="1" smtClean="0">
                              <a:latin typeface="Cambria Math" panose="02040503050406030204" pitchFamily="18" charset="0"/>
                            </a:rPr>
                            <m:t>𝑘</m:t>
                          </m:r>
                        </m:e>
                      </m:nary>
                    </m:oMath>
                  </m:oMathPara>
                </a14:m>
                <a:endParaRPr lang="fr-FR" sz="2400" dirty="0" smtClean="0"/>
              </a:p>
              <a:p>
                <a:pPr marL="0" indent="0" algn="just">
                  <a:buNone/>
                </a:pPr>
                <a14:m>
                  <m:oMathPara xmlns:m="http://schemas.openxmlformats.org/officeDocument/2006/math">
                    <m:oMathParaPr>
                      <m:jc m:val="centerGroup"/>
                    </m:oMathParaPr>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𝑛</m:t>
                          </m:r>
                        </m:den>
                      </m:f>
                      <m:nary>
                        <m:naryPr>
                          <m:chr m:val="∑"/>
                          <m:limLoc m:val="undOvr"/>
                          <m:subHide m:val="on"/>
                          <m:supHide m:val="on"/>
                          <m:ctrlPr>
                            <a:rPr lang="fr-FR" sz="2400" i="1">
                              <a:latin typeface="Cambria Math" panose="02040503050406030204" pitchFamily="18" charset="0"/>
                            </a:rPr>
                          </m:ctrlPr>
                        </m:naryPr>
                        <m:sub/>
                        <m:sup/>
                        <m:e>
                          <m:nary>
                            <m:naryPr>
                              <m:chr m:val="∑"/>
                              <m:limLoc m:val="undOvr"/>
                              <m:subHide m:val="on"/>
                              <m:supHide m:val="on"/>
                              <m:ctrlPr>
                                <a:rPr lang="fr-FR" sz="2400" i="1">
                                  <a:latin typeface="Cambria Math" panose="02040503050406030204" pitchFamily="18" charset="0"/>
                                </a:rPr>
                              </m:ctrlPr>
                            </m:naryPr>
                            <m:sub/>
                            <m:sup/>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e>
                          </m:nary>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b="0" i="1" smtClean="0">
                                  <a:latin typeface="Cambria Math" panose="02040503050406030204" pitchFamily="18" charset="0"/>
                                </a:rPr>
                                <m:t>𝑛</m:t>
                              </m:r>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𝑘</m:t>
                              </m:r>
                            </m:sup>
                            <m:e>
                              <m:sSub>
                                <m:sSubPr>
                                  <m:ctrlPr>
                                    <a:rPr lang="fr-FR" sz="2400" i="1">
                                      <a:latin typeface="Cambria Math" panose="02040503050406030204" pitchFamily="18" charset="0"/>
                                    </a:rPr>
                                  </m:ctrlPr>
                                </m:sSub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𝑖</m:t>
                                      </m:r>
                                    </m:sub>
                                  </m:sSub>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e>
                          </m:nary>
                        </m:e>
                      </m:nary>
                    </m:oMath>
                  </m:oMathPara>
                </a14:m>
                <a:endParaRPr lang="fr-FR" sz="2400" dirty="0" smtClean="0"/>
              </a:p>
              <a:p>
                <a:pPr marL="0" indent="0" algn="just">
                  <a:buNone/>
                </a:pPr>
                <a:r>
                  <a:rPr lang="fr-FR" sz="2400" dirty="0"/>
                  <a:t>La moyenne de toutes les observations est la moyenne des moyennes de chaque échantillon </a:t>
                </a:r>
              </a:p>
              <a:p>
                <a:pPr marL="0" indent="0">
                  <a:buNone/>
                </a:pPr>
                <a:endParaRPr lang="fr-FR" dirty="0" smtClean="0"/>
              </a:p>
              <a:p>
                <a:pPr marL="0" indent="0">
                  <a:buNone/>
                </a:pPr>
                <a:endParaRPr lang="fr-FR" dirty="0"/>
              </a:p>
              <a:p>
                <a:pPr mar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92428"/>
                <a:ext cx="10515600" cy="5584535"/>
              </a:xfrm>
              <a:blipFill rotWithShape="0">
                <a:blip r:embed="rId2"/>
                <a:stretch>
                  <a:fillRect l="-928" t="-1528" r="-870"/>
                </a:stretch>
              </a:blipFill>
            </p:spPr>
            <p:txBody>
              <a:bodyPr/>
              <a:lstStyle/>
              <a:p>
                <a:r>
                  <a:rPr lang="fr-FR">
                    <a:noFill/>
                  </a:rPr>
                  <a:t> </a:t>
                </a:r>
              </a:p>
            </p:txBody>
          </p:sp>
        </mc:Fallback>
      </mc:AlternateContent>
    </p:spTree>
    <p:extLst>
      <p:ext uri="{BB962C8B-B14F-4D97-AF65-F5344CB8AC3E}">
        <p14:creationId xmlns:p14="http://schemas.microsoft.com/office/powerpoint/2010/main" val="32344196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553792"/>
                <a:ext cx="10515600" cy="5623171"/>
              </a:xfrm>
            </p:spPr>
            <p:txBody>
              <a:bodyPr>
                <a:normAutofit fontScale="77500" lnSpcReduction="20000"/>
              </a:bodyPr>
              <a:lstStyle/>
              <a:p>
                <a:pPr marL="0" indent="0" algn="just">
                  <a:buNone/>
                </a:pPr>
                <a:r>
                  <a:rPr lang="fr-FR" sz="2400" b="1" dirty="0" smtClean="0">
                    <a:solidFill>
                      <a:srgbClr val="00B050"/>
                    </a:solidFill>
                  </a:rPr>
                  <a:t>Les variances élémentaires</a:t>
                </a:r>
              </a:p>
              <a:p>
                <a:pPr marL="0" indent="0" algn="just">
                  <a:buNone/>
                </a:pPr>
                <a:endParaRPr lang="fr-FR" sz="2400" b="1" dirty="0">
                  <a:solidFill>
                    <a:srgbClr val="00B05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rPr>
                          </m:ctrlPr>
                        </m:sSubPr>
                        <m:e>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e>
                        <m:sub>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𝑒</m:t>
                              </m:r>
                            </m:e>
                            <m:sub>
                              <m:r>
                                <a:rPr lang="fr-FR" sz="2400" b="0" i="1" smtClean="0">
                                  <a:latin typeface="Cambria Math" panose="02040503050406030204" pitchFamily="18" charset="0"/>
                                </a:rPr>
                                <m:t>𝑖</m:t>
                              </m:r>
                            </m:sub>
                          </m:sSub>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e>
                                  </m:acc>
                                </m:e>
                              </m:d>
                            </m:e>
                            <m:sup>
                              <m:r>
                                <a:rPr lang="fr-FR" sz="2400" i="1">
                                  <a:latin typeface="Cambria Math" panose="02040503050406030204" pitchFamily="18" charset="0"/>
                                </a:rPr>
                                <m:t>2</m:t>
                              </m:r>
                            </m:sup>
                          </m:sSup>
                        </m:e>
                      </m:nary>
                      <m:r>
                        <a:rPr lang="fr-FR" sz="2400" i="1" smtClean="0">
                          <a:latin typeface="Cambria Math" panose="02040503050406030204" pitchFamily="18" charset="0"/>
                          <a:ea typeface="Cambria Math" panose="02040503050406030204" pitchFamily="18" charset="0"/>
                        </a:rPr>
                        <m:t>⟹</m:t>
                      </m:r>
                      <m:sSubSup>
                        <m:sSubSupPr>
                          <m:ctrlPr>
                            <a:rPr lang="fr-FR" sz="2400" i="1" smtClean="0">
                              <a:latin typeface="Cambria Math" panose="02040503050406030204" pitchFamily="18" charset="0"/>
                              <a:ea typeface="Cambria Math" panose="02040503050406030204" pitchFamily="18" charset="0"/>
                            </a:rPr>
                          </m:ctrlPr>
                        </m:sSubSupPr>
                        <m:e>
                          <m:r>
                            <a:rPr lang="fr-FR" sz="2400" b="0" i="1" smtClean="0">
                              <a:latin typeface="Cambria Math" panose="02040503050406030204" pitchFamily="18" charset="0"/>
                              <a:ea typeface="Cambria Math" panose="02040503050406030204" pitchFamily="18" charset="0"/>
                            </a:rPr>
                            <m:t>𝑆</m:t>
                          </m:r>
                        </m:e>
                        <m:sub>
                          <m:r>
                            <a:rPr lang="fr-FR" sz="2400" b="0" i="1" smtClean="0">
                              <a:latin typeface="Cambria Math" panose="02040503050406030204" pitchFamily="18" charset="0"/>
                              <a:ea typeface="Cambria Math" panose="02040503050406030204" pitchFamily="18" charset="0"/>
                            </a:rPr>
                            <m:t>𝑖</m:t>
                          </m:r>
                        </m:sub>
                        <m:sup>
                          <m:r>
                            <a:rPr lang="fr-FR" sz="2400" b="0" i="1" smtClean="0">
                              <a:latin typeface="Cambria Math" panose="02040503050406030204" pitchFamily="18" charset="0"/>
                              <a:ea typeface="Cambria Math" panose="02040503050406030204" pitchFamily="18" charset="0"/>
                            </a:rPr>
                            <m:t>2</m:t>
                          </m:r>
                        </m:sup>
                      </m:sSubSup>
                      <m:r>
                        <a:rPr lang="fr-FR" sz="2400" b="0" i="1" smtClean="0">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r>
                            <a:rPr lang="fr-FR" sz="2400" b="0" i="1" smtClean="0">
                              <a:latin typeface="Cambria Math" panose="02040503050406030204" pitchFamily="18" charset="0"/>
                            </a:rPr>
                            <m:t>−</m:t>
                          </m:r>
                          <m:r>
                            <a:rPr lang="fr-FR" sz="2400" b="0" i="1" smtClean="0">
                              <a:latin typeface="Cambria Math" panose="02040503050406030204" pitchFamily="18" charset="0"/>
                            </a:rPr>
                            <m:t>1</m:t>
                          </m:r>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e>
                                  </m:acc>
                                </m:e>
                              </m:d>
                            </m:e>
                            <m:sup>
                              <m:r>
                                <a:rPr lang="fr-FR" sz="2400" i="1">
                                  <a:latin typeface="Cambria Math" panose="02040503050406030204" pitchFamily="18" charset="0"/>
                                </a:rPr>
                                <m:t>2</m:t>
                              </m:r>
                            </m:sup>
                          </m:sSup>
                        </m:e>
                      </m:nary>
                    </m:oMath>
                  </m:oMathPara>
                </a14:m>
                <a:endParaRPr lang="fr-FR" sz="2400" dirty="0">
                  <a:solidFill>
                    <a:srgbClr val="00B050"/>
                  </a:solidFill>
                </a:endParaRPr>
              </a:p>
              <a:p>
                <a:pPr marL="0" indent="0" algn="just">
                  <a:lnSpc>
                    <a:spcPct val="150000"/>
                  </a:lnSpc>
                  <a:buNone/>
                </a:pPr>
                <a:r>
                  <a:rPr lang="fr-FR" sz="2400" dirty="0"/>
                  <a:t>La variance de toutes les observations est la somme de </a:t>
                </a:r>
                <a:r>
                  <a:rPr lang="fr-FR" sz="2400" dirty="0">
                    <a:solidFill>
                      <a:srgbClr val="FF0000"/>
                    </a:solidFill>
                  </a:rPr>
                  <a:t>la variance des </a:t>
                </a:r>
                <a:r>
                  <a:rPr lang="fr-FR" sz="2400" dirty="0" smtClean="0">
                    <a:solidFill>
                      <a:srgbClr val="FF0000"/>
                    </a:solidFill>
                  </a:rPr>
                  <a:t>moyennes (</a:t>
                </a:r>
                <a:r>
                  <a:rPr lang="fr-FR" sz="2400" dirty="0" err="1" smtClean="0">
                    <a:solidFill>
                      <a:srgbClr val="FF0000"/>
                    </a:solidFill>
                  </a:rPr>
                  <a:t>Inter-classes</a:t>
                </a:r>
                <a:r>
                  <a:rPr lang="fr-FR" sz="2400" dirty="0" smtClean="0">
                    <a:solidFill>
                      <a:srgbClr val="FF0000"/>
                    </a:solidFill>
                  </a:rPr>
                  <a:t>)</a:t>
                </a:r>
                <a:r>
                  <a:rPr lang="fr-FR" sz="2400" dirty="0" smtClean="0"/>
                  <a:t> </a:t>
                </a:r>
                <a:r>
                  <a:rPr lang="fr-FR" sz="2400" dirty="0"/>
                  <a:t>et de la moyenne des variances </a:t>
                </a:r>
                <a:r>
                  <a:rPr lang="fr-FR" sz="2400" dirty="0" smtClean="0"/>
                  <a:t>(Intra-classes</a:t>
                </a:r>
                <a:r>
                  <a:rPr lang="fr-FR" sz="2400" dirty="0" smtClean="0"/>
                  <a:t>)</a:t>
                </a:r>
              </a:p>
              <a:p>
                <a:pPr marL="0" indent="0" algn="just">
                  <a:lnSpc>
                    <a:spcPct val="150000"/>
                  </a:lnSpc>
                  <a:buNone/>
                </a:pPr>
                <a14:m>
                  <m:oMathPara xmlns:m="http://schemas.openxmlformats.org/officeDocument/2006/math">
                    <m:oMathParaPr>
                      <m:jc m:val="centerGroup"/>
                    </m:oMathParaPr>
                    <m:oMath xmlns:m="http://schemas.openxmlformats.org/officeDocument/2006/math">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𝑇𝑜𝑡𝑎𝑙</m:t>
                          </m:r>
                        </m:sub>
                        <m:sup>
                          <m:r>
                            <a:rPr lang="fr-FR" sz="2400" b="0" i="1" smtClean="0">
                              <a:latin typeface="Cambria Math" panose="02040503050406030204" pitchFamily="18" charset="0"/>
                            </a:rPr>
                            <m:t>2</m:t>
                          </m:r>
                        </m:sup>
                      </m:sSubSup>
                      <m:r>
                        <a:rPr lang="fr-FR" sz="2400" b="0" i="1" smtClean="0">
                          <a:latin typeface="Cambria Math" panose="02040503050406030204" pitchFamily="18" charset="0"/>
                        </a:rPr>
                        <m:t>=</m:t>
                      </m:r>
                      <m:sSubSup>
                        <m:sSubSupPr>
                          <m:ctrlPr>
                            <a:rPr lang="fr-FR" sz="2400" i="1" smtClean="0">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ea typeface="Cambria Math" panose="02040503050406030204" pitchFamily="18" charset="0"/>
                            </a:rPr>
                            <m:t>𝐼𝑛𝑡𝑒𝑟</m:t>
                          </m:r>
                        </m:sub>
                        <m:sup>
                          <m:r>
                            <a:rPr lang="fr-FR" sz="2400" i="1">
                              <a:latin typeface="Cambria Math" panose="02040503050406030204" pitchFamily="18" charset="0"/>
                            </a:rPr>
                            <m:t>2</m:t>
                          </m:r>
                        </m:sup>
                      </m:sSubSup>
                      <m:r>
                        <a:rPr lang="fr-FR" sz="2400" b="0" i="1" smtClean="0">
                          <a:latin typeface="Cambria Math" panose="02040503050406030204" pitchFamily="18" charset="0"/>
                        </a:rPr>
                        <m:t>+</m:t>
                      </m:r>
                      <m:sSubSup>
                        <m:sSubSupPr>
                          <m:ctrlPr>
                            <a:rPr lang="fr-FR" sz="2400" i="1" smtClean="0">
                              <a:latin typeface="Cambria Math" panose="02040503050406030204" pitchFamily="18" charset="0"/>
                            </a:rPr>
                          </m:ctrlPr>
                        </m:sSubSupPr>
                        <m:e>
                          <m:r>
                            <a:rPr lang="fr-FR" sz="2400" i="1">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ea typeface="Cambria Math" panose="02040503050406030204" pitchFamily="18" charset="0"/>
                            </a:rPr>
                            <m:t>𝐼𝑛𝑡𝑟𝑎</m:t>
                          </m:r>
                        </m:sub>
                        <m:sup>
                          <m:r>
                            <a:rPr lang="fr-FR" sz="2400" i="1">
                              <a:latin typeface="Cambria Math" panose="02040503050406030204" pitchFamily="18" charset="0"/>
                            </a:rPr>
                            <m:t>2</m:t>
                          </m:r>
                        </m:sup>
                      </m:sSubSup>
                    </m:oMath>
                  </m:oMathPara>
                </a14:m>
                <a:endParaRPr lang="fr-FR" sz="2400" dirty="0" smtClean="0"/>
              </a:p>
              <a:p>
                <a:pPr marL="0" indent="0" algn="just">
                  <a:lnSpc>
                    <a:spcPct val="150000"/>
                  </a:lnSpc>
                  <a:buNone/>
                </a:pPr>
                <a14:m>
                  <m:oMathPara xmlns:m="http://schemas.openxmlformats.org/officeDocument/2006/math">
                    <m:oMathParaPr>
                      <m:jc m:val="centerGroup"/>
                    </m:oMathParaPr>
                    <m:oMath xmlns:m="http://schemas.openxmlformats.org/officeDocument/2006/math">
                      <m:f>
                        <m:fPr>
                          <m:ctrlPr>
                            <a:rPr lang="fr-FR" sz="240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𝐾</m:t>
                          </m:r>
                        </m:sup>
                        <m:e>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d>
                                </m:e>
                                <m:sup>
                                  <m:r>
                                    <a:rPr lang="fr-FR" sz="2400" i="1">
                                      <a:latin typeface="Cambria Math" panose="02040503050406030204" pitchFamily="18" charset="0"/>
                                    </a:rPr>
                                    <m:t>2</m:t>
                                  </m:r>
                                </m:sup>
                              </m:sSup>
                            </m:e>
                          </m:nary>
                        </m:e>
                      </m:nary>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𝑘</m:t>
                          </m:r>
                        </m:sup>
                        <m:e>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d>
                            </m:e>
                            <m:sup>
                              <m:r>
                                <a:rPr lang="fr-FR" sz="2400" i="1">
                                  <a:latin typeface="Cambria Math" panose="02040503050406030204" pitchFamily="18" charset="0"/>
                                </a:rPr>
                                <m:t>2</m:t>
                              </m:r>
                            </m:sup>
                          </m:sSup>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𝑛</m:t>
                              </m:r>
                            </m:den>
                          </m:f>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𝐾</m:t>
                              </m:r>
                            </m:sup>
                            <m:e>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e>
                                      </m:d>
                                    </m:e>
                                    <m:sup>
                                      <m:r>
                                        <a:rPr lang="fr-FR" sz="2400" i="1">
                                          <a:latin typeface="Cambria Math" panose="02040503050406030204" pitchFamily="18" charset="0"/>
                                        </a:rPr>
                                        <m:t>2</m:t>
                                      </m:r>
                                    </m:sup>
                                  </m:sSup>
                                </m:e>
                              </m:nary>
                            </m:e>
                          </m:nary>
                        </m:e>
                      </m:nary>
                    </m:oMath>
                  </m:oMathPara>
                </a14:m>
                <a:endParaRPr lang="fr-FR" sz="2400" dirty="0"/>
              </a:p>
              <a:p>
                <a:pPr marL="0" indent="0" algn="just">
                  <a:buNone/>
                </a:pPr>
                <a:r>
                  <a:rPr lang="fr-FR" sz="2400" dirty="0" smtClean="0"/>
                  <a:t>L’équation </a:t>
                </a:r>
                <a:r>
                  <a:rPr lang="fr-FR" sz="2400" dirty="0" smtClean="0"/>
                  <a:t>d’analyse de la variance est donnée par:</a:t>
                </a:r>
              </a:p>
              <a:p>
                <a:pPr marL="0" indent="0" algn="just">
                  <a:buNone/>
                </a:pPr>
                <a:endParaRPr lang="fr-FR" sz="2400" dirty="0" smtClean="0"/>
              </a:p>
              <a:p>
                <a:pPr marL="0" indent="0" algn="just">
                  <a:buNone/>
                </a:pPr>
                <a14:m>
                  <m:oMathPara xmlns:m="http://schemas.openxmlformats.org/officeDocument/2006/math">
                    <m:oMathParaPr>
                      <m:jc m:val="centerGroup"/>
                    </m:oMathParaPr>
                    <m:oMath xmlns:m="http://schemas.openxmlformats.org/officeDocument/2006/math">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𝐾</m:t>
                          </m:r>
                        </m:sup>
                        <m:e>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r>
                                            <a:rPr lang="fr-FR" sz="2400" b="0" i="1" smtClean="0">
                                              <a:latin typeface="Cambria Math" panose="02040503050406030204" pitchFamily="18" charset="0"/>
                                            </a:rPr>
                                            <m:t>𝑥</m:t>
                                          </m:r>
                                        </m:e>
                                      </m:acc>
                                    </m:e>
                                  </m:d>
                                </m:e>
                                <m:sup>
                                  <m:r>
                                    <a:rPr lang="fr-FR" sz="2400" i="1">
                                      <a:latin typeface="Cambria Math" panose="02040503050406030204" pitchFamily="18" charset="0"/>
                                    </a:rPr>
                                    <m:t>2</m:t>
                                  </m:r>
                                </m:sup>
                              </m:sSup>
                            </m:e>
                          </m:nary>
                        </m:e>
                      </m:nary>
                      <m:r>
                        <a:rPr lang="fr-FR" sz="2400" i="1">
                          <a:latin typeface="Cambria Math" panose="02040503050406030204" pitchFamily="18" charset="0"/>
                        </a:rPr>
                        <m:t>=</m:t>
                      </m:r>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𝑘</m:t>
                          </m:r>
                        </m:sup>
                        <m:e>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d>
                            </m:e>
                            <m:sup>
                              <m:r>
                                <a:rPr lang="fr-FR" sz="2400" i="1">
                                  <a:latin typeface="Cambria Math" panose="02040503050406030204" pitchFamily="18" charset="0"/>
                                </a:rPr>
                                <m:t>2</m:t>
                              </m:r>
                            </m:sup>
                          </m:sSup>
                          <m:r>
                            <a:rPr lang="fr-FR" sz="2400" i="1">
                              <a:latin typeface="Cambria Math" panose="02040503050406030204" pitchFamily="18" charset="0"/>
                            </a:rPr>
                            <m:t>+</m:t>
                          </m:r>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𝐾</m:t>
                              </m:r>
                            </m:sup>
                            <m:e>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e>
                                      </m:d>
                                    </m:e>
                                    <m:sup>
                                      <m:r>
                                        <a:rPr lang="fr-FR" sz="2400" i="1">
                                          <a:latin typeface="Cambria Math" panose="02040503050406030204" pitchFamily="18" charset="0"/>
                                        </a:rPr>
                                        <m:t>2</m:t>
                                      </m:r>
                                    </m:sup>
                                  </m:sSup>
                                </m:e>
                              </m:nary>
                            </m:e>
                          </m:nary>
                        </m:e>
                      </m:nary>
                    </m:oMath>
                  </m:oMathPara>
                </a14:m>
                <a:endParaRPr lang="fr-FR" dirty="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553792"/>
                <a:ext cx="10515600" cy="5623171"/>
              </a:xfrm>
              <a:blipFill rotWithShape="0">
                <a:blip r:embed="rId2"/>
                <a:stretch>
                  <a:fillRect l="-580" t="-1844" r="-522"/>
                </a:stretch>
              </a:blipFill>
            </p:spPr>
            <p:txBody>
              <a:bodyPr/>
              <a:lstStyle/>
              <a:p>
                <a:r>
                  <a:rPr lang="fr-FR">
                    <a:noFill/>
                  </a:rPr>
                  <a:t> </a:t>
                </a:r>
              </a:p>
            </p:txBody>
          </p:sp>
        </mc:Fallback>
      </mc:AlternateContent>
    </p:spTree>
    <p:extLst>
      <p:ext uri="{BB962C8B-B14F-4D97-AF65-F5344CB8AC3E}">
        <p14:creationId xmlns:p14="http://schemas.microsoft.com/office/powerpoint/2010/main" val="2902122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708338"/>
                <a:ext cx="10515600" cy="5468625"/>
              </a:xfrm>
            </p:spPr>
            <p:txBody>
              <a:bodyPr/>
              <a:lstStyle/>
              <a:p>
                <a:pPr marL="0" indent="0">
                  <a:buNone/>
                </a:pPr>
                <a14:m>
                  <m:oMath xmlns:m="http://schemas.openxmlformats.org/officeDocument/2006/math">
                    <m:nary>
                      <m:naryPr>
                        <m:chr m:val="∑"/>
                        <m:limLoc m:val="undOvr"/>
                        <m:ctrlPr>
                          <a:rPr lang="fr-FR" sz="2400" i="1" smtClean="0">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𝐾</m:t>
                        </m:r>
                      </m:sup>
                      <m:e>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d>
                              </m:e>
                              <m:sup>
                                <m:r>
                                  <a:rPr lang="fr-FR" sz="2400" i="1">
                                    <a:latin typeface="Cambria Math" panose="02040503050406030204" pitchFamily="18" charset="0"/>
                                  </a:rPr>
                                  <m:t>2</m:t>
                                </m:r>
                              </m:sup>
                            </m:sSup>
                          </m:e>
                        </m:nary>
                      </m:e>
                    </m:nary>
                  </m:oMath>
                </a14:m>
                <a:r>
                  <a:rPr lang="fr-FR" sz="2400" dirty="0" smtClean="0"/>
                  <a:t>: la somme des carrées totale (SCT)</a:t>
                </a:r>
              </a:p>
              <a:p>
                <a:pPr marL="0" indent="0">
                  <a:buNone/>
                </a:pPr>
                <a14:m>
                  <m:oMath xmlns:m="http://schemas.openxmlformats.org/officeDocument/2006/math">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𝑘</m:t>
                        </m:r>
                      </m:sup>
                      <m:e>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r>
                                  <a:rPr lang="fr-FR" sz="2400" i="1">
                                    <a:latin typeface="Cambria Math" panose="02040503050406030204" pitchFamily="18" charset="0"/>
                                  </a:rPr>
                                  <m:t>−</m:t>
                                </m:r>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d>
                          </m:e>
                          <m:sup>
                            <m:r>
                              <a:rPr lang="fr-FR" sz="2400" i="1">
                                <a:latin typeface="Cambria Math" panose="02040503050406030204" pitchFamily="18" charset="0"/>
                              </a:rPr>
                              <m:t>2</m:t>
                            </m:r>
                          </m:sup>
                        </m:sSup>
                      </m:e>
                    </m:nary>
                  </m:oMath>
                </a14:m>
                <a:r>
                  <a:rPr lang="fr-FR" sz="2400" dirty="0" smtClean="0"/>
                  <a:t>: la somme des carrés de facteur (SCF</a:t>
                </a:r>
                <a:r>
                  <a:rPr lang="fr-FR" sz="2400" dirty="0" smtClean="0"/>
                  <a:t>) (inter groups: </a:t>
                </a:r>
                <a:r>
                  <a:rPr lang="fr-FR" sz="2400" dirty="0" err="1" smtClean="0"/>
                  <a:t>between</a:t>
                </a:r>
                <a:r>
                  <a:rPr lang="fr-FR" sz="2400" dirty="0" smtClean="0"/>
                  <a:t>), </a:t>
                </a:r>
                <a:endParaRPr lang="fr-FR" sz="2400" dirty="0" smtClean="0"/>
              </a:p>
              <a:p>
                <a:pPr marL="0" indent="0">
                  <a:buNone/>
                </a:pPr>
                <a14:m>
                  <m:oMath xmlns:m="http://schemas.openxmlformats.org/officeDocument/2006/math">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𝑖</m:t>
                        </m:r>
                        <m:r>
                          <a:rPr lang="fr-FR" sz="2400" i="1">
                            <a:latin typeface="Cambria Math" panose="02040503050406030204" pitchFamily="18" charset="0"/>
                          </a:rPr>
                          <m:t>=</m:t>
                        </m:r>
                        <m:r>
                          <a:rPr lang="fr-FR" sz="2400" i="1">
                            <a:latin typeface="Cambria Math" panose="02040503050406030204" pitchFamily="18" charset="0"/>
                          </a:rPr>
                          <m:t>1</m:t>
                        </m:r>
                      </m:sub>
                      <m:sup>
                        <m:r>
                          <a:rPr lang="fr-FR" sz="2400" i="1">
                            <a:latin typeface="Cambria Math" panose="02040503050406030204" pitchFamily="18" charset="0"/>
                          </a:rPr>
                          <m:t>𝐾</m:t>
                        </m:r>
                      </m:sup>
                      <m:e>
                        <m:nary>
                          <m:naryPr>
                            <m:chr m:val="∑"/>
                            <m:limLoc m:val="undOvr"/>
                            <m:ctrlPr>
                              <a:rPr lang="fr-FR" sz="2400" i="1">
                                <a:latin typeface="Cambria Math" panose="02040503050406030204" pitchFamily="18" charset="0"/>
                              </a:rPr>
                            </m:ctrlPr>
                          </m:naryPr>
                          <m:sub>
                            <m:r>
                              <a:rPr lang="fr-FR" sz="2400" i="1">
                                <a:latin typeface="Cambria Math" panose="02040503050406030204" pitchFamily="18" charset="0"/>
                              </a:rPr>
                              <m:t>𝑗</m:t>
                            </m:r>
                            <m:r>
                              <a:rPr lang="fr-FR" sz="2400" i="1">
                                <a:latin typeface="Cambria Math" panose="02040503050406030204" pitchFamily="18" charset="0"/>
                              </a:rPr>
                              <m:t>=</m:t>
                            </m:r>
                            <m:r>
                              <a:rPr lang="fr-FR" sz="2400" i="1">
                                <a:latin typeface="Cambria Math" panose="02040503050406030204" pitchFamily="18" charset="0"/>
                              </a:rPr>
                              <m:t>1</m:t>
                            </m:r>
                          </m:sub>
                          <m:sup>
                            <m:sSub>
                              <m:sSubPr>
                                <m:ctrlPr>
                                  <a:rPr lang="fr-FR" sz="2400" i="1">
                                    <a:latin typeface="Cambria Math" panose="02040503050406030204" pitchFamily="18" charset="0"/>
                                  </a:rPr>
                                </m:ctrlPr>
                              </m:sSubPr>
                              <m:e>
                                <m:r>
                                  <a:rPr lang="fr-FR" sz="2400" i="1">
                                    <a:latin typeface="Cambria Math" panose="02040503050406030204" pitchFamily="18" charset="0"/>
                                  </a:rPr>
                                  <m:t>𝑛</m:t>
                                </m:r>
                              </m:e>
                              <m:sub>
                                <m:r>
                                  <a:rPr lang="fr-FR" sz="2400" i="1">
                                    <a:latin typeface="Cambria Math" panose="02040503050406030204" pitchFamily="18" charset="0"/>
                                  </a:rPr>
                                  <m:t>𝑖</m:t>
                                </m:r>
                              </m:sub>
                            </m:sSub>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𝑖𝑗</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i="1">
                                                <a:latin typeface="Cambria Math" panose="02040503050406030204" pitchFamily="18" charset="0"/>
                                              </a:rPr>
                                              <m:t>𝑥</m:t>
                                            </m:r>
                                          </m:e>
                                        </m:acc>
                                      </m:e>
                                      <m:sub>
                                        <m:r>
                                          <a:rPr lang="fr-FR" sz="2400" i="1">
                                            <a:latin typeface="Cambria Math" panose="02040503050406030204" pitchFamily="18" charset="0"/>
                                          </a:rPr>
                                          <m:t>𝑖</m:t>
                                        </m:r>
                                      </m:sub>
                                    </m:sSub>
                                  </m:e>
                                </m:d>
                              </m:e>
                              <m:sup>
                                <m:r>
                                  <a:rPr lang="fr-FR" sz="2400" i="1">
                                    <a:latin typeface="Cambria Math" panose="02040503050406030204" pitchFamily="18" charset="0"/>
                                  </a:rPr>
                                  <m:t>2</m:t>
                                </m:r>
                              </m:sup>
                            </m:sSup>
                            <m:r>
                              <a:rPr lang="fr-FR" sz="2400" b="0" i="1" smtClean="0">
                                <a:latin typeface="Cambria Math" panose="02040503050406030204" pitchFamily="18" charset="0"/>
                              </a:rPr>
                              <m:t>=</m:t>
                            </m:r>
                            <m:nary>
                              <m:naryPr>
                                <m:chr m:val="∑"/>
                                <m:ctrlPr>
                                  <a:rPr lang="fr-FR" sz="2400" b="0" i="1" smtClean="0">
                                    <a:latin typeface="Cambria Math" panose="02040503050406030204" pitchFamily="18" charset="0"/>
                                  </a:rPr>
                                </m:ctrlPr>
                              </m:naryPr>
                              <m:sub>
                                <m:r>
                                  <m:rPr>
                                    <m:brk m:alnAt="23"/>
                                  </m:rPr>
                                  <a:rPr lang="fr-FR" sz="2400" b="0" i="1" smtClean="0">
                                    <a:latin typeface="Cambria Math" panose="02040503050406030204" pitchFamily="18" charset="0"/>
                                  </a:rPr>
                                  <m:t>𝑖</m:t>
                                </m:r>
                                <m:r>
                                  <a:rPr lang="fr-FR" sz="2400" b="0" i="1" smtClean="0">
                                    <a:latin typeface="Cambria Math" panose="02040503050406030204" pitchFamily="18" charset="0"/>
                                  </a:rPr>
                                  <m:t>=</m:t>
                                </m:r>
                                <m:r>
                                  <m:rPr>
                                    <m:brk m:alnAt="23"/>
                                  </m:rPr>
                                  <a:rPr lang="fr-FR" sz="2400" b="0" i="1" smtClean="0">
                                    <a:latin typeface="Cambria Math" panose="02040503050406030204" pitchFamily="18" charset="0"/>
                                  </a:rPr>
                                  <m:t>1</m:t>
                                </m:r>
                              </m:sub>
                              <m:sup>
                                <m:r>
                                  <a:rPr lang="fr-FR" sz="2400" b="0" i="1" smtClean="0">
                                    <a:latin typeface="Cambria Math" panose="02040503050406030204" pitchFamily="18" charset="0"/>
                                  </a:rPr>
                                  <m:t>𝑘</m:t>
                                </m:r>
                              </m:sup>
                              <m:e>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𝑖</m:t>
                                        </m:r>
                                      </m:sub>
                                    </m:sSub>
                                    <m:r>
                                      <a:rPr lang="fr-FR" sz="2400" b="0" i="1" smtClean="0">
                                        <a:latin typeface="Cambria Math" panose="02040503050406030204" pitchFamily="18" charset="0"/>
                                      </a:rPr>
                                      <m:t>−</m:t>
                                    </m:r>
                                    <m:r>
                                      <a:rPr lang="fr-FR" sz="2400" b="0" i="1" smtClean="0">
                                        <a:latin typeface="Cambria Math" panose="02040503050406030204" pitchFamily="18" charset="0"/>
                                      </a:rPr>
                                      <m:t>1</m:t>
                                    </m:r>
                                  </m:e>
                                </m:d>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𝑆</m:t>
                                    </m:r>
                                  </m:e>
                                  <m:sub>
                                    <m:r>
                                      <a:rPr lang="fr-FR" sz="2400" b="0" i="1" smtClean="0">
                                        <a:latin typeface="Cambria Math" panose="02040503050406030204" pitchFamily="18" charset="0"/>
                                      </a:rPr>
                                      <m:t>𝑖</m:t>
                                    </m:r>
                                  </m:sub>
                                  <m:sup>
                                    <m:r>
                                      <a:rPr lang="fr-FR" sz="2400" b="0" i="1" smtClean="0">
                                        <a:latin typeface="Cambria Math" panose="02040503050406030204" pitchFamily="18" charset="0"/>
                                      </a:rPr>
                                      <m:t>2</m:t>
                                    </m:r>
                                  </m:sup>
                                </m:sSubSup>
                                <m:r>
                                  <a:rPr lang="fr-FR" sz="2400" b="0" i="1" smtClean="0">
                                    <a:latin typeface="Cambria Math" panose="02040503050406030204" pitchFamily="18" charset="0"/>
                                  </a:rPr>
                                  <m:t>=</m:t>
                                </m:r>
                                <m:nary>
                                  <m:naryPr>
                                    <m:chr m:val="∑"/>
                                    <m:ctrlPr>
                                      <a:rPr lang="fr-FR" sz="2400" b="0" i="1" smtClean="0">
                                        <a:latin typeface="Cambria Math" panose="02040503050406030204" pitchFamily="18" charset="0"/>
                                      </a:rPr>
                                    </m:ctrlPr>
                                  </m:naryPr>
                                  <m:sub>
                                    <m:r>
                                      <m:rPr>
                                        <m:brk m:alnAt="23"/>
                                      </m:rPr>
                                      <a:rPr lang="fr-FR" sz="2400" b="0" i="1" smtClean="0">
                                        <a:latin typeface="Cambria Math" panose="02040503050406030204" pitchFamily="18" charset="0"/>
                                      </a:rPr>
                                      <m:t>𝑖</m:t>
                                    </m:r>
                                    <m:r>
                                      <a:rPr lang="fr-FR" sz="2400" b="0" i="1" smtClean="0">
                                        <a:latin typeface="Cambria Math" panose="02040503050406030204" pitchFamily="18" charset="0"/>
                                      </a:rPr>
                                      <m:t>=</m:t>
                                    </m:r>
                                    <m:r>
                                      <m:rPr>
                                        <m:brk m:alnAt="23"/>
                                      </m:rPr>
                                      <a:rPr lang="fr-FR" sz="2400" b="0" i="1" smtClean="0">
                                        <a:latin typeface="Cambria Math" panose="02040503050406030204" pitchFamily="18" charset="0"/>
                                      </a:rPr>
                                      <m:t>1</m:t>
                                    </m:r>
                                  </m:sub>
                                  <m:sup>
                                    <m:r>
                                      <a:rPr lang="fr-FR" sz="2400" b="0" i="1" smtClean="0">
                                        <a:latin typeface="Cambria Math" panose="02040503050406030204" pitchFamily="18" charset="0"/>
                                      </a:rPr>
                                      <m:t>𝑘</m:t>
                                    </m:r>
                                  </m:sup>
                                  <m:e>
                                    <m:sSub>
                                      <m:sSubPr>
                                        <m:ctrlPr>
                                          <a:rPr lang="fr-FR" sz="2400" i="1">
                                            <a:latin typeface="Cambria Math" panose="02040503050406030204" pitchFamily="18" charset="0"/>
                                          </a:rPr>
                                        </m:ctrlPr>
                                      </m:sSubPr>
                                      <m:e>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e>
                                      <m:sub>
                                        <m:sSub>
                                          <m:sSubPr>
                                            <m:ctrlPr>
                                              <a:rPr lang="fr-FR" sz="2400" i="1">
                                                <a:latin typeface="Cambria Math" panose="02040503050406030204" pitchFamily="18" charset="0"/>
                                              </a:rPr>
                                            </m:ctrlPr>
                                          </m:sSubPr>
                                          <m:e>
                                            <m:r>
                                              <a:rPr lang="fr-FR" sz="2400" i="1">
                                                <a:latin typeface="Cambria Math" panose="02040503050406030204" pitchFamily="18" charset="0"/>
                                              </a:rPr>
                                              <m:t>𝑒</m:t>
                                            </m:r>
                                          </m:e>
                                          <m:sub>
                                            <m:r>
                                              <a:rPr lang="fr-FR" sz="2400" i="1">
                                                <a:latin typeface="Cambria Math" panose="02040503050406030204" pitchFamily="18" charset="0"/>
                                              </a:rPr>
                                              <m:t>𝑖</m:t>
                                            </m:r>
                                          </m:sub>
                                        </m:sSub>
                                      </m:sub>
                                    </m:sSub>
                                  </m:e>
                                </m:nary>
                              </m:e>
                            </m:nary>
                          </m:e>
                        </m:nary>
                      </m:e>
                    </m:nary>
                  </m:oMath>
                </a14:m>
                <a:r>
                  <a:rPr lang="fr-FR" sz="2400" dirty="0" smtClean="0"/>
                  <a:t>: la somme des carrés résiduelle  (SCR</a:t>
                </a:r>
                <a:r>
                  <a:rPr lang="fr-FR" sz="2400" dirty="0" smtClean="0"/>
                  <a:t>) (intra group, </a:t>
                </a:r>
                <a:r>
                  <a:rPr lang="fr-FR" sz="2400" dirty="0" err="1" smtClean="0"/>
                  <a:t>within</a:t>
                </a:r>
                <a:r>
                  <a:rPr lang="fr-FR" sz="2400" dirty="0" smtClean="0"/>
                  <a:t>)</a:t>
                </a:r>
                <a:endParaRPr lang="fr-FR" sz="2400" dirty="0" smtClean="0"/>
              </a:p>
              <a:p>
                <a:pPr marL="0" indent="0">
                  <a:buNone/>
                </a:pPr>
                <a:r>
                  <a:rPr lang="fr-FR" sz="2400" b="1" dirty="0">
                    <a:solidFill>
                      <a:srgbClr val="00B050"/>
                    </a:solidFill>
                  </a:rPr>
                  <a:t>Les carrées </a:t>
                </a:r>
                <a:r>
                  <a:rPr lang="fr-FR" sz="2400" b="1" dirty="0" smtClean="0">
                    <a:solidFill>
                      <a:srgbClr val="00B050"/>
                    </a:solidFill>
                  </a:rPr>
                  <a:t>moyennes (variances estimées)</a:t>
                </a:r>
                <a:r>
                  <a:rPr lang="fr-FR" sz="2400" dirty="0" smtClean="0">
                    <a:solidFill>
                      <a:srgbClr val="00B050"/>
                    </a:solidFill>
                  </a:rPr>
                  <a:t>:</a:t>
                </a:r>
                <a:endParaRPr lang="fr-FR" sz="2400" dirty="0" smtClean="0">
                  <a:solidFill>
                    <a:srgbClr val="00B050"/>
                  </a:solidFill>
                </a:endParaRPr>
              </a:p>
              <a:p>
                <a14:m>
                  <m:oMath xmlns:m="http://schemas.openxmlformats.org/officeDocument/2006/math">
                    <m:r>
                      <a:rPr lang="fr-FR" sz="2400" i="1">
                        <a:latin typeface="Cambria Math" panose="02040503050406030204" pitchFamily="18" charset="0"/>
                      </a:rPr>
                      <m:t>𝑀𝐶𝐹</m:t>
                    </m:r>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𝑆𝐶𝐹</m:t>
                        </m:r>
                      </m:num>
                      <m:den>
                        <m:r>
                          <a:rPr lang="fr-FR" sz="2400" i="1">
                            <a:latin typeface="Cambria Math" panose="02040503050406030204" pitchFamily="18" charset="0"/>
                          </a:rPr>
                          <m:t>𝐾</m:t>
                        </m:r>
                        <m:r>
                          <a:rPr lang="fr-FR" sz="2400" i="1">
                            <a:latin typeface="Cambria Math" panose="02040503050406030204" pitchFamily="18" charset="0"/>
                          </a:rPr>
                          <m:t>−</m:t>
                        </m:r>
                        <m:r>
                          <a:rPr lang="fr-FR" sz="2400" i="1">
                            <a:latin typeface="Cambria Math" panose="02040503050406030204" pitchFamily="18" charset="0"/>
                          </a:rPr>
                          <m:t>1</m:t>
                        </m:r>
                      </m:den>
                    </m:f>
                  </m:oMath>
                </a14:m>
                <a:endParaRPr lang="fr-FR" sz="2400" dirty="0"/>
              </a:p>
              <a:p>
                <a14:m>
                  <m:oMath xmlns:m="http://schemas.openxmlformats.org/officeDocument/2006/math">
                    <m:r>
                      <a:rPr lang="fr-FR" sz="2400" i="1">
                        <a:latin typeface="Cambria Math" panose="02040503050406030204" pitchFamily="18" charset="0"/>
                      </a:rPr>
                      <m:t>𝑀𝐶𝑅</m:t>
                    </m:r>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𝑆𝐶𝑅</m:t>
                        </m:r>
                      </m:num>
                      <m:den>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𝐾</m:t>
                        </m:r>
                      </m:den>
                    </m:f>
                  </m:oMath>
                </a14:m>
                <a:endParaRPr lang="fr-FR" sz="2400" dirty="0"/>
              </a:p>
              <a:p>
                <a:r>
                  <a:rPr lang="fr-FR" sz="2400" dirty="0"/>
                  <a:t>Sous H0 (H0 est supposée vraie) :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𝑀𝐶𝐹</m:t>
                        </m:r>
                      </m:num>
                      <m:den>
                        <m:r>
                          <a:rPr lang="fr-FR" sz="2400" i="1">
                            <a:latin typeface="Cambria Math" panose="02040503050406030204" pitchFamily="18" charset="0"/>
                          </a:rPr>
                          <m:t>𝑀𝐶𝑅</m:t>
                        </m:r>
                      </m:den>
                    </m:f>
                    <m:r>
                      <a:rPr lang="fr-FR" sz="2400" i="1">
                        <a:latin typeface="Cambria Math" panose="02040503050406030204" pitchFamily="18" charset="0"/>
                      </a:rPr>
                      <m:t>~</m:t>
                    </m:r>
                    <m:r>
                      <a:rPr lang="fr-FR" sz="2400" i="1">
                        <a:latin typeface="Cambria Math" panose="02040503050406030204" pitchFamily="18" charset="0"/>
                      </a:rPr>
                      <m:t>𝐹</m:t>
                    </m:r>
                    <m:d>
                      <m:dPr>
                        <m:ctrlPr>
                          <a:rPr lang="fr-FR" sz="2400" i="1">
                            <a:latin typeface="Cambria Math" panose="02040503050406030204" pitchFamily="18" charset="0"/>
                          </a:rPr>
                        </m:ctrlPr>
                      </m:dPr>
                      <m:e>
                        <m:r>
                          <a:rPr lang="fr-FR" sz="2400" i="1">
                            <a:latin typeface="Cambria Math" panose="02040503050406030204" pitchFamily="18" charset="0"/>
                          </a:rPr>
                          <m:t>𝐾</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𝑛</m:t>
                        </m:r>
                        <m:r>
                          <a:rPr lang="fr-FR" sz="2400" i="1">
                            <a:latin typeface="Cambria Math" panose="02040503050406030204" pitchFamily="18" charset="0"/>
                          </a:rPr>
                          <m:t>−</m:t>
                        </m:r>
                        <m:r>
                          <a:rPr lang="fr-FR" sz="2400" i="1">
                            <a:latin typeface="Cambria Math" panose="02040503050406030204" pitchFamily="18" charset="0"/>
                          </a:rPr>
                          <m:t>𝐾</m:t>
                        </m:r>
                      </m:e>
                    </m:d>
                  </m:oMath>
                </a14:m>
                <a:endParaRPr lang="fr-FR" sz="2400" dirty="0"/>
              </a:p>
              <a:p>
                <a:pPr marL="0" indent="0">
                  <a:buNone/>
                </a:pPr>
                <a:endParaRPr lang="fr-FR" sz="2400" dirty="0" smtClean="0"/>
              </a:p>
              <a:p>
                <a:pPr marL="0" indent="0">
                  <a:buNone/>
                </a:pPr>
                <a:endParaRPr lang="fr-FR" dirty="0" smtClean="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708338"/>
                <a:ext cx="10515600" cy="5468625"/>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3768316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15155"/>
                <a:ext cx="10515600" cy="5661808"/>
              </a:xfrm>
            </p:spPr>
            <p:txBody>
              <a:bodyPr/>
              <a:lstStyle/>
              <a:p>
                <a:pPr marL="0" indent="0">
                  <a:buNone/>
                </a:pPr>
                <a:r>
                  <a:rPr lang="fr-FR" sz="2400" dirty="0" smtClean="0">
                    <a:solidFill>
                      <a:srgbClr val="00B050"/>
                    </a:solidFill>
                  </a:rPr>
                  <a:t>Tableau d’ANOVA</a:t>
                </a:r>
              </a:p>
              <a:p>
                <a:pPr marL="0" indent="0">
                  <a:buNone/>
                </a:pPr>
                <a:endParaRPr lang="fr-FR" sz="2400" dirty="0" smtClean="0"/>
              </a:p>
              <a:p>
                <a:pPr marL="0" indent="0">
                  <a:buNone/>
                </a:pPr>
                <a:endParaRPr lang="fr-FR" sz="2400" dirty="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r>
                  <a:rPr lang="fr-FR" sz="2400" b="1" dirty="0" smtClean="0">
                    <a:solidFill>
                      <a:srgbClr val="00B050"/>
                    </a:solidFill>
                  </a:rPr>
                  <a:t>Décision</a:t>
                </a:r>
              </a:p>
              <a:p>
                <a:pPr marL="0" indent="0">
                  <a:buNone/>
                </a:pP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𝑆𝑖</m:t>
                      </m:r>
                      <m:r>
                        <a:rPr lang="fr-FR" sz="2400" i="1">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i="1">
                              <a:latin typeface="Cambria Math" panose="02040503050406030204" pitchFamily="18" charset="0"/>
                            </a:rPr>
                            <m:t>𝑐</m:t>
                          </m:r>
                        </m:sub>
                      </m:sSub>
                      <m:r>
                        <a:rPr lang="fr-FR" sz="2400" i="1">
                          <a:latin typeface="Cambria Math" panose="02040503050406030204" pitchFamily="18" charset="0"/>
                        </a:rPr>
                        <m:t>&lt;</m:t>
                      </m:r>
                      <m:sSub>
                        <m:sSubPr>
                          <m:ctrlPr>
                            <a:rPr lang="fr-FR" sz="2400" i="1">
                              <a:latin typeface="Cambria Math" panose="02040503050406030204" pitchFamily="18" charset="0"/>
                            </a:rPr>
                          </m:ctrlPr>
                        </m:sSubPr>
                        <m:e>
                          <m:r>
                            <a:rPr lang="fr-FR" sz="2400" i="1">
                              <a:latin typeface="Cambria Math" panose="02040503050406030204" pitchFamily="18" charset="0"/>
                            </a:rPr>
                            <m:t>𝐹</m:t>
                          </m:r>
                        </m:e>
                        <m:sub>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𝛼</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𝑘</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1</m:t>
                          </m:r>
                          <m:r>
                            <a:rPr lang="fr-FR" sz="2400" b="0" i="1" smtClean="0">
                              <a:latin typeface="Cambria Math" panose="02040503050406030204" pitchFamily="18" charset="0"/>
                              <a:ea typeface="Cambria Math" panose="02040503050406030204" pitchFamily="18" charset="0"/>
                            </a:rPr>
                            <m:t> ;</m:t>
                          </m:r>
                          <m:r>
                            <a:rPr lang="fr-FR" sz="2400" b="0" i="1" smtClean="0">
                              <a:latin typeface="Cambria Math" panose="02040503050406030204" pitchFamily="18" charset="0"/>
                              <a:ea typeface="Cambria Math" panose="02040503050406030204" pitchFamily="18" charset="0"/>
                            </a:rPr>
                            <m:t>𝑛</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𝑘</m:t>
                          </m:r>
                        </m:sub>
                      </m:sSub>
                      <m:r>
                        <a:rPr lang="fr-FR" sz="2400" b="0" i="1">
                          <a:latin typeface="Cambria Math" panose="02040503050406030204" pitchFamily="18" charset="0"/>
                        </a:rPr>
                        <m:t> </m:t>
                      </m:r>
                      <m:r>
                        <a:rPr lang="fr-FR" sz="2400" i="1">
                          <a:latin typeface="Cambria Math" panose="02040503050406030204" pitchFamily="18" charset="0"/>
                        </a:rPr>
                        <m:t> </m:t>
                      </m:r>
                      <m:r>
                        <a:rPr lang="fr-FR" sz="2400" b="0" i="1" smtClean="0">
                          <a:latin typeface="Cambria Math" panose="02040503050406030204" pitchFamily="18" charset="0"/>
                        </a:rPr>
                        <m:t>;</m:t>
                      </m:r>
                      <m:r>
                        <a:rPr lang="fr-FR" sz="2400" b="0" i="1" smtClean="0">
                          <a:latin typeface="Cambria Math" panose="02040503050406030204" pitchFamily="18" charset="0"/>
                        </a:rPr>
                        <m:t>𝑜𝑛</m:t>
                      </m:r>
                      <m:r>
                        <a:rPr lang="fr-FR" sz="2400" b="0" i="1" smtClean="0">
                          <a:latin typeface="Cambria Math" panose="02040503050406030204" pitchFamily="18" charset="0"/>
                        </a:rPr>
                        <m:t> </m:t>
                      </m:r>
                      <m:r>
                        <a:rPr lang="fr-FR" sz="2400" b="0" i="1" smtClean="0">
                          <a:latin typeface="Cambria Math" panose="02040503050406030204" pitchFamily="18" charset="0"/>
                        </a:rPr>
                        <m:t>𝑎𝑐𝑐𝑒𝑝𝑡𝑒</m:t>
                      </m:r>
                      <m:r>
                        <a:rPr lang="fr-FR" sz="2400" b="0" i="1" smtClean="0">
                          <a:latin typeface="Cambria Math" panose="02040503050406030204" pitchFamily="18" charset="0"/>
                        </a:rPr>
                        <m:t> </m:t>
                      </m:r>
                      <m:sSub>
                        <m:sSubPr>
                          <m:ctrlPr>
                            <a:rPr lang="fr-FR" sz="2400" i="1">
                              <a:latin typeface="Cambria Math" panose="02040503050406030204" pitchFamily="18" charset="0"/>
                            </a:rPr>
                          </m:ctrlPr>
                        </m:sSubPr>
                        <m:e>
                          <m:r>
                            <a:rPr lang="fr-FR" sz="2400" i="1">
                              <a:latin typeface="Cambria Math" panose="02040503050406030204" pitchFamily="18" charset="0"/>
                            </a:rPr>
                            <m:t>𝐻</m:t>
                          </m:r>
                        </m:e>
                        <m:sub>
                          <m:r>
                            <a:rPr lang="fr-FR" sz="2400" i="1">
                              <a:latin typeface="Cambria Math" panose="02040503050406030204" pitchFamily="18" charset="0"/>
                            </a:rPr>
                            <m:t>0</m:t>
                          </m:r>
                        </m:sub>
                      </m:sSub>
                    </m:oMath>
                  </m:oMathPara>
                </a14:m>
                <a:endParaRPr lang="fr-FR" sz="2400" dirty="0"/>
              </a:p>
              <a:p>
                <a:pPr marL="0" indent="0">
                  <a:buNone/>
                </a:pPr>
                <a:endParaRPr lang="fr-FR" sz="2400"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15155"/>
                <a:ext cx="10515600" cy="5661808"/>
              </a:xfrm>
              <a:blipFill rotWithShape="0">
                <a:blip r:embed="rId2"/>
                <a:stretch>
                  <a:fillRect l="-928" t="-15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313499009"/>
                  </p:ext>
                </p:extLst>
              </p:nvPr>
            </p:nvGraphicFramePr>
            <p:xfrm>
              <a:off x="1081825" y="1442434"/>
              <a:ext cx="10045523" cy="2103120"/>
            </p:xfrm>
            <a:graphic>
              <a:graphicData uri="http://schemas.openxmlformats.org/drawingml/2006/table">
                <a:tbl>
                  <a:tblPr firstRow="1" firstCol="1" bandRow="1">
                    <a:tableStyleId>{5C22544A-7EE6-4342-B048-85BDC9FD1C3A}</a:tableStyleId>
                  </a:tblPr>
                  <a:tblGrid>
                    <a:gridCol w="2008668"/>
                    <a:gridCol w="2008668"/>
                    <a:gridCol w="1278557"/>
                    <a:gridCol w="2739870"/>
                    <a:gridCol w="2009760"/>
                  </a:tblGrid>
                  <a:tr h="502276">
                    <a:tc>
                      <a:txBody>
                        <a:bodyPr/>
                        <a:lstStyle/>
                        <a:p>
                          <a:pPr marL="0" marR="0">
                            <a:lnSpc>
                              <a:spcPct val="115000"/>
                            </a:lnSpc>
                            <a:spcBef>
                              <a:spcPts val="0"/>
                            </a:spcBef>
                            <a:spcAft>
                              <a:spcPts val="0"/>
                            </a:spcAft>
                          </a:pPr>
                          <a:r>
                            <a:rPr lang="fr-FR" sz="2400" dirty="0">
                              <a:effectLst/>
                            </a:rPr>
                            <a:t>Source </a:t>
                          </a:r>
                          <a:r>
                            <a:rPr lang="fr-FR" sz="2400" dirty="0" smtClean="0">
                              <a:effectLst/>
                            </a:rPr>
                            <a:t>de</a:t>
                          </a:r>
                        </a:p>
                        <a:p>
                          <a:pPr marL="0" marR="0">
                            <a:lnSpc>
                              <a:spcPct val="115000"/>
                            </a:lnSpc>
                            <a:spcBef>
                              <a:spcPts val="0"/>
                            </a:spcBef>
                            <a:spcAft>
                              <a:spcPts val="0"/>
                            </a:spcAft>
                          </a:pPr>
                          <a:r>
                            <a:rPr lang="fr-FR" sz="2400" dirty="0" smtClean="0">
                              <a:effectLst/>
                            </a:rPr>
                            <a:t> </a:t>
                          </a:r>
                          <a:r>
                            <a:rPr lang="fr-FR" sz="2400" dirty="0">
                              <a:effectLst/>
                            </a:rPr>
                            <a:t>variation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Somme </a:t>
                          </a:r>
                          <a:r>
                            <a:rPr lang="fr-FR" sz="2400" dirty="0" smtClean="0">
                              <a:effectLst/>
                            </a:rPr>
                            <a:t>des</a:t>
                          </a:r>
                        </a:p>
                        <a:p>
                          <a:pPr marL="0" marR="0">
                            <a:lnSpc>
                              <a:spcPct val="115000"/>
                            </a:lnSpc>
                            <a:spcBef>
                              <a:spcPts val="0"/>
                            </a:spcBef>
                            <a:spcAft>
                              <a:spcPts val="0"/>
                            </a:spcAft>
                          </a:pPr>
                          <a:r>
                            <a:rPr lang="fr-FR" sz="2400" dirty="0" smtClean="0">
                              <a:effectLst/>
                            </a:rPr>
                            <a:t> </a:t>
                          </a:r>
                          <a:r>
                            <a:rPr lang="fr-FR" sz="2400" dirty="0">
                              <a:effectLst/>
                            </a:rPr>
                            <a:t>carrées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D D L</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Moyennes </a:t>
                          </a:r>
                          <a:endParaRPr lang="fr-FR" sz="2400" dirty="0" smtClean="0">
                            <a:effectLst/>
                          </a:endParaRPr>
                        </a:p>
                        <a:p>
                          <a:pPr marL="0" marR="0">
                            <a:lnSpc>
                              <a:spcPct val="115000"/>
                            </a:lnSpc>
                            <a:spcBef>
                              <a:spcPts val="0"/>
                            </a:spcBef>
                            <a:spcAft>
                              <a:spcPts val="0"/>
                            </a:spcAft>
                          </a:pPr>
                          <a:r>
                            <a:rPr lang="fr-FR" sz="2400" dirty="0" smtClean="0">
                              <a:effectLst/>
                            </a:rPr>
                            <a:t>des </a:t>
                          </a:r>
                          <a:r>
                            <a:rPr lang="fr-FR" sz="2400" dirty="0">
                              <a:effectLst/>
                            </a:rPr>
                            <a:t>carrées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Fisher </a:t>
                          </a:r>
                          <a:r>
                            <a:rPr lang="fr-FR" sz="2400" dirty="0" smtClean="0">
                              <a:effectLst/>
                            </a:rPr>
                            <a:t>calculé</a:t>
                          </a:r>
                        </a:p>
                        <a:p>
                          <a:pPr marL="0" marR="0">
                            <a:lnSpc>
                              <a:spcPct val="115000"/>
                            </a:lnSpc>
                            <a:spcBef>
                              <a:spcPts val="0"/>
                            </a:spcBef>
                            <a:spcAft>
                              <a:spcPts val="0"/>
                            </a:spcAft>
                          </a:pPr>
                          <a:r>
                            <a:rPr lang="fr-FR" sz="2400" dirty="0" smtClean="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18979">
                    <a:tc>
                      <a:txBody>
                        <a:bodyPr/>
                        <a:lstStyle/>
                        <a:p>
                          <a:pPr marL="0" marR="0">
                            <a:lnSpc>
                              <a:spcPct val="115000"/>
                            </a:lnSpc>
                            <a:spcBef>
                              <a:spcPts val="0"/>
                            </a:spcBef>
                            <a:spcAft>
                              <a:spcPts val="0"/>
                            </a:spcAft>
                          </a:pPr>
                          <a:r>
                            <a:rPr lang="fr-FR" sz="2400">
                              <a:effectLst/>
                            </a:rPr>
                            <a:t>Facteur</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SCF</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K-1</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MCF</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nSpc>
                              <a:spcPct val="115000"/>
                            </a:lnSpc>
                            <a:spcBef>
                              <a:spcPts val="0"/>
                            </a:spcBef>
                            <a:spcAft>
                              <a:spcPts val="0"/>
                            </a:spcAft>
                          </a:pPr>
                          <a:endParaRPr lang="fr-FR" sz="2400" dirty="0" smtClean="0">
                            <a:effectLst/>
                          </a:endParaRPr>
                        </a:p>
                        <a:p>
                          <a:pPr marL="0" marR="0">
                            <a:lnSpc>
                              <a:spcPct val="115000"/>
                            </a:lnSpc>
                            <a:spcBef>
                              <a:spcPts val="0"/>
                            </a:spcBef>
                            <a:spcAft>
                              <a:spcPts val="0"/>
                            </a:spcAft>
                          </a:pPr>
                          <a14:m>
                            <m:oMath xmlns:m="http://schemas.openxmlformats.org/officeDocument/2006/math">
                              <m:sSub>
                                <m:sSubPr>
                                  <m:ctrlPr>
                                    <a:rPr lang="fr-FR" sz="2400" i="1" smtClean="0">
                                      <a:effectLst/>
                                      <a:latin typeface="Cambria Math" panose="02040503050406030204" pitchFamily="18" charset="0"/>
                                    </a:rPr>
                                  </m:ctrlPr>
                                </m:sSubPr>
                                <m:e>
                                  <m:r>
                                    <a:rPr lang="fr-FR" sz="2400" b="0" i="1" smtClean="0">
                                      <a:effectLst/>
                                      <a:latin typeface="Cambria Math" panose="02040503050406030204" pitchFamily="18" charset="0"/>
                                    </a:rPr>
                                    <m:t>𝐹</m:t>
                                  </m:r>
                                </m:e>
                                <m:sub>
                                  <m:r>
                                    <a:rPr lang="fr-FR" sz="2400" b="0" i="1" smtClean="0">
                                      <a:effectLst/>
                                      <a:latin typeface="Cambria Math" panose="02040503050406030204" pitchFamily="18" charset="0"/>
                                    </a:rPr>
                                    <m:t>𝑐</m:t>
                                  </m:r>
                                </m:sub>
                              </m:sSub>
                            </m:oMath>
                          </a14:m>
                          <a:r>
                            <a:rPr lang="fr-FR" sz="2400" dirty="0" smtClean="0">
                              <a:effectLst/>
                            </a:rPr>
                            <a:t>=MCF/MCR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18979">
                    <a:tc>
                      <a:txBody>
                        <a:bodyPr/>
                        <a:lstStyle/>
                        <a:p>
                          <a:pPr marL="0" marR="0">
                            <a:lnSpc>
                              <a:spcPct val="115000"/>
                            </a:lnSpc>
                            <a:spcBef>
                              <a:spcPts val="0"/>
                            </a:spcBef>
                            <a:spcAft>
                              <a:spcPts val="0"/>
                            </a:spcAft>
                          </a:pPr>
                          <a:r>
                            <a:rPr lang="fr-FR" sz="2400">
                              <a:effectLst/>
                            </a:rPr>
                            <a:t>Résidus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SCR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n-K</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MCR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fr-FR"/>
                        </a:p>
                      </a:txBody>
                      <a:tcPr/>
                    </a:tc>
                  </a:tr>
                  <a:tr h="418979">
                    <a:tc>
                      <a:txBody>
                        <a:bodyPr/>
                        <a:lstStyle/>
                        <a:p>
                          <a:pPr marL="0" marR="0">
                            <a:lnSpc>
                              <a:spcPct val="115000"/>
                            </a:lnSpc>
                            <a:spcBef>
                              <a:spcPts val="0"/>
                            </a:spcBef>
                            <a:spcAft>
                              <a:spcPts val="0"/>
                            </a:spcAft>
                          </a:pPr>
                          <a:r>
                            <a:rPr lang="fr-FR" sz="2400">
                              <a:effectLst/>
                            </a:rPr>
                            <a:t>Total</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SCT</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n-1</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313499009"/>
                  </p:ext>
                </p:extLst>
              </p:nvPr>
            </p:nvGraphicFramePr>
            <p:xfrm>
              <a:off x="1081825" y="1442434"/>
              <a:ext cx="10045523" cy="2073484"/>
            </p:xfrm>
            <a:graphic>
              <a:graphicData uri="http://schemas.openxmlformats.org/drawingml/2006/table">
                <a:tbl>
                  <a:tblPr firstRow="1" firstCol="1" bandRow="1">
                    <a:tableStyleId>{5C22544A-7EE6-4342-B048-85BDC9FD1C3A}</a:tableStyleId>
                  </a:tblPr>
                  <a:tblGrid>
                    <a:gridCol w="2008668"/>
                    <a:gridCol w="2008668"/>
                    <a:gridCol w="1278557"/>
                    <a:gridCol w="2739870"/>
                    <a:gridCol w="2009760"/>
                  </a:tblGrid>
                  <a:tr h="816547">
                    <a:tc>
                      <a:txBody>
                        <a:bodyPr/>
                        <a:lstStyle/>
                        <a:p>
                          <a:pPr marL="0" marR="0">
                            <a:lnSpc>
                              <a:spcPct val="115000"/>
                            </a:lnSpc>
                            <a:spcBef>
                              <a:spcPts val="0"/>
                            </a:spcBef>
                            <a:spcAft>
                              <a:spcPts val="0"/>
                            </a:spcAft>
                          </a:pPr>
                          <a:r>
                            <a:rPr lang="fr-FR" sz="2400" dirty="0">
                              <a:effectLst/>
                            </a:rPr>
                            <a:t>Source </a:t>
                          </a:r>
                          <a:r>
                            <a:rPr lang="fr-FR" sz="2400" dirty="0" smtClean="0">
                              <a:effectLst/>
                            </a:rPr>
                            <a:t>de</a:t>
                          </a:r>
                        </a:p>
                        <a:p>
                          <a:pPr marL="0" marR="0">
                            <a:lnSpc>
                              <a:spcPct val="115000"/>
                            </a:lnSpc>
                            <a:spcBef>
                              <a:spcPts val="0"/>
                            </a:spcBef>
                            <a:spcAft>
                              <a:spcPts val="0"/>
                            </a:spcAft>
                          </a:pPr>
                          <a:r>
                            <a:rPr lang="fr-FR" sz="2400" dirty="0" smtClean="0">
                              <a:effectLst/>
                            </a:rPr>
                            <a:t> </a:t>
                          </a:r>
                          <a:r>
                            <a:rPr lang="fr-FR" sz="2400" dirty="0">
                              <a:effectLst/>
                            </a:rPr>
                            <a:t>variation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Somme </a:t>
                          </a:r>
                          <a:r>
                            <a:rPr lang="fr-FR" sz="2400" dirty="0" smtClean="0">
                              <a:effectLst/>
                            </a:rPr>
                            <a:t>des</a:t>
                          </a:r>
                        </a:p>
                        <a:p>
                          <a:pPr marL="0" marR="0">
                            <a:lnSpc>
                              <a:spcPct val="115000"/>
                            </a:lnSpc>
                            <a:spcBef>
                              <a:spcPts val="0"/>
                            </a:spcBef>
                            <a:spcAft>
                              <a:spcPts val="0"/>
                            </a:spcAft>
                          </a:pPr>
                          <a:r>
                            <a:rPr lang="fr-FR" sz="2400" dirty="0" smtClean="0">
                              <a:effectLst/>
                            </a:rPr>
                            <a:t> </a:t>
                          </a:r>
                          <a:r>
                            <a:rPr lang="fr-FR" sz="2400" dirty="0">
                              <a:effectLst/>
                            </a:rPr>
                            <a:t>carrées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D D L</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Moyennes </a:t>
                          </a:r>
                          <a:endParaRPr lang="fr-FR" sz="2400" dirty="0" smtClean="0">
                            <a:effectLst/>
                          </a:endParaRPr>
                        </a:p>
                        <a:p>
                          <a:pPr marL="0" marR="0">
                            <a:lnSpc>
                              <a:spcPct val="115000"/>
                            </a:lnSpc>
                            <a:spcBef>
                              <a:spcPts val="0"/>
                            </a:spcBef>
                            <a:spcAft>
                              <a:spcPts val="0"/>
                            </a:spcAft>
                          </a:pPr>
                          <a:r>
                            <a:rPr lang="fr-FR" sz="2400" dirty="0" smtClean="0">
                              <a:effectLst/>
                            </a:rPr>
                            <a:t>des </a:t>
                          </a:r>
                          <a:r>
                            <a:rPr lang="fr-FR" sz="2400" dirty="0">
                              <a:effectLst/>
                            </a:rPr>
                            <a:t>carrées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Fisher </a:t>
                          </a:r>
                          <a:r>
                            <a:rPr lang="fr-FR" sz="2400" dirty="0" smtClean="0">
                              <a:effectLst/>
                            </a:rPr>
                            <a:t>calculé</a:t>
                          </a:r>
                        </a:p>
                        <a:p>
                          <a:pPr marL="0" marR="0">
                            <a:lnSpc>
                              <a:spcPct val="115000"/>
                            </a:lnSpc>
                            <a:spcBef>
                              <a:spcPts val="0"/>
                            </a:spcBef>
                            <a:spcAft>
                              <a:spcPts val="0"/>
                            </a:spcAft>
                          </a:pPr>
                          <a:r>
                            <a:rPr lang="fr-FR" sz="2400" dirty="0" smtClean="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18979">
                    <a:tc>
                      <a:txBody>
                        <a:bodyPr/>
                        <a:lstStyle/>
                        <a:p>
                          <a:pPr marL="0" marR="0">
                            <a:lnSpc>
                              <a:spcPct val="115000"/>
                            </a:lnSpc>
                            <a:spcBef>
                              <a:spcPts val="0"/>
                            </a:spcBef>
                            <a:spcAft>
                              <a:spcPts val="0"/>
                            </a:spcAft>
                          </a:pPr>
                          <a:r>
                            <a:rPr lang="fr-FR" sz="2400">
                              <a:effectLst/>
                            </a:rPr>
                            <a:t>Facteur</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SCF</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K-1</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MCF</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endParaRPr lang="fr-FR"/>
                        </a:p>
                      </a:txBody>
                      <a:tcPr marL="68580" marR="68580" marT="0" marB="0">
                        <a:blipFill rotWithShape="0">
                          <a:blip r:embed="rId3"/>
                          <a:stretch>
                            <a:fillRect l="-400000" t="-104348" r="-1212" b="-69565"/>
                          </a:stretch>
                        </a:blipFill>
                      </a:tcPr>
                    </a:tc>
                  </a:tr>
                  <a:tr h="418979">
                    <a:tc>
                      <a:txBody>
                        <a:bodyPr/>
                        <a:lstStyle/>
                        <a:p>
                          <a:pPr marL="0" marR="0">
                            <a:lnSpc>
                              <a:spcPct val="115000"/>
                            </a:lnSpc>
                            <a:spcBef>
                              <a:spcPts val="0"/>
                            </a:spcBef>
                            <a:spcAft>
                              <a:spcPts val="0"/>
                            </a:spcAft>
                          </a:pPr>
                          <a:r>
                            <a:rPr lang="fr-FR" sz="2400">
                              <a:effectLst/>
                            </a:rPr>
                            <a:t>Résidus</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SCR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n-K</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MCR</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fr-FR"/>
                        </a:p>
                      </a:txBody>
                      <a:tcPr/>
                    </a:tc>
                  </a:tr>
                  <a:tr h="418979">
                    <a:tc>
                      <a:txBody>
                        <a:bodyPr/>
                        <a:lstStyle/>
                        <a:p>
                          <a:pPr marL="0" marR="0">
                            <a:lnSpc>
                              <a:spcPct val="115000"/>
                            </a:lnSpc>
                            <a:spcBef>
                              <a:spcPts val="0"/>
                            </a:spcBef>
                            <a:spcAft>
                              <a:spcPts val="0"/>
                            </a:spcAft>
                          </a:pPr>
                          <a:r>
                            <a:rPr lang="fr-FR" sz="2400">
                              <a:effectLst/>
                            </a:rPr>
                            <a:t>Total</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a:effectLst/>
                            </a:rPr>
                            <a:t>SCT</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n-1</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fr-FR" sz="24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7746580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1065"/>
            <a:ext cx="10515600" cy="5545898"/>
          </a:xfrm>
        </p:spPr>
        <p:txBody>
          <a:bodyPr/>
          <a:lstStyle/>
          <a:p>
            <a:pPr marL="0" indent="0">
              <a:buNone/>
            </a:pPr>
            <a:r>
              <a:rPr lang="fr-FR" b="1" dirty="0" smtClean="0"/>
              <a:t>Exemple</a:t>
            </a:r>
          </a:p>
          <a:p>
            <a:pPr marL="0" indent="0">
              <a:buNone/>
            </a:pPr>
            <a:r>
              <a:rPr lang="fr-FR" dirty="0" smtClean="0"/>
              <a:t>On </a:t>
            </a:r>
            <a:r>
              <a:rPr lang="fr-FR" dirty="0"/>
              <a:t>mesure par une note de qualité Q l’efficacité de différentes thérapies pour lutter contre la dépression nerveuse. On trouve les valeurs suivantes :</a:t>
            </a:r>
          </a:p>
          <a:p>
            <a:pPr marL="0" indent="0">
              <a:buNone/>
            </a:pPr>
            <a:endParaRPr lang="fr-FR"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5424487" y="2662873"/>
            <a:ext cx="2921023" cy="2604586"/>
          </a:xfrm>
          <a:prstGeom prst="rect">
            <a:avLst/>
          </a:prstGeom>
        </p:spPr>
      </p:pic>
    </p:spTree>
    <p:extLst>
      <p:ext uri="{BB962C8B-B14F-4D97-AF65-F5344CB8AC3E}">
        <p14:creationId xmlns:p14="http://schemas.microsoft.com/office/powerpoint/2010/main" val="3163064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Espace réservé du contenu 3"/>
              <p:cNvGraphicFramePr>
                <a:graphicFrameLocks noGrp="1"/>
              </p:cNvGraphicFramePr>
              <p:nvPr>
                <p:ph idx="1"/>
                <p:extLst>
                  <p:ext uri="{D42A27DB-BD31-4B8C-83A1-F6EECF244321}">
                    <p14:modId xmlns:p14="http://schemas.microsoft.com/office/powerpoint/2010/main" val="1909581837"/>
                  </p:ext>
                </p:extLst>
              </p:nvPr>
            </p:nvGraphicFramePr>
            <p:xfrm>
              <a:off x="1287885" y="656824"/>
              <a:ext cx="9646280" cy="2220067"/>
            </p:xfrm>
            <a:graphic>
              <a:graphicData uri="http://schemas.openxmlformats.org/drawingml/2006/table">
                <a:tbl>
                  <a:tblPr>
                    <a:tableStyleId>{5C22544A-7EE6-4342-B048-85BDC9FD1C3A}</a:tableStyleId>
                  </a:tblPr>
                  <a:tblGrid>
                    <a:gridCol w="1929256"/>
                    <a:gridCol w="2423805"/>
                    <a:gridCol w="1434707"/>
                    <a:gridCol w="1929256"/>
                    <a:gridCol w="1929256"/>
                  </a:tblGrid>
                  <a:tr h="280622">
                    <a:tc gridSpan="2">
                      <a:txBody>
                        <a:bodyPr/>
                        <a:lstStyle/>
                        <a:p>
                          <a:pPr algn="l" fontAlgn="b"/>
                          <a:r>
                            <a:rPr lang="fr-FR" sz="2400" u="none" strike="noStrike" dirty="0">
                              <a:effectLst/>
                            </a:rPr>
                            <a:t>RAPPORT DÉTAILLÉ</a:t>
                          </a:r>
                          <a:endParaRPr lang="fr-FR" sz="2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tr>
                  <a:tr h="718927">
                    <a:tc>
                      <a:txBody>
                        <a:bodyPr/>
                        <a:lstStyle/>
                        <a:p>
                          <a:pPr algn="ctr" fontAlgn="b"/>
                          <a:r>
                            <a:rPr lang="fr-FR" sz="2400" u="none" strike="noStrike" dirty="0">
                              <a:effectLst/>
                            </a:rPr>
                            <a:t>Groupes</a:t>
                          </a:r>
                          <a:endParaRPr lang="fr-FR" sz="24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fr-FR" sz="2400" i="1" u="none" strike="noStrike" dirty="0" smtClean="0">
                                        <a:effectLst/>
                                        <a:latin typeface="Cambria Math" panose="02040503050406030204" pitchFamily="18" charset="0"/>
                                      </a:rPr>
                                    </m:ctrlPr>
                                  </m:sSubPr>
                                  <m:e>
                                    <m:r>
                                      <a:rPr lang="fr-FR" sz="2400" b="0" i="1" u="none" strike="noStrike" dirty="0" smtClean="0">
                                        <a:effectLst/>
                                        <a:latin typeface="Cambria Math" panose="02040503050406030204" pitchFamily="18" charset="0"/>
                                      </a:rPr>
                                      <m:t>𝑛</m:t>
                                    </m:r>
                                  </m:e>
                                  <m:sub>
                                    <m:r>
                                      <a:rPr lang="fr-FR" sz="2400" b="0" i="1" u="none" strike="noStrike" dirty="0" smtClean="0">
                                        <a:effectLst/>
                                        <a:latin typeface="Cambria Math" panose="02040503050406030204" pitchFamily="18" charset="0"/>
                                      </a:rPr>
                                      <m:t>𝑖</m:t>
                                    </m:r>
                                  </m:sub>
                                </m:sSub>
                              </m:oMath>
                            </m:oMathPara>
                          </a14:m>
                          <a:endParaRPr lang="fr-FR" sz="24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400" u="none" strike="noStrike">
                              <a:effectLst/>
                            </a:rPr>
                            <a:t>Somme</a:t>
                          </a:r>
                          <a:endParaRPr lang="fr-FR" sz="24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fr-FR" sz="2400" b="0" i="1" u="none" strike="noStrike" smtClean="0">
                                        <a:solidFill>
                                          <a:srgbClr val="000000"/>
                                        </a:solidFill>
                                        <a:effectLst/>
                                        <a:latin typeface="Cambria Math" panose="02040503050406030204" pitchFamily="18" charset="0"/>
                                      </a:rPr>
                                    </m:ctrlPr>
                                  </m:sSubPr>
                                  <m:e>
                                    <m:acc>
                                      <m:accPr>
                                        <m:chr m:val="̅"/>
                                        <m:ctrlPr>
                                          <a:rPr lang="fr-FR" sz="2400" b="0" i="1" u="none" strike="noStrike" smtClean="0">
                                            <a:solidFill>
                                              <a:srgbClr val="000000"/>
                                            </a:solidFill>
                                            <a:effectLst/>
                                            <a:latin typeface="Cambria Math" panose="02040503050406030204" pitchFamily="18" charset="0"/>
                                          </a:rPr>
                                        </m:ctrlPr>
                                      </m:accPr>
                                      <m:e>
                                        <m:r>
                                          <a:rPr lang="fr-FR" sz="2400" b="0" i="1" u="none" strike="noStrike" smtClean="0">
                                            <a:solidFill>
                                              <a:srgbClr val="000000"/>
                                            </a:solidFill>
                                            <a:effectLst/>
                                            <a:latin typeface="Cambria Math" panose="02040503050406030204" pitchFamily="18" charset="0"/>
                                          </a:rPr>
                                          <m:t>𝑋</m:t>
                                        </m:r>
                                      </m:e>
                                    </m:acc>
                                  </m:e>
                                  <m:sub>
                                    <m:r>
                                      <a:rPr lang="fr-FR" sz="2400" b="0" i="1" u="none" strike="noStrike" smtClean="0">
                                        <a:solidFill>
                                          <a:srgbClr val="000000"/>
                                        </a:solidFill>
                                        <a:effectLst/>
                                        <a:latin typeface="Cambria Math" panose="02040503050406030204" pitchFamily="18" charset="0"/>
                                      </a:rPr>
                                      <m:t>𝑖</m:t>
                                    </m:r>
                                  </m:sub>
                                </m:sSub>
                              </m:oMath>
                            </m:oMathPara>
                          </a14:m>
                          <a:endParaRPr lang="fr-FR" sz="24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14:m>
                            <m:oMathPara xmlns:m="http://schemas.openxmlformats.org/officeDocument/2006/math">
                              <m:oMathParaPr>
                                <m:jc m:val="centerGroup"/>
                              </m:oMathParaPr>
                              <m:oMath xmlns:m="http://schemas.openxmlformats.org/officeDocument/2006/math">
                                <m:sSubSup>
                                  <m:sSubSupPr>
                                    <m:ctrlPr>
                                      <a:rPr lang="fr-FR" sz="2400" b="0" i="1" u="none" strike="noStrike" smtClean="0">
                                        <a:solidFill>
                                          <a:srgbClr val="000000"/>
                                        </a:solidFill>
                                        <a:effectLst/>
                                        <a:latin typeface="Cambria Math" panose="02040503050406030204" pitchFamily="18" charset="0"/>
                                      </a:rPr>
                                    </m:ctrlPr>
                                  </m:sSubSupPr>
                                  <m:e>
                                    <m:r>
                                      <a:rPr lang="fr-FR" sz="2400" b="0" i="1" u="none" strike="noStrike" smtClean="0">
                                        <a:solidFill>
                                          <a:srgbClr val="000000"/>
                                        </a:solidFill>
                                        <a:effectLst/>
                                        <a:latin typeface="Cambria Math" panose="02040503050406030204" pitchFamily="18" charset="0"/>
                                      </a:rPr>
                                      <m:t>𝑆</m:t>
                                    </m:r>
                                  </m:e>
                                  <m:sub>
                                    <m:r>
                                      <a:rPr lang="fr-FR" sz="2400" b="0" i="1" u="none" strike="noStrike" smtClean="0">
                                        <a:solidFill>
                                          <a:srgbClr val="000000"/>
                                        </a:solidFill>
                                        <a:effectLst/>
                                        <a:latin typeface="Cambria Math" panose="02040503050406030204" pitchFamily="18" charset="0"/>
                                      </a:rPr>
                                      <m:t>𝑖</m:t>
                                    </m:r>
                                  </m:sub>
                                  <m:sup>
                                    <m:r>
                                      <a:rPr lang="fr-FR" sz="2400" b="0" i="1" u="none" strike="noStrike" smtClean="0">
                                        <a:solidFill>
                                          <a:srgbClr val="000000"/>
                                        </a:solidFill>
                                        <a:effectLst/>
                                        <a:latin typeface="Cambria Math" panose="02040503050406030204" pitchFamily="18" charset="0"/>
                                      </a:rPr>
                                      <m:t>2</m:t>
                                    </m:r>
                                  </m:sup>
                                </m:sSubSup>
                              </m:oMath>
                            </m:oMathPara>
                          </a14:m>
                          <a:endParaRPr lang="fr-FR" sz="2400" b="0" i="1" u="none" strike="noStrike" dirty="0">
                            <a:solidFill>
                              <a:srgbClr val="000000"/>
                            </a:solidFill>
                            <a:effectLst/>
                            <a:latin typeface="Calibri" panose="020F0502020204030204" pitchFamily="34" charset="0"/>
                          </a:endParaRPr>
                        </a:p>
                      </a:txBody>
                      <a:tcPr marL="9525" marR="9525" marT="9525" marB="0" anchor="b"/>
                    </a:tc>
                  </a:tr>
                  <a:tr h="267259">
                    <a:tc>
                      <a:txBody>
                        <a:bodyPr/>
                        <a:lstStyle/>
                        <a:p>
                          <a:pPr algn="l" fontAlgn="b"/>
                          <a:r>
                            <a:rPr lang="fr-FR" sz="2400" u="none" strike="noStrike">
                              <a:effectLst/>
                            </a:rPr>
                            <a:t>CO</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6</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30</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5</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2</a:t>
                          </a:r>
                          <a:endParaRPr lang="fr-FR" sz="2400" b="0" i="0" u="none" strike="noStrike">
                            <a:solidFill>
                              <a:srgbClr val="000000"/>
                            </a:solidFill>
                            <a:effectLst/>
                            <a:latin typeface="Calibri" panose="020F0502020204030204" pitchFamily="34" charset="0"/>
                          </a:endParaRPr>
                        </a:p>
                      </a:txBody>
                      <a:tcPr marL="9525" marR="9525" marT="9525" marB="0" anchor="b"/>
                    </a:tc>
                  </a:tr>
                  <a:tr h="267259">
                    <a:tc>
                      <a:txBody>
                        <a:bodyPr/>
                        <a:lstStyle/>
                        <a:p>
                          <a:pPr algn="l" fontAlgn="b"/>
                          <a:r>
                            <a:rPr lang="fr-FR" sz="2400" u="none" strike="noStrike">
                              <a:effectLst/>
                            </a:rPr>
                            <a:t>PS</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6</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30</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5</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4.4</a:t>
                          </a:r>
                          <a:endParaRPr lang="fr-FR" sz="2400" b="0" i="0" u="none" strike="noStrike">
                            <a:solidFill>
                              <a:srgbClr val="000000"/>
                            </a:solidFill>
                            <a:effectLst/>
                            <a:latin typeface="Calibri" panose="020F0502020204030204" pitchFamily="34" charset="0"/>
                          </a:endParaRPr>
                        </a:p>
                      </a:txBody>
                      <a:tcPr marL="9525" marR="9525" marT="9525" marB="0" anchor="b"/>
                    </a:tc>
                  </a:tr>
                  <a:tr h="280622">
                    <a:tc>
                      <a:txBody>
                        <a:bodyPr/>
                        <a:lstStyle/>
                        <a:p>
                          <a:pPr algn="l" fontAlgn="b"/>
                          <a:r>
                            <a:rPr lang="fr-FR" sz="2400" u="none" strike="noStrike">
                              <a:effectLst/>
                            </a:rPr>
                            <a:t>TE</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6</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24</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4</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9.6</a:t>
                          </a:r>
                          <a:endParaRPr lang="fr-FR"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mc:Choice>
        <mc:Fallback>
          <p:graphicFrame>
            <p:nvGraphicFramePr>
              <p:cNvPr id="4" name="Espace réservé du contenu 3"/>
              <p:cNvGraphicFramePr>
                <a:graphicFrameLocks noGrp="1"/>
              </p:cNvGraphicFramePr>
              <p:nvPr>
                <p:ph idx="1"/>
                <p:extLst>
                  <p:ext uri="{D42A27DB-BD31-4B8C-83A1-F6EECF244321}">
                    <p14:modId xmlns:p14="http://schemas.microsoft.com/office/powerpoint/2010/main" val="1909581837"/>
                  </p:ext>
                </p:extLst>
              </p:nvPr>
            </p:nvGraphicFramePr>
            <p:xfrm>
              <a:off x="1287885" y="656824"/>
              <a:ext cx="9646280" cy="2220067"/>
            </p:xfrm>
            <a:graphic>
              <a:graphicData uri="http://schemas.openxmlformats.org/drawingml/2006/table">
                <a:tbl>
                  <a:tblPr>
                    <a:tableStyleId>{5C22544A-7EE6-4342-B048-85BDC9FD1C3A}</a:tableStyleId>
                  </a:tblPr>
                  <a:tblGrid>
                    <a:gridCol w="1929256"/>
                    <a:gridCol w="2423805"/>
                    <a:gridCol w="1434707"/>
                    <a:gridCol w="1929256"/>
                    <a:gridCol w="1929256"/>
                  </a:tblGrid>
                  <a:tr h="375285">
                    <a:tc gridSpan="2">
                      <a:txBody>
                        <a:bodyPr/>
                        <a:lstStyle/>
                        <a:p>
                          <a:pPr algn="l" fontAlgn="b"/>
                          <a:r>
                            <a:rPr lang="fr-FR" sz="2400" u="none" strike="noStrike" dirty="0">
                              <a:effectLst/>
                            </a:rPr>
                            <a:t>RAPPORT DÉTAILLÉ</a:t>
                          </a:r>
                          <a:endParaRPr lang="fr-FR" sz="2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400" b="0" i="0" u="none" strike="noStrike">
                            <a:solidFill>
                              <a:srgbClr val="000000"/>
                            </a:solidFill>
                            <a:effectLst/>
                            <a:latin typeface="Calibri" panose="020F0502020204030204" pitchFamily="34" charset="0"/>
                          </a:endParaRPr>
                        </a:p>
                      </a:txBody>
                      <a:tcPr marL="9525" marR="9525" marT="9525" marB="0" anchor="b"/>
                    </a:tc>
                  </a:tr>
                  <a:tr h="718927">
                    <a:tc>
                      <a:txBody>
                        <a:bodyPr/>
                        <a:lstStyle/>
                        <a:p>
                          <a:pPr algn="ctr" fontAlgn="b"/>
                          <a:r>
                            <a:rPr lang="fr-FR" sz="2400" u="none" strike="noStrike" dirty="0">
                              <a:effectLst/>
                            </a:rPr>
                            <a:t>Groupes</a:t>
                          </a:r>
                          <a:endParaRPr lang="fr-FR" sz="2400" b="0" i="1" u="none" strike="noStrike" dirty="0">
                            <a:solidFill>
                              <a:srgbClr val="000000"/>
                            </a:solidFill>
                            <a:effectLst/>
                            <a:latin typeface="Calibri" panose="020F0502020204030204" pitchFamily="34" charset="0"/>
                          </a:endParaRPr>
                        </a:p>
                      </a:txBody>
                      <a:tcPr marL="9525" marR="9525" marT="9525" marB="0" anchor="b"/>
                    </a:tc>
                    <a:tc>
                      <a:txBody>
                        <a:bodyPr/>
                        <a:lstStyle/>
                        <a:p>
                          <a:endParaRPr lang="fr-FR"/>
                        </a:p>
                      </a:txBody>
                      <a:tcPr marL="9525" marR="9525" marT="9525" marB="0" anchor="b">
                        <a:blipFill rotWithShape="0">
                          <a:blip r:embed="rId2"/>
                          <a:stretch>
                            <a:fillRect l="-80101" t="-63559" r="-219395" b="-182203"/>
                          </a:stretch>
                        </a:blipFill>
                      </a:tcPr>
                    </a:tc>
                    <a:tc>
                      <a:txBody>
                        <a:bodyPr/>
                        <a:lstStyle/>
                        <a:p>
                          <a:pPr algn="ctr" fontAlgn="b"/>
                          <a:r>
                            <a:rPr lang="fr-FR" sz="2400" u="none" strike="noStrike">
                              <a:effectLst/>
                            </a:rPr>
                            <a:t>Somme</a:t>
                          </a:r>
                          <a:endParaRPr lang="fr-FR" sz="2400" b="0" i="1" u="none" strike="noStrike">
                            <a:solidFill>
                              <a:srgbClr val="000000"/>
                            </a:solidFill>
                            <a:effectLst/>
                            <a:latin typeface="Calibri" panose="020F0502020204030204" pitchFamily="34" charset="0"/>
                          </a:endParaRPr>
                        </a:p>
                      </a:txBody>
                      <a:tcPr marL="9525" marR="9525" marT="9525" marB="0" anchor="b"/>
                    </a:tc>
                    <a:tc>
                      <a:txBody>
                        <a:bodyPr/>
                        <a:lstStyle/>
                        <a:p>
                          <a:endParaRPr lang="fr-FR"/>
                        </a:p>
                      </a:txBody>
                      <a:tcPr marL="9525" marR="9525" marT="9525" marB="0" anchor="b">
                        <a:blipFill rotWithShape="0">
                          <a:blip r:embed="rId2"/>
                          <a:stretch>
                            <a:fillRect l="-300949" t="-63559" r="-100949" b="-182203"/>
                          </a:stretch>
                        </a:blipFill>
                      </a:tcPr>
                    </a:tc>
                    <a:tc>
                      <a:txBody>
                        <a:bodyPr/>
                        <a:lstStyle/>
                        <a:p>
                          <a:endParaRPr lang="fr-FR"/>
                        </a:p>
                      </a:txBody>
                      <a:tcPr marL="9525" marR="9525" marT="9525" marB="0" anchor="b">
                        <a:blipFill rotWithShape="0">
                          <a:blip r:embed="rId2"/>
                          <a:stretch>
                            <a:fillRect l="-399685" t="-63559" r="-631" b="-182203"/>
                          </a:stretch>
                        </a:blipFill>
                      </a:tcPr>
                    </a:tc>
                  </a:tr>
                  <a:tr h="375285">
                    <a:tc>
                      <a:txBody>
                        <a:bodyPr/>
                        <a:lstStyle/>
                        <a:p>
                          <a:pPr algn="l" fontAlgn="b"/>
                          <a:r>
                            <a:rPr lang="fr-FR" sz="2400" u="none" strike="noStrike">
                              <a:effectLst/>
                            </a:rPr>
                            <a:t>CO</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6</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30</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5</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2</a:t>
                          </a:r>
                          <a:endParaRPr lang="fr-FR" sz="2400" b="0" i="0" u="none" strike="noStrike">
                            <a:solidFill>
                              <a:srgbClr val="000000"/>
                            </a:solidFill>
                            <a:effectLst/>
                            <a:latin typeface="Calibri" panose="020F0502020204030204" pitchFamily="34" charset="0"/>
                          </a:endParaRPr>
                        </a:p>
                      </a:txBody>
                      <a:tcPr marL="9525" marR="9525" marT="9525" marB="0" anchor="b"/>
                    </a:tc>
                  </a:tr>
                  <a:tr h="375285">
                    <a:tc>
                      <a:txBody>
                        <a:bodyPr/>
                        <a:lstStyle/>
                        <a:p>
                          <a:pPr algn="l" fontAlgn="b"/>
                          <a:r>
                            <a:rPr lang="fr-FR" sz="2400" u="none" strike="noStrike">
                              <a:effectLst/>
                            </a:rPr>
                            <a:t>PS</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6</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30</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5</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4.4</a:t>
                          </a:r>
                          <a:endParaRPr lang="fr-FR" sz="2400" b="0" i="0" u="none" strike="noStrike">
                            <a:solidFill>
                              <a:srgbClr val="000000"/>
                            </a:solidFill>
                            <a:effectLst/>
                            <a:latin typeface="Calibri" panose="020F0502020204030204" pitchFamily="34" charset="0"/>
                          </a:endParaRPr>
                        </a:p>
                      </a:txBody>
                      <a:tcPr marL="9525" marR="9525" marT="9525" marB="0" anchor="b"/>
                    </a:tc>
                  </a:tr>
                  <a:tr h="375285">
                    <a:tc>
                      <a:txBody>
                        <a:bodyPr/>
                        <a:lstStyle/>
                        <a:p>
                          <a:pPr algn="l" fontAlgn="b"/>
                          <a:r>
                            <a:rPr lang="fr-FR" sz="2400" u="none" strike="noStrike">
                              <a:effectLst/>
                            </a:rPr>
                            <a:t>TE</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6</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a:effectLst/>
                            </a:rPr>
                            <a:t>24</a:t>
                          </a:r>
                          <a:endParaRPr lang="fr-FR"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4</a:t>
                          </a:r>
                          <a:endParaRPr lang="fr-F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400" u="none" strike="noStrike" dirty="0">
                              <a:effectLst/>
                            </a:rPr>
                            <a:t>9.6</a:t>
                          </a:r>
                          <a:endParaRPr lang="fr-FR"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mc:Fallback>
      </mc:AlternateContent>
      <p:graphicFrame>
        <p:nvGraphicFramePr>
          <p:cNvPr id="5" name="Tableau 4"/>
          <p:cNvGraphicFramePr>
            <a:graphicFrameLocks noGrp="1"/>
          </p:cNvGraphicFramePr>
          <p:nvPr>
            <p:extLst>
              <p:ext uri="{D42A27DB-BD31-4B8C-83A1-F6EECF244321}">
                <p14:modId xmlns:p14="http://schemas.microsoft.com/office/powerpoint/2010/main" val="1196498765"/>
              </p:ext>
            </p:extLst>
          </p:nvPr>
        </p:nvGraphicFramePr>
        <p:xfrm>
          <a:off x="1171977" y="3129565"/>
          <a:ext cx="10393250" cy="3400425"/>
        </p:xfrm>
        <a:graphic>
          <a:graphicData uri="http://schemas.openxmlformats.org/drawingml/2006/table">
            <a:tbl>
              <a:tblPr>
                <a:tableStyleId>{5C22544A-7EE6-4342-B048-85BDC9FD1C3A}</a:tableStyleId>
              </a:tblPr>
              <a:tblGrid>
                <a:gridCol w="1484750"/>
                <a:gridCol w="1484750"/>
                <a:gridCol w="1484750"/>
                <a:gridCol w="1484750"/>
                <a:gridCol w="1484750"/>
                <a:gridCol w="1484750"/>
                <a:gridCol w="1484750"/>
              </a:tblGrid>
              <a:tr h="472350">
                <a:tc>
                  <a:txBody>
                    <a:bodyPr/>
                    <a:lstStyle/>
                    <a:p>
                      <a:pPr algn="ctr" fontAlgn="b"/>
                      <a:r>
                        <a:rPr lang="fr-FR" sz="2000" u="none" strike="noStrike">
                          <a:effectLst/>
                        </a:rPr>
                        <a:t>Source des variations</a:t>
                      </a:r>
                      <a:endParaRPr lang="fr-FR"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Somme des </a:t>
                      </a:r>
                      <a:r>
                        <a:rPr lang="fr-FR" sz="2000" u="none" strike="noStrike" dirty="0" smtClean="0">
                          <a:effectLst/>
                        </a:rPr>
                        <a:t>carrés (SC)</a:t>
                      </a:r>
                      <a:endParaRPr lang="fr-FR"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Degré de liberté</a:t>
                      </a:r>
                      <a:endParaRPr lang="fr-FR"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Moyenne des carrés</a:t>
                      </a:r>
                      <a:endParaRPr lang="fr-FR"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F</a:t>
                      </a:r>
                      <a:endParaRPr lang="fr-FR"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Probabilité</a:t>
                      </a:r>
                      <a:endParaRPr lang="fr-FR" sz="20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Valeur critique pour F</a:t>
                      </a:r>
                      <a:endParaRPr lang="fr-FR" sz="2000" b="0" i="1" u="none" strike="noStrike">
                        <a:solidFill>
                          <a:srgbClr val="000000"/>
                        </a:solidFill>
                        <a:effectLst/>
                        <a:latin typeface="Calibri" panose="020F0502020204030204" pitchFamily="34" charset="0"/>
                      </a:endParaRPr>
                    </a:p>
                  </a:txBody>
                  <a:tcPr marL="9525" marR="9525" marT="9525" marB="0" anchor="b"/>
                </a:tc>
              </a:tr>
              <a:tr h="260967">
                <a:tc>
                  <a:txBody>
                    <a:bodyPr/>
                    <a:lstStyle/>
                    <a:p>
                      <a:pPr algn="l" fontAlgn="b"/>
                      <a:r>
                        <a:rPr lang="fr-FR" sz="2000" u="none" strike="noStrike" dirty="0">
                          <a:effectLst/>
                        </a:rPr>
                        <a:t>Entre </a:t>
                      </a:r>
                      <a:r>
                        <a:rPr lang="fr-FR" sz="2000" u="none" strike="noStrike" dirty="0" smtClean="0">
                          <a:effectLst/>
                        </a:rPr>
                        <a:t>Groupes (Facteur)</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SCF=4</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K-1=2</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MCF=2</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a:effectLst/>
                        </a:rPr>
                        <a:t>0.375</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a:effectLst/>
                        </a:rPr>
                        <a:t>0.69355396</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a:effectLst/>
                        </a:rPr>
                        <a:t>3.68232034</a:t>
                      </a:r>
                      <a:endParaRPr lang="fr-FR" sz="2000" b="0" i="0" u="none" strike="noStrike">
                        <a:solidFill>
                          <a:srgbClr val="000000"/>
                        </a:solidFill>
                        <a:effectLst/>
                        <a:latin typeface="Calibri" panose="020F0502020204030204" pitchFamily="34" charset="0"/>
                      </a:endParaRPr>
                    </a:p>
                  </a:txBody>
                  <a:tcPr marL="9525" marR="9525" marT="9525" marB="0" anchor="b"/>
                </a:tc>
              </a:tr>
              <a:tr h="472350">
                <a:tc>
                  <a:txBody>
                    <a:bodyPr/>
                    <a:lstStyle/>
                    <a:p>
                      <a:pPr algn="l" fontAlgn="b"/>
                      <a:r>
                        <a:rPr lang="fr-FR" sz="2000" u="none" strike="noStrike" dirty="0">
                          <a:effectLst/>
                        </a:rPr>
                        <a:t>A l'intérieur des </a:t>
                      </a:r>
                      <a:r>
                        <a:rPr lang="fr-FR" sz="2000" u="none" strike="noStrike" dirty="0" smtClean="0">
                          <a:effectLst/>
                        </a:rPr>
                        <a:t>groupes</a:t>
                      </a:r>
                    </a:p>
                    <a:p>
                      <a:pPr algn="l" fontAlgn="b"/>
                      <a:r>
                        <a:rPr lang="fr-FR" sz="2000" b="0" i="0" u="none" strike="noStrike" dirty="0" smtClean="0">
                          <a:solidFill>
                            <a:srgbClr val="000000"/>
                          </a:solidFill>
                          <a:effectLst/>
                          <a:latin typeface="Calibri" panose="020F0502020204030204" pitchFamily="34" charset="0"/>
                        </a:rPr>
                        <a:t>(Résidu)</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SCR=80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n-k=15</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MCR=5.33333333</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r>
              <a:tr h="260967">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9525" marR="9525" marT="9525" marB="0" anchor="b"/>
                </a:tc>
              </a:tr>
              <a:tr h="274014">
                <a:tc>
                  <a:txBody>
                    <a:bodyPr/>
                    <a:lstStyle/>
                    <a:p>
                      <a:pPr algn="l" fontAlgn="b"/>
                      <a:r>
                        <a:rPr lang="fr-FR" sz="2000" u="none" strike="noStrike" dirty="0" smtClean="0">
                          <a:effectLst/>
                        </a:rPr>
                        <a:t>Total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SCT=84</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smtClean="0">
                          <a:effectLst/>
                        </a:rPr>
                        <a:t>n-1=17</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2000" u="none" strike="noStrike">
                          <a:effectLst/>
                        </a:rPr>
                        <a:t>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2000" u="none" strike="noStrike">
                          <a:effectLst/>
                        </a:rPr>
                        <a:t>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2000" u="none" strike="noStrike">
                          <a:effectLst/>
                        </a:rPr>
                        <a:t>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161579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622738" y="862886"/>
            <a:ext cx="8744755" cy="4356600"/>
          </a:xfrm>
          <a:prstGeom prst="rect">
            <a:avLst/>
          </a:prstGeom>
          <a:noFill/>
          <a:ln w="9525">
            <a:noFill/>
            <a:miter lim="800000"/>
            <a:headEnd/>
            <a:tailEnd/>
          </a:ln>
        </p:spPr>
      </p:pic>
    </p:spTree>
    <p:extLst>
      <p:ext uri="{BB962C8B-B14F-4D97-AF65-F5344CB8AC3E}">
        <p14:creationId xmlns:p14="http://schemas.microsoft.com/office/powerpoint/2010/main" val="685078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66670"/>
                <a:ext cx="10515600" cy="5610293"/>
              </a:xfrm>
            </p:spPr>
            <p:txBody>
              <a:bodyPr>
                <a:normAutofit fontScale="92500" lnSpcReduction="20000"/>
              </a:bodyPr>
              <a:lstStyle/>
              <a:p>
                <a:pPr algn="just">
                  <a:lnSpc>
                    <a:spcPct val="150000"/>
                  </a:lnSpc>
                  <a:buFontTx/>
                  <a:buChar char="-"/>
                </a:pPr>
                <a:r>
                  <a:rPr lang="fr-FR" sz="2400" dirty="0" smtClean="0">
                    <a:solidFill>
                      <a:srgbClr val="00B050"/>
                    </a:solidFill>
                  </a:rPr>
                  <a:t>Calcul de la valeur expérimentale de la variable de décision </a:t>
                </a:r>
              </a:p>
              <a:p>
                <a:pPr algn="just">
                  <a:lnSpc>
                    <a:spcPct val="150000"/>
                  </a:lnSpc>
                  <a:buFontTx/>
                  <a:buChar char="-"/>
                </a:pPr>
                <a:r>
                  <a:rPr lang="fr-FR" sz="2400" dirty="0" smtClean="0">
                    <a:solidFill>
                      <a:srgbClr val="00B050"/>
                    </a:solidFill>
                  </a:rPr>
                  <a:t>Conclusion du test:</a:t>
                </a:r>
                <a:r>
                  <a:rPr lang="fr-FR" sz="2400" dirty="0" smtClean="0"/>
                  <a:t> acceptation ou rejet de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selon que la valeur expérimentale appartient ou non à la région d’acceptation</a:t>
                </a:r>
              </a:p>
              <a:p>
                <a:pPr marL="0" indent="0" algn="just">
                  <a:lnSpc>
                    <a:spcPct val="150000"/>
                  </a:lnSpc>
                  <a:buNone/>
                </a:pPr>
                <a:r>
                  <a:rPr lang="fr-FR" sz="2400" b="1" dirty="0" smtClean="0">
                    <a:solidFill>
                      <a:srgbClr val="FF0000"/>
                    </a:solidFill>
                  </a:rPr>
                  <a:t>3.3. les </a:t>
                </a:r>
                <a:r>
                  <a:rPr lang="fr-FR" sz="2400" b="1" dirty="0">
                    <a:solidFill>
                      <a:srgbClr val="FF0000"/>
                    </a:solidFill>
                  </a:rPr>
                  <a:t>&amp;tapes de la construction d’un test</a:t>
                </a:r>
                <a:endParaRPr lang="fr-FR" sz="2400" dirty="0">
                  <a:solidFill>
                    <a:srgbClr val="FF0000"/>
                  </a:solidFill>
                </a:endParaRPr>
              </a:p>
              <a:p>
                <a:pPr algn="just">
                  <a:lnSpc>
                    <a:spcPct val="150000"/>
                  </a:lnSpc>
                  <a:buFont typeface="Wingdings" panose="05000000000000000000" pitchFamily="2" charset="2"/>
                  <a:buChar char="Ø"/>
                </a:pPr>
                <a:r>
                  <a:rPr lang="fr-FR" sz="2400" dirty="0" smtClean="0"/>
                  <a:t>De </a:t>
                </a:r>
                <a:r>
                  <a:rPr lang="fr-FR" sz="2400" dirty="0"/>
                  <a:t>quel type de problème s’agit-il (</a:t>
                </a:r>
                <a:r>
                  <a:rPr lang="fr-FR" sz="2400" dirty="0" smtClean="0"/>
                  <a:t>problématique) </a:t>
                </a:r>
                <a:r>
                  <a:rPr lang="fr-FR" sz="2400" dirty="0"/>
                  <a:t>?</a:t>
                </a:r>
              </a:p>
              <a:p>
                <a:pPr algn="just">
                  <a:lnSpc>
                    <a:spcPct val="150000"/>
                  </a:lnSpc>
                  <a:buFont typeface="Wingdings" panose="05000000000000000000" pitchFamily="2" charset="2"/>
                  <a:buChar char="Ø"/>
                </a:pPr>
                <a:r>
                  <a:rPr lang="fr-FR" sz="2400" dirty="0" smtClean="0"/>
                  <a:t>Formulez </a:t>
                </a:r>
                <a:r>
                  <a:rPr lang="fr-FR" sz="2400" dirty="0"/>
                  <a:t>explicitement les hypothèses du test statistique</a:t>
                </a:r>
              </a:p>
              <a:p>
                <a:pPr algn="just">
                  <a:lnSpc>
                    <a:spcPct val="150000"/>
                  </a:lnSpc>
                  <a:buFont typeface="Wingdings" panose="05000000000000000000" pitchFamily="2" charset="2"/>
                  <a:buChar char="Ø"/>
                </a:pPr>
                <a:r>
                  <a:rPr lang="fr-FR" sz="2400" dirty="0" smtClean="0"/>
                  <a:t>Quel </a:t>
                </a:r>
                <a:r>
                  <a:rPr lang="fr-FR" sz="2400" dirty="0"/>
                  <a:t>test statistique utilisez-vous (le choix du test) ?</a:t>
                </a:r>
              </a:p>
              <a:p>
                <a:pPr algn="just">
                  <a:lnSpc>
                    <a:spcPct val="150000"/>
                  </a:lnSpc>
                  <a:buFont typeface="Wingdings" panose="05000000000000000000" pitchFamily="2" charset="2"/>
                  <a:buChar char="Ø"/>
                </a:pPr>
                <a:r>
                  <a:rPr lang="fr-FR" sz="2400" dirty="0" smtClean="0"/>
                  <a:t>Quelles </a:t>
                </a:r>
                <a:r>
                  <a:rPr lang="fr-FR" sz="2400" dirty="0"/>
                  <a:t>sont les conditions de validité de ce test (conditions de validité) ?</a:t>
                </a:r>
              </a:p>
              <a:p>
                <a:pPr algn="just">
                  <a:lnSpc>
                    <a:spcPct val="150000"/>
                  </a:lnSpc>
                  <a:buFont typeface="Wingdings" panose="05000000000000000000" pitchFamily="2" charset="2"/>
                  <a:buChar char="Ø"/>
                </a:pPr>
                <a:r>
                  <a:rPr lang="fr-FR" sz="2400" dirty="0" smtClean="0"/>
                  <a:t>Appliquez </a:t>
                </a:r>
                <a:r>
                  <a:rPr lang="fr-FR" sz="2400" dirty="0"/>
                  <a:t>le test statistique (application numérique).</a:t>
                </a:r>
              </a:p>
              <a:p>
                <a:pPr algn="just">
                  <a:lnSpc>
                    <a:spcPct val="150000"/>
                  </a:lnSpc>
                  <a:buFont typeface="Wingdings" panose="05000000000000000000" pitchFamily="2" charset="2"/>
                  <a:buChar char="Ø"/>
                </a:pPr>
                <a:r>
                  <a:rPr lang="fr-FR" sz="2400" dirty="0" smtClean="0"/>
                  <a:t>Que </a:t>
                </a:r>
                <a:r>
                  <a:rPr lang="fr-FR" sz="2400" dirty="0"/>
                  <a:t>concluez-vous (décision) ?</a:t>
                </a:r>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66670"/>
                <a:ext cx="10515600" cy="5610293"/>
              </a:xfrm>
              <a:blipFill rotWithShape="0">
                <a:blip r:embed="rId2"/>
                <a:stretch>
                  <a:fillRect l="-812" r="-696"/>
                </a:stretch>
              </a:blipFill>
            </p:spPr>
            <p:txBody>
              <a:bodyPr/>
              <a:lstStyle/>
              <a:p>
                <a:r>
                  <a:rPr lang="fr-FR">
                    <a:noFill/>
                  </a:rPr>
                  <a:t> </a:t>
                </a:r>
              </a:p>
            </p:txBody>
          </p:sp>
        </mc:Fallback>
      </mc:AlternateContent>
    </p:spTree>
    <p:extLst>
      <p:ext uri="{BB962C8B-B14F-4D97-AF65-F5344CB8AC3E}">
        <p14:creationId xmlns:p14="http://schemas.microsoft.com/office/powerpoint/2010/main" val="4157920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37882"/>
                <a:ext cx="10515600" cy="5739081"/>
              </a:xfrm>
            </p:spPr>
            <p:txBody>
              <a:bodyPr>
                <a:normAutofit/>
              </a:bodyPr>
              <a:lstStyle/>
              <a:p>
                <a:pPr marL="0" indent="0" algn="just">
                  <a:buNone/>
                </a:pPr>
                <a:r>
                  <a:rPr lang="fr-FR" sz="2400" dirty="0" smtClean="0">
                    <a:solidFill>
                      <a:srgbClr val="FF0000"/>
                    </a:solidFill>
                  </a:rPr>
                  <a:t>3.4. les différents types de test</a:t>
                </a:r>
              </a:p>
              <a:p>
                <a:pPr>
                  <a:buFont typeface="Wingdings" panose="05000000000000000000" pitchFamily="2" charset="2"/>
                  <a:buChar char="v"/>
                </a:pPr>
                <a:r>
                  <a:rPr lang="fr-FR" sz="2400" dirty="0" smtClean="0"/>
                  <a:t>Les tests de conformité</a:t>
                </a:r>
              </a:p>
              <a:p>
                <a:pPr>
                  <a:buFont typeface="Wingdings" panose="05000000000000000000" pitchFamily="2" charset="2"/>
                  <a:buChar char="v"/>
                </a:pPr>
                <a:r>
                  <a:rPr lang="fr-FR" sz="2400" dirty="0" smtClean="0"/>
                  <a:t>Les tests de comparaison (d’homogénéité) </a:t>
                </a:r>
              </a:p>
              <a:p>
                <a:pPr>
                  <a:buFont typeface="Wingdings" panose="05000000000000000000" pitchFamily="2" charset="2"/>
                  <a:buChar char="v"/>
                </a:pPr>
                <a:r>
                  <a:rPr lang="fr-FR" sz="2400" dirty="0" smtClean="0"/>
                  <a:t>Les tests d’ajustement à une loi théorique</a:t>
                </a:r>
              </a:p>
              <a:p>
                <a:pPr>
                  <a:buFont typeface="Wingdings" panose="05000000000000000000" pitchFamily="2" charset="2"/>
                  <a:buChar char="v"/>
                </a:pPr>
                <a:r>
                  <a:rPr lang="fr-FR" sz="2400" dirty="0" smtClean="0"/>
                  <a:t>Les tests d’indépendances</a:t>
                </a:r>
              </a:p>
              <a:p>
                <a:pPr marL="0" indent="0" algn="just">
                  <a:lnSpc>
                    <a:spcPct val="150000"/>
                  </a:lnSpc>
                  <a:buNone/>
                </a:pPr>
                <a:r>
                  <a:rPr lang="fr-FR" sz="2400" dirty="0" smtClean="0">
                    <a:solidFill>
                      <a:srgbClr val="00B050"/>
                    </a:solidFill>
                  </a:rPr>
                  <a:t>remarques:</a:t>
                </a:r>
                <a:r>
                  <a:rPr lang="fr-FR" sz="2400" dirty="0" smtClean="0"/>
                  <a:t> on distingue les tests paramétriques et des tests non paramétriques. On parle du test paramétrique quand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𝐻</m:t>
                        </m:r>
                      </m:e>
                      <m:sub>
                        <m:r>
                          <a:rPr lang="fr-FR" sz="2400" b="0" i="1" smtClean="0">
                            <a:latin typeface="Cambria Math" panose="02040503050406030204" pitchFamily="18" charset="0"/>
                          </a:rPr>
                          <m:t>0</m:t>
                        </m:r>
                      </m:sub>
                    </m:sSub>
                  </m:oMath>
                </a14:m>
                <a:r>
                  <a:rPr lang="fr-FR" sz="2400" dirty="0" smtClean="0"/>
                  <a:t> concerne une variable dont la distribution est connue: loi normale, </a:t>
                </a:r>
                <a:r>
                  <a:rPr lang="fr-FR" sz="2400" dirty="0" err="1" smtClean="0"/>
                  <a:t>Student</a:t>
                </a:r>
                <a:r>
                  <a:rPr lang="fr-FR" sz="2400" dirty="0" smtClean="0"/>
                  <a:t>…etc. à l’inverse, un test qui n’exige pas de spécification sur la forme de la distribution parente est appelé test non paramétrique</a:t>
                </a:r>
              </a:p>
              <a:p>
                <a:pPr marL="0" indent="0" algn="just">
                  <a:buNone/>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37882"/>
                <a:ext cx="10515600" cy="5739081"/>
              </a:xfrm>
              <a:blipFill rotWithShape="0">
                <a:blip r:embed="rId2"/>
                <a:stretch>
                  <a:fillRect l="-928" t="-1488" r="-870"/>
                </a:stretch>
              </a:blipFill>
            </p:spPr>
            <p:txBody>
              <a:bodyPr/>
              <a:lstStyle/>
              <a:p>
                <a:r>
                  <a:rPr lang="fr-FR">
                    <a:noFill/>
                  </a:rPr>
                  <a:t> </a:t>
                </a:r>
              </a:p>
            </p:txBody>
          </p:sp>
        </mc:Fallback>
      </mc:AlternateContent>
    </p:spTree>
    <p:extLst>
      <p:ext uri="{BB962C8B-B14F-4D97-AF65-F5344CB8AC3E}">
        <p14:creationId xmlns:p14="http://schemas.microsoft.com/office/powerpoint/2010/main" val="318261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53792"/>
            <a:ext cx="10515600" cy="5623171"/>
          </a:xfrm>
        </p:spPr>
        <p:txBody>
          <a:bodyPr>
            <a:normAutofit/>
          </a:bodyPr>
          <a:lstStyle/>
          <a:p>
            <a:pPr marL="0" indent="0">
              <a:buNone/>
            </a:pPr>
            <a:r>
              <a:rPr lang="fr-FR" sz="2400" dirty="0" smtClean="0">
                <a:solidFill>
                  <a:srgbClr val="FF0000"/>
                </a:solidFill>
              </a:rPr>
              <a:t>3.5.les tests de conformité</a:t>
            </a:r>
          </a:p>
          <a:p>
            <a:pPr marL="0" indent="0">
              <a:buNone/>
            </a:pPr>
            <a:r>
              <a:rPr lang="fr-FR" sz="2400" dirty="0" smtClean="0">
                <a:solidFill>
                  <a:srgbClr val="00B050"/>
                </a:solidFill>
              </a:rPr>
              <a:t>3.5.1. Test de Conformité d’une moyenne</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p:txBody>
      </p:sp>
      <p:pic>
        <p:nvPicPr>
          <p:cNvPr id="4" name="Espace réservé du contenu 3"/>
          <p:cNvPicPr>
            <a:picLocks noChangeAspect="1"/>
          </p:cNvPicPr>
          <p:nvPr/>
        </p:nvPicPr>
        <p:blipFill>
          <a:blip r:embed="rId2"/>
          <a:stretch>
            <a:fillRect/>
          </a:stretch>
        </p:blipFill>
        <p:spPr>
          <a:xfrm>
            <a:off x="2491777" y="1601374"/>
            <a:ext cx="7437834" cy="2603887"/>
          </a:xfrm>
          <a:prstGeom prst="rect">
            <a:avLst/>
          </a:prstGeom>
        </p:spPr>
      </p:pic>
    </p:spTree>
    <p:extLst>
      <p:ext uri="{BB962C8B-B14F-4D97-AF65-F5344CB8AC3E}">
        <p14:creationId xmlns:p14="http://schemas.microsoft.com/office/powerpoint/2010/main" val="1752571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1115</Words>
  <Application>Microsoft Office PowerPoint</Application>
  <PresentationFormat>Grand écran</PresentationFormat>
  <Paragraphs>398</Paragraphs>
  <Slides>68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68</vt:i4>
      </vt:variant>
    </vt:vector>
  </HeadingPairs>
  <TitlesOfParts>
    <vt:vector size="75" baseType="lpstr">
      <vt:lpstr>Algerian</vt:lpstr>
      <vt:lpstr>Arial</vt:lpstr>
      <vt:lpstr>Calibri</vt:lpstr>
      <vt:lpstr>Calibri Light</vt:lpstr>
      <vt:lpstr>Cambria Math</vt:lpstr>
      <vt:lpstr>Wingdings</vt:lpstr>
      <vt:lpstr>Thème Office</vt:lpstr>
      <vt:lpstr>Partie II: Bio-Statistique II Probabilités et statistique inférentielle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3.Tests statistiques</dc:title>
  <dc:creator>lenovo</dc:creator>
  <cp:lastModifiedBy>lenovo</cp:lastModifiedBy>
  <cp:revision>114</cp:revision>
  <dcterms:created xsi:type="dcterms:W3CDTF">2023-08-12T12:59:19Z</dcterms:created>
  <dcterms:modified xsi:type="dcterms:W3CDTF">2025-06-10T18:19:12Z</dcterms:modified>
</cp:coreProperties>
</file>