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60" r:id="rId3"/>
    <p:sldId id="453" r:id="rId4"/>
    <p:sldId id="454" r:id="rId5"/>
    <p:sldId id="455" r:id="rId6"/>
    <p:sldId id="456" r:id="rId7"/>
    <p:sldId id="457" r:id="rId8"/>
    <p:sldId id="458" r:id="rId9"/>
    <p:sldId id="459" r:id="rId10"/>
    <p:sldId id="460" r:id="rId11"/>
    <p:sldId id="461" r:id="rId12"/>
    <p:sldId id="462" r:id="rId13"/>
    <p:sldId id="445" r:id="rId14"/>
    <p:sldId id="446" r:id="rId15"/>
    <p:sldId id="463" r:id="rId16"/>
    <p:sldId id="464" r:id="rId17"/>
    <p:sldId id="465" r:id="rId18"/>
    <p:sldId id="466" r:id="rId19"/>
    <p:sldId id="357" r:id="rId2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fac" initials="a"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7AC2CC"/>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38B1855-1B75-4FBE-930C-398BA8C253C6}" styleName="Style à thème 2 - Accentuation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9" autoAdjust="0"/>
  </p:normalViewPr>
  <p:slideViewPr>
    <p:cSldViewPr>
      <p:cViewPr varScale="1">
        <p:scale>
          <a:sx n="69" d="100"/>
          <a:sy n="69" d="100"/>
        </p:scale>
        <p:origin x="1224" y="56"/>
      </p:cViewPr>
      <p:guideLst>
        <p:guide orient="horz" pos="2160"/>
        <p:guide pos="2880"/>
      </p:guideLst>
    </p:cSldViewPr>
  </p:slideViewPr>
  <p:outlineViewPr>
    <p:cViewPr>
      <p:scale>
        <a:sx n="33" d="100"/>
        <a:sy n="33" d="100"/>
      </p:scale>
      <p:origin x="0" y="288"/>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5-12-04T16:51:17.189" idx="1">
    <p:pos x="10" y="10"/>
    <p:text>الااالللملتبمبتبمبتبمتننيبمكمن</p:text>
    <p:extLst>
      <p:ext uri="{C676402C-5697-4E1C-873F-D02D1690AC5C}">
        <p15:threadingInfo xmlns:p15="http://schemas.microsoft.com/office/powerpoint/2012/main" timeZoneBias="-60"/>
      </p:ext>
    </p:extLst>
  </p:cm>
</p:cmLst>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5A35B6-70ED-4F8B-9AA2-85B9D2AF8030}" type="datetimeFigureOut">
              <a:rPr lang="fr-FR" smtClean="0"/>
              <a:pPr/>
              <a:t>09/03/2025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C39B57-4C64-4E9E-8C62-A803B43DDE51}" type="slidenum">
              <a:rPr lang="fr-FR" smtClean="0"/>
              <a:pPr/>
              <a:t>‹N°›</a:t>
            </a:fld>
            <a:endParaRPr lang="fr-FR"/>
          </a:p>
        </p:txBody>
      </p:sp>
    </p:spTree>
    <p:extLst>
      <p:ext uri="{BB962C8B-B14F-4D97-AF65-F5344CB8AC3E}">
        <p14:creationId xmlns:p14="http://schemas.microsoft.com/office/powerpoint/2010/main" val="2260592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bwMode="gray">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bwMode="white">
          <a:xfrm>
            <a:off x="457200" y="762000"/>
            <a:ext cx="5638800" cy="1752600"/>
          </a:xfrm>
        </p:spPr>
        <p:txBody>
          <a:bodyPr/>
          <a:lstStyle>
            <a:lvl1pPr>
              <a:defRPr sz="4000" b="1">
                <a:solidFill>
                  <a:schemeClr val="bg1"/>
                </a:solidFill>
              </a:defRPr>
            </a:lvl1pPr>
          </a:lstStyle>
          <a:p>
            <a:r>
              <a:rPr lang="fr-FR" smtClean="0"/>
              <a:t>Cliquez pour modifier le style du titre</a:t>
            </a:r>
            <a:endParaRPr lang="en-US"/>
          </a:p>
        </p:txBody>
      </p:sp>
      <p:sp>
        <p:nvSpPr>
          <p:cNvPr id="3075" name="Rectangle 3"/>
          <p:cNvSpPr>
            <a:spLocks noGrp="1" noChangeArrowheads="1"/>
          </p:cNvSpPr>
          <p:nvPr>
            <p:ph type="subTitle" idx="1"/>
          </p:nvPr>
        </p:nvSpPr>
        <p:spPr bwMode="white">
          <a:xfrm>
            <a:off x="228600" y="5334000"/>
            <a:ext cx="8686800" cy="381000"/>
          </a:xfrm>
        </p:spPr>
        <p:txBody>
          <a:bodyPr/>
          <a:lstStyle>
            <a:lvl1pPr marL="0" indent="0" algn="ctr">
              <a:buFont typeface="Wingdings" pitchFamily="2" charset="2"/>
              <a:buNone/>
              <a:defRPr sz="1800"/>
            </a:lvl1pPr>
          </a:lstStyle>
          <a:p>
            <a:r>
              <a:rPr lang="fr-FR" smtClean="0"/>
              <a:t>Cliquez pour modifier le style des sous-titres du masque</a:t>
            </a:r>
            <a:endParaRPr lang="en-US"/>
          </a:p>
        </p:txBody>
      </p:sp>
      <p:sp>
        <p:nvSpPr>
          <p:cNvPr id="3086" name="Text Box 14"/>
          <p:cNvSpPr txBox="1">
            <a:spLocks noChangeArrowheads="1"/>
          </p:cNvSpPr>
          <p:nvPr/>
        </p:nvSpPr>
        <p:spPr bwMode="auto">
          <a:xfrm>
            <a:off x="3886200" y="6015038"/>
            <a:ext cx="1308100" cy="519112"/>
          </a:xfrm>
          <a:prstGeom prst="rect">
            <a:avLst/>
          </a:prstGeom>
          <a:noFill/>
          <a:ln w="9525">
            <a:noFill/>
            <a:miter lim="800000"/>
            <a:headEnd/>
            <a:tailEnd/>
          </a:ln>
          <a:effectLst/>
        </p:spPr>
        <p:txBody>
          <a:bodyPr>
            <a:spAutoFit/>
          </a:bodyPr>
          <a:lstStyle/>
          <a:p>
            <a:r>
              <a:rPr lang="en-US" sz="2800" b="1">
                <a:latin typeface="Verdana" pitchFamily="34" charset="0"/>
              </a:rPr>
              <a:t>LOGO</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r>
              <a:rPr lang="en-US"/>
              <a:t>www.themegallery.com</a:t>
            </a:r>
          </a:p>
        </p:txBody>
      </p:sp>
      <p:sp>
        <p:nvSpPr>
          <p:cNvPr id="5" name="Espace réservé du pied de page 4"/>
          <p:cNvSpPr>
            <a:spLocks noGrp="1"/>
          </p:cNvSpPr>
          <p:nvPr>
            <p:ph type="ftr" sz="quarter" idx="11"/>
          </p:nvPr>
        </p:nvSpPr>
        <p:spPr/>
        <p:txBody>
          <a:bodyPr/>
          <a:lstStyle>
            <a:lvl1pPr>
              <a:defRPr/>
            </a:lvl1pPr>
          </a:lstStyle>
          <a:p>
            <a:r>
              <a:rPr lang="en-US"/>
              <a:t>Company Logo</a:t>
            </a:r>
          </a:p>
        </p:txBody>
      </p:sp>
      <p:sp>
        <p:nvSpPr>
          <p:cNvPr id="6" name="Espace réservé du numéro de diapositive 5"/>
          <p:cNvSpPr>
            <a:spLocks noGrp="1"/>
          </p:cNvSpPr>
          <p:nvPr>
            <p:ph type="sldNum" sz="quarter" idx="12"/>
          </p:nvPr>
        </p:nvSpPr>
        <p:spPr/>
        <p:txBody>
          <a:bodyPr/>
          <a:lstStyle>
            <a:lvl1pPr>
              <a:defRPr/>
            </a:lvl1pPr>
          </a:lstStyle>
          <a:p>
            <a:fld id="{6B6932E3-38E1-4124-B566-C47B9A70E6D9}" type="slidenum">
              <a:rPr lang="en-US"/>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r>
              <a:rPr lang="en-US"/>
              <a:t>www.themegallery.com</a:t>
            </a:r>
          </a:p>
        </p:txBody>
      </p:sp>
      <p:sp>
        <p:nvSpPr>
          <p:cNvPr id="5" name="Espace réservé du pied de page 4"/>
          <p:cNvSpPr>
            <a:spLocks noGrp="1"/>
          </p:cNvSpPr>
          <p:nvPr>
            <p:ph type="ftr" sz="quarter" idx="11"/>
          </p:nvPr>
        </p:nvSpPr>
        <p:spPr/>
        <p:txBody>
          <a:bodyPr/>
          <a:lstStyle>
            <a:lvl1pPr>
              <a:defRPr/>
            </a:lvl1pPr>
          </a:lstStyle>
          <a:p>
            <a:r>
              <a:rPr lang="en-US"/>
              <a:t>Company Logo</a:t>
            </a:r>
          </a:p>
        </p:txBody>
      </p:sp>
      <p:sp>
        <p:nvSpPr>
          <p:cNvPr id="6" name="Espace réservé du numéro de diapositive 5"/>
          <p:cNvSpPr>
            <a:spLocks noGrp="1"/>
          </p:cNvSpPr>
          <p:nvPr>
            <p:ph type="sldNum" sz="quarter" idx="12"/>
          </p:nvPr>
        </p:nvSpPr>
        <p:spPr/>
        <p:txBody>
          <a:bodyPr/>
          <a:lstStyle>
            <a:lvl1pPr>
              <a:defRPr/>
            </a:lvl1pPr>
          </a:lstStyle>
          <a:p>
            <a:fld id="{7793D845-9200-4B4B-B82E-8726ECA6016F}" type="slidenum">
              <a:rPr lang="en-US"/>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076325"/>
            <a:ext cx="4038600" cy="5248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076325"/>
            <a:ext cx="4038600" cy="5248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lvl1pPr>
              <a:defRPr/>
            </a:lvl1pPr>
          </a:lstStyle>
          <a:p>
            <a:r>
              <a:rPr lang="en-US"/>
              <a:t>www.themegallery.com</a:t>
            </a:r>
          </a:p>
        </p:txBody>
      </p:sp>
      <p:sp>
        <p:nvSpPr>
          <p:cNvPr id="6" name="Espace réservé du pied de page 5"/>
          <p:cNvSpPr>
            <a:spLocks noGrp="1"/>
          </p:cNvSpPr>
          <p:nvPr>
            <p:ph type="ftr" sz="quarter" idx="11"/>
          </p:nvPr>
        </p:nvSpPr>
        <p:spPr/>
        <p:txBody>
          <a:bodyPr/>
          <a:lstStyle>
            <a:lvl1pPr>
              <a:defRPr/>
            </a:lvl1pPr>
          </a:lstStyle>
          <a:p>
            <a:r>
              <a:rPr lang="en-US"/>
              <a:t>Company Logo</a:t>
            </a:r>
          </a:p>
        </p:txBody>
      </p:sp>
      <p:sp>
        <p:nvSpPr>
          <p:cNvPr id="7" name="Espace réservé du numéro de diapositive 6"/>
          <p:cNvSpPr>
            <a:spLocks noGrp="1"/>
          </p:cNvSpPr>
          <p:nvPr>
            <p:ph type="sldNum" sz="quarter" idx="12"/>
          </p:nvPr>
        </p:nvSpPr>
        <p:spPr/>
        <p:txBody>
          <a:bodyPr/>
          <a:lstStyle>
            <a:lvl1pPr>
              <a:defRPr/>
            </a:lvl1pPr>
          </a:lstStyle>
          <a:p>
            <a:fld id="{FBAAF8BF-F2E8-4EFC-89E9-4BB9B6C3100E}" type="slidenum">
              <a:rPr lang="en-US"/>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lvl1pPr>
              <a:defRPr/>
            </a:lvl1pPr>
          </a:lstStyle>
          <a:p>
            <a:r>
              <a:rPr lang="en-US"/>
              <a:t>www.themegallery.com</a:t>
            </a:r>
          </a:p>
        </p:txBody>
      </p:sp>
      <p:sp>
        <p:nvSpPr>
          <p:cNvPr id="8" name="Espace réservé du pied de page 7"/>
          <p:cNvSpPr>
            <a:spLocks noGrp="1"/>
          </p:cNvSpPr>
          <p:nvPr>
            <p:ph type="ftr" sz="quarter" idx="11"/>
          </p:nvPr>
        </p:nvSpPr>
        <p:spPr/>
        <p:txBody>
          <a:bodyPr/>
          <a:lstStyle>
            <a:lvl1pPr>
              <a:defRPr/>
            </a:lvl1pPr>
          </a:lstStyle>
          <a:p>
            <a:r>
              <a:rPr lang="en-US"/>
              <a:t>Company Logo</a:t>
            </a:r>
          </a:p>
        </p:txBody>
      </p:sp>
      <p:sp>
        <p:nvSpPr>
          <p:cNvPr id="9" name="Espace réservé du numéro de diapositive 8"/>
          <p:cNvSpPr>
            <a:spLocks noGrp="1"/>
          </p:cNvSpPr>
          <p:nvPr>
            <p:ph type="sldNum" sz="quarter" idx="12"/>
          </p:nvPr>
        </p:nvSpPr>
        <p:spPr/>
        <p:txBody>
          <a:bodyPr/>
          <a:lstStyle>
            <a:lvl1pPr>
              <a:defRPr/>
            </a:lvl1pPr>
          </a:lstStyle>
          <a:p>
            <a:fld id="{FE4B0616-F296-4DDE-9503-48596DB7A000}" type="slidenum">
              <a:rPr lang="en-US"/>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lvl1pPr>
              <a:defRPr/>
            </a:lvl1pPr>
          </a:lstStyle>
          <a:p>
            <a:r>
              <a:rPr lang="en-US"/>
              <a:t>www.themegallery.com</a:t>
            </a:r>
          </a:p>
        </p:txBody>
      </p:sp>
      <p:sp>
        <p:nvSpPr>
          <p:cNvPr id="4" name="Espace réservé du pied de page 3"/>
          <p:cNvSpPr>
            <a:spLocks noGrp="1"/>
          </p:cNvSpPr>
          <p:nvPr>
            <p:ph type="ftr" sz="quarter" idx="11"/>
          </p:nvPr>
        </p:nvSpPr>
        <p:spPr/>
        <p:txBody>
          <a:bodyPr/>
          <a:lstStyle>
            <a:lvl1pPr>
              <a:defRPr/>
            </a:lvl1pPr>
          </a:lstStyle>
          <a:p>
            <a:r>
              <a:rPr lang="en-US"/>
              <a:t>Company Logo</a:t>
            </a:r>
          </a:p>
        </p:txBody>
      </p:sp>
      <p:sp>
        <p:nvSpPr>
          <p:cNvPr id="5" name="Espace réservé du numéro de diapositive 4"/>
          <p:cNvSpPr>
            <a:spLocks noGrp="1"/>
          </p:cNvSpPr>
          <p:nvPr>
            <p:ph type="sldNum" sz="quarter" idx="12"/>
          </p:nvPr>
        </p:nvSpPr>
        <p:spPr/>
        <p:txBody>
          <a:bodyPr/>
          <a:lstStyle>
            <a:lvl1pPr>
              <a:defRPr/>
            </a:lvl1pPr>
          </a:lstStyle>
          <a:p>
            <a:fld id="{353B2E48-4636-470E-A778-ED0E98653567}" type="slidenum">
              <a:rPr lang="en-US"/>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vl1pPr>
          </a:lstStyle>
          <a:p>
            <a:r>
              <a:rPr lang="en-US"/>
              <a:t>www.themegallery.com</a:t>
            </a:r>
          </a:p>
        </p:txBody>
      </p:sp>
      <p:sp>
        <p:nvSpPr>
          <p:cNvPr id="3" name="Espace réservé du pied de page 2"/>
          <p:cNvSpPr>
            <a:spLocks noGrp="1"/>
          </p:cNvSpPr>
          <p:nvPr>
            <p:ph type="ftr" sz="quarter" idx="11"/>
          </p:nvPr>
        </p:nvSpPr>
        <p:spPr/>
        <p:txBody>
          <a:bodyPr/>
          <a:lstStyle>
            <a:lvl1pPr>
              <a:defRPr/>
            </a:lvl1pPr>
          </a:lstStyle>
          <a:p>
            <a:r>
              <a:rPr lang="en-US"/>
              <a:t>Company Logo</a:t>
            </a:r>
          </a:p>
        </p:txBody>
      </p:sp>
      <p:sp>
        <p:nvSpPr>
          <p:cNvPr id="4" name="Espace réservé du numéro de diapositive 3"/>
          <p:cNvSpPr>
            <a:spLocks noGrp="1"/>
          </p:cNvSpPr>
          <p:nvPr>
            <p:ph type="sldNum" sz="quarter" idx="12"/>
          </p:nvPr>
        </p:nvSpPr>
        <p:spPr/>
        <p:txBody>
          <a:bodyPr/>
          <a:lstStyle>
            <a:lvl1pPr>
              <a:defRPr/>
            </a:lvl1pPr>
          </a:lstStyle>
          <a:p>
            <a:fld id="{41E4DF51-ECDB-4BA3-BE0D-0C4239A9C9E9}" type="slidenum">
              <a:rPr lang="en-US"/>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lvl1pPr>
              <a:defRPr/>
            </a:lvl1pPr>
          </a:lstStyle>
          <a:p>
            <a:r>
              <a:rPr lang="en-US"/>
              <a:t>www.themegallery.com</a:t>
            </a:r>
          </a:p>
        </p:txBody>
      </p:sp>
      <p:sp>
        <p:nvSpPr>
          <p:cNvPr id="6" name="Espace réservé du pied de page 5"/>
          <p:cNvSpPr>
            <a:spLocks noGrp="1"/>
          </p:cNvSpPr>
          <p:nvPr>
            <p:ph type="ftr" sz="quarter" idx="11"/>
          </p:nvPr>
        </p:nvSpPr>
        <p:spPr/>
        <p:txBody>
          <a:bodyPr/>
          <a:lstStyle>
            <a:lvl1pPr>
              <a:defRPr/>
            </a:lvl1pPr>
          </a:lstStyle>
          <a:p>
            <a:r>
              <a:rPr lang="en-US"/>
              <a:t>Company Logo</a:t>
            </a:r>
          </a:p>
        </p:txBody>
      </p:sp>
      <p:sp>
        <p:nvSpPr>
          <p:cNvPr id="7" name="Espace réservé du numéro de diapositive 6"/>
          <p:cNvSpPr>
            <a:spLocks noGrp="1"/>
          </p:cNvSpPr>
          <p:nvPr>
            <p:ph type="sldNum" sz="quarter" idx="12"/>
          </p:nvPr>
        </p:nvSpPr>
        <p:spPr/>
        <p:txBody>
          <a:bodyPr/>
          <a:lstStyle>
            <a:lvl1pPr>
              <a:defRPr/>
            </a:lvl1pPr>
          </a:lstStyle>
          <a:p>
            <a:fld id="{11D3AC32-7819-4DD3-B016-A1A0A0B64FBD}" type="slidenum">
              <a:rPr lang="en-US"/>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lvl1pPr>
              <a:defRPr/>
            </a:lvl1pPr>
          </a:lstStyle>
          <a:p>
            <a:r>
              <a:rPr lang="en-US"/>
              <a:t>www.themegallery.com</a:t>
            </a:r>
          </a:p>
        </p:txBody>
      </p:sp>
      <p:sp>
        <p:nvSpPr>
          <p:cNvPr id="6" name="Espace réservé du pied de page 5"/>
          <p:cNvSpPr>
            <a:spLocks noGrp="1"/>
          </p:cNvSpPr>
          <p:nvPr>
            <p:ph type="ftr" sz="quarter" idx="11"/>
          </p:nvPr>
        </p:nvSpPr>
        <p:spPr/>
        <p:txBody>
          <a:bodyPr/>
          <a:lstStyle>
            <a:lvl1pPr>
              <a:defRPr/>
            </a:lvl1pPr>
          </a:lstStyle>
          <a:p>
            <a:r>
              <a:rPr lang="en-US"/>
              <a:t>Company Logo</a:t>
            </a:r>
          </a:p>
        </p:txBody>
      </p:sp>
      <p:sp>
        <p:nvSpPr>
          <p:cNvPr id="7" name="Espace réservé du numéro de diapositive 6"/>
          <p:cNvSpPr>
            <a:spLocks noGrp="1"/>
          </p:cNvSpPr>
          <p:nvPr>
            <p:ph type="sldNum" sz="quarter" idx="12"/>
          </p:nvPr>
        </p:nvSpPr>
        <p:spPr/>
        <p:txBody>
          <a:bodyPr/>
          <a:lstStyle>
            <a:lvl1pPr>
              <a:defRPr/>
            </a:lvl1pPr>
          </a:lstStyle>
          <a:p>
            <a:fld id="{2E51501C-3E46-4B50-84E0-F20CD3B4D867}" type="slidenum">
              <a:rPr lang="en-US"/>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r>
              <a:rPr lang="en-US"/>
              <a:t>www.themegallery.com</a:t>
            </a:r>
          </a:p>
        </p:txBody>
      </p:sp>
      <p:sp>
        <p:nvSpPr>
          <p:cNvPr id="5" name="Espace réservé du pied de page 4"/>
          <p:cNvSpPr>
            <a:spLocks noGrp="1"/>
          </p:cNvSpPr>
          <p:nvPr>
            <p:ph type="ftr" sz="quarter" idx="11"/>
          </p:nvPr>
        </p:nvSpPr>
        <p:spPr/>
        <p:txBody>
          <a:bodyPr/>
          <a:lstStyle>
            <a:lvl1pPr>
              <a:defRPr/>
            </a:lvl1pPr>
          </a:lstStyle>
          <a:p>
            <a:r>
              <a:rPr lang="en-US"/>
              <a:t>Company Logo</a:t>
            </a:r>
          </a:p>
        </p:txBody>
      </p:sp>
      <p:sp>
        <p:nvSpPr>
          <p:cNvPr id="6" name="Espace réservé du numéro de diapositive 5"/>
          <p:cNvSpPr>
            <a:spLocks noGrp="1"/>
          </p:cNvSpPr>
          <p:nvPr>
            <p:ph type="sldNum" sz="quarter" idx="12"/>
          </p:nvPr>
        </p:nvSpPr>
        <p:spPr/>
        <p:txBody>
          <a:bodyPr/>
          <a:lstStyle>
            <a:lvl1pPr>
              <a:defRPr/>
            </a:lvl1pPr>
          </a:lstStyle>
          <a:p>
            <a:fld id="{3213E583-16E2-4708-87F8-E465668DF7EE}" type="slidenum">
              <a:rPr lang="en-US"/>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319088"/>
            <a:ext cx="2057400" cy="6005512"/>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319088"/>
            <a:ext cx="6019800" cy="6005512"/>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r>
              <a:rPr lang="en-US"/>
              <a:t>www.themegallery.com</a:t>
            </a:r>
          </a:p>
        </p:txBody>
      </p:sp>
      <p:sp>
        <p:nvSpPr>
          <p:cNvPr id="5" name="Espace réservé du pied de page 4"/>
          <p:cNvSpPr>
            <a:spLocks noGrp="1"/>
          </p:cNvSpPr>
          <p:nvPr>
            <p:ph type="ftr" sz="quarter" idx="11"/>
          </p:nvPr>
        </p:nvSpPr>
        <p:spPr/>
        <p:txBody>
          <a:bodyPr/>
          <a:lstStyle>
            <a:lvl1pPr>
              <a:defRPr/>
            </a:lvl1pPr>
          </a:lstStyle>
          <a:p>
            <a:r>
              <a:rPr lang="en-US"/>
              <a:t>Company Logo</a:t>
            </a:r>
          </a:p>
        </p:txBody>
      </p:sp>
      <p:sp>
        <p:nvSpPr>
          <p:cNvPr id="6" name="Espace réservé du numéro de diapositive 5"/>
          <p:cNvSpPr>
            <a:spLocks noGrp="1"/>
          </p:cNvSpPr>
          <p:nvPr>
            <p:ph type="sldNum" sz="quarter" idx="12"/>
          </p:nvPr>
        </p:nvSpPr>
        <p:spPr/>
        <p:txBody>
          <a:bodyPr/>
          <a:lstStyle>
            <a:lvl1pPr>
              <a:defRPr/>
            </a:lvl1pPr>
          </a:lstStyle>
          <a:p>
            <a:fld id="{0A3583D5-18F7-4307-B6B2-AD816963A7DD}" type="slidenum">
              <a:rPr lang="en-US"/>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457200" y="319088"/>
            <a:ext cx="8229600" cy="563562"/>
          </a:xfrm>
        </p:spPr>
        <p:txBody>
          <a:bodyPr/>
          <a:lstStyle/>
          <a:p>
            <a:r>
              <a:rPr lang="fr-FR" smtClean="0"/>
              <a:t>Cliquez pour modifier le style du titre</a:t>
            </a:r>
            <a:endParaRPr lang="fr-FR"/>
          </a:p>
        </p:txBody>
      </p:sp>
      <p:sp>
        <p:nvSpPr>
          <p:cNvPr id="3" name="Espace réservé du tableau 2"/>
          <p:cNvSpPr>
            <a:spLocks noGrp="1"/>
          </p:cNvSpPr>
          <p:nvPr>
            <p:ph type="tbl" idx="1"/>
          </p:nvPr>
        </p:nvSpPr>
        <p:spPr>
          <a:xfrm>
            <a:off x="457200" y="1076325"/>
            <a:ext cx="8229600" cy="5248275"/>
          </a:xfrm>
        </p:spPr>
        <p:txBody>
          <a:bodyPr/>
          <a:lstStyle/>
          <a:p>
            <a:r>
              <a:rPr lang="fr-FR" smtClean="0"/>
              <a:t>Cliquez sur l'icône pour ajouter un tableau</a:t>
            </a:r>
            <a:endParaRPr lang="fr-FR"/>
          </a:p>
        </p:txBody>
      </p:sp>
      <p:sp>
        <p:nvSpPr>
          <p:cNvPr id="4" name="Espace réservé de la date 3"/>
          <p:cNvSpPr>
            <a:spLocks noGrp="1"/>
          </p:cNvSpPr>
          <p:nvPr>
            <p:ph type="dt" sz="half" idx="10"/>
          </p:nvPr>
        </p:nvSpPr>
        <p:spPr>
          <a:xfrm>
            <a:off x="6858000" y="0"/>
            <a:ext cx="2133600" cy="228600"/>
          </a:xfrm>
        </p:spPr>
        <p:txBody>
          <a:bodyPr/>
          <a:lstStyle>
            <a:lvl1pPr>
              <a:defRPr/>
            </a:lvl1pPr>
          </a:lstStyle>
          <a:p>
            <a:r>
              <a:rPr lang="en-US"/>
              <a:t>www.themegallery.com</a:t>
            </a:r>
          </a:p>
        </p:txBody>
      </p:sp>
      <p:sp>
        <p:nvSpPr>
          <p:cNvPr id="5" name="Espace réservé du pied de page 4"/>
          <p:cNvSpPr>
            <a:spLocks noGrp="1"/>
          </p:cNvSpPr>
          <p:nvPr>
            <p:ph type="ftr" sz="quarter" idx="11"/>
          </p:nvPr>
        </p:nvSpPr>
        <p:spPr>
          <a:xfrm>
            <a:off x="5943600" y="6508750"/>
            <a:ext cx="2895600" cy="290513"/>
          </a:xfrm>
        </p:spPr>
        <p:txBody>
          <a:bodyPr/>
          <a:lstStyle>
            <a:lvl1pPr>
              <a:defRPr/>
            </a:lvl1pPr>
          </a:lstStyle>
          <a:p>
            <a:r>
              <a:rPr lang="en-US"/>
              <a:t>Company Logo</a:t>
            </a:r>
          </a:p>
        </p:txBody>
      </p:sp>
      <p:sp>
        <p:nvSpPr>
          <p:cNvPr id="6" name="Espace réservé du numéro de diapositive 5"/>
          <p:cNvSpPr>
            <a:spLocks noGrp="1"/>
          </p:cNvSpPr>
          <p:nvPr>
            <p:ph type="sldNum" sz="quarter" idx="12"/>
          </p:nvPr>
        </p:nvSpPr>
        <p:spPr>
          <a:xfrm>
            <a:off x="3429000" y="6537325"/>
            <a:ext cx="2133600" cy="258763"/>
          </a:xfrm>
        </p:spPr>
        <p:txBody>
          <a:bodyPr/>
          <a:lstStyle>
            <a:lvl1pPr>
              <a:defRPr/>
            </a:lvl1pPr>
          </a:lstStyle>
          <a:p>
            <a:fld id="{51E7C994-6CA5-4CA9-BF74-91542E2077C6}" type="slidenum">
              <a:rPr lang="en-US"/>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vmlDrawing" Target="../drawings/vmlDrawing1.v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1" name="Rectangle 17"/>
          <p:cNvSpPr>
            <a:spLocks noChangeArrowheads="1"/>
          </p:cNvSpPr>
          <p:nvPr/>
        </p:nvSpPr>
        <p:spPr bwMode="gray">
          <a:xfrm>
            <a:off x="0" y="6524625"/>
            <a:ext cx="9144000" cy="333375"/>
          </a:xfrm>
          <a:prstGeom prst="rect">
            <a:avLst/>
          </a:prstGeom>
          <a:solidFill>
            <a:schemeClr val="bg2"/>
          </a:solidFill>
          <a:ln w="9525">
            <a:noFill/>
            <a:miter lim="800000"/>
            <a:headEnd/>
            <a:tailEnd/>
          </a:ln>
          <a:effectLst/>
        </p:spPr>
        <p:txBody>
          <a:bodyPr wrap="none" anchor="ctr"/>
          <a:lstStyle/>
          <a:p>
            <a:endParaRPr lang="fr-FR"/>
          </a:p>
        </p:txBody>
      </p:sp>
      <p:graphicFrame>
        <p:nvGraphicFramePr>
          <p:cNvPr id="1039" name="Object 15"/>
          <p:cNvGraphicFramePr>
            <a:graphicFrameLocks noChangeAspect="1"/>
          </p:cNvGraphicFramePr>
          <p:nvPr/>
        </p:nvGraphicFramePr>
        <p:xfrm>
          <a:off x="0" y="188913"/>
          <a:ext cx="9144000" cy="792162"/>
        </p:xfrm>
        <a:graphic>
          <a:graphicData uri="http://schemas.openxmlformats.org/presentationml/2006/ole">
            <mc:AlternateContent xmlns:mc="http://schemas.openxmlformats.org/markup-compatibility/2006">
              <mc:Choice xmlns:v="urn:schemas-microsoft-com:vml" Requires="v">
                <p:oleObj spid="_x0000_s1446" name="Image" r:id="rId15" imgW="10006349" imgH="1269841" progId="">
                  <p:embed/>
                </p:oleObj>
              </mc:Choice>
              <mc:Fallback>
                <p:oleObj name="Image" r:id="rId15" imgW="10006349" imgH="1269841" progId="">
                  <p:embed/>
                  <p:pic>
                    <p:nvPicPr>
                      <p:cNvPr id="0" name="Picture 1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188913"/>
                        <a:ext cx="9144000" cy="792162"/>
                      </a:xfrm>
                      <a:prstGeom prst="rect">
                        <a:avLst/>
                      </a:prstGeom>
                      <a:noFill/>
                      <a:ln>
                        <a:noFill/>
                      </a:ln>
                      <a:effectLst/>
                      <a:extLst>
                        <a:ext uri="{909E8E84-426E-40DD-AFC4-6F175D3DCCD1}">
                          <a14:hiddenFill xmlns:a14="http://schemas.microsoft.com/office/drawing/2010/main">
                            <a:solidFill>
                              <a:srgbClr val="1B9AD9"/>
                            </a:solidFill>
                          </a14:hiddenFill>
                        </a:ext>
                        <a:ext uri="{91240B29-F687-4F45-9708-019B960494DF}">
                          <a14:hiddenLine xmlns:a14="http://schemas.microsoft.com/office/drawing/2010/main" w="9525">
                            <a:solidFill>
                              <a:srgbClr val="1D528D"/>
                            </a:solidFill>
                            <a:miter lim="800000"/>
                            <a:headEnd/>
                            <a:tailEnd/>
                          </a14:hiddenLine>
                        </a:ext>
                        <a:ext uri="{AF507438-7753-43E0-B8FC-AC1667EBCBE1}">
                          <a14:hiddenEffects xmlns:a14="http://schemas.microsoft.com/office/drawing/2010/main">
                            <a:effectLst>
                              <a:outerShdw dist="35921" dir="2700000" algn="ctr" rotWithShape="0">
                                <a:srgbClr val="C0C0C0"/>
                              </a:outerShdw>
                            </a:effectLst>
                          </a14:hiddenEffects>
                        </a:ext>
                      </a:extLst>
                    </p:spPr>
                  </p:pic>
                </p:oleObj>
              </mc:Fallback>
            </mc:AlternateContent>
          </a:graphicData>
        </a:graphic>
      </p:graphicFrame>
      <p:sp>
        <p:nvSpPr>
          <p:cNvPr id="1040" name="Rectangle 16"/>
          <p:cNvSpPr>
            <a:spLocks noChangeArrowheads="1"/>
          </p:cNvSpPr>
          <p:nvPr/>
        </p:nvSpPr>
        <p:spPr bwMode="ltGray">
          <a:xfrm>
            <a:off x="0" y="0"/>
            <a:ext cx="9144000" cy="241300"/>
          </a:xfrm>
          <a:prstGeom prst="rect">
            <a:avLst/>
          </a:prstGeom>
          <a:gradFill rotWithShape="1">
            <a:gsLst>
              <a:gs pos="0">
                <a:schemeClr val="tx1"/>
              </a:gs>
              <a:gs pos="100000">
                <a:schemeClr val="accent1"/>
              </a:gs>
            </a:gsLst>
            <a:lin ang="0" scaled="1"/>
          </a:gradFill>
          <a:ln w="9525">
            <a:noFill/>
            <a:miter lim="800000"/>
            <a:headEnd/>
            <a:tailEnd/>
          </a:ln>
          <a:effectLst/>
        </p:spPr>
        <p:txBody>
          <a:bodyPr wrap="none" anchor="ctr"/>
          <a:lstStyle/>
          <a:p>
            <a:endParaRPr lang="fr-FR"/>
          </a:p>
        </p:txBody>
      </p:sp>
      <p:sp>
        <p:nvSpPr>
          <p:cNvPr id="1027" name="Rectangle 3"/>
          <p:cNvSpPr>
            <a:spLocks noGrp="1" noChangeArrowheads="1"/>
          </p:cNvSpPr>
          <p:nvPr>
            <p:ph type="body" idx="1"/>
          </p:nvPr>
        </p:nvSpPr>
        <p:spPr bwMode="auto">
          <a:xfrm>
            <a:off x="457200" y="1076325"/>
            <a:ext cx="8229600" cy="52482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028" name="Rectangle 4"/>
          <p:cNvSpPr>
            <a:spLocks noGrp="1" noChangeArrowheads="1"/>
          </p:cNvSpPr>
          <p:nvPr>
            <p:ph type="dt" sz="half" idx="2"/>
          </p:nvPr>
        </p:nvSpPr>
        <p:spPr bwMode="auto">
          <a:xfrm>
            <a:off x="6858000" y="0"/>
            <a:ext cx="2133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1">
                <a:solidFill>
                  <a:schemeClr val="bg1"/>
                </a:solidFill>
                <a:latin typeface="+mn-lt"/>
              </a:defRPr>
            </a:lvl1pPr>
          </a:lstStyle>
          <a:p>
            <a:r>
              <a:rPr lang="en-US"/>
              <a:t>www.themegallery.com</a:t>
            </a:r>
          </a:p>
        </p:txBody>
      </p:sp>
      <p:sp>
        <p:nvSpPr>
          <p:cNvPr id="1029" name="Rectangle 5"/>
          <p:cNvSpPr>
            <a:spLocks noGrp="1" noChangeArrowheads="1"/>
          </p:cNvSpPr>
          <p:nvPr>
            <p:ph type="ftr" sz="quarter" idx="3"/>
          </p:nvPr>
        </p:nvSpPr>
        <p:spPr bwMode="auto">
          <a:xfrm>
            <a:off x="5943600" y="6508750"/>
            <a:ext cx="2895600" cy="2905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1">
                <a:latin typeface="+mn-lt"/>
              </a:defRPr>
            </a:lvl1pPr>
          </a:lstStyle>
          <a:p>
            <a:r>
              <a:rPr lang="en-US"/>
              <a:t>Company Logo</a:t>
            </a:r>
          </a:p>
        </p:txBody>
      </p:sp>
      <p:sp>
        <p:nvSpPr>
          <p:cNvPr id="1030" name="Rectangle 6"/>
          <p:cNvSpPr>
            <a:spLocks noGrp="1" noChangeArrowheads="1"/>
          </p:cNvSpPr>
          <p:nvPr>
            <p:ph type="sldNum" sz="quarter" idx="4"/>
          </p:nvPr>
        </p:nvSpPr>
        <p:spPr bwMode="auto">
          <a:xfrm>
            <a:off x="3429000" y="6537325"/>
            <a:ext cx="2133600" cy="2587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b="1">
                <a:latin typeface="+mn-lt"/>
              </a:defRPr>
            </a:lvl1pPr>
          </a:lstStyle>
          <a:p>
            <a:fld id="{0838A497-6292-40CF-BFA9-313A93C443E9}" type="slidenum">
              <a:rPr lang="en-US"/>
              <a:pPr/>
              <a:t>‹N°›</a:t>
            </a:fld>
            <a:endParaRPr lang="en-US"/>
          </a:p>
        </p:txBody>
      </p:sp>
      <p:sp>
        <p:nvSpPr>
          <p:cNvPr id="1026" name="Rectangle 2"/>
          <p:cNvSpPr>
            <a:spLocks noGrp="1" noChangeArrowheads="1"/>
          </p:cNvSpPr>
          <p:nvPr>
            <p:ph type="title"/>
          </p:nvPr>
        </p:nvSpPr>
        <p:spPr bwMode="black">
          <a:xfrm>
            <a:off x="457200" y="319088"/>
            <a:ext cx="8229600" cy="5635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fr-FR" smtClean="0"/>
              <a:t>Cliquez pour modifier le style du titre</a:t>
            </a:r>
            <a:endParaRPr lang="en-US"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p:txStyles>
    <p:titleStyle>
      <a:lvl1pPr algn="l" rtl="0" eaLnBrk="1" fontAlgn="base" hangingPunct="1">
        <a:spcBef>
          <a:spcPct val="0"/>
        </a:spcBef>
        <a:spcAft>
          <a:spcPct val="0"/>
        </a:spcAft>
        <a:defRPr sz="3200">
          <a:solidFill>
            <a:schemeClr val="tx2"/>
          </a:solidFill>
          <a:latin typeface="+mj-lt"/>
          <a:ea typeface="+mj-ea"/>
          <a:cs typeface="+mj-cs"/>
        </a:defRPr>
      </a:lvl1pPr>
      <a:lvl2pPr algn="l" rtl="0" eaLnBrk="1" fontAlgn="base" hangingPunct="1">
        <a:spcBef>
          <a:spcPct val="0"/>
        </a:spcBef>
        <a:spcAft>
          <a:spcPct val="0"/>
        </a:spcAft>
        <a:defRPr sz="3200">
          <a:solidFill>
            <a:schemeClr val="tx2"/>
          </a:solidFill>
          <a:latin typeface="Verdana" pitchFamily="34" charset="0"/>
        </a:defRPr>
      </a:lvl2pPr>
      <a:lvl3pPr algn="l" rtl="0" eaLnBrk="1" fontAlgn="base" hangingPunct="1">
        <a:spcBef>
          <a:spcPct val="0"/>
        </a:spcBef>
        <a:spcAft>
          <a:spcPct val="0"/>
        </a:spcAft>
        <a:defRPr sz="3200">
          <a:solidFill>
            <a:schemeClr val="tx2"/>
          </a:solidFill>
          <a:latin typeface="Verdana" pitchFamily="34" charset="0"/>
        </a:defRPr>
      </a:lvl3pPr>
      <a:lvl4pPr algn="l" rtl="0" eaLnBrk="1" fontAlgn="base" hangingPunct="1">
        <a:spcBef>
          <a:spcPct val="0"/>
        </a:spcBef>
        <a:spcAft>
          <a:spcPct val="0"/>
        </a:spcAft>
        <a:defRPr sz="3200">
          <a:solidFill>
            <a:schemeClr val="tx2"/>
          </a:solidFill>
          <a:latin typeface="Verdana" pitchFamily="34" charset="0"/>
        </a:defRPr>
      </a:lvl4pPr>
      <a:lvl5pPr algn="l" rtl="0" eaLnBrk="1" fontAlgn="base" hangingPunct="1">
        <a:spcBef>
          <a:spcPct val="0"/>
        </a:spcBef>
        <a:spcAft>
          <a:spcPct val="0"/>
        </a:spcAft>
        <a:defRPr sz="3200">
          <a:solidFill>
            <a:schemeClr val="tx2"/>
          </a:solidFill>
          <a:latin typeface="Verdana" pitchFamily="34" charset="0"/>
        </a:defRPr>
      </a:lvl5pPr>
      <a:lvl6pPr marL="457200" algn="l" rtl="0" eaLnBrk="1" fontAlgn="base" hangingPunct="1">
        <a:spcBef>
          <a:spcPct val="0"/>
        </a:spcBef>
        <a:spcAft>
          <a:spcPct val="0"/>
        </a:spcAft>
        <a:defRPr sz="3200">
          <a:solidFill>
            <a:schemeClr val="tx2"/>
          </a:solidFill>
          <a:latin typeface="Verdana" pitchFamily="34" charset="0"/>
        </a:defRPr>
      </a:lvl6pPr>
      <a:lvl7pPr marL="914400" algn="l" rtl="0" eaLnBrk="1" fontAlgn="base" hangingPunct="1">
        <a:spcBef>
          <a:spcPct val="0"/>
        </a:spcBef>
        <a:spcAft>
          <a:spcPct val="0"/>
        </a:spcAft>
        <a:defRPr sz="3200">
          <a:solidFill>
            <a:schemeClr val="tx2"/>
          </a:solidFill>
          <a:latin typeface="Verdana" pitchFamily="34" charset="0"/>
        </a:defRPr>
      </a:lvl7pPr>
      <a:lvl8pPr marL="1371600" algn="l" rtl="0" eaLnBrk="1" fontAlgn="base" hangingPunct="1">
        <a:spcBef>
          <a:spcPct val="0"/>
        </a:spcBef>
        <a:spcAft>
          <a:spcPct val="0"/>
        </a:spcAft>
        <a:defRPr sz="3200">
          <a:solidFill>
            <a:schemeClr val="tx2"/>
          </a:solidFill>
          <a:latin typeface="Verdana" pitchFamily="34" charset="0"/>
        </a:defRPr>
      </a:lvl8pPr>
      <a:lvl9pPr marL="1828800" algn="l" rtl="0" eaLnBrk="1" fontAlgn="base" hangingPunct="1">
        <a:spcBef>
          <a:spcPct val="0"/>
        </a:spcBef>
        <a:spcAft>
          <a:spcPct val="0"/>
        </a:spcAft>
        <a:defRPr sz="3200">
          <a:solidFill>
            <a:schemeClr val="tx2"/>
          </a:solidFill>
          <a:latin typeface="Verdana" pitchFamily="34" charset="0"/>
        </a:defRPr>
      </a:lvl9pPr>
    </p:titleStyle>
    <p:bodyStyle>
      <a:lvl1pPr marL="342900" indent="-342900" algn="l" rtl="0" eaLnBrk="1" fontAlgn="base" hangingPunct="1">
        <a:spcBef>
          <a:spcPct val="20000"/>
        </a:spcBef>
        <a:spcAft>
          <a:spcPct val="0"/>
        </a:spcAft>
        <a:buClr>
          <a:schemeClr val="hlink"/>
        </a:buClr>
        <a:buFont typeface="Wingdings" pitchFamily="2" charset="2"/>
        <a:buChar char="v"/>
        <a:defRPr sz="2800" b="1">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itchFamily="2" charset="2"/>
        <a:buChar char="§"/>
        <a:defRPr sz="2800">
          <a:solidFill>
            <a:schemeClr val="tx1"/>
          </a:solidFill>
          <a:latin typeface="Arial" pitchFamily="34" charset="0"/>
        </a:defRPr>
      </a:lvl2pPr>
      <a:lvl3pPr marL="1143000" indent="-228600" algn="l" rtl="0" eaLnBrk="1" fontAlgn="base" hangingPunct="1">
        <a:spcBef>
          <a:spcPct val="20000"/>
        </a:spcBef>
        <a:spcAft>
          <a:spcPct val="0"/>
        </a:spcAft>
        <a:buClr>
          <a:schemeClr val="tx1"/>
        </a:buClr>
        <a:buChar char="•"/>
        <a:defRPr sz="2400">
          <a:solidFill>
            <a:schemeClr val="tx1"/>
          </a:solidFill>
          <a:latin typeface="Arial" pitchFamily="34" charset="0"/>
        </a:defRPr>
      </a:lvl3pPr>
      <a:lvl4pPr marL="1600200" indent="-228600" algn="l" rtl="0" eaLnBrk="1" fontAlgn="base" hangingPunct="1">
        <a:spcBef>
          <a:spcPct val="20000"/>
        </a:spcBef>
        <a:spcAft>
          <a:spcPct val="0"/>
        </a:spcAft>
        <a:buChar char="–"/>
        <a:defRPr sz="2000">
          <a:solidFill>
            <a:schemeClr val="tx1"/>
          </a:solidFill>
          <a:latin typeface="Arial" pitchFamily="34" charset="0"/>
        </a:defRPr>
      </a:lvl4pPr>
      <a:lvl5pPr marL="2057400" indent="-228600" algn="l" rtl="0" eaLnBrk="1" fontAlgn="base" hangingPunct="1">
        <a:spcBef>
          <a:spcPct val="20000"/>
        </a:spcBef>
        <a:spcAft>
          <a:spcPct val="0"/>
        </a:spcAft>
        <a:buChar char="»"/>
        <a:defRPr sz="2000">
          <a:solidFill>
            <a:schemeClr val="tx1"/>
          </a:solidFill>
          <a:latin typeface="Arial" pitchFamily="34" charset="0"/>
        </a:defRPr>
      </a:lvl5pPr>
      <a:lvl6pPr marL="2514600" indent="-228600" algn="l" rtl="0" eaLnBrk="1" fontAlgn="base" hangingPunct="1">
        <a:spcBef>
          <a:spcPct val="20000"/>
        </a:spcBef>
        <a:spcAft>
          <a:spcPct val="0"/>
        </a:spcAft>
        <a:buChar char="»"/>
        <a:defRPr sz="2000">
          <a:solidFill>
            <a:schemeClr val="tx1"/>
          </a:solidFill>
          <a:latin typeface="Arial" pitchFamily="34" charset="0"/>
        </a:defRPr>
      </a:lvl6pPr>
      <a:lvl7pPr marL="2971800" indent="-228600" algn="l" rtl="0" eaLnBrk="1" fontAlgn="base" hangingPunct="1">
        <a:spcBef>
          <a:spcPct val="20000"/>
        </a:spcBef>
        <a:spcAft>
          <a:spcPct val="0"/>
        </a:spcAft>
        <a:buChar char="»"/>
        <a:defRPr sz="2000">
          <a:solidFill>
            <a:schemeClr val="tx1"/>
          </a:solidFill>
          <a:latin typeface="Arial" pitchFamily="34" charset="0"/>
        </a:defRPr>
      </a:lvl7pPr>
      <a:lvl8pPr marL="3429000" indent="-228600" algn="l" rtl="0" eaLnBrk="1" fontAlgn="base" hangingPunct="1">
        <a:spcBef>
          <a:spcPct val="20000"/>
        </a:spcBef>
        <a:spcAft>
          <a:spcPct val="0"/>
        </a:spcAft>
        <a:buChar char="»"/>
        <a:defRPr sz="2000">
          <a:solidFill>
            <a:schemeClr val="tx1"/>
          </a:solidFill>
          <a:latin typeface="Arial" pitchFamily="34" charset="0"/>
        </a:defRPr>
      </a:lvl8pPr>
      <a:lvl9pPr marL="3886200" indent="-228600" algn="l" rtl="0" eaLnBrk="1" fontAlgn="base" hangingPunct="1">
        <a:spcBef>
          <a:spcPct val="20000"/>
        </a:spcBef>
        <a:spcAft>
          <a:spcPct val="0"/>
        </a:spcAft>
        <a:buChar char="»"/>
        <a:defRPr sz="2000">
          <a:solidFill>
            <a:schemeClr val="tx1"/>
          </a:solidFill>
          <a:latin typeface="Arial" pitchFamily="34" charset="0"/>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Rot="1" noChangeArrowheads="1"/>
          </p:cNvSpPr>
          <p:nvPr/>
        </p:nvSpPr>
        <p:spPr bwMode="white">
          <a:xfrm>
            <a:off x="755576" y="236660"/>
            <a:ext cx="7354887"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ar-DZ" sz="3200" b="1" kern="0" noProof="0" dirty="0" smtClean="0">
                <a:solidFill>
                  <a:schemeClr val="bg1"/>
                </a:solidFill>
                <a:latin typeface="Matura MT Script Capitals" pitchFamily="66" charset="0"/>
                <a:ea typeface="+mj-ea"/>
                <a:cs typeface="Times New Roman" pitchFamily="18" charset="0"/>
              </a:rPr>
              <a:t>جامعة </a:t>
            </a:r>
            <a:r>
              <a:rPr lang="ar-DZ" sz="3200" b="1" kern="0" dirty="0" smtClean="0">
                <a:solidFill>
                  <a:schemeClr val="bg1"/>
                </a:solidFill>
                <a:latin typeface="Matura MT Script Capitals" pitchFamily="66" charset="0"/>
                <a:ea typeface="+mj-ea"/>
                <a:cs typeface="Times New Roman" pitchFamily="18" charset="0"/>
              </a:rPr>
              <a:t>جيجل</a:t>
            </a:r>
            <a:endParaRPr lang="ar-DZ" sz="3200" b="1" kern="0" noProof="0" dirty="0" smtClean="0">
              <a:solidFill>
                <a:schemeClr val="bg1"/>
              </a:solidFill>
              <a:latin typeface="Matura MT Script Capitals" pitchFamily="66" charset="0"/>
              <a:ea typeface="+mj-ea"/>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ar-DZ" sz="3200" b="1" i="0" strike="noStrike" kern="0" cap="none" spc="0" normalizeH="0" baseline="0" dirty="0" smtClean="0">
                <a:ln>
                  <a:noFill/>
                </a:ln>
                <a:solidFill>
                  <a:schemeClr val="bg1"/>
                </a:solidFill>
                <a:effectLst/>
                <a:uLnTx/>
                <a:uFillTx/>
                <a:latin typeface="Matura MT Script Capitals" pitchFamily="66" charset="0"/>
                <a:ea typeface="+mj-ea"/>
                <a:cs typeface="Times New Roman" pitchFamily="18" charset="0"/>
              </a:rPr>
              <a:t>كلية العلوم الاقتصادية والتجارية وعلوم التسيير</a:t>
            </a:r>
            <a:endParaRPr lang="ar-DZ" sz="3200" b="1" kern="0" dirty="0">
              <a:solidFill>
                <a:schemeClr val="bg1"/>
              </a:solidFill>
              <a:latin typeface="Matura MT Script Capitals" pitchFamily="66" charset="0"/>
              <a:ea typeface="+mj-ea"/>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ar-DZ" sz="3200" b="1" i="0" strike="noStrike" kern="0" cap="none" spc="0" normalizeH="0" baseline="0" noProof="0" dirty="0" smtClean="0">
                <a:ln>
                  <a:noFill/>
                </a:ln>
                <a:solidFill>
                  <a:schemeClr val="bg1"/>
                </a:solidFill>
                <a:effectLst/>
                <a:uLnTx/>
                <a:uFillTx/>
                <a:latin typeface="Matura MT Script Capitals" pitchFamily="66" charset="0"/>
                <a:ea typeface="+mj-ea"/>
                <a:cs typeface="Times New Roman" pitchFamily="18" charset="0"/>
              </a:rPr>
              <a:t>السنة الثالثة اقتصاد نقدي ومالي </a:t>
            </a:r>
            <a:endParaRPr kumimoji="0" lang="en-US" sz="3200" b="1" i="0" strike="noStrike" kern="0" cap="none" spc="0" normalizeH="0" baseline="0" noProof="0" dirty="0" smtClean="0">
              <a:ln>
                <a:noFill/>
              </a:ln>
              <a:solidFill>
                <a:schemeClr val="bg1"/>
              </a:solidFill>
              <a:effectLst/>
              <a:uLnTx/>
              <a:uFillTx/>
              <a:latin typeface="Times New Roman" pitchFamily="18" charset="0"/>
              <a:ea typeface="+mj-ea"/>
              <a:cs typeface="Times New Roman" pitchFamily="18" charset="0"/>
            </a:endParaRPr>
          </a:p>
        </p:txBody>
      </p:sp>
      <p:sp>
        <p:nvSpPr>
          <p:cNvPr id="7" name="Text Box 7"/>
          <p:cNvSpPr txBox="1">
            <a:spLocks noChangeArrowheads="1"/>
          </p:cNvSpPr>
          <p:nvPr/>
        </p:nvSpPr>
        <p:spPr bwMode="auto">
          <a:xfrm>
            <a:off x="323528" y="1450499"/>
            <a:ext cx="8424936" cy="646331"/>
          </a:xfrm>
          <a:prstGeom prst="rect">
            <a:avLst/>
          </a:prstGeom>
          <a:noFill/>
          <a:ln w="9525" algn="ctr">
            <a:noFill/>
            <a:miter lim="800000"/>
            <a:headEnd/>
            <a:tailEnd/>
          </a:ln>
          <a:effectLst/>
        </p:spPr>
        <p:txBody>
          <a:bodyPr wrap="square">
            <a:spAutoFit/>
          </a:bodyPr>
          <a:lstStyle/>
          <a:p>
            <a:pPr algn="ctr" eaLnBrk="0" hangingPunct="0">
              <a:spcBef>
                <a:spcPct val="50000"/>
              </a:spcBef>
              <a:defRPr/>
            </a:pPr>
            <a:r>
              <a:rPr lang="ar-DZ" sz="3600" i="1" dirty="0" smtClean="0">
                <a:solidFill>
                  <a:schemeClr val="tx2"/>
                </a:solidFill>
                <a:latin typeface="Sakkal Majalla" panose="02000000000000000000" pitchFamily="2" charset="-78"/>
                <a:cs typeface="Sakkal Majalla" panose="02000000000000000000" pitchFamily="2" charset="-78"/>
              </a:rPr>
              <a:t> </a:t>
            </a:r>
          </a:p>
        </p:txBody>
      </p:sp>
      <p:sp>
        <p:nvSpPr>
          <p:cNvPr id="8" name="AutoShape 6"/>
          <p:cNvSpPr>
            <a:spLocks noChangeArrowheads="1"/>
          </p:cNvSpPr>
          <p:nvPr/>
        </p:nvSpPr>
        <p:spPr bwMode="auto">
          <a:xfrm>
            <a:off x="0" y="6069419"/>
            <a:ext cx="5400600" cy="442674"/>
          </a:xfrm>
          <a:prstGeom prst="roundRect">
            <a:avLst>
              <a:gd name="adj" fmla="val 16667"/>
            </a:avLst>
          </a:prstGeom>
          <a:gradFill flip="none" rotWithShape="1">
            <a:gsLst>
              <a:gs pos="75000">
                <a:srgbClr val="7AC2CC"/>
              </a:gs>
              <a:gs pos="50000">
                <a:srgbClr val="0070C0">
                  <a:shade val="67500"/>
                  <a:satMod val="115000"/>
                </a:srgbClr>
              </a:gs>
              <a:gs pos="100000">
                <a:srgbClr val="0070C0">
                  <a:shade val="100000"/>
                  <a:satMod val="115000"/>
                </a:srgbClr>
              </a:gs>
            </a:gsLst>
            <a:lin ang="2700000" scaled="1"/>
            <a:tileRect/>
          </a:gradFill>
          <a:ln w="9525" algn="ctr">
            <a:noFill/>
            <a:round/>
            <a:headEnd/>
            <a:tailEnd/>
          </a:ln>
        </p:spPr>
        <p:txBody>
          <a:bodyPr wrap="square">
            <a:spAutoFit/>
          </a:bodyPr>
          <a:lstStyle/>
          <a:p>
            <a:pPr algn="ctr" rtl="0" eaLnBrk="0" hangingPunct="0">
              <a:spcBef>
                <a:spcPct val="50000"/>
              </a:spcBef>
            </a:pPr>
            <a:r>
              <a:rPr lang="ar-DZ" sz="2000" dirty="0" smtClean="0">
                <a:solidFill>
                  <a:schemeClr val="bg1"/>
                </a:solidFill>
                <a:latin typeface="Times New Roman" pitchFamily="18" charset="0"/>
                <a:cs typeface="Times New Roman" pitchFamily="18" charset="0"/>
              </a:rPr>
              <a:t>  </a:t>
            </a:r>
            <a:r>
              <a:rPr lang="ar-DZ" sz="2000" b="1" dirty="0" smtClean="0">
                <a:solidFill>
                  <a:schemeClr val="bg1"/>
                </a:solidFill>
                <a:latin typeface="Times New Roman" pitchFamily="18" charset="0"/>
                <a:cs typeface="Times New Roman" pitchFamily="18" charset="0"/>
              </a:rPr>
              <a:t> </a:t>
            </a:r>
            <a:r>
              <a:rPr lang="ar-SA" sz="2000" dirty="0" smtClean="0">
                <a:solidFill>
                  <a:schemeClr val="bg1"/>
                </a:solidFill>
                <a:latin typeface="Times New Roman" pitchFamily="18" charset="0"/>
                <a:cs typeface="Times New Roman" pitchFamily="18" charset="0"/>
              </a:rPr>
              <a:t>     </a:t>
            </a:r>
            <a:r>
              <a:rPr lang="fr-FR" sz="2000" dirty="0" smtClean="0">
                <a:solidFill>
                  <a:schemeClr val="bg1"/>
                </a:solidFill>
                <a:latin typeface="Times New Roman" pitchFamily="18" charset="0"/>
                <a:cs typeface="Times New Roman" pitchFamily="18" charset="0"/>
              </a:rPr>
              <a:t>                                                                                                                                                                                                                                                                                                                                                                                                                                                                                                                                                                                                                                                                                                                                                                                                                                                                                                                                                                                                                                                                                                                                                                                                                                                                                    </a:t>
            </a:r>
            <a:endParaRPr lang="fr-FR" sz="2000" dirty="0">
              <a:solidFill>
                <a:schemeClr val="bg1"/>
              </a:solidFill>
              <a:latin typeface="Times New Roman" pitchFamily="18" charset="0"/>
              <a:cs typeface="Times New Roman" pitchFamily="18" charset="0"/>
            </a:endParaRPr>
          </a:p>
        </p:txBody>
      </p:sp>
      <p:sp>
        <p:nvSpPr>
          <p:cNvPr id="10" name="Text Box 3"/>
          <p:cNvSpPr txBox="1">
            <a:spLocks noChangeArrowheads="1"/>
          </p:cNvSpPr>
          <p:nvPr/>
        </p:nvSpPr>
        <p:spPr bwMode="auto">
          <a:xfrm>
            <a:off x="3995936" y="5334397"/>
            <a:ext cx="5148065" cy="1200329"/>
          </a:xfrm>
          <a:prstGeom prst="rect">
            <a:avLst/>
          </a:prstGeom>
          <a:noFill/>
          <a:ln w="9525" algn="ctr">
            <a:noFill/>
            <a:miter lim="800000"/>
            <a:headEnd/>
            <a:tailEnd/>
          </a:ln>
        </p:spPr>
        <p:txBody>
          <a:bodyPr wrap="square">
            <a:spAutoFit/>
          </a:bodyPr>
          <a:lstStyle/>
          <a:p>
            <a:pPr algn="r" rtl="1" eaLnBrk="0" hangingPunct="0"/>
            <a:endParaRPr lang="fr-FR" sz="2400" b="1" dirty="0">
              <a:latin typeface="Times New Roman" pitchFamily="18" charset="0"/>
              <a:cs typeface="Times New Roman" pitchFamily="18" charset="0"/>
            </a:endParaRPr>
          </a:p>
          <a:p>
            <a:pPr algn="r" rtl="1" eaLnBrk="0" hangingPunct="0"/>
            <a:r>
              <a:rPr lang="fr-FR" sz="2400" b="1" u="sng" dirty="0" smtClean="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a:t>
            </a:r>
            <a:endParaRPr lang="ar-DZ" sz="2400" b="1" dirty="0" smtClean="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a:p>
            <a:pPr marL="342900" indent="-342900" algn="r" rtl="1" eaLnBrk="0" hangingPunct="0">
              <a:buFont typeface="Arial" panose="020B0604020202020204" pitchFamily="34" charset="0"/>
              <a:buChar char="•"/>
            </a:pPr>
            <a:r>
              <a:rPr lang="fr-FR" sz="2400" b="1" dirty="0" smtClean="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 </a:t>
            </a:r>
            <a:endParaRPr lang="ar-DZ" sz="2400" b="1" dirty="0" smtClean="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4" name="Rectangle 13"/>
          <p:cNvSpPr/>
          <p:nvPr/>
        </p:nvSpPr>
        <p:spPr>
          <a:xfrm>
            <a:off x="1" y="1825994"/>
            <a:ext cx="9144000" cy="1484675"/>
          </a:xfrm>
          <a:prstGeom prst="rect">
            <a:avLst/>
          </a:prstGeom>
          <a:solidFill>
            <a:schemeClr val="accent4"/>
          </a:solidFill>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6000" b="1" dirty="0" smtClean="0">
                <a:solidFill>
                  <a:schemeClr val="bg1"/>
                </a:solidFill>
                <a:latin typeface="Sakkal Majalla" panose="02000000000000000000" pitchFamily="2" charset="-78"/>
                <a:cs typeface="Sakkal Majalla" panose="02000000000000000000" pitchFamily="2" charset="-78"/>
              </a:rPr>
              <a:t>الرسم على النشاط المهني </a:t>
            </a:r>
            <a:r>
              <a:rPr lang="fr-FR" sz="6000" b="1" dirty="0" smtClean="0">
                <a:solidFill>
                  <a:schemeClr val="bg1"/>
                </a:solidFill>
                <a:latin typeface="Arial" panose="020B0604020202020204" pitchFamily="34" charset="0"/>
                <a:cs typeface="Arial" panose="020B0604020202020204" pitchFamily="34" charset="0"/>
              </a:rPr>
              <a:t>TAP</a:t>
            </a:r>
            <a:r>
              <a:rPr lang="ar-DZ" sz="6000" b="1" dirty="0" smtClean="0">
                <a:solidFill>
                  <a:schemeClr val="bg1"/>
                </a:solidFill>
                <a:latin typeface="Arial" panose="020B0604020202020204" pitchFamily="34" charset="0"/>
                <a:cs typeface="Arial" panose="020B0604020202020204" pitchFamily="34" charset="0"/>
              </a:rPr>
              <a:t> </a:t>
            </a:r>
            <a:endParaRPr lang="ar-DZ" sz="6000" b="1" dirty="0">
              <a:solidFill>
                <a:schemeClr val="bg1"/>
              </a:solidFill>
              <a:latin typeface="Arial" panose="020B0604020202020204" pitchFamily="34" charset="0"/>
              <a:cs typeface="Arial" panose="020B0604020202020204" pitchFamily="34" charset="0"/>
            </a:endParaRP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98" y="3310669"/>
            <a:ext cx="9117502" cy="353078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26" presetClass="emph" presetSubtype="0" fill="hold" grpId="0" nodeType="withEffect">
                                  <p:stCondLst>
                                    <p:cond delay="0"/>
                                  </p:stCondLst>
                                  <p:childTnLst>
                                    <p:animEffect transition="out" filter="fade">
                                      <p:cBhvr>
                                        <p:cTn id="9" dur="500" tmFilter="0, 0; .2, .5; .8, .5; 1, 0"/>
                                        <p:tgtEl>
                                          <p:spTgt spid="7"/>
                                        </p:tgtEl>
                                      </p:cBhvr>
                                    </p:animEffect>
                                    <p:animScale>
                                      <p:cBhvr>
                                        <p:cTn id="10" dur="250" autoRev="1" fill="hold"/>
                                        <p:tgtEl>
                                          <p:spTgt spid="7"/>
                                        </p:tgtEl>
                                      </p:cBhvr>
                                      <p:by x="105000" y="105000"/>
                                    </p:animScale>
                                  </p:childTnLst>
                                </p:cTn>
                              </p:par>
                              <p:par>
                                <p:cTn id="11" presetID="23" presetClass="entr" presetSubtype="16"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childTnLst>
                                </p:cTn>
                              </p:par>
                              <p:par>
                                <p:cTn id="15" presetID="2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animBg="1"/>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algn="ctr" rtl="1"/>
            <a:r>
              <a:rPr lang="ar-DZ" sz="4000" b="1" dirty="0" smtClean="0">
                <a:latin typeface="Times New Roman" pitchFamily="18" charset="0"/>
                <a:cs typeface="Times New Roman" pitchFamily="18" charset="0"/>
              </a:rPr>
              <a:t>الرسم على النشاط المهني </a:t>
            </a:r>
            <a:endParaRPr lang="en-US" sz="4000" b="1" dirty="0">
              <a:latin typeface="Times New Roman" pitchFamily="18" charset="0"/>
              <a:cs typeface="Times New Roman" pitchFamily="18" charset="0"/>
            </a:endParaRPr>
          </a:p>
        </p:txBody>
      </p:sp>
      <p:sp>
        <p:nvSpPr>
          <p:cNvPr id="5" name="Espace réservé du pied de page 4"/>
          <p:cNvSpPr>
            <a:spLocks noGrp="1"/>
          </p:cNvSpPr>
          <p:nvPr>
            <p:ph type="ftr" sz="quarter" idx="11"/>
          </p:nvPr>
        </p:nvSpPr>
        <p:spPr/>
        <p:txBody>
          <a:bodyPr/>
          <a:lstStyle/>
          <a:p>
            <a:r>
              <a:rPr lang="en-US"/>
              <a:t>Company Logo</a:t>
            </a:r>
          </a:p>
        </p:txBody>
      </p:sp>
      <p:sp>
        <p:nvSpPr>
          <p:cNvPr id="9" name="Rectangle à coins arrondis 8"/>
          <p:cNvSpPr/>
          <p:nvPr/>
        </p:nvSpPr>
        <p:spPr>
          <a:xfrm>
            <a:off x="0" y="6500834"/>
            <a:ext cx="9144000" cy="357166"/>
          </a:xfrm>
          <a:prstGeom prst="roundRect">
            <a:avLst/>
          </a:prstGeom>
          <a:gradFill>
            <a:gsLst>
              <a:gs pos="71000">
                <a:srgbClr val="7AC2CC"/>
              </a:gs>
              <a:gs pos="50000">
                <a:srgbClr val="0070C0">
                  <a:shade val="67500"/>
                  <a:satMod val="115000"/>
                </a:srgbClr>
              </a:gs>
              <a:gs pos="100000">
                <a:srgbClr val="0070C0">
                  <a:shade val="100000"/>
                  <a:satMod val="115000"/>
                </a:srgbClr>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600" b="1" dirty="0" smtClean="0">
                <a:latin typeface="Comic Sans MS" pitchFamily="66" charset="0"/>
              </a:rPr>
              <a:t>pvdf</a:t>
            </a:r>
            <a:endParaRPr lang="fr-FR" sz="2600" b="1" dirty="0">
              <a:latin typeface="Comic Sans MS" pitchFamily="66" charset="0"/>
            </a:endParaRPr>
          </a:p>
        </p:txBody>
      </p:sp>
      <p:sp>
        <p:nvSpPr>
          <p:cNvPr id="11" name="Ellipse 10"/>
          <p:cNvSpPr/>
          <p:nvPr/>
        </p:nvSpPr>
        <p:spPr>
          <a:xfrm>
            <a:off x="8143900" y="6500834"/>
            <a:ext cx="1000100" cy="35716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2"/>
                </a:solidFill>
              </a:rPr>
              <a:t>2</a:t>
            </a:r>
            <a:endParaRPr lang="fr-FR" b="1" dirty="0">
              <a:solidFill>
                <a:schemeClr val="tx2"/>
              </a:solidFill>
            </a:endParaRPr>
          </a:p>
        </p:txBody>
      </p:sp>
      <p:sp>
        <p:nvSpPr>
          <p:cNvPr id="12" name="Organigramme : Alternative 11"/>
          <p:cNvSpPr/>
          <p:nvPr/>
        </p:nvSpPr>
        <p:spPr>
          <a:xfrm>
            <a:off x="-30305" y="890566"/>
            <a:ext cx="9289032" cy="5618184"/>
          </a:xfrm>
          <a:prstGeom prst="flowChartAlternateProcess">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DZ" sz="2400" b="1" dirty="0" smtClean="0">
              <a:solidFill>
                <a:schemeClr val="tx2"/>
              </a:solidFill>
            </a:endParaRPr>
          </a:p>
          <a:p>
            <a:pPr algn="r" rtl="1"/>
            <a:endParaRPr lang="ar-DZ" sz="2400" b="1" dirty="0">
              <a:solidFill>
                <a:schemeClr val="tx2"/>
              </a:solidFill>
            </a:endParaRPr>
          </a:p>
          <a:p>
            <a:pPr algn="justLow" rtl="1"/>
            <a:r>
              <a:rPr lang="ar-DZ" sz="2800" dirty="0">
                <a:solidFill>
                  <a:schemeClr val="tx2"/>
                </a:solidFill>
                <a:latin typeface="Aljazeera" panose="02000000000000000000" pitchFamily="2" charset="-78"/>
                <a:cs typeface="Aljazeera" panose="02000000000000000000" pitchFamily="2" charset="-78"/>
              </a:rPr>
              <a:t>إن القاعدة الضريبية للرسم على النشاط المهني تتشكل من مبلغ رقم الاعمال خارج الرسم المحقق خلال السنة.</a:t>
            </a:r>
          </a:p>
          <a:p>
            <a:pPr algn="justLow" rtl="1"/>
            <a:r>
              <a:rPr lang="fr-FR" sz="2400" b="1" dirty="0" smtClean="0">
                <a:solidFill>
                  <a:schemeClr val="tx2"/>
                </a:solidFill>
              </a:rPr>
              <a:t> </a:t>
            </a:r>
            <a:r>
              <a:rPr lang="ar-DZ" sz="2800" dirty="0" smtClean="0">
                <a:solidFill>
                  <a:schemeClr val="tx2"/>
                </a:solidFill>
                <a:latin typeface="Aljazeera" panose="02000000000000000000" pitchFamily="2" charset="-78"/>
                <a:cs typeface="Aljazeera" panose="02000000000000000000" pitchFamily="2" charset="-78"/>
              </a:rPr>
              <a:t>يحدد </a:t>
            </a:r>
            <a:r>
              <a:rPr lang="ar-DZ" sz="2800" dirty="0">
                <a:solidFill>
                  <a:schemeClr val="tx2"/>
                </a:solidFill>
                <a:latin typeface="Aljazeera" panose="02000000000000000000" pitchFamily="2" charset="-78"/>
                <a:cs typeface="Aljazeera" panose="02000000000000000000" pitchFamily="2" charset="-78"/>
              </a:rPr>
              <a:t>معدل الرسم على النشاط المهني كما يلي</a:t>
            </a:r>
            <a:r>
              <a:rPr lang="fr-FR" sz="2800" dirty="0">
                <a:solidFill>
                  <a:schemeClr val="tx2"/>
                </a:solidFill>
                <a:latin typeface="Aljazeera" panose="02000000000000000000" pitchFamily="2" charset="-78"/>
                <a:cs typeface="Aljazeera" panose="02000000000000000000" pitchFamily="2" charset="-78"/>
              </a:rPr>
              <a:t>:</a:t>
            </a:r>
          </a:p>
          <a:p>
            <a:pPr algn="justLow" rtl="1"/>
            <a:r>
              <a:rPr lang="ar-DZ" sz="2800" dirty="0">
                <a:solidFill>
                  <a:schemeClr val="tx2"/>
                </a:solidFill>
                <a:latin typeface="Aljazeera" panose="02000000000000000000" pitchFamily="2" charset="-78"/>
                <a:cs typeface="Aljazeera" panose="02000000000000000000" pitchFamily="2" charset="-78"/>
              </a:rPr>
              <a:t>- </a:t>
            </a:r>
            <a:r>
              <a:rPr lang="fr-FR" sz="2800" dirty="0">
                <a:solidFill>
                  <a:schemeClr val="tx2"/>
                </a:solidFill>
                <a:latin typeface="Aljazeera" panose="02000000000000000000" pitchFamily="2" charset="-78"/>
                <a:cs typeface="Aljazeera" panose="02000000000000000000" pitchFamily="2" charset="-78"/>
              </a:rPr>
              <a:t>%1.5</a:t>
            </a:r>
            <a:r>
              <a:rPr lang="ar-DZ" sz="2800" dirty="0">
                <a:solidFill>
                  <a:schemeClr val="tx2"/>
                </a:solidFill>
                <a:latin typeface="Aljazeera" panose="02000000000000000000" pitchFamily="2" charset="-78"/>
                <a:cs typeface="Aljazeera" panose="02000000000000000000" pitchFamily="2" charset="-78"/>
              </a:rPr>
              <a:t> فيما يخص نشاطات البناء والأشغال العمومية والري مع تخفيض بنسبة 25</a:t>
            </a:r>
            <a:r>
              <a:rPr lang="fr-FR" sz="2800" dirty="0">
                <a:solidFill>
                  <a:schemeClr val="tx2"/>
                </a:solidFill>
                <a:latin typeface="Aljazeera" panose="02000000000000000000" pitchFamily="2" charset="-78"/>
                <a:cs typeface="Aljazeera" panose="02000000000000000000" pitchFamily="2" charset="-78"/>
              </a:rPr>
              <a:t>%</a:t>
            </a:r>
            <a:r>
              <a:rPr lang="ar-DZ" sz="2800" dirty="0">
                <a:solidFill>
                  <a:schemeClr val="tx2"/>
                </a:solidFill>
                <a:latin typeface="Aljazeera" panose="02000000000000000000" pitchFamily="2" charset="-78"/>
                <a:cs typeface="Aljazeera" panose="02000000000000000000" pitchFamily="2" charset="-78"/>
              </a:rPr>
              <a:t>؛ </a:t>
            </a:r>
            <a:endParaRPr lang="fr-FR" sz="2800" dirty="0">
              <a:solidFill>
                <a:schemeClr val="tx2"/>
              </a:solidFill>
              <a:latin typeface="Aljazeera" panose="02000000000000000000" pitchFamily="2" charset="-78"/>
              <a:cs typeface="Aljazeera" panose="02000000000000000000" pitchFamily="2" charset="-78"/>
            </a:endParaRPr>
          </a:p>
          <a:p>
            <a:pPr algn="justLow" rtl="1"/>
            <a:r>
              <a:rPr lang="ar-DZ" sz="2800" dirty="0">
                <a:solidFill>
                  <a:schemeClr val="tx2"/>
                </a:solidFill>
                <a:latin typeface="Aljazeera" panose="02000000000000000000" pitchFamily="2" charset="-78"/>
                <a:cs typeface="Aljazeera" panose="02000000000000000000" pitchFamily="2" charset="-78"/>
              </a:rPr>
              <a:t>- 3</a:t>
            </a:r>
            <a:r>
              <a:rPr lang="fr-FR" sz="2800" dirty="0">
                <a:solidFill>
                  <a:schemeClr val="tx2"/>
                </a:solidFill>
                <a:latin typeface="Aljazeera" panose="02000000000000000000" pitchFamily="2" charset="-78"/>
                <a:cs typeface="Aljazeera" panose="02000000000000000000" pitchFamily="2" charset="-78"/>
              </a:rPr>
              <a:t>%</a:t>
            </a:r>
            <a:r>
              <a:rPr lang="ar-DZ" sz="2800" dirty="0">
                <a:solidFill>
                  <a:schemeClr val="tx2"/>
                </a:solidFill>
                <a:latin typeface="Aljazeera" panose="02000000000000000000" pitchFamily="2" charset="-78"/>
                <a:cs typeface="Aljazeera" panose="02000000000000000000" pitchFamily="2" charset="-78"/>
              </a:rPr>
              <a:t> بالنسبة للنشاطات الخاصة بالنقل عن طريق الأنابيب للمحروقات؛</a:t>
            </a:r>
            <a:endParaRPr lang="fr-FR" sz="2800" dirty="0">
              <a:solidFill>
                <a:schemeClr val="tx2"/>
              </a:solidFill>
              <a:latin typeface="Aljazeera" panose="02000000000000000000" pitchFamily="2" charset="-78"/>
              <a:cs typeface="Aljazeera" panose="02000000000000000000" pitchFamily="2" charset="-78"/>
            </a:endParaRPr>
          </a:p>
          <a:p>
            <a:pPr algn="justLow" rtl="1"/>
            <a:r>
              <a:rPr lang="ar-DZ" sz="2800" dirty="0">
                <a:solidFill>
                  <a:schemeClr val="tx2"/>
                </a:solidFill>
                <a:latin typeface="Aljazeera" panose="02000000000000000000" pitchFamily="2" charset="-78"/>
                <a:cs typeface="Aljazeera" panose="02000000000000000000" pitchFamily="2" charset="-78"/>
              </a:rPr>
              <a:t>- </a:t>
            </a:r>
            <a:r>
              <a:rPr lang="fr-FR" sz="2800" dirty="0">
                <a:solidFill>
                  <a:schemeClr val="tx2"/>
                </a:solidFill>
                <a:latin typeface="Aljazeera" panose="02000000000000000000" pitchFamily="2" charset="-78"/>
                <a:cs typeface="Aljazeera" panose="02000000000000000000" pitchFamily="2" charset="-78"/>
              </a:rPr>
              <a:t>%1.5</a:t>
            </a:r>
            <a:r>
              <a:rPr lang="ar-DZ" sz="2800" dirty="0">
                <a:solidFill>
                  <a:schemeClr val="tx2"/>
                </a:solidFill>
                <a:latin typeface="Aljazeera" panose="02000000000000000000" pitchFamily="2" charset="-78"/>
                <a:cs typeface="Aljazeera" panose="02000000000000000000" pitchFamily="2" charset="-78"/>
              </a:rPr>
              <a:t> بالنسبة للنشاطات الأخرى</a:t>
            </a:r>
            <a:r>
              <a:rPr lang="fr-FR" sz="2800" dirty="0">
                <a:solidFill>
                  <a:schemeClr val="tx2"/>
                </a:solidFill>
                <a:latin typeface="Aljazeera" panose="02000000000000000000" pitchFamily="2" charset="-78"/>
                <a:cs typeface="Aljazeera" panose="02000000000000000000" pitchFamily="2" charset="-78"/>
              </a:rPr>
              <a:t>.</a:t>
            </a:r>
          </a:p>
          <a:p>
            <a:pPr algn="justLow" rtl="1"/>
            <a:r>
              <a:rPr lang="ar-DZ" sz="2800" dirty="0">
                <a:solidFill>
                  <a:schemeClr val="tx2"/>
                </a:solidFill>
                <a:latin typeface="Aljazeera" panose="02000000000000000000" pitchFamily="2" charset="-78"/>
                <a:cs typeface="Aljazeera" panose="02000000000000000000" pitchFamily="2" charset="-78"/>
              </a:rPr>
              <a:t>بينما تم إعفاء أنشطة الإنتاج والمهن الحرة من الرسم على النشاط المهني.</a:t>
            </a:r>
            <a:endParaRPr lang="fr-FR" sz="2800" dirty="0">
              <a:solidFill>
                <a:schemeClr val="tx2"/>
              </a:solidFill>
              <a:latin typeface="Aljazeera" panose="02000000000000000000" pitchFamily="2" charset="-78"/>
              <a:cs typeface="Aljazeera" panose="02000000000000000000" pitchFamily="2" charset="-78"/>
            </a:endParaRPr>
          </a:p>
          <a:p>
            <a:pPr algn="r" rtl="1"/>
            <a:endParaRPr lang="fr-FR" sz="2800" dirty="0" smtClean="0">
              <a:solidFill>
                <a:schemeClr val="tx2"/>
              </a:solidFill>
              <a:latin typeface="Aljazeera" panose="02000000000000000000" pitchFamily="2" charset="-78"/>
              <a:cs typeface="Aljazeera" panose="02000000000000000000" pitchFamily="2" charset="-78"/>
            </a:endParaRPr>
          </a:p>
          <a:p>
            <a:pPr algn="r" rtl="1">
              <a:lnSpc>
                <a:spcPct val="115000"/>
              </a:lnSpc>
              <a:spcAft>
                <a:spcPts val="1000"/>
              </a:spcAft>
            </a:pPr>
            <a:endParaRPr lang="fr-FR" sz="3200" dirty="0">
              <a:solidFill>
                <a:schemeClr val="tx2"/>
              </a:solidFill>
              <a:effectLst/>
              <a:latin typeface="Aljazeera" panose="02000000000000000000" pitchFamily="2" charset="-78"/>
              <a:ea typeface="Calibri"/>
              <a:cs typeface="Aljazeera" panose="02000000000000000000" pitchFamily="2" charset="-78"/>
            </a:endParaRPr>
          </a:p>
        </p:txBody>
      </p:sp>
      <p:sp>
        <p:nvSpPr>
          <p:cNvPr id="2" name="Rectangle 1"/>
          <p:cNvSpPr/>
          <p:nvPr/>
        </p:nvSpPr>
        <p:spPr bwMode="gray">
          <a:xfrm>
            <a:off x="1187624" y="980728"/>
            <a:ext cx="6696744" cy="864096"/>
          </a:xfrm>
          <a:prstGeom prst="rect">
            <a:avLst/>
          </a:prstGeom>
          <a:solidFill>
            <a:schemeClr val="accent6">
              <a:lumMod val="50000"/>
            </a:schemeClr>
          </a:solidFill>
          <a:ln>
            <a:headEnd/>
            <a:tailEnd/>
          </a:ln>
        </p:spPr>
        <p:style>
          <a:lnRef idx="0">
            <a:schemeClr val="accent6"/>
          </a:lnRef>
          <a:fillRef idx="3">
            <a:schemeClr val="accent6"/>
          </a:fillRef>
          <a:effectRef idx="3">
            <a:schemeClr val="accent6"/>
          </a:effectRef>
          <a:fontRef idx="minor">
            <a:schemeClr val="lt1"/>
          </a:fontRef>
        </p:style>
        <p:txBody>
          <a:bodyPr wrap="none" rtlCol="0" anchor="ctr"/>
          <a:lstStyle/>
          <a:p>
            <a:pPr algn="ctr" rtl="1" eaLnBrk="0" hangingPunct="0"/>
            <a:r>
              <a:rPr lang="ar-DZ" sz="3600" b="1" dirty="0" smtClean="0"/>
              <a:t> القاعدة الضريبية ومعدلات فرض الضريبة </a:t>
            </a:r>
            <a:endParaRPr lang="fr-FR" sz="3600" b="1"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xit" presetSubtype="32" fill="hold" grpId="1" nodeType="clickEffect">
                                  <p:stCondLst>
                                    <p:cond delay="0"/>
                                  </p:stCondLst>
                                  <p:childTnLst>
                                    <p:anim calcmode="lin" valueType="num">
                                      <p:cBhvr>
                                        <p:cTn id="12" dur="500"/>
                                        <p:tgtEl>
                                          <p:spTgt spid="12"/>
                                        </p:tgtEl>
                                        <p:attrNameLst>
                                          <p:attrName>ppt_w</p:attrName>
                                        </p:attrNameLst>
                                      </p:cBhvr>
                                      <p:tavLst>
                                        <p:tav tm="0">
                                          <p:val>
                                            <p:strVal val="ppt_w"/>
                                          </p:val>
                                        </p:tav>
                                        <p:tav tm="100000">
                                          <p:val>
                                            <p:fltVal val="0"/>
                                          </p:val>
                                        </p:tav>
                                      </p:tavLst>
                                    </p:anim>
                                    <p:anim calcmode="lin" valueType="num">
                                      <p:cBhvr>
                                        <p:cTn id="13" dur="500"/>
                                        <p:tgtEl>
                                          <p:spTgt spid="12"/>
                                        </p:tgtEl>
                                        <p:attrNameLst>
                                          <p:attrName>ppt_h</p:attrName>
                                        </p:attrNameLst>
                                      </p:cBhvr>
                                      <p:tavLst>
                                        <p:tav tm="0">
                                          <p:val>
                                            <p:strVal val="ppt_h"/>
                                          </p:val>
                                        </p:tav>
                                        <p:tav tm="100000">
                                          <p:val>
                                            <p:fltVal val="0"/>
                                          </p:val>
                                        </p:tav>
                                      </p:tavLst>
                                    </p:anim>
                                    <p:set>
                                      <p:cBhvr>
                                        <p:cTn id="14"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algn="ctr" rtl="1"/>
            <a:r>
              <a:rPr lang="ar-DZ" sz="4000" b="1" dirty="0" smtClean="0">
                <a:latin typeface="Times New Roman" pitchFamily="18" charset="0"/>
                <a:cs typeface="Times New Roman" pitchFamily="18" charset="0"/>
              </a:rPr>
              <a:t>الرسم على النشاط المهني </a:t>
            </a:r>
            <a:endParaRPr lang="en-US" sz="4000" b="1" dirty="0">
              <a:latin typeface="Times New Roman" pitchFamily="18" charset="0"/>
              <a:cs typeface="Times New Roman" pitchFamily="18" charset="0"/>
            </a:endParaRPr>
          </a:p>
        </p:txBody>
      </p:sp>
      <p:sp>
        <p:nvSpPr>
          <p:cNvPr id="5" name="Espace réservé du pied de page 4"/>
          <p:cNvSpPr>
            <a:spLocks noGrp="1"/>
          </p:cNvSpPr>
          <p:nvPr>
            <p:ph type="ftr" sz="quarter" idx="11"/>
          </p:nvPr>
        </p:nvSpPr>
        <p:spPr/>
        <p:txBody>
          <a:bodyPr/>
          <a:lstStyle/>
          <a:p>
            <a:r>
              <a:rPr lang="en-US"/>
              <a:t>Company Logo</a:t>
            </a:r>
          </a:p>
        </p:txBody>
      </p:sp>
      <p:sp>
        <p:nvSpPr>
          <p:cNvPr id="9" name="Rectangle à coins arrondis 8"/>
          <p:cNvSpPr/>
          <p:nvPr/>
        </p:nvSpPr>
        <p:spPr>
          <a:xfrm>
            <a:off x="0" y="6500834"/>
            <a:ext cx="9144000" cy="357166"/>
          </a:xfrm>
          <a:prstGeom prst="roundRect">
            <a:avLst/>
          </a:prstGeom>
          <a:gradFill>
            <a:gsLst>
              <a:gs pos="71000">
                <a:srgbClr val="7AC2CC"/>
              </a:gs>
              <a:gs pos="50000">
                <a:srgbClr val="0070C0">
                  <a:shade val="67500"/>
                  <a:satMod val="115000"/>
                </a:srgbClr>
              </a:gs>
              <a:gs pos="100000">
                <a:srgbClr val="0070C0">
                  <a:shade val="100000"/>
                  <a:satMod val="115000"/>
                </a:srgbClr>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600" b="1" dirty="0" smtClean="0">
                <a:latin typeface="Comic Sans MS" pitchFamily="66" charset="0"/>
              </a:rPr>
              <a:t>pvdf</a:t>
            </a:r>
            <a:endParaRPr lang="fr-FR" sz="2600" b="1" dirty="0">
              <a:latin typeface="Comic Sans MS" pitchFamily="66" charset="0"/>
            </a:endParaRPr>
          </a:p>
        </p:txBody>
      </p:sp>
      <p:sp>
        <p:nvSpPr>
          <p:cNvPr id="11" name="Ellipse 10"/>
          <p:cNvSpPr/>
          <p:nvPr/>
        </p:nvSpPr>
        <p:spPr>
          <a:xfrm>
            <a:off x="8143900" y="6500834"/>
            <a:ext cx="1000100" cy="35716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2"/>
                </a:solidFill>
              </a:rPr>
              <a:t>2</a:t>
            </a:r>
            <a:endParaRPr lang="fr-FR" b="1" dirty="0">
              <a:solidFill>
                <a:schemeClr val="tx2"/>
              </a:solidFill>
            </a:endParaRPr>
          </a:p>
        </p:txBody>
      </p:sp>
      <p:sp>
        <p:nvSpPr>
          <p:cNvPr id="12" name="Organigramme : Alternative 11"/>
          <p:cNvSpPr/>
          <p:nvPr/>
        </p:nvSpPr>
        <p:spPr>
          <a:xfrm>
            <a:off x="-72516" y="890566"/>
            <a:ext cx="9289032" cy="5618184"/>
          </a:xfrm>
          <a:prstGeom prst="flowChartAlternateProcess">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DZ" sz="2400" b="1" dirty="0" smtClean="0">
              <a:solidFill>
                <a:schemeClr val="tx2"/>
              </a:solidFill>
            </a:endParaRPr>
          </a:p>
          <a:p>
            <a:pPr algn="r" rtl="1"/>
            <a:endParaRPr lang="ar-DZ" sz="2400" b="1" dirty="0">
              <a:solidFill>
                <a:schemeClr val="tx2"/>
              </a:solidFill>
            </a:endParaRPr>
          </a:p>
          <a:p>
            <a:pPr algn="r" rtl="1"/>
            <a:endParaRPr lang="fr-FR" sz="2800" dirty="0" smtClean="0">
              <a:solidFill>
                <a:schemeClr val="tx2"/>
              </a:solidFill>
              <a:latin typeface="Aljazeera" panose="02000000000000000000" pitchFamily="2" charset="-78"/>
              <a:cs typeface="Aljazeera" panose="02000000000000000000" pitchFamily="2" charset="-78"/>
            </a:endParaRPr>
          </a:p>
          <a:p>
            <a:pPr algn="r" rtl="1">
              <a:lnSpc>
                <a:spcPct val="115000"/>
              </a:lnSpc>
              <a:spcAft>
                <a:spcPts val="1000"/>
              </a:spcAft>
            </a:pPr>
            <a:endParaRPr lang="fr-FR" sz="3200" dirty="0">
              <a:solidFill>
                <a:schemeClr val="tx2"/>
              </a:solidFill>
              <a:effectLst/>
              <a:latin typeface="Aljazeera" panose="02000000000000000000" pitchFamily="2" charset="-78"/>
              <a:ea typeface="Calibri"/>
              <a:cs typeface="Aljazeera" panose="02000000000000000000" pitchFamily="2" charset="-78"/>
            </a:endParaRPr>
          </a:p>
        </p:txBody>
      </p:sp>
      <p:sp>
        <p:nvSpPr>
          <p:cNvPr id="2" name="Rectangle 1"/>
          <p:cNvSpPr/>
          <p:nvPr/>
        </p:nvSpPr>
        <p:spPr bwMode="gray">
          <a:xfrm>
            <a:off x="1187624" y="980728"/>
            <a:ext cx="6696744" cy="864096"/>
          </a:xfrm>
          <a:prstGeom prst="rect">
            <a:avLst/>
          </a:prstGeom>
          <a:solidFill>
            <a:schemeClr val="accent6">
              <a:lumMod val="50000"/>
            </a:schemeClr>
          </a:solidFill>
          <a:ln>
            <a:headEnd/>
            <a:tailEnd/>
          </a:ln>
        </p:spPr>
        <p:style>
          <a:lnRef idx="0">
            <a:schemeClr val="accent6"/>
          </a:lnRef>
          <a:fillRef idx="3">
            <a:schemeClr val="accent6"/>
          </a:fillRef>
          <a:effectRef idx="3">
            <a:schemeClr val="accent6"/>
          </a:effectRef>
          <a:fontRef idx="minor">
            <a:schemeClr val="lt1"/>
          </a:fontRef>
        </p:style>
        <p:txBody>
          <a:bodyPr wrap="none" rtlCol="0" anchor="ctr"/>
          <a:lstStyle/>
          <a:p>
            <a:pPr algn="ctr" rtl="1" eaLnBrk="0" hangingPunct="0"/>
            <a:r>
              <a:rPr lang="ar-DZ" sz="3600" b="1" dirty="0" smtClean="0"/>
              <a:t> التخفيضات الضريبية </a:t>
            </a:r>
            <a:endParaRPr lang="fr-FR" sz="3600" b="1" dirty="0"/>
          </a:p>
        </p:txBody>
      </p:sp>
      <p:sp>
        <p:nvSpPr>
          <p:cNvPr id="3" name="Ellipse 2"/>
          <p:cNvSpPr/>
          <p:nvPr/>
        </p:nvSpPr>
        <p:spPr bwMode="gray">
          <a:xfrm>
            <a:off x="1187624" y="1877699"/>
            <a:ext cx="2664296" cy="1582824"/>
          </a:xfrm>
          <a:prstGeom prst="ellipse">
            <a:avLst/>
          </a:prstGeom>
          <a:ln>
            <a:headEnd/>
            <a:tailEnd/>
          </a:ln>
        </p:spPr>
        <p:style>
          <a:lnRef idx="2">
            <a:schemeClr val="accent2"/>
          </a:lnRef>
          <a:fillRef idx="1">
            <a:schemeClr val="lt1"/>
          </a:fillRef>
          <a:effectRef idx="0">
            <a:schemeClr val="accent2"/>
          </a:effectRef>
          <a:fontRef idx="minor">
            <a:schemeClr val="dk1"/>
          </a:fontRef>
        </p:style>
        <p:txBody>
          <a:bodyPr wrap="none" rtlCol="0" anchor="ctr"/>
          <a:lstStyle/>
          <a:p>
            <a:pPr algn="ctr" rtl="1" eaLnBrk="0" hangingPunct="0"/>
            <a:r>
              <a:rPr lang="ar-DZ" sz="4400" b="1" dirty="0" smtClean="0"/>
              <a:t>- 25 %</a:t>
            </a:r>
            <a:endParaRPr lang="fr-FR" sz="4400" b="1" dirty="0"/>
          </a:p>
        </p:txBody>
      </p:sp>
      <p:sp>
        <p:nvSpPr>
          <p:cNvPr id="4" name="Rectangle 3"/>
          <p:cNvSpPr/>
          <p:nvPr/>
        </p:nvSpPr>
        <p:spPr bwMode="gray">
          <a:xfrm>
            <a:off x="449542" y="3751036"/>
            <a:ext cx="4392488" cy="2207738"/>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none" rtlCol="0" anchor="ctr"/>
          <a:lstStyle/>
          <a:p>
            <a:pPr algn="ctr" rtl="1" eaLnBrk="0" hangingPunct="0"/>
            <a:r>
              <a:rPr lang="ar-DZ" sz="3200" dirty="0" smtClean="0">
                <a:latin typeface="Aljazeera" panose="02000000000000000000" pitchFamily="2" charset="-78"/>
                <a:cs typeface="Aljazeera" panose="02000000000000000000" pitchFamily="2" charset="-78"/>
              </a:rPr>
              <a:t>رقم </a:t>
            </a:r>
            <a:r>
              <a:rPr lang="ar-DZ" sz="3200" dirty="0">
                <a:latin typeface="Aljazeera" panose="02000000000000000000" pitchFamily="2" charset="-78"/>
                <a:cs typeface="Aljazeera" panose="02000000000000000000" pitchFamily="2" charset="-78"/>
              </a:rPr>
              <a:t>الأعمال المحقق من </a:t>
            </a:r>
            <a:r>
              <a:rPr lang="ar-DZ" sz="3200" dirty="0" smtClean="0">
                <a:latin typeface="Aljazeera" panose="02000000000000000000" pitchFamily="2" charset="-78"/>
                <a:cs typeface="Aljazeera" panose="02000000000000000000" pitchFamily="2" charset="-78"/>
              </a:rPr>
              <a:t>نشاطات</a:t>
            </a:r>
          </a:p>
          <a:p>
            <a:pPr algn="ctr" rtl="1" eaLnBrk="0" hangingPunct="0"/>
            <a:r>
              <a:rPr lang="ar-DZ" sz="3200" dirty="0" smtClean="0">
                <a:latin typeface="Aljazeera" panose="02000000000000000000" pitchFamily="2" charset="-78"/>
                <a:cs typeface="Aljazeera" panose="02000000000000000000" pitchFamily="2" charset="-78"/>
              </a:rPr>
              <a:t> </a:t>
            </a:r>
            <a:r>
              <a:rPr lang="ar-DZ" sz="3200" dirty="0">
                <a:latin typeface="Aljazeera" panose="02000000000000000000" pitchFamily="2" charset="-78"/>
                <a:cs typeface="Aljazeera" panose="02000000000000000000" pitchFamily="2" charset="-78"/>
              </a:rPr>
              <a:t>البناء والأشغال العمومية </a:t>
            </a:r>
            <a:r>
              <a:rPr lang="ar-DZ" sz="3200" dirty="0" smtClean="0">
                <a:latin typeface="Aljazeera" panose="02000000000000000000" pitchFamily="2" charset="-78"/>
                <a:cs typeface="Aljazeera" panose="02000000000000000000" pitchFamily="2" charset="-78"/>
              </a:rPr>
              <a:t>والري</a:t>
            </a:r>
            <a:endParaRPr lang="fr-FR" sz="3200" dirty="0">
              <a:latin typeface="Aljazeera" panose="02000000000000000000" pitchFamily="2" charset="-78"/>
              <a:cs typeface="Aljazeera" panose="02000000000000000000" pitchFamily="2" charset="-78"/>
            </a:endParaRPr>
          </a:p>
        </p:txBody>
      </p:sp>
      <p:sp>
        <p:nvSpPr>
          <p:cNvPr id="6" name="Rectangle à coins arrondis 5"/>
          <p:cNvSpPr/>
          <p:nvPr/>
        </p:nvSpPr>
        <p:spPr bwMode="gray">
          <a:xfrm>
            <a:off x="1043608" y="5183481"/>
            <a:ext cx="45719" cy="45719"/>
          </a:xfrm>
          <a:prstGeom prst="roundRect">
            <a:avLst/>
          </a:prstGeom>
          <a:ln>
            <a:headEnd/>
            <a:tailEnd/>
          </a:ln>
        </p:spPr>
        <p:style>
          <a:lnRef idx="0">
            <a:schemeClr val="accent4"/>
          </a:lnRef>
          <a:fillRef idx="3">
            <a:schemeClr val="accent4"/>
          </a:fillRef>
          <a:effectRef idx="3">
            <a:schemeClr val="accent4"/>
          </a:effectRef>
          <a:fontRef idx="minor">
            <a:schemeClr val="lt1"/>
          </a:fontRef>
        </p:style>
        <p:txBody>
          <a:bodyPr wrap="none" rtlCol="0" anchor="ctr"/>
          <a:lstStyle/>
          <a:p>
            <a:pPr algn="ctr" rtl="1" eaLnBrk="0" hangingPunct="0"/>
            <a:endParaRPr lang="fr-FR" sz="2400" b="1" dirty="0"/>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3281" y="2386884"/>
            <a:ext cx="3833677" cy="3358744"/>
          </a:xfrm>
          <a:prstGeom prst="rect">
            <a:avLst/>
          </a:prstGeom>
        </p:spPr>
      </p:pic>
    </p:spTree>
    <p:extLst>
      <p:ext uri="{BB962C8B-B14F-4D97-AF65-F5344CB8AC3E}">
        <p14:creationId xmlns:p14="http://schemas.microsoft.com/office/powerpoint/2010/main" val="229980453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xit" presetSubtype="32" fill="hold" grpId="1" nodeType="clickEffect">
                                  <p:stCondLst>
                                    <p:cond delay="0"/>
                                  </p:stCondLst>
                                  <p:childTnLst>
                                    <p:anim calcmode="lin" valueType="num">
                                      <p:cBhvr>
                                        <p:cTn id="12" dur="500"/>
                                        <p:tgtEl>
                                          <p:spTgt spid="12"/>
                                        </p:tgtEl>
                                        <p:attrNameLst>
                                          <p:attrName>ppt_w</p:attrName>
                                        </p:attrNameLst>
                                      </p:cBhvr>
                                      <p:tavLst>
                                        <p:tav tm="0">
                                          <p:val>
                                            <p:strVal val="ppt_w"/>
                                          </p:val>
                                        </p:tav>
                                        <p:tav tm="100000">
                                          <p:val>
                                            <p:fltVal val="0"/>
                                          </p:val>
                                        </p:tav>
                                      </p:tavLst>
                                    </p:anim>
                                    <p:anim calcmode="lin" valueType="num">
                                      <p:cBhvr>
                                        <p:cTn id="13" dur="500"/>
                                        <p:tgtEl>
                                          <p:spTgt spid="12"/>
                                        </p:tgtEl>
                                        <p:attrNameLst>
                                          <p:attrName>ppt_h</p:attrName>
                                        </p:attrNameLst>
                                      </p:cBhvr>
                                      <p:tavLst>
                                        <p:tav tm="0">
                                          <p:val>
                                            <p:strVal val="ppt_h"/>
                                          </p:val>
                                        </p:tav>
                                        <p:tav tm="100000">
                                          <p:val>
                                            <p:fltVal val="0"/>
                                          </p:val>
                                        </p:tav>
                                      </p:tavLst>
                                    </p:anim>
                                    <p:set>
                                      <p:cBhvr>
                                        <p:cTn id="14"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algn="ctr" rtl="1"/>
            <a:r>
              <a:rPr lang="ar-DZ" sz="4000" b="1" dirty="0" smtClean="0">
                <a:latin typeface="Times New Roman" pitchFamily="18" charset="0"/>
                <a:cs typeface="Times New Roman" pitchFamily="18" charset="0"/>
              </a:rPr>
              <a:t>الرسم على النشاط المهني </a:t>
            </a:r>
            <a:endParaRPr lang="en-US" sz="4000" b="1" dirty="0">
              <a:latin typeface="Times New Roman" pitchFamily="18" charset="0"/>
              <a:cs typeface="Times New Roman" pitchFamily="18" charset="0"/>
            </a:endParaRPr>
          </a:p>
        </p:txBody>
      </p:sp>
      <p:sp>
        <p:nvSpPr>
          <p:cNvPr id="5" name="Espace réservé du pied de page 4"/>
          <p:cNvSpPr>
            <a:spLocks noGrp="1"/>
          </p:cNvSpPr>
          <p:nvPr>
            <p:ph type="ftr" sz="quarter" idx="11"/>
          </p:nvPr>
        </p:nvSpPr>
        <p:spPr/>
        <p:txBody>
          <a:bodyPr/>
          <a:lstStyle/>
          <a:p>
            <a:r>
              <a:rPr lang="en-US"/>
              <a:t>Company Logo</a:t>
            </a:r>
          </a:p>
        </p:txBody>
      </p:sp>
      <p:sp>
        <p:nvSpPr>
          <p:cNvPr id="9" name="Rectangle à coins arrondis 8"/>
          <p:cNvSpPr/>
          <p:nvPr/>
        </p:nvSpPr>
        <p:spPr>
          <a:xfrm>
            <a:off x="0" y="6500834"/>
            <a:ext cx="9144000" cy="357166"/>
          </a:xfrm>
          <a:prstGeom prst="roundRect">
            <a:avLst/>
          </a:prstGeom>
          <a:gradFill>
            <a:gsLst>
              <a:gs pos="71000">
                <a:srgbClr val="7AC2CC"/>
              </a:gs>
              <a:gs pos="50000">
                <a:srgbClr val="0070C0">
                  <a:shade val="67500"/>
                  <a:satMod val="115000"/>
                </a:srgbClr>
              </a:gs>
              <a:gs pos="100000">
                <a:srgbClr val="0070C0">
                  <a:shade val="100000"/>
                  <a:satMod val="115000"/>
                </a:srgbClr>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600" b="1" dirty="0" smtClean="0">
                <a:latin typeface="Comic Sans MS" pitchFamily="66" charset="0"/>
              </a:rPr>
              <a:t>pvdf</a:t>
            </a:r>
            <a:endParaRPr lang="fr-FR" sz="2600" b="1" dirty="0">
              <a:latin typeface="Comic Sans MS" pitchFamily="66" charset="0"/>
            </a:endParaRPr>
          </a:p>
        </p:txBody>
      </p:sp>
      <p:sp>
        <p:nvSpPr>
          <p:cNvPr id="11" name="Ellipse 10"/>
          <p:cNvSpPr/>
          <p:nvPr/>
        </p:nvSpPr>
        <p:spPr>
          <a:xfrm>
            <a:off x="8143900" y="6500834"/>
            <a:ext cx="1000100" cy="35716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2"/>
                </a:solidFill>
              </a:rPr>
              <a:t>2</a:t>
            </a:r>
            <a:endParaRPr lang="fr-FR" b="1" dirty="0">
              <a:solidFill>
                <a:schemeClr val="tx2"/>
              </a:solidFill>
            </a:endParaRPr>
          </a:p>
        </p:txBody>
      </p:sp>
      <p:sp>
        <p:nvSpPr>
          <p:cNvPr id="12" name="Organigramme : Alternative 11"/>
          <p:cNvSpPr/>
          <p:nvPr/>
        </p:nvSpPr>
        <p:spPr>
          <a:xfrm>
            <a:off x="-72516" y="890566"/>
            <a:ext cx="9289032" cy="5618184"/>
          </a:xfrm>
          <a:prstGeom prst="flowChartAlternateProcess">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DZ" sz="2400" b="1" dirty="0" smtClean="0">
              <a:solidFill>
                <a:schemeClr val="tx2"/>
              </a:solidFill>
            </a:endParaRPr>
          </a:p>
          <a:p>
            <a:pPr algn="r" rtl="1"/>
            <a:endParaRPr lang="ar-DZ" sz="2400" b="1" dirty="0">
              <a:solidFill>
                <a:schemeClr val="tx2"/>
              </a:solidFill>
            </a:endParaRPr>
          </a:p>
          <a:p>
            <a:pPr algn="r" rtl="1"/>
            <a:endParaRPr lang="fr-FR" sz="2800" dirty="0" smtClean="0">
              <a:solidFill>
                <a:schemeClr val="tx2"/>
              </a:solidFill>
              <a:latin typeface="Aljazeera" panose="02000000000000000000" pitchFamily="2" charset="-78"/>
              <a:cs typeface="Aljazeera" panose="02000000000000000000" pitchFamily="2" charset="-78"/>
            </a:endParaRPr>
          </a:p>
          <a:p>
            <a:pPr algn="r" rtl="1">
              <a:lnSpc>
                <a:spcPct val="115000"/>
              </a:lnSpc>
              <a:spcAft>
                <a:spcPts val="1000"/>
              </a:spcAft>
            </a:pPr>
            <a:endParaRPr lang="fr-FR" sz="3200" dirty="0">
              <a:solidFill>
                <a:schemeClr val="tx2"/>
              </a:solidFill>
              <a:effectLst/>
              <a:latin typeface="Aljazeera" panose="02000000000000000000" pitchFamily="2" charset="-78"/>
              <a:ea typeface="Calibri"/>
              <a:cs typeface="Aljazeera" panose="02000000000000000000" pitchFamily="2" charset="-78"/>
            </a:endParaRPr>
          </a:p>
        </p:txBody>
      </p:sp>
      <p:sp>
        <p:nvSpPr>
          <p:cNvPr id="2" name="Rectangle 1"/>
          <p:cNvSpPr/>
          <p:nvPr/>
        </p:nvSpPr>
        <p:spPr bwMode="gray">
          <a:xfrm>
            <a:off x="1187624" y="980728"/>
            <a:ext cx="6696744" cy="864096"/>
          </a:xfrm>
          <a:prstGeom prst="rect">
            <a:avLst/>
          </a:prstGeom>
          <a:solidFill>
            <a:schemeClr val="accent6">
              <a:lumMod val="50000"/>
            </a:schemeClr>
          </a:solidFill>
          <a:ln>
            <a:headEnd/>
            <a:tailEnd/>
          </a:ln>
        </p:spPr>
        <p:style>
          <a:lnRef idx="0">
            <a:schemeClr val="accent6"/>
          </a:lnRef>
          <a:fillRef idx="3">
            <a:schemeClr val="accent6"/>
          </a:fillRef>
          <a:effectRef idx="3">
            <a:schemeClr val="accent6"/>
          </a:effectRef>
          <a:fontRef idx="minor">
            <a:schemeClr val="lt1"/>
          </a:fontRef>
        </p:style>
        <p:txBody>
          <a:bodyPr wrap="none" rtlCol="0" anchor="ctr"/>
          <a:lstStyle/>
          <a:p>
            <a:pPr algn="ctr" rtl="1" eaLnBrk="0" hangingPunct="0"/>
            <a:r>
              <a:rPr lang="ar-DZ" sz="3600" b="1" dirty="0" smtClean="0"/>
              <a:t> التخفيضات الضريبية </a:t>
            </a:r>
            <a:endParaRPr lang="fr-FR" sz="3600" b="1" dirty="0"/>
          </a:p>
        </p:txBody>
      </p:sp>
      <p:sp>
        <p:nvSpPr>
          <p:cNvPr id="3" name="Ellipse 2"/>
          <p:cNvSpPr/>
          <p:nvPr/>
        </p:nvSpPr>
        <p:spPr bwMode="gray">
          <a:xfrm>
            <a:off x="3203848" y="1877699"/>
            <a:ext cx="2664296" cy="1582824"/>
          </a:xfrm>
          <a:prstGeom prst="ellipse">
            <a:avLst/>
          </a:prstGeom>
          <a:ln>
            <a:headEnd/>
            <a:tailEnd/>
          </a:ln>
        </p:spPr>
        <p:style>
          <a:lnRef idx="2">
            <a:schemeClr val="accent2"/>
          </a:lnRef>
          <a:fillRef idx="1">
            <a:schemeClr val="lt1"/>
          </a:fillRef>
          <a:effectRef idx="0">
            <a:schemeClr val="accent2"/>
          </a:effectRef>
          <a:fontRef idx="minor">
            <a:schemeClr val="dk1"/>
          </a:fontRef>
        </p:style>
        <p:txBody>
          <a:bodyPr wrap="none" rtlCol="0" anchor="ctr"/>
          <a:lstStyle/>
          <a:p>
            <a:pPr algn="ctr" rtl="1" eaLnBrk="0" hangingPunct="0"/>
            <a:r>
              <a:rPr lang="ar-DZ" sz="4400" b="1" dirty="0" smtClean="0"/>
              <a:t>- 30%</a:t>
            </a:r>
            <a:endParaRPr lang="fr-FR" sz="4400" b="1" dirty="0"/>
          </a:p>
        </p:txBody>
      </p:sp>
      <p:sp>
        <p:nvSpPr>
          <p:cNvPr id="4" name="Rectangle 3"/>
          <p:cNvSpPr/>
          <p:nvPr/>
        </p:nvSpPr>
        <p:spPr bwMode="gray">
          <a:xfrm>
            <a:off x="0" y="3751036"/>
            <a:ext cx="9216516" cy="2741882"/>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none" rtlCol="0" anchor="ctr"/>
          <a:lstStyle/>
          <a:p>
            <a:pPr algn="justLow" rtl="1"/>
            <a:r>
              <a:rPr lang="ar-DZ" sz="2400" dirty="0">
                <a:latin typeface="Aljazeera" panose="02000000000000000000" pitchFamily="2" charset="-78"/>
                <a:cs typeface="Aljazeera" panose="02000000000000000000" pitchFamily="2" charset="-78"/>
              </a:rPr>
              <a:t>- رقم الأعمال المحقق من عمليات البيع بالجملة؛</a:t>
            </a:r>
            <a:endParaRPr lang="fr-FR" sz="2400" dirty="0">
              <a:latin typeface="Aljazeera" panose="02000000000000000000" pitchFamily="2" charset="-78"/>
              <a:cs typeface="Aljazeera" panose="02000000000000000000" pitchFamily="2" charset="-78"/>
            </a:endParaRPr>
          </a:p>
          <a:p>
            <a:pPr marL="285750" indent="-285750" algn="justLow" rtl="1">
              <a:buFontTx/>
              <a:buChar char="-"/>
            </a:pPr>
            <a:r>
              <a:rPr lang="ar-DZ" sz="2400" dirty="0" smtClean="0">
                <a:latin typeface="Aljazeera" panose="02000000000000000000" pitchFamily="2" charset="-78"/>
                <a:cs typeface="Aljazeera" panose="02000000000000000000" pitchFamily="2" charset="-78"/>
              </a:rPr>
              <a:t>رقم </a:t>
            </a:r>
            <a:r>
              <a:rPr lang="ar-DZ" sz="2400" dirty="0">
                <a:latin typeface="Aljazeera" panose="02000000000000000000" pitchFamily="2" charset="-78"/>
                <a:cs typeface="Aljazeera" panose="02000000000000000000" pitchFamily="2" charset="-78"/>
              </a:rPr>
              <a:t>الأعمال المحقق من عمليات البيع بالتجزئة المتعلقة بمواد يتضمن سعر بيعها </a:t>
            </a:r>
            <a:endParaRPr lang="fr-FR" sz="2400" dirty="0" smtClean="0">
              <a:latin typeface="Aljazeera" panose="02000000000000000000" pitchFamily="2" charset="-78"/>
              <a:cs typeface="Aljazeera" panose="02000000000000000000" pitchFamily="2" charset="-78"/>
            </a:endParaRPr>
          </a:p>
          <a:p>
            <a:pPr algn="justLow" rtl="1"/>
            <a:r>
              <a:rPr lang="ar-DZ" sz="2400" dirty="0" smtClean="0">
                <a:latin typeface="Aljazeera" panose="02000000000000000000" pitchFamily="2" charset="-78"/>
                <a:cs typeface="Aljazeera" panose="02000000000000000000" pitchFamily="2" charset="-78"/>
              </a:rPr>
              <a:t>بالتجزئة ما </a:t>
            </a:r>
            <a:r>
              <a:rPr lang="ar-DZ" sz="2400" dirty="0">
                <a:latin typeface="Aljazeera" panose="02000000000000000000" pitchFamily="2" charset="-78"/>
                <a:cs typeface="Aljazeera" panose="02000000000000000000" pitchFamily="2" charset="-78"/>
              </a:rPr>
              <a:t>يزيد عن 50% من الحقوق غير المباشرة؛</a:t>
            </a:r>
            <a:endParaRPr lang="fr-FR" sz="2400" dirty="0">
              <a:latin typeface="Aljazeera" panose="02000000000000000000" pitchFamily="2" charset="-78"/>
              <a:cs typeface="Aljazeera" panose="02000000000000000000" pitchFamily="2" charset="-78"/>
            </a:endParaRPr>
          </a:p>
          <a:p>
            <a:pPr marL="171450" indent="-171450" algn="justLow" rtl="1">
              <a:buFontTx/>
              <a:buChar char="-"/>
            </a:pPr>
            <a:r>
              <a:rPr lang="ar-DZ" sz="2400" dirty="0" smtClean="0">
                <a:latin typeface="Aljazeera" panose="02000000000000000000" pitchFamily="2" charset="-78"/>
                <a:cs typeface="Aljazeera" panose="02000000000000000000" pitchFamily="2" charset="-78"/>
              </a:rPr>
              <a:t>رقـم </a:t>
            </a:r>
            <a:r>
              <a:rPr lang="ar-DZ" sz="2400" dirty="0">
                <a:latin typeface="Aljazeera" panose="02000000000000000000" pitchFamily="2" charset="-78"/>
                <a:cs typeface="Aljazeera" panose="02000000000000000000" pitchFamily="2" charset="-78"/>
              </a:rPr>
              <a:t>الأعمـال المحقـق مـن طـرف تجـار التجزئـة الـذين لـديهم صـفة أعضـاء </a:t>
            </a:r>
            <a:r>
              <a:rPr lang="ar-DZ" sz="2400" dirty="0" smtClean="0">
                <a:latin typeface="Aljazeera" panose="02000000000000000000" pitchFamily="2" charset="-78"/>
                <a:cs typeface="Aljazeera" panose="02000000000000000000" pitchFamily="2" charset="-78"/>
              </a:rPr>
              <a:t>في</a:t>
            </a:r>
            <a:endParaRPr lang="fr-FR" sz="2400" dirty="0" smtClean="0">
              <a:latin typeface="Aljazeera" panose="02000000000000000000" pitchFamily="2" charset="-78"/>
              <a:cs typeface="Aljazeera" panose="02000000000000000000" pitchFamily="2" charset="-78"/>
            </a:endParaRPr>
          </a:p>
          <a:p>
            <a:pPr algn="justLow" rtl="1"/>
            <a:r>
              <a:rPr lang="ar-DZ" sz="2400" dirty="0" smtClean="0">
                <a:latin typeface="Aljazeera" panose="02000000000000000000" pitchFamily="2" charset="-78"/>
                <a:cs typeface="Aljazeera" panose="02000000000000000000" pitchFamily="2" charset="-78"/>
              </a:rPr>
              <a:t> </a:t>
            </a:r>
            <a:r>
              <a:rPr lang="ar-DZ" sz="2400" dirty="0">
                <a:latin typeface="Aljazeera" panose="02000000000000000000" pitchFamily="2" charset="-78"/>
                <a:cs typeface="Aljazeera" panose="02000000000000000000" pitchFamily="2" charset="-78"/>
              </a:rPr>
              <a:t>جـيش </a:t>
            </a:r>
            <a:r>
              <a:rPr lang="ar-DZ" sz="2400" dirty="0" smtClean="0">
                <a:latin typeface="Aljazeera" panose="02000000000000000000" pitchFamily="2" charset="-78"/>
                <a:cs typeface="Aljazeera" panose="02000000000000000000" pitchFamily="2" charset="-78"/>
              </a:rPr>
              <a:t>التحريـر</a:t>
            </a:r>
            <a:r>
              <a:rPr lang="fr-FR" sz="2400" dirty="0" smtClean="0">
                <a:latin typeface="Aljazeera" panose="02000000000000000000" pitchFamily="2" charset="-78"/>
                <a:cs typeface="Aljazeera" panose="02000000000000000000" pitchFamily="2" charset="-78"/>
              </a:rPr>
              <a:t> </a:t>
            </a:r>
            <a:r>
              <a:rPr lang="ar-DZ" sz="2400" dirty="0" smtClean="0">
                <a:latin typeface="Aljazeera" panose="02000000000000000000" pitchFamily="2" charset="-78"/>
                <a:cs typeface="Aljazeera" panose="02000000000000000000" pitchFamily="2" charset="-78"/>
              </a:rPr>
              <a:t>الـوطني أو</a:t>
            </a:r>
            <a:r>
              <a:rPr lang="fr-FR" sz="2400" dirty="0">
                <a:latin typeface="Aljazeera" panose="02000000000000000000" pitchFamily="2" charset="-78"/>
                <a:cs typeface="Aljazeera" panose="02000000000000000000" pitchFamily="2" charset="-78"/>
              </a:rPr>
              <a:t> </a:t>
            </a:r>
            <a:r>
              <a:rPr lang="fr-FR" sz="2400" dirty="0" smtClean="0">
                <a:latin typeface="Aljazeera" panose="02000000000000000000" pitchFamily="2" charset="-78"/>
                <a:cs typeface="Aljazeera" panose="02000000000000000000" pitchFamily="2" charset="-78"/>
              </a:rPr>
              <a:t> </a:t>
            </a:r>
            <a:r>
              <a:rPr lang="ar-DZ" sz="2400" dirty="0" smtClean="0">
                <a:latin typeface="Aljazeera" panose="02000000000000000000" pitchFamily="2" charset="-78"/>
                <a:cs typeface="Aljazeera" panose="02000000000000000000" pitchFamily="2" charset="-78"/>
              </a:rPr>
              <a:t>في </a:t>
            </a:r>
            <a:r>
              <a:rPr lang="ar-DZ" sz="2400" dirty="0">
                <a:latin typeface="Aljazeera" panose="02000000000000000000" pitchFamily="2" charset="-78"/>
                <a:cs typeface="Aljazeera" panose="02000000000000000000" pitchFamily="2" charset="-78"/>
              </a:rPr>
              <a:t>المنظمـة المدنيـة لجبهـة التحريـر الوطني، </a:t>
            </a:r>
            <a:endParaRPr lang="fr-FR" sz="2400" dirty="0" smtClean="0">
              <a:latin typeface="Aljazeera" panose="02000000000000000000" pitchFamily="2" charset="-78"/>
              <a:cs typeface="Aljazeera" panose="02000000000000000000" pitchFamily="2" charset="-78"/>
            </a:endParaRPr>
          </a:p>
          <a:p>
            <a:pPr algn="justLow" rtl="1"/>
            <a:r>
              <a:rPr lang="ar-DZ" sz="2400" dirty="0" smtClean="0">
                <a:latin typeface="Aljazeera" panose="02000000000000000000" pitchFamily="2" charset="-78"/>
                <a:cs typeface="Aljazeera" panose="02000000000000000000" pitchFamily="2" charset="-78"/>
              </a:rPr>
              <a:t>وأرامل </a:t>
            </a:r>
            <a:r>
              <a:rPr lang="ar-DZ" sz="2400" dirty="0">
                <a:latin typeface="Aljazeera" panose="02000000000000000000" pitchFamily="2" charset="-78"/>
                <a:cs typeface="Aljazeera" panose="02000000000000000000" pitchFamily="2" charset="-78"/>
              </a:rPr>
              <a:t>الشهداء، وذلك في السنتين الأوليتين </a:t>
            </a:r>
            <a:r>
              <a:rPr lang="ar-DZ" sz="2400" dirty="0" smtClean="0">
                <a:latin typeface="Aljazeera" panose="02000000000000000000" pitchFamily="2" charset="-78"/>
                <a:cs typeface="Aljazeera" panose="02000000000000000000" pitchFamily="2" charset="-78"/>
              </a:rPr>
              <a:t>من النشاط</a:t>
            </a:r>
            <a:endParaRPr lang="fr-FR" sz="1600" dirty="0">
              <a:latin typeface="Aljazeera" panose="02000000000000000000" pitchFamily="2" charset="-78"/>
              <a:cs typeface="Aljazeera" panose="02000000000000000000" pitchFamily="2" charset="-78"/>
            </a:endParaRPr>
          </a:p>
        </p:txBody>
      </p:sp>
      <p:sp>
        <p:nvSpPr>
          <p:cNvPr id="6" name="Rectangle à coins arrondis 5"/>
          <p:cNvSpPr/>
          <p:nvPr/>
        </p:nvSpPr>
        <p:spPr bwMode="gray">
          <a:xfrm>
            <a:off x="1043608" y="5183481"/>
            <a:ext cx="45719" cy="45719"/>
          </a:xfrm>
          <a:prstGeom prst="roundRect">
            <a:avLst/>
          </a:prstGeom>
          <a:ln>
            <a:headEnd/>
            <a:tailEnd/>
          </a:ln>
        </p:spPr>
        <p:style>
          <a:lnRef idx="0">
            <a:schemeClr val="accent4"/>
          </a:lnRef>
          <a:fillRef idx="3">
            <a:schemeClr val="accent4"/>
          </a:fillRef>
          <a:effectRef idx="3">
            <a:schemeClr val="accent4"/>
          </a:effectRef>
          <a:fontRef idx="minor">
            <a:schemeClr val="lt1"/>
          </a:fontRef>
        </p:style>
        <p:txBody>
          <a:bodyPr wrap="none" rtlCol="0" anchor="ctr"/>
          <a:lstStyle/>
          <a:p>
            <a:pPr algn="ctr" rtl="1" eaLnBrk="0" hangingPunct="0"/>
            <a:endParaRPr lang="fr-FR" sz="2400" b="1" dirty="0"/>
          </a:p>
        </p:txBody>
      </p:sp>
      <p:pic>
        <p:nvPicPr>
          <p:cNvPr id="8" name="Imag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74041" y="1894715"/>
            <a:ext cx="3048000" cy="1678301"/>
          </a:xfrm>
          <a:prstGeom prst="rect">
            <a:avLst/>
          </a:prstGeom>
        </p:spPr>
      </p:pic>
    </p:spTree>
    <p:extLst>
      <p:ext uri="{BB962C8B-B14F-4D97-AF65-F5344CB8AC3E}">
        <p14:creationId xmlns:p14="http://schemas.microsoft.com/office/powerpoint/2010/main" val="335024921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xit" presetSubtype="32" fill="hold" grpId="1" nodeType="clickEffect">
                                  <p:stCondLst>
                                    <p:cond delay="0"/>
                                  </p:stCondLst>
                                  <p:childTnLst>
                                    <p:anim calcmode="lin" valueType="num">
                                      <p:cBhvr>
                                        <p:cTn id="12" dur="500"/>
                                        <p:tgtEl>
                                          <p:spTgt spid="12"/>
                                        </p:tgtEl>
                                        <p:attrNameLst>
                                          <p:attrName>ppt_w</p:attrName>
                                        </p:attrNameLst>
                                      </p:cBhvr>
                                      <p:tavLst>
                                        <p:tav tm="0">
                                          <p:val>
                                            <p:strVal val="ppt_w"/>
                                          </p:val>
                                        </p:tav>
                                        <p:tav tm="100000">
                                          <p:val>
                                            <p:fltVal val="0"/>
                                          </p:val>
                                        </p:tav>
                                      </p:tavLst>
                                    </p:anim>
                                    <p:anim calcmode="lin" valueType="num">
                                      <p:cBhvr>
                                        <p:cTn id="13" dur="500"/>
                                        <p:tgtEl>
                                          <p:spTgt spid="12"/>
                                        </p:tgtEl>
                                        <p:attrNameLst>
                                          <p:attrName>ppt_h</p:attrName>
                                        </p:attrNameLst>
                                      </p:cBhvr>
                                      <p:tavLst>
                                        <p:tav tm="0">
                                          <p:val>
                                            <p:strVal val="ppt_h"/>
                                          </p:val>
                                        </p:tav>
                                        <p:tav tm="100000">
                                          <p:val>
                                            <p:fltVal val="0"/>
                                          </p:val>
                                        </p:tav>
                                      </p:tavLst>
                                    </p:anim>
                                    <p:set>
                                      <p:cBhvr>
                                        <p:cTn id="14"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algn="ctr" rtl="1"/>
            <a:r>
              <a:rPr lang="ar-DZ" sz="4000" b="1" dirty="0" smtClean="0">
                <a:latin typeface="Times New Roman" pitchFamily="18" charset="0"/>
                <a:cs typeface="Times New Roman" pitchFamily="18" charset="0"/>
              </a:rPr>
              <a:t>الرسم على النشاط المهني </a:t>
            </a:r>
            <a:endParaRPr lang="en-US" sz="4000" b="1" dirty="0">
              <a:latin typeface="Times New Roman" pitchFamily="18" charset="0"/>
              <a:cs typeface="Times New Roman" pitchFamily="18" charset="0"/>
            </a:endParaRPr>
          </a:p>
        </p:txBody>
      </p:sp>
      <p:sp>
        <p:nvSpPr>
          <p:cNvPr id="5" name="Espace réservé du pied de page 4"/>
          <p:cNvSpPr>
            <a:spLocks noGrp="1"/>
          </p:cNvSpPr>
          <p:nvPr>
            <p:ph type="ftr" sz="quarter" idx="11"/>
          </p:nvPr>
        </p:nvSpPr>
        <p:spPr/>
        <p:txBody>
          <a:bodyPr/>
          <a:lstStyle/>
          <a:p>
            <a:r>
              <a:rPr lang="en-US"/>
              <a:t>Company Logo</a:t>
            </a:r>
          </a:p>
        </p:txBody>
      </p:sp>
      <p:sp>
        <p:nvSpPr>
          <p:cNvPr id="9" name="Rectangle à coins arrondis 8"/>
          <p:cNvSpPr/>
          <p:nvPr/>
        </p:nvSpPr>
        <p:spPr>
          <a:xfrm>
            <a:off x="0" y="6500834"/>
            <a:ext cx="9144000" cy="357166"/>
          </a:xfrm>
          <a:prstGeom prst="roundRect">
            <a:avLst/>
          </a:prstGeom>
          <a:gradFill>
            <a:gsLst>
              <a:gs pos="71000">
                <a:srgbClr val="7AC2CC"/>
              </a:gs>
              <a:gs pos="50000">
                <a:srgbClr val="0070C0">
                  <a:shade val="67500"/>
                  <a:satMod val="115000"/>
                </a:srgbClr>
              </a:gs>
              <a:gs pos="100000">
                <a:srgbClr val="0070C0">
                  <a:shade val="100000"/>
                  <a:satMod val="115000"/>
                </a:srgbClr>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600" b="1" dirty="0" smtClean="0">
                <a:latin typeface="Comic Sans MS" pitchFamily="66" charset="0"/>
              </a:rPr>
              <a:t>pvdf</a:t>
            </a:r>
            <a:endParaRPr lang="fr-FR" sz="2600" b="1" dirty="0">
              <a:latin typeface="Comic Sans MS" pitchFamily="66" charset="0"/>
            </a:endParaRPr>
          </a:p>
        </p:txBody>
      </p:sp>
      <p:sp>
        <p:nvSpPr>
          <p:cNvPr id="11" name="Ellipse 10"/>
          <p:cNvSpPr/>
          <p:nvPr/>
        </p:nvSpPr>
        <p:spPr>
          <a:xfrm>
            <a:off x="8143900" y="6500834"/>
            <a:ext cx="1000100" cy="35716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2"/>
                </a:solidFill>
              </a:rPr>
              <a:t>2</a:t>
            </a:r>
            <a:endParaRPr lang="fr-FR" b="1" dirty="0">
              <a:solidFill>
                <a:schemeClr val="tx2"/>
              </a:solidFill>
            </a:endParaRPr>
          </a:p>
        </p:txBody>
      </p:sp>
      <p:sp>
        <p:nvSpPr>
          <p:cNvPr id="12" name="Organigramme : Alternative 11"/>
          <p:cNvSpPr/>
          <p:nvPr/>
        </p:nvSpPr>
        <p:spPr>
          <a:xfrm>
            <a:off x="-72516" y="890566"/>
            <a:ext cx="9289032" cy="5618184"/>
          </a:xfrm>
          <a:prstGeom prst="flowChartAlternateProcess">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DZ" sz="2400" b="1" dirty="0" smtClean="0">
              <a:solidFill>
                <a:schemeClr val="tx2"/>
              </a:solidFill>
            </a:endParaRPr>
          </a:p>
          <a:p>
            <a:pPr algn="r" rtl="1"/>
            <a:endParaRPr lang="ar-DZ" sz="2400" b="1" dirty="0">
              <a:solidFill>
                <a:schemeClr val="tx2"/>
              </a:solidFill>
            </a:endParaRPr>
          </a:p>
          <a:p>
            <a:pPr algn="r" rtl="1"/>
            <a:endParaRPr lang="fr-FR" sz="2800" dirty="0" smtClean="0">
              <a:solidFill>
                <a:schemeClr val="tx2"/>
              </a:solidFill>
              <a:latin typeface="Aljazeera" panose="02000000000000000000" pitchFamily="2" charset="-78"/>
              <a:cs typeface="Aljazeera" panose="02000000000000000000" pitchFamily="2" charset="-78"/>
            </a:endParaRPr>
          </a:p>
          <a:p>
            <a:pPr algn="r" rtl="1">
              <a:lnSpc>
                <a:spcPct val="115000"/>
              </a:lnSpc>
              <a:spcAft>
                <a:spcPts val="1000"/>
              </a:spcAft>
            </a:pPr>
            <a:endParaRPr lang="fr-FR" sz="3200" dirty="0">
              <a:solidFill>
                <a:schemeClr val="tx2"/>
              </a:solidFill>
              <a:effectLst/>
              <a:latin typeface="Aljazeera" panose="02000000000000000000" pitchFamily="2" charset="-78"/>
              <a:ea typeface="Calibri"/>
              <a:cs typeface="Aljazeera" panose="02000000000000000000" pitchFamily="2" charset="-78"/>
            </a:endParaRPr>
          </a:p>
        </p:txBody>
      </p:sp>
      <p:sp>
        <p:nvSpPr>
          <p:cNvPr id="2" name="Rectangle 1"/>
          <p:cNvSpPr/>
          <p:nvPr/>
        </p:nvSpPr>
        <p:spPr bwMode="gray">
          <a:xfrm>
            <a:off x="1187624" y="980728"/>
            <a:ext cx="6696744" cy="864096"/>
          </a:xfrm>
          <a:prstGeom prst="rect">
            <a:avLst/>
          </a:prstGeom>
          <a:solidFill>
            <a:schemeClr val="accent6">
              <a:lumMod val="50000"/>
            </a:schemeClr>
          </a:solidFill>
          <a:ln>
            <a:headEnd/>
            <a:tailEnd/>
          </a:ln>
        </p:spPr>
        <p:style>
          <a:lnRef idx="0">
            <a:schemeClr val="accent6"/>
          </a:lnRef>
          <a:fillRef idx="3">
            <a:schemeClr val="accent6"/>
          </a:fillRef>
          <a:effectRef idx="3">
            <a:schemeClr val="accent6"/>
          </a:effectRef>
          <a:fontRef idx="minor">
            <a:schemeClr val="lt1"/>
          </a:fontRef>
        </p:style>
        <p:txBody>
          <a:bodyPr wrap="none" rtlCol="0" anchor="ctr"/>
          <a:lstStyle/>
          <a:p>
            <a:pPr algn="ctr" rtl="1" eaLnBrk="0" hangingPunct="0"/>
            <a:r>
              <a:rPr lang="ar-DZ" sz="3600" b="1" dirty="0" smtClean="0"/>
              <a:t> التخفيضات الضريبية </a:t>
            </a:r>
            <a:endParaRPr lang="fr-FR" sz="3600" b="1" dirty="0"/>
          </a:p>
        </p:txBody>
      </p:sp>
      <p:sp>
        <p:nvSpPr>
          <p:cNvPr id="3" name="Ellipse 2"/>
          <p:cNvSpPr/>
          <p:nvPr/>
        </p:nvSpPr>
        <p:spPr bwMode="gray">
          <a:xfrm>
            <a:off x="336467" y="1877699"/>
            <a:ext cx="2664296" cy="1582824"/>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rtlCol="0" anchor="ctr"/>
          <a:lstStyle/>
          <a:p>
            <a:pPr algn="ctr" rtl="1" eaLnBrk="0" hangingPunct="0"/>
            <a:r>
              <a:rPr lang="ar-DZ" sz="4400" b="1" dirty="0" smtClean="0"/>
              <a:t>- </a:t>
            </a:r>
            <a:r>
              <a:rPr lang="fr-FR" sz="4400" b="1" dirty="0" smtClean="0"/>
              <a:t>50</a:t>
            </a:r>
            <a:r>
              <a:rPr lang="ar-DZ" sz="4400" b="1" dirty="0" smtClean="0"/>
              <a:t>%</a:t>
            </a:r>
            <a:endParaRPr lang="fr-FR" sz="4400" b="1" dirty="0"/>
          </a:p>
        </p:txBody>
      </p:sp>
      <p:sp>
        <p:nvSpPr>
          <p:cNvPr id="4" name="Rectangle 3"/>
          <p:cNvSpPr/>
          <p:nvPr/>
        </p:nvSpPr>
        <p:spPr bwMode="gray">
          <a:xfrm>
            <a:off x="0" y="3751036"/>
            <a:ext cx="9216516" cy="2741882"/>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none" rtlCol="0" anchor="ctr"/>
          <a:lstStyle/>
          <a:p>
            <a:pPr marL="342900" indent="-342900" algn="r" rtl="1">
              <a:buFontTx/>
              <a:buChar char="-"/>
            </a:pPr>
            <a:r>
              <a:rPr lang="ar-DZ" sz="2800" dirty="0" smtClean="0">
                <a:latin typeface="Aljazeera" panose="02000000000000000000" pitchFamily="2" charset="-78"/>
                <a:cs typeface="Aljazeera" panose="02000000000000000000" pitchFamily="2" charset="-78"/>
              </a:rPr>
              <a:t>رقم </a:t>
            </a:r>
            <a:r>
              <a:rPr lang="ar-DZ" sz="2800" dirty="0">
                <a:latin typeface="Aljazeera" panose="02000000000000000000" pitchFamily="2" charset="-78"/>
                <a:cs typeface="Aljazeera" panose="02000000000000000000" pitchFamily="2" charset="-78"/>
              </a:rPr>
              <a:t>الأعمال المحقق من عمليات البيع بالجملة الخاصة بالمواد التي يشتمل </a:t>
            </a:r>
            <a:endParaRPr lang="fr-FR" sz="2800" dirty="0" smtClean="0">
              <a:latin typeface="Aljazeera" panose="02000000000000000000" pitchFamily="2" charset="-78"/>
              <a:cs typeface="Aljazeera" panose="02000000000000000000" pitchFamily="2" charset="-78"/>
            </a:endParaRPr>
          </a:p>
          <a:p>
            <a:pPr algn="r" rtl="1"/>
            <a:r>
              <a:rPr lang="ar-DZ" sz="2800" dirty="0" smtClean="0">
                <a:latin typeface="Aljazeera" panose="02000000000000000000" pitchFamily="2" charset="-78"/>
                <a:cs typeface="Aljazeera" panose="02000000000000000000" pitchFamily="2" charset="-78"/>
              </a:rPr>
              <a:t>سعر </a:t>
            </a:r>
            <a:r>
              <a:rPr lang="ar-DZ" sz="2800" dirty="0">
                <a:latin typeface="Aljazeera" panose="02000000000000000000" pitchFamily="2" charset="-78"/>
                <a:cs typeface="Aljazeera" panose="02000000000000000000" pitchFamily="2" charset="-78"/>
              </a:rPr>
              <a:t>بيعها </a:t>
            </a:r>
            <a:r>
              <a:rPr lang="fr-FR" sz="2800" dirty="0">
                <a:latin typeface="Aljazeera" panose="02000000000000000000" pitchFamily="2" charset="-78"/>
                <a:cs typeface="Aljazeera" panose="02000000000000000000" pitchFamily="2" charset="-78"/>
              </a:rPr>
              <a:t> </a:t>
            </a:r>
            <a:r>
              <a:rPr lang="ar-DZ" sz="2800" dirty="0" smtClean="0">
                <a:latin typeface="Aljazeera" panose="02000000000000000000" pitchFamily="2" charset="-78"/>
                <a:cs typeface="Aljazeera" panose="02000000000000000000" pitchFamily="2" charset="-78"/>
              </a:rPr>
              <a:t>بالتجزئة </a:t>
            </a:r>
            <a:r>
              <a:rPr lang="ar-DZ" sz="2800" dirty="0">
                <a:latin typeface="Aljazeera" panose="02000000000000000000" pitchFamily="2" charset="-78"/>
                <a:cs typeface="Aljazeera" panose="02000000000000000000" pitchFamily="2" charset="-78"/>
              </a:rPr>
              <a:t>على أكثر من 50 %من الحقوق غير مباشرة؛</a:t>
            </a:r>
            <a:endParaRPr lang="fr-FR" sz="2800" dirty="0">
              <a:latin typeface="Aljazeera" panose="02000000000000000000" pitchFamily="2" charset="-78"/>
              <a:cs typeface="Aljazeera" panose="02000000000000000000" pitchFamily="2" charset="-78"/>
            </a:endParaRPr>
          </a:p>
          <a:p>
            <a:pPr marL="285750" indent="-285750" algn="r" rtl="1">
              <a:buFontTx/>
              <a:buChar char="-"/>
            </a:pPr>
            <a:r>
              <a:rPr lang="ar-DZ" sz="2800" dirty="0" smtClean="0">
                <a:latin typeface="Aljazeera" panose="02000000000000000000" pitchFamily="2" charset="-78"/>
                <a:cs typeface="Aljazeera" panose="02000000000000000000" pitchFamily="2" charset="-78"/>
              </a:rPr>
              <a:t>رقـم </a:t>
            </a:r>
            <a:r>
              <a:rPr lang="ar-DZ" sz="2800" dirty="0">
                <a:latin typeface="Aljazeera" panose="02000000000000000000" pitchFamily="2" charset="-78"/>
                <a:cs typeface="Aljazeera" panose="02000000000000000000" pitchFamily="2" charset="-78"/>
              </a:rPr>
              <a:t>الأعمـال المحقـق مـن عمليـات البيـع بالتجزئـة لـبعض </a:t>
            </a:r>
            <a:r>
              <a:rPr lang="ar-DZ" sz="2800" dirty="0" smtClean="0">
                <a:latin typeface="Aljazeera" panose="02000000000000000000" pitchFamily="2" charset="-78"/>
                <a:cs typeface="Aljazeera" panose="02000000000000000000" pitchFamily="2" charset="-78"/>
              </a:rPr>
              <a:t>الأدويـة</a:t>
            </a:r>
            <a:endParaRPr lang="fr-FR" sz="2800" dirty="0" smtClean="0">
              <a:latin typeface="Aljazeera" panose="02000000000000000000" pitchFamily="2" charset="-78"/>
              <a:cs typeface="Aljazeera" panose="02000000000000000000" pitchFamily="2" charset="-78"/>
            </a:endParaRPr>
          </a:p>
          <a:p>
            <a:pPr algn="r" rtl="1"/>
            <a:r>
              <a:rPr lang="ar-DZ" sz="2800" dirty="0" smtClean="0">
                <a:latin typeface="Aljazeera" panose="02000000000000000000" pitchFamily="2" charset="-78"/>
                <a:cs typeface="Aljazeera" panose="02000000000000000000" pitchFamily="2" charset="-78"/>
              </a:rPr>
              <a:t> </a:t>
            </a:r>
            <a:r>
              <a:rPr lang="ar-DZ" sz="2800" dirty="0" err="1">
                <a:latin typeface="Aljazeera" panose="02000000000000000000" pitchFamily="2" charset="-78"/>
                <a:cs typeface="Aljazeera" panose="02000000000000000000" pitchFamily="2" charset="-78"/>
              </a:rPr>
              <a:t>الإسـتراتيجية</a:t>
            </a:r>
            <a:r>
              <a:rPr lang="ar-DZ" sz="2800" dirty="0">
                <a:latin typeface="Aljazeera" panose="02000000000000000000" pitchFamily="2" charset="-78"/>
                <a:cs typeface="Aljazeera" panose="02000000000000000000" pitchFamily="2" charset="-78"/>
              </a:rPr>
              <a:t> المحـددة </a:t>
            </a:r>
            <a:r>
              <a:rPr lang="ar-DZ" sz="2800" dirty="0" smtClean="0">
                <a:latin typeface="Aljazeera" panose="02000000000000000000" pitchFamily="2" charset="-78"/>
                <a:cs typeface="Aljazeera" panose="02000000000000000000" pitchFamily="2" charset="-78"/>
              </a:rPr>
              <a:t>قانونـا</a:t>
            </a:r>
            <a:r>
              <a:rPr lang="fr-FR" sz="2800" dirty="0">
                <a:latin typeface="Aljazeera" panose="02000000000000000000" pitchFamily="2" charset="-78"/>
                <a:cs typeface="Aljazeera" panose="02000000000000000000" pitchFamily="2" charset="-78"/>
              </a:rPr>
              <a:t> </a:t>
            </a:r>
            <a:r>
              <a:rPr lang="ar-DZ" sz="2800" dirty="0" smtClean="0">
                <a:latin typeface="Aljazeera" panose="02000000000000000000" pitchFamily="2" charset="-78"/>
                <a:cs typeface="Aljazeera" panose="02000000000000000000" pitchFamily="2" charset="-78"/>
              </a:rPr>
              <a:t>(مـذكورة </a:t>
            </a:r>
            <a:r>
              <a:rPr lang="ar-DZ" sz="2800" dirty="0">
                <a:latin typeface="Aljazeera" panose="02000000000000000000" pitchFamily="2" charset="-78"/>
                <a:cs typeface="Aljazeera" panose="02000000000000000000" pitchFamily="2" charset="-78"/>
              </a:rPr>
              <a:t>في المرسـوم التنفيـذي 96/31 </a:t>
            </a:r>
            <a:endParaRPr lang="fr-FR" sz="2800" dirty="0" smtClean="0">
              <a:latin typeface="Aljazeera" panose="02000000000000000000" pitchFamily="2" charset="-78"/>
              <a:cs typeface="Aljazeera" panose="02000000000000000000" pitchFamily="2" charset="-78"/>
            </a:endParaRPr>
          </a:p>
          <a:p>
            <a:pPr algn="r" rtl="1"/>
            <a:r>
              <a:rPr lang="ar-DZ" sz="2800" dirty="0" smtClean="0">
                <a:latin typeface="Aljazeera" panose="02000000000000000000" pitchFamily="2" charset="-78"/>
                <a:cs typeface="Aljazeera" panose="02000000000000000000" pitchFamily="2" charset="-78"/>
              </a:rPr>
              <a:t>المؤرخ في </a:t>
            </a:r>
            <a:r>
              <a:rPr lang="ar-DZ" sz="2800" dirty="0">
                <a:latin typeface="Aljazeera" panose="02000000000000000000" pitchFamily="2" charset="-78"/>
                <a:cs typeface="Aljazeera" panose="02000000000000000000" pitchFamily="2" charset="-78"/>
              </a:rPr>
              <a:t>15/01/1996) والتي يتراوح هامش الربح فيها بين 10% </a:t>
            </a:r>
            <a:r>
              <a:rPr lang="ar-DZ" sz="2800" dirty="0" smtClean="0">
                <a:latin typeface="Aljazeera" panose="02000000000000000000" pitchFamily="2" charset="-78"/>
                <a:cs typeface="Aljazeera" panose="02000000000000000000" pitchFamily="2" charset="-78"/>
              </a:rPr>
              <a:t>و30</a:t>
            </a:r>
            <a:r>
              <a:rPr lang="fr-FR" sz="2800" dirty="0" smtClean="0">
                <a:latin typeface="Aljazeera" panose="02000000000000000000" pitchFamily="2" charset="-78"/>
                <a:cs typeface="Aljazeera" panose="02000000000000000000" pitchFamily="2" charset="-78"/>
              </a:rPr>
              <a:t>.% </a:t>
            </a:r>
            <a:endParaRPr lang="fr-FR" sz="2800" dirty="0">
              <a:latin typeface="Aljazeera" panose="02000000000000000000" pitchFamily="2" charset="-78"/>
              <a:cs typeface="Aljazeera" panose="02000000000000000000" pitchFamily="2" charset="-78"/>
            </a:endParaRPr>
          </a:p>
          <a:p>
            <a:pPr algn="r" rtl="1"/>
            <a:endParaRPr lang="fr-FR" sz="1600" dirty="0">
              <a:latin typeface="Aljazeera" panose="02000000000000000000" pitchFamily="2" charset="-78"/>
              <a:cs typeface="Aljazeera" panose="02000000000000000000" pitchFamily="2" charset="-78"/>
            </a:endParaRPr>
          </a:p>
        </p:txBody>
      </p:sp>
      <p:sp>
        <p:nvSpPr>
          <p:cNvPr id="6" name="Rectangle à coins arrondis 5"/>
          <p:cNvSpPr/>
          <p:nvPr/>
        </p:nvSpPr>
        <p:spPr bwMode="gray">
          <a:xfrm>
            <a:off x="1043608" y="5183481"/>
            <a:ext cx="45719" cy="45719"/>
          </a:xfrm>
          <a:prstGeom prst="roundRect">
            <a:avLst/>
          </a:prstGeom>
          <a:ln>
            <a:headEnd/>
            <a:tailEnd/>
          </a:ln>
        </p:spPr>
        <p:style>
          <a:lnRef idx="0">
            <a:schemeClr val="accent4"/>
          </a:lnRef>
          <a:fillRef idx="3">
            <a:schemeClr val="accent4"/>
          </a:fillRef>
          <a:effectRef idx="3">
            <a:schemeClr val="accent4"/>
          </a:effectRef>
          <a:fontRef idx="minor">
            <a:schemeClr val="lt1"/>
          </a:fontRef>
        </p:style>
        <p:txBody>
          <a:bodyPr wrap="none" rtlCol="0" anchor="ctr"/>
          <a:lstStyle/>
          <a:p>
            <a:pPr algn="ctr" rtl="1" eaLnBrk="0" hangingPunct="0"/>
            <a:endParaRPr lang="fr-FR" sz="2400" b="1" dirty="0"/>
          </a:p>
        </p:txBody>
      </p:sp>
    </p:spTree>
    <p:extLst>
      <p:ext uri="{BB962C8B-B14F-4D97-AF65-F5344CB8AC3E}">
        <p14:creationId xmlns:p14="http://schemas.microsoft.com/office/powerpoint/2010/main" val="36035022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xit" presetSubtype="32" fill="hold" grpId="1" nodeType="clickEffect">
                                  <p:stCondLst>
                                    <p:cond delay="0"/>
                                  </p:stCondLst>
                                  <p:childTnLst>
                                    <p:anim calcmode="lin" valueType="num">
                                      <p:cBhvr>
                                        <p:cTn id="12" dur="500"/>
                                        <p:tgtEl>
                                          <p:spTgt spid="12"/>
                                        </p:tgtEl>
                                        <p:attrNameLst>
                                          <p:attrName>ppt_w</p:attrName>
                                        </p:attrNameLst>
                                      </p:cBhvr>
                                      <p:tavLst>
                                        <p:tav tm="0">
                                          <p:val>
                                            <p:strVal val="ppt_w"/>
                                          </p:val>
                                        </p:tav>
                                        <p:tav tm="100000">
                                          <p:val>
                                            <p:fltVal val="0"/>
                                          </p:val>
                                        </p:tav>
                                      </p:tavLst>
                                    </p:anim>
                                    <p:anim calcmode="lin" valueType="num">
                                      <p:cBhvr>
                                        <p:cTn id="13" dur="500"/>
                                        <p:tgtEl>
                                          <p:spTgt spid="12"/>
                                        </p:tgtEl>
                                        <p:attrNameLst>
                                          <p:attrName>ppt_h</p:attrName>
                                        </p:attrNameLst>
                                      </p:cBhvr>
                                      <p:tavLst>
                                        <p:tav tm="0">
                                          <p:val>
                                            <p:strVal val="ppt_h"/>
                                          </p:val>
                                        </p:tav>
                                        <p:tav tm="100000">
                                          <p:val>
                                            <p:fltVal val="0"/>
                                          </p:val>
                                        </p:tav>
                                      </p:tavLst>
                                    </p:anim>
                                    <p:set>
                                      <p:cBhvr>
                                        <p:cTn id="14"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algn="ctr" rtl="1"/>
            <a:r>
              <a:rPr lang="ar-DZ" sz="4000" b="1" dirty="0" smtClean="0">
                <a:latin typeface="Times New Roman" pitchFamily="18" charset="0"/>
                <a:cs typeface="Times New Roman" pitchFamily="18" charset="0"/>
              </a:rPr>
              <a:t>الرسم على النشاط المهني </a:t>
            </a:r>
            <a:endParaRPr lang="en-US" sz="4000" b="1" dirty="0">
              <a:latin typeface="Times New Roman" pitchFamily="18" charset="0"/>
              <a:cs typeface="Times New Roman" pitchFamily="18" charset="0"/>
            </a:endParaRPr>
          </a:p>
        </p:txBody>
      </p:sp>
      <p:sp>
        <p:nvSpPr>
          <p:cNvPr id="5" name="Espace réservé du pied de page 4"/>
          <p:cNvSpPr>
            <a:spLocks noGrp="1"/>
          </p:cNvSpPr>
          <p:nvPr>
            <p:ph type="ftr" sz="quarter" idx="11"/>
          </p:nvPr>
        </p:nvSpPr>
        <p:spPr/>
        <p:txBody>
          <a:bodyPr/>
          <a:lstStyle/>
          <a:p>
            <a:r>
              <a:rPr lang="en-US"/>
              <a:t>Company Logo</a:t>
            </a:r>
          </a:p>
        </p:txBody>
      </p:sp>
      <p:sp>
        <p:nvSpPr>
          <p:cNvPr id="9" name="Rectangle à coins arrondis 8"/>
          <p:cNvSpPr/>
          <p:nvPr/>
        </p:nvSpPr>
        <p:spPr>
          <a:xfrm>
            <a:off x="0" y="6500834"/>
            <a:ext cx="9144000" cy="357166"/>
          </a:xfrm>
          <a:prstGeom prst="roundRect">
            <a:avLst/>
          </a:prstGeom>
          <a:gradFill>
            <a:gsLst>
              <a:gs pos="71000">
                <a:srgbClr val="7AC2CC"/>
              </a:gs>
              <a:gs pos="50000">
                <a:srgbClr val="0070C0">
                  <a:shade val="67500"/>
                  <a:satMod val="115000"/>
                </a:srgbClr>
              </a:gs>
              <a:gs pos="100000">
                <a:srgbClr val="0070C0">
                  <a:shade val="100000"/>
                  <a:satMod val="115000"/>
                </a:srgbClr>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600" b="1" dirty="0" smtClean="0">
                <a:latin typeface="Comic Sans MS" pitchFamily="66" charset="0"/>
              </a:rPr>
              <a:t>pvdf</a:t>
            </a:r>
            <a:endParaRPr lang="fr-FR" sz="2600" b="1" dirty="0">
              <a:latin typeface="Comic Sans MS" pitchFamily="66" charset="0"/>
            </a:endParaRPr>
          </a:p>
        </p:txBody>
      </p:sp>
      <p:sp>
        <p:nvSpPr>
          <p:cNvPr id="11" name="Ellipse 10"/>
          <p:cNvSpPr/>
          <p:nvPr/>
        </p:nvSpPr>
        <p:spPr>
          <a:xfrm>
            <a:off x="8143900" y="6500834"/>
            <a:ext cx="1000100" cy="35716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2"/>
                </a:solidFill>
              </a:rPr>
              <a:t>2</a:t>
            </a:r>
            <a:endParaRPr lang="fr-FR" b="1" dirty="0">
              <a:solidFill>
                <a:schemeClr val="tx2"/>
              </a:solidFill>
            </a:endParaRPr>
          </a:p>
        </p:txBody>
      </p:sp>
      <p:sp>
        <p:nvSpPr>
          <p:cNvPr id="12" name="Organigramme : Alternative 11"/>
          <p:cNvSpPr/>
          <p:nvPr/>
        </p:nvSpPr>
        <p:spPr>
          <a:xfrm>
            <a:off x="-72516" y="890566"/>
            <a:ext cx="9289032" cy="5618184"/>
          </a:xfrm>
          <a:prstGeom prst="flowChartAlternateProcess">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DZ" sz="2400" b="1" dirty="0" smtClean="0">
              <a:solidFill>
                <a:schemeClr val="tx2"/>
              </a:solidFill>
            </a:endParaRPr>
          </a:p>
          <a:p>
            <a:pPr algn="r" rtl="1"/>
            <a:endParaRPr lang="ar-DZ" sz="2400" b="1" dirty="0">
              <a:solidFill>
                <a:schemeClr val="tx2"/>
              </a:solidFill>
            </a:endParaRPr>
          </a:p>
          <a:p>
            <a:pPr algn="r" rtl="1"/>
            <a:endParaRPr lang="fr-FR" sz="2800" dirty="0" smtClean="0">
              <a:solidFill>
                <a:schemeClr val="tx2"/>
              </a:solidFill>
              <a:latin typeface="Aljazeera" panose="02000000000000000000" pitchFamily="2" charset="-78"/>
              <a:cs typeface="Aljazeera" panose="02000000000000000000" pitchFamily="2" charset="-78"/>
            </a:endParaRPr>
          </a:p>
          <a:p>
            <a:pPr algn="r" rtl="1">
              <a:lnSpc>
                <a:spcPct val="115000"/>
              </a:lnSpc>
              <a:spcAft>
                <a:spcPts val="1000"/>
              </a:spcAft>
            </a:pPr>
            <a:endParaRPr lang="fr-FR" sz="3200" dirty="0">
              <a:solidFill>
                <a:schemeClr val="tx2"/>
              </a:solidFill>
              <a:effectLst/>
              <a:latin typeface="Aljazeera" panose="02000000000000000000" pitchFamily="2" charset="-78"/>
              <a:ea typeface="Calibri"/>
              <a:cs typeface="Aljazeera" panose="02000000000000000000" pitchFamily="2" charset="-78"/>
            </a:endParaRPr>
          </a:p>
        </p:txBody>
      </p:sp>
      <p:sp>
        <p:nvSpPr>
          <p:cNvPr id="2" name="Rectangle 1"/>
          <p:cNvSpPr/>
          <p:nvPr/>
        </p:nvSpPr>
        <p:spPr bwMode="gray">
          <a:xfrm>
            <a:off x="1187624" y="980728"/>
            <a:ext cx="6696744" cy="864096"/>
          </a:xfrm>
          <a:prstGeom prst="rect">
            <a:avLst/>
          </a:prstGeom>
          <a:solidFill>
            <a:schemeClr val="accent6">
              <a:lumMod val="50000"/>
            </a:schemeClr>
          </a:solidFill>
          <a:ln>
            <a:headEnd/>
            <a:tailEnd/>
          </a:ln>
        </p:spPr>
        <p:style>
          <a:lnRef idx="0">
            <a:schemeClr val="accent6"/>
          </a:lnRef>
          <a:fillRef idx="3">
            <a:schemeClr val="accent6"/>
          </a:fillRef>
          <a:effectRef idx="3">
            <a:schemeClr val="accent6"/>
          </a:effectRef>
          <a:fontRef idx="minor">
            <a:schemeClr val="lt1"/>
          </a:fontRef>
        </p:style>
        <p:txBody>
          <a:bodyPr wrap="none" rtlCol="0" anchor="ctr"/>
          <a:lstStyle/>
          <a:p>
            <a:pPr algn="ctr" rtl="1" eaLnBrk="0" hangingPunct="0"/>
            <a:r>
              <a:rPr lang="ar-DZ" sz="3600" b="1" dirty="0" smtClean="0"/>
              <a:t> التخفيضات الضريبية </a:t>
            </a:r>
            <a:endParaRPr lang="fr-FR" sz="3600" b="1" dirty="0"/>
          </a:p>
        </p:txBody>
      </p:sp>
      <p:sp>
        <p:nvSpPr>
          <p:cNvPr id="3" name="Ellipse 2"/>
          <p:cNvSpPr/>
          <p:nvPr/>
        </p:nvSpPr>
        <p:spPr bwMode="gray">
          <a:xfrm>
            <a:off x="336467" y="1877699"/>
            <a:ext cx="2664296" cy="1582824"/>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rtlCol="0" anchor="ctr"/>
          <a:lstStyle/>
          <a:p>
            <a:pPr algn="ctr" rtl="1" eaLnBrk="0" hangingPunct="0"/>
            <a:r>
              <a:rPr lang="ar-DZ" sz="4400" b="1" dirty="0" smtClean="0"/>
              <a:t>- 75%</a:t>
            </a:r>
            <a:endParaRPr lang="fr-FR" sz="4400" b="1" dirty="0"/>
          </a:p>
        </p:txBody>
      </p:sp>
      <p:sp>
        <p:nvSpPr>
          <p:cNvPr id="4" name="Rectangle 3"/>
          <p:cNvSpPr/>
          <p:nvPr/>
        </p:nvSpPr>
        <p:spPr bwMode="gray">
          <a:xfrm>
            <a:off x="-72516" y="4240358"/>
            <a:ext cx="8911716" cy="1760761"/>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none" rtlCol="0" anchor="ctr"/>
          <a:lstStyle/>
          <a:p>
            <a:pPr marL="342900" indent="-342900" algn="r" rtl="1">
              <a:buFontTx/>
              <a:buChar char="-"/>
            </a:pPr>
            <a:r>
              <a:rPr lang="ar-DZ" sz="2800" dirty="0" smtClean="0">
                <a:latin typeface="Aljazeera" panose="02000000000000000000" pitchFamily="2" charset="-78"/>
                <a:cs typeface="Aljazeera" panose="02000000000000000000" pitchFamily="2" charset="-78"/>
              </a:rPr>
              <a:t>تمنح لمحطات الخدمات فيما يخص عمليات بيع بالتجزئة للوقود (البنزين،</a:t>
            </a:r>
          </a:p>
          <a:p>
            <a:pPr algn="r" rtl="1"/>
            <a:r>
              <a:rPr lang="ar-DZ" sz="2800" dirty="0" smtClean="0">
                <a:latin typeface="Aljazeera" panose="02000000000000000000" pitchFamily="2" charset="-78"/>
                <a:cs typeface="Aljazeera" panose="02000000000000000000" pitchFamily="2" charset="-78"/>
              </a:rPr>
              <a:t>المازوت، وقود غاز البترول المميع، الغاز الطبيعي المضغوط</a:t>
            </a:r>
            <a:endParaRPr lang="fr-FR" sz="2800" dirty="0">
              <a:latin typeface="Aljazeera" panose="02000000000000000000" pitchFamily="2" charset="-78"/>
              <a:cs typeface="Aljazeera" panose="02000000000000000000" pitchFamily="2" charset="-78"/>
            </a:endParaRPr>
          </a:p>
          <a:p>
            <a:pPr algn="r" rtl="1"/>
            <a:endParaRPr lang="fr-FR" sz="1600" dirty="0">
              <a:latin typeface="Aljazeera" panose="02000000000000000000" pitchFamily="2" charset="-78"/>
              <a:cs typeface="Aljazeera" panose="02000000000000000000" pitchFamily="2" charset="-78"/>
            </a:endParaRPr>
          </a:p>
        </p:txBody>
      </p:sp>
      <p:sp>
        <p:nvSpPr>
          <p:cNvPr id="6" name="Rectangle à coins arrondis 5"/>
          <p:cNvSpPr/>
          <p:nvPr/>
        </p:nvSpPr>
        <p:spPr bwMode="gray">
          <a:xfrm>
            <a:off x="1043608" y="5183481"/>
            <a:ext cx="45719" cy="45719"/>
          </a:xfrm>
          <a:prstGeom prst="roundRect">
            <a:avLst/>
          </a:prstGeom>
          <a:ln>
            <a:headEnd/>
            <a:tailEnd/>
          </a:ln>
        </p:spPr>
        <p:style>
          <a:lnRef idx="0">
            <a:schemeClr val="accent4"/>
          </a:lnRef>
          <a:fillRef idx="3">
            <a:schemeClr val="accent4"/>
          </a:fillRef>
          <a:effectRef idx="3">
            <a:schemeClr val="accent4"/>
          </a:effectRef>
          <a:fontRef idx="minor">
            <a:schemeClr val="lt1"/>
          </a:fontRef>
        </p:style>
        <p:txBody>
          <a:bodyPr wrap="none" rtlCol="0" anchor="ctr"/>
          <a:lstStyle/>
          <a:p>
            <a:pPr algn="ctr" rtl="1" eaLnBrk="0" hangingPunct="0"/>
            <a:endParaRPr lang="fr-FR" sz="2400" b="1" dirty="0"/>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8321" y="1988840"/>
            <a:ext cx="4698479" cy="2116460"/>
          </a:xfrm>
          <a:prstGeom prst="rect">
            <a:avLst/>
          </a:prstGeom>
        </p:spPr>
      </p:pic>
    </p:spTree>
    <p:extLst>
      <p:ext uri="{BB962C8B-B14F-4D97-AF65-F5344CB8AC3E}">
        <p14:creationId xmlns:p14="http://schemas.microsoft.com/office/powerpoint/2010/main" val="18738196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xit" presetSubtype="32" fill="hold" grpId="1" nodeType="clickEffect">
                                  <p:stCondLst>
                                    <p:cond delay="0"/>
                                  </p:stCondLst>
                                  <p:childTnLst>
                                    <p:anim calcmode="lin" valueType="num">
                                      <p:cBhvr>
                                        <p:cTn id="12" dur="500"/>
                                        <p:tgtEl>
                                          <p:spTgt spid="12"/>
                                        </p:tgtEl>
                                        <p:attrNameLst>
                                          <p:attrName>ppt_w</p:attrName>
                                        </p:attrNameLst>
                                      </p:cBhvr>
                                      <p:tavLst>
                                        <p:tav tm="0">
                                          <p:val>
                                            <p:strVal val="ppt_w"/>
                                          </p:val>
                                        </p:tav>
                                        <p:tav tm="100000">
                                          <p:val>
                                            <p:fltVal val="0"/>
                                          </p:val>
                                        </p:tav>
                                      </p:tavLst>
                                    </p:anim>
                                    <p:anim calcmode="lin" valueType="num">
                                      <p:cBhvr>
                                        <p:cTn id="13" dur="500"/>
                                        <p:tgtEl>
                                          <p:spTgt spid="12"/>
                                        </p:tgtEl>
                                        <p:attrNameLst>
                                          <p:attrName>ppt_h</p:attrName>
                                        </p:attrNameLst>
                                      </p:cBhvr>
                                      <p:tavLst>
                                        <p:tav tm="0">
                                          <p:val>
                                            <p:strVal val="ppt_h"/>
                                          </p:val>
                                        </p:tav>
                                        <p:tav tm="100000">
                                          <p:val>
                                            <p:fltVal val="0"/>
                                          </p:val>
                                        </p:tav>
                                      </p:tavLst>
                                    </p:anim>
                                    <p:set>
                                      <p:cBhvr>
                                        <p:cTn id="14"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algn="ctr" rtl="1"/>
            <a:r>
              <a:rPr lang="ar-DZ" sz="4000" b="1" dirty="0" smtClean="0">
                <a:latin typeface="Times New Roman" pitchFamily="18" charset="0"/>
                <a:cs typeface="Times New Roman" pitchFamily="18" charset="0"/>
              </a:rPr>
              <a:t>الرسم على النشاط المهني </a:t>
            </a:r>
            <a:endParaRPr lang="en-US" sz="4000" b="1" dirty="0">
              <a:latin typeface="Times New Roman" pitchFamily="18" charset="0"/>
              <a:cs typeface="Times New Roman" pitchFamily="18" charset="0"/>
            </a:endParaRPr>
          </a:p>
        </p:txBody>
      </p:sp>
      <p:sp>
        <p:nvSpPr>
          <p:cNvPr id="5" name="Espace réservé du pied de page 4"/>
          <p:cNvSpPr>
            <a:spLocks noGrp="1"/>
          </p:cNvSpPr>
          <p:nvPr>
            <p:ph type="ftr" sz="quarter" idx="11"/>
          </p:nvPr>
        </p:nvSpPr>
        <p:spPr/>
        <p:txBody>
          <a:bodyPr/>
          <a:lstStyle/>
          <a:p>
            <a:r>
              <a:rPr lang="en-US"/>
              <a:t>Company Logo</a:t>
            </a:r>
          </a:p>
        </p:txBody>
      </p:sp>
      <p:sp>
        <p:nvSpPr>
          <p:cNvPr id="9" name="Rectangle à coins arrondis 8"/>
          <p:cNvSpPr/>
          <p:nvPr/>
        </p:nvSpPr>
        <p:spPr>
          <a:xfrm>
            <a:off x="0" y="6500834"/>
            <a:ext cx="9144000" cy="357166"/>
          </a:xfrm>
          <a:prstGeom prst="roundRect">
            <a:avLst/>
          </a:prstGeom>
          <a:gradFill>
            <a:gsLst>
              <a:gs pos="71000">
                <a:srgbClr val="7AC2CC"/>
              </a:gs>
              <a:gs pos="50000">
                <a:srgbClr val="0070C0">
                  <a:shade val="67500"/>
                  <a:satMod val="115000"/>
                </a:srgbClr>
              </a:gs>
              <a:gs pos="100000">
                <a:srgbClr val="0070C0">
                  <a:shade val="100000"/>
                  <a:satMod val="115000"/>
                </a:srgbClr>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600" b="1" dirty="0" smtClean="0">
                <a:latin typeface="Comic Sans MS" pitchFamily="66" charset="0"/>
              </a:rPr>
              <a:t>pvdf</a:t>
            </a:r>
            <a:endParaRPr lang="fr-FR" sz="2600" b="1" dirty="0">
              <a:latin typeface="Comic Sans MS" pitchFamily="66" charset="0"/>
            </a:endParaRPr>
          </a:p>
        </p:txBody>
      </p:sp>
      <p:sp>
        <p:nvSpPr>
          <p:cNvPr id="11" name="Ellipse 10"/>
          <p:cNvSpPr/>
          <p:nvPr/>
        </p:nvSpPr>
        <p:spPr>
          <a:xfrm>
            <a:off x="8143900" y="6500834"/>
            <a:ext cx="1000100" cy="35716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2"/>
                </a:solidFill>
              </a:rPr>
              <a:t>2</a:t>
            </a:r>
            <a:endParaRPr lang="fr-FR" b="1" dirty="0">
              <a:solidFill>
                <a:schemeClr val="tx2"/>
              </a:solidFill>
            </a:endParaRPr>
          </a:p>
        </p:txBody>
      </p:sp>
      <p:sp>
        <p:nvSpPr>
          <p:cNvPr id="12" name="Organigramme : Alternative 11"/>
          <p:cNvSpPr/>
          <p:nvPr/>
        </p:nvSpPr>
        <p:spPr>
          <a:xfrm>
            <a:off x="-72516" y="890566"/>
            <a:ext cx="9289032" cy="5618184"/>
          </a:xfrm>
          <a:prstGeom prst="flowChartAlternateProcess">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DZ" sz="2400" b="1" dirty="0" smtClean="0">
              <a:solidFill>
                <a:schemeClr val="tx2"/>
              </a:solidFill>
            </a:endParaRPr>
          </a:p>
          <a:p>
            <a:pPr algn="r" rtl="1"/>
            <a:endParaRPr lang="ar-DZ" sz="2400" b="1" dirty="0">
              <a:solidFill>
                <a:schemeClr val="tx2"/>
              </a:solidFill>
            </a:endParaRPr>
          </a:p>
          <a:p>
            <a:pPr algn="r" rtl="1"/>
            <a:endParaRPr lang="fr-FR" sz="2800" dirty="0" smtClean="0">
              <a:solidFill>
                <a:schemeClr val="tx2"/>
              </a:solidFill>
              <a:latin typeface="Aljazeera" panose="02000000000000000000" pitchFamily="2" charset="-78"/>
              <a:cs typeface="Aljazeera" panose="02000000000000000000" pitchFamily="2" charset="-78"/>
            </a:endParaRPr>
          </a:p>
          <a:p>
            <a:pPr algn="r" rtl="1">
              <a:lnSpc>
                <a:spcPct val="115000"/>
              </a:lnSpc>
              <a:spcAft>
                <a:spcPts val="1000"/>
              </a:spcAft>
            </a:pPr>
            <a:endParaRPr lang="fr-FR" sz="3200" dirty="0">
              <a:solidFill>
                <a:schemeClr val="tx2"/>
              </a:solidFill>
              <a:effectLst/>
              <a:latin typeface="Aljazeera" panose="02000000000000000000" pitchFamily="2" charset="-78"/>
              <a:ea typeface="Calibri"/>
              <a:cs typeface="Aljazeera" panose="02000000000000000000" pitchFamily="2" charset="-78"/>
            </a:endParaRPr>
          </a:p>
        </p:txBody>
      </p:sp>
      <p:sp>
        <p:nvSpPr>
          <p:cNvPr id="2" name="Rectangle 1"/>
          <p:cNvSpPr/>
          <p:nvPr/>
        </p:nvSpPr>
        <p:spPr bwMode="gray">
          <a:xfrm>
            <a:off x="1187624" y="980728"/>
            <a:ext cx="6696744" cy="864096"/>
          </a:xfrm>
          <a:prstGeom prst="rect">
            <a:avLst/>
          </a:prstGeom>
          <a:solidFill>
            <a:schemeClr val="accent6">
              <a:lumMod val="50000"/>
            </a:schemeClr>
          </a:solidFill>
          <a:ln>
            <a:headEnd/>
            <a:tailEnd/>
          </a:ln>
        </p:spPr>
        <p:style>
          <a:lnRef idx="0">
            <a:schemeClr val="accent6"/>
          </a:lnRef>
          <a:fillRef idx="3">
            <a:schemeClr val="accent6"/>
          </a:fillRef>
          <a:effectRef idx="3">
            <a:schemeClr val="accent6"/>
          </a:effectRef>
          <a:fontRef idx="minor">
            <a:schemeClr val="lt1"/>
          </a:fontRef>
        </p:style>
        <p:txBody>
          <a:bodyPr wrap="none" rtlCol="0" anchor="ctr"/>
          <a:lstStyle/>
          <a:p>
            <a:pPr algn="ctr" rtl="1" eaLnBrk="0" hangingPunct="0"/>
            <a:r>
              <a:rPr lang="ar-DZ" sz="3600" b="1" dirty="0" smtClean="0"/>
              <a:t>ملاحظة هامة</a:t>
            </a:r>
            <a:endParaRPr lang="fr-FR" sz="3600" b="1" dirty="0"/>
          </a:p>
        </p:txBody>
      </p:sp>
      <p:sp>
        <p:nvSpPr>
          <p:cNvPr id="4" name="Rectangle 3"/>
          <p:cNvSpPr/>
          <p:nvPr/>
        </p:nvSpPr>
        <p:spPr bwMode="gray">
          <a:xfrm>
            <a:off x="0" y="2151086"/>
            <a:ext cx="8911716" cy="3078114"/>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none" rtlCol="0" anchor="ctr"/>
          <a:lstStyle/>
          <a:p>
            <a:pPr algn="r" rtl="1"/>
            <a:r>
              <a:rPr lang="ar-DZ" sz="2400" dirty="0" smtClean="0">
                <a:latin typeface="Aljazeera" panose="02000000000000000000" pitchFamily="2" charset="-78"/>
                <a:cs typeface="Aljazeera" panose="02000000000000000000" pitchFamily="2" charset="-78"/>
              </a:rPr>
              <a:t>عمليات البيع بالجملة لا تستفيد من التخفيض الا بالنسبة لرقم الاعمال غير محقق نقدا، </a:t>
            </a:r>
          </a:p>
          <a:p>
            <a:pPr algn="r" rtl="1"/>
            <a:r>
              <a:rPr lang="ar-DZ" sz="2400" dirty="0" smtClean="0">
                <a:latin typeface="Aljazeera" panose="02000000000000000000" pitchFamily="2" charset="-78"/>
                <a:cs typeface="Aljazeera" panose="02000000000000000000" pitchFamily="2" charset="-78"/>
              </a:rPr>
              <a:t>أي أن الاستفادة من التخفيض مشروطة بطريقة الدفع غير النقدية (الصك البنكي أو </a:t>
            </a:r>
          </a:p>
          <a:p>
            <a:pPr algn="r" rtl="1"/>
            <a:r>
              <a:rPr lang="ar-DZ" sz="2400" dirty="0" smtClean="0">
                <a:latin typeface="Aljazeera" panose="02000000000000000000" pitchFamily="2" charset="-78"/>
                <a:cs typeface="Aljazeera" panose="02000000000000000000" pitchFamily="2" charset="-78"/>
              </a:rPr>
              <a:t>البريدي، التحويل البنكي...إلخ)</a:t>
            </a:r>
            <a:endParaRPr lang="fr-FR" sz="2400" dirty="0">
              <a:latin typeface="Aljazeera" panose="02000000000000000000" pitchFamily="2" charset="-78"/>
              <a:cs typeface="Aljazeera" panose="02000000000000000000" pitchFamily="2" charset="-78"/>
            </a:endParaRPr>
          </a:p>
        </p:txBody>
      </p:sp>
      <p:sp>
        <p:nvSpPr>
          <p:cNvPr id="6" name="Rectangle à coins arrondis 5"/>
          <p:cNvSpPr/>
          <p:nvPr/>
        </p:nvSpPr>
        <p:spPr bwMode="gray">
          <a:xfrm>
            <a:off x="1043608" y="5183481"/>
            <a:ext cx="45719" cy="45719"/>
          </a:xfrm>
          <a:prstGeom prst="roundRect">
            <a:avLst/>
          </a:prstGeom>
          <a:ln>
            <a:headEnd/>
            <a:tailEnd/>
          </a:ln>
        </p:spPr>
        <p:style>
          <a:lnRef idx="0">
            <a:schemeClr val="accent4"/>
          </a:lnRef>
          <a:fillRef idx="3">
            <a:schemeClr val="accent4"/>
          </a:fillRef>
          <a:effectRef idx="3">
            <a:schemeClr val="accent4"/>
          </a:effectRef>
          <a:fontRef idx="minor">
            <a:schemeClr val="lt1"/>
          </a:fontRef>
        </p:style>
        <p:txBody>
          <a:bodyPr wrap="none" rtlCol="0" anchor="ctr"/>
          <a:lstStyle/>
          <a:p>
            <a:pPr algn="ctr" rtl="1" eaLnBrk="0" hangingPunct="0"/>
            <a:endParaRPr lang="fr-FR" sz="2400" b="1" dirty="0"/>
          </a:p>
        </p:txBody>
      </p:sp>
    </p:spTree>
    <p:extLst>
      <p:ext uri="{BB962C8B-B14F-4D97-AF65-F5344CB8AC3E}">
        <p14:creationId xmlns:p14="http://schemas.microsoft.com/office/powerpoint/2010/main" val="39831886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xit" presetSubtype="32" fill="hold" grpId="1" nodeType="clickEffect">
                                  <p:stCondLst>
                                    <p:cond delay="0"/>
                                  </p:stCondLst>
                                  <p:childTnLst>
                                    <p:anim calcmode="lin" valueType="num">
                                      <p:cBhvr>
                                        <p:cTn id="12" dur="500"/>
                                        <p:tgtEl>
                                          <p:spTgt spid="12"/>
                                        </p:tgtEl>
                                        <p:attrNameLst>
                                          <p:attrName>ppt_w</p:attrName>
                                        </p:attrNameLst>
                                      </p:cBhvr>
                                      <p:tavLst>
                                        <p:tav tm="0">
                                          <p:val>
                                            <p:strVal val="ppt_w"/>
                                          </p:val>
                                        </p:tav>
                                        <p:tav tm="100000">
                                          <p:val>
                                            <p:fltVal val="0"/>
                                          </p:val>
                                        </p:tav>
                                      </p:tavLst>
                                    </p:anim>
                                    <p:anim calcmode="lin" valueType="num">
                                      <p:cBhvr>
                                        <p:cTn id="13" dur="500"/>
                                        <p:tgtEl>
                                          <p:spTgt spid="12"/>
                                        </p:tgtEl>
                                        <p:attrNameLst>
                                          <p:attrName>ppt_h</p:attrName>
                                        </p:attrNameLst>
                                      </p:cBhvr>
                                      <p:tavLst>
                                        <p:tav tm="0">
                                          <p:val>
                                            <p:strVal val="ppt_h"/>
                                          </p:val>
                                        </p:tav>
                                        <p:tav tm="100000">
                                          <p:val>
                                            <p:fltVal val="0"/>
                                          </p:val>
                                        </p:tav>
                                      </p:tavLst>
                                    </p:anim>
                                    <p:set>
                                      <p:cBhvr>
                                        <p:cTn id="14"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algn="ctr" rtl="1"/>
            <a:r>
              <a:rPr lang="ar-DZ" sz="4000" b="1" dirty="0" smtClean="0">
                <a:latin typeface="Times New Roman" pitchFamily="18" charset="0"/>
                <a:cs typeface="Times New Roman" pitchFamily="18" charset="0"/>
              </a:rPr>
              <a:t>الرسم على النشاط المهني </a:t>
            </a:r>
            <a:endParaRPr lang="en-US" sz="4000" b="1" dirty="0">
              <a:latin typeface="Times New Roman" pitchFamily="18" charset="0"/>
              <a:cs typeface="Times New Roman" pitchFamily="18" charset="0"/>
            </a:endParaRPr>
          </a:p>
        </p:txBody>
      </p:sp>
      <p:sp>
        <p:nvSpPr>
          <p:cNvPr id="5" name="Espace réservé du pied de page 4"/>
          <p:cNvSpPr>
            <a:spLocks noGrp="1"/>
          </p:cNvSpPr>
          <p:nvPr>
            <p:ph type="ftr" sz="quarter" idx="11"/>
          </p:nvPr>
        </p:nvSpPr>
        <p:spPr/>
        <p:txBody>
          <a:bodyPr/>
          <a:lstStyle/>
          <a:p>
            <a:r>
              <a:rPr lang="en-US"/>
              <a:t>Company Logo</a:t>
            </a:r>
          </a:p>
        </p:txBody>
      </p:sp>
      <p:sp>
        <p:nvSpPr>
          <p:cNvPr id="9" name="Rectangle à coins arrondis 8"/>
          <p:cNvSpPr/>
          <p:nvPr/>
        </p:nvSpPr>
        <p:spPr>
          <a:xfrm>
            <a:off x="0" y="6500834"/>
            <a:ext cx="9144000" cy="357166"/>
          </a:xfrm>
          <a:prstGeom prst="roundRect">
            <a:avLst/>
          </a:prstGeom>
          <a:gradFill>
            <a:gsLst>
              <a:gs pos="71000">
                <a:srgbClr val="7AC2CC"/>
              </a:gs>
              <a:gs pos="50000">
                <a:srgbClr val="0070C0">
                  <a:shade val="67500"/>
                  <a:satMod val="115000"/>
                </a:srgbClr>
              </a:gs>
              <a:gs pos="100000">
                <a:srgbClr val="0070C0">
                  <a:shade val="100000"/>
                  <a:satMod val="115000"/>
                </a:srgbClr>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600" b="1" dirty="0" smtClean="0">
                <a:latin typeface="Comic Sans MS" pitchFamily="66" charset="0"/>
              </a:rPr>
              <a:t>pvdf</a:t>
            </a:r>
            <a:endParaRPr lang="fr-FR" sz="2600" b="1" dirty="0">
              <a:latin typeface="Comic Sans MS" pitchFamily="66" charset="0"/>
            </a:endParaRPr>
          </a:p>
        </p:txBody>
      </p:sp>
      <p:sp>
        <p:nvSpPr>
          <p:cNvPr id="11" name="Ellipse 10"/>
          <p:cNvSpPr/>
          <p:nvPr/>
        </p:nvSpPr>
        <p:spPr>
          <a:xfrm>
            <a:off x="8143900" y="6500834"/>
            <a:ext cx="1000100" cy="35716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2"/>
                </a:solidFill>
              </a:rPr>
              <a:t>2</a:t>
            </a:r>
            <a:endParaRPr lang="fr-FR" b="1" dirty="0">
              <a:solidFill>
                <a:schemeClr val="tx2"/>
              </a:solidFill>
            </a:endParaRPr>
          </a:p>
        </p:txBody>
      </p:sp>
      <p:sp>
        <p:nvSpPr>
          <p:cNvPr id="12" name="Organigramme : Alternative 11"/>
          <p:cNvSpPr/>
          <p:nvPr/>
        </p:nvSpPr>
        <p:spPr>
          <a:xfrm>
            <a:off x="-72516" y="890566"/>
            <a:ext cx="9289032" cy="5618184"/>
          </a:xfrm>
          <a:prstGeom prst="flowChartAlternateProcess">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DZ" sz="2400" b="1" dirty="0" smtClean="0">
              <a:solidFill>
                <a:schemeClr val="tx2"/>
              </a:solidFill>
            </a:endParaRPr>
          </a:p>
          <a:p>
            <a:pPr algn="r" rtl="1"/>
            <a:endParaRPr lang="ar-DZ" sz="2400" b="1" dirty="0">
              <a:solidFill>
                <a:schemeClr val="tx2"/>
              </a:solidFill>
            </a:endParaRPr>
          </a:p>
          <a:p>
            <a:pPr algn="r" rtl="1"/>
            <a:endParaRPr lang="fr-FR" sz="2800" dirty="0" smtClean="0">
              <a:solidFill>
                <a:schemeClr val="tx2"/>
              </a:solidFill>
              <a:latin typeface="Aljazeera" panose="02000000000000000000" pitchFamily="2" charset="-78"/>
              <a:cs typeface="Aljazeera" panose="02000000000000000000" pitchFamily="2" charset="-78"/>
            </a:endParaRPr>
          </a:p>
          <a:p>
            <a:pPr algn="r" rtl="1">
              <a:lnSpc>
                <a:spcPct val="115000"/>
              </a:lnSpc>
              <a:spcAft>
                <a:spcPts val="1000"/>
              </a:spcAft>
            </a:pPr>
            <a:endParaRPr lang="fr-FR" sz="3200" dirty="0">
              <a:solidFill>
                <a:schemeClr val="tx2"/>
              </a:solidFill>
              <a:effectLst/>
              <a:latin typeface="Aljazeera" panose="02000000000000000000" pitchFamily="2" charset="-78"/>
              <a:ea typeface="Calibri"/>
              <a:cs typeface="Aljazeera" panose="02000000000000000000" pitchFamily="2" charset="-78"/>
            </a:endParaRPr>
          </a:p>
        </p:txBody>
      </p:sp>
      <p:sp>
        <p:nvSpPr>
          <p:cNvPr id="2" name="Rectangle 1"/>
          <p:cNvSpPr/>
          <p:nvPr/>
        </p:nvSpPr>
        <p:spPr bwMode="gray">
          <a:xfrm>
            <a:off x="1187624" y="980728"/>
            <a:ext cx="6696744" cy="864096"/>
          </a:xfrm>
          <a:prstGeom prst="rect">
            <a:avLst/>
          </a:prstGeom>
          <a:solidFill>
            <a:schemeClr val="accent6">
              <a:lumMod val="50000"/>
            </a:schemeClr>
          </a:solidFill>
          <a:ln>
            <a:headEnd/>
            <a:tailEnd/>
          </a:ln>
        </p:spPr>
        <p:style>
          <a:lnRef idx="0">
            <a:schemeClr val="accent6"/>
          </a:lnRef>
          <a:fillRef idx="3">
            <a:schemeClr val="accent6"/>
          </a:fillRef>
          <a:effectRef idx="3">
            <a:schemeClr val="accent6"/>
          </a:effectRef>
          <a:fontRef idx="minor">
            <a:schemeClr val="lt1"/>
          </a:fontRef>
        </p:style>
        <p:txBody>
          <a:bodyPr wrap="none" rtlCol="0" anchor="ctr"/>
          <a:lstStyle/>
          <a:p>
            <a:pPr algn="ctr" rtl="1" eaLnBrk="0" hangingPunct="0"/>
            <a:r>
              <a:rPr lang="ar-DZ" sz="3600" b="1" dirty="0" smtClean="0"/>
              <a:t>مثال</a:t>
            </a:r>
            <a:endParaRPr lang="fr-FR" sz="3600" b="1" dirty="0"/>
          </a:p>
        </p:txBody>
      </p:sp>
      <p:sp>
        <p:nvSpPr>
          <p:cNvPr id="4" name="Rectangle 3"/>
          <p:cNvSpPr/>
          <p:nvPr/>
        </p:nvSpPr>
        <p:spPr bwMode="gray">
          <a:xfrm>
            <a:off x="0" y="2151086"/>
            <a:ext cx="8911716" cy="3078114"/>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none" rtlCol="0" anchor="ctr"/>
          <a:lstStyle/>
          <a:p>
            <a:pPr algn="r" rtl="1"/>
            <a:r>
              <a:rPr lang="ar-DZ" sz="2400" dirty="0" smtClean="0">
                <a:latin typeface="Aljazeera" panose="02000000000000000000" pitchFamily="2" charset="-78"/>
                <a:cs typeface="Aljazeera" panose="02000000000000000000" pitchFamily="2" charset="-78"/>
              </a:rPr>
              <a:t>لنفترض أن مكلف بالضريبة حقق رقم أعمال خارج الرسم خلال شهر جوان 2022 بقيمة </a:t>
            </a:r>
          </a:p>
          <a:p>
            <a:pPr algn="r" rtl="1"/>
            <a:r>
              <a:rPr lang="ar-DZ" sz="2400" dirty="0" smtClean="0">
                <a:latin typeface="Aljazeera" panose="02000000000000000000" pitchFamily="2" charset="-78"/>
                <a:cs typeface="Aljazeera" panose="02000000000000000000" pitchFamily="2" charset="-78"/>
              </a:rPr>
              <a:t>4000000 دج، معدل الرسم على النشاط المهني هو 1,5 %.</a:t>
            </a:r>
          </a:p>
          <a:p>
            <a:pPr algn="r" rtl="1"/>
            <a:r>
              <a:rPr lang="ar-DZ" sz="2400" dirty="0" smtClean="0">
                <a:latin typeface="Aljazeera" panose="02000000000000000000" pitchFamily="2" charset="-78"/>
                <a:cs typeface="Aljazeera" panose="02000000000000000000" pitchFamily="2" charset="-78"/>
              </a:rPr>
              <a:t>المطلوب/</a:t>
            </a:r>
          </a:p>
          <a:p>
            <a:pPr algn="r" rtl="1"/>
            <a:r>
              <a:rPr lang="ar-DZ" sz="2400" dirty="0" smtClean="0">
                <a:latin typeface="Aljazeera" panose="02000000000000000000" pitchFamily="2" charset="-78"/>
                <a:cs typeface="Aljazeera" panose="02000000000000000000" pitchFamily="2" charset="-78"/>
              </a:rPr>
              <a:t>حساب قيمة الرسم على النشاط المهني الذي يخضع لها المكلف بالضريبة خلال شهر جوان </a:t>
            </a:r>
          </a:p>
          <a:p>
            <a:pPr algn="r" rtl="1"/>
            <a:r>
              <a:rPr lang="ar-DZ" sz="2400" dirty="0" smtClean="0">
                <a:latin typeface="Aljazeera" panose="02000000000000000000" pitchFamily="2" charset="-78"/>
                <a:cs typeface="Aljazeera" panose="02000000000000000000" pitchFamily="2" charset="-78"/>
              </a:rPr>
              <a:t>2022 بفرض أن هذا الأخير يمارس احدى النشاطات التالية: </a:t>
            </a:r>
          </a:p>
          <a:p>
            <a:pPr algn="r" rtl="1"/>
            <a:r>
              <a:rPr lang="ar-DZ" sz="2400" dirty="0" smtClean="0">
                <a:latin typeface="Aljazeera" panose="02000000000000000000" pitchFamily="2" charset="-78"/>
                <a:cs typeface="Aljazeera" panose="02000000000000000000" pitchFamily="2" charset="-78"/>
              </a:rPr>
              <a:t>- تجارة بالجملة          - محطة خدمات لبيع الوقود                   - مقاولة اشغال بناء </a:t>
            </a:r>
            <a:endParaRPr lang="fr-FR" sz="2400" dirty="0">
              <a:latin typeface="Aljazeera" panose="02000000000000000000" pitchFamily="2" charset="-78"/>
              <a:cs typeface="Aljazeera" panose="02000000000000000000" pitchFamily="2" charset="-78"/>
            </a:endParaRPr>
          </a:p>
        </p:txBody>
      </p:sp>
      <p:sp>
        <p:nvSpPr>
          <p:cNvPr id="6" name="Rectangle à coins arrondis 5"/>
          <p:cNvSpPr/>
          <p:nvPr/>
        </p:nvSpPr>
        <p:spPr bwMode="gray">
          <a:xfrm>
            <a:off x="1043608" y="5183481"/>
            <a:ext cx="45719" cy="45719"/>
          </a:xfrm>
          <a:prstGeom prst="roundRect">
            <a:avLst/>
          </a:prstGeom>
          <a:ln>
            <a:headEnd/>
            <a:tailEnd/>
          </a:ln>
        </p:spPr>
        <p:style>
          <a:lnRef idx="0">
            <a:schemeClr val="accent4"/>
          </a:lnRef>
          <a:fillRef idx="3">
            <a:schemeClr val="accent4"/>
          </a:fillRef>
          <a:effectRef idx="3">
            <a:schemeClr val="accent4"/>
          </a:effectRef>
          <a:fontRef idx="minor">
            <a:schemeClr val="lt1"/>
          </a:fontRef>
        </p:style>
        <p:txBody>
          <a:bodyPr wrap="none" rtlCol="0" anchor="ctr"/>
          <a:lstStyle/>
          <a:p>
            <a:pPr algn="ctr" rtl="1" eaLnBrk="0" hangingPunct="0"/>
            <a:endParaRPr lang="fr-FR" sz="2400" b="1" dirty="0"/>
          </a:p>
        </p:txBody>
      </p:sp>
    </p:spTree>
    <p:extLst>
      <p:ext uri="{BB962C8B-B14F-4D97-AF65-F5344CB8AC3E}">
        <p14:creationId xmlns:p14="http://schemas.microsoft.com/office/powerpoint/2010/main" val="175563448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xit" presetSubtype="32" fill="hold" grpId="1" nodeType="clickEffect">
                                  <p:stCondLst>
                                    <p:cond delay="0"/>
                                  </p:stCondLst>
                                  <p:childTnLst>
                                    <p:anim calcmode="lin" valueType="num">
                                      <p:cBhvr>
                                        <p:cTn id="12" dur="500"/>
                                        <p:tgtEl>
                                          <p:spTgt spid="12"/>
                                        </p:tgtEl>
                                        <p:attrNameLst>
                                          <p:attrName>ppt_w</p:attrName>
                                        </p:attrNameLst>
                                      </p:cBhvr>
                                      <p:tavLst>
                                        <p:tav tm="0">
                                          <p:val>
                                            <p:strVal val="ppt_w"/>
                                          </p:val>
                                        </p:tav>
                                        <p:tav tm="100000">
                                          <p:val>
                                            <p:fltVal val="0"/>
                                          </p:val>
                                        </p:tav>
                                      </p:tavLst>
                                    </p:anim>
                                    <p:anim calcmode="lin" valueType="num">
                                      <p:cBhvr>
                                        <p:cTn id="13" dur="500"/>
                                        <p:tgtEl>
                                          <p:spTgt spid="12"/>
                                        </p:tgtEl>
                                        <p:attrNameLst>
                                          <p:attrName>ppt_h</p:attrName>
                                        </p:attrNameLst>
                                      </p:cBhvr>
                                      <p:tavLst>
                                        <p:tav tm="0">
                                          <p:val>
                                            <p:strVal val="ppt_h"/>
                                          </p:val>
                                        </p:tav>
                                        <p:tav tm="100000">
                                          <p:val>
                                            <p:fltVal val="0"/>
                                          </p:val>
                                        </p:tav>
                                      </p:tavLst>
                                    </p:anim>
                                    <p:set>
                                      <p:cBhvr>
                                        <p:cTn id="14"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algn="ctr" rtl="1"/>
            <a:r>
              <a:rPr lang="ar-DZ" sz="4000" b="1" dirty="0" smtClean="0">
                <a:latin typeface="Times New Roman" pitchFamily="18" charset="0"/>
                <a:cs typeface="Times New Roman" pitchFamily="18" charset="0"/>
              </a:rPr>
              <a:t>الرسم على النشاط المهني </a:t>
            </a:r>
            <a:endParaRPr lang="en-US" sz="4000" b="1" dirty="0">
              <a:latin typeface="Times New Roman" pitchFamily="18" charset="0"/>
              <a:cs typeface="Times New Roman" pitchFamily="18" charset="0"/>
            </a:endParaRPr>
          </a:p>
        </p:txBody>
      </p:sp>
      <p:sp>
        <p:nvSpPr>
          <p:cNvPr id="5" name="Espace réservé du pied de page 4"/>
          <p:cNvSpPr>
            <a:spLocks noGrp="1"/>
          </p:cNvSpPr>
          <p:nvPr>
            <p:ph type="ftr" sz="quarter" idx="11"/>
          </p:nvPr>
        </p:nvSpPr>
        <p:spPr/>
        <p:txBody>
          <a:bodyPr/>
          <a:lstStyle/>
          <a:p>
            <a:r>
              <a:rPr lang="en-US"/>
              <a:t>Company Logo</a:t>
            </a:r>
          </a:p>
        </p:txBody>
      </p:sp>
      <p:sp>
        <p:nvSpPr>
          <p:cNvPr id="9" name="Rectangle à coins arrondis 8"/>
          <p:cNvSpPr/>
          <p:nvPr/>
        </p:nvSpPr>
        <p:spPr>
          <a:xfrm>
            <a:off x="0" y="6500834"/>
            <a:ext cx="9144000" cy="357166"/>
          </a:xfrm>
          <a:prstGeom prst="roundRect">
            <a:avLst/>
          </a:prstGeom>
          <a:gradFill>
            <a:gsLst>
              <a:gs pos="71000">
                <a:srgbClr val="7AC2CC"/>
              </a:gs>
              <a:gs pos="50000">
                <a:srgbClr val="0070C0">
                  <a:shade val="67500"/>
                  <a:satMod val="115000"/>
                </a:srgbClr>
              </a:gs>
              <a:gs pos="100000">
                <a:srgbClr val="0070C0">
                  <a:shade val="100000"/>
                  <a:satMod val="115000"/>
                </a:srgbClr>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600" b="1" dirty="0" smtClean="0">
                <a:latin typeface="Comic Sans MS" pitchFamily="66" charset="0"/>
              </a:rPr>
              <a:t>pvdf</a:t>
            </a:r>
            <a:endParaRPr lang="fr-FR" sz="2600" b="1" dirty="0">
              <a:latin typeface="Comic Sans MS" pitchFamily="66" charset="0"/>
            </a:endParaRPr>
          </a:p>
        </p:txBody>
      </p:sp>
      <p:sp>
        <p:nvSpPr>
          <p:cNvPr id="11" name="Ellipse 10"/>
          <p:cNvSpPr/>
          <p:nvPr/>
        </p:nvSpPr>
        <p:spPr>
          <a:xfrm>
            <a:off x="8143900" y="6500834"/>
            <a:ext cx="1000100" cy="35716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2"/>
                </a:solidFill>
              </a:rPr>
              <a:t>2</a:t>
            </a:r>
            <a:endParaRPr lang="fr-FR" b="1" dirty="0">
              <a:solidFill>
                <a:schemeClr val="tx2"/>
              </a:solidFill>
            </a:endParaRPr>
          </a:p>
        </p:txBody>
      </p:sp>
      <p:sp>
        <p:nvSpPr>
          <p:cNvPr id="12" name="Organigramme : Alternative 11"/>
          <p:cNvSpPr/>
          <p:nvPr/>
        </p:nvSpPr>
        <p:spPr>
          <a:xfrm>
            <a:off x="-72516" y="890566"/>
            <a:ext cx="9289032" cy="5618184"/>
          </a:xfrm>
          <a:prstGeom prst="flowChartAlternateProcess">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DZ" sz="2400" b="1" dirty="0" smtClean="0">
              <a:solidFill>
                <a:schemeClr val="tx2"/>
              </a:solidFill>
            </a:endParaRPr>
          </a:p>
          <a:p>
            <a:pPr algn="r" rtl="1"/>
            <a:endParaRPr lang="ar-DZ" sz="2400" b="1" dirty="0">
              <a:solidFill>
                <a:schemeClr val="tx2"/>
              </a:solidFill>
            </a:endParaRPr>
          </a:p>
          <a:p>
            <a:pPr algn="r" rtl="1"/>
            <a:endParaRPr lang="fr-FR" sz="2800" dirty="0" smtClean="0">
              <a:solidFill>
                <a:schemeClr val="tx2"/>
              </a:solidFill>
              <a:latin typeface="Aljazeera" panose="02000000000000000000" pitchFamily="2" charset="-78"/>
              <a:cs typeface="Aljazeera" panose="02000000000000000000" pitchFamily="2" charset="-78"/>
            </a:endParaRPr>
          </a:p>
          <a:p>
            <a:pPr algn="r" rtl="1">
              <a:lnSpc>
                <a:spcPct val="115000"/>
              </a:lnSpc>
              <a:spcAft>
                <a:spcPts val="1000"/>
              </a:spcAft>
            </a:pPr>
            <a:endParaRPr lang="fr-FR" sz="3200" dirty="0">
              <a:solidFill>
                <a:schemeClr val="tx2"/>
              </a:solidFill>
              <a:effectLst/>
              <a:latin typeface="Aljazeera" panose="02000000000000000000" pitchFamily="2" charset="-78"/>
              <a:ea typeface="Calibri"/>
              <a:cs typeface="Aljazeera" panose="02000000000000000000" pitchFamily="2" charset="-78"/>
            </a:endParaRPr>
          </a:p>
        </p:txBody>
      </p:sp>
      <p:sp>
        <p:nvSpPr>
          <p:cNvPr id="2" name="Rectangle 1"/>
          <p:cNvSpPr/>
          <p:nvPr/>
        </p:nvSpPr>
        <p:spPr bwMode="gray">
          <a:xfrm>
            <a:off x="1187624" y="980728"/>
            <a:ext cx="6696744" cy="605008"/>
          </a:xfrm>
          <a:prstGeom prst="rect">
            <a:avLst/>
          </a:prstGeom>
          <a:solidFill>
            <a:schemeClr val="accent6">
              <a:lumMod val="50000"/>
            </a:schemeClr>
          </a:solidFill>
          <a:ln>
            <a:headEnd/>
            <a:tailEnd/>
          </a:ln>
        </p:spPr>
        <p:style>
          <a:lnRef idx="0">
            <a:schemeClr val="accent6"/>
          </a:lnRef>
          <a:fillRef idx="3">
            <a:schemeClr val="accent6"/>
          </a:fillRef>
          <a:effectRef idx="3">
            <a:schemeClr val="accent6"/>
          </a:effectRef>
          <a:fontRef idx="minor">
            <a:schemeClr val="lt1"/>
          </a:fontRef>
        </p:style>
        <p:txBody>
          <a:bodyPr wrap="none" rtlCol="0" anchor="ctr"/>
          <a:lstStyle/>
          <a:p>
            <a:pPr algn="ctr" rtl="1" eaLnBrk="0" hangingPunct="0"/>
            <a:r>
              <a:rPr lang="ar-DZ" sz="3600" b="1" dirty="0" smtClean="0"/>
              <a:t>الإعفاءات الدائمة</a:t>
            </a:r>
            <a:endParaRPr lang="fr-FR" sz="3600" b="1" dirty="0"/>
          </a:p>
        </p:txBody>
      </p:sp>
      <p:sp>
        <p:nvSpPr>
          <p:cNvPr id="4" name="Rectangle 3"/>
          <p:cNvSpPr/>
          <p:nvPr/>
        </p:nvSpPr>
        <p:spPr bwMode="gray">
          <a:xfrm>
            <a:off x="0" y="1675898"/>
            <a:ext cx="9144000" cy="4824936"/>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none" rtlCol="0" anchor="ctr"/>
          <a:lstStyle/>
          <a:p>
            <a:pPr algn="justLow" rtl="1">
              <a:lnSpc>
                <a:spcPct val="115000"/>
              </a:lnSpc>
              <a:spcAft>
                <a:spcPts val="0"/>
              </a:spcAft>
            </a:pPr>
            <a:r>
              <a:rPr lang="ar-DZ" sz="2400" dirty="0">
                <a:latin typeface="Aljazeera" panose="02000000000000000000" pitchFamily="2" charset="-78"/>
                <a:ea typeface="Calibri" panose="020F0502020204030204" pitchFamily="34" charset="0"/>
                <a:cs typeface="Aljazeera" panose="02000000000000000000" pitchFamily="2" charset="-78"/>
              </a:rPr>
              <a:t>- مبلغ عمليات البيع المنجزة من طرف المنتجين.</a:t>
            </a:r>
            <a:endParaRPr lang="fr-FR" sz="1600" dirty="0">
              <a:latin typeface="Aljazeera" panose="02000000000000000000" pitchFamily="2" charset="-78"/>
              <a:ea typeface="Calibri" panose="020F0502020204030204" pitchFamily="34" charset="0"/>
              <a:cs typeface="Aljazeera" panose="02000000000000000000" pitchFamily="2" charset="-78"/>
            </a:endParaRPr>
          </a:p>
          <a:p>
            <a:pPr algn="justLow" rtl="1">
              <a:lnSpc>
                <a:spcPct val="115000"/>
              </a:lnSpc>
              <a:spcAft>
                <a:spcPts val="0"/>
              </a:spcAft>
            </a:pPr>
            <a:r>
              <a:rPr lang="ar-DZ" sz="2400" dirty="0">
                <a:latin typeface="Aljazeera" panose="02000000000000000000" pitchFamily="2" charset="-78"/>
                <a:ea typeface="Calibri" panose="020F0502020204030204" pitchFamily="34" charset="0"/>
                <a:cs typeface="Aljazeera" panose="02000000000000000000" pitchFamily="2" charset="-78"/>
              </a:rPr>
              <a:t>- الأنشطة الخاضعة للضريبة الجزافية الوحيدة </a:t>
            </a:r>
            <a:endParaRPr lang="fr-FR" sz="1600" dirty="0">
              <a:latin typeface="Aljazeera" panose="02000000000000000000" pitchFamily="2" charset="-78"/>
              <a:ea typeface="Calibri" panose="020F0502020204030204" pitchFamily="34" charset="0"/>
              <a:cs typeface="Aljazeera" panose="02000000000000000000" pitchFamily="2" charset="-78"/>
            </a:endParaRPr>
          </a:p>
          <a:p>
            <a:pPr algn="justLow" rtl="1">
              <a:lnSpc>
                <a:spcPct val="115000"/>
              </a:lnSpc>
              <a:spcAft>
                <a:spcPts val="0"/>
              </a:spcAft>
            </a:pPr>
            <a:r>
              <a:rPr lang="ar-DZ" sz="2400" dirty="0">
                <a:latin typeface="Aljazeera" panose="02000000000000000000" pitchFamily="2" charset="-78"/>
                <a:ea typeface="Calibri" panose="020F0502020204030204" pitchFamily="34" charset="0"/>
                <a:cs typeface="Aljazeera" panose="02000000000000000000" pitchFamily="2" charset="-78"/>
              </a:rPr>
              <a:t>- الأنشطة غير التجارية (المهن الحرة)</a:t>
            </a:r>
            <a:endParaRPr lang="fr-FR" sz="1600" dirty="0">
              <a:latin typeface="Aljazeera" panose="02000000000000000000" pitchFamily="2" charset="-78"/>
              <a:ea typeface="Calibri" panose="020F0502020204030204" pitchFamily="34" charset="0"/>
              <a:cs typeface="Aljazeera" panose="02000000000000000000" pitchFamily="2" charset="-78"/>
            </a:endParaRPr>
          </a:p>
          <a:p>
            <a:pPr algn="justLow" rtl="1">
              <a:lnSpc>
                <a:spcPct val="115000"/>
              </a:lnSpc>
              <a:spcAft>
                <a:spcPts val="0"/>
              </a:spcAft>
            </a:pPr>
            <a:r>
              <a:rPr lang="ar-DZ" sz="2400" dirty="0">
                <a:latin typeface="Aljazeera" panose="02000000000000000000" pitchFamily="2" charset="-78"/>
                <a:ea typeface="Calibri" panose="020F0502020204030204" pitchFamily="34" charset="0"/>
                <a:cs typeface="Aljazeera" panose="02000000000000000000" pitchFamily="2" charset="-78"/>
              </a:rPr>
              <a:t>- الأنشطة الفلاحية وتربية الحيوانات والصيد البحري</a:t>
            </a:r>
            <a:endParaRPr lang="fr-FR" sz="1600" dirty="0">
              <a:latin typeface="Aljazeera" panose="02000000000000000000" pitchFamily="2" charset="-78"/>
              <a:ea typeface="Calibri" panose="020F0502020204030204" pitchFamily="34" charset="0"/>
              <a:cs typeface="Aljazeera" panose="02000000000000000000" pitchFamily="2" charset="-78"/>
            </a:endParaRPr>
          </a:p>
          <a:p>
            <a:pPr marL="342900" indent="-342900" algn="justLow" rtl="1">
              <a:lnSpc>
                <a:spcPct val="115000"/>
              </a:lnSpc>
              <a:spcAft>
                <a:spcPts val="0"/>
              </a:spcAft>
              <a:buFontTx/>
              <a:buChar char="-"/>
            </a:pPr>
            <a:r>
              <a:rPr lang="ar-DZ" sz="2400" dirty="0" smtClean="0">
                <a:latin typeface="Aljazeera" panose="02000000000000000000" pitchFamily="2" charset="-78"/>
                <a:ea typeface="Calibri" panose="020F0502020204030204" pitchFamily="34" charset="0"/>
                <a:cs typeface="Aljazeera" panose="02000000000000000000" pitchFamily="2" charset="-78"/>
              </a:rPr>
              <a:t>رقم </a:t>
            </a:r>
            <a:r>
              <a:rPr lang="ar-DZ" sz="2400" dirty="0">
                <a:latin typeface="Aljazeera" panose="02000000000000000000" pitchFamily="2" charset="-78"/>
                <a:ea typeface="Calibri" panose="020F0502020204030204" pitchFamily="34" charset="0"/>
                <a:cs typeface="Aljazeera" panose="02000000000000000000" pitchFamily="2" charset="-78"/>
              </a:rPr>
              <a:t>الأعمال المحقق من بيع منتجات الاستهلاك الواسع المدعمة من قبل ميزانية </a:t>
            </a:r>
            <a:r>
              <a:rPr lang="ar-DZ" sz="2400" dirty="0" smtClean="0">
                <a:latin typeface="Aljazeera" panose="02000000000000000000" pitchFamily="2" charset="-78"/>
                <a:ea typeface="Calibri" panose="020F0502020204030204" pitchFamily="34" charset="0"/>
                <a:cs typeface="Aljazeera" panose="02000000000000000000" pitchFamily="2" charset="-78"/>
              </a:rPr>
              <a:t>الدولة</a:t>
            </a:r>
          </a:p>
          <a:p>
            <a:pPr algn="justLow" rtl="1">
              <a:lnSpc>
                <a:spcPct val="115000"/>
              </a:lnSpc>
              <a:spcAft>
                <a:spcPts val="0"/>
              </a:spcAft>
            </a:pPr>
            <a:r>
              <a:rPr lang="ar-DZ" sz="2400" dirty="0" smtClean="0">
                <a:latin typeface="Aljazeera" panose="02000000000000000000" pitchFamily="2" charset="-78"/>
                <a:ea typeface="Calibri" panose="020F0502020204030204" pitchFamily="34" charset="0"/>
                <a:cs typeface="Aljazeera" panose="02000000000000000000" pitchFamily="2" charset="-78"/>
              </a:rPr>
              <a:t> </a:t>
            </a:r>
            <a:r>
              <a:rPr lang="ar-DZ" sz="2400" dirty="0">
                <a:latin typeface="Aljazeera" panose="02000000000000000000" pitchFamily="2" charset="-78"/>
                <a:ea typeface="Calibri" panose="020F0502020204030204" pitchFamily="34" charset="0"/>
                <a:cs typeface="Aljazeera" panose="02000000000000000000" pitchFamily="2" charset="-78"/>
              </a:rPr>
              <a:t>أو التي تستفيد من التعويض؛</a:t>
            </a:r>
            <a:endParaRPr lang="fr-FR" sz="1600" dirty="0">
              <a:latin typeface="Aljazeera" panose="02000000000000000000" pitchFamily="2" charset="-78"/>
              <a:ea typeface="Calibri" panose="020F0502020204030204" pitchFamily="34" charset="0"/>
              <a:cs typeface="Aljazeera" panose="02000000000000000000" pitchFamily="2" charset="-78"/>
            </a:endParaRPr>
          </a:p>
          <a:p>
            <a:pPr marL="342900" indent="-342900" algn="justLow" rtl="1">
              <a:lnSpc>
                <a:spcPct val="115000"/>
              </a:lnSpc>
              <a:spcAft>
                <a:spcPts val="0"/>
              </a:spcAft>
              <a:buFontTx/>
              <a:buChar char="-"/>
            </a:pPr>
            <a:r>
              <a:rPr lang="ar-DZ" sz="2400" dirty="0" smtClean="0">
                <a:latin typeface="Aljazeera" panose="02000000000000000000" pitchFamily="2" charset="-78"/>
                <a:ea typeface="Calibri" panose="020F0502020204030204" pitchFamily="34" charset="0"/>
                <a:cs typeface="Aljazeera" panose="02000000000000000000" pitchFamily="2" charset="-78"/>
              </a:rPr>
              <a:t>رقم </a:t>
            </a:r>
            <a:r>
              <a:rPr lang="ar-DZ" sz="2400" dirty="0">
                <a:latin typeface="Aljazeera" panose="02000000000000000000" pitchFamily="2" charset="-78"/>
                <a:ea typeface="Calibri" panose="020F0502020204030204" pitchFamily="34" charset="0"/>
                <a:cs typeface="Aljazeera" panose="02000000000000000000" pitchFamily="2" charset="-78"/>
              </a:rPr>
              <a:t>الأعمال المحقق من عمليات (بيع، نقل، سمسرة) للمنتوجات الموجهة للتصدير </a:t>
            </a:r>
            <a:endParaRPr lang="ar-DZ" sz="2400" dirty="0" smtClean="0">
              <a:latin typeface="Aljazeera" panose="02000000000000000000" pitchFamily="2" charset="-78"/>
              <a:ea typeface="Calibri" panose="020F0502020204030204" pitchFamily="34" charset="0"/>
              <a:cs typeface="Aljazeera" panose="02000000000000000000" pitchFamily="2" charset="-78"/>
            </a:endParaRPr>
          </a:p>
          <a:p>
            <a:pPr marL="342900" indent="-342900" algn="justLow" rtl="1">
              <a:lnSpc>
                <a:spcPct val="115000"/>
              </a:lnSpc>
              <a:spcAft>
                <a:spcPts val="0"/>
              </a:spcAft>
              <a:buFontTx/>
              <a:buChar char="-"/>
            </a:pPr>
            <a:r>
              <a:rPr lang="ar-DZ" sz="2400" dirty="0" smtClean="0">
                <a:latin typeface="Aljazeera" panose="02000000000000000000" pitchFamily="2" charset="-78"/>
                <a:ea typeface="Calibri" panose="020F0502020204030204" pitchFamily="34" charset="0"/>
                <a:cs typeface="Aljazeera" panose="02000000000000000000" pitchFamily="2" charset="-78"/>
              </a:rPr>
              <a:t>رقــم </a:t>
            </a:r>
            <a:r>
              <a:rPr lang="ar-DZ" sz="2400" dirty="0">
                <a:latin typeface="Aljazeera" panose="02000000000000000000" pitchFamily="2" charset="-78"/>
                <a:ea typeface="Calibri" panose="020F0502020204030204" pitchFamily="34" charset="0"/>
                <a:cs typeface="Aljazeera" panose="02000000000000000000" pitchFamily="2" charset="-78"/>
              </a:rPr>
              <a:t>الأعمــال المحقــق مــن عمليــات البيــع بالتجزئــة لــبعض </a:t>
            </a:r>
            <a:r>
              <a:rPr lang="ar-DZ" sz="2400" dirty="0" smtClean="0">
                <a:latin typeface="Aljazeera" panose="02000000000000000000" pitchFamily="2" charset="-78"/>
                <a:ea typeface="Calibri" panose="020F0502020204030204" pitchFamily="34" charset="0"/>
                <a:cs typeface="Aljazeera" panose="02000000000000000000" pitchFamily="2" charset="-78"/>
              </a:rPr>
              <a:t>المــواد</a:t>
            </a:r>
          </a:p>
          <a:p>
            <a:pPr algn="justLow" rtl="1">
              <a:lnSpc>
                <a:spcPct val="115000"/>
              </a:lnSpc>
              <a:spcAft>
                <a:spcPts val="0"/>
              </a:spcAft>
            </a:pPr>
            <a:r>
              <a:rPr lang="ar-DZ" sz="2400" dirty="0" smtClean="0">
                <a:latin typeface="Aljazeera" panose="02000000000000000000" pitchFamily="2" charset="-78"/>
                <a:ea typeface="Calibri" panose="020F0502020204030204" pitchFamily="34" charset="0"/>
                <a:cs typeface="Aljazeera" panose="02000000000000000000" pitchFamily="2" charset="-78"/>
              </a:rPr>
              <a:t> </a:t>
            </a:r>
            <a:r>
              <a:rPr lang="ar-DZ" sz="2400" dirty="0" err="1">
                <a:latin typeface="Aljazeera" panose="02000000000000000000" pitchFamily="2" charset="-78"/>
                <a:ea typeface="Calibri" panose="020F0502020204030204" pitchFamily="34" charset="0"/>
                <a:cs typeface="Aljazeera" panose="02000000000000000000" pitchFamily="2" charset="-78"/>
              </a:rPr>
              <a:t>الإســتراتيجية</a:t>
            </a:r>
            <a:r>
              <a:rPr lang="ar-DZ" sz="2400" dirty="0">
                <a:latin typeface="Aljazeera" panose="02000000000000000000" pitchFamily="2" charset="-78"/>
                <a:ea typeface="Calibri" panose="020F0502020204030204" pitchFamily="34" charset="0"/>
                <a:cs typeface="Aljazeera" panose="02000000000000000000" pitchFamily="2" charset="-78"/>
              </a:rPr>
              <a:t> عنــدما لا يتجــاوز هــامش الــربح فيهــا 10% (مرســوم 96/31)؛</a:t>
            </a:r>
            <a:endParaRPr lang="fr-FR" sz="1600" dirty="0">
              <a:latin typeface="Aljazeera" panose="02000000000000000000" pitchFamily="2" charset="-78"/>
              <a:ea typeface="Calibri" panose="020F0502020204030204" pitchFamily="34" charset="0"/>
              <a:cs typeface="Aljazeera" panose="02000000000000000000" pitchFamily="2" charset="-78"/>
            </a:endParaRPr>
          </a:p>
          <a:p>
            <a:pPr marL="342900" indent="-342900" algn="justLow" rtl="1">
              <a:lnSpc>
                <a:spcPct val="115000"/>
              </a:lnSpc>
              <a:spcAft>
                <a:spcPts val="0"/>
              </a:spcAft>
              <a:buFontTx/>
              <a:buChar char="-"/>
            </a:pPr>
            <a:r>
              <a:rPr lang="ar-DZ" sz="2400" dirty="0" smtClean="0">
                <a:latin typeface="Aljazeera" panose="02000000000000000000" pitchFamily="2" charset="-78"/>
                <a:ea typeface="Calibri" panose="020F0502020204030204" pitchFamily="34" charset="0"/>
                <a:cs typeface="Aljazeera" panose="02000000000000000000" pitchFamily="2" charset="-78"/>
              </a:rPr>
              <a:t>رقم </a:t>
            </a:r>
            <a:r>
              <a:rPr lang="ar-DZ" sz="2400" dirty="0">
                <a:latin typeface="Aljazeera" panose="02000000000000000000" pitchFamily="2" charset="-78"/>
                <a:ea typeface="Calibri" panose="020F0502020204030204" pitchFamily="34" charset="0"/>
                <a:cs typeface="Aljazeera" panose="02000000000000000000" pitchFamily="2" charset="-78"/>
              </a:rPr>
              <a:t>الأعمال المحقق من العمليات التي تتم بين المؤسسات التابعة لنفس المجموعة </a:t>
            </a:r>
            <a:endParaRPr lang="ar-DZ" sz="2400" dirty="0" smtClean="0">
              <a:latin typeface="Aljazeera" panose="02000000000000000000" pitchFamily="2" charset="-78"/>
              <a:ea typeface="Calibri" panose="020F0502020204030204" pitchFamily="34" charset="0"/>
              <a:cs typeface="Aljazeera" panose="02000000000000000000" pitchFamily="2" charset="-78"/>
            </a:endParaRPr>
          </a:p>
          <a:p>
            <a:pPr algn="justLow" rtl="1">
              <a:lnSpc>
                <a:spcPct val="115000"/>
              </a:lnSpc>
              <a:spcAft>
                <a:spcPts val="0"/>
              </a:spcAft>
            </a:pPr>
            <a:r>
              <a:rPr lang="ar-DZ" sz="2400" dirty="0" smtClean="0">
                <a:latin typeface="Aljazeera" panose="02000000000000000000" pitchFamily="2" charset="-78"/>
                <a:ea typeface="Calibri" panose="020F0502020204030204" pitchFamily="34" charset="0"/>
                <a:cs typeface="Aljazeera" panose="02000000000000000000" pitchFamily="2" charset="-78"/>
              </a:rPr>
              <a:t>- </a:t>
            </a:r>
            <a:r>
              <a:rPr lang="ar-DZ" sz="2400" dirty="0">
                <a:latin typeface="Aljazeera" panose="02000000000000000000" pitchFamily="2" charset="-78"/>
                <a:ea typeface="Calibri" panose="020F0502020204030204" pitchFamily="34" charset="0"/>
                <a:cs typeface="Aljazeera" panose="02000000000000000000" pitchFamily="2" charset="-78"/>
              </a:rPr>
              <a:t>المبلغ المحقق بالعملة الصعبة من النشاطات السياحية والفندقية والحمامات </a:t>
            </a:r>
            <a:r>
              <a:rPr lang="ar-DZ" sz="2400" dirty="0" smtClean="0">
                <a:latin typeface="Aljazeera" panose="02000000000000000000" pitchFamily="2" charset="-78"/>
                <a:ea typeface="Calibri" panose="020F0502020204030204" pitchFamily="34" charset="0"/>
                <a:cs typeface="Aljazeera" panose="02000000000000000000" pitchFamily="2" charset="-78"/>
              </a:rPr>
              <a:t>والأسفار</a:t>
            </a:r>
            <a:r>
              <a:rPr lang="ar-DZ" sz="2400" dirty="0">
                <a:latin typeface="Aljazeera" panose="02000000000000000000" pitchFamily="2" charset="-78"/>
                <a:ea typeface="Calibri" panose="020F0502020204030204" pitchFamily="34" charset="0"/>
                <a:cs typeface="Aljazeera" panose="02000000000000000000" pitchFamily="2" charset="-78"/>
              </a:rPr>
              <a:t>.</a:t>
            </a:r>
            <a:endParaRPr lang="fr-FR" sz="1600" dirty="0">
              <a:effectLst/>
              <a:latin typeface="Aljazeera" panose="02000000000000000000" pitchFamily="2" charset="-78"/>
              <a:ea typeface="Calibri" panose="020F0502020204030204" pitchFamily="34" charset="0"/>
              <a:cs typeface="Aljazeera" panose="02000000000000000000" pitchFamily="2" charset="-78"/>
            </a:endParaRPr>
          </a:p>
        </p:txBody>
      </p:sp>
      <p:sp>
        <p:nvSpPr>
          <p:cNvPr id="6" name="Rectangle à coins arrondis 5"/>
          <p:cNvSpPr/>
          <p:nvPr/>
        </p:nvSpPr>
        <p:spPr bwMode="gray">
          <a:xfrm>
            <a:off x="1043608" y="5183481"/>
            <a:ext cx="45719" cy="45719"/>
          </a:xfrm>
          <a:prstGeom prst="roundRect">
            <a:avLst/>
          </a:prstGeom>
          <a:ln>
            <a:headEnd/>
            <a:tailEnd/>
          </a:ln>
        </p:spPr>
        <p:style>
          <a:lnRef idx="0">
            <a:schemeClr val="accent4"/>
          </a:lnRef>
          <a:fillRef idx="3">
            <a:schemeClr val="accent4"/>
          </a:fillRef>
          <a:effectRef idx="3">
            <a:schemeClr val="accent4"/>
          </a:effectRef>
          <a:fontRef idx="minor">
            <a:schemeClr val="lt1"/>
          </a:fontRef>
        </p:style>
        <p:txBody>
          <a:bodyPr wrap="none" rtlCol="0" anchor="ctr"/>
          <a:lstStyle/>
          <a:p>
            <a:pPr algn="ctr" rtl="1" eaLnBrk="0" hangingPunct="0"/>
            <a:endParaRPr lang="fr-FR" sz="2400" b="1" dirty="0"/>
          </a:p>
        </p:txBody>
      </p:sp>
    </p:spTree>
    <p:extLst>
      <p:ext uri="{BB962C8B-B14F-4D97-AF65-F5344CB8AC3E}">
        <p14:creationId xmlns:p14="http://schemas.microsoft.com/office/powerpoint/2010/main" val="31880476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xit" presetSubtype="32" fill="hold" grpId="1" nodeType="clickEffect">
                                  <p:stCondLst>
                                    <p:cond delay="0"/>
                                  </p:stCondLst>
                                  <p:childTnLst>
                                    <p:anim calcmode="lin" valueType="num">
                                      <p:cBhvr>
                                        <p:cTn id="12" dur="500"/>
                                        <p:tgtEl>
                                          <p:spTgt spid="12"/>
                                        </p:tgtEl>
                                        <p:attrNameLst>
                                          <p:attrName>ppt_w</p:attrName>
                                        </p:attrNameLst>
                                      </p:cBhvr>
                                      <p:tavLst>
                                        <p:tav tm="0">
                                          <p:val>
                                            <p:strVal val="ppt_w"/>
                                          </p:val>
                                        </p:tav>
                                        <p:tav tm="100000">
                                          <p:val>
                                            <p:fltVal val="0"/>
                                          </p:val>
                                        </p:tav>
                                      </p:tavLst>
                                    </p:anim>
                                    <p:anim calcmode="lin" valueType="num">
                                      <p:cBhvr>
                                        <p:cTn id="13" dur="500"/>
                                        <p:tgtEl>
                                          <p:spTgt spid="12"/>
                                        </p:tgtEl>
                                        <p:attrNameLst>
                                          <p:attrName>ppt_h</p:attrName>
                                        </p:attrNameLst>
                                      </p:cBhvr>
                                      <p:tavLst>
                                        <p:tav tm="0">
                                          <p:val>
                                            <p:strVal val="ppt_h"/>
                                          </p:val>
                                        </p:tav>
                                        <p:tav tm="100000">
                                          <p:val>
                                            <p:fltVal val="0"/>
                                          </p:val>
                                        </p:tav>
                                      </p:tavLst>
                                    </p:anim>
                                    <p:set>
                                      <p:cBhvr>
                                        <p:cTn id="14"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algn="ctr" rtl="1"/>
            <a:r>
              <a:rPr lang="ar-DZ" sz="4000" b="1" dirty="0" smtClean="0">
                <a:latin typeface="Times New Roman" pitchFamily="18" charset="0"/>
                <a:cs typeface="Times New Roman" pitchFamily="18" charset="0"/>
              </a:rPr>
              <a:t>الرسم على النشاط المهني </a:t>
            </a:r>
            <a:endParaRPr lang="en-US" sz="4000" b="1" dirty="0">
              <a:latin typeface="Times New Roman" pitchFamily="18" charset="0"/>
              <a:cs typeface="Times New Roman" pitchFamily="18" charset="0"/>
            </a:endParaRPr>
          </a:p>
        </p:txBody>
      </p:sp>
      <p:sp>
        <p:nvSpPr>
          <p:cNvPr id="5" name="Espace réservé du pied de page 4"/>
          <p:cNvSpPr>
            <a:spLocks noGrp="1"/>
          </p:cNvSpPr>
          <p:nvPr>
            <p:ph type="ftr" sz="quarter" idx="11"/>
          </p:nvPr>
        </p:nvSpPr>
        <p:spPr/>
        <p:txBody>
          <a:bodyPr/>
          <a:lstStyle/>
          <a:p>
            <a:r>
              <a:rPr lang="en-US"/>
              <a:t>Company Logo</a:t>
            </a:r>
          </a:p>
        </p:txBody>
      </p:sp>
      <p:sp>
        <p:nvSpPr>
          <p:cNvPr id="9" name="Rectangle à coins arrondis 8"/>
          <p:cNvSpPr/>
          <p:nvPr/>
        </p:nvSpPr>
        <p:spPr>
          <a:xfrm>
            <a:off x="0" y="6500834"/>
            <a:ext cx="9144000" cy="357166"/>
          </a:xfrm>
          <a:prstGeom prst="roundRect">
            <a:avLst/>
          </a:prstGeom>
          <a:gradFill>
            <a:gsLst>
              <a:gs pos="71000">
                <a:srgbClr val="7AC2CC"/>
              </a:gs>
              <a:gs pos="50000">
                <a:srgbClr val="0070C0">
                  <a:shade val="67500"/>
                  <a:satMod val="115000"/>
                </a:srgbClr>
              </a:gs>
              <a:gs pos="100000">
                <a:srgbClr val="0070C0">
                  <a:shade val="100000"/>
                  <a:satMod val="115000"/>
                </a:srgbClr>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600" b="1" dirty="0" smtClean="0">
                <a:latin typeface="Comic Sans MS" pitchFamily="66" charset="0"/>
              </a:rPr>
              <a:t>pvdf</a:t>
            </a:r>
            <a:endParaRPr lang="fr-FR" sz="2600" b="1" dirty="0">
              <a:latin typeface="Comic Sans MS" pitchFamily="66" charset="0"/>
            </a:endParaRPr>
          </a:p>
        </p:txBody>
      </p:sp>
      <p:sp>
        <p:nvSpPr>
          <p:cNvPr id="11" name="Ellipse 10"/>
          <p:cNvSpPr/>
          <p:nvPr/>
        </p:nvSpPr>
        <p:spPr>
          <a:xfrm>
            <a:off x="8143900" y="6500834"/>
            <a:ext cx="1000100" cy="35716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2"/>
                </a:solidFill>
              </a:rPr>
              <a:t>2</a:t>
            </a:r>
            <a:endParaRPr lang="fr-FR" b="1" dirty="0">
              <a:solidFill>
                <a:schemeClr val="tx2"/>
              </a:solidFill>
            </a:endParaRPr>
          </a:p>
        </p:txBody>
      </p:sp>
      <p:sp>
        <p:nvSpPr>
          <p:cNvPr id="12" name="Organigramme : Alternative 11"/>
          <p:cNvSpPr/>
          <p:nvPr/>
        </p:nvSpPr>
        <p:spPr>
          <a:xfrm>
            <a:off x="-72516" y="890566"/>
            <a:ext cx="9289032" cy="5618184"/>
          </a:xfrm>
          <a:prstGeom prst="flowChartAlternateProcess">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DZ" sz="2400" b="1" dirty="0" smtClean="0">
              <a:solidFill>
                <a:schemeClr val="tx2"/>
              </a:solidFill>
            </a:endParaRPr>
          </a:p>
          <a:p>
            <a:pPr algn="r" rtl="1"/>
            <a:endParaRPr lang="ar-DZ" sz="2400" b="1" dirty="0">
              <a:solidFill>
                <a:schemeClr val="tx2"/>
              </a:solidFill>
            </a:endParaRPr>
          </a:p>
          <a:p>
            <a:pPr algn="r" rtl="1"/>
            <a:endParaRPr lang="fr-FR" sz="2800" dirty="0" smtClean="0">
              <a:solidFill>
                <a:schemeClr val="tx2"/>
              </a:solidFill>
              <a:latin typeface="Aljazeera" panose="02000000000000000000" pitchFamily="2" charset="-78"/>
              <a:cs typeface="Aljazeera" panose="02000000000000000000" pitchFamily="2" charset="-78"/>
            </a:endParaRPr>
          </a:p>
          <a:p>
            <a:pPr algn="r" rtl="1">
              <a:lnSpc>
                <a:spcPct val="115000"/>
              </a:lnSpc>
              <a:spcAft>
                <a:spcPts val="1000"/>
              </a:spcAft>
            </a:pPr>
            <a:endParaRPr lang="fr-FR" sz="3200" dirty="0">
              <a:solidFill>
                <a:schemeClr val="tx2"/>
              </a:solidFill>
              <a:effectLst/>
              <a:latin typeface="Aljazeera" panose="02000000000000000000" pitchFamily="2" charset="-78"/>
              <a:ea typeface="Calibri"/>
              <a:cs typeface="Aljazeera" panose="02000000000000000000" pitchFamily="2" charset="-78"/>
            </a:endParaRPr>
          </a:p>
        </p:txBody>
      </p:sp>
      <p:sp>
        <p:nvSpPr>
          <p:cNvPr id="2" name="Rectangle 1"/>
          <p:cNvSpPr/>
          <p:nvPr/>
        </p:nvSpPr>
        <p:spPr bwMode="gray">
          <a:xfrm>
            <a:off x="1187624" y="980728"/>
            <a:ext cx="6696744" cy="605008"/>
          </a:xfrm>
          <a:prstGeom prst="rect">
            <a:avLst/>
          </a:prstGeom>
          <a:solidFill>
            <a:schemeClr val="accent6">
              <a:lumMod val="50000"/>
            </a:schemeClr>
          </a:solidFill>
          <a:ln>
            <a:headEnd/>
            <a:tailEnd/>
          </a:ln>
        </p:spPr>
        <p:style>
          <a:lnRef idx="0">
            <a:schemeClr val="accent6"/>
          </a:lnRef>
          <a:fillRef idx="3">
            <a:schemeClr val="accent6"/>
          </a:fillRef>
          <a:effectRef idx="3">
            <a:schemeClr val="accent6"/>
          </a:effectRef>
          <a:fontRef idx="minor">
            <a:schemeClr val="lt1"/>
          </a:fontRef>
        </p:style>
        <p:txBody>
          <a:bodyPr wrap="none" rtlCol="0" anchor="ctr"/>
          <a:lstStyle/>
          <a:p>
            <a:pPr algn="ctr" rtl="1" eaLnBrk="0" hangingPunct="0"/>
            <a:r>
              <a:rPr lang="ar-DZ" sz="3600" b="1" dirty="0" smtClean="0"/>
              <a:t>الإعفاءات المؤقتة</a:t>
            </a:r>
            <a:endParaRPr lang="fr-FR" sz="3600" b="1" dirty="0"/>
          </a:p>
        </p:txBody>
      </p:sp>
      <p:sp>
        <p:nvSpPr>
          <p:cNvPr id="4" name="Rectangle 3"/>
          <p:cNvSpPr/>
          <p:nvPr/>
        </p:nvSpPr>
        <p:spPr bwMode="gray">
          <a:xfrm>
            <a:off x="0" y="1675898"/>
            <a:ext cx="9144000" cy="4824936"/>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none" rtlCol="0" anchor="ctr"/>
          <a:lstStyle/>
          <a:p>
            <a:pPr algn="justLow" rtl="1">
              <a:lnSpc>
                <a:spcPct val="115000"/>
              </a:lnSpc>
              <a:spcAft>
                <a:spcPts val="0"/>
              </a:spcAft>
            </a:pPr>
            <a:endParaRPr lang="fr-FR" sz="1600" dirty="0">
              <a:effectLst/>
              <a:latin typeface="Aljazeera" panose="02000000000000000000" pitchFamily="2" charset="-78"/>
              <a:ea typeface="Calibri" panose="020F0502020204030204" pitchFamily="34" charset="0"/>
              <a:cs typeface="Aljazeera" panose="02000000000000000000" pitchFamily="2" charset="-78"/>
            </a:endParaRPr>
          </a:p>
        </p:txBody>
      </p:sp>
      <p:sp>
        <p:nvSpPr>
          <p:cNvPr id="6" name="Rectangle à coins arrondis 5"/>
          <p:cNvSpPr/>
          <p:nvPr/>
        </p:nvSpPr>
        <p:spPr bwMode="gray">
          <a:xfrm>
            <a:off x="1043608" y="5183481"/>
            <a:ext cx="45719" cy="45719"/>
          </a:xfrm>
          <a:prstGeom prst="roundRect">
            <a:avLst/>
          </a:prstGeom>
          <a:ln>
            <a:headEnd/>
            <a:tailEnd/>
          </a:ln>
        </p:spPr>
        <p:style>
          <a:lnRef idx="0">
            <a:schemeClr val="accent4"/>
          </a:lnRef>
          <a:fillRef idx="3">
            <a:schemeClr val="accent4"/>
          </a:fillRef>
          <a:effectRef idx="3">
            <a:schemeClr val="accent4"/>
          </a:effectRef>
          <a:fontRef idx="minor">
            <a:schemeClr val="lt1"/>
          </a:fontRef>
        </p:style>
        <p:txBody>
          <a:bodyPr wrap="none" rtlCol="0" anchor="ctr"/>
          <a:lstStyle/>
          <a:p>
            <a:pPr algn="ctr" rtl="1" eaLnBrk="0" hangingPunct="0"/>
            <a:endParaRPr lang="fr-FR" sz="2400" b="1" dirty="0"/>
          </a:p>
        </p:txBody>
      </p:sp>
      <p:sp>
        <p:nvSpPr>
          <p:cNvPr id="7" name="Rectangle 6"/>
          <p:cNvSpPr/>
          <p:nvPr/>
        </p:nvSpPr>
        <p:spPr>
          <a:xfrm>
            <a:off x="179512" y="1859340"/>
            <a:ext cx="8784976" cy="3416320"/>
          </a:xfrm>
          <a:prstGeom prst="rect">
            <a:avLst/>
          </a:prstGeom>
        </p:spPr>
        <p:txBody>
          <a:bodyPr wrap="square">
            <a:spAutoFit/>
          </a:bodyPr>
          <a:lstStyle/>
          <a:p>
            <a:pPr algn="justLow" rtl="1"/>
            <a:r>
              <a:rPr lang="ar-DZ" sz="2400" dirty="0">
                <a:latin typeface="Aljazeera" panose="02000000000000000000" pitchFamily="2" charset="-78"/>
                <a:cs typeface="Aljazeera" panose="02000000000000000000" pitchFamily="2" charset="-78"/>
              </a:rPr>
              <a:t>- إعفاء لمدة ثلاث (3) سنوات ابتداء من تاريخ الاستغلال لفائدة الأنشطة التي يمارسـها الشـباب ذو المشـاريع الاسـتثمارية أو الأنشـطة أو المشــاريع المؤهلــون للاســتفادة مــن دعــم "الصــندوق الــوطني لــدعم تشــغيل الشــباب" أو "الوكالــة الوطنيــة لــدعم القــرض المصــغر" أو" الصندوق الوطني للتأمين عن البطالة"، وتمدد هذه المـدة إلى سـت (6) سـنوات ابتـداء مـن تـاريخ </a:t>
            </a:r>
            <a:r>
              <a:rPr lang="ar-DZ" sz="2400" dirty="0" err="1">
                <a:latin typeface="Aljazeera" panose="02000000000000000000" pitchFamily="2" charset="-78"/>
                <a:cs typeface="Aljazeera" panose="02000000000000000000" pitchFamily="2" charset="-78"/>
              </a:rPr>
              <a:t>الإسـتغلال</a:t>
            </a:r>
            <a:r>
              <a:rPr lang="ar-DZ" sz="2400" dirty="0">
                <a:latin typeface="Aljazeera" panose="02000000000000000000" pitchFamily="2" charset="-78"/>
                <a:cs typeface="Aljazeera" panose="02000000000000000000" pitchFamily="2" charset="-78"/>
              </a:rPr>
              <a:t> عنـدما تتواجـد هـذه الأنشـطة في منطقـة يـراد ترقيتهـا والتي تحـدد قائمتهـا عـن طريـق التنظـيم، وتمـدد هـذه المـدة بسـنتين (2) عنـدما يتعهـد المسـتثمرون بتوظيـف ثلاثـة (3 (مستخدمين على الأقل لمدة غير محدودة</a:t>
            </a:r>
            <a:r>
              <a:rPr lang="ar-DZ" sz="2400" dirty="0"/>
              <a:t>؛</a:t>
            </a:r>
            <a:endParaRPr lang="fr-FR" sz="2400" dirty="0"/>
          </a:p>
        </p:txBody>
      </p:sp>
    </p:spTree>
    <p:extLst>
      <p:ext uri="{BB962C8B-B14F-4D97-AF65-F5344CB8AC3E}">
        <p14:creationId xmlns:p14="http://schemas.microsoft.com/office/powerpoint/2010/main" val="14535353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xit" presetSubtype="32" fill="hold" grpId="1" nodeType="clickEffect">
                                  <p:stCondLst>
                                    <p:cond delay="0"/>
                                  </p:stCondLst>
                                  <p:childTnLst>
                                    <p:anim calcmode="lin" valueType="num">
                                      <p:cBhvr>
                                        <p:cTn id="12" dur="500"/>
                                        <p:tgtEl>
                                          <p:spTgt spid="12"/>
                                        </p:tgtEl>
                                        <p:attrNameLst>
                                          <p:attrName>ppt_w</p:attrName>
                                        </p:attrNameLst>
                                      </p:cBhvr>
                                      <p:tavLst>
                                        <p:tav tm="0">
                                          <p:val>
                                            <p:strVal val="ppt_w"/>
                                          </p:val>
                                        </p:tav>
                                        <p:tav tm="100000">
                                          <p:val>
                                            <p:fltVal val="0"/>
                                          </p:val>
                                        </p:tav>
                                      </p:tavLst>
                                    </p:anim>
                                    <p:anim calcmode="lin" valueType="num">
                                      <p:cBhvr>
                                        <p:cTn id="13" dur="500"/>
                                        <p:tgtEl>
                                          <p:spTgt spid="12"/>
                                        </p:tgtEl>
                                        <p:attrNameLst>
                                          <p:attrName>ppt_h</p:attrName>
                                        </p:attrNameLst>
                                      </p:cBhvr>
                                      <p:tavLst>
                                        <p:tav tm="0">
                                          <p:val>
                                            <p:strVal val="ppt_h"/>
                                          </p:val>
                                        </p:tav>
                                        <p:tav tm="100000">
                                          <p:val>
                                            <p:fltVal val="0"/>
                                          </p:val>
                                        </p:tav>
                                      </p:tavLst>
                                    </p:anim>
                                    <p:set>
                                      <p:cBhvr>
                                        <p:cTn id="14"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algn="justLow" rtl="1"/>
            <a:r>
              <a:rPr lang="ar-DZ" sz="4000" b="1" dirty="0" smtClean="0">
                <a:latin typeface="Times New Roman" pitchFamily="18" charset="0"/>
                <a:cs typeface="Times New Roman" pitchFamily="18" charset="0"/>
              </a:rPr>
              <a:t>الرسم على النشاط المهني </a:t>
            </a:r>
            <a:endParaRPr lang="en-US" sz="4000" b="1" dirty="0">
              <a:latin typeface="Times New Roman" pitchFamily="18" charset="0"/>
              <a:cs typeface="Times New Roman" pitchFamily="18" charset="0"/>
            </a:endParaRPr>
          </a:p>
        </p:txBody>
      </p:sp>
      <p:sp>
        <p:nvSpPr>
          <p:cNvPr id="5" name="Espace réservé du pied de page 4"/>
          <p:cNvSpPr>
            <a:spLocks noGrp="1"/>
          </p:cNvSpPr>
          <p:nvPr>
            <p:ph type="ftr" sz="quarter" idx="11"/>
          </p:nvPr>
        </p:nvSpPr>
        <p:spPr/>
        <p:txBody>
          <a:bodyPr/>
          <a:lstStyle/>
          <a:p>
            <a:r>
              <a:rPr lang="en-US"/>
              <a:t>Company Logo</a:t>
            </a:r>
          </a:p>
        </p:txBody>
      </p:sp>
      <p:sp>
        <p:nvSpPr>
          <p:cNvPr id="9" name="Rectangle à coins arrondis 8"/>
          <p:cNvSpPr/>
          <p:nvPr/>
        </p:nvSpPr>
        <p:spPr>
          <a:xfrm>
            <a:off x="0" y="6500834"/>
            <a:ext cx="9144000" cy="357166"/>
          </a:xfrm>
          <a:prstGeom prst="roundRect">
            <a:avLst/>
          </a:prstGeom>
          <a:gradFill>
            <a:gsLst>
              <a:gs pos="71000">
                <a:srgbClr val="7AC2CC"/>
              </a:gs>
              <a:gs pos="50000">
                <a:srgbClr val="0070C0">
                  <a:shade val="67500"/>
                  <a:satMod val="115000"/>
                </a:srgbClr>
              </a:gs>
              <a:gs pos="100000">
                <a:srgbClr val="0070C0">
                  <a:shade val="100000"/>
                  <a:satMod val="115000"/>
                </a:srgbClr>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600" b="1" dirty="0" smtClean="0">
                <a:latin typeface="Comic Sans MS" pitchFamily="66" charset="0"/>
              </a:rPr>
              <a:t>pvdf</a:t>
            </a:r>
            <a:endParaRPr lang="fr-FR" sz="2600" b="1" dirty="0">
              <a:latin typeface="Comic Sans MS" pitchFamily="66" charset="0"/>
            </a:endParaRPr>
          </a:p>
        </p:txBody>
      </p:sp>
      <p:sp>
        <p:nvSpPr>
          <p:cNvPr id="11" name="Ellipse 10"/>
          <p:cNvSpPr/>
          <p:nvPr/>
        </p:nvSpPr>
        <p:spPr>
          <a:xfrm>
            <a:off x="8143900" y="6500834"/>
            <a:ext cx="1000100" cy="35716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2"/>
                </a:solidFill>
              </a:rPr>
              <a:t>2</a:t>
            </a:r>
            <a:endParaRPr lang="fr-FR" b="1" dirty="0">
              <a:solidFill>
                <a:schemeClr val="tx2"/>
              </a:solidFill>
            </a:endParaRPr>
          </a:p>
        </p:txBody>
      </p:sp>
      <p:sp>
        <p:nvSpPr>
          <p:cNvPr id="12" name="Organigramme : Alternative 11"/>
          <p:cNvSpPr/>
          <p:nvPr/>
        </p:nvSpPr>
        <p:spPr>
          <a:xfrm>
            <a:off x="-123328" y="890566"/>
            <a:ext cx="9289032" cy="5618184"/>
          </a:xfrm>
          <a:prstGeom prst="flowChartAlternateProcess">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DZ" sz="2400" b="1" dirty="0" smtClean="0">
              <a:solidFill>
                <a:schemeClr val="tx2"/>
              </a:solidFill>
            </a:endParaRPr>
          </a:p>
          <a:p>
            <a:pPr algn="r" rtl="1"/>
            <a:endParaRPr lang="ar-DZ" sz="2400" b="1" dirty="0">
              <a:solidFill>
                <a:schemeClr val="tx2"/>
              </a:solidFill>
            </a:endParaRPr>
          </a:p>
          <a:p>
            <a:pPr algn="r" rtl="1"/>
            <a:endParaRPr lang="fr-FR" sz="2800" dirty="0" smtClean="0">
              <a:solidFill>
                <a:schemeClr val="tx2"/>
              </a:solidFill>
              <a:latin typeface="Aljazeera" panose="02000000000000000000" pitchFamily="2" charset="-78"/>
              <a:cs typeface="Aljazeera" panose="02000000000000000000" pitchFamily="2" charset="-78"/>
            </a:endParaRPr>
          </a:p>
          <a:p>
            <a:pPr algn="r" rtl="1">
              <a:lnSpc>
                <a:spcPct val="115000"/>
              </a:lnSpc>
              <a:spcAft>
                <a:spcPts val="1000"/>
              </a:spcAft>
            </a:pPr>
            <a:endParaRPr lang="fr-FR" sz="3200" dirty="0">
              <a:solidFill>
                <a:schemeClr val="tx2"/>
              </a:solidFill>
              <a:effectLst/>
              <a:latin typeface="Aljazeera" panose="02000000000000000000" pitchFamily="2" charset="-78"/>
              <a:ea typeface="Calibri"/>
              <a:cs typeface="Aljazeera" panose="02000000000000000000" pitchFamily="2" charset="-78"/>
            </a:endParaRPr>
          </a:p>
        </p:txBody>
      </p:sp>
      <p:sp>
        <p:nvSpPr>
          <p:cNvPr id="2" name="Rectangle 1"/>
          <p:cNvSpPr/>
          <p:nvPr/>
        </p:nvSpPr>
        <p:spPr bwMode="gray">
          <a:xfrm>
            <a:off x="1187624" y="980728"/>
            <a:ext cx="6696744" cy="605008"/>
          </a:xfrm>
          <a:prstGeom prst="rect">
            <a:avLst/>
          </a:prstGeom>
          <a:solidFill>
            <a:schemeClr val="accent6">
              <a:lumMod val="50000"/>
            </a:schemeClr>
          </a:solidFill>
          <a:ln>
            <a:headEnd/>
            <a:tailEnd/>
          </a:ln>
        </p:spPr>
        <p:style>
          <a:lnRef idx="0">
            <a:schemeClr val="accent6"/>
          </a:lnRef>
          <a:fillRef idx="3">
            <a:schemeClr val="accent6"/>
          </a:fillRef>
          <a:effectRef idx="3">
            <a:schemeClr val="accent6"/>
          </a:effectRef>
          <a:fontRef idx="minor">
            <a:schemeClr val="lt1"/>
          </a:fontRef>
        </p:style>
        <p:txBody>
          <a:bodyPr wrap="none" rtlCol="0" anchor="ctr"/>
          <a:lstStyle/>
          <a:p>
            <a:pPr algn="ctr" rtl="1" eaLnBrk="0" hangingPunct="0"/>
            <a:r>
              <a:rPr lang="ar-DZ" sz="3600" b="1" dirty="0" smtClean="0"/>
              <a:t>دفع الرسم على النشاط المهني</a:t>
            </a:r>
            <a:endParaRPr lang="fr-FR" sz="3600" b="1" dirty="0"/>
          </a:p>
        </p:txBody>
      </p:sp>
      <p:sp>
        <p:nvSpPr>
          <p:cNvPr id="4" name="Rectangle 3"/>
          <p:cNvSpPr/>
          <p:nvPr/>
        </p:nvSpPr>
        <p:spPr bwMode="gray">
          <a:xfrm>
            <a:off x="251520" y="2116534"/>
            <a:ext cx="8892480" cy="3158333"/>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none" rtlCol="0" anchor="ctr"/>
          <a:lstStyle/>
          <a:p>
            <a:pPr algn="r" rtl="1">
              <a:lnSpc>
                <a:spcPct val="115000"/>
              </a:lnSpc>
              <a:spcAft>
                <a:spcPts val="0"/>
              </a:spcAft>
            </a:pPr>
            <a:r>
              <a:rPr lang="ar-DZ" sz="2800" dirty="0" smtClean="0">
                <a:effectLst/>
                <a:latin typeface="Aljazeera" panose="02000000000000000000" pitchFamily="2" charset="-78"/>
                <a:ea typeface="Calibri" panose="020F0502020204030204" pitchFamily="34" charset="0"/>
                <a:cs typeface="Aljazeera" panose="02000000000000000000" pitchFamily="2" charset="-78"/>
              </a:rPr>
              <a:t>يتم دفع الرسم على النشاط المهني من طرف الأشخاص الخاضعين له لدى </a:t>
            </a:r>
          </a:p>
          <a:p>
            <a:pPr algn="r" rtl="1">
              <a:lnSpc>
                <a:spcPct val="115000"/>
              </a:lnSpc>
              <a:spcAft>
                <a:spcPts val="0"/>
              </a:spcAft>
            </a:pPr>
            <a:r>
              <a:rPr lang="ar-DZ" sz="2800" dirty="0" smtClean="0">
                <a:effectLst/>
                <a:latin typeface="Aljazeera" panose="02000000000000000000" pitchFamily="2" charset="-78"/>
                <a:ea typeface="Calibri" panose="020F0502020204030204" pitchFamily="34" charset="0"/>
                <a:cs typeface="Aljazeera" panose="02000000000000000000" pitchFamily="2" charset="-78"/>
              </a:rPr>
              <a:t>قباضة الضرائب الموجودة في محيط البلدية التي تم فيها </a:t>
            </a:r>
            <a:r>
              <a:rPr lang="ar-DZ" sz="2800" dirty="0" smtClean="0">
                <a:latin typeface="Aljazeera" panose="02000000000000000000" pitchFamily="2" charset="-78"/>
                <a:ea typeface="Calibri" panose="020F0502020204030204" pitchFamily="34" charset="0"/>
                <a:cs typeface="Aljazeera" panose="02000000000000000000" pitchFamily="2" charset="-78"/>
              </a:rPr>
              <a:t>ممارسة النشاط أو</a:t>
            </a:r>
          </a:p>
          <a:p>
            <a:pPr algn="r" rtl="1">
              <a:lnSpc>
                <a:spcPct val="115000"/>
              </a:lnSpc>
              <a:spcAft>
                <a:spcPts val="0"/>
              </a:spcAft>
            </a:pPr>
            <a:r>
              <a:rPr lang="ar-DZ" sz="2800" dirty="0" smtClean="0">
                <a:latin typeface="Aljazeera" panose="02000000000000000000" pitchFamily="2" charset="-78"/>
                <a:ea typeface="Calibri" panose="020F0502020204030204" pitchFamily="34" charset="0"/>
                <a:cs typeface="Aljazeera" panose="02000000000000000000" pitchFamily="2" charset="-78"/>
              </a:rPr>
              <a:t> تنفيذ الاشغال وذلك باستعمال التصريح الشهري </a:t>
            </a:r>
            <a:r>
              <a:rPr lang="fr-FR" sz="2800" dirty="0" smtClean="0">
                <a:latin typeface="Aljazeera" panose="02000000000000000000" pitchFamily="2" charset="-78"/>
                <a:ea typeface="Calibri" panose="020F0502020204030204" pitchFamily="34" charset="0"/>
                <a:cs typeface="Aljazeera" panose="02000000000000000000" pitchFamily="2" charset="-78"/>
              </a:rPr>
              <a:t>G50 </a:t>
            </a:r>
            <a:r>
              <a:rPr lang="ar-DZ" sz="2800" dirty="0" smtClean="0">
                <a:latin typeface="Aljazeera" panose="02000000000000000000" pitchFamily="2" charset="-78"/>
                <a:ea typeface="Calibri" panose="020F0502020204030204" pitchFamily="34" charset="0"/>
                <a:cs typeface="Aljazeera" panose="02000000000000000000" pitchFamily="2" charset="-78"/>
              </a:rPr>
              <a:t> خلال العشرين يوم </a:t>
            </a:r>
          </a:p>
          <a:p>
            <a:pPr algn="r" rtl="1">
              <a:lnSpc>
                <a:spcPct val="115000"/>
              </a:lnSpc>
              <a:spcAft>
                <a:spcPts val="0"/>
              </a:spcAft>
            </a:pPr>
            <a:r>
              <a:rPr lang="ar-DZ" sz="2800" dirty="0" smtClean="0">
                <a:latin typeface="Aljazeera" panose="02000000000000000000" pitchFamily="2" charset="-78"/>
                <a:ea typeface="Calibri" panose="020F0502020204030204" pitchFamily="34" charset="0"/>
                <a:cs typeface="Aljazeera" panose="02000000000000000000" pitchFamily="2" charset="-78"/>
              </a:rPr>
              <a:t>الأولى من الشهر الذي يلي الشهر الذي تحقق </a:t>
            </a:r>
            <a:r>
              <a:rPr lang="ar-DZ" sz="2800" dirty="0" smtClean="0">
                <a:effectLst/>
                <a:latin typeface="Aljazeera" panose="02000000000000000000" pitchFamily="2" charset="-78"/>
                <a:ea typeface="Calibri" panose="020F0502020204030204" pitchFamily="34" charset="0"/>
                <a:cs typeface="Aljazeera" panose="02000000000000000000" pitchFamily="2" charset="-78"/>
              </a:rPr>
              <a:t>خلاله رقم الاعمال.</a:t>
            </a:r>
            <a:endParaRPr lang="fr-FR" sz="2800" dirty="0">
              <a:effectLst/>
              <a:latin typeface="Aljazeera" panose="02000000000000000000" pitchFamily="2" charset="-78"/>
              <a:ea typeface="Calibri" panose="020F0502020204030204" pitchFamily="34" charset="0"/>
              <a:cs typeface="Aljazeera" panose="02000000000000000000" pitchFamily="2" charset="-78"/>
            </a:endParaRPr>
          </a:p>
        </p:txBody>
      </p:sp>
      <p:sp>
        <p:nvSpPr>
          <p:cNvPr id="6" name="Rectangle à coins arrondis 5"/>
          <p:cNvSpPr/>
          <p:nvPr/>
        </p:nvSpPr>
        <p:spPr bwMode="gray">
          <a:xfrm>
            <a:off x="1043608" y="5183481"/>
            <a:ext cx="45719" cy="45719"/>
          </a:xfrm>
          <a:prstGeom prst="roundRect">
            <a:avLst/>
          </a:prstGeom>
          <a:ln>
            <a:headEnd/>
            <a:tailEnd/>
          </a:ln>
        </p:spPr>
        <p:style>
          <a:lnRef idx="0">
            <a:schemeClr val="accent4"/>
          </a:lnRef>
          <a:fillRef idx="3">
            <a:schemeClr val="accent4"/>
          </a:fillRef>
          <a:effectRef idx="3">
            <a:schemeClr val="accent4"/>
          </a:effectRef>
          <a:fontRef idx="minor">
            <a:schemeClr val="lt1"/>
          </a:fontRef>
        </p:style>
        <p:txBody>
          <a:bodyPr wrap="none" rtlCol="0" anchor="ctr"/>
          <a:lstStyle/>
          <a:p>
            <a:pPr algn="ctr" rtl="1" eaLnBrk="0" hangingPunct="0"/>
            <a:endParaRPr lang="fr-FR" sz="2400" b="1" dirty="0"/>
          </a:p>
        </p:txBody>
      </p:sp>
    </p:spTree>
    <p:extLst>
      <p:ext uri="{BB962C8B-B14F-4D97-AF65-F5344CB8AC3E}">
        <p14:creationId xmlns:p14="http://schemas.microsoft.com/office/powerpoint/2010/main" val="236839149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xit" presetSubtype="32" fill="hold" grpId="1" nodeType="clickEffect">
                                  <p:stCondLst>
                                    <p:cond delay="0"/>
                                  </p:stCondLst>
                                  <p:childTnLst>
                                    <p:anim calcmode="lin" valueType="num">
                                      <p:cBhvr>
                                        <p:cTn id="12" dur="500"/>
                                        <p:tgtEl>
                                          <p:spTgt spid="12"/>
                                        </p:tgtEl>
                                        <p:attrNameLst>
                                          <p:attrName>ppt_w</p:attrName>
                                        </p:attrNameLst>
                                      </p:cBhvr>
                                      <p:tavLst>
                                        <p:tav tm="0">
                                          <p:val>
                                            <p:strVal val="ppt_w"/>
                                          </p:val>
                                        </p:tav>
                                        <p:tav tm="100000">
                                          <p:val>
                                            <p:fltVal val="0"/>
                                          </p:val>
                                        </p:tav>
                                      </p:tavLst>
                                    </p:anim>
                                    <p:anim calcmode="lin" valueType="num">
                                      <p:cBhvr>
                                        <p:cTn id="13" dur="500"/>
                                        <p:tgtEl>
                                          <p:spTgt spid="12"/>
                                        </p:tgtEl>
                                        <p:attrNameLst>
                                          <p:attrName>ppt_h</p:attrName>
                                        </p:attrNameLst>
                                      </p:cBhvr>
                                      <p:tavLst>
                                        <p:tav tm="0">
                                          <p:val>
                                            <p:strVal val="ppt_h"/>
                                          </p:val>
                                        </p:tav>
                                        <p:tav tm="100000">
                                          <p:val>
                                            <p:fltVal val="0"/>
                                          </p:val>
                                        </p:tav>
                                      </p:tavLst>
                                    </p:anim>
                                    <p:set>
                                      <p:cBhvr>
                                        <p:cTn id="14"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algn="justLow" rtl="1"/>
            <a:r>
              <a:rPr lang="ar-DZ" sz="4000" b="1" dirty="0" smtClean="0">
                <a:latin typeface="Times New Roman" pitchFamily="18" charset="0"/>
                <a:cs typeface="Times New Roman" pitchFamily="18" charset="0"/>
              </a:rPr>
              <a:t>الرسم على النشاط المهني </a:t>
            </a:r>
            <a:endParaRPr lang="en-US" sz="4000" b="1" dirty="0">
              <a:latin typeface="Times New Roman" pitchFamily="18" charset="0"/>
              <a:cs typeface="Times New Roman" pitchFamily="18" charset="0"/>
            </a:endParaRPr>
          </a:p>
        </p:txBody>
      </p:sp>
      <p:sp>
        <p:nvSpPr>
          <p:cNvPr id="5" name="Espace réservé du pied de page 4"/>
          <p:cNvSpPr>
            <a:spLocks noGrp="1"/>
          </p:cNvSpPr>
          <p:nvPr>
            <p:ph type="ftr" sz="quarter" idx="11"/>
          </p:nvPr>
        </p:nvSpPr>
        <p:spPr/>
        <p:txBody>
          <a:bodyPr/>
          <a:lstStyle/>
          <a:p>
            <a:r>
              <a:rPr lang="en-US"/>
              <a:t>Company Logo</a:t>
            </a:r>
          </a:p>
        </p:txBody>
      </p:sp>
      <p:sp>
        <p:nvSpPr>
          <p:cNvPr id="9" name="Rectangle à coins arrondis 8"/>
          <p:cNvSpPr/>
          <p:nvPr/>
        </p:nvSpPr>
        <p:spPr>
          <a:xfrm>
            <a:off x="0" y="6500834"/>
            <a:ext cx="9144000" cy="357166"/>
          </a:xfrm>
          <a:prstGeom prst="roundRect">
            <a:avLst/>
          </a:prstGeom>
          <a:gradFill>
            <a:gsLst>
              <a:gs pos="71000">
                <a:srgbClr val="7AC2CC"/>
              </a:gs>
              <a:gs pos="50000">
                <a:srgbClr val="0070C0">
                  <a:shade val="67500"/>
                  <a:satMod val="115000"/>
                </a:srgbClr>
              </a:gs>
              <a:gs pos="100000">
                <a:srgbClr val="0070C0">
                  <a:shade val="100000"/>
                  <a:satMod val="115000"/>
                </a:srgbClr>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600" b="1" dirty="0" smtClean="0">
                <a:latin typeface="Comic Sans MS" pitchFamily="66" charset="0"/>
              </a:rPr>
              <a:t>pvdf</a:t>
            </a:r>
            <a:endParaRPr lang="fr-FR" sz="2600" b="1" dirty="0">
              <a:latin typeface="Comic Sans MS" pitchFamily="66" charset="0"/>
            </a:endParaRPr>
          </a:p>
        </p:txBody>
      </p:sp>
      <p:sp>
        <p:nvSpPr>
          <p:cNvPr id="11" name="Ellipse 10"/>
          <p:cNvSpPr/>
          <p:nvPr/>
        </p:nvSpPr>
        <p:spPr>
          <a:xfrm>
            <a:off x="8143900" y="6500834"/>
            <a:ext cx="1000100" cy="35716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2"/>
                </a:solidFill>
              </a:rPr>
              <a:t>2</a:t>
            </a:r>
            <a:endParaRPr lang="fr-FR" b="1" dirty="0">
              <a:solidFill>
                <a:schemeClr val="tx2"/>
              </a:solidFill>
            </a:endParaRPr>
          </a:p>
        </p:txBody>
      </p:sp>
      <p:sp>
        <p:nvSpPr>
          <p:cNvPr id="12" name="Organigramme : Alternative 11"/>
          <p:cNvSpPr/>
          <p:nvPr/>
        </p:nvSpPr>
        <p:spPr>
          <a:xfrm>
            <a:off x="-123328" y="890566"/>
            <a:ext cx="9289032" cy="5618184"/>
          </a:xfrm>
          <a:prstGeom prst="flowChartAlternateProcess">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DZ" sz="2400" b="1" dirty="0" smtClean="0">
              <a:solidFill>
                <a:schemeClr val="tx2"/>
              </a:solidFill>
            </a:endParaRPr>
          </a:p>
          <a:p>
            <a:pPr algn="r" rtl="1"/>
            <a:endParaRPr lang="ar-DZ" sz="2400" b="1" dirty="0">
              <a:solidFill>
                <a:schemeClr val="tx2"/>
              </a:solidFill>
            </a:endParaRPr>
          </a:p>
          <a:p>
            <a:pPr algn="r" rtl="1"/>
            <a:endParaRPr lang="fr-FR" sz="2800" dirty="0" smtClean="0">
              <a:solidFill>
                <a:schemeClr val="tx2"/>
              </a:solidFill>
              <a:latin typeface="Aljazeera" panose="02000000000000000000" pitchFamily="2" charset="-78"/>
              <a:cs typeface="Aljazeera" panose="02000000000000000000" pitchFamily="2" charset="-78"/>
            </a:endParaRPr>
          </a:p>
          <a:p>
            <a:pPr algn="r" rtl="1">
              <a:lnSpc>
                <a:spcPct val="115000"/>
              </a:lnSpc>
              <a:spcAft>
                <a:spcPts val="1000"/>
              </a:spcAft>
            </a:pPr>
            <a:endParaRPr lang="fr-FR" sz="3200" dirty="0">
              <a:solidFill>
                <a:schemeClr val="tx2"/>
              </a:solidFill>
              <a:effectLst/>
              <a:latin typeface="Aljazeera" panose="02000000000000000000" pitchFamily="2" charset="-78"/>
              <a:ea typeface="Calibri"/>
              <a:cs typeface="Aljazeera" panose="02000000000000000000" pitchFamily="2" charset="-78"/>
            </a:endParaRPr>
          </a:p>
        </p:txBody>
      </p:sp>
      <p:sp>
        <p:nvSpPr>
          <p:cNvPr id="2" name="Rectangle 1"/>
          <p:cNvSpPr/>
          <p:nvPr/>
        </p:nvSpPr>
        <p:spPr bwMode="gray">
          <a:xfrm>
            <a:off x="1187624" y="980728"/>
            <a:ext cx="6696744" cy="605008"/>
          </a:xfrm>
          <a:prstGeom prst="rect">
            <a:avLst/>
          </a:prstGeom>
          <a:solidFill>
            <a:schemeClr val="accent6">
              <a:lumMod val="50000"/>
            </a:schemeClr>
          </a:solidFill>
          <a:ln>
            <a:headEnd/>
            <a:tailEnd/>
          </a:ln>
        </p:spPr>
        <p:style>
          <a:lnRef idx="0">
            <a:schemeClr val="accent6"/>
          </a:lnRef>
          <a:fillRef idx="3">
            <a:schemeClr val="accent6"/>
          </a:fillRef>
          <a:effectRef idx="3">
            <a:schemeClr val="accent6"/>
          </a:effectRef>
          <a:fontRef idx="minor">
            <a:schemeClr val="lt1"/>
          </a:fontRef>
        </p:style>
        <p:txBody>
          <a:bodyPr wrap="none" rtlCol="0" anchor="ctr"/>
          <a:lstStyle/>
          <a:p>
            <a:pPr algn="ctr" rtl="1" eaLnBrk="0" hangingPunct="0"/>
            <a:r>
              <a:rPr lang="ar-DZ" sz="3600" b="1" dirty="0" smtClean="0"/>
              <a:t>التصريح بالرسم على النشاط المهني</a:t>
            </a:r>
            <a:endParaRPr lang="fr-FR" sz="3600" b="1" dirty="0"/>
          </a:p>
        </p:txBody>
      </p:sp>
      <p:sp>
        <p:nvSpPr>
          <p:cNvPr id="4" name="Rectangle 3"/>
          <p:cNvSpPr/>
          <p:nvPr/>
        </p:nvSpPr>
        <p:spPr bwMode="gray">
          <a:xfrm>
            <a:off x="251520" y="2116534"/>
            <a:ext cx="8892480" cy="3158333"/>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none" rtlCol="0" anchor="ctr"/>
          <a:lstStyle/>
          <a:p>
            <a:pPr algn="r" rtl="1">
              <a:lnSpc>
                <a:spcPct val="115000"/>
              </a:lnSpc>
              <a:spcAft>
                <a:spcPts val="0"/>
              </a:spcAft>
            </a:pPr>
            <a:r>
              <a:rPr lang="ar-DZ" sz="2800" dirty="0" smtClean="0">
                <a:effectLst/>
                <a:latin typeface="Aljazeera" panose="02000000000000000000" pitchFamily="2" charset="-78"/>
                <a:ea typeface="Calibri" panose="020F0502020204030204" pitchFamily="34" charset="0"/>
                <a:cs typeface="Aljazeera" panose="02000000000000000000" pitchFamily="2" charset="-78"/>
              </a:rPr>
              <a:t>يتم التصريح بالرسم على النشاط المهني باستعمال تصريحات شهرية </a:t>
            </a:r>
          </a:p>
          <a:p>
            <a:pPr algn="r" rtl="1">
              <a:lnSpc>
                <a:spcPct val="115000"/>
              </a:lnSpc>
              <a:spcAft>
                <a:spcPts val="0"/>
              </a:spcAft>
            </a:pPr>
            <a:r>
              <a:rPr lang="ar-DZ" sz="2800" dirty="0" smtClean="0">
                <a:effectLst/>
                <a:latin typeface="Aljazeera" panose="02000000000000000000" pitchFamily="2" charset="-78"/>
                <a:ea typeface="Calibri" panose="020F0502020204030204" pitchFamily="34" charset="0"/>
                <a:cs typeface="Aljazeera" panose="02000000000000000000" pitchFamily="2" charset="-78"/>
              </a:rPr>
              <a:t>متمثلة في نموذج </a:t>
            </a:r>
            <a:r>
              <a:rPr lang="fr-FR" sz="2800" dirty="0" smtClean="0">
                <a:latin typeface="Aljazeera" panose="02000000000000000000" pitchFamily="2" charset="-78"/>
                <a:ea typeface="Calibri" panose="020F0502020204030204" pitchFamily="34" charset="0"/>
                <a:cs typeface="Aljazeera" panose="02000000000000000000" pitchFamily="2" charset="-78"/>
              </a:rPr>
              <a:t>G50</a:t>
            </a:r>
            <a:r>
              <a:rPr lang="ar-DZ" sz="2800" dirty="0" smtClean="0">
                <a:latin typeface="Aljazeera" panose="02000000000000000000" pitchFamily="2" charset="-78"/>
                <a:ea typeface="Calibri" panose="020F0502020204030204" pitchFamily="34" charset="0"/>
                <a:cs typeface="Aljazeera" panose="02000000000000000000" pitchFamily="2" charset="-78"/>
              </a:rPr>
              <a:t> وكذلك تصريحات سنوية متمثلة في نموذج </a:t>
            </a:r>
            <a:r>
              <a:rPr lang="fr-FR" sz="2800" dirty="0" smtClean="0">
                <a:latin typeface="Aljazeera" panose="02000000000000000000" pitchFamily="2" charset="-78"/>
                <a:ea typeface="Calibri" panose="020F0502020204030204" pitchFamily="34" charset="0"/>
                <a:cs typeface="Aljazeera" panose="02000000000000000000" pitchFamily="2" charset="-78"/>
              </a:rPr>
              <a:t>G04</a:t>
            </a:r>
            <a:r>
              <a:rPr lang="ar-DZ" sz="2800" dirty="0" smtClean="0">
                <a:latin typeface="Aljazeera" panose="02000000000000000000" pitchFamily="2" charset="-78"/>
                <a:ea typeface="Calibri" panose="020F0502020204030204" pitchFamily="34" charset="0"/>
                <a:cs typeface="Aljazeera" panose="02000000000000000000" pitchFamily="2" charset="-78"/>
              </a:rPr>
              <a:t> </a:t>
            </a:r>
          </a:p>
          <a:p>
            <a:pPr algn="r" rtl="1">
              <a:lnSpc>
                <a:spcPct val="115000"/>
              </a:lnSpc>
              <a:spcAft>
                <a:spcPts val="0"/>
              </a:spcAft>
            </a:pPr>
            <a:r>
              <a:rPr lang="ar-DZ" sz="2800" dirty="0" smtClean="0">
                <a:effectLst/>
                <a:latin typeface="Aljazeera" panose="02000000000000000000" pitchFamily="2" charset="-78"/>
                <a:ea typeface="Calibri" panose="020F0502020204030204" pitchFamily="34" charset="0"/>
                <a:cs typeface="Aljazeera" panose="02000000000000000000" pitchFamily="2" charset="-78"/>
              </a:rPr>
              <a:t>بالنسبة للشخص المعنوي و </a:t>
            </a:r>
            <a:r>
              <a:rPr lang="fr-FR" sz="2800" dirty="0" smtClean="0">
                <a:effectLst/>
                <a:latin typeface="Aljazeera" panose="02000000000000000000" pitchFamily="2" charset="-78"/>
                <a:ea typeface="Calibri" panose="020F0502020204030204" pitchFamily="34" charset="0"/>
                <a:cs typeface="Aljazeera" panose="02000000000000000000" pitchFamily="2" charset="-78"/>
              </a:rPr>
              <a:t>G11</a:t>
            </a:r>
            <a:r>
              <a:rPr lang="ar-DZ" sz="2800" dirty="0" smtClean="0">
                <a:effectLst/>
                <a:latin typeface="Aljazeera" panose="02000000000000000000" pitchFamily="2" charset="-78"/>
                <a:ea typeface="Calibri" panose="020F0502020204030204" pitchFamily="34" charset="0"/>
                <a:cs typeface="Aljazeera" panose="02000000000000000000" pitchFamily="2" charset="-78"/>
              </a:rPr>
              <a:t> بالنسبة للشخص الطبيعي، دون أن ننسى </a:t>
            </a:r>
          </a:p>
          <a:p>
            <a:pPr algn="r" rtl="1">
              <a:lnSpc>
                <a:spcPct val="115000"/>
              </a:lnSpc>
              <a:spcAft>
                <a:spcPts val="0"/>
              </a:spcAft>
            </a:pPr>
            <a:r>
              <a:rPr lang="ar-DZ" sz="2800" dirty="0" smtClean="0">
                <a:latin typeface="Aljazeera" panose="02000000000000000000" pitchFamily="2" charset="-78"/>
                <a:ea typeface="Calibri" panose="020F0502020204030204" pitchFamily="34" charset="0"/>
                <a:cs typeface="Aljazeera" panose="02000000000000000000" pitchFamily="2" charset="-78"/>
              </a:rPr>
              <a:t>تصريح سنوي بالزبائن </a:t>
            </a:r>
            <a:r>
              <a:rPr lang="fr-FR" sz="2800" dirty="0" smtClean="0">
                <a:latin typeface="Aljazeera" panose="02000000000000000000" pitchFamily="2" charset="-78"/>
                <a:ea typeface="Calibri" panose="020F0502020204030204" pitchFamily="34" charset="0"/>
                <a:cs typeface="Aljazeera" panose="02000000000000000000" pitchFamily="2" charset="-78"/>
              </a:rPr>
              <a:t>G03</a:t>
            </a:r>
            <a:r>
              <a:rPr lang="ar-DZ" sz="2800" dirty="0" smtClean="0">
                <a:latin typeface="Aljazeera" panose="02000000000000000000" pitchFamily="2" charset="-78"/>
                <a:ea typeface="Calibri" panose="020F0502020204030204" pitchFamily="34" charset="0"/>
                <a:cs typeface="Aljazeera" panose="02000000000000000000" pitchFamily="2" charset="-78"/>
              </a:rPr>
              <a:t> بالنسبة لنشاط البيع بالجملة</a:t>
            </a:r>
            <a:endParaRPr lang="fr-FR" sz="2800" dirty="0">
              <a:effectLst/>
              <a:latin typeface="Aljazeera" panose="02000000000000000000" pitchFamily="2" charset="-78"/>
              <a:ea typeface="Calibri" panose="020F0502020204030204" pitchFamily="34" charset="0"/>
              <a:cs typeface="Aljazeera" panose="02000000000000000000" pitchFamily="2" charset="-78"/>
            </a:endParaRPr>
          </a:p>
        </p:txBody>
      </p:sp>
      <p:sp>
        <p:nvSpPr>
          <p:cNvPr id="6" name="Rectangle à coins arrondis 5"/>
          <p:cNvSpPr/>
          <p:nvPr/>
        </p:nvSpPr>
        <p:spPr bwMode="gray">
          <a:xfrm>
            <a:off x="1043608" y="5183481"/>
            <a:ext cx="45719" cy="45719"/>
          </a:xfrm>
          <a:prstGeom prst="roundRect">
            <a:avLst/>
          </a:prstGeom>
          <a:ln>
            <a:headEnd/>
            <a:tailEnd/>
          </a:ln>
        </p:spPr>
        <p:style>
          <a:lnRef idx="0">
            <a:schemeClr val="accent4"/>
          </a:lnRef>
          <a:fillRef idx="3">
            <a:schemeClr val="accent4"/>
          </a:fillRef>
          <a:effectRef idx="3">
            <a:schemeClr val="accent4"/>
          </a:effectRef>
          <a:fontRef idx="minor">
            <a:schemeClr val="lt1"/>
          </a:fontRef>
        </p:style>
        <p:txBody>
          <a:bodyPr wrap="none" rtlCol="0" anchor="ctr"/>
          <a:lstStyle/>
          <a:p>
            <a:pPr algn="ctr" rtl="1" eaLnBrk="0" hangingPunct="0"/>
            <a:endParaRPr lang="fr-FR" sz="2400" b="1" dirty="0"/>
          </a:p>
        </p:txBody>
      </p:sp>
    </p:spTree>
    <p:extLst>
      <p:ext uri="{BB962C8B-B14F-4D97-AF65-F5344CB8AC3E}">
        <p14:creationId xmlns:p14="http://schemas.microsoft.com/office/powerpoint/2010/main" val="17721224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xit" presetSubtype="32" fill="hold" grpId="1" nodeType="clickEffect">
                                  <p:stCondLst>
                                    <p:cond delay="0"/>
                                  </p:stCondLst>
                                  <p:childTnLst>
                                    <p:anim calcmode="lin" valueType="num">
                                      <p:cBhvr>
                                        <p:cTn id="12" dur="500"/>
                                        <p:tgtEl>
                                          <p:spTgt spid="12"/>
                                        </p:tgtEl>
                                        <p:attrNameLst>
                                          <p:attrName>ppt_w</p:attrName>
                                        </p:attrNameLst>
                                      </p:cBhvr>
                                      <p:tavLst>
                                        <p:tav tm="0">
                                          <p:val>
                                            <p:strVal val="ppt_w"/>
                                          </p:val>
                                        </p:tav>
                                        <p:tav tm="100000">
                                          <p:val>
                                            <p:fltVal val="0"/>
                                          </p:val>
                                        </p:tav>
                                      </p:tavLst>
                                    </p:anim>
                                    <p:anim calcmode="lin" valueType="num">
                                      <p:cBhvr>
                                        <p:cTn id="13" dur="500"/>
                                        <p:tgtEl>
                                          <p:spTgt spid="12"/>
                                        </p:tgtEl>
                                        <p:attrNameLst>
                                          <p:attrName>ppt_h</p:attrName>
                                        </p:attrNameLst>
                                      </p:cBhvr>
                                      <p:tavLst>
                                        <p:tav tm="0">
                                          <p:val>
                                            <p:strVal val="ppt_h"/>
                                          </p:val>
                                        </p:tav>
                                        <p:tav tm="100000">
                                          <p:val>
                                            <p:fltVal val="0"/>
                                          </p:val>
                                        </p:tav>
                                      </p:tavLst>
                                    </p:anim>
                                    <p:set>
                                      <p:cBhvr>
                                        <p:cTn id="14"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algn="r" rtl="1"/>
            <a:r>
              <a:rPr lang="fr-FR" b="1" dirty="0" smtClean="0">
                <a:latin typeface="Times New Roman" pitchFamily="18" charset="0"/>
                <a:cs typeface="Times New Roman" pitchFamily="18" charset="0"/>
              </a:rPr>
              <a:t> </a:t>
            </a:r>
            <a:r>
              <a:rPr lang="ar-DZ" b="1" dirty="0" smtClean="0">
                <a:latin typeface="Times New Roman" pitchFamily="18" charset="0"/>
                <a:cs typeface="Times New Roman" pitchFamily="18" charset="0"/>
              </a:rPr>
              <a:t>العقوبات </a:t>
            </a:r>
            <a:r>
              <a:rPr lang="ar-DZ" b="1" dirty="0" err="1" smtClean="0">
                <a:latin typeface="Times New Roman" pitchFamily="18" charset="0"/>
                <a:cs typeface="Times New Roman" pitchFamily="18" charset="0"/>
              </a:rPr>
              <a:t>الجبائية</a:t>
            </a:r>
            <a:r>
              <a:rPr lang="ar-DZ" b="1" dirty="0" smtClean="0">
                <a:latin typeface="Times New Roman" pitchFamily="18" charset="0"/>
                <a:cs typeface="Times New Roman" pitchFamily="18" charset="0"/>
              </a:rPr>
              <a:t> المطبقة على الضريبة الجزافية الوحيدة</a:t>
            </a:r>
            <a:endParaRPr lang="en-US" b="1" dirty="0">
              <a:latin typeface="Times New Roman" pitchFamily="18" charset="0"/>
              <a:cs typeface="Times New Roman" pitchFamily="18" charset="0"/>
            </a:endParaRPr>
          </a:p>
        </p:txBody>
      </p:sp>
      <p:sp>
        <p:nvSpPr>
          <p:cNvPr id="5" name="Espace réservé du pied de page 4"/>
          <p:cNvSpPr>
            <a:spLocks noGrp="1"/>
          </p:cNvSpPr>
          <p:nvPr>
            <p:ph type="ftr" sz="quarter" idx="11"/>
          </p:nvPr>
        </p:nvSpPr>
        <p:spPr/>
        <p:txBody>
          <a:bodyPr/>
          <a:lstStyle/>
          <a:p>
            <a:r>
              <a:rPr lang="en-US"/>
              <a:t>Company Logo</a:t>
            </a:r>
          </a:p>
        </p:txBody>
      </p:sp>
      <p:sp>
        <p:nvSpPr>
          <p:cNvPr id="9" name="Rectangle à coins arrondis 8"/>
          <p:cNvSpPr/>
          <p:nvPr/>
        </p:nvSpPr>
        <p:spPr>
          <a:xfrm>
            <a:off x="0" y="6500834"/>
            <a:ext cx="9144000" cy="357166"/>
          </a:xfrm>
          <a:prstGeom prst="roundRect">
            <a:avLst/>
          </a:prstGeom>
          <a:gradFill>
            <a:gsLst>
              <a:gs pos="71000">
                <a:srgbClr val="7AC2CC"/>
              </a:gs>
              <a:gs pos="50000">
                <a:srgbClr val="0070C0">
                  <a:shade val="67500"/>
                  <a:satMod val="115000"/>
                </a:srgbClr>
              </a:gs>
              <a:gs pos="100000">
                <a:srgbClr val="0070C0">
                  <a:shade val="100000"/>
                  <a:satMod val="115000"/>
                </a:srgbClr>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600" b="1" dirty="0" smtClean="0">
                <a:latin typeface="Comic Sans MS" pitchFamily="66" charset="0"/>
              </a:rPr>
              <a:t>pvdf</a:t>
            </a:r>
            <a:endParaRPr lang="fr-FR" sz="2600" b="1" dirty="0">
              <a:latin typeface="Comic Sans MS" pitchFamily="66" charset="0"/>
            </a:endParaRPr>
          </a:p>
        </p:txBody>
      </p:sp>
      <p:sp>
        <p:nvSpPr>
          <p:cNvPr id="11" name="Ellipse 10"/>
          <p:cNvSpPr/>
          <p:nvPr/>
        </p:nvSpPr>
        <p:spPr>
          <a:xfrm>
            <a:off x="8143900" y="6500834"/>
            <a:ext cx="1000100" cy="35716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2"/>
                </a:solidFill>
              </a:rPr>
              <a:t>2</a:t>
            </a:r>
            <a:endParaRPr lang="fr-FR" b="1" dirty="0">
              <a:solidFill>
                <a:schemeClr val="tx2"/>
              </a:solidFill>
            </a:endParaRPr>
          </a:p>
        </p:txBody>
      </p:sp>
      <p:sp>
        <p:nvSpPr>
          <p:cNvPr id="12" name="Organigramme : Alternative 11"/>
          <p:cNvSpPr/>
          <p:nvPr/>
        </p:nvSpPr>
        <p:spPr>
          <a:xfrm>
            <a:off x="107504" y="890567"/>
            <a:ext cx="8731696" cy="3546545"/>
          </a:xfrm>
          <a:prstGeom prst="flowChartAlternateProcess">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endParaRPr lang="ar-DZ" sz="2800" dirty="0" smtClean="0">
              <a:solidFill>
                <a:schemeClr val="tx2"/>
              </a:solidFill>
              <a:latin typeface="Aljazeera" panose="02000000000000000000" pitchFamily="2" charset="-78"/>
              <a:cs typeface="Aljazeera" panose="02000000000000000000" pitchFamily="2" charset="-78"/>
            </a:endParaRPr>
          </a:p>
          <a:p>
            <a:pPr algn="just" rtl="1"/>
            <a:endParaRPr lang="ar-DZ" sz="2800" dirty="0">
              <a:solidFill>
                <a:schemeClr val="tx2"/>
              </a:solidFill>
              <a:latin typeface="Aljazeera" panose="02000000000000000000" pitchFamily="2" charset="-78"/>
              <a:cs typeface="Aljazeera" panose="02000000000000000000" pitchFamily="2" charset="-78"/>
            </a:endParaRPr>
          </a:p>
          <a:p>
            <a:pPr marL="457200" indent="-457200" algn="just" rtl="1">
              <a:buFontTx/>
              <a:buChar char="-"/>
            </a:pPr>
            <a:r>
              <a:rPr lang="ar-DZ" sz="2800" dirty="0" smtClean="0">
                <a:solidFill>
                  <a:schemeClr val="tx2"/>
                </a:solidFill>
                <a:latin typeface="Aljazeera" panose="02000000000000000000" pitchFamily="2" charset="-78"/>
                <a:cs typeface="Aljazeera" panose="02000000000000000000" pitchFamily="2" charset="-78"/>
              </a:rPr>
              <a:t>يتم تحصيل الرسم على النشاط المهني لفائدة ميزانية الجماعات المحلية؛</a:t>
            </a:r>
            <a:endParaRPr lang="fr-FR" sz="2800" dirty="0" smtClean="0">
              <a:solidFill>
                <a:schemeClr val="tx2"/>
              </a:solidFill>
              <a:latin typeface="Aljazeera" panose="02000000000000000000" pitchFamily="2" charset="-78"/>
              <a:cs typeface="Aljazeera" panose="02000000000000000000" pitchFamily="2" charset="-78"/>
            </a:endParaRPr>
          </a:p>
          <a:p>
            <a:pPr algn="just" rtl="1">
              <a:lnSpc>
                <a:spcPct val="115000"/>
              </a:lnSpc>
              <a:spcAft>
                <a:spcPts val="1000"/>
              </a:spcAft>
            </a:pPr>
            <a:endParaRPr lang="fr-FR" sz="2800" dirty="0">
              <a:solidFill>
                <a:schemeClr val="tx2"/>
              </a:solidFill>
              <a:effectLst/>
              <a:latin typeface="Calibri"/>
              <a:ea typeface="Calibri"/>
              <a:cs typeface="Arial"/>
            </a:endParaRPr>
          </a:p>
        </p:txBody>
      </p:sp>
      <p:sp>
        <p:nvSpPr>
          <p:cNvPr id="2" name="Rectangle 1"/>
          <p:cNvSpPr/>
          <p:nvPr/>
        </p:nvSpPr>
        <p:spPr bwMode="gray">
          <a:xfrm>
            <a:off x="457200" y="1052736"/>
            <a:ext cx="8075240" cy="864096"/>
          </a:xfrm>
          <a:prstGeom prst="rect">
            <a:avLst/>
          </a:prstGeom>
          <a:solidFill>
            <a:schemeClr val="accent6">
              <a:lumMod val="75000"/>
            </a:schemeClr>
          </a:solidFill>
          <a:ln>
            <a:headEnd/>
            <a:tailEnd/>
          </a:ln>
        </p:spPr>
        <p:style>
          <a:lnRef idx="2">
            <a:schemeClr val="accent4"/>
          </a:lnRef>
          <a:fillRef idx="1">
            <a:schemeClr val="lt1"/>
          </a:fillRef>
          <a:effectRef idx="0">
            <a:schemeClr val="accent4"/>
          </a:effectRef>
          <a:fontRef idx="minor">
            <a:schemeClr val="dk1"/>
          </a:fontRef>
        </p:style>
        <p:txBody>
          <a:bodyPr wrap="none" rtlCol="0" anchor="ctr"/>
          <a:lstStyle/>
          <a:p>
            <a:pPr algn="ctr" rtl="1" eaLnBrk="0" hangingPunct="0"/>
            <a:r>
              <a:rPr lang="ar-DZ" sz="3200" b="1" dirty="0" smtClean="0">
                <a:ln>
                  <a:solidFill>
                    <a:schemeClr val="bg1"/>
                  </a:solidFill>
                </a:ln>
              </a:rPr>
              <a:t>ملاحظة </a:t>
            </a:r>
            <a:endParaRPr lang="fr-FR" sz="3200" b="1" dirty="0">
              <a:ln>
                <a:solidFill>
                  <a:schemeClr val="bg1"/>
                </a:solidFill>
              </a:ln>
            </a:endParaRPr>
          </a:p>
        </p:txBody>
      </p:sp>
    </p:spTree>
    <p:extLst>
      <p:ext uri="{BB962C8B-B14F-4D97-AF65-F5344CB8AC3E}">
        <p14:creationId xmlns:p14="http://schemas.microsoft.com/office/powerpoint/2010/main" val="368295505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xit" presetSubtype="32" fill="hold" grpId="1" nodeType="clickEffect">
                                  <p:stCondLst>
                                    <p:cond delay="0"/>
                                  </p:stCondLst>
                                  <p:childTnLst>
                                    <p:anim calcmode="lin" valueType="num">
                                      <p:cBhvr>
                                        <p:cTn id="12" dur="500"/>
                                        <p:tgtEl>
                                          <p:spTgt spid="12"/>
                                        </p:tgtEl>
                                        <p:attrNameLst>
                                          <p:attrName>ppt_w</p:attrName>
                                        </p:attrNameLst>
                                      </p:cBhvr>
                                      <p:tavLst>
                                        <p:tav tm="0">
                                          <p:val>
                                            <p:strVal val="ppt_w"/>
                                          </p:val>
                                        </p:tav>
                                        <p:tav tm="100000">
                                          <p:val>
                                            <p:fltVal val="0"/>
                                          </p:val>
                                        </p:tav>
                                      </p:tavLst>
                                    </p:anim>
                                    <p:anim calcmode="lin" valueType="num">
                                      <p:cBhvr>
                                        <p:cTn id="13" dur="500"/>
                                        <p:tgtEl>
                                          <p:spTgt spid="12"/>
                                        </p:tgtEl>
                                        <p:attrNameLst>
                                          <p:attrName>ppt_h</p:attrName>
                                        </p:attrNameLst>
                                      </p:cBhvr>
                                      <p:tavLst>
                                        <p:tav tm="0">
                                          <p:val>
                                            <p:strVal val="ppt_h"/>
                                          </p:val>
                                        </p:tav>
                                        <p:tav tm="100000">
                                          <p:val>
                                            <p:fltVal val="0"/>
                                          </p:val>
                                        </p:tav>
                                      </p:tavLst>
                                    </p:anim>
                                    <p:set>
                                      <p:cBhvr>
                                        <p:cTn id="14"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algn="r" rtl="1"/>
            <a:r>
              <a:rPr lang="ar-DZ" b="1" dirty="0" smtClean="0">
                <a:latin typeface="Times New Roman" pitchFamily="18" charset="0"/>
                <a:cs typeface="Times New Roman" pitchFamily="18" charset="0"/>
              </a:rPr>
              <a:t> </a:t>
            </a:r>
            <a:endParaRPr lang="en-US" b="1" dirty="0">
              <a:latin typeface="Times New Roman" pitchFamily="18" charset="0"/>
              <a:cs typeface="Times New Roman" pitchFamily="18" charset="0"/>
            </a:endParaRPr>
          </a:p>
        </p:txBody>
      </p:sp>
      <p:sp>
        <p:nvSpPr>
          <p:cNvPr id="5" name="Espace réservé du pied de page 4"/>
          <p:cNvSpPr>
            <a:spLocks noGrp="1"/>
          </p:cNvSpPr>
          <p:nvPr>
            <p:ph type="ftr" sz="quarter" idx="11"/>
          </p:nvPr>
        </p:nvSpPr>
        <p:spPr/>
        <p:txBody>
          <a:bodyPr/>
          <a:lstStyle/>
          <a:p>
            <a:r>
              <a:rPr lang="en-US"/>
              <a:t>Company Logo</a:t>
            </a:r>
          </a:p>
        </p:txBody>
      </p:sp>
      <p:sp>
        <p:nvSpPr>
          <p:cNvPr id="9" name="Rectangle à coins arrondis 8"/>
          <p:cNvSpPr/>
          <p:nvPr/>
        </p:nvSpPr>
        <p:spPr>
          <a:xfrm>
            <a:off x="0" y="6500834"/>
            <a:ext cx="9144000" cy="357166"/>
          </a:xfrm>
          <a:prstGeom prst="roundRect">
            <a:avLst/>
          </a:prstGeom>
          <a:gradFill>
            <a:gsLst>
              <a:gs pos="71000">
                <a:srgbClr val="7AC2CC"/>
              </a:gs>
              <a:gs pos="50000">
                <a:srgbClr val="0070C0">
                  <a:shade val="67500"/>
                  <a:satMod val="115000"/>
                </a:srgbClr>
              </a:gs>
              <a:gs pos="100000">
                <a:srgbClr val="0070C0">
                  <a:shade val="100000"/>
                  <a:satMod val="115000"/>
                </a:srgbClr>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600" b="1" dirty="0" smtClean="0">
                <a:latin typeface="Comic Sans MS" pitchFamily="66" charset="0"/>
              </a:rPr>
              <a:t>pvdf</a:t>
            </a:r>
            <a:endParaRPr lang="fr-FR" sz="2600" b="1" dirty="0">
              <a:latin typeface="Comic Sans MS" pitchFamily="66" charset="0"/>
            </a:endParaRPr>
          </a:p>
        </p:txBody>
      </p:sp>
      <p:sp>
        <p:nvSpPr>
          <p:cNvPr id="11" name="Ellipse 10"/>
          <p:cNvSpPr/>
          <p:nvPr/>
        </p:nvSpPr>
        <p:spPr>
          <a:xfrm>
            <a:off x="8143900" y="6500834"/>
            <a:ext cx="1000100" cy="35716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2"/>
                </a:solidFill>
              </a:rPr>
              <a:t>2</a:t>
            </a:r>
            <a:endParaRPr lang="fr-FR" b="1" dirty="0">
              <a:solidFill>
                <a:schemeClr val="tx2"/>
              </a:solidFill>
            </a:endParaRPr>
          </a:p>
        </p:txBody>
      </p:sp>
      <p:sp>
        <p:nvSpPr>
          <p:cNvPr id="12" name="Organigramme : Alternative 11"/>
          <p:cNvSpPr/>
          <p:nvPr/>
        </p:nvSpPr>
        <p:spPr>
          <a:xfrm>
            <a:off x="-35140" y="890566"/>
            <a:ext cx="9289032" cy="5618184"/>
          </a:xfrm>
          <a:prstGeom prst="flowChartAlternateProcess">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lnSpc>
                <a:spcPct val="115000"/>
              </a:lnSpc>
              <a:spcAft>
                <a:spcPts val="1000"/>
              </a:spcAft>
            </a:pPr>
            <a:r>
              <a:rPr lang="ar-DZ" sz="2800" dirty="0">
                <a:solidFill>
                  <a:schemeClr val="tx2"/>
                </a:solidFill>
                <a:latin typeface="Aljazeera" panose="02000000000000000000" pitchFamily="2" charset="-78"/>
                <a:ea typeface="Calibri"/>
                <a:cs typeface="Aljazeera" panose="02000000000000000000" pitchFamily="2" charset="-78"/>
              </a:rPr>
              <a:t>الســـيد "ع" يملـــك صـــيدلية ب "ســـيدي عبـــد العزيـــز" قـــام خـــلال شـــهر فيفـــري مـــن 2022 بشـــراء أدويـــة بمبلـــغ 2.000.000 دج وقام ببيعها مع العلم أن هامش الربح هو 10 .%</a:t>
            </a:r>
          </a:p>
          <a:p>
            <a:pPr algn="just" rtl="1">
              <a:lnSpc>
                <a:spcPct val="115000"/>
              </a:lnSpc>
              <a:spcAft>
                <a:spcPts val="1000"/>
              </a:spcAft>
            </a:pPr>
            <a:r>
              <a:rPr lang="ar-DZ" sz="2800" dirty="0">
                <a:solidFill>
                  <a:schemeClr val="tx2"/>
                </a:solidFill>
                <a:latin typeface="Aljazeera" panose="02000000000000000000" pitchFamily="2" charset="-78"/>
                <a:ea typeface="Calibri"/>
                <a:cs typeface="Aljazeera" panose="02000000000000000000" pitchFamily="2" charset="-78"/>
              </a:rPr>
              <a:t>المطلوب: حدد الرسم على النشاط المهني الواجب الدفع إلى مصلحة الضرائب؟</a:t>
            </a:r>
            <a:endParaRPr lang="ar-DZ" sz="2800" dirty="0">
              <a:solidFill>
                <a:schemeClr val="tx2"/>
              </a:solidFill>
              <a:latin typeface="Aljazeera" panose="02000000000000000000" pitchFamily="2" charset="-78"/>
              <a:ea typeface="Calibri"/>
              <a:cs typeface="Aljazeera" panose="02000000000000000000" pitchFamily="2" charset="-78"/>
            </a:endParaRPr>
          </a:p>
        </p:txBody>
      </p:sp>
      <p:sp>
        <p:nvSpPr>
          <p:cNvPr id="2" name="Rectangle 1"/>
          <p:cNvSpPr/>
          <p:nvPr/>
        </p:nvSpPr>
        <p:spPr bwMode="gray">
          <a:xfrm>
            <a:off x="1187624" y="980728"/>
            <a:ext cx="6696744" cy="864096"/>
          </a:xfrm>
          <a:prstGeom prst="rect">
            <a:avLst/>
          </a:prstGeom>
          <a:solidFill>
            <a:srgbClr val="00B050"/>
          </a:solidFill>
          <a:ln>
            <a:headEnd/>
            <a:tailEnd/>
          </a:ln>
        </p:spPr>
        <p:style>
          <a:lnRef idx="0">
            <a:schemeClr val="accent6"/>
          </a:lnRef>
          <a:fillRef idx="3">
            <a:schemeClr val="accent6"/>
          </a:fillRef>
          <a:effectRef idx="3">
            <a:schemeClr val="accent6"/>
          </a:effectRef>
          <a:fontRef idx="minor">
            <a:schemeClr val="lt1"/>
          </a:fontRef>
        </p:style>
        <p:txBody>
          <a:bodyPr wrap="none" rtlCol="0" anchor="ctr"/>
          <a:lstStyle/>
          <a:p>
            <a:pPr algn="ctr" rtl="1" eaLnBrk="0" hangingPunct="0"/>
            <a:r>
              <a:rPr lang="ar-DZ" sz="3200" b="1" dirty="0" smtClean="0"/>
              <a:t> مثال تطبيقي 1</a:t>
            </a:r>
            <a:endParaRPr lang="fr-FR" sz="3200" b="1" dirty="0"/>
          </a:p>
        </p:txBody>
      </p:sp>
    </p:spTree>
    <p:extLst>
      <p:ext uri="{BB962C8B-B14F-4D97-AF65-F5344CB8AC3E}">
        <p14:creationId xmlns:p14="http://schemas.microsoft.com/office/powerpoint/2010/main" val="37630960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xit" presetSubtype="32" fill="hold" grpId="1" nodeType="clickEffect">
                                  <p:stCondLst>
                                    <p:cond delay="0"/>
                                  </p:stCondLst>
                                  <p:childTnLst>
                                    <p:anim calcmode="lin" valueType="num">
                                      <p:cBhvr>
                                        <p:cTn id="12" dur="500"/>
                                        <p:tgtEl>
                                          <p:spTgt spid="12"/>
                                        </p:tgtEl>
                                        <p:attrNameLst>
                                          <p:attrName>ppt_w</p:attrName>
                                        </p:attrNameLst>
                                      </p:cBhvr>
                                      <p:tavLst>
                                        <p:tav tm="0">
                                          <p:val>
                                            <p:strVal val="ppt_w"/>
                                          </p:val>
                                        </p:tav>
                                        <p:tav tm="100000">
                                          <p:val>
                                            <p:fltVal val="0"/>
                                          </p:val>
                                        </p:tav>
                                      </p:tavLst>
                                    </p:anim>
                                    <p:anim calcmode="lin" valueType="num">
                                      <p:cBhvr>
                                        <p:cTn id="13" dur="500"/>
                                        <p:tgtEl>
                                          <p:spTgt spid="12"/>
                                        </p:tgtEl>
                                        <p:attrNameLst>
                                          <p:attrName>ppt_h</p:attrName>
                                        </p:attrNameLst>
                                      </p:cBhvr>
                                      <p:tavLst>
                                        <p:tav tm="0">
                                          <p:val>
                                            <p:strVal val="ppt_h"/>
                                          </p:val>
                                        </p:tav>
                                        <p:tav tm="100000">
                                          <p:val>
                                            <p:fltVal val="0"/>
                                          </p:val>
                                        </p:tav>
                                      </p:tavLst>
                                    </p:anim>
                                    <p:set>
                                      <p:cBhvr>
                                        <p:cTn id="14"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algn="r" rtl="1"/>
            <a:r>
              <a:rPr lang="ar-DZ" b="1" dirty="0" smtClean="0">
                <a:latin typeface="Times New Roman" pitchFamily="18" charset="0"/>
                <a:cs typeface="Times New Roman" pitchFamily="18" charset="0"/>
              </a:rPr>
              <a:t> </a:t>
            </a:r>
            <a:endParaRPr lang="en-US" b="1" dirty="0">
              <a:latin typeface="Times New Roman" pitchFamily="18" charset="0"/>
              <a:cs typeface="Times New Roman" pitchFamily="18" charset="0"/>
            </a:endParaRPr>
          </a:p>
        </p:txBody>
      </p:sp>
      <p:sp>
        <p:nvSpPr>
          <p:cNvPr id="5" name="Espace réservé du pied de page 4"/>
          <p:cNvSpPr>
            <a:spLocks noGrp="1"/>
          </p:cNvSpPr>
          <p:nvPr>
            <p:ph type="ftr" sz="quarter" idx="11"/>
          </p:nvPr>
        </p:nvSpPr>
        <p:spPr/>
        <p:txBody>
          <a:bodyPr/>
          <a:lstStyle/>
          <a:p>
            <a:r>
              <a:rPr lang="en-US"/>
              <a:t>Company Logo</a:t>
            </a:r>
          </a:p>
        </p:txBody>
      </p:sp>
      <p:sp>
        <p:nvSpPr>
          <p:cNvPr id="9" name="Rectangle à coins arrondis 8"/>
          <p:cNvSpPr/>
          <p:nvPr/>
        </p:nvSpPr>
        <p:spPr>
          <a:xfrm>
            <a:off x="0" y="6500834"/>
            <a:ext cx="9144000" cy="357166"/>
          </a:xfrm>
          <a:prstGeom prst="roundRect">
            <a:avLst/>
          </a:prstGeom>
          <a:gradFill>
            <a:gsLst>
              <a:gs pos="71000">
                <a:srgbClr val="7AC2CC"/>
              </a:gs>
              <a:gs pos="50000">
                <a:srgbClr val="0070C0">
                  <a:shade val="67500"/>
                  <a:satMod val="115000"/>
                </a:srgbClr>
              </a:gs>
              <a:gs pos="100000">
                <a:srgbClr val="0070C0">
                  <a:shade val="100000"/>
                  <a:satMod val="115000"/>
                </a:srgbClr>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600" b="1" dirty="0" smtClean="0">
                <a:latin typeface="Comic Sans MS" pitchFamily="66" charset="0"/>
              </a:rPr>
              <a:t>pvdf</a:t>
            </a:r>
            <a:endParaRPr lang="fr-FR" sz="2600" b="1" dirty="0">
              <a:latin typeface="Comic Sans MS" pitchFamily="66" charset="0"/>
            </a:endParaRPr>
          </a:p>
        </p:txBody>
      </p:sp>
      <p:sp>
        <p:nvSpPr>
          <p:cNvPr id="11" name="Ellipse 10"/>
          <p:cNvSpPr/>
          <p:nvPr/>
        </p:nvSpPr>
        <p:spPr>
          <a:xfrm>
            <a:off x="8143900" y="6500834"/>
            <a:ext cx="1000100" cy="35716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2"/>
                </a:solidFill>
              </a:rPr>
              <a:t>2</a:t>
            </a:r>
            <a:endParaRPr lang="fr-FR" b="1" dirty="0">
              <a:solidFill>
                <a:schemeClr val="tx2"/>
              </a:solidFill>
            </a:endParaRPr>
          </a:p>
        </p:txBody>
      </p:sp>
      <p:sp>
        <p:nvSpPr>
          <p:cNvPr id="12" name="Organigramme : Alternative 11"/>
          <p:cNvSpPr/>
          <p:nvPr/>
        </p:nvSpPr>
        <p:spPr>
          <a:xfrm>
            <a:off x="-35140" y="890566"/>
            <a:ext cx="9289032" cy="5618184"/>
          </a:xfrm>
          <a:prstGeom prst="flowChartAlternateProcess">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lnSpc>
                <a:spcPct val="115000"/>
              </a:lnSpc>
              <a:spcAft>
                <a:spcPts val="1000"/>
              </a:spcAft>
            </a:pPr>
            <a:r>
              <a:rPr lang="ar-DZ" sz="2800">
                <a:solidFill>
                  <a:schemeClr val="tx2"/>
                </a:solidFill>
                <a:latin typeface="Aljazeera" panose="02000000000000000000" pitchFamily="2" charset="-78"/>
                <a:ea typeface="Calibri"/>
                <a:cs typeface="Aljazeera" panose="02000000000000000000" pitchFamily="2" charset="-78"/>
              </a:rPr>
              <a:t>حققت محطة خدمات بيع البنزين "ص" رقم أعمال لشهر جانفي 2022 قدر بـ 6.200.000 دج.</a:t>
            </a:r>
          </a:p>
          <a:p>
            <a:pPr algn="just" rtl="1">
              <a:lnSpc>
                <a:spcPct val="115000"/>
              </a:lnSpc>
              <a:spcAft>
                <a:spcPts val="1000"/>
              </a:spcAft>
            </a:pPr>
            <a:r>
              <a:rPr lang="ar-DZ" sz="2800">
                <a:solidFill>
                  <a:schemeClr val="tx2"/>
                </a:solidFill>
                <a:latin typeface="Aljazeera" panose="02000000000000000000" pitchFamily="2" charset="-78"/>
                <a:ea typeface="Calibri"/>
                <a:cs typeface="Aljazeera" panose="02000000000000000000" pitchFamily="2" charset="-78"/>
              </a:rPr>
              <a:t>المطلوب: حدد الرسم على النشاط المهني الواجب الدفع إلى مصلحة الضرائب؟</a:t>
            </a:r>
            <a:endParaRPr lang="ar-DZ" sz="2800" dirty="0">
              <a:solidFill>
                <a:schemeClr val="tx2"/>
              </a:solidFill>
              <a:latin typeface="Aljazeera" panose="02000000000000000000" pitchFamily="2" charset="-78"/>
              <a:ea typeface="Calibri"/>
              <a:cs typeface="Aljazeera" panose="02000000000000000000" pitchFamily="2" charset="-78"/>
            </a:endParaRPr>
          </a:p>
        </p:txBody>
      </p:sp>
      <p:sp>
        <p:nvSpPr>
          <p:cNvPr id="2" name="Rectangle 1"/>
          <p:cNvSpPr/>
          <p:nvPr/>
        </p:nvSpPr>
        <p:spPr bwMode="gray">
          <a:xfrm>
            <a:off x="1187624" y="980728"/>
            <a:ext cx="6696744" cy="864096"/>
          </a:xfrm>
          <a:prstGeom prst="rect">
            <a:avLst/>
          </a:prstGeom>
          <a:solidFill>
            <a:srgbClr val="00B050"/>
          </a:solidFill>
          <a:ln>
            <a:headEnd/>
            <a:tailEnd/>
          </a:ln>
        </p:spPr>
        <p:style>
          <a:lnRef idx="0">
            <a:schemeClr val="accent6"/>
          </a:lnRef>
          <a:fillRef idx="3">
            <a:schemeClr val="accent6"/>
          </a:fillRef>
          <a:effectRef idx="3">
            <a:schemeClr val="accent6"/>
          </a:effectRef>
          <a:fontRef idx="minor">
            <a:schemeClr val="lt1"/>
          </a:fontRef>
        </p:style>
        <p:txBody>
          <a:bodyPr wrap="none" rtlCol="0" anchor="ctr"/>
          <a:lstStyle/>
          <a:p>
            <a:pPr algn="ctr" rtl="1" eaLnBrk="0" hangingPunct="0"/>
            <a:r>
              <a:rPr lang="ar-DZ" sz="3200" b="1" dirty="0" smtClean="0"/>
              <a:t> مثال تطبيقي </a:t>
            </a:r>
            <a:r>
              <a:rPr lang="fr-FR" sz="3200" b="1" dirty="0" smtClean="0"/>
              <a:t>2</a:t>
            </a:r>
            <a:endParaRPr lang="fr-FR" sz="3200" b="1" dirty="0"/>
          </a:p>
        </p:txBody>
      </p:sp>
    </p:spTree>
    <p:extLst>
      <p:ext uri="{BB962C8B-B14F-4D97-AF65-F5344CB8AC3E}">
        <p14:creationId xmlns:p14="http://schemas.microsoft.com/office/powerpoint/2010/main" val="84167866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xit" presetSubtype="32" fill="hold" grpId="1" nodeType="clickEffect">
                                  <p:stCondLst>
                                    <p:cond delay="0"/>
                                  </p:stCondLst>
                                  <p:childTnLst>
                                    <p:anim calcmode="lin" valueType="num">
                                      <p:cBhvr>
                                        <p:cTn id="12" dur="500"/>
                                        <p:tgtEl>
                                          <p:spTgt spid="12"/>
                                        </p:tgtEl>
                                        <p:attrNameLst>
                                          <p:attrName>ppt_w</p:attrName>
                                        </p:attrNameLst>
                                      </p:cBhvr>
                                      <p:tavLst>
                                        <p:tav tm="0">
                                          <p:val>
                                            <p:strVal val="ppt_w"/>
                                          </p:val>
                                        </p:tav>
                                        <p:tav tm="100000">
                                          <p:val>
                                            <p:fltVal val="0"/>
                                          </p:val>
                                        </p:tav>
                                      </p:tavLst>
                                    </p:anim>
                                    <p:anim calcmode="lin" valueType="num">
                                      <p:cBhvr>
                                        <p:cTn id="13" dur="500"/>
                                        <p:tgtEl>
                                          <p:spTgt spid="12"/>
                                        </p:tgtEl>
                                        <p:attrNameLst>
                                          <p:attrName>ppt_h</p:attrName>
                                        </p:attrNameLst>
                                      </p:cBhvr>
                                      <p:tavLst>
                                        <p:tav tm="0">
                                          <p:val>
                                            <p:strVal val="ppt_h"/>
                                          </p:val>
                                        </p:tav>
                                        <p:tav tm="100000">
                                          <p:val>
                                            <p:fltVal val="0"/>
                                          </p:val>
                                        </p:tav>
                                      </p:tavLst>
                                    </p:anim>
                                    <p:set>
                                      <p:cBhvr>
                                        <p:cTn id="14"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algn="r" rtl="1"/>
            <a:r>
              <a:rPr lang="ar-DZ" b="1" dirty="0" smtClean="0">
                <a:latin typeface="Times New Roman" pitchFamily="18" charset="0"/>
                <a:cs typeface="Times New Roman" pitchFamily="18" charset="0"/>
              </a:rPr>
              <a:t> </a:t>
            </a:r>
            <a:endParaRPr lang="en-US" b="1" dirty="0">
              <a:latin typeface="Times New Roman" pitchFamily="18" charset="0"/>
              <a:cs typeface="Times New Roman" pitchFamily="18" charset="0"/>
            </a:endParaRPr>
          </a:p>
        </p:txBody>
      </p:sp>
      <p:sp>
        <p:nvSpPr>
          <p:cNvPr id="5" name="Espace réservé du pied de page 4"/>
          <p:cNvSpPr>
            <a:spLocks noGrp="1"/>
          </p:cNvSpPr>
          <p:nvPr>
            <p:ph type="ftr" sz="quarter" idx="11"/>
          </p:nvPr>
        </p:nvSpPr>
        <p:spPr/>
        <p:txBody>
          <a:bodyPr/>
          <a:lstStyle/>
          <a:p>
            <a:r>
              <a:rPr lang="en-US"/>
              <a:t>Company Logo</a:t>
            </a:r>
          </a:p>
        </p:txBody>
      </p:sp>
      <p:sp>
        <p:nvSpPr>
          <p:cNvPr id="9" name="Rectangle à coins arrondis 8"/>
          <p:cNvSpPr/>
          <p:nvPr/>
        </p:nvSpPr>
        <p:spPr>
          <a:xfrm>
            <a:off x="0" y="6500834"/>
            <a:ext cx="9144000" cy="357166"/>
          </a:xfrm>
          <a:prstGeom prst="roundRect">
            <a:avLst/>
          </a:prstGeom>
          <a:gradFill>
            <a:gsLst>
              <a:gs pos="71000">
                <a:srgbClr val="7AC2CC"/>
              </a:gs>
              <a:gs pos="50000">
                <a:srgbClr val="0070C0">
                  <a:shade val="67500"/>
                  <a:satMod val="115000"/>
                </a:srgbClr>
              </a:gs>
              <a:gs pos="100000">
                <a:srgbClr val="0070C0">
                  <a:shade val="100000"/>
                  <a:satMod val="115000"/>
                </a:srgbClr>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600" b="1" dirty="0" smtClean="0">
                <a:latin typeface="Comic Sans MS" pitchFamily="66" charset="0"/>
              </a:rPr>
              <a:t>pvdf</a:t>
            </a:r>
            <a:endParaRPr lang="fr-FR" sz="2600" b="1" dirty="0">
              <a:latin typeface="Comic Sans MS" pitchFamily="66" charset="0"/>
            </a:endParaRPr>
          </a:p>
        </p:txBody>
      </p:sp>
      <p:sp>
        <p:nvSpPr>
          <p:cNvPr id="11" name="Ellipse 10"/>
          <p:cNvSpPr/>
          <p:nvPr/>
        </p:nvSpPr>
        <p:spPr>
          <a:xfrm>
            <a:off x="8143900" y="6500834"/>
            <a:ext cx="1000100" cy="35716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2"/>
                </a:solidFill>
              </a:rPr>
              <a:t>2</a:t>
            </a:r>
            <a:endParaRPr lang="fr-FR" b="1" dirty="0">
              <a:solidFill>
                <a:schemeClr val="tx2"/>
              </a:solidFill>
            </a:endParaRPr>
          </a:p>
        </p:txBody>
      </p:sp>
      <p:sp>
        <p:nvSpPr>
          <p:cNvPr id="12" name="Organigramme : Alternative 11"/>
          <p:cNvSpPr/>
          <p:nvPr/>
        </p:nvSpPr>
        <p:spPr>
          <a:xfrm>
            <a:off x="-35140" y="890566"/>
            <a:ext cx="9289032" cy="5618184"/>
          </a:xfrm>
          <a:prstGeom prst="flowChartAlternateProcess">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lnSpc>
                <a:spcPct val="115000"/>
              </a:lnSpc>
              <a:spcAft>
                <a:spcPts val="1000"/>
              </a:spcAft>
            </a:pPr>
            <a:r>
              <a:rPr lang="ar-DZ" sz="2800">
                <a:solidFill>
                  <a:schemeClr val="tx2"/>
                </a:solidFill>
                <a:latin typeface="Aljazeera" panose="02000000000000000000" pitchFamily="2" charset="-78"/>
                <a:ea typeface="Calibri"/>
                <a:cs typeface="Aljazeera" panose="02000000000000000000" pitchFamily="2" charset="-78"/>
              </a:rPr>
              <a:t>مؤسســة "ص" تمــارس نشــاط البيــع بالجملــة للمــواد الغذائيــة حققــت في شــهر أوت 2022 رقــم أعمــال قــدر بـــ  7.500.000 دج.</a:t>
            </a:r>
          </a:p>
          <a:p>
            <a:pPr algn="just" rtl="1">
              <a:lnSpc>
                <a:spcPct val="115000"/>
              </a:lnSpc>
              <a:spcAft>
                <a:spcPts val="1000"/>
              </a:spcAft>
            </a:pPr>
            <a:r>
              <a:rPr lang="ar-DZ" sz="2800">
                <a:solidFill>
                  <a:schemeClr val="tx2"/>
                </a:solidFill>
                <a:latin typeface="Aljazeera" panose="02000000000000000000" pitchFamily="2" charset="-78"/>
                <a:ea typeface="Calibri"/>
                <a:cs typeface="Aljazeera" panose="02000000000000000000" pitchFamily="2" charset="-78"/>
              </a:rPr>
              <a:t>المطلوب: حدد الرسم على النشاط المهني الواجب الدفع إلى مصلحة الضرائب؟</a:t>
            </a:r>
            <a:endParaRPr lang="ar-DZ" sz="2800" dirty="0">
              <a:solidFill>
                <a:schemeClr val="tx2"/>
              </a:solidFill>
              <a:latin typeface="Aljazeera" panose="02000000000000000000" pitchFamily="2" charset="-78"/>
              <a:ea typeface="Calibri"/>
              <a:cs typeface="Aljazeera" panose="02000000000000000000" pitchFamily="2" charset="-78"/>
            </a:endParaRPr>
          </a:p>
        </p:txBody>
      </p:sp>
      <p:sp>
        <p:nvSpPr>
          <p:cNvPr id="2" name="Rectangle 1"/>
          <p:cNvSpPr/>
          <p:nvPr/>
        </p:nvSpPr>
        <p:spPr bwMode="gray">
          <a:xfrm>
            <a:off x="1187624" y="980728"/>
            <a:ext cx="6696744" cy="864096"/>
          </a:xfrm>
          <a:prstGeom prst="rect">
            <a:avLst/>
          </a:prstGeom>
          <a:solidFill>
            <a:srgbClr val="00B050"/>
          </a:solidFill>
          <a:ln>
            <a:headEnd/>
            <a:tailEnd/>
          </a:ln>
        </p:spPr>
        <p:style>
          <a:lnRef idx="0">
            <a:schemeClr val="accent6"/>
          </a:lnRef>
          <a:fillRef idx="3">
            <a:schemeClr val="accent6"/>
          </a:fillRef>
          <a:effectRef idx="3">
            <a:schemeClr val="accent6"/>
          </a:effectRef>
          <a:fontRef idx="minor">
            <a:schemeClr val="lt1"/>
          </a:fontRef>
        </p:style>
        <p:txBody>
          <a:bodyPr wrap="none" rtlCol="0" anchor="ctr"/>
          <a:lstStyle/>
          <a:p>
            <a:pPr algn="ctr" rtl="1" eaLnBrk="0" hangingPunct="0"/>
            <a:r>
              <a:rPr lang="ar-DZ" sz="3200" b="1" dirty="0" smtClean="0"/>
              <a:t> مثال تطبيقي </a:t>
            </a:r>
            <a:r>
              <a:rPr lang="fr-FR" sz="3200" b="1" dirty="0" smtClean="0"/>
              <a:t>3</a:t>
            </a:r>
            <a:endParaRPr lang="fr-FR" sz="3200" b="1" dirty="0"/>
          </a:p>
        </p:txBody>
      </p:sp>
    </p:spTree>
    <p:extLst>
      <p:ext uri="{BB962C8B-B14F-4D97-AF65-F5344CB8AC3E}">
        <p14:creationId xmlns:p14="http://schemas.microsoft.com/office/powerpoint/2010/main" val="67074400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xit" presetSubtype="32" fill="hold" grpId="1" nodeType="clickEffect">
                                  <p:stCondLst>
                                    <p:cond delay="0"/>
                                  </p:stCondLst>
                                  <p:childTnLst>
                                    <p:anim calcmode="lin" valueType="num">
                                      <p:cBhvr>
                                        <p:cTn id="12" dur="500"/>
                                        <p:tgtEl>
                                          <p:spTgt spid="12"/>
                                        </p:tgtEl>
                                        <p:attrNameLst>
                                          <p:attrName>ppt_w</p:attrName>
                                        </p:attrNameLst>
                                      </p:cBhvr>
                                      <p:tavLst>
                                        <p:tav tm="0">
                                          <p:val>
                                            <p:strVal val="ppt_w"/>
                                          </p:val>
                                        </p:tav>
                                        <p:tav tm="100000">
                                          <p:val>
                                            <p:fltVal val="0"/>
                                          </p:val>
                                        </p:tav>
                                      </p:tavLst>
                                    </p:anim>
                                    <p:anim calcmode="lin" valueType="num">
                                      <p:cBhvr>
                                        <p:cTn id="13" dur="500"/>
                                        <p:tgtEl>
                                          <p:spTgt spid="12"/>
                                        </p:tgtEl>
                                        <p:attrNameLst>
                                          <p:attrName>ppt_h</p:attrName>
                                        </p:attrNameLst>
                                      </p:cBhvr>
                                      <p:tavLst>
                                        <p:tav tm="0">
                                          <p:val>
                                            <p:strVal val="ppt_h"/>
                                          </p:val>
                                        </p:tav>
                                        <p:tav tm="100000">
                                          <p:val>
                                            <p:fltVal val="0"/>
                                          </p:val>
                                        </p:tav>
                                      </p:tavLst>
                                    </p:anim>
                                    <p:set>
                                      <p:cBhvr>
                                        <p:cTn id="14"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algn="r" rtl="1"/>
            <a:r>
              <a:rPr lang="ar-DZ" b="1" dirty="0" smtClean="0">
                <a:latin typeface="Times New Roman" pitchFamily="18" charset="0"/>
                <a:cs typeface="Times New Roman" pitchFamily="18" charset="0"/>
              </a:rPr>
              <a:t> </a:t>
            </a:r>
            <a:endParaRPr lang="en-US" b="1" dirty="0">
              <a:latin typeface="Times New Roman" pitchFamily="18" charset="0"/>
              <a:cs typeface="Times New Roman" pitchFamily="18" charset="0"/>
            </a:endParaRPr>
          </a:p>
        </p:txBody>
      </p:sp>
      <p:sp>
        <p:nvSpPr>
          <p:cNvPr id="5" name="Espace réservé du pied de page 4"/>
          <p:cNvSpPr>
            <a:spLocks noGrp="1"/>
          </p:cNvSpPr>
          <p:nvPr>
            <p:ph type="ftr" sz="quarter" idx="11"/>
          </p:nvPr>
        </p:nvSpPr>
        <p:spPr/>
        <p:txBody>
          <a:bodyPr/>
          <a:lstStyle/>
          <a:p>
            <a:r>
              <a:rPr lang="en-US"/>
              <a:t>Company Logo</a:t>
            </a:r>
          </a:p>
        </p:txBody>
      </p:sp>
      <p:sp>
        <p:nvSpPr>
          <p:cNvPr id="9" name="Rectangle à coins arrondis 8"/>
          <p:cNvSpPr/>
          <p:nvPr/>
        </p:nvSpPr>
        <p:spPr>
          <a:xfrm>
            <a:off x="0" y="6500834"/>
            <a:ext cx="9144000" cy="357166"/>
          </a:xfrm>
          <a:prstGeom prst="roundRect">
            <a:avLst/>
          </a:prstGeom>
          <a:gradFill>
            <a:gsLst>
              <a:gs pos="71000">
                <a:srgbClr val="7AC2CC"/>
              </a:gs>
              <a:gs pos="50000">
                <a:srgbClr val="0070C0">
                  <a:shade val="67500"/>
                  <a:satMod val="115000"/>
                </a:srgbClr>
              </a:gs>
              <a:gs pos="100000">
                <a:srgbClr val="0070C0">
                  <a:shade val="100000"/>
                  <a:satMod val="115000"/>
                </a:srgbClr>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600" b="1" dirty="0" smtClean="0">
                <a:latin typeface="Comic Sans MS" pitchFamily="66" charset="0"/>
              </a:rPr>
              <a:t>pvdf</a:t>
            </a:r>
            <a:endParaRPr lang="fr-FR" sz="2600" b="1" dirty="0">
              <a:latin typeface="Comic Sans MS" pitchFamily="66" charset="0"/>
            </a:endParaRPr>
          </a:p>
        </p:txBody>
      </p:sp>
      <p:sp>
        <p:nvSpPr>
          <p:cNvPr id="11" name="Ellipse 10"/>
          <p:cNvSpPr/>
          <p:nvPr/>
        </p:nvSpPr>
        <p:spPr>
          <a:xfrm>
            <a:off x="8143900" y="6500834"/>
            <a:ext cx="1000100" cy="35716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2"/>
                </a:solidFill>
              </a:rPr>
              <a:t>2</a:t>
            </a:r>
            <a:endParaRPr lang="fr-FR" b="1" dirty="0">
              <a:solidFill>
                <a:schemeClr val="tx2"/>
              </a:solidFill>
            </a:endParaRPr>
          </a:p>
        </p:txBody>
      </p:sp>
      <p:sp>
        <p:nvSpPr>
          <p:cNvPr id="12" name="Organigramme : Alternative 11"/>
          <p:cNvSpPr/>
          <p:nvPr/>
        </p:nvSpPr>
        <p:spPr>
          <a:xfrm>
            <a:off x="-87857" y="404664"/>
            <a:ext cx="9289032" cy="6104086"/>
          </a:xfrm>
          <a:prstGeom prst="flowChartAlternateProcess">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lnSpc>
                <a:spcPct val="115000"/>
              </a:lnSpc>
              <a:spcAft>
                <a:spcPts val="1000"/>
              </a:spcAft>
            </a:pPr>
            <a:endParaRPr lang="ar-DZ" sz="2800" dirty="0">
              <a:solidFill>
                <a:schemeClr val="tx2"/>
              </a:solidFill>
              <a:latin typeface="Aljazeera" panose="02000000000000000000" pitchFamily="2" charset="-78"/>
              <a:ea typeface="Calibri"/>
              <a:cs typeface="Aljazeera" panose="02000000000000000000" pitchFamily="2" charset="-78"/>
            </a:endParaRPr>
          </a:p>
        </p:txBody>
      </p:sp>
      <p:sp>
        <p:nvSpPr>
          <p:cNvPr id="2" name="Rectangle 1"/>
          <p:cNvSpPr/>
          <p:nvPr/>
        </p:nvSpPr>
        <p:spPr bwMode="gray">
          <a:xfrm>
            <a:off x="1187624" y="980728"/>
            <a:ext cx="6696744" cy="864096"/>
          </a:xfrm>
          <a:prstGeom prst="rect">
            <a:avLst/>
          </a:prstGeom>
          <a:solidFill>
            <a:srgbClr val="00B050"/>
          </a:solidFill>
          <a:ln>
            <a:headEnd/>
            <a:tailEnd/>
          </a:ln>
        </p:spPr>
        <p:style>
          <a:lnRef idx="0">
            <a:schemeClr val="accent6"/>
          </a:lnRef>
          <a:fillRef idx="3">
            <a:schemeClr val="accent6"/>
          </a:fillRef>
          <a:effectRef idx="3">
            <a:schemeClr val="accent6"/>
          </a:effectRef>
          <a:fontRef idx="minor">
            <a:schemeClr val="lt1"/>
          </a:fontRef>
        </p:style>
        <p:txBody>
          <a:bodyPr wrap="none" rtlCol="0" anchor="ctr"/>
          <a:lstStyle/>
          <a:p>
            <a:pPr algn="ctr" rtl="1" eaLnBrk="0" hangingPunct="0"/>
            <a:r>
              <a:rPr lang="ar-DZ" sz="3200" b="1" dirty="0" smtClean="0"/>
              <a:t> مثال تطبيقي </a:t>
            </a:r>
            <a:r>
              <a:rPr lang="fr-FR" sz="3200" b="1" dirty="0" smtClean="0"/>
              <a:t>4</a:t>
            </a:r>
            <a:endParaRPr lang="fr-FR" sz="3200" b="1" dirty="0"/>
          </a:p>
        </p:txBody>
      </p:sp>
      <p:graphicFrame>
        <p:nvGraphicFramePr>
          <p:cNvPr id="3" name="Tableau 2"/>
          <p:cNvGraphicFramePr>
            <a:graphicFrameLocks noGrp="1"/>
          </p:cNvGraphicFramePr>
          <p:nvPr>
            <p:extLst>
              <p:ext uri="{D42A27DB-BD31-4B8C-83A1-F6EECF244321}">
                <p14:modId xmlns:p14="http://schemas.microsoft.com/office/powerpoint/2010/main" val="3591751250"/>
              </p:ext>
            </p:extLst>
          </p:nvPr>
        </p:nvGraphicFramePr>
        <p:xfrm>
          <a:off x="35492" y="2847150"/>
          <a:ext cx="9073012" cy="3131064"/>
        </p:xfrm>
        <a:graphic>
          <a:graphicData uri="http://schemas.openxmlformats.org/drawingml/2006/table">
            <a:tbl>
              <a:tblPr rtl="1" firstRow="1" firstCol="1" bandRow="1">
                <a:tableStyleId>{5C22544A-7EE6-4342-B048-85BDC9FD1C3A}</a:tableStyleId>
              </a:tblPr>
              <a:tblGrid>
                <a:gridCol w="1814270"/>
                <a:gridCol w="1814270"/>
                <a:gridCol w="1814270"/>
                <a:gridCol w="1815101"/>
                <a:gridCol w="1815101"/>
              </a:tblGrid>
              <a:tr h="185383">
                <a:tc gridSpan="5">
                  <a:txBody>
                    <a:bodyPr/>
                    <a:lstStyle/>
                    <a:p>
                      <a:pPr algn="ctr" rtl="1">
                        <a:lnSpc>
                          <a:spcPct val="107000"/>
                        </a:lnSpc>
                        <a:spcAft>
                          <a:spcPts val="0"/>
                        </a:spcAft>
                      </a:pPr>
                      <a:r>
                        <a:rPr lang="ar-DZ" sz="1600" dirty="0">
                          <a:effectLst/>
                          <a:latin typeface="Aljazeera" panose="02000000000000000000" pitchFamily="2" charset="-78"/>
                          <a:cs typeface="Aljazeera" panose="02000000000000000000" pitchFamily="2" charset="-78"/>
                        </a:rPr>
                        <a:t>2019</a:t>
                      </a:r>
                      <a:endParaRPr lang="fr-FR" sz="1400" dirty="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185383">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الأشهر</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جانفي</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فيفري</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مارس</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أفريل</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r>
              <a:tr h="185383">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رقم الأعمال</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300.000 دج</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500.000 دج</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600.000 دج</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7000.00 دج</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r>
              <a:tr h="185383">
                <a:tc gridSpan="5">
                  <a:txBody>
                    <a:bodyPr/>
                    <a:lstStyle/>
                    <a:p>
                      <a:pPr algn="ctr" rtl="1">
                        <a:lnSpc>
                          <a:spcPct val="107000"/>
                        </a:lnSpc>
                        <a:spcAft>
                          <a:spcPts val="0"/>
                        </a:spcAft>
                      </a:pPr>
                      <a:r>
                        <a:rPr lang="ar-DZ" sz="1600">
                          <a:effectLst/>
                          <a:latin typeface="Aljazeera" panose="02000000000000000000" pitchFamily="2" charset="-78"/>
                          <a:cs typeface="Aljazeera" panose="02000000000000000000" pitchFamily="2" charset="-78"/>
                        </a:rPr>
                        <a:t>2020</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185383">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الأشهر</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جانفي</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فيفري</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مارس</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أفريل</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r>
              <a:tr h="185383">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رقم الأعمال</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400.000 دج</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200.000 دج</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250.000 دج</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450.000 دج</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r>
              <a:tr h="185383">
                <a:tc gridSpan="5">
                  <a:txBody>
                    <a:bodyPr/>
                    <a:lstStyle/>
                    <a:p>
                      <a:pPr algn="ctr" rtl="1">
                        <a:lnSpc>
                          <a:spcPct val="107000"/>
                        </a:lnSpc>
                        <a:spcAft>
                          <a:spcPts val="0"/>
                        </a:spcAft>
                      </a:pPr>
                      <a:r>
                        <a:rPr lang="ar-DZ" sz="1600">
                          <a:effectLst/>
                          <a:latin typeface="Aljazeera" panose="02000000000000000000" pitchFamily="2" charset="-78"/>
                          <a:cs typeface="Aljazeera" panose="02000000000000000000" pitchFamily="2" charset="-78"/>
                        </a:rPr>
                        <a:t>2021</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185383">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الأشهر</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جانفي</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فيفري</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مارس</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أفريل</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r>
              <a:tr h="185383">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رقم الأعمال</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700.000 دج</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850.000 دج</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550.000 دج</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900.000 دج</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r>
              <a:tr h="185383">
                <a:tc gridSpan="5">
                  <a:txBody>
                    <a:bodyPr/>
                    <a:lstStyle/>
                    <a:p>
                      <a:pPr algn="ctr" rtl="1">
                        <a:lnSpc>
                          <a:spcPct val="107000"/>
                        </a:lnSpc>
                        <a:spcAft>
                          <a:spcPts val="0"/>
                        </a:spcAft>
                      </a:pPr>
                      <a:r>
                        <a:rPr lang="ar-DZ" sz="1600">
                          <a:effectLst/>
                          <a:latin typeface="Aljazeera" panose="02000000000000000000" pitchFamily="2" charset="-78"/>
                          <a:cs typeface="Aljazeera" panose="02000000000000000000" pitchFamily="2" charset="-78"/>
                        </a:rPr>
                        <a:t>2022</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185383">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الأشهر</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جانفي</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فيفري</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مارس</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أفريل</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r>
              <a:tr h="185383">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رقم الأعمال</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700.000 دج</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850.000 دج</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a:txBody>
                    <a:bodyPr/>
                    <a:lstStyle/>
                    <a:p>
                      <a:pPr algn="justLow" rtl="1">
                        <a:lnSpc>
                          <a:spcPct val="107000"/>
                        </a:lnSpc>
                        <a:spcAft>
                          <a:spcPts val="0"/>
                        </a:spcAft>
                      </a:pPr>
                      <a:r>
                        <a:rPr lang="ar-DZ" sz="1600">
                          <a:effectLst/>
                          <a:latin typeface="Aljazeera" panose="02000000000000000000" pitchFamily="2" charset="-78"/>
                          <a:cs typeface="Aljazeera" panose="02000000000000000000" pitchFamily="2" charset="-78"/>
                        </a:rPr>
                        <a:t>150.000 دج</a:t>
                      </a:r>
                      <a:endParaRPr lang="fr-FR" sz="140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c>
                  <a:txBody>
                    <a:bodyPr/>
                    <a:lstStyle/>
                    <a:p>
                      <a:pPr algn="justLow" rtl="1">
                        <a:lnSpc>
                          <a:spcPct val="107000"/>
                        </a:lnSpc>
                        <a:spcAft>
                          <a:spcPts val="0"/>
                        </a:spcAft>
                      </a:pPr>
                      <a:r>
                        <a:rPr lang="ar-DZ" sz="1600" dirty="0">
                          <a:effectLst/>
                          <a:latin typeface="Aljazeera" panose="02000000000000000000" pitchFamily="2" charset="-78"/>
                          <a:cs typeface="Aljazeera" panose="02000000000000000000" pitchFamily="2" charset="-78"/>
                        </a:rPr>
                        <a:t>900.000 دج</a:t>
                      </a:r>
                      <a:endParaRPr lang="fr-FR" sz="1400" dirty="0">
                        <a:effectLst/>
                        <a:latin typeface="Aljazeera" panose="02000000000000000000" pitchFamily="2" charset="-78"/>
                        <a:ea typeface="Calibri" panose="020F0502020204030204" pitchFamily="34" charset="0"/>
                        <a:cs typeface="Aljazeera" panose="02000000000000000000" pitchFamily="2" charset="-78"/>
                      </a:endParaRPr>
                    </a:p>
                  </a:txBody>
                  <a:tcPr marL="68580" marR="68580" marT="0" marB="0"/>
                </a:tc>
              </a:tr>
            </a:tbl>
          </a:graphicData>
        </a:graphic>
      </p:graphicFrame>
      <p:sp>
        <p:nvSpPr>
          <p:cNvPr id="4" name="Rectangle 1"/>
          <p:cNvSpPr>
            <a:spLocks noChangeArrowheads="1"/>
          </p:cNvSpPr>
          <p:nvPr/>
        </p:nvSpPr>
        <p:spPr bwMode="auto">
          <a:xfrm>
            <a:off x="-63871" y="1844824"/>
            <a:ext cx="9294329"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DZ" sz="2000" b="0" i="0" u="none" strike="noStrike" cap="none" normalizeH="0" baseline="0" dirty="0" smtClean="0">
                <a:ln>
                  <a:noFill/>
                </a:ln>
                <a:solidFill>
                  <a:schemeClr val="tx1"/>
                </a:solidFill>
                <a:effectLst/>
                <a:latin typeface="Aljazeera" panose="02000000000000000000" pitchFamily="2" charset="-78"/>
                <a:ea typeface="Calibri" panose="020F0502020204030204" pitchFamily="34" charset="0"/>
                <a:cs typeface="Aljazeera" panose="02000000000000000000" pitchFamily="2" charset="-78"/>
              </a:rPr>
              <a:t>شركة تضامن "النور" نشاطها نقل المسافرين تنشط في إطار الوكالة الوطنية لتطوير </a:t>
            </a:r>
            <a:r>
              <a:rPr kumimoji="0" lang="ar-DZ" sz="2000" b="0" i="0" u="none" strike="noStrike" cap="none" normalizeH="0" baseline="0" dirty="0" err="1" smtClean="0">
                <a:ln>
                  <a:noFill/>
                </a:ln>
                <a:solidFill>
                  <a:schemeClr val="tx1"/>
                </a:solidFill>
                <a:effectLst/>
                <a:latin typeface="Aljazeera" panose="02000000000000000000" pitchFamily="2" charset="-78"/>
                <a:ea typeface="Calibri" panose="020F0502020204030204" pitchFamily="34" charset="0"/>
                <a:cs typeface="Aljazeera" panose="02000000000000000000" pitchFamily="2" charset="-78"/>
              </a:rPr>
              <a:t>الإستثمار</a:t>
            </a:r>
            <a:r>
              <a:rPr kumimoji="0" lang="ar-DZ" sz="2000" b="0" i="0" u="none" strike="noStrike" cap="none" normalizeH="0" baseline="0" dirty="0" smtClean="0">
                <a:ln>
                  <a:noFill/>
                </a:ln>
                <a:solidFill>
                  <a:schemeClr val="tx1"/>
                </a:solidFill>
                <a:effectLst/>
                <a:latin typeface="Aljazeera" panose="02000000000000000000" pitchFamily="2" charset="-78"/>
                <a:ea typeface="Calibri" panose="020F0502020204030204" pitchFamily="34" charset="0"/>
                <a:cs typeface="Aljazeera" panose="02000000000000000000" pitchFamily="2" charset="-78"/>
              </a:rPr>
              <a:t>، بدأت نشاطها في 8 </a:t>
            </a:r>
            <a:r>
              <a:rPr kumimoji="0" lang="ar-DZ" sz="2000" b="0" i="0" u="none" strike="noStrike" cap="none" normalizeH="0" baseline="0" dirty="0" err="1" smtClean="0">
                <a:ln>
                  <a:noFill/>
                </a:ln>
                <a:solidFill>
                  <a:schemeClr val="tx1"/>
                </a:solidFill>
                <a:effectLst/>
                <a:latin typeface="Aljazeera" panose="02000000000000000000" pitchFamily="2" charset="-78"/>
                <a:ea typeface="Calibri" panose="020F0502020204030204" pitchFamily="34" charset="0"/>
                <a:cs typeface="Aljazeera" panose="02000000000000000000" pitchFamily="2" charset="-78"/>
              </a:rPr>
              <a:t>جانفي</a:t>
            </a:r>
            <a:r>
              <a:rPr kumimoji="0" lang="ar-DZ" sz="2000" b="0" i="0" u="none" strike="noStrike" cap="none" normalizeH="0" baseline="0" dirty="0" smtClean="0">
                <a:ln>
                  <a:noFill/>
                </a:ln>
                <a:solidFill>
                  <a:schemeClr val="tx1"/>
                </a:solidFill>
                <a:effectLst/>
                <a:latin typeface="Aljazeera" panose="02000000000000000000" pitchFamily="2" charset="-78"/>
                <a:ea typeface="Calibri" panose="020F0502020204030204" pitchFamily="34" charset="0"/>
                <a:cs typeface="Aljazeera" panose="02000000000000000000" pitchFamily="2" charset="-78"/>
              </a:rPr>
              <a:t> 2019 حيث كان رقم الأعمال المحقق المتعلق بالثلاثي الأول (</a:t>
            </a:r>
            <a:r>
              <a:rPr kumimoji="0" lang="ar-DZ" sz="2000" b="0" i="0" u="none" strike="noStrike" cap="none" normalizeH="0" baseline="0" dirty="0" err="1" smtClean="0">
                <a:ln>
                  <a:noFill/>
                </a:ln>
                <a:solidFill>
                  <a:schemeClr val="tx1"/>
                </a:solidFill>
                <a:effectLst/>
                <a:latin typeface="Aljazeera" panose="02000000000000000000" pitchFamily="2" charset="-78"/>
                <a:ea typeface="Calibri" panose="020F0502020204030204" pitchFamily="34" charset="0"/>
                <a:cs typeface="Aljazeera" panose="02000000000000000000" pitchFamily="2" charset="-78"/>
              </a:rPr>
              <a:t>جانفي</a:t>
            </a:r>
            <a:r>
              <a:rPr kumimoji="0" lang="ar-DZ" sz="2000" b="0" i="0" u="none" strike="noStrike" cap="none" normalizeH="0" baseline="0" dirty="0" smtClean="0">
                <a:ln>
                  <a:noFill/>
                </a:ln>
                <a:solidFill>
                  <a:schemeClr val="tx1"/>
                </a:solidFill>
                <a:effectLst/>
                <a:latin typeface="Aljazeera" panose="02000000000000000000" pitchFamily="2" charset="-78"/>
                <a:ea typeface="Calibri" panose="020F0502020204030204" pitchFamily="34" charset="0"/>
                <a:cs typeface="Aljazeera" panose="02000000000000000000" pitchFamily="2" charset="-78"/>
              </a:rPr>
              <a:t>، فيفري، مارس </a:t>
            </a:r>
            <a:r>
              <a:rPr kumimoji="0" lang="ar-DZ" sz="2000" b="0" i="0" u="none" strike="noStrike" cap="none" normalizeH="0" baseline="0" dirty="0" err="1" smtClean="0">
                <a:ln>
                  <a:noFill/>
                </a:ln>
                <a:solidFill>
                  <a:schemeClr val="tx1"/>
                </a:solidFill>
                <a:effectLst/>
                <a:latin typeface="Aljazeera" panose="02000000000000000000" pitchFamily="2" charset="-78"/>
                <a:ea typeface="Calibri" panose="020F0502020204030204" pitchFamily="34" charset="0"/>
                <a:cs typeface="Aljazeera" panose="02000000000000000000" pitchFamily="2" charset="-78"/>
              </a:rPr>
              <a:t>وأفريل</a:t>
            </a:r>
            <a:r>
              <a:rPr kumimoji="0" lang="ar-DZ" sz="2000" b="0" i="0" u="none" strike="noStrike" cap="none" normalizeH="0" baseline="0" dirty="0" smtClean="0">
                <a:ln>
                  <a:noFill/>
                </a:ln>
                <a:solidFill>
                  <a:schemeClr val="tx1"/>
                </a:solidFill>
                <a:effectLst/>
                <a:latin typeface="Aljazeera" panose="02000000000000000000" pitchFamily="2" charset="-78"/>
                <a:ea typeface="Calibri" panose="020F0502020204030204" pitchFamily="34" charset="0"/>
                <a:cs typeface="Aljazeera" panose="02000000000000000000" pitchFamily="2" charset="-78"/>
              </a:rPr>
              <a:t>) خلال 4 سنوات الأولى من النشاط كما يلي: </a:t>
            </a:r>
            <a:endParaRPr kumimoji="0" lang="fr-FR" sz="800" b="0" i="0" u="none" strike="noStrike" cap="none" normalizeH="0" baseline="0" dirty="0" smtClean="0">
              <a:ln>
                <a:noFill/>
              </a:ln>
              <a:solidFill>
                <a:schemeClr val="tx1"/>
              </a:solidFill>
              <a:effectLst/>
              <a:latin typeface="Aljazeera" panose="02000000000000000000" pitchFamily="2" charset="-78"/>
              <a:cs typeface="Aljazeera" panose="02000000000000000000" pitchFamily="2" charset="-7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smtClean="0">
              <a:ln>
                <a:noFill/>
              </a:ln>
              <a:solidFill>
                <a:schemeClr val="tx1"/>
              </a:solidFill>
              <a:effectLst/>
              <a:latin typeface="Aljazeera" panose="02000000000000000000" pitchFamily="2" charset="-78"/>
              <a:cs typeface="Aljazeera" panose="02000000000000000000" pitchFamily="2" charset="-78"/>
            </a:endParaRPr>
          </a:p>
        </p:txBody>
      </p:sp>
    </p:spTree>
    <p:extLst>
      <p:ext uri="{BB962C8B-B14F-4D97-AF65-F5344CB8AC3E}">
        <p14:creationId xmlns:p14="http://schemas.microsoft.com/office/powerpoint/2010/main" val="2421464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xit" presetSubtype="32" fill="hold" grpId="1" nodeType="clickEffect">
                                  <p:stCondLst>
                                    <p:cond delay="0"/>
                                  </p:stCondLst>
                                  <p:childTnLst>
                                    <p:anim calcmode="lin" valueType="num">
                                      <p:cBhvr>
                                        <p:cTn id="12" dur="500"/>
                                        <p:tgtEl>
                                          <p:spTgt spid="12"/>
                                        </p:tgtEl>
                                        <p:attrNameLst>
                                          <p:attrName>ppt_w</p:attrName>
                                        </p:attrNameLst>
                                      </p:cBhvr>
                                      <p:tavLst>
                                        <p:tav tm="0">
                                          <p:val>
                                            <p:strVal val="ppt_w"/>
                                          </p:val>
                                        </p:tav>
                                        <p:tav tm="100000">
                                          <p:val>
                                            <p:fltVal val="0"/>
                                          </p:val>
                                        </p:tav>
                                      </p:tavLst>
                                    </p:anim>
                                    <p:anim calcmode="lin" valueType="num">
                                      <p:cBhvr>
                                        <p:cTn id="13" dur="500"/>
                                        <p:tgtEl>
                                          <p:spTgt spid="12"/>
                                        </p:tgtEl>
                                        <p:attrNameLst>
                                          <p:attrName>ppt_h</p:attrName>
                                        </p:attrNameLst>
                                      </p:cBhvr>
                                      <p:tavLst>
                                        <p:tav tm="0">
                                          <p:val>
                                            <p:strVal val="ppt_h"/>
                                          </p:val>
                                        </p:tav>
                                        <p:tav tm="100000">
                                          <p:val>
                                            <p:fltVal val="0"/>
                                          </p:val>
                                        </p:tav>
                                      </p:tavLst>
                                    </p:anim>
                                    <p:set>
                                      <p:cBhvr>
                                        <p:cTn id="14"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algn="r" rtl="1"/>
            <a:r>
              <a:rPr lang="ar-DZ" b="1" dirty="0" smtClean="0">
                <a:latin typeface="Times New Roman" pitchFamily="18" charset="0"/>
                <a:cs typeface="Times New Roman" pitchFamily="18" charset="0"/>
              </a:rPr>
              <a:t> </a:t>
            </a:r>
            <a:endParaRPr lang="en-US" b="1" dirty="0">
              <a:latin typeface="Times New Roman" pitchFamily="18" charset="0"/>
              <a:cs typeface="Times New Roman" pitchFamily="18" charset="0"/>
            </a:endParaRPr>
          </a:p>
        </p:txBody>
      </p:sp>
      <p:sp>
        <p:nvSpPr>
          <p:cNvPr id="5" name="Espace réservé du pied de page 4"/>
          <p:cNvSpPr>
            <a:spLocks noGrp="1"/>
          </p:cNvSpPr>
          <p:nvPr>
            <p:ph type="ftr" sz="quarter" idx="11"/>
          </p:nvPr>
        </p:nvSpPr>
        <p:spPr/>
        <p:txBody>
          <a:bodyPr/>
          <a:lstStyle/>
          <a:p>
            <a:r>
              <a:rPr lang="en-US"/>
              <a:t>Company Logo</a:t>
            </a:r>
          </a:p>
        </p:txBody>
      </p:sp>
      <p:sp>
        <p:nvSpPr>
          <p:cNvPr id="9" name="Rectangle à coins arrondis 8"/>
          <p:cNvSpPr/>
          <p:nvPr/>
        </p:nvSpPr>
        <p:spPr>
          <a:xfrm>
            <a:off x="0" y="6500834"/>
            <a:ext cx="9144000" cy="357166"/>
          </a:xfrm>
          <a:prstGeom prst="roundRect">
            <a:avLst/>
          </a:prstGeom>
          <a:gradFill>
            <a:gsLst>
              <a:gs pos="71000">
                <a:srgbClr val="7AC2CC"/>
              </a:gs>
              <a:gs pos="50000">
                <a:srgbClr val="0070C0">
                  <a:shade val="67500"/>
                  <a:satMod val="115000"/>
                </a:srgbClr>
              </a:gs>
              <a:gs pos="100000">
                <a:srgbClr val="0070C0">
                  <a:shade val="100000"/>
                  <a:satMod val="115000"/>
                </a:srgbClr>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600" b="1" dirty="0" smtClean="0">
                <a:latin typeface="Comic Sans MS" pitchFamily="66" charset="0"/>
              </a:rPr>
              <a:t>pvdf</a:t>
            </a:r>
            <a:endParaRPr lang="fr-FR" sz="2600" b="1" dirty="0">
              <a:latin typeface="Comic Sans MS" pitchFamily="66" charset="0"/>
            </a:endParaRPr>
          </a:p>
        </p:txBody>
      </p:sp>
      <p:sp>
        <p:nvSpPr>
          <p:cNvPr id="11" name="Ellipse 10"/>
          <p:cNvSpPr/>
          <p:nvPr/>
        </p:nvSpPr>
        <p:spPr>
          <a:xfrm>
            <a:off x="8143900" y="6500834"/>
            <a:ext cx="1000100" cy="35716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2"/>
                </a:solidFill>
              </a:rPr>
              <a:t>2</a:t>
            </a:r>
            <a:endParaRPr lang="fr-FR" b="1" dirty="0">
              <a:solidFill>
                <a:schemeClr val="tx2"/>
              </a:solidFill>
            </a:endParaRPr>
          </a:p>
        </p:txBody>
      </p:sp>
      <p:sp>
        <p:nvSpPr>
          <p:cNvPr id="2" name="Rectangle 1"/>
          <p:cNvSpPr/>
          <p:nvPr/>
        </p:nvSpPr>
        <p:spPr bwMode="gray">
          <a:xfrm>
            <a:off x="1187624" y="980728"/>
            <a:ext cx="6696744" cy="864096"/>
          </a:xfrm>
          <a:prstGeom prst="rect">
            <a:avLst/>
          </a:prstGeom>
          <a:solidFill>
            <a:srgbClr val="00B050"/>
          </a:solidFill>
          <a:ln>
            <a:headEnd/>
            <a:tailEnd/>
          </a:ln>
        </p:spPr>
        <p:style>
          <a:lnRef idx="0">
            <a:schemeClr val="accent6"/>
          </a:lnRef>
          <a:fillRef idx="3">
            <a:schemeClr val="accent6"/>
          </a:fillRef>
          <a:effectRef idx="3">
            <a:schemeClr val="accent6"/>
          </a:effectRef>
          <a:fontRef idx="minor">
            <a:schemeClr val="lt1"/>
          </a:fontRef>
        </p:style>
        <p:txBody>
          <a:bodyPr wrap="none" rtlCol="0" anchor="ctr"/>
          <a:lstStyle/>
          <a:p>
            <a:pPr algn="ctr" rtl="1" eaLnBrk="0" hangingPunct="0"/>
            <a:r>
              <a:rPr lang="ar-DZ" sz="3200" b="1" dirty="0" smtClean="0"/>
              <a:t> مثال تطبيقي </a:t>
            </a:r>
            <a:r>
              <a:rPr lang="fr-FR" sz="3200" b="1" dirty="0" smtClean="0"/>
              <a:t>5</a:t>
            </a:r>
            <a:endParaRPr lang="fr-FR" sz="3200" b="1" dirty="0"/>
          </a:p>
        </p:txBody>
      </p:sp>
      <p:sp>
        <p:nvSpPr>
          <p:cNvPr id="6" name="Rectangle 5"/>
          <p:cNvSpPr/>
          <p:nvPr/>
        </p:nvSpPr>
        <p:spPr>
          <a:xfrm>
            <a:off x="251520" y="2204864"/>
            <a:ext cx="8964488" cy="4154984"/>
          </a:xfrm>
          <a:prstGeom prst="rect">
            <a:avLst/>
          </a:prstGeom>
        </p:spPr>
        <p:txBody>
          <a:bodyPr wrap="square">
            <a:spAutoFit/>
          </a:bodyPr>
          <a:lstStyle/>
          <a:p>
            <a:pPr algn="r"/>
            <a:r>
              <a:rPr lang="ar-DZ" sz="2200" dirty="0">
                <a:latin typeface="Aljazeera" panose="02000000000000000000" pitchFamily="2" charset="-78"/>
                <a:cs typeface="Aljazeera" panose="02000000000000000000" pitchFamily="2" charset="-78"/>
              </a:rPr>
              <a:t>حققت مؤسسة تجارية تمارس نشاط البيع بالجملة العمليات التالية خلال شهر مارس 2022: </a:t>
            </a:r>
          </a:p>
          <a:p>
            <a:pPr algn="r"/>
            <a:r>
              <a:rPr lang="ar-DZ" sz="2200" dirty="0">
                <a:latin typeface="Aljazeera" panose="02000000000000000000" pitchFamily="2" charset="-78"/>
                <a:cs typeface="Aljazeera" panose="02000000000000000000" pitchFamily="2" charset="-78"/>
              </a:rPr>
              <a:t>- 2 مارس: بيع بضاعة الى الزبون محمد بقيمة 260000 دج خارج الرسم. </a:t>
            </a:r>
          </a:p>
          <a:p>
            <a:pPr algn="r"/>
            <a:r>
              <a:rPr lang="ar-DZ" sz="2200" dirty="0">
                <a:latin typeface="Aljazeera" panose="02000000000000000000" pitchFamily="2" charset="-78"/>
                <a:cs typeface="Aljazeera" panose="02000000000000000000" pitchFamily="2" charset="-78"/>
              </a:rPr>
              <a:t>- 5 مارس: الحصول على طلبية من الزبون خالد بقيمة 297500 دج متضمن الرسم بقصد تسليم بضاعة بعد أقل من شهر، مع تقديم تسبيق بنسبة 40 %من قيمة </a:t>
            </a:r>
            <a:r>
              <a:rPr lang="ar-DZ" sz="2200" dirty="0" err="1">
                <a:latin typeface="Aljazeera" panose="02000000000000000000" pitchFamily="2" charset="-78"/>
                <a:cs typeface="Aljazeera" panose="02000000000000000000" pitchFamily="2" charset="-78"/>
              </a:rPr>
              <a:t>الطلبيةالمقدمة</a:t>
            </a:r>
            <a:r>
              <a:rPr lang="ar-DZ" sz="2200" dirty="0">
                <a:latin typeface="Aljazeera" panose="02000000000000000000" pitchFamily="2" charset="-78"/>
                <a:cs typeface="Aljazeera" panose="02000000000000000000" pitchFamily="2" charset="-78"/>
              </a:rPr>
              <a:t>. </a:t>
            </a:r>
          </a:p>
          <a:p>
            <a:pPr algn="r"/>
            <a:r>
              <a:rPr lang="ar-DZ" sz="2200" dirty="0">
                <a:latin typeface="Aljazeera" panose="02000000000000000000" pitchFamily="2" charset="-78"/>
                <a:cs typeface="Aljazeera" panose="02000000000000000000" pitchFamily="2" charset="-78"/>
              </a:rPr>
              <a:t>- 15 مارس: قبض نقدا من الزبون عمر ثمن المبيعات </a:t>
            </a:r>
            <a:r>
              <a:rPr lang="ar-DZ" sz="2200" dirty="0" err="1">
                <a:latin typeface="Aljazeera" panose="02000000000000000000" pitchFamily="2" charset="-78"/>
                <a:cs typeface="Aljazeera" panose="02000000000000000000" pitchFamily="2" charset="-78"/>
              </a:rPr>
              <a:t>المفوترة</a:t>
            </a:r>
            <a:r>
              <a:rPr lang="ar-DZ" sz="2200" dirty="0">
                <a:latin typeface="Aljazeera" panose="02000000000000000000" pitchFamily="2" charset="-78"/>
                <a:cs typeface="Aljazeera" panose="02000000000000000000" pitchFamily="2" charset="-78"/>
              </a:rPr>
              <a:t> سابقا بقيمة 142800 دج (متضمن الرسم)</a:t>
            </a:r>
          </a:p>
          <a:p>
            <a:pPr algn="r"/>
            <a:r>
              <a:rPr lang="ar-DZ" sz="2200" dirty="0">
                <a:latin typeface="Aljazeera" panose="02000000000000000000" pitchFamily="2" charset="-78"/>
                <a:cs typeface="Aljazeera" panose="02000000000000000000" pitchFamily="2" charset="-78"/>
              </a:rPr>
              <a:t>- 26 مارس: تسليم الفاتورة رقم 600 المتعلقة بالطلبية المقدمة في 5 مارس من طرف الزبون خالد.</a:t>
            </a:r>
          </a:p>
          <a:p>
            <a:pPr algn="r"/>
            <a:r>
              <a:rPr lang="ar-DZ" sz="2200" dirty="0">
                <a:latin typeface="Aljazeera" panose="02000000000000000000" pitchFamily="2" charset="-78"/>
                <a:cs typeface="Aljazeera" panose="02000000000000000000" pitchFamily="2" charset="-78"/>
              </a:rPr>
              <a:t>- 30 مارس: تحصيل بشيك من الزبون خالد الباقي من مبيعات 26 مارس. </a:t>
            </a:r>
          </a:p>
          <a:p>
            <a:pPr algn="r"/>
            <a:r>
              <a:rPr lang="ar-DZ" sz="2200" dirty="0">
                <a:latin typeface="Aljazeera" panose="02000000000000000000" pitchFamily="2" charset="-78"/>
                <a:cs typeface="Aljazeera" panose="02000000000000000000" pitchFamily="2" charset="-78"/>
              </a:rPr>
              <a:t>المطلوب/ حساب الرسم على النشاط المهني الذي تخضع له هذه المؤسسة خلال شهر مارس 2022؟</a:t>
            </a:r>
          </a:p>
          <a:p>
            <a:pPr algn="r"/>
            <a:r>
              <a:rPr lang="ar-DZ" sz="2200" dirty="0">
                <a:latin typeface="Aljazeera" panose="02000000000000000000" pitchFamily="2" charset="-78"/>
                <a:cs typeface="Aljazeera" panose="02000000000000000000" pitchFamily="2" charset="-78"/>
              </a:rPr>
              <a:t>ملاحظة: معدل الرسم على القيمة المضافة 19 %، معدل الرسم على النشاط المهني 1,5 %</a:t>
            </a:r>
          </a:p>
        </p:txBody>
      </p:sp>
    </p:spTree>
    <p:extLst>
      <p:ext uri="{BB962C8B-B14F-4D97-AF65-F5344CB8AC3E}">
        <p14:creationId xmlns:p14="http://schemas.microsoft.com/office/powerpoint/2010/main" val="3760193607"/>
      </p:ext>
    </p:extLst>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20" name="Rectangle 4"/>
          <p:cNvSpPr>
            <a:spLocks noGrp="1" noChangeArrowheads="1"/>
          </p:cNvSpPr>
          <p:nvPr>
            <p:ph type="title"/>
          </p:nvPr>
        </p:nvSpPr>
        <p:spPr>
          <a:xfrm>
            <a:off x="457200" y="277813"/>
            <a:ext cx="8229600" cy="1143000"/>
          </a:xfrm>
        </p:spPr>
        <p:txBody>
          <a:bodyPr/>
          <a:lstStyle/>
          <a:p>
            <a:pPr eaLnBrk="1" hangingPunct="1">
              <a:defRPr/>
            </a:pPr>
            <a:endParaRPr lang="fr-FR" dirty="0" smtClean="0"/>
          </a:p>
        </p:txBody>
      </p:sp>
      <p:sp>
        <p:nvSpPr>
          <p:cNvPr id="188424" name="AutoShape 8"/>
          <p:cNvSpPr>
            <a:spLocks noChangeArrowheads="1"/>
          </p:cNvSpPr>
          <p:nvPr/>
        </p:nvSpPr>
        <p:spPr bwMode="auto">
          <a:xfrm>
            <a:off x="971600" y="2239466"/>
            <a:ext cx="4752975" cy="1899940"/>
          </a:xfrm>
          <a:prstGeom prst="cloudCallout">
            <a:avLst>
              <a:gd name="adj1" fmla="val -53171"/>
              <a:gd name="adj2" fmla="val 52204"/>
            </a:avLst>
          </a:prstGeom>
          <a:ln>
            <a:headEnd/>
            <a:tailEnd/>
          </a:ln>
        </p:spPr>
        <p:style>
          <a:lnRef idx="0">
            <a:schemeClr val="accent3"/>
          </a:lnRef>
          <a:fillRef idx="3">
            <a:schemeClr val="accent3"/>
          </a:fillRef>
          <a:effectRef idx="3">
            <a:schemeClr val="accent3"/>
          </a:effectRef>
          <a:fontRef idx="minor">
            <a:schemeClr val="lt1"/>
          </a:fontRef>
        </p:style>
        <p:txBody>
          <a:bodyPr/>
          <a:lstStyle/>
          <a:p>
            <a:pPr algn="ctr">
              <a:defRPr/>
            </a:pPr>
            <a:r>
              <a:rPr lang="ar-DZ" sz="4000" b="1" dirty="0" smtClean="0">
                <a:solidFill>
                  <a:schemeClr val="tx2"/>
                </a:solidFill>
                <a:effectLst>
                  <a:glow rad="101600">
                    <a:schemeClr val="accent2">
                      <a:satMod val="175000"/>
                      <a:alpha val="40000"/>
                    </a:schemeClr>
                  </a:glow>
                  <a:innerShdw blurRad="63500" dist="50800" dir="13500000">
                    <a:prstClr val="black">
                      <a:alpha val="50000"/>
                    </a:prstClr>
                  </a:innerShdw>
                </a:effectLst>
                <a:latin typeface="Curlz MT" pitchFamily="82" charset="0"/>
              </a:rPr>
              <a:t>  شكرا على انتباهكم </a:t>
            </a:r>
            <a:endParaRPr lang="fr-FR" sz="4000" b="1" dirty="0">
              <a:solidFill>
                <a:schemeClr val="tx2"/>
              </a:solidFill>
              <a:effectLst>
                <a:glow rad="101600">
                  <a:schemeClr val="accent2">
                    <a:satMod val="175000"/>
                    <a:alpha val="40000"/>
                  </a:schemeClr>
                </a:glow>
                <a:innerShdw blurRad="63500" dist="50800" dir="13500000">
                  <a:prstClr val="black">
                    <a:alpha val="50000"/>
                  </a:prstClr>
                </a:innerShdw>
              </a:effectLst>
              <a:latin typeface="Curlz MT" pitchFamily="82" charset="0"/>
            </a:endParaRPr>
          </a:p>
        </p:txBody>
      </p:sp>
      <p:sp>
        <p:nvSpPr>
          <p:cNvPr id="3" name="Espace réservé du contenu 2"/>
          <p:cNvSpPr>
            <a:spLocks noGrp="1"/>
          </p:cNvSpPr>
          <p:nvPr>
            <p:ph idx="1"/>
          </p:nvPr>
        </p:nvSpPr>
        <p:spPr/>
        <p:txBody>
          <a:bodyPr/>
          <a:lstStyle/>
          <a:p>
            <a:endParaRPr lang="fr-FR"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nodeType="afterEffect">
                                  <p:stCondLst>
                                    <p:cond delay="0"/>
                                  </p:stCondLst>
                                  <p:iterate type="lt">
                                    <p:tmPct val="10000"/>
                                  </p:iterate>
                                  <p:childTnLst>
                                    <p:set>
                                      <p:cBhvr>
                                        <p:cTn id="6" dur="1" fill="hold">
                                          <p:stCondLst>
                                            <p:cond delay="0"/>
                                          </p:stCondLst>
                                        </p:cTn>
                                        <p:tgtEl>
                                          <p:spTgt spid="188424"/>
                                        </p:tgtEl>
                                        <p:attrNameLst>
                                          <p:attrName>style.visibility</p:attrName>
                                        </p:attrNameLst>
                                      </p:cBhvr>
                                      <p:to>
                                        <p:strVal val="visible"/>
                                      </p:to>
                                    </p:set>
                                    <p:animEffect transition="in" filter="fade">
                                      <p:cBhvr>
                                        <p:cTn id="7" dur="500"/>
                                        <p:tgtEl>
                                          <p:spTgt spid="188424"/>
                                        </p:tgtEl>
                                      </p:cBhvr>
                                    </p:animEffect>
                                    <p:anim calcmode="lin" valueType="num">
                                      <p:cBhvr>
                                        <p:cTn id="8" dur="500" fill="hold"/>
                                        <p:tgtEl>
                                          <p:spTgt spid="188424"/>
                                        </p:tgtEl>
                                        <p:attrNameLst>
                                          <p:attrName>ppt_x</p:attrName>
                                        </p:attrNameLst>
                                      </p:cBhvr>
                                      <p:tavLst>
                                        <p:tav tm="0">
                                          <p:val>
                                            <p:strVal val="#ppt_x-.1"/>
                                          </p:val>
                                        </p:tav>
                                        <p:tav tm="100000">
                                          <p:val>
                                            <p:strVal val="#ppt_x"/>
                                          </p:val>
                                        </p:tav>
                                      </p:tavLst>
                                    </p:anim>
                                    <p:anim calcmode="lin" valueType="num">
                                      <p:cBhvr>
                                        <p:cTn id="9" dur="500" fill="hold"/>
                                        <p:tgtEl>
                                          <p:spTgt spid="1884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 cdb2004c029gl">
  <a:themeElements>
    <a:clrScheme name="sample 3">
      <a:dk1>
        <a:srgbClr val="1D528D"/>
      </a:dk1>
      <a:lt1>
        <a:srgbClr val="FFFFFF"/>
      </a:lt1>
      <a:dk2>
        <a:srgbClr val="000000"/>
      </a:dk2>
      <a:lt2>
        <a:srgbClr val="C0C0C0"/>
      </a:lt2>
      <a:accent1>
        <a:srgbClr val="1B9AD9"/>
      </a:accent1>
      <a:accent2>
        <a:srgbClr val="E4A04E"/>
      </a:accent2>
      <a:accent3>
        <a:srgbClr val="FFFFFF"/>
      </a:accent3>
      <a:accent4>
        <a:srgbClr val="174578"/>
      </a:accent4>
      <a:accent5>
        <a:srgbClr val="ABCAE9"/>
      </a:accent5>
      <a:accent6>
        <a:srgbClr val="CF9146"/>
      </a:accent6>
      <a:hlink>
        <a:srgbClr val="66CCFF"/>
      </a:hlink>
      <a:folHlink>
        <a:srgbClr val="969696"/>
      </a:folHlink>
    </a:clrScheme>
    <a:fontScheme name="sampl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ln>
          <a:headEnd/>
          <a:tailEnd/>
        </a:ln>
      </a:spPr>
      <a:bodyPr wrap="none" anchor="ctr"/>
      <a:lstStyle>
        <a:defPPr algn="ctr" rtl="1" eaLnBrk="0" hangingPunct="0">
          <a:defRPr sz="2400" b="1" dirty="0"/>
        </a:defPPr>
      </a:lstStyle>
      <a:style>
        <a:lnRef idx="0">
          <a:schemeClr val="accent4"/>
        </a:lnRef>
        <a:fillRef idx="3">
          <a:schemeClr val="accent4"/>
        </a:fillRef>
        <a:effectRef idx="3">
          <a:schemeClr val="accent4"/>
        </a:effectRef>
        <a:fontRef idx="minor">
          <a:schemeClr val="lt1"/>
        </a:fontRef>
      </a:style>
    </a:spDef>
  </a:objectDefaults>
  <a:extraClrSchemeLst>
    <a:extraClrScheme>
      <a:clrScheme name="sample 1">
        <a:dk1>
          <a:srgbClr val="003366"/>
        </a:dk1>
        <a:lt1>
          <a:srgbClr val="FFFFFF"/>
        </a:lt1>
        <a:dk2>
          <a:srgbClr val="000000"/>
        </a:dk2>
        <a:lt2>
          <a:srgbClr val="C0C0C0"/>
        </a:lt2>
        <a:accent1>
          <a:srgbClr val="3556A7"/>
        </a:accent1>
        <a:accent2>
          <a:srgbClr val="C78DD7"/>
        </a:accent2>
        <a:accent3>
          <a:srgbClr val="FFFFFF"/>
        </a:accent3>
        <a:accent4>
          <a:srgbClr val="002A56"/>
        </a:accent4>
        <a:accent5>
          <a:srgbClr val="AEB4D0"/>
        </a:accent5>
        <a:accent6>
          <a:srgbClr val="B47FC3"/>
        </a:accent6>
        <a:hlink>
          <a:srgbClr val="3197BB"/>
        </a:hlink>
        <a:folHlink>
          <a:srgbClr val="878FA5"/>
        </a:folHlink>
      </a:clrScheme>
      <a:clrMap bg1="lt1" tx1="dk1" bg2="lt2" tx2="dk2" accent1="accent1" accent2="accent2" accent3="accent3" accent4="accent4" accent5="accent5" accent6="accent6" hlink="hlink" folHlink="folHlink"/>
    </a:extraClrScheme>
    <a:extraClrScheme>
      <a:clrScheme name="sample 2">
        <a:dk1>
          <a:srgbClr val="1D528D"/>
        </a:dk1>
        <a:lt1>
          <a:srgbClr val="FFFFFF"/>
        </a:lt1>
        <a:dk2>
          <a:srgbClr val="000000"/>
        </a:dk2>
        <a:lt2>
          <a:srgbClr val="C0C0C0"/>
        </a:lt2>
        <a:accent1>
          <a:srgbClr val="399D72"/>
        </a:accent1>
        <a:accent2>
          <a:srgbClr val="FF9900"/>
        </a:accent2>
        <a:accent3>
          <a:srgbClr val="FFFFFF"/>
        </a:accent3>
        <a:accent4>
          <a:srgbClr val="174578"/>
        </a:accent4>
        <a:accent5>
          <a:srgbClr val="AECCBC"/>
        </a:accent5>
        <a:accent6>
          <a:srgbClr val="E78A00"/>
        </a:accent6>
        <a:hlink>
          <a:srgbClr val="9999FF"/>
        </a:hlink>
        <a:folHlink>
          <a:srgbClr val="969696"/>
        </a:folHlink>
      </a:clrScheme>
      <a:clrMap bg1="lt1" tx1="dk1" bg2="lt2" tx2="dk2" accent1="accent1" accent2="accent2" accent3="accent3" accent4="accent4" accent5="accent5" accent6="accent6" hlink="hlink" folHlink="folHlink"/>
    </a:extraClrScheme>
    <a:extraClrScheme>
      <a:clrScheme name="sample 3">
        <a:dk1>
          <a:srgbClr val="1D528D"/>
        </a:dk1>
        <a:lt1>
          <a:srgbClr val="FFFFFF"/>
        </a:lt1>
        <a:dk2>
          <a:srgbClr val="000000"/>
        </a:dk2>
        <a:lt2>
          <a:srgbClr val="C0C0C0"/>
        </a:lt2>
        <a:accent1>
          <a:srgbClr val="1B9AD9"/>
        </a:accent1>
        <a:accent2>
          <a:srgbClr val="E4A04E"/>
        </a:accent2>
        <a:accent3>
          <a:srgbClr val="FFFFFF"/>
        </a:accent3>
        <a:accent4>
          <a:srgbClr val="174578"/>
        </a:accent4>
        <a:accent5>
          <a:srgbClr val="ABCAE9"/>
        </a:accent5>
        <a:accent6>
          <a:srgbClr val="CF9146"/>
        </a:accent6>
        <a:hlink>
          <a:srgbClr val="66CCFF"/>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TM02836342[[fn=Ion]]</Template>
  <TotalTime>12318</TotalTime>
  <Words>1231</Words>
  <Application>Microsoft Office PowerPoint</Application>
  <PresentationFormat>Affichage à l'écran (4:3)</PresentationFormat>
  <Paragraphs>233</Paragraphs>
  <Slides>19</Slides>
  <Notes>0</Notes>
  <HiddenSlides>0</HiddenSlides>
  <MMClips>0</MMClips>
  <ScaleCrop>false</ScaleCrop>
  <HeadingPairs>
    <vt:vector size="8" baseType="variant">
      <vt:variant>
        <vt:lpstr>Polices utilisées</vt:lpstr>
      </vt:variant>
      <vt:variant>
        <vt:i4>10</vt:i4>
      </vt:variant>
      <vt:variant>
        <vt:lpstr>Thème</vt:lpstr>
      </vt:variant>
      <vt:variant>
        <vt:i4>1</vt:i4>
      </vt:variant>
      <vt:variant>
        <vt:lpstr>Serveurs OLE incorporés</vt:lpstr>
      </vt:variant>
      <vt:variant>
        <vt:i4>1</vt:i4>
      </vt:variant>
      <vt:variant>
        <vt:lpstr>Titres des diapositives</vt:lpstr>
      </vt:variant>
      <vt:variant>
        <vt:i4>19</vt:i4>
      </vt:variant>
    </vt:vector>
  </HeadingPairs>
  <TitlesOfParts>
    <vt:vector size="31" baseType="lpstr">
      <vt:lpstr>Aljazeera</vt:lpstr>
      <vt:lpstr>Arial</vt:lpstr>
      <vt:lpstr>Calibri</vt:lpstr>
      <vt:lpstr>Comic Sans MS</vt:lpstr>
      <vt:lpstr>Curlz MT</vt:lpstr>
      <vt:lpstr>Matura MT Script Capitals</vt:lpstr>
      <vt:lpstr>Sakkal Majalla</vt:lpstr>
      <vt:lpstr>Times New Roman</vt:lpstr>
      <vt:lpstr>Verdana</vt:lpstr>
      <vt:lpstr>Wingdings</vt:lpstr>
      <vt:lpstr>1 cdb2004c029gl</vt:lpstr>
      <vt:lpstr>Image</vt:lpstr>
      <vt:lpstr>Présentation PowerPoint</vt:lpstr>
      <vt:lpstr>الرسم على النشاط المهني </vt:lpstr>
      <vt:lpstr>الرسم على النشاط المهني </vt:lpstr>
      <vt:lpstr>الرسم على النشاط المهني </vt:lpstr>
      <vt:lpstr>الرسم على النشاط المهني </vt:lpstr>
      <vt:lpstr>الرسم على النشاط المهني </vt:lpstr>
      <vt:lpstr>الرسم على النشاط المهني </vt:lpstr>
      <vt:lpstr>الرسم على النشاط المهني </vt:lpstr>
      <vt:lpstr>الرسم على النشاط المهني </vt:lpstr>
      <vt:lpstr>الرسم على النشاط المهني </vt:lpstr>
      <vt:lpstr>الرسم على النشاط المهني </vt:lpstr>
      <vt:lpstr>الرسم على النشاط المهني </vt:lpstr>
      <vt:lpstr> العقوبات الجبائية المطبقة على الضريبة الجزافية الوحيدة</vt:lpstr>
      <vt:lpstr> </vt:lpstr>
      <vt:lpstr> </vt:lpstr>
      <vt:lpstr> </vt:lpstr>
      <vt:lpstr> </vt:lpstr>
      <vt:lpstr> </vt:lpstr>
      <vt:lpstr>Présentation PowerPoint</vt:lpstr>
    </vt:vector>
  </TitlesOfParts>
  <Company>Sweet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bleuxp</dc:creator>
  <cp:lastModifiedBy>Compte Microsoft</cp:lastModifiedBy>
  <cp:revision>553</cp:revision>
  <dcterms:created xsi:type="dcterms:W3CDTF">2012-02-13T07:36:30Z</dcterms:created>
  <dcterms:modified xsi:type="dcterms:W3CDTF">2025-03-09T22:34:21Z</dcterms:modified>
</cp:coreProperties>
</file>