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92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C8C28E18-4DA6-41DB-86D7-7D83332281D0}" type="datetimeFigureOut">
              <a:rPr lang="fr-FR" smtClean="0"/>
              <a:t>12/04/2026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1E75EA2-4B40-41B6-8EBB-A6FF517DC52B}" type="slidenum">
              <a:rPr lang="fr-FR" smtClean="0"/>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8C28E18-4DA6-41DB-86D7-7D83332281D0}" type="datetimeFigureOut">
              <a:rPr lang="fr-FR" smtClean="0"/>
              <a:t>12/04/2026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1E75EA2-4B40-41B6-8EBB-A6FF517DC52B}"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C8C28E18-4DA6-41DB-86D7-7D83332281D0}" type="datetimeFigureOut">
              <a:rPr lang="fr-FR" smtClean="0"/>
              <a:t>12/04/2026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1E75EA2-4B40-41B6-8EBB-A6FF517DC52B}" type="slidenum">
              <a:rPr lang="fr-FR" smtClean="0"/>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C8C28E18-4DA6-41DB-86D7-7D83332281D0}" type="datetimeFigureOut">
              <a:rPr lang="fr-FR" smtClean="0"/>
              <a:t>12/04/2026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1E75EA2-4B40-41B6-8EBB-A6FF517DC52B}" type="slidenum">
              <a:rPr lang="fr-FR" smtClean="0"/>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C8C28E18-4DA6-41DB-86D7-7D83332281D0}" type="datetimeFigureOut">
              <a:rPr lang="fr-FR" smtClean="0"/>
              <a:t>12/04/2026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81E75EA2-4B40-41B6-8EBB-A6FF517DC52B}" type="slidenum">
              <a:rPr lang="fr-FR" smtClean="0"/>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C8C28E18-4DA6-41DB-86D7-7D83332281D0}" type="datetimeFigureOut">
              <a:rPr lang="fr-FR" smtClean="0"/>
              <a:t>12/04/2026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81E75EA2-4B40-41B6-8EBB-A6FF517DC52B}"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8C28E18-4DA6-41DB-86D7-7D83332281D0}" type="datetimeFigureOut">
              <a:rPr lang="fr-FR" smtClean="0"/>
              <a:t>12/04/2026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81E75EA2-4B40-41B6-8EBB-A6FF517DC52B}"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C8C28E18-4DA6-41DB-86D7-7D83332281D0}" type="datetimeFigureOut">
              <a:rPr lang="fr-FR" smtClean="0"/>
              <a:t>12/04/2026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1E75EA2-4B40-41B6-8EBB-A6FF517DC52B}" type="slidenum">
              <a:rPr lang="fr-FR" smtClean="0"/>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C8C28E18-4DA6-41DB-86D7-7D83332281D0}" type="datetimeFigureOut">
              <a:rPr lang="fr-FR" smtClean="0"/>
              <a:t>12/04/2026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1E75EA2-4B40-41B6-8EBB-A6FF517DC52B}" type="slidenum">
              <a:rPr lang="fr-FR" smtClean="0"/>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8C28E18-4DA6-41DB-86D7-7D83332281D0}" type="datetimeFigureOut">
              <a:rPr lang="fr-FR" smtClean="0"/>
              <a:t>12/04/2026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1E75EA2-4B40-41B6-8EBB-A6FF517DC52B}"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8C28E18-4DA6-41DB-86D7-7D83332281D0}" type="datetimeFigureOut">
              <a:rPr lang="fr-FR" smtClean="0"/>
              <a:t>12/04/2026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1E75EA2-4B40-41B6-8EBB-A6FF517DC52B}"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C28E18-4DA6-41DB-86D7-7D83332281D0}" type="datetimeFigureOut">
              <a:rPr lang="fr-FR" smtClean="0"/>
              <a:t>12/04/2026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E75EA2-4B40-41B6-8EBB-A6FF517DC52B}" type="slidenum">
              <a:rPr lang="fr-FR" smtClean="0"/>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2.jpe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xml"/><Relationship Id="rId5" Type="http://schemas.openxmlformats.org/officeDocument/2006/relationships/image" Target="../media/image25.jpeg"/><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
            <a:ext cx="9144000" cy="1000108"/>
          </a:xfrm>
        </p:spPr>
        <p:style>
          <a:lnRef idx="1">
            <a:schemeClr val="accent2"/>
          </a:lnRef>
          <a:fillRef idx="2">
            <a:schemeClr val="accent2"/>
          </a:fillRef>
          <a:effectRef idx="1">
            <a:schemeClr val="accent2"/>
          </a:effectRef>
          <a:fontRef idx="minor">
            <a:schemeClr val="dk1"/>
          </a:fontRef>
        </p:style>
        <p:txBody>
          <a:bodyPr>
            <a:normAutofit/>
          </a:bodyPr>
          <a:lstStyle/>
          <a:p>
            <a:pPr rtl="1"/>
            <a:r>
              <a:rPr lang="ar-DZ" sz="4400" b="1" dirty="0" smtClean="0">
                <a:solidFill>
                  <a:schemeClr val="tx1"/>
                </a:solidFill>
              </a:rPr>
              <a:t>التيار </a:t>
            </a:r>
            <a:r>
              <a:rPr lang="ar-DZ" sz="4400" b="1" dirty="0" smtClean="0">
                <a:solidFill>
                  <a:schemeClr val="tx1"/>
                </a:solidFill>
              </a:rPr>
              <a:t>الثامن: </a:t>
            </a:r>
            <a:r>
              <a:rPr lang="ar-DZ" sz="4400" b="1" dirty="0" smtClean="0">
                <a:solidFill>
                  <a:schemeClr val="tx1"/>
                </a:solidFill>
              </a:rPr>
              <a:t>التيار التأويلي/ </a:t>
            </a:r>
            <a:r>
              <a:rPr lang="ar-DZ" sz="4400" b="1" dirty="0" err="1" smtClean="0">
                <a:solidFill>
                  <a:schemeClr val="tx1"/>
                </a:solidFill>
              </a:rPr>
              <a:t>الهيرمينيوطيقا</a:t>
            </a:r>
            <a:endParaRPr lang="fr-FR" sz="4400" b="1" dirty="0">
              <a:solidFill>
                <a:schemeClr val="tx1"/>
              </a:solidFill>
            </a:endParaRPr>
          </a:p>
        </p:txBody>
      </p:sp>
      <p:sp>
        <p:nvSpPr>
          <p:cNvPr id="4" name="Rectangle à coins arrondis 3"/>
          <p:cNvSpPr/>
          <p:nvPr/>
        </p:nvSpPr>
        <p:spPr>
          <a:xfrm>
            <a:off x="5143504" y="1571612"/>
            <a:ext cx="3786214" cy="1071570"/>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rtl="1"/>
            <a:r>
              <a:rPr lang="ar-DZ" sz="4400" b="1" dirty="0" err="1" smtClean="0">
                <a:solidFill>
                  <a:schemeClr val="tx1"/>
                </a:solidFill>
                <a:latin typeface="Amiri" pitchFamily="2" charset="-78"/>
                <a:cs typeface="Amiri" pitchFamily="2" charset="-78"/>
              </a:rPr>
              <a:t>الـهـيرمـينـيـوطـيـقا</a:t>
            </a:r>
            <a:endParaRPr lang="fr-FR" sz="4400" dirty="0">
              <a:solidFill>
                <a:schemeClr val="tx1"/>
              </a:solidFill>
              <a:latin typeface="Amiri" pitchFamily="2" charset="-78"/>
              <a:cs typeface="Amiri" pitchFamily="2" charset="-78"/>
            </a:endParaRPr>
          </a:p>
        </p:txBody>
      </p:sp>
      <p:sp>
        <p:nvSpPr>
          <p:cNvPr id="5" name="Rectangle à coins arrondis 4"/>
          <p:cNvSpPr/>
          <p:nvPr/>
        </p:nvSpPr>
        <p:spPr>
          <a:xfrm>
            <a:off x="1357290" y="3071810"/>
            <a:ext cx="4572032" cy="1071570"/>
          </a:xfrm>
          <a:prstGeom prst="roundRect">
            <a:avLst/>
          </a:prstGeom>
          <a:gradFill flip="none" rotWithShape="1">
            <a:gsLst>
              <a:gs pos="0">
                <a:schemeClr val="dk1">
                  <a:tint val="66000"/>
                  <a:satMod val="160000"/>
                </a:schemeClr>
              </a:gs>
              <a:gs pos="50000">
                <a:schemeClr val="dk1">
                  <a:tint val="44500"/>
                  <a:satMod val="160000"/>
                </a:schemeClr>
              </a:gs>
              <a:gs pos="100000">
                <a:schemeClr val="dk1">
                  <a:tint val="23500"/>
                  <a:satMod val="160000"/>
                </a:schemeClr>
              </a:gs>
            </a:gsLst>
            <a:lin ang="270000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000" b="1" dirty="0" smtClean="0">
                <a:solidFill>
                  <a:schemeClr val="tx1"/>
                </a:solidFill>
                <a:latin typeface="Andalus" pitchFamily="18" charset="-78"/>
                <a:cs typeface="Andalus" pitchFamily="18" charset="-78"/>
              </a:rPr>
              <a:t>Herm</a:t>
            </a:r>
            <a:r>
              <a:rPr lang="fr-FR" sz="4000" b="1" dirty="0" err="1" smtClean="0">
                <a:solidFill>
                  <a:schemeClr val="tx1"/>
                </a:solidFill>
                <a:latin typeface="Andalus" pitchFamily="18" charset="-78"/>
                <a:cs typeface="Andalus" pitchFamily="18" charset="-78"/>
              </a:rPr>
              <a:t>én</a:t>
            </a:r>
            <a:r>
              <a:rPr lang="en-US" sz="4000" b="1" dirty="0" err="1" smtClean="0">
                <a:solidFill>
                  <a:schemeClr val="tx1"/>
                </a:solidFill>
                <a:latin typeface="Andalus" pitchFamily="18" charset="-78"/>
                <a:cs typeface="Andalus" pitchFamily="18" charset="-78"/>
              </a:rPr>
              <a:t>i</a:t>
            </a:r>
            <a:r>
              <a:rPr lang="fr-FR" sz="4000" b="1" dirty="0" err="1" smtClean="0">
                <a:solidFill>
                  <a:schemeClr val="tx1"/>
                </a:solidFill>
                <a:latin typeface="Andalus" pitchFamily="18" charset="-78"/>
                <a:cs typeface="Andalus" pitchFamily="18" charset="-78"/>
              </a:rPr>
              <a:t>eutique</a:t>
            </a:r>
            <a:endParaRPr lang="fr-FR" sz="4000" b="1" dirty="0">
              <a:solidFill>
                <a:schemeClr val="tx1"/>
              </a:solidFill>
              <a:latin typeface="Andalus" pitchFamily="18" charset="-78"/>
              <a:cs typeface="Andalus" pitchFamily="18" charset="-78"/>
            </a:endParaRPr>
          </a:p>
        </p:txBody>
      </p:sp>
      <p:sp>
        <p:nvSpPr>
          <p:cNvPr id="6" name="Sous-titre 5"/>
          <p:cNvSpPr>
            <a:spLocks noGrp="1"/>
          </p:cNvSpPr>
          <p:nvPr>
            <p:ph type="subTitle" idx="1"/>
          </p:nvPr>
        </p:nvSpPr>
        <p:spPr>
          <a:xfrm>
            <a:off x="214282" y="5214950"/>
            <a:ext cx="5143506" cy="1142986"/>
          </a:xfrm>
          <a:prstGeom prst="roundRect">
            <a:avLst/>
          </a:prstGeom>
        </p:spPr>
        <p:style>
          <a:lnRef idx="2">
            <a:schemeClr val="accent2"/>
          </a:lnRef>
          <a:fillRef idx="1">
            <a:schemeClr val="lt1"/>
          </a:fillRef>
          <a:effectRef idx="0">
            <a:schemeClr val="accent2"/>
          </a:effectRef>
          <a:fontRef idx="minor">
            <a:schemeClr val="dk1"/>
          </a:fontRef>
        </p:style>
        <p:txBody>
          <a:bodyPr rtlCol="0" anchor="ctr">
            <a:normAutofit/>
          </a:bodyPr>
          <a:lstStyle/>
          <a:p>
            <a:pPr algn="ctr"/>
            <a:r>
              <a:rPr lang="en-US" sz="4000" b="1" dirty="0" smtClean="0">
                <a:solidFill>
                  <a:schemeClr val="tx1"/>
                </a:solidFill>
                <a:latin typeface="Andalus" pitchFamily="18" charset="-78"/>
                <a:cs typeface="Andalus" pitchFamily="18" charset="-78"/>
              </a:rPr>
              <a:t>Herm</a:t>
            </a:r>
            <a:r>
              <a:rPr lang="fr-FR" sz="4000" dirty="0" err="1" smtClean="0">
                <a:solidFill>
                  <a:schemeClr val="tx1"/>
                </a:solidFill>
                <a:latin typeface="Andalus" pitchFamily="18" charset="-78"/>
                <a:cs typeface="Andalus" pitchFamily="18" charset="-78"/>
              </a:rPr>
              <a:t>eneutica</a:t>
            </a:r>
            <a:endParaRPr lang="fr-FR" sz="4000" b="1" dirty="0">
              <a:solidFill>
                <a:schemeClr val="tx1"/>
              </a:solidFill>
              <a:latin typeface="Andalus" pitchFamily="18" charset="-78"/>
              <a:cs typeface="Andalus" pitchFamily="18" charset="-78"/>
            </a:endParaRPr>
          </a:p>
        </p:txBody>
      </p:sp>
      <p:sp>
        <p:nvSpPr>
          <p:cNvPr id="8" name="Rectangle à quatre flèches 7"/>
          <p:cNvSpPr/>
          <p:nvPr/>
        </p:nvSpPr>
        <p:spPr>
          <a:xfrm>
            <a:off x="5214942" y="3143248"/>
            <a:ext cx="3929058" cy="3714752"/>
          </a:xfrm>
          <a:prstGeom prst="quadArrowCallou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ar-DZ" sz="4200" b="1" dirty="0" smtClean="0">
                <a:solidFill>
                  <a:srgbClr val="7030A0"/>
                </a:solidFill>
                <a:latin typeface="Andalus" pitchFamily="18" charset="-78"/>
                <a:cs typeface="Andalus" pitchFamily="18" charset="-78"/>
              </a:rPr>
              <a:t>الـتـأويـل</a:t>
            </a:r>
            <a:endParaRPr lang="fr-FR" sz="4200" b="1" dirty="0">
              <a:solidFill>
                <a:srgbClr val="7030A0"/>
              </a:solidFill>
              <a:latin typeface="Andalus" pitchFamily="18" charset="-78"/>
              <a:cs typeface="Andalus" pitchFamily="18" charset="-78"/>
            </a:endParaRPr>
          </a:p>
        </p:txBody>
      </p:sp>
      <p:pic>
        <p:nvPicPr>
          <p:cNvPr id="7" name="Picture 2" descr="C:\Users\pc\Desktop\صور تعديل منزل\ممنوع.jpg"/>
          <p:cNvPicPr>
            <a:picLocks noChangeAspect="1" noChangeArrowheads="1"/>
          </p:cNvPicPr>
          <p:nvPr/>
        </p:nvPicPr>
        <p:blipFill>
          <a:blip r:embed="rId2"/>
          <a:srcRect/>
          <a:stretch>
            <a:fillRect/>
          </a:stretch>
        </p:blipFill>
        <p:spPr bwMode="auto">
          <a:xfrm>
            <a:off x="642910" y="1285860"/>
            <a:ext cx="1928794" cy="1500198"/>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amond(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amond(in)">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1571612"/>
            <a:ext cx="8643998" cy="5072098"/>
          </a:xfrm>
        </p:spPr>
        <p:txBody>
          <a:bodyPr>
            <a:normAutofit/>
          </a:bodyPr>
          <a:lstStyle/>
          <a:p>
            <a:pPr indent="719138" algn="just" rtl="1">
              <a:lnSpc>
                <a:spcPct val="150000"/>
              </a:lnSpc>
            </a:pPr>
            <a:endParaRPr lang="ar-DZ" sz="3200" b="0" dirty="0" smtClean="0">
              <a:solidFill>
                <a:schemeClr val="tx1"/>
              </a:solidFill>
              <a:latin typeface="Times New Roman" pitchFamily="18" charset="0"/>
              <a:cs typeface="Times New Roman" pitchFamily="18" charset="0"/>
            </a:endParaRPr>
          </a:p>
        </p:txBody>
      </p:sp>
      <p:sp>
        <p:nvSpPr>
          <p:cNvPr id="2" name="Titre 1"/>
          <p:cNvSpPr>
            <a:spLocks noGrp="1"/>
          </p:cNvSpPr>
          <p:nvPr>
            <p:ph type="ctrTitle"/>
          </p:nvPr>
        </p:nvSpPr>
        <p:spPr>
          <a:xfrm>
            <a:off x="0" y="5857867"/>
            <a:ext cx="9144000" cy="1000133"/>
          </a:xfrm>
        </p:spPr>
        <p:style>
          <a:lnRef idx="1">
            <a:schemeClr val="dk1"/>
          </a:lnRef>
          <a:fillRef idx="3">
            <a:schemeClr val="dk1"/>
          </a:fillRef>
          <a:effectRef idx="2">
            <a:schemeClr val="dk1"/>
          </a:effectRef>
          <a:fontRef idx="minor">
            <a:schemeClr val="lt1"/>
          </a:fontRef>
        </p:style>
        <p:txBody>
          <a:bodyPr>
            <a:normAutofit/>
          </a:bodyPr>
          <a:lstStyle/>
          <a:p>
            <a:pPr rtl="1"/>
            <a:r>
              <a:rPr lang="ar-DZ" b="1" dirty="0" smtClean="0">
                <a:solidFill>
                  <a:schemeClr val="bg1"/>
                </a:solidFill>
              </a:rPr>
              <a:t>التيار الرابع: التيار التأويلي ( </a:t>
            </a:r>
            <a:r>
              <a:rPr lang="ar-DZ" b="1" dirty="0" err="1" smtClean="0">
                <a:solidFill>
                  <a:schemeClr val="bg1"/>
                </a:solidFill>
              </a:rPr>
              <a:t>الهيرمينوطيقي</a:t>
            </a:r>
            <a:r>
              <a:rPr lang="ar-DZ" b="1" dirty="0" smtClean="0">
                <a:solidFill>
                  <a:schemeClr val="bg1"/>
                </a:solidFill>
              </a:rPr>
              <a:t>)</a:t>
            </a:r>
            <a:endParaRPr lang="fr-FR" b="1" dirty="0">
              <a:solidFill>
                <a:schemeClr val="bg1"/>
              </a:solidFill>
            </a:endParaRPr>
          </a:p>
        </p:txBody>
      </p:sp>
      <p:sp>
        <p:nvSpPr>
          <p:cNvPr id="6" name="Rectangle à coins arrondis 5"/>
          <p:cNvSpPr/>
          <p:nvPr/>
        </p:nvSpPr>
        <p:spPr>
          <a:xfrm>
            <a:off x="2143108" y="1857364"/>
            <a:ext cx="5072098" cy="1285884"/>
          </a:xfrm>
          <a:prstGeom prst="round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200" dirty="0" smtClean="0">
                <a:solidFill>
                  <a:schemeClr val="tx1"/>
                </a:solidFill>
                <a:latin typeface="Times New Roman" pitchFamily="18" charset="0"/>
                <a:cs typeface="Times New Roman" pitchFamily="18" charset="0"/>
              </a:rPr>
              <a:t>تعريف  </a:t>
            </a:r>
            <a:r>
              <a:rPr lang="ar-DZ" sz="3200" dirty="0" err="1" smtClean="0">
                <a:solidFill>
                  <a:schemeClr val="tx1"/>
                </a:solidFill>
                <a:latin typeface="Times New Roman" pitchFamily="18" charset="0"/>
                <a:cs typeface="Times New Roman" pitchFamily="18" charset="0"/>
              </a:rPr>
              <a:t>الهيرمينيوطيقا</a:t>
            </a:r>
            <a:r>
              <a:rPr lang="ar-DZ" sz="3200" dirty="0" smtClean="0">
                <a:solidFill>
                  <a:schemeClr val="tx1"/>
                </a:solidFill>
                <a:latin typeface="Times New Roman" pitchFamily="18" charset="0"/>
                <a:cs typeface="Times New Roman" pitchFamily="18" charset="0"/>
              </a:rPr>
              <a:t> والتيار </a:t>
            </a:r>
            <a:r>
              <a:rPr lang="ar-DZ" sz="3200" dirty="0" err="1" smtClean="0">
                <a:solidFill>
                  <a:schemeClr val="tx1"/>
                </a:solidFill>
                <a:latin typeface="Times New Roman" pitchFamily="18" charset="0"/>
                <a:cs typeface="Times New Roman" pitchFamily="18" charset="0"/>
              </a:rPr>
              <a:t>الهيرمينيوطيقي</a:t>
            </a:r>
            <a:endParaRPr lang="ar-DZ" sz="3200" dirty="0" smtClean="0">
              <a:solidFill>
                <a:schemeClr val="tx1"/>
              </a:solidFill>
              <a:latin typeface="Times New Roman" pitchFamily="18" charset="0"/>
              <a:cs typeface="Times New Roman" pitchFamily="18" charset="0"/>
            </a:endParaRPr>
          </a:p>
        </p:txBody>
      </p:sp>
      <p:sp>
        <p:nvSpPr>
          <p:cNvPr id="9" name="Rectangle à coins arrondis 8"/>
          <p:cNvSpPr/>
          <p:nvPr/>
        </p:nvSpPr>
        <p:spPr>
          <a:xfrm>
            <a:off x="4929190" y="4714884"/>
            <a:ext cx="3857652" cy="928694"/>
          </a:xfrm>
          <a:prstGeom prst="roundRec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3200" dirty="0" smtClean="0">
                <a:solidFill>
                  <a:schemeClr val="tx1"/>
                </a:solidFill>
                <a:latin typeface="Times New Roman" pitchFamily="18" charset="0"/>
                <a:cs typeface="Times New Roman" pitchFamily="18" charset="0"/>
              </a:rPr>
              <a:t>تقسيمات ورواد  التيار التأويلي</a:t>
            </a:r>
          </a:p>
        </p:txBody>
      </p:sp>
      <p:sp>
        <p:nvSpPr>
          <p:cNvPr id="10" name="Rectangle à coins arrondis 9"/>
          <p:cNvSpPr/>
          <p:nvPr/>
        </p:nvSpPr>
        <p:spPr>
          <a:xfrm>
            <a:off x="357158" y="3500438"/>
            <a:ext cx="3857652" cy="714380"/>
          </a:xfrm>
          <a:prstGeom prst="roundRect">
            <a:avLst/>
          </a:prstGeom>
          <a:blipFill>
            <a:blip r:embed="rId4"/>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3200" dirty="0" smtClean="0">
                <a:solidFill>
                  <a:schemeClr val="tx1"/>
                </a:solidFill>
                <a:latin typeface="Times New Roman" pitchFamily="18" charset="0"/>
                <a:cs typeface="Times New Roman" pitchFamily="18" charset="0"/>
              </a:rPr>
              <a:t>مبادئ التيار التأويلي</a:t>
            </a:r>
          </a:p>
        </p:txBody>
      </p:sp>
      <p:sp>
        <p:nvSpPr>
          <p:cNvPr id="11" name="Rectangle à coins arrondis 10"/>
          <p:cNvSpPr/>
          <p:nvPr/>
        </p:nvSpPr>
        <p:spPr>
          <a:xfrm>
            <a:off x="4929190" y="3500438"/>
            <a:ext cx="3857652" cy="714380"/>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200" dirty="0" smtClean="0">
                <a:solidFill>
                  <a:schemeClr val="tx1"/>
                </a:solidFill>
              </a:rPr>
              <a:t>نشأة التيار التأويلي</a:t>
            </a:r>
            <a:endParaRPr lang="fr-FR" sz="3200" dirty="0">
              <a:solidFill>
                <a:schemeClr val="tx1"/>
              </a:solidFill>
            </a:endParaRPr>
          </a:p>
        </p:txBody>
      </p:sp>
      <p:sp>
        <p:nvSpPr>
          <p:cNvPr id="13" name="Rectangle à coins arrondis 12"/>
          <p:cNvSpPr/>
          <p:nvPr/>
        </p:nvSpPr>
        <p:spPr>
          <a:xfrm>
            <a:off x="357158" y="4714884"/>
            <a:ext cx="3857652" cy="78581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1"/>
            <a:r>
              <a:rPr lang="ar-DZ" sz="3200" dirty="0" smtClean="0"/>
              <a:t>نقد التيار التأويلي</a:t>
            </a:r>
            <a:endParaRPr lang="fr-FR" sz="3200" dirty="0"/>
          </a:p>
        </p:txBody>
      </p:sp>
      <p:pic>
        <p:nvPicPr>
          <p:cNvPr id="35841" name="Picture 1" descr="C:\Users\pc\Desktop\عمل 2022 2024\مقاييس 2022\علم الاجتماع\خطة.jpg"/>
          <p:cNvPicPr>
            <a:picLocks noChangeAspect="1" noChangeArrowheads="1"/>
          </p:cNvPicPr>
          <p:nvPr/>
        </p:nvPicPr>
        <p:blipFill>
          <a:blip r:embed="rId5"/>
          <a:srcRect/>
          <a:stretch>
            <a:fillRect/>
          </a:stretch>
        </p:blipFill>
        <p:spPr bwMode="auto">
          <a:xfrm>
            <a:off x="0" y="0"/>
            <a:ext cx="3143240" cy="1571612"/>
          </a:xfrm>
          <a:prstGeom prst="rect">
            <a:avLst/>
          </a:prstGeom>
          <a:noFill/>
        </p:spPr>
      </p:pic>
      <p:pic>
        <p:nvPicPr>
          <p:cNvPr id="35842" name="Picture 2" descr="C:\Users\pc\Desktop\عمل 2022 2024\مقاييس 2022\علم الاجتماع\5222333.jpg"/>
          <p:cNvPicPr>
            <a:picLocks noChangeAspect="1" noChangeArrowheads="1"/>
          </p:cNvPicPr>
          <p:nvPr/>
        </p:nvPicPr>
        <p:blipFill>
          <a:blip r:embed="rId6"/>
          <a:srcRect/>
          <a:stretch>
            <a:fillRect/>
          </a:stretch>
        </p:blipFill>
        <p:spPr bwMode="auto">
          <a:xfrm>
            <a:off x="6357950" y="0"/>
            <a:ext cx="2786050" cy="1476375"/>
          </a:xfrm>
          <a:prstGeom prst="rect">
            <a:avLst/>
          </a:prstGeom>
          <a:noFill/>
        </p:spPr>
      </p:pic>
      <p:sp>
        <p:nvSpPr>
          <p:cNvPr id="14" name="Rectangle à coins arrondis 13"/>
          <p:cNvSpPr/>
          <p:nvPr/>
        </p:nvSpPr>
        <p:spPr>
          <a:xfrm>
            <a:off x="3214678" y="0"/>
            <a:ext cx="3071834" cy="15001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600" b="1" dirty="0" smtClean="0"/>
              <a:t>تشمل المحاضرة النقاط التالية:</a:t>
            </a:r>
            <a:endParaRPr lang="fr-FR" sz="2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5841"/>
                                        </p:tgtEl>
                                        <p:attrNameLst>
                                          <p:attrName>style.visibility</p:attrName>
                                        </p:attrNameLst>
                                      </p:cBhvr>
                                      <p:to>
                                        <p:strVal val="visible"/>
                                      </p:to>
                                    </p:set>
                                    <p:anim calcmode="lin" valueType="num">
                                      <p:cBhvr additive="base">
                                        <p:cTn id="12" dur="500" fill="hold"/>
                                        <p:tgtEl>
                                          <p:spTgt spid="35841"/>
                                        </p:tgtEl>
                                        <p:attrNameLst>
                                          <p:attrName>ppt_x</p:attrName>
                                        </p:attrNameLst>
                                      </p:cBhvr>
                                      <p:tavLst>
                                        <p:tav tm="0">
                                          <p:val>
                                            <p:strVal val="#ppt_x"/>
                                          </p:val>
                                        </p:tav>
                                        <p:tav tm="100000">
                                          <p:val>
                                            <p:strVal val="#ppt_x"/>
                                          </p:val>
                                        </p:tav>
                                      </p:tavLst>
                                    </p:anim>
                                    <p:anim calcmode="lin" valueType="num">
                                      <p:cBhvr additive="base">
                                        <p:cTn id="13" dur="500" fill="hold"/>
                                        <p:tgtEl>
                                          <p:spTgt spid="3584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35842"/>
                                        </p:tgtEl>
                                        <p:attrNameLst>
                                          <p:attrName>style.visibility</p:attrName>
                                        </p:attrNameLst>
                                      </p:cBhvr>
                                      <p:to>
                                        <p:strVal val="visible"/>
                                      </p:to>
                                    </p:set>
                                    <p:animEffect transition="in" filter="box(in)">
                                      <p:cBhvr>
                                        <p:cTn id="18" dur="500"/>
                                        <p:tgtEl>
                                          <p:spTgt spid="35842"/>
                                        </p:tgtEl>
                                      </p:cBhvr>
                                    </p:animEffect>
                                  </p:childTnLst>
                                </p:cTn>
                              </p:par>
                            </p:childTnLst>
                          </p:cTn>
                        </p:par>
                      </p:childTnLst>
                    </p:cTn>
                  </p:par>
                  <p:par>
                    <p:cTn id="19" fill="hold">
                      <p:stCondLst>
                        <p:cond delay="indefinite"/>
                      </p:stCondLst>
                      <p:childTnLst>
                        <p:par>
                          <p:cTn id="20" fill="hold">
                            <p:stCondLst>
                              <p:cond delay="0"/>
                            </p:stCondLst>
                            <p:childTnLst>
                              <p:par>
                                <p:cTn id="21" presetID="20"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edge">
                                      <p:cBhvr>
                                        <p:cTn id="23" dur="20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checkerboard(across)">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1000" fill="hold"/>
                                        <p:tgtEl>
                                          <p:spTgt spid="11"/>
                                        </p:tgtEl>
                                        <p:attrNameLst>
                                          <p:attrName>ppt_w</p:attrName>
                                        </p:attrNameLst>
                                      </p:cBhvr>
                                      <p:tavLst>
                                        <p:tav tm="0">
                                          <p:val>
                                            <p:strVal val="#ppt_w*0.70"/>
                                          </p:val>
                                        </p:tav>
                                        <p:tav tm="100000">
                                          <p:val>
                                            <p:strVal val="#ppt_w"/>
                                          </p:val>
                                        </p:tav>
                                      </p:tavLst>
                                    </p:anim>
                                    <p:anim calcmode="lin" valueType="num">
                                      <p:cBhvr>
                                        <p:cTn id="34" dur="1000" fill="hold"/>
                                        <p:tgtEl>
                                          <p:spTgt spid="11"/>
                                        </p:tgtEl>
                                        <p:attrNameLst>
                                          <p:attrName>ppt_h</p:attrName>
                                        </p:attrNameLst>
                                      </p:cBhvr>
                                      <p:tavLst>
                                        <p:tav tm="0">
                                          <p:val>
                                            <p:strVal val="#ppt_h"/>
                                          </p:val>
                                        </p:tav>
                                        <p:tav tm="100000">
                                          <p:val>
                                            <p:strVal val="#ppt_h"/>
                                          </p:val>
                                        </p:tav>
                                      </p:tavLst>
                                    </p:anim>
                                    <p:animEffect transition="in" filter="fade">
                                      <p:cBhvr>
                                        <p:cTn id="35" dur="10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box(in)">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5" presetClass="entr" presetSubtype="1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checkerboard(across)">
                                      <p:cBhvr>
                                        <p:cTn id="45" dur="500"/>
                                        <p:tgtEl>
                                          <p:spTgt spid="10"/>
                                        </p:tgtEl>
                                      </p:cBhvr>
                                    </p:animEffect>
                                  </p:childTnLst>
                                </p:cTn>
                              </p:par>
                            </p:childTnLst>
                          </p:cTn>
                        </p:par>
                      </p:childTnLst>
                    </p:cTn>
                  </p:par>
                  <p:par>
                    <p:cTn id="46" fill="hold">
                      <p:stCondLst>
                        <p:cond delay="indefinite"/>
                      </p:stCondLst>
                      <p:childTnLst>
                        <p:par>
                          <p:cTn id="47" fill="hold">
                            <p:stCondLst>
                              <p:cond delay="0"/>
                            </p:stCondLst>
                            <p:childTnLst>
                              <p:par>
                                <p:cTn id="48" presetID="5" presetClass="entr" presetSubtype="10" fill="hold" grpId="0" nodeType="clickEffect" nodePh="1">
                                  <p:stCondLst>
                                    <p:cond delay="0"/>
                                  </p:stCondLst>
                                  <p:endCondLst>
                                    <p:cond evt="begin" delay="0">
                                      <p:tn val="48"/>
                                    </p:cond>
                                  </p:endCondLst>
                                  <p:childTnLst>
                                    <p:set>
                                      <p:cBhvr>
                                        <p:cTn id="49" dur="1" fill="hold">
                                          <p:stCondLst>
                                            <p:cond delay="0"/>
                                          </p:stCondLst>
                                        </p:cTn>
                                        <p:tgtEl>
                                          <p:spTgt spid="3">
                                            <p:txEl>
                                              <p:pRg st="0" end="0"/>
                                            </p:txEl>
                                          </p:spTgt>
                                        </p:tgtEl>
                                        <p:attrNameLst>
                                          <p:attrName>style.visibility</p:attrName>
                                        </p:attrNameLst>
                                      </p:cBhvr>
                                      <p:to>
                                        <p:strVal val="visible"/>
                                      </p:to>
                                    </p:set>
                                    <p:animEffect transition="in" filter="checkerboard(across)">
                                      <p:cBhvr>
                                        <p:cTn id="50" dur="500"/>
                                        <p:tgtEl>
                                          <p:spTgt spid="3">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55"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1000" fill="hold"/>
                                        <p:tgtEl>
                                          <p:spTgt spid="13"/>
                                        </p:tgtEl>
                                        <p:attrNameLst>
                                          <p:attrName>ppt_w</p:attrName>
                                        </p:attrNameLst>
                                      </p:cBhvr>
                                      <p:tavLst>
                                        <p:tav tm="0">
                                          <p:val>
                                            <p:strVal val="#ppt_w*0.70"/>
                                          </p:val>
                                        </p:tav>
                                        <p:tav tm="100000">
                                          <p:val>
                                            <p:strVal val="#ppt_w"/>
                                          </p:val>
                                        </p:tav>
                                      </p:tavLst>
                                    </p:anim>
                                    <p:anim calcmode="lin" valueType="num">
                                      <p:cBhvr>
                                        <p:cTn id="56" dur="1000" fill="hold"/>
                                        <p:tgtEl>
                                          <p:spTgt spid="13"/>
                                        </p:tgtEl>
                                        <p:attrNameLst>
                                          <p:attrName>ppt_h</p:attrName>
                                        </p:attrNameLst>
                                      </p:cBhvr>
                                      <p:tavLst>
                                        <p:tav tm="0">
                                          <p:val>
                                            <p:strVal val="#ppt_h"/>
                                          </p:val>
                                        </p:tav>
                                        <p:tav tm="100000">
                                          <p:val>
                                            <p:strVal val="#ppt_h"/>
                                          </p:val>
                                        </p:tav>
                                      </p:tavLst>
                                    </p:anim>
                                    <p:animEffect transition="in" filter="fade">
                                      <p:cBhvr>
                                        <p:cTn id="5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animBg="1"/>
      <p:bldP spid="6" grpId="0" animBg="1"/>
      <p:bldP spid="9" grpId="0" animBg="1"/>
      <p:bldP spid="10" grpId="0" animBg="1"/>
      <p:bldP spid="11" grpId="0" animBg="1"/>
      <p:bldP spid="13"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14282" y="928670"/>
            <a:ext cx="8715436" cy="3643338"/>
          </a:xfrm>
        </p:spPr>
        <p:style>
          <a:lnRef idx="2">
            <a:schemeClr val="accent2"/>
          </a:lnRef>
          <a:fillRef idx="1">
            <a:schemeClr val="lt1"/>
          </a:fillRef>
          <a:effectRef idx="0">
            <a:schemeClr val="accent2"/>
          </a:effectRef>
          <a:fontRef idx="minor">
            <a:schemeClr val="dk1"/>
          </a:fontRef>
        </p:style>
        <p:txBody>
          <a:bodyPr>
            <a:normAutofit/>
          </a:bodyPr>
          <a:lstStyle/>
          <a:p>
            <a:pPr indent="449263" algn="just" rtl="1">
              <a:lnSpc>
                <a:spcPct val="150000"/>
              </a:lnSpc>
            </a:pPr>
            <a:r>
              <a:rPr lang="ar-DZ" sz="2800" b="0" dirty="0" smtClean="0">
                <a:solidFill>
                  <a:schemeClr val="tx1"/>
                </a:solidFill>
                <a:latin typeface="Times New Roman" pitchFamily="18" charset="0"/>
                <a:cs typeface="Times New Roman" pitchFamily="18" charset="0"/>
              </a:rPr>
              <a:t>ارتبطت هذه اللفظة بالإله </a:t>
            </a:r>
            <a:r>
              <a:rPr lang="ar-DZ" sz="2800" dirty="0" err="1" smtClean="0">
                <a:solidFill>
                  <a:schemeClr val="tx1"/>
                </a:solidFill>
                <a:latin typeface="Times New Roman" pitchFamily="18" charset="0"/>
                <a:cs typeface="Times New Roman" pitchFamily="18" charset="0"/>
              </a:rPr>
              <a:t>هرمس</a:t>
            </a:r>
            <a:r>
              <a:rPr lang="ar-DZ" sz="2800" b="0" dirty="0" smtClean="0">
                <a:solidFill>
                  <a:schemeClr val="tx1"/>
                </a:solidFill>
                <a:latin typeface="Times New Roman" pitchFamily="18" charset="0"/>
                <a:cs typeface="Times New Roman" pitchFamily="18" charset="0"/>
              </a:rPr>
              <a:t> رسول الآلهة عند اليونان، الذي كان يصل بين كبير الآلهة </a:t>
            </a:r>
            <a:r>
              <a:rPr lang="ar-DZ" sz="2800" dirty="0" err="1" smtClean="0">
                <a:solidFill>
                  <a:schemeClr val="tx1"/>
                </a:solidFill>
                <a:latin typeface="Times New Roman" pitchFamily="18" charset="0"/>
                <a:cs typeface="Times New Roman" pitchFamily="18" charset="0"/>
              </a:rPr>
              <a:t>زيوس</a:t>
            </a:r>
            <a:r>
              <a:rPr lang="ar-DZ" sz="2800" b="0" dirty="0" smtClean="0">
                <a:solidFill>
                  <a:schemeClr val="tx1"/>
                </a:solidFill>
                <a:latin typeface="Times New Roman" pitchFamily="18" charset="0"/>
                <a:cs typeface="Times New Roman" pitchFamily="18" charset="0"/>
              </a:rPr>
              <a:t> وبقية الآلهة والبشر، ونظرا للاختلاف بين اللغتين، توجب على </a:t>
            </a:r>
            <a:r>
              <a:rPr lang="ar-DZ" sz="2800" dirty="0" err="1" smtClean="0">
                <a:solidFill>
                  <a:schemeClr val="tx1"/>
                </a:solidFill>
                <a:latin typeface="Times New Roman" pitchFamily="18" charset="0"/>
                <a:cs typeface="Times New Roman" pitchFamily="18" charset="0"/>
              </a:rPr>
              <a:t>هرمس</a:t>
            </a:r>
            <a:r>
              <a:rPr lang="ar-DZ" sz="2800" b="0" dirty="0" smtClean="0">
                <a:solidFill>
                  <a:schemeClr val="tx1"/>
                </a:solidFill>
                <a:latin typeface="Times New Roman" pitchFamily="18" charset="0"/>
                <a:cs typeface="Times New Roman" pitchFamily="18" charset="0"/>
              </a:rPr>
              <a:t> أن يكون عالما بلغة الآلهة ولغة البشر، يُفهِم البشر بلغة الآلهة، ويُفهم الآلهة بلغة البشر، (مترجم بين الآلهة والبشر)، يقوم بفك وشرح الطلاسم. وقد صارت </a:t>
            </a:r>
            <a:r>
              <a:rPr lang="ar-DZ" sz="2800" b="0" dirty="0" err="1" smtClean="0">
                <a:solidFill>
                  <a:schemeClr val="tx1"/>
                </a:solidFill>
                <a:latin typeface="Times New Roman" pitchFamily="18" charset="0"/>
                <a:cs typeface="Times New Roman" pitchFamily="18" charset="0"/>
              </a:rPr>
              <a:t>الهيرمينويطيقا</a:t>
            </a:r>
            <a:r>
              <a:rPr lang="ar-DZ" sz="2800" b="0" dirty="0" smtClean="0">
                <a:solidFill>
                  <a:schemeClr val="tx1"/>
                </a:solidFill>
                <a:latin typeface="Times New Roman" pitchFamily="18" charset="0"/>
                <a:cs typeface="Times New Roman" pitchFamily="18" charset="0"/>
              </a:rPr>
              <a:t> اللفظة الدالة على فهم الفهم.</a:t>
            </a:r>
          </a:p>
        </p:txBody>
      </p:sp>
      <p:sp>
        <p:nvSpPr>
          <p:cNvPr id="2" name="Titre 1"/>
          <p:cNvSpPr>
            <a:spLocks noGrp="1"/>
          </p:cNvSpPr>
          <p:nvPr>
            <p:ph type="ctrTitle"/>
          </p:nvPr>
        </p:nvSpPr>
        <p:spPr>
          <a:xfrm>
            <a:off x="2285984" y="1"/>
            <a:ext cx="4000528" cy="785793"/>
          </a:xfrm>
        </p:spPr>
        <p:style>
          <a:lnRef idx="1">
            <a:schemeClr val="accent2"/>
          </a:lnRef>
          <a:fillRef idx="2">
            <a:schemeClr val="accent2"/>
          </a:fillRef>
          <a:effectRef idx="1">
            <a:schemeClr val="accent2"/>
          </a:effectRef>
          <a:fontRef idx="minor">
            <a:schemeClr val="dk1"/>
          </a:fontRef>
        </p:style>
        <p:txBody>
          <a:bodyPr>
            <a:normAutofit/>
          </a:bodyPr>
          <a:lstStyle/>
          <a:p>
            <a:pPr rtl="1"/>
            <a:r>
              <a:rPr lang="ar-DZ" sz="3400" b="1" dirty="0" smtClean="0"/>
              <a:t>تعريف </a:t>
            </a:r>
            <a:r>
              <a:rPr lang="ar-DZ" sz="3400" b="1" dirty="0" err="1" smtClean="0"/>
              <a:t>الهيرمينيوطيقا</a:t>
            </a:r>
            <a:endParaRPr lang="fr-FR" sz="3400" b="1" dirty="0"/>
          </a:p>
        </p:txBody>
      </p:sp>
      <p:sp>
        <p:nvSpPr>
          <p:cNvPr id="4" name="Rectangle à coins arrondis 3"/>
          <p:cNvSpPr/>
          <p:nvPr/>
        </p:nvSpPr>
        <p:spPr>
          <a:xfrm>
            <a:off x="4000496" y="5786454"/>
            <a:ext cx="4929222" cy="85725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b="1" dirty="0" smtClean="0">
                <a:solidFill>
                  <a:schemeClr val="tx1"/>
                </a:solidFill>
                <a:latin typeface="Times New Roman" pitchFamily="18" charset="0"/>
                <a:cs typeface="Times New Roman" pitchFamily="18" charset="0"/>
              </a:rPr>
              <a:t>الفعل</a:t>
            </a:r>
            <a:r>
              <a:rPr lang="ar-DZ" sz="2800" dirty="0" smtClean="0">
                <a:solidFill>
                  <a:schemeClr val="tx1"/>
                </a:solidFill>
                <a:latin typeface="Times New Roman" pitchFamily="18" charset="0"/>
                <a:cs typeface="Times New Roman" pitchFamily="18" charset="0"/>
              </a:rPr>
              <a:t>: </a:t>
            </a:r>
            <a:r>
              <a:rPr lang="fr-FR" sz="2800" dirty="0" err="1" smtClean="0">
                <a:solidFill>
                  <a:schemeClr val="tx1"/>
                </a:solidFill>
                <a:latin typeface="Times New Roman" pitchFamily="18" charset="0"/>
                <a:cs typeface="Times New Roman" pitchFamily="18" charset="0"/>
              </a:rPr>
              <a:t>Hermeneuein</a:t>
            </a:r>
            <a:r>
              <a:rPr lang="ar-DZ" sz="2800" dirty="0" smtClean="0">
                <a:solidFill>
                  <a:schemeClr val="tx1"/>
                </a:solidFill>
                <a:latin typeface="Times New Roman" pitchFamily="18" charset="0"/>
                <a:cs typeface="Times New Roman" pitchFamily="18" charset="0"/>
              </a:rPr>
              <a:t> </a:t>
            </a:r>
            <a:r>
              <a:rPr lang="ar-DZ" sz="2800" dirty="0" err="1" smtClean="0">
                <a:solidFill>
                  <a:schemeClr val="tx1"/>
                </a:solidFill>
                <a:latin typeface="Times New Roman" pitchFamily="18" charset="0"/>
                <a:cs typeface="Times New Roman" pitchFamily="18" charset="0"/>
              </a:rPr>
              <a:t>هيرمينيون</a:t>
            </a:r>
            <a:r>
              <a:rPr lang="ar-DZ" sz="2800" dirty="0" smtClean="0">
                <a:solidFill>
                  <a:schemeClr val="tx1"/>
                </a:solidFill>
                <a:latin typeface="Times New Roman" pitchFamily="18" charset="0"/>
                <a:cs typeface="Times New Roman" pitchFamily="18" charset="0"/>
              </a:rPr>
              <a:t> </a:t>
            </a:r>
            <a:endParaRPr lang="fr-FR" sz="2800" dirty="0"/>
          </a:p>
        </p:txBody>
      </p:sp>
      <p:sp>
        <p:nvSpPr>
          <p:cNvPr id="5" name="Rectangle à coins arrondis 4"/>
          <p:cNvSpPr/>
          <p:nvPr/>
        </p:nvSpPr>
        <p:spPr>
          <a:xfrm>
            <a:off x="214282" y="5786454"/>
            <a:ext cx="2643206" cy="85725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rtl="1"/>
            <a:r>
              <a:rPr lang="ar-DZ" sz="2800" dirty="0" smtClean="0">
                <a:solidFill>
                  <a:schemeClr val="tx1"/>
                </a:solidFill>
                <a:latin typeface="Times New Roman" pitchFamily="18" charset="0"/>
                <a:cs typeface="Times New Roman" pitchFamily="18" charset="0"/>
              </a:rPr>
              <a:t>يعبر/ شرح/ يترجم</a:t>
            </a:r>
            <a:endParaRPr lang="fr-FR" sz="2800" dirty="0"/>
          </a:p>
        </p:txBody>
      </p:sp>
      <p:sp>
        <p:nvSpPr>
          <p:cNvPr id="6" name="Rectangle à coins arrondis 5"/>
          <p:cNvSpPr/>
          <p:nvPr/>
        </p:nvSpPr>
        <p:spPr>
          <a:xfrm>
            <a:off x="4071934" y="4786322"/>
            <a:ext cx="4786346" cy="85725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rtl="1"/>
            <a:r>
              <a:rPr lang="ar-DZ" sz="2800" dirty="0" err="1" smtClean="0">
                <a:solidFill>
                  <a:schemeClr val="tx1"/>
                </a:solidFill>
                <a:latin typeface="Times New Roman" pitchFamily="18" charset="0"/>
                <a:cs typeface="Times New Roman" pitchFamily="18" charset="0"/>
              </a:rPr>
              <a:t>ا</a:t>
            </a:r>
            <a:r>
              <a:rPr lang="ar-DZ" sz="2800" b="1" dirty="0" err="1" smtClean="0">
                <a:solidFill>
                  <a:schemeClr val="tx1"/>
                </a:solidFill>
                <a:latin typeface="Times New Roman" pitchFamily="18" charset="0"/>
                <a:cs typeface="Times New Roman" pitchFamily="18" charset="0"/>
              </a:rPr>
              <a:t>لإسم</a:t>
            </a:r>
            <a:r>
              <a:rPr lang="ar-DZ" sz="2800" b="1" dirty="0" smtClean="0">
                <a:solidFill>
                  <a:schemeClr val="tx1"/>
                </a:solidFill>
                <a:latin typeface="Times New Roman" pitchFamily="18" charset="0"/>
                <a:cs typeface="Times New Roman" pitchFamily="18" charset="0"/>
              </a:rPr>
              <a:t>:</a:t>
            </a:r>
            <a:r>
              <a:rPr lang="ar-DZ" sz="2800" dirty="0" smtClean="0">
                <a:solidFill>
                  <a:schemeClr val="tx1"/>
                </a:solidFill>
                <a:latin typeface="Times New Roman" pitchFamily="18" charset="0"/>
                <a:cs typeface="Times New Roman" pitchFamily="18" charset="0"/>
              </a:rPr>
              <a:t> </a:t>
            </a:r>
            <a:r>
              <a:rPr lang="fr-FR" sz="2800" dirty="0" err="1" smtClean="0">
                <a:solidFill>
                  <a:schemeClr val="tx1"/>
                </a:solidFill>
                <a:latin typeface="Times New Roman" pitchFamily="18" charset="0"/>
                <a:cs typeface="Times New Roman" pitchFamily="18" charset="0"/>
              </a:rPr>
              <a:t>Hermeneia</a:t>
            </a:r>
            <a:r>
              <a:rPr lang="ar-DZ" sz="2800" dirty="0" smtClean="0">
                <a:solidFill>
                  <a:schemeClr val="tx1"/>
                </a:solidFill>
                <a:latin typeface="Times New Roman" pitchFamily="18" charset="0"/>
                <a:cs typeface="Times New Roman" pitchFamily="18" charset="0"/>
              </a:rPr>
              <a:t> </a:t>
            </a:r>
            <a:r>
              <a:rPr lang="ar-DZ" sz="2800" dirty="0" err="1" smtClean="0">
                <a:solidFill>
                  <a:schemeClr val="tx1"/>
                </a:solidFill>
                <a:latin typeface="Times New Roman" pitchFamily="18" charset="0"/>
                <a:cs typeface="Times New Roman" pitchFamily="18" charset="0"/>
              </a:rPr>
              <a:t>هيرمينيا</a:t>
            </a:r>
            <a:r>
              <a:rPr lang="ar-DZ" sz="2800" dirty="0" smtClean="0">
                <a:solidFill>
                  <a:schemeClr val="tx1"/>
                </a:solidFill>
                <a:latin typeface="Times New Roman" pitchFamily="18" charset="0"/>
                <a:cs typeface="Times New Roman" pitchFamily="18" charset="0"/>
              </a:rPr>
              <a:t> </a:t>
            </a:r>
            <a:endParaRPr lang="fr-FR" sz="2800" dirty="0"/>
          </a:p>
        </p:txBody>
      </p:sp>
      <p:sp>
        <p:nvSpPr>
          <p:cNvPr id="7" name="Rectangle à coins arrondis 6"/>
          <p:cNvSpPr/>
          <p:nvPr/>
        </p:nvSpPr>
        <p:spPr>
          <a:xfrm>
            <a:off x="214282" y="4786322"/>
            <a:ext cx="2643206" cy="857256"/>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rtl="1"/>
            <a:r>
              <a:rPr lang="ar-DZ" sz="2800" dirty="0" smtClean="0">
                <a:solidFill>
                  <a:schemeClr val="tx1"/>
                </a:solidFill>
                <a:latin typeface="Times New Roman" pitchFamily="18" charset="0"/>
                <a:cs typeface="Times New Roman" pitchFamily="18" charset="0"/>
              </a:rPr>
              <a:t>تعبير/شرح/ ترجمة</a:t>
            </a:r>
            <a:endParaRPr lang="fr-FR" sz="2800" dirty="0" smtClean="0">
              <a:solidFill>
                <a:schemeClr val="tx1"/>
              </a:solidFill>
              <a:latin typeface="Times New Roman" pitchFamily="18" charset="0"/>
              <a:cs typeface="Times New Roman" pitchFamily="18" charset="0"/>
            </a:endParaRPr>
          </a:p>
          <a:p>
            <a:pPr algn="ctr"/>
            <a:endParaRPr lang="fr-FR" dirty="0"/>
          </a:p>
        </p:txBody>
      </p:sp>
      <p:cxnSp>
        <p:nvCxnSpPr>
          <p:cNvPr id="9" name="Connecteur droit avec flèche 8"/>
          <p:cNvCxnSpPr>
            <a:stCxn id="4" idx="1"/>
            <a:endCxn id="5" idx="3"/>
          </p:cNvCxnSpPr>
          <p:nvPr/>
        </p:nvCxnSpPr>
        <p:spPr>
          <a:xfrm rot="10800000">
            <a:off x="2857488" y="6215082"/>
            <a:ext cx="1143008"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2" name="Connecteur droit avec flèche 21"/>
          <p:cNvCxnSpPr>
            <a:stCxn id="6" idx="1"/>
            <a:endCxn id="7" idx="3"/>
          </p:cNvCxnSpPr>
          <p:nvPr/>
        </p:nvCxnSpPr>
        <p:spPr>
          <a:xfrm rot="10800000">
            <a:off x="2857488" y="5214950"/>
            <a:ext cx="1214446"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strVal val="#ppt_w*0.70"/>
                                          </p:val>
                                        </p:tav>
                                        <p:tav tm="100000">
                                          <p:val>
                                            <p:strVal val="#ppt_w"/>
                                          </p:val>
                                        </p:tav>
                                      </p:tavLst>
                                    </p:anim>
                                    <p:anim calcmode="lin" valueType="num">
                                      <p:cBhvr>
                                        <p:cTn id="13" dur="1000" fill="hold"/>
                                        <p:tgtEl>
                                          <p:spTgt spid="4"/>
                                        </p:tgtEl>
                                        <p:attrNameLst>
                                          <p:attrName>ppt_h</p:attrName>
                                        </p:attrNameLst>
                                      </p:cBhvr>
                                      <p:tavLst>
                                        <p:tav tm="0">
                                          <p:val>
                                            <p:strVal val="#ppt_h"/>
                                          </p:val>
                                        </p:tav>
                                        <p:tav tm="100000">
                                          <p:val>
                                            <p:strVal val="#ppt_h"/>
                                          </p:val>
                                        </p:tav>
                                      </p:tavLst>
                                    </p:anim>
                                    <p:animEffect transition="in" filter="fade">
                                      <p:cBhvr>
                                        <p:cTn id="14" dur="1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0"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edge">
                                      <p:cBhvr>
                                        <p:cTn id="19" dur="20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1000" fill="hold"/>
                                        <p:tgtEl>
                                          <p:spTgt spid="5"/>
                                        </p:tgtEl>
                                        <p:attrNameLst>
                                          <p:attrName>ppt_w</p:attrName>
                                        </p:attrNameLst>
                                      </p:cBhvr>
                                      <p:tavLst>
                                        <p:tav tm="0">
                                          <p:val>
                                            <p:strVal val="#ppt_w*0.70"/>
                                          </p:val>
                                        </p:tav>
                                        <p:tav tm="100000">
                                          <p:val>
                                            <p:strVal val="#ppt_w"/>
                                          </p:val>
                                        </p:tav>
                                      </p:tavLst>
                                    </p:anim>
                                    <p:anim calcmode="lin" valueType="num">
                                      <p:cBhvr>
                                        <p:cTn id="25" dur="1000" fill="hold"/>
                                        <p:tgtEl>
                                          <p:spTgt spid="5"/>
                                        </p:tgtEl>
                                        <p:attrNameLst>
                                          <p:attrName>ppt_h</p:attrName>
                                        </p:attrNameLst>
                                      </p:cBhvr>
                                      <p:tavLst>
                                        <p:tav tm="0">
                                          <p:val>
                                            <p:strVal val="#ppt_h"/>
                                          </p:val>
                                        </p:tav>
                                        <p:tav tm="100000">
                                          <p:val>
                                            <p:strVal val="#ppt_h"/>
                                          </p:val>
                                        </p:tav>
                                      </p:tavLst>
                                    </p:anim>
                                    <p:animEffect transition="in" filter="fade">
                                      <p:cBhvr>
                                        <p:cTn id="26" dur="10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strVal val="#ppt_w*0.70"/>
                                          </p:val>
                                        </p:tav>
                                        <p:tav tm="100000">
                                          <p:val>
                                            <p:strVal val="#ppt_w"/>
                                          </p:val>
                                        </p:tav>
                                      </p:tavLst>
                                    </p:anim>
                                    <p:anim calcmode="lin" valueType="num">
                                      <p:cBhvr>
                                        <p:cTn id="32" dur="1000" fill="hold"/>
                                        <p:tgtEl>
                                          <p:spTgt spid="6"/>
                                        </p:tgtEl>
                                        <p:attrNameLst>
                                          <p:attrName>ppt_h</p:attrName>
                                        </p:attrNameLst>
                                      </p:cBhvr>
                                      <p:tavLst>
                                        <p:tav tm="0">
                                          <p:val>
                                            <p:strVal val="#ppt_h"/>
                                          </p:val>
                                        </p:tav>
                                        <p:tav tm="100000">
                                          <p:val>
                                            <p:strVal val="#ppt_h"/>
                                          </p:val>
                                        </p:tav>
                                      </p:tavLst>
                                    </p:anim>
                                    <p:animEffect transition="in" filter="fade">
                                      <p:cBhvr>
                                        <p:cTn id="33" dur="10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20" presetClass="entr" presetSubtype="0" fill="hold" nodeType="click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wedge">
                                      <p:cBhvr>
                                        <p:cTn id="38" dur="2000"/>
                                        <p:tgtEl>
                                          <p:spTgt spid="22"/>
                                        </p:tgtEl>
                                      </p:cBhvr>
                                    </p:animEffect>
                                  </p:childTnLst>
                                </p:cTn>
                              </p:par>
                            </p:childTnLst>
                          </p:cTn>
                        </p:par>
                      </p:childTnLst>
                    </p:cTn>
                  </p:par>
                  <p:par>
                    <p:cTn id="39" fill="hold">
                      <p:stCondLst>
                        <p:cond delay="indefinite"/>
                      </p:stCondLst>
                      <p:childTnLst>
                        <p:par>
                          <p:cTn id="40" fill="hold">
                            <p:stCondLst>
                              <p:cond delay="0"/>
                            </p:stCondLst>
                            <p:childTnLst>
                              <p:par>
                                <p:cTn id="41" presetID="55"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1000" fill="hold"/>
                                        <p:tgtEl>
                                          <p:spTgt spid="7"/>
                                        </p:tgtEl>
                                        <p:attrNameLst>
                                          <p:attrName>ppt_w</p:attrName>
                                        </p:attrNameLst>
                                      </p:cBhvr>
                                      <p:tavLst>
                                        <p:tav tm="0">
                                          <p:val>
                                            <p:strVal val="#ppt_w*0.70"/>
                                          </p:val>
                                        </p:tav>
                                        <p:tav tm="100000">
                                          <p:val>
                                            <p:strVal val="#ppt_w"/>
                                          </p:val>
                                        </p:tav>
                                      </p:tavLst>
                                    </p:anim>
                                    <p:anim calcmode="lin" valueType="num">
                                      <p:cBhvr>
                                        <p:cTn id="44" dur="1000" fill="hold"/>
                                        <p:tgtEl>
                                          <p:spTgt spid="7"/>
                                        </p:tgtEl>
                                        <p:attrNameLst>
                                          <p:attrName>ppt_h</p:attrName>
                                        </p:attrNameLst>
                                      </p:cBhvr>
                                      <p:tavLst>
                                        <p:tav tm="0">
                                          <p:val>
                                            <p:strVal val="#ppt_h"/>
                                          </p:val>
                                        </p:tav>
                                        <p:tav tm="100000">
                                          <p:val>
                                            <p:strVal val="#ppt_h"/>
                                          </p:val>
                                        </p:tav>
                                      </p:tavLst>
                                    </p:anim>
                                    <p:animEffect transition="in" filter="fade">
                                      <p:cBhvr>
                                        <p:cTn id="45" dur="1000"/>
                                        <p:tgtEl>
                                          <p:spTgt spid="7"/>
                                        </p:tgtEl>
                                      </p:cBhvr>
                                    </p:animEffect>
                                  </p:childTnLst>
                                </p:cTn>
                              </p:par>
                            </p:childTnLst>
                          </p:cTn>
                        </p:par>
                      </p:childTnLst>
                    </p:cTn>
                  </p:par>
                  <p:par>
                    <p:cTn id="46" fill="hold">
                      <p:stCondLst>
                        <p:cond delay="indefinite"/>
                      </p:stCondLst>
                      <p:childTnLst>
                        <p:par>
                          <p:cTn id="47" fill="hold">
                            <p:stCondLst>
                              <p:cond delay="0"/>
                            </p:stCondLst>
                            <p:childTnLst>
                              <p:par>
                                <p:cTn id="48" presetID="8" presetClass="entr" presetSubtype="16" fill="hold" grpId="0" nodeType="clickEffect">
                                  <p:stCondLst>
                                    <p:cond delay="0"/>
                                  </p:stCondLst>
                                  <p:childTnLst>
                                    <p:set>
                                      <p:cBhvr>
                                        <p:cTn id="49" dur="1" fill="hold">
                                          <p:stCondLst>
                                            <p:cond delay="0"/>
                                          </p:stCondLst>
                                        </p:cTn>
                                        <p:tgtEl>
                                          <p:spTgt spid="3">
                                            <p:bg/>
                                          </p:spTgt>
                                        </p:tgtEl>
                                        <p:attrNameLst>
                                          <p:attrName>style.visibility</p:attrName>
                                        </p:attrNameLst>
                                      </p:cBhvr>
                                      <p:to>
                                        <p:strVal val="visible"/>
                                      </p:to>
                                    </p:set>
                                    <p:animEffect transition="in" filter="diamond(in)">
                                      <p:cBhvr>
                                        <p:cTn id="50" dur="2000"/>
                                        <p:tgtEl>
                                          <p:spTgt spid="3">
                                            <p:bg/>
                                          </p:spTgt>
                                        </p:tgtEl>
                                      </p:cBhvr>
                                    </p:animEffect>
                                  </p:childTnLst>
                                </p:cTn>
                              </p:par>
                            </p:childTnLst>
                          </p:cTn>
                        </p:par>
                      </p:childTnLst>
                    </p:cTn>
                  </p:par>
                  <p:par>
                    <p:cTn id="51" fill="hold">
                      <p:stCondLst>
                        <p:cond delay="indefinite"/>
                      </p:stCondLst>
                      <p:childTnLst>
                        <p:par>
                          <p:cTn id="52" fill="hold">
                            <p:stCondLst>
                              <p:cond delay="0"/>
                            </p:stCondLst>
                            <p:childTnLst>
                              <p:par>
                                <p:cTn id="53" presetID="8" presetClass="entr" presetSubtype="16" fill="hold" grpId="0" nodeType="clickEffect">
                                  <p:stCondLst>
                                    <p:cond delay="0"/>
                                  </p:stCondLst>
                                  <p:childTnLst>
                                    <p:set>
                                      <p:cBhvr>
                                        <p:cTn id="54" dur="1" fill="hold">
                                          <p:stCondLst>
                                            <p:cond delay="0"/>
                                          </p:stCondLst>
                                        </p:cTn>
                                        <p:tgtEl>
                                          <p:spTgt spid="3">
                                            <p:txEl>
                                              <p:pRg st="0" end="0"/>
                                            </p:txEl>
                                          </p:spTgt>
                                        </p:tgtEl>
                                        <p:attrNameLst>
                                          <p:attrName>style.visibility</p:attrName>
                                        </p:attrNameLst>
                                      </p:cBhvr>
                                      <p:to>
                                        <p:strVal val="visible"/>
                                      </p:to>
                                    </p:set>
                                    <p:animEffect transition="in" filter="diamond(in)">
                                      <p:cBhvr>
                                        <p:cTn id="55"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2" grpId="0" animBg="1"/>
      <p:bldP spid="4" grpId="0" animBg="1"/>
      <p:bldP spid="5" grpId="0" animBg="1"/>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14282" y="1071546"/>
            <a:ext cx="8715436" cy="1285884"/>
          </a:xfrm>
        </p:spPr>
        <p:style>
          <a:lnRef idx="2">
            <a:schemeClr val="accent2"/>
          </a:lnRef>
          <a:fillRef idx="1">
            <a:schemeClr val="lt1"/>
          </a:fillRef>
          <a:effectRef idx="0">
            <a:schemeClr val="accent2"/>
          </a:effectRef>
          <a:fontRef idx="minor">
            <a:schemeClr val="dk1"/>
          </a:fontRef>
        </p:style>
        <p:txBody>
          <a:bodyPr>
            <a:normAutofit/>
          </a:bodyPr>
          <a:lstStyle/>
          <a:p>
            <a:pPr indent="449263" rtl="1">
              <a:lnSpc>
                <a:spcPct val="150000"/>
              </a:lnSpc>
            </a:pPr>
            <a:r>
              <a:rPr lang="ar-DZ" sz="2800" b="0" dirty="0" smtClean="0">
                <a:solidFill>
                  <a:schemeClr val="tx1"/>
                </a:solidFill>
                <a:latin typeface="Times New Roman" pitchFamily="18" charset="0"/>
                <a:cs typeface="Times New Roman" pitchFamily="18" charset="0"/>
              </a:rPr>
              <a:t>عملية للبحث عن الدلالات والمعاني الكامنة وراء كل نسق دال.</a:t>
            </a:r>
          </a:p>
        </p:txBody>
      </p:sp>
      <p:sp>
        <p:nvSpPr>
          <p:cNvPr id="2" name="Titre 1"/>
          <p:cNvSpPr>
            <a:spLocks noGrp="1"/>
          </p:cNvSpPr>
          <p:nvPr>
            <p:ph type="ctrTitle"/>
          </p:nvPr>
        </p:nvSpPr>
        <p:spPr>
          <a:xfrm>
            <a:off x="2285984" y="1"/>
            <a:ext cx="4000528" cy="785793"/>
          </a:xfrm>
        </p:spPr>
        <p:style>
          <a:lnRef idx="1">
            <a:schemeClr val="accent2"/>
          </a:lnRef>
          <a:fillRef idx="2">
            <a:schemeClr val="accent2"/>
          </a:fillRef>
          <a:effectRef idx="1">
            <a:schemeClr val="accent2"/>
          </a:effectRef>
          <a:fontRef idx="minor">
            <a:schemeClr val="dk1"/>
          </a:fontRef>
        </p:style>
        <p:txBody>
          <a:bodyPr>
            <a:normAutofit/>
          </a:bodyPr>
          <a:lstStyle/>
          <a:p>
            <a:pPr rtl="1"/>
            <a:r>
              <a:rPr lang="ar-DZ" sz="3400" b="1" dirty="0" smtClean="0"/>
              <a:t>وبذلك يكون التأويل</a:t>
            </a:r>
            <a:endParaRPr lang="fr-FR" sz="3400" b="1" dirty="0"/>
          </a:p>
        </p:txBody>
      </p:sp>
      <p:sp>
        <p:nvSpPr>
          <p:cNvPr id="4" name="Rectangle à coins arrondis 3"/>
          <p:cNvSpPr/>
          <p:nvPr/>
        </p:nvSpPr>
        <p:spPr>
          <a:xfrm>
            <a:off x="1857356" y="4357694"/>
            <a:ext cx="4572032" cy="15716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3000" dirty="0" smtClean="0">
                <a:solidFill>
                  <a:schemeClr val="tx1"/>
                </a:solidFill>
                <a:latin typeface="Times New Roman" pitchFamily="18" charset="0"/>
                <a:cs typeface="Times New Roman" pitchFamily="18" charset="0"/>
              </a:rPr>
              <a:t>ممارسة منهجية لإبراز المعاني الخفية ( المضمرة)  وراء المعاني الظاهرة</a:t>
            </a:r>
            <a:endParaRPr lang="fr-FR" sz="3000" dirty="0"/>
          </a:p>
        </p:txBody>
      </p:sp>
      <p:sp>
        <p:nvSpPr>
          <p:cNvPr id="6" name="Rectangle à coins arrondis 5"/>
          <p:cNvSpPr/>
          <p:nvPr/>
        </p:nvSpPr>
        <p:spPr>
          <a:xfrm>
            <a:off x="3929058" y="2857496"/>
            <a:ext cx="4786346" cy="85725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rtl="1"/>
            <a:r>
              <a:rPr lang="ar-DZ" sz="3000" dirty="0" smtClean="0">
                <a:solidFill>
                  <a:schemeClr val="tx1"/>
                </a:solidFill>
                <a:latin typeface="Times New Roman" pitchFamily="18" charset="0"/>
                <a:cs typeface="Times New Roman" pitchFamily="18" charset="0"/>
              </a:rPr>
              <a:t>فن الكشف عن حقيقة شيء ما</a:t>
            </a:r>
            <a:endParaRPr lang="fr-FR" sz="3000" dirty="0"/>
          </a:p>
        </p:txBody>
      </p:sp>
      <p:pic>
        <p:nvPicPr>
          <p:cNvPr id="10" name="Picture 2" descr="C:\Users\pc\Desktop\صور تعديل منزل\ممنوع.jpg"/>
          <p:cNvPicPr>
            <a:picLocks noChangeAspect="1" noChangeArrowheads="1"/>
          </p:cNvPicPr>
          <p:nvPr/>
        </p:nvPicPr>
        <p:blipFill>
          <a:blip r:embed="rId2"/>
          <a:srcRect/>
          <a:stretch>
            <a:fillRect/>
          </a:stretch>
        </p:blipFill>
        <p:spPr bwMode="auto">
          <a:xfrm>
            <a:off x="642910" y="2571744"/>
            <a:ext cx="1928794" cy="1500198"/>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diamond(in)">
                                      <p:cBhvr>
                                        <p:cTn id="12" dur="20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diamond(in)">
                                      <p:cBhvr>
                                        <p:cTn id="17" dur="20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1000" fill="hold"/>
                                        <p:tgtEl>
                                          <p:spTgt spid="6"/>
                                        </p:tgtEl>
                                        <p:attrNameLst>
                                          <p:attrName>ppt_w</p:attrName>
                                        </p:attrNameLst>
                                      </p:cBhvr>
                                      <p:tavLst>
                                        <p:tav tm="0">
                                          <p:val>
                                            <p:strVal val="#ppt_w*0.70"/>
                                          </p:val>
                                        </p:tav>
                                        <p:tav tm="100000">
                                          <p:val>
                                            <p:strVal val="#ppt_w"/>
                                          </p:val>
                                        </p:tav>
                                      </p:tavLst>
                                    </p:anim>
                                    <p:anim calcmode="lin" valueType="num">
                                      <p:cBhvr>
                                        <p:cTn id="23" dur="1000" fill="hold"/>
                                        <p:tgtEl>
                                          <p:spTgt spid="6"/>
                                        </p:tgtEl>
                                        <p:attrNameLst>
                                          <p:attrName>ppt_h</p:attrName>
                                        </p:attrNameLst>
                                      </p:cBhvr>
                                      <p:tavLst>
                                        <p:tav tm="0">
                                          <p:val>
                                            <p:strVal val="#ppt_h"/>
                                          </p:val>
                                        </p:tav>
                                        <p:tav tm="100000">
                                          <p:val>
                                            <p:strVal val="#ppt_h"/>
                                          </p:val>
                                        </p:tav>
                                      </p:tavLst>
                                    </p:anim>
                                    <p:animEffect transition="in" filter="fade">
                                      <p:cBhvr>
                                        <p:cTn id="24" dur="10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55"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1000" fill="hold"/>
                                        <p:tgtEl>
                                          <p:spTgt spid="4"/>
                                        </p:tgtEl>
                                        <p:attrNameLst>
                                          <p:attrName>ppt_w</p:attrName>
                                        </p:attrNameLst>
                                      </p:cBhvr>
                                      <p:tavLst>
                                        <p:tav tm="0">
                                          <p:val>
                                            <p:strVal val="#ppt_w*0.70"/>
                                          </p:val>
                                        </p:tav>
                                        <p:tav tm="100000">
                                          <p:val>
                                            <p:strVal val="#ppt_w"/>
                                          </p:val>
                                        </p:tav>
                                      </p:tavLst>
                                    </p:anim>
                                    <p:anim calcmode="lin" valueType="num">
                                      <p:cBhvr>
                                        <p:cTn id="30" dur="1000" fill="hold"/>
                                        <p:tgtEl>
                                          <p:spTgt spid="4"/>
                                        </p:tgtEl>
                                        <p:attrNameLst>
                                          <p:attrName>ppt_h</p:attrName>
                                        </p:attrNameLst>
                                      </p:cBhvr>
                                      <p:tavLst>
                                        <p:tav tm="0">
                                          <p:val>
                                            <p:strVal val="#ppt_h"/>
                                          </p:val>
                                        </p:tav>
                                        <p:tav tm="100000">
                                          <p:val>
                                            <p:strVal val="#ppt_h"/>
                                          </p:val>
                                        </p:tav>
                                      </p:tavLst>
                                    </p:anim>
                                    <p:animEffect transition="in" filter="fade">
                                      <p:cBhvr>
                                        <p:cTn id="31" dur="10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2" grpId="0" animBg="1"/>
      <p:bldP spid="4"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1571612"/>
            <a:ext cx="8643998" cy="5072098"/>
          </a:xfrm>
        </p:spPr>
        <p:txBody>
          <a:bodyPr>
            <a:normAutofit/>
          </a:bodyPr>
          <a:lstStyle/>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p:txBody>
      </p:sp>
      <p:sp>
        <p:nvSpPr>
          <p:cNvPr id="4" name="Rectangle à coins arrondis 3"/>
          <p:cNvSpPr/>
          <p:nvPr/>
        </p:nvSpPr>
        <p:spPr>
          <a:xfrm>
            <a:off x="214282" y="214290"/>
            <a:ext cx="8929718" cy="100013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t>فمعنى </a:t>
            </a:r>
            <a:r>
              <a:rPr lang="ar-DZ" sz="2800" dirty="0" err="1" smtClean="0"/>
              <a:t>الهيرمينيوطيقا</a:t>
            </a:r>
            <a:r>
              <a:rPr lang="ar-DZ" sz="2800" dirty="0" smtClean="0"/>
              <a:t> يختلف حسب رؤية كل باحث في المجال، ويعود ذلك للمراحل التي مرت </a:t>
            </a:r>
            <a:r>
              <a:rPr lang="ar-DZ" sz="2800" dirty="0" err="1" smtClean="0"/>
              <a:t>بها</a:t>
            </a:r>
            <a:r>
              <a:rPr lang="ar-DZ" sz="2800" dirty="0" smtClean="0"/>
              <a:t> حتى تشكلت كتيار فكري</a:t>
            </a:r>
            <a:endParaRPr lang="fr-FR" sz="2800" dirty="0"/>
          </a:p>
        </p:txBody>
      </p:sp>
      <p:sp>
        <p:nvSpPr>
          <p:cNvPr id="5" name="Rectangle à coins arrondis 4"/>
          <p:cNvSpPr/>
          <p:nvPr/>
        </p:nvSpPr>
        <p:spPr>
          <a:xfrm>
            <a:off x="928662" y="1285860"/>
            <a:ext cx="7643866" cy="928694"/>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indent="449263" algn="ctr" rtl="1">
              <a:lnSpc>
                <a:spcPct val="150000"/>
              </a:lnSpc>
            </a:pPr>
            <a:r>
              <a:rPr lang="ar-DZ" sz="2800" b="1" dirty="0" err="1" smtClean="0">
                <a:solidFill>
                  <a:schemeClr val="tx1"/>
                </a:solidFill>
                <a:latin typeface="Times New Roman" pitchFamily="18" charset="0"/>
                <a:cs typeface="Times New Roman" pitchFamily="18" charset="0"/>
              </a:rPr>
              <a:t>هايدغر</a:t>
            </a:r>
            <a:r>
              <a:rPr lang="ar-DZ" sz="2800" b="1" dirty="0" smtClean="0">
                <a:solidFill>
                  <a:schemeClr val="tx1"/>
                </a:solidFill>
                <a:latin typeface="Times New Roman" pitchFamily="18" charset="0"/>
                <a:cs typeface="Times New Roman" pitchFamily="18" charset="0"/>
              </a:rPr>
              <a:t> </a:t>
            </a:r>
            <a:r>
              <a:rPr lang="ar-DZ" sz="2800" b="1" dirty="0" err="1" smtClean="0">
                <a:solidFill>
                  <a:schemeClr val="tx1"/>
                </a:solidFill>
                <a:latin typeface="Times New Roman" pitchFamily="18" charset="0"/>
                <a:cs typeface="Times New Roman" pitchFamily="18" charset="0"/>
              </a:rPr>
              <a:t>وغادامير</a:t>
            </a:r>
            <a:r>
              <a:rPr lang="ar-DZ" sz="2800" b="1" dirty="0" smtClean="0">
                <a:solidFill>
                  <a:schemeClr val="tx1"/>
                </a:solidFill>
                <a:latin typeface="Times New Roman" pitchFamily="18" charset="0"/>
                <a:cs typeface="Times New Roman" pitchFamily="18" charset="0"/>
              </a:rPr>
              <a:t>:</a:t>
            </a:r>
            <a:r>
              <a:rPr lang="ar-DZ" sz="2800" dirty="0" smtClean="0">
                <a:solidFill>
                  <a:schemeClr val="tx1"/>
                </a:solidFill>
                <a:latin typeface="Times New Roman" pitchFamily="18" charset="0"/>
                <a:cs typeface="Times New Roman" pitchFamily="18" charset="0"/>
              </a:rPr>
              <a:t> البحث عن معنى الفهم وحقيقته.</a:t>
            </a:r>
          </a:p>
        </p:txBody>
      </p:sp>
      <p:sp>
        <p:nvSpPr>
          <p:cNvPr id="6" name="Rectangle à coins arrondis 5"/>
          <p:cNvSpPr/>
          <p:nvPr/>
        </p:nvSpPr>
        <p:spPr>
          <a:xfrm>
            <a:off x="785786" y="3643314"/>
            <a:ext cx="8001056" cy="107157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indent="449263" algn="ctr" rtl="1">
              <a:lnSpc>
                <a:spcPct val="150000"/>
              </a:lnSpc>
            </a:pPr>
            <a:r>
              <a:rPr lang="ar-DZ" sz="2800" b="1" dirty="0" err="1" smtClean="0">
                <a:solidFill>
                  <a:schemeClr val="tx1"/>
                </a:solidFill>
                <a:latin typeface="Times New Roman" pitchFamily="18" charset="0"/>
                <a:cs typeface="Times New Roman" pitchFamily="18" charset="0"/>
              </a:rPr>
              <a:t>شلايرماخر</a:t>
            </a:r>
            <a:r>
              <a:rPr lang="ar-DZ" sz="2800" b="1" dirty="0" smtClean="0">
                <a:solidFill>
                  <a:schemeClr val="tx1"/>
                </a:solidFill>
                <a:latin typeface="Times New Roman" pitchFamily="18" charset="0"/>
                <a:cs typeface="Times New Roman" pitchFamily="18" charset="0"/>
              </a:rPr>
              <a:t>: </a:t>
            </a:r>
            <a:r>
              <a:rPr lang="ar-DZ" sz="2800" dirty="0" smtClean="0">
                <a:solidFill>
                  <a:schemeClr val="tx1"/>
                </a:solidFill>
                <a:latin typeface="Times New Roman" pitchFamily="18" charset="0"/>
                <a:cs typeface="Times New Roman" pitchFamily="18" charset="0"/>
              </a:rPr>
              <a:t>العلم بقواعد شرح النصوص.</a:t>
            </a:r>
          </a:p>
        </p:txBody>
      </p:sp>
      <p:sp>
        <p:nvSpPr>
          <p:cNvPr id="7" name="Rectangle à coins arrondis 6"/>
          <p:cNvSpPr/>
          <p:nvPr/>
        </p:nvSpPr>
        <p:spPr>
          <a:xfrm>
            <a:off x="1785918" y="2428868"/>
            <a:ext cx="5500726" cy="1000132"/>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indent="449263" algn="ctr" rtl="1">
              <a:lnSpc>
                <a:spcPct val="150000"/>
              </a:lnSpc>
            </a:pPr>
            <a:r>
              <a:rPr lang="ar-DZ" sz="2800" b="1" dirty="0" err="1" smtClean="0">
                <a:solidFill>
                  <a:schemeClr val="tx1"/>
                </a:solidFill>
                <a:latin typeface="Times New Roman" pitchFamily="18" charset="0"/>
                <a:cs typeface="Times New Roman" pitchFamily="18" charset="0"/>
              </a:rPr>
              <a:t>ديلتاي</a:t>
            </a:r>
            <a:r>
              <a:rPr lang="ar-DZ" sz="2800" b="1" dirty="0" smtClean="0">
                <a:solidFill>
                  <a:schemeClr val="tx1"/>
                </a:solidFill>
                <a:latin typeface="Times New Roman" pitchFamily="18" charset="0"/>
                <a:cs typeface="Times New Roman" pitchFamily="18" charset="0"/>
              </a:rPr>
              <a:t>: </a:t>
            </a:r>
            <a:r>
              <a:rPr lang="ar-DZ" sz="2800" dirty="0" smtClean="0">
                <a:solidFill>
                  <a:schemeClr val="tx1"/>
                </a:solidFill>
                <a:latin typeface="Times New Roman" pitchFamily="18" charset="0"/>
                <a:cs typeface="Times New Roman" pitchFamily="18" charset="0"/>
              </a:rPr>
              <a:t>منهج المعرفة بالعلوم الإنسانية.</a:t>
            </a:r>
          </a:p>
        </p:txBody>
      </p:sp>
      <p:sp>
        <p:nvSpPr>
          <p:cNvPr id="8" name="Rectangle à coins arrondis 7"/>
          <p:cNvSpPr/>
          <p:nvPr/>
        </p:nvSpPr>
        <p:spPr>
          <a:xfrm>
            <a:off x="357158" y="5929330"/>
            <a:ext cx="8286808" cy="928670"/>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rtl="1"/>
            <a:r>
              <a:rPr lang="ar-DZ" sz="2800" dirty="0" smtClean="0">
                <a:solidFill>
                  <a:schemeClr val="tx1"/>
                </a:solidFill>
                <a:latin typeface="Times New Roman" pitchFamily="18" charset="0"/>
                <a:cs typeface="Times New Roman" pitchFamily="18" charset="0"/>
              </a:rPr>
              <a:t>والواقع، أن رواد هذا التيار لم يتفقوا على معنى واحد </a:t>
            </a:r>
            <a:r>
              <a:rPr lang="ar-DZ" sz="2800" dirty="0" err="1" smtClean="0">
                <a:solidFill>
                  <a:schemeClr val="tx1"/>
                </a:solidFill>
                <a:latin typeface="Times New Roman" pitchFamily="18" charset="0"/>
                <a:cs typeface="Times New Roman" pitchFamily="18" charset="0"/>
              </a:rPr>
              <a:t>للهيرمينيوطيقا</a:t>
            </a:r>
            <a:endParaRPr lang="ar-DZ" sz="2800" dirty="0" smtClean="0">
              <a:solidFill>
                <a:schemeClr val="tx1"/>
              </a:solidFill>
              <a:latin typeface="Times New Roman" pitchFamily="18" charset="0"/>
              <a:cs typeface="Times New Roman" pitchFamily="18" charset="0"/>
            </a:endParaRPr>
          </a:p>
        </p:txBody>
      </p:sp>
      <p:sp>
        <p:nvSpPr>
          <p:cNvPr id="9" name="Rectangle à coins arrondis 8"/>
          <p:cNvSpPr/>
          <p:nvPr/>
        </p:nvSpPr>
        <p:spPr>
          <a:xfrm>
            <a:off x="1928794" y="4857760"/>
            <a:ext cx="5500726" cy="85725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DZ" sz="2800" b="1" dirty="0" smtClean="0"/>
              <a:t>القديس </a:t>
            </a:r>
            <a:r>
              <a:rPr lang="ar-DZ" sz="2800" b="1" dirty="0" err="1" smtClean="0"/>
              <a:t>أوغستين</a:t>
            </a:r>
            <a:r>
              <a:rPr lang="ar-DZ" sz="2800" b="1" dirty="0" smtClean="0"/>
              <a:t>: </a:t>
            </a:r>
            <a:r>
              <a:rPr lang="ar-DZ" sz="2800" dirty="0" smtClean="0"/>
              <a:t>فن تأويل النصوص الدينية</a:t>
            </a:r>
            <a:endParaRPr lang="fr-FR"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strVal val="#ppt_w*0.70"/>
                                          </p:val>
                                        </p:tav>
                                        <p:tav tm="100000">
                                          <p:val>
                                            <p:strVal val="#ppt_w"/>
                                          </p:val>
                                        </p:tav>
                                      </p:tavLst>
                                    </p:anim>
                                    <p:anim calcmode="lin" valueType="num">
                                      <p:cBhvr>
                                        <p:cTn id="13" dur="1000" fill="hold"/>
                                        <p:tgtEl>
                                          <p:spTgt spid="9"/>
                                        </p:tgtEl>
                                        <p:attrNameLst>
                                          <p:attrName>ppt_h</p:attrName>
                                        </p:attrNameLst>
                                      </p:cBhvr>
                                      <p:tavLst>
                                        <p:tav tm="0">
                                          <p:val>
                                            <p:strVal val="#ppt_h"/>
                                          </p:val>
                                        </p:tav>
                                        <p:tav tm="100000">
                                          <p:val>
                                            <p:strVal val="#ppt_h"/>
                                          </p:val>
                                        </p:tav>
                                      </p:tavLst>
                                    </p:anim>
                                    <p:animEffect transition="in" filter="fade">
                                      <p:cBhvr>
                                        <p:cTn id="14" dur="10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ox(in)">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1000" fill="hold"/>
                                        <p:tgtEl>
                                          <p:spTgt spid="7"/>
                                        </p:tgtEl>
                                        <p:attrNameLst>
                                          <p:attrName>ppt_w</p:attrName>
                                        </p:attrNameLst>
                                      </p:cBhvr>
                                      <p:tavLst>
                                        <p:tav tm="0">
                                          <p:val>
                                            <p:strVal val="#ppt_w*0.70"/>
                                          </p:val>
                                        </p:tav>
                                        <p:tav tm="100000">
                                          <p:val>
                                            <p:strVal val="#ppt_w"/>
                                          </p:val>
                                        </p:tav>
                                      </p:tavLst>
                                    </p:anim>
                                    <p:anim calcmode="lin" valueType="num">
                                      <p:cBhvr>
                                        <p:cTn id="25" dur="1000" fill="hold"/>
                                        <p:tgtEl>
                                          <p:spTgt spid="7"/>
                                        </p:tgtEl>
                                        <p:attrNameLst>
                                          <p:attrName>ppt_h</p:attrName>
                                        </p:attrNameLst>
                                      </p:cBhvr>
                                      <p:tavLst>
                                        <p:tav tm="0">
                                          <p:val>
                                            <p:strVal val="#ppt_h"/>
                                          </p:val>
                                        </p:tav>
                                        <p:tav tm="100000">
                                          <p:val>
                                            <p:strVal val="#ppt_h"/>
                                          </p:val>
                                        </p:tav>
                                      </p:tavLst>
                                    </p:anim>
                                    <p:animEffect transition="in" filter="fade">
                                      <p:cBhvr>
                                        <p:cTn id="26" dur="10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checkerboard(across)">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500" fill="hold"/>
                                        <p:tgtEl>
                                          <p:spTgt spid="4"/>
                                        </p:tgtEl>
                                        <p:attrNameLst>
                                          <p:attrName>ppt_x</p:attrName>
                                        </p:attrNameLst>
                                      </p:cBhvr>
                                      <p:tavLst>
                                        <p:tav tm="0">
                                          <p:val>
                                            <p:strVal val="#ppt_x"/>
                                          </p:val>
                                        </p:tav>
                                        <p:tav tm="100000">
                                          <p:val>
                                            <p:strVal val="#ppt_x"/>
                                          </p:val>
                                        </p:tav>
                                      </p:tavLst>
                                    </p:anim>
                                    <p:anim calcmode="lin" valueType="num">
                                      <p:cBhvr additive="base">
                                        <p:cTn id="3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1214414" y="214290"/>
            <a:ext cx="6572296" cy="785818"/>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rtl="1"/>
            <a:r>
              <a:rPr lang="ar-DZ" sz="2800" dirty="0" smtClean="0">
                <a:solidFill>
                  <a:schemeClr val="tx1"/>
                </a:solidFill>
                <a:latin typeface="Times New Roman" pitchFamily="18" charset="0"/>
                <a:cs typeface="Times New Roman" pitchFamily="18" charset="0"/>
              </a:rPr>
              <a:t>تيار يهتم بدراسة وفهم النصوص والمعاني البشرية.</a:t>
            </a:r>
          </a:p>
          <a:p>
            <a:pPr algn="ctr" rtl="1"/>
            <a:endParaRPr lang="fr-FR" dirty="0"/>
          </a:p>
        </p:txBody>
      </p:sp>
      <p:sp>
        <p:nvSpPr>
          <p:cNvPr id="6" name="Rectangle à coins arrondis 5"/>
          <p:cNvSpPr/>
          <p:nvPr/>
        </p:nvSpPr>
        <p:spPr>
          <a:xfrm>
            <a:off x="642910" y="2428868"/>
            <a:ext cx="7572428" cy="121444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800" dirty="0" smtClean="0">
                <a:solidFill>
                  <a:schemeClr val="tx1"/>
                </a:solidFill>
                <a:latin typeface="Times New Roman" pitchFamily="18" charset="0"/>
                <a:cs typeface="Times New Roman" pitchFamily="18" charset="0"/>
              </a:rPr>
              <a:t>اقتراب فكري يهدف لإيجاد المعنى الخفي وراء المعنى الظاهر، باعتباره المعنى الحقيقي.</a:t>
            </a:r>
          </a:p>
        </p:txBody>
      </p:sp>
      <p:sp>
        <p:nvSpPr>
          <p:cNvPr id="7" name="Rectangle à coins arrondis 6"/>
          <p:cNvSpPr/>
          <p:nvPr/>
        </p:nvSpPr>
        <p:spPr>
          <a:xfrm>
            <a:off x="500034" y="1142984"/>
            <a:ext cx="8001056" cy="114300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1"/>
            <a:r>
              <a:rPr lang="ar-DZ" sz="2800" dirty="0" smtClean="0">
                <a:solidFill>
                  <a:schemeClr val="tx1"/>
                </a:solidFill>
                <a:latin typeface="Times New Roman" pitchFamily="18" charset="0"/>
                <a:cs typeface="Times New Roman" pitchFamily="18" charset="0"/>
              </a:rPr>
              <a:t>حركة فكرية تستهدف تحديد المعاني المختلفة التي تتضمنها النصوص. ( الأدبية، التاريخية، الثقافية، الفلسفية، الدينية....) </a:t>
            </a:r>
          </a:p>
          <a:p>
            <a:pPr algn="ctr"/>
            <a:endParaRPr lang="fr-FR" dirty="0"/>
          </a:p>
        </p:txBody>
      </p:sp>
      <p:sp>
        <p:nvSpPr>
          <p:cNvPr id="8" name="Rectangle à coins arrondis 7"/>
          <p:cNvSpPr/>
          <p:nvPr/>
        </p:nvSpPr>
        <p:spPr>
          <a:xfrm>
            <a:off x="214282" y="3786190"/>
            <a:ext cx="8286808" cy="85725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solidFill>
                  <a:schemeClr val="tx1"/>
                </a:solidFill>
                <a:latin typeface="Times New Roman" pitchFamily="18" charset="0"/>
                <a:cs typeface="Times New Roman" pitchFamily="18" charset="0"/>
              </a:rPr>
              <a:t>تيار معرفي يهدف للبحث على المعاني الكامنة في التعبيرات البشرية المختلفة.</a:t>
            </a:r>
          </a:p>
        </p:txBody>
      </p:sp>
      <p:sp>
        <p:nvSpPr>
          <p:cNvPr id="10" name="Rectangle à coins arrondis 9"/>
          <p:cNvSpPr/>
          <p:nvPr/>
        </p:nvSpPr>
        <p:spPr>
          <a:xfrm>
            <a:off x="857224" y="4714884"/>
            <a:ext cx="7286676" cy="107154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800" dirty="0" smtClean="0"/>
              <a:t>من الناحية الاصطلاحية، تأخذ </a:t>
            </a:r>
            <a:r>
              <a:rPr lang="ar-DZ" sz="2800" dirty="0" err="1" smtClean="0"/>
              <a:t>الهيرمينويطيقا</a:t>
            </a:r>
            <a:r>
              <a:rPr lang="ar-DZ" sz="2800" dirty="0" smtClean="0"/>
              <a:t> كتيار فكري عدة معان، منها:</a:t>
            </a:r>
            <a:endParaRPr lang="fr-FR" sz="2800" dirty="0"/>
          </a:p>
        </p:txBody>
      </p:sp>
      <p:sp>
        <p:nvSpPr>
          <p:cNvPr id="9" name="Rectangle à coins arrondis 8"/>
          <p:cNvSpPr/>
          <p:nvPr/>
        </p:nvSpPr>
        <p:spPr>
          <a:xfrm>
            <a:off x="0" y="5929330"/>
            <a:ext cx="5072066" cy="92867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3900" b="1" dirty="0" smtClean="0"/>
              <a:t>ما هو تعريف التيار التأويلي؟</a:t>
            </a:r>
            <a:endParaRPr lang="fr-FR" sz="3900" b="1" dirty="0"/>
          </a:p>
        </p:txBody>
      </p:sp>
      <p:sp>
        <p:nvSpPr>
          <p:cNvPr id="11" name="Rectangle 10"/>
          <p:cNvSpPr/>
          <p:nvPr/>
        </p:nvSpPr>
        <p:spPr>
          <a:xfrm>
            <a:off x="5857884" y="5857892"/>
            <a:ext cx="3286116" cy="1000108"/>
          </a:xfrm>
          <a:prstGeom prst="rect">
            <a:avLst/>
          </a:prstGeom>
          <a:solidFill>
            <a:srgbClr val="92D050"/>
          </a:solidFill>
          <a:ln>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ar-DZ" sz="3300" b="1" dirty="0" err="1" smtClean="0">
                <a:ln>
                  <a:solidFill>
                    <a:srgbClr val="0070C0"/>
                  </a:solidFill>
                </a:ln>
                <a:effectLst>
                  <a:reflection blurRad="6350" stA="60000" endA="900" endPos="60000" dist="60007" dir="5400000" sy="-100000" algn="bl" rotWithShape="0"/>
                </a:effectLst>
                <a:latin typeface="Amiri" pitchFamily="2" charset="-78"/>
                <a:cs typeface="Amiri" pitchFamily="2" charset="-78"/>
              </a:rPr>
              <a:t>الهيرمينيوطيقا</a:t>
            </a:r>
            <a:endParaRPr lang="fr-FR" sz="3300" b="1" dirty="0">
              <a:ln>
                <a:solidFill>
                  <a:srgbClr val="0070C0"/>
                </a:solidFill>
              </a:ln>
              <a:effectLst>
                <a:reflection blurRad="6350" stA="60000" endA="900" endPos="60000" dist="60007" dir="5400000" sy="-100000" algn="bl" rotWithShape="0"/>
              </a:effectLst>
              <a:latin typeface="Amiri" pitchFamily="2" charset="-78"/>
              <a:cs typeface="Amiri"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amond(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1000" fill="hold"/>
                                        <p:tgtEl>
                                          <p:spTgt spid="11"/>
                                        </p:tgtEl>
                                        <p:attrNameLst>
                                          <p:attrName>ppt_w</p:attrName>
                                        </p:attrNameLst>
                                      </p:cBhvr>
                                      <p:tavLst>
                                        <p:tav tm="0">
                                          <p:val>
                                            <p:strVal val="#ppt_w*0.70"/>
                                          </p:val>
                                        </p:tav>
                                        <p:tav tm="100000">
                                          <p:val>
                                            <p:strVal val="#ppt_w"/>
                                          </p:val>
                                        </p:tav>
                                      </p:tavLst>
                                    </p:anim>
                                    <p:anim calcmode="lin" valueType="num">
                                      <p:cBhvr>
                                        <p:cTn id="13" dur="1000" fill="hold"/>
                                        <p:tgtEl>
                                          <p:spTgt spid="11"/>
                                        </p:tgtEl>
                                        <p:attrNameLst>
                                          <p:attrName>ppt_h</p:attrName>
                                        </p:attrNameLst>
                                      </p:cBhvr>
                                      <p:tavLst>
                                        <p:tav tm="0">
                                          <p:val>
                                            <p:strVal val="#ppt_h"/>
                                          </p:val>
                                        </p:tav>
                                        <p:tav tm="100000">
                                          <p:val>
                                            <p:strVal val="#ppt_h"/>
                                          </p:val>
                                        </p:tav>
                                      </p:tavLst>
                                    </p:anim>
                                    <p:animEffect transition="in" filter="fade">
                                      <p:cBhvr>
                                        <p:cTn id="14" dur="10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8" presetClass="entr" presetSubtype="16"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diamond(in)">
                                      <p:cBhvr>
                                        <p:cTn id="19" dur="20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20"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edge">
                                      <p:cBhvr>
                                        <p:cTn id="24" dur="20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8" presetClass="entr" presetSubtype="16"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diamond(in)">
                                      <p:cBhvr>
                                        <p:cTn id="29" dur="20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1000" fill="hold"/>
                                        <p:tgtEl>
                                          <p:spTgt spid="6"/>
                                        </p:tgtEl>
                                        <p:attrNameLst>
                                          <p:attrName>ppt_w</p:attrName>
                                        </p:attrNameLst>
                                      </p:cBhvr>
                                      <p:tavLst>
                                        <p:tav tm="0">
                                          <p:val>
                                            <p:strVal val="#ppt_w*0.70"/>
                                          </p:val>
                                        </p:tav>
                                        <p:tav tm="100000">
                                          <p:val>
                                            <p:strVal val="#ppt_w"/>
                                          </p:val>
                                        </p:tav>
                                      </p:tavLst>
                                    </p:anim>
                                    <p:anim calcmode="lin" valueType="num">
                                      <p:cBhvr>
                                        <p:cTn id="35" dur="1000" fill="hold"/>
                                        <p:tgtEl>
                                          <p:spTgt spid="6"/>
                                        </p:tgtEl>
                                        <p:attrNameLst>
                                          <p:attrName>ppt_h</p:attrName>
                                        </p:attrNameLst>
                                      </p:cBhvr>
                                      <p:tavLst>
                                        <p:tav tm="0">
                                          <p:val>
                                            <p:strVal val="#ppt_h"/>
                                          </p:val>
                                        </p:tav>
                                        <p:tav tm="100000">
                                          <p:val>
                                            <p:strVal val="#ppt_h"/>
                                          </p:val>
                                        </p:tav>
                                      </p:tavLst>
                                    </p:anim>
                                    <p:animEffect transition="in" filter="fade">
                                      <p:cBhvr>
                                        <p:cTn id="36" dur="10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5" presetClass="entr" presetSubtype="10"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checkerboard(across)">
                                      <p:cBhvr>
                                        <p:cTn id="4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10" grpId="0" animBg="1"/>
      <p:bldP spid="9"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357166"/>
            <a:ext cx="8643998" cy="6286544"/>
          </a:xfrm>
        </p:spPr>
        <p:txBody>
          <a:bodyPr>
            <a:normAutofit/>
          </a:bodyPr>
          <a:lstStyle/>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p:txBody>
      </p:sp>
      <p:pic>
        <p:nvPicPr>
          <p:cNvPr id="1026" name="Picture 2" descr="C:\Users\pc\Desktop\مقاييس السداسي 2\صور\نشأة هيرمينيوطيقا.jpg"/>
          <p:cNvPicPr>
            <a:picLocks noChangeAspect="1" noChangeArrowheads="1"/>
          </p:cNvPicPr>
          <p:nvPr/>
        </p:nvPicPr>
        <p:blipFill>
          <a:blip r:embed="rId2"/>
          <a:srcRect/>
          <a:stretch>
            <a:fillRect/>
          </a:stretch>
        </p:blipFill>
        <p:spPr bwMode="auto">
          <a:xfrm>
            <a:off x="0" y="0"/>
            <a:ext cx="9144000" cy="685800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2571736" y="0"/>
            <a:ext cx="6572264" cy="164305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indent="274638" algn="ctr" rtl="1"/>
            <a:endParaRPr lang="ar-DZ" sz="2600" dirty="0" smtClean="0">
              <a:solidFill>
                <a:schemeClr val="tx1"/>
              </a:solidFill>
              <a:latin typeface="Times New Roman" pitchFamily="18" charset="0"/>
              <a:cs typeface="Times New Roman" pitchFamily="18" charset="0"/>
            </a:endParaRPr>
          </a:p>
          <a:p>
            <a:pPr indent="274638" algn="ctr" rtl="1"/>
            <a:r>
              <a:rPr lang="ar-DZ" sz="2600" dirty="0" smtClean="0">
                <a:solidFill>
                  <a:schemeClr val="tx1"/>
                </a:solidFill>
                <a:latin typeface="Times New Roman" pitchFamily="18" charset="0"/>
                <a:cs typeface="Times New Roman" pitchFamily="18" charset="0"/>
              </a:rPr>
              <a:t>مورس التأويل منذ القرن السادس قبل الميلاد على يد </a:t>
            </a:r>
            <a:r>
              <a:rPr lang="ar-DZ" sz="2600" b="1" dirty="0" smtClean="0">
                <a:solidFill>
                  <a:schemeClr val="tx1"/>
                </a:solidFill>
                <a:latin typeface="Times New Roman" pitchFamily="18" charset="0"/>
                <a:cs typeface="Times New Roman" pitchFamily="18" charset="0"/>
              </a:rPr>
              <a:t>الرواقيين</a:t>
            </a:r>
            <a:r>
              <a:rPr lang="ar-DZ" sz="2600" dirty="0" smtClean="0">
                <a:solidFill>
                  <a:schemeClr val="tx1"/>
                </a:solidFill>
                <a:latin typeface="Times New Roman" pitchFamily="18" charset="0"/>
                <a:cs typeface="Times New Roman" pitchFamily="18" charset="0"/>
              </a:rPr>
              <a:t>، لتمييز المعنى الخاطئ والمعنى الصواب في النصوص.</a:t>
            </a:r>
          </a:p>
          <a:p>
            <a:pPr algn="ctr"/>
            <a:endParaRPr lang="fr-FR" dirty="0"/>
          </a:p>
        </p:txBody>
      </p:sp>
      <p:pic>
        <p:nvPicPr>
          <p:cNvPr id="2050" name="Picture 2" descr="C:\Users\pc\Desktop\مقاييس السداسي 2\صور\رواقيييين.jpg"/>
          <p:cNvPicPr>
            <a:picLocks noChangeAspect="1" noChangeArrowheads="1"/>
          </p:cNvPicPr>
          <p:nvPr/>
        </p:nvPicPr>
        <p:blipFill>
          <a:blip r:embed="rId2"/>
          <a:srcRect/>
          <a:stretch>
            <a:fillRect/>
          </a:stretch>
        </p:blipFill>
        <p:spPr bwMode="auto">
          <a:xfrm>
            <a:off x="0" y="0"/>
            <a:ext cx="2428860" cy="2000239"/>
          </a:xfrm>
          <a:prstGeom prst="rect">
            <a:avLst/>
          </a:prstGeom>
          <a:noFill/>
        </p:spPr>
      </p:pic>
      <p:sp>
        <p:nvSpPr>
          <p:cNvPr id="8" name="Sous-titre 7"/>
          <p:cNvSpPr>
            <a:spLocks noGrp="1"/>
          </p:cNvSpPr>
          <p:nvPr>
            <p:ph type="subTitle" idx="1"/>
          </p:nvPr>
        </p:nvSpPr>
        <p:spPr>
          <a:xfrm>
            <a:off x="357158" y="2428868"/>
            <a:ext cx="5072098" cy="271464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normAutofit/>
          </a:bodyPr>
          <a:lstStyle/>
          <a:p>
            <a:pPr rtl="1"/>
            <a:r>
              <a:rPr lang="ar-DZ" sz="2800" b="0" dirty="0" smtClean="0">
                <a:solidFill>
                  <a:schemeClr val="tx1"/>
                </a:solidFill>
                <a:latin typeface="Times New Roman" pitchFamily="18" charset="0"/>
                <a:cs typeface="Times New Roman" pitchFamily="18" charset="0"/>
              </a:rPr>
              <a:t>واستخدم </a:t>
            </a:r>
            <a:r>
              <a:rPr lang="ar-DZ" sz="2800" dirty="0" smtClean="0">
                <a:solidFill>
                  <a:schemeClr val="tx1"/>
                </a:solidFill>
                <a:latin typeface="Times New Roman" pitchFamily="18" charset="0"/>
                <a:cs typeface="Times New Roman" pitchFamily="18" charset="0"/>
              </a:rPr>
              <a:t>أرسطو </a:t>
            </a:r>
            <a:r>
              <a:rPr lang="ar-DZ" sz="2800" b="0" dirty="0" smtClean="0">
                <a:solidFill>
                  <a:schemeClr val="tx1"/>
                </a:solidFill>
                <a:latin typeface="Times New Roman" pitchFamily="18" charset="0"/>
                <a:cs typeface="Times New Roman" pitchFamily="18" charset="0"/>
              </a:rPr>
              <a:t>(384/ 322 </a:t>
            </a:r>
            <a:r>
              <a:rPr lang="ar-DZ" sz="2800" b="0" dirty="0" err="1" smtClean="0">
                <a:solidFill>
                  <a:schemeClr val="tx1"/>
                </a:solidFill>
                <a:latin typeface="Times New Roman" pitchFamily="18" charset="0"/>
                <a:cs typeface="Times New Roman" pitchFamily="18" charset="0"/>
              </a:rPr>
              <a:t>ق</a:t>
            </a:r>
            <a:r>
              <a:rPr lang="ar-DZ" sz="2800" b="0" dirty="0" smtClean="0">
                <a:solidFill>
                  <a:schemeClr val="tx1"/>
                </a:solidFill>
                <a:latin typeface="Times New Roman" pitchFamily="18" charset="0"/>
                <a:cs typeface="Times New Roman" pitchFamily="18" charset="0"/>
              </a:rPr>
              <a:t>.م) التأويل في كتابه </a:t>
            </a:r>
            <a:r>
              <a:rPr lang="ar-DZ" sz="2800" b="0" dirty="0" err="1" smtClean="0">
                <a:solidFill>
                  <a:schemeClr val="tx1"/>
                </a:solidFill>
                <a:latin typeface="Times New Roman" pitchFamily="18" charset="0"/>
                <a:cs typeface="Times New Roman" pitchFamily="18" charset="0"/>
              </a:rPr>
              <a:t>الأورغانون</a:t>
            </a:r>
            <a:r>
              <a:rPr lang="ar-DZ" sz="2800" b="0" dirty="0" smtClean="0">
                <a:solidFill>
                  <a:schemeClr val="tx1"/>
                </a:solidFill>
                <a:latin typeface="Times New Roman" pitchFamily="18" charset="0"/>
                <a:cs typeface="Times New Roman" pitchFamily="18" charset="0"/>
              </a:rPr>
              <a:t>. للدلالة على العمل الذي يقوم </a:t>
            </a:r>
            <a:r>
              <a:rPr lang="ar-DZ" sz="2800" b="0" dirty="0" err="1" smtClean="0">
                <a:solidFill>
                  <a:schemeClr val="tx1"/>
                </a:solidFill>
                <a:latin typeface="Times New Roman" pitchFamily="18" charset="0"/>
                <a:cs typeface="Times New Roman" pitchFamily="18" charset="0"/>
              </a:rPr>
              <a:t>به</a:t>
            </a:r>
            <a:r>
              <a:rPr lang="ar-DZ" sz="2800" b="0" dirty="0" smtClean="0">
                <a:solidFill>
                  <a:schemeClr val="tx1"/>
                </a:solidFill>
                <a:latin typeface="Times New Roman" pitchFamily="18" charset="0"/>
                <a:cs typeface="Times New Roman" pitchFamily="18" charset="0"/>
              </a:rPr>
              <a:t> الذهن لإدراك المعاني المختلفة.  </a:t>
            </a:r>
          </a:p>
        </p:txBody>
      </p:sp>
      <p:pic>
        <p:nvPicPr>
          <p:cNvPr id="9" name="Picture 2" descr="C:\Users\pc\Desktop\مقاييس السداسي 2\صور\اروغانون.jpg"/>
          <p:cNvPicPr>
            <a:picLocks noChangeAspect="1" noChangeArrowheads="1"/>
          </p:cNvPicPr>
          <p:nvPr/>
        </p:nvPicPr>
        <p:blipFill>
          <a:blip r:embed="rId3"/>
          <a:srcRect/>
          <a:stretch>
            <a:fillRect/>
          </a:stretch>
        </p:blipFill>
        <p:spPr bwMode="auto">
          <a:xfrm>
            <a:off x="5786446" y="2000240"/>
            <a:ext cx="3071834" cy="3214710"/>
          </a:xfrm>
          <a:prstGeom prst="rect">
            <a:avLst/>
          </a:prstGeom>
          <a:ln>
            <a:noFill/>
          </a:ln>
          <a:effectLst>
            <a:softEdge rad="112500"/>
          </a:effectLst>
        </p:spPr>
      </p:pic>
      <p:sp>
        <p:nvSpPr>
          <p:cNvPr id="11" name="Organigramme : Alternative 10"/>
          <p:cNvSpPr/>
          <p:nvPr/>
        </p:nvSpPr>
        <p:spPr>
          <a:xfrm>
            <a:off x="1214414" y="5286388"/>
            <a:ext cx="6429420" cy="1071570"/>
          </a:xfrm>
          <a:prstGeom prst="flowChartAlternateProcess">
            <a:avLst/>
          </a:prstGeom>
          <a:solidFill>
            <a:srgbClr val="BD118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200" b="1" dirty="0" err="1" smtClean="0"/>
              <a:t>هرمينيا</a:t>
            </a:r>
            <a:r>
              <a:rPr lang="ar-DZ" sz="3200" b="1" dirty="0" smtClean="0"/>
              <a:t> هي قول شيء عن شيء. </a:t>
            </a:r>
            <a:r>
              <a:rPr lang="ar-DZ" sz="2800" dirty="0" smtClean="0">
                <a:latin typeface="Amiri" pitchFamily="2" charset="-78"/>
                <a:cs typeface="Amiri" pitchFamily="2" charset="-78"/>
              </a:rPr>
              <a:t>أرسطو</a:t>
            </a:r>
            <a:endParaRPr lang="fr-FR" sz="2800" dirty="0">
              <a:latin typeface="Amiri" pitchFamily="2" charset="-78"/>
              <a:cs typeface="Amiri"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wedge">
                                      <p:cBhvr>
                                        <p:cTn id="12" dur="2000"/>
                                        <p:tgtEl>
                                          <p:spTgt spid="2050"/>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8">
                                            <p:bg/>
                                          </p:spTgt>
                                        </p:tgtEl>
                                        <p:attrNameLst>
                                          <p:attrName>style.visibility</p:attrName>
                                        </p:attrNameLst>
                                      </p:cBhvr>
                                      <p:to>
                                        <p:strVal val="visible"/>
                                      </p:to>
                                    </p:set>
                                    <p:animEffect transition="in" filter="box(in)">
                                      <p:cBhvr>
                                        <p:cTn id="17" dur="500"/>
                                        <p:tgtEl>
                                          <p:spTgt spid="8">
                                            <p:bg/>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animEffect transition="in" filter="box(in)">
                                      <p:cBhvr>
                                        <p:cTn id="22" dur="500"/>
                                        <p:tgtEl>
                                          <p:spTgt spid="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amond(in)">
                                      <p:cBhvr>
                                        <p:cTn id="27" dur="20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ppt_x"/>
                                          </p:val>
                                        </p:tav>
                                        <p:tav tm="100000">
                                          <p:val>
                                            <p:strVal val="#ppt_x"/>
                                          </p:val>
                                        </p:tav>
                                      </p:tavLst>
                                    </p:anim>
                                    <p:anim calcmode="lin" valueType="num">
                                      <p:cBhvr additive="base">
                                        <p:cTn id="3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build="p"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à coins arrondis 4"/>
          <p:cNvSpPr/>
          <p:nvPr/>
        </p:nvSpPr>
        <p:spPr>
          <a:xfrm>
            <a:off x="2357422" y="2500306"/>
            <a:ext cx="6429420" cy="242889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indent="365125" algn="ctr" rtl="1"/>
            <a:r>
              <a:rPr lang="ar-DZ" sz="2800" dirty="0" smtClean="0">
                <a:solidFill>
                  <a:schemeClr val="tx1"/>
                </a:solidFill>
                <a:latin typeface="Times New Roman" pitchFamily="18" charset="0"/>
                <a:cs typeface="Times New Roman" pitchFamily="18" charset="0"/>
              </a:rPr>
              <a:t>وقد عمد </a:t>
            </a:r>
            <a:r>
              <a:rPr lang="ar-DZ" sz="2800" b="1" dirty="0" smtClean="0">
                <a:solidFill>
                  <a:schemeClr val="tx1"/>
                </a:solidFill>
                <a:latin typeface="Times New Roman" pitchFamily="18" charset="0"/>
                <a:cs typeface="Times New Roman" pitchFamily="18" charset="0"/>
              </a:rPr>
              <a:t>اليونان</a:t>
            </a:r>
            <a:r>
              <a:rPr lang="ar-DZ" sz="2800" dirty="0" smtClean="0">
                <a:solidFill>
                  <a:schemeClr val="tx1"/>
                </a:solidFill>
                <a:latin typeface="Times New Roman" pitchFamily="18" charset="0"/>
                <a:cs typeface="Times New Roman" pitchFamily="18" charset="0"/>
              </a:rPr>
              <a:t> لتأويل خطابات رجال المعبد، الأحلام، الأساطير، الملاحم (ملحمة هوميروس/ الإلياذة / الأوديسة).... حتى يفهموا المعاني الكامنة وراء المعاني الظاهرة.</a:t>
            </a:r>
          </a:p>
        </p:txBody>
      </p:sp>
      <p:pic>
        <p:nvPicPr>
          <p:cNvPr id="2051" name="Picture 3" descr="C:\Users\pc\Desktop\مقاييس السداسي 2\صور\يونان.jpg"/>
          <p:cNvPicPr>
            <a:picLocks noChangeAspect="1" noChangeArrowheads="1"/>
          </p:cNvPicPr>
          <p:nvPr/>
        </p:nvPicPr>
        <p:blipFill>
          <a:blip r:embed="rId2"/>
          <a:srcRect/>
          <a:stretch>
            <a:fillRect/>
          </a:stretch>
        </p:blipFill>
        <p:spPr bwMode="auto">
          <a:xfrm>
            <a:off x="142844" y="214290"/>
            <a:ext cx="4572000" cy="2071702"/>
          </a:xfrm>
          <a:prstGeom prst="rect">
            <a:avLst/>
          </a:prstGeom>
          <a:ln>
            <a:noFill/>
          </a:ln>
          <a:effectLst>
            <a:softEdge rad="112500"/>
          </a:effectLst>
        </p:spPr>
      </p:pic>
      <p:sp>
        <p:nvSpPr>
          <p:cNvPr id="10" name="Rectangle à coins arrondis 9"/>
          <p:cNvSpPr/>
          <p:nvPr/>
        </p:nvSpPr>
        <p:spPr>
          <a:xfrm>
            <a:off x="3786182" y="5143512"/>
            <a:ext cx="5357818" cy="157161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t>استعمل </a:t>
            </a:r>
            <a:r>
              <a:rPr lang="ar-DZ" sz="2800" b="1" dirty="0" smtClean="0"/>
              <a:t>أفلاطون </a:t>
            </a:r>
            <a:r>
              <a:rPr lang="ar-DZ" sz="2800" dirty="0" smtClean="0"/>
              <a:t>428ق.م / 347 </a:t>
            </a:r>
            <a:r>
              <a:rPr lang="ar-DZ" sz="2800" dirty="0" err="1" smtClean="0"/>
              <a:t>ق</a:t>
            </a:r>
            <a:r>
              <a:rPr lang="ar-DZ" sz="2800" dirty="0" smtClean="0"/>
              <a:t>.م اللفظ للتعبير عن وظيفة الشعراء باعتبارهم مؤولين ووسطاء للآلهة. </a:t>
            </a:r>
            <a:endParaRPr lang="fr-FR" sz="2800" dirty="0"/>
          </a:p>
        </p:txBody>
      </p:sp>
      <p:pic>
        <p:nvPicPr>
          <p:cNvPr id="1026" name="Picture 2" descr="C:\Users\pc\Desktop\عمل 2022 2024\مقاييس السداسي 2\صور\افلاطون.jpg"/>
          <p:cNvPicPr>
            <a:picLocks noChangeAspect="1" noChangeArrowheads="1"/>
          </p:cNvPicPr>
          <p:nvPr/>
        </p:nvPicPr>
        <p:blipFill>
          <a:blip r:embed="rId3"/>
          <a:srcRect/>
          <a:stretch>
            <a:fillRect/>
          </a:stretch>
        </p:blipFill>
        <p:spPr bwMode="auto">
          <a:xfrm>
            <a:off x="285720" y="5143523"/>
            <a:ext cx="2905125" cy="157162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051"/>
                                        </p:tgtEl>
                                        <p:attrNameLst>
                                          <p:attrName>style.visibility</p:attrName>
                                        </p:attrNameLst>
                                      </p:cBhvr>
                                      <p:to>
                                        <p:strVal val="visible"/>
                                      </p:to>
                                    </p:set>
                                    <p:animEffect transition="in" filter="box(in)">
                                      <p:cBhvr>
                                        <p:cTn id="12" dur="500"/>
                                        <p:tgtEl>
                                          <p:spTgt spid="2051"/>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diamond(in)">
                                      <p:cBhvr>
                                        <p:cTn id="17" dur="2000"/>
                                        <p:tgtEl>
                                          <p:spTgt spid="1026"/>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1000" fill="hold"/>
                                        <p:tgtEl>
                                          <p:spTgt spid="10"/>
                                        </p:tgtEl>
                                        <p:attrNameLst>
                                          <p:attrName>ppt_w</p:attrName>
                                        </p:attrNameLst>
                                      </p:cBhvr>
                                      <p:tavLst>
                                        <p:tav tm="0">
                                          <p:val>
                                            <p:strVal val="#ppt_w*0.70"/>
                                          </p:val>
                                        </p:tav>
                                        <p:tav tm="100000">
                                          <p:val>
                                            <p:strVal val="#ppt_w"/>
                                          </p:val>
                                        </p:tav>
                                      </p:tavLst>
                                    </p:anim>
                                    <p:anim calcmode="lin" valueType="num">
                                      <p:cBhvr>
                                        <p:cTn id="23" dur="1000" fill="hold"/>
                                        <p:tgtEl>
                                          <p:spTgt spid="10"/>
                                        </p:tgtEl>
                                        <p:attrNameLst>
                                          <p:attrName>ppt_h</p:attrName>
                                        </p:attrNameLst>
                                      </p:cBhvr>
                                      <p:tavLst>
                                        <p:tav tm="0">
                                          <p:val>
                                            <p:strVal val="#ppt_h"/>
                                          </p:val>
                                        </p:tav>
                                        <p:tav tm="100000">
                                          <p:val>
                                            <p:strVal val="#ppt_h"/>
                                          </p:val>
                                        </p:tav>
                                      </p:tavLst>
                                    </p:anim>
                                    <p:animEffect transition="in" filter="fade">
                                      <p:cBhvr>
                                        <p:cTn id="24"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14282" y="0"/>
            <a:ext cx="8715436" cy="1357299"/>
          </a:xfrm>
        </p:spPr>
        <p:txBody>
          <a:bodyPr>
            <a:normAutofit/>
          </a:bodyPr>
          <a:lstStyle/>
          <a:p>
            <a:pPr rtl="1"/>
            <a:endParaRPr lang="fr-FR" sz="5400" b="1" dirty="0"/>
          </a:p>
        </p:txBody>
      </p:sp>
      <p:sp>
        <p:nvSpPr>
          <p:cNvPr id="7" name="Sous-titre 2"/>
          <p:cNvSpPr txBox="1">
            <a:spLocks/>
          </p:cNvSpPr>
          <p:nvPr/>
        </p:nvSpPr>
        <p:spPr>
          <a:xfrm>
            <a:off x="4572000" y="3286100"/>
            <a:ext cx="4572000" cy="3571900"/>
          </a:xfrm>
          <a:prstGeom prst="rect">
            <a:avLst/>
          </a:prstGeom>
        </p:spPr>
        <p:style>
          <a:lnRef idx="1">
            <a:schemeClr val="accent2"/>
          </a:lnRef>
          <a:fillRef idx="2">
            <a:schemeClr val="accent2"/>
          </a:fillRef>
          <a:effectRef idx="1">
            <a:schemeClr val="accent2"/>
          </a:effectRef>
          <a:fontRef idx="minor">
            <a:schemeClr val="dk1"/>
          </a:fontRef>
        </p:style>
        <p:txBody>
          <a:bodyPr vert="horz">
            <a:normAutofit/>
          </a:bodyPr>
          <a:lstStyle/>
          <a:p>
            <a:pPr marL="0" marR="0" lvl="0" indent="449263" algn="just" defTabSz="914400" rtl="1" eaLnBrk="1" fontAlgn="auto" latinLnBrk="0" hangingPunct="1">
              <a:lnSpc>
                <a:spcPct val="150000"/>
              </a:lnSpc>
              <a:spcBef>
                <a:spcPct val="20000"/>
              </a:spcBef>
              <a:spcAft>
                <a:spcPts val="0"/>
              </a:spcAft>
              <a:buClr>
                <a:schemeClr val="accent1"/>
              </a:buClr>
              <a:buSzPct val="85000"/>
              <a:buFont typeface="Wingdings 2"/>
              <a:buNone/>
              <a:tabLst/>
              <a:defRPr/>
            </a:pPr>
            <a:r>
              <a:rPr kumimoji="0" lang="ar-DZ" sz="2800" b="0"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rPr>
              <a:t>فتم استخدام</a:t>
            </a:r>
            <a:r>
              <a:rPr kumimoji="0" lang="ar-DZ" sz="2800" b="0" i="0" u="none" strike="noStrike" kern="1200" cap="all" spc="250" normalizeH="0" noProof="0" dirty="0" smtClean="0">
                <a:ln>
                  <a:noFill/>
                </a:ln>
                <a:solidFill>
                  <a:schemeClr val="tx1"/>
                </a:solidFill>
                <a:effectLst/>
                <a:uLnTx/>
                <a:uFillTx/>
                <a:latin typeface="Times New Roman" pitchFamily="18" charset="0"/>
                <a:ea typeface="+mn-ea"/>
                <a:cs typeface="Times New Roman" pitchFamily="18" charset="0"/>
              </a:rPr>
              <a:t> </a:t>
            </a:r>
            <a:r>
              <a:rPr kumimoji="0" lang="ar-DZ" sz="2800" b="0" i="0" u="none" strike="noStrike" kern="1200" cap="all" spc="250" normalizeH="0" noProof="0" dirty="0" err="1" smtClean="0">
                <a:ln>
                  <a:noFill/>
                </a:ln>
                <a:solidFill>
                  <a:schemeClr val="tx1"/>
                </a:solidFill>
                <a:effectLst/>
                <a:uLnTx/>
                <a:uFillTx/>
                <a:latin typeface="Times New Roman" pitchFamily="18" charset="0"/>
                <a:ea typeface="+mn-ea"/>
                <a:cs typeface="Times New Roman" pitchFamily="18" charset="0"/>
              </a:rPr>
              <a:t>الهيرمينيوطيقا</a:t>
            </a:r>
            <a:r>
              <a:rPr kumimoji="0" lang="ar-DZ" sz="2800" b="0"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rPr>
              <a:t> للدلالة على شرح الكتاب المقدس، وهو ما يعني القواعد والأسس التي يجب على المؤول </a:t>
            </a:r>
            <a:r>
              <a:rPr kumimoji="0" lang="ar-DZ" sz="2800" b="0" i="0" u="none" strike="noStrike" kern="1200" cap="all" spc="250" normalizeH="0" baseline="0" noProof="0" dirty="0" err="1" smtClean="0">
                <a:ln>
                  <a:noFill/>
                </a:ln>
                <a:solidFill>
                  <a:schemeClr val="tx1"/>
                </a:solidFill>
                <a:effectLst/>
                <a:uLnTx/>
                <a:uFillTx/>
                <a:latin typeface="Times New Roman" pitchFamily="18" charset="0"/>
                <a:ea typeface="+mn-ea"/>
                <a:cs typeface="Times New Roman" pitchFamily="18" charset="0"/>
              </a:rPr>
              <a:t>اتباعها</a:t>
            </a:r>
            <a:r>
              <a:rPr kumimoji="0" lang="ar-DZ" sz="2800" b="0"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rPr>
              <a:t> لشرح هذا الكتاب.</a:t>
            </a:r>
          </a:p>
          <a:p>
            <a:pPr marL="0" marR="0" lvl="0" indent="449263" algn="just" defTabSz="914400" rtl="1" eaLnBrk="1" fontAlgn="auto" latinLnBrk="0" hangingPunct="1">
              <a:lnSpc>
                <a:spcPct val="150000"/>
              </a:lnSpc>
              <a:spcBef>
                <a:spcPct val="20000"/>
              </a:spcBef>
              <a:spcAft>
                <a:spcPts val="0"/>
              </a:spcAft>
              <a:buClr>
                <a:schemeClr val="accent1"/>
              </a:buClr>
              <a:buSzPct val="85000"/>
              <a:buFont typeface="Wingdings 2"/>
              <a:buNone/>
              <a:tabLst/>
              <a:defRPr/>
            </a:pPr>
            <a:endParaRPr kumimoji="0" lang="ar-DZ" sz="2800" b="0"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0" marR="0" lvl="0" indent="449263" algn="just" defTabSz="914400" rtl="1" eaLnBrk="1" fontAlgn="auto" latinLnBrk="0" hangingPunct="1">
              <a:lnSpc>
                <a:spcPct val="150000"/>
              </a:lnSpc>
              <a:spcBef>
                <a:spcPct val="20000"/>
              </a:spcBef>
              <a:spcAft>
                <a:spcPts val="0"/>
              </a:spcAft>
              <a:buClr>
                <a:schemeClr val="accent1"/>
              </a:buClr>
              <a:buSzPct val="85000"/>
              <a:buFont typeface="Wingdings 2"/>
              <a:buNone/>
              <a:tabLst/>
              <a:defRPr/>
            </a:pPr>
            <a:endParaRPr kumimoji="0" lang="ar-DZ" sz="2800" b="0"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pic>
        <p:nvPicPr>
          <p:cNvPr id="1026" name="Picture 2" descr="C:\Users\pc\Desktop\مقاييس السداسي 2\صور\مقدس.jpg"/>
          <p:cNvPicPr>
            <a:picLocks noChangeAspect="1" noChangeArrowheads="1"/>
          </p:cNvPicPr>
          <p:nvPr/>
        </p:nvPicPr>
        <p:blipFill>
          <a:blip r:embed="rId2"/>
          <a:srcRect/>
          <a:stretch>
            <a:fillRect/>
          </a:stretch>
        </p:blipFill>
        <p:spPr bwMode="auto">
          <a:xfrm>
            <a:off x="0" y="3929066"/>
            <a:ext cx="4572000" cy="2928934"/>
          </a:xfrm>
          <a:prstGeom prst="rect">
            <a:avLst/>
          </a:prstGeom>
          <a:noFill/>
        </p:spPr>
      </p:pic>
      <p:sp>
        <p:nvSpPr>
          <p:cNvPr id="8" name="Rectangle 7"/>
          <p:cNvSpPr/>
          <p:nvPr/>
        </p:nvSpPr>
        <p:spPr>
          <a:xfrm>
            <a:off x="4572000" y="0"/>
            <a:ext cx="4572000" cy="3286124"/>
          </a:xfrm>
          <a:prstGeom prst="rec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41325" algn="just" rtl="1"/>
            <a:r>
              <a:rPr lang="ar-DZ" sz="2800" dirty="0" smtClean="0">
                <a:solidFill>
                  <a:schemeClr val="tx1"/>
                </a:solidFill>
              </a:rPr>
              <a:t>وفي العصر الوسيط عمل </a:t>
            </a:r>
            <a:r>
              <a:rPr lang="ar-DZ" sz="2800" b="1" dirty="0" smtClean="0">
                <a:solidFill>
                  <a:schemeClr val="tx1"/>
                </a:solidFill>
              </a:rPr>
              <a:t>القديس </a:t>
            </a:r>
            <a:r>
              <a:rPr lang="ar-DZ" sz="2800" b="1" dirty="0" err="1" smtClean="0">
                <a:solidFill>
                  <a:schemeClr val="tx1"/>
                </a:solidFill>
              </a:rPr>
              <a:t>أوغطسين</a:t>
            </a:r>
            <a:r>
              <a:rPr lang="en-US" sz="2800" b="1" dirty="0" smtClean="0">
                <a:solidFill>
                  <a:schemeClr val="tx1"/>
                </a:solidFill>
              </a:rPr>
              <a:t> </a:t>
            </a:r>
            <a:r>
              <a:rPr lang="ar-DZ" sz="2800" b="1" dirty="0" smtClean="0">
                <a:solidFill>
                  <a:schemeClr val="tx1"/>
                </a:solidFill>
              </a:rPr>
              <a:t> </a:t>
            </a:r>
            <a:r>
              <a:rPr lang="en-US" sz="2800" b="1" dirty="0" smtClean="0">
                <a:solidFill>
                  <a:schemeClr val="tx1"/>
                </a:solidFill>
              </a:rPr>
              <a:t>Saint </a:t>
            </a:r>
            <a:r>
              <a:rPr lang="en-US" sz="2800" b="1" dirty="0" err="1" smtClean="0">
                <a:solidFill>
                  <a:schemeClr val="tx1"/>
                </a:solidFill>
              </a:rPr>
              <a:t>Augustin</a:t>
            </a:r>
            <a:r>
              <a:rPr lang="ar-DZ" sz="2800" b="1" dirty="0" smtClean="0">
                <a:solidFill>
                  <a:schemeClr val="tx1"/>
                </a:solidFill>
              </a:rPr>
              <a:t> (354/ 430) </a:t>
            </a:r>
            <a:r>
              <a:rPr lang="ar-DZ" sz="2800" dirty="0" smtClean="0">
                <a:solidFill>
                  <a:schemeClr val="tx1"/>
                </a:solidFill>
              </a:rPr>
              <a:t>على وضع المعنى الحقيقي </a:t>
            </a:r>
            <a:r>
              <a:rPr lang="ar-DZ" sz="2800" dirty="0" err="1" smtClean="0">
                <a:solidFill>
                  <a:schemeClr val="tx1"/>
                </a:solidFill>
              </a:rPr>
              <a:t>للهيرمينويطيقا</a:t>
            </a:r>
            <a:r>
              <a:rPr lang="ar-DZ" sz="2800" dirty="0" smtClean="0">
                <a:solidFill>
                  <a:schemeClr val="tx1"/>
                </a:solidFill>
              </a:rPr>
              <a:t> حينما أكد على أن </a:t>
            </a:r>
            <a:r>
              <a:rPr lang="ar-SA" sz="2800" dirty="0" smtClean="0">
                <a:solidFill>
                  <a:schemeClr val="tx1"/>
                </a:solidFill>
              </a:rPr>
              <a:t>الكتاب المقدس </a:t>
            </a:r>
            <a:r>
              <a:rPr lang="ar-SA" sz="2800" dirty="0" err="1" smtClean="0">
                <a:solidFill>
                  <a:schemeClr val="tx1"/>
                </a:solidFill>
              </a:rPr>
              <a:t>مليئ</a:t>
            </a:r>
            <a:r>
              <a:rPr lang="ar-SA" sz="2800" dirty="0" smtClean="0">
                <a:solidFill>
                  <a:schemeClr val="tx1"/>
                </a:solidFill>
              </a:rPr>
              <a:t> </a:t>
            </a:r>
            <a:r>
              <a:rPr lang="ar-SA" sz="2800" dirty="0" err="1" smtClean="0">
                <a:solidFill>
                  <a:schemeClr val="tx1"/>
                </a:solidFill>
              </a:rPr>
              <a:t>بالرمزيات</a:t>
            </a:r>
            <a:r>
              <a:rPr lang="ar-SA" sz="2800" dirty="0" smtClean="0">
                <a:solidFill>
                  <a:schemeClr val="tx1"/>
                </a:solidFill>
              </a:rPr>
              <a:t> وبالتالي وجب تأويله </a:t>
            </a:r>
            <a:r>
              <a:rPr lang="ar-SA" sz="2800" dirty="0" err="1" smtClean="0">
                <a:solidFill>
                  <a:schemeClr val="tx1"/>
                </a:solidFill>
              </a:rPr>
              <a:t>و</a:t>
            </a:r>
            <a:r>
              <a:rPr lang="ar-DZ" sz="2800" dirty="0" smtClean="0">
                <a:solidFill>
                  <a:schemeClr val="tx1"/>
                </a:solidFill>
              </a:rPr>
              <a:t>البحث  عن </a:t>
            </a:r>
            <a:r>
              <a:rPr lang="ar-SA" sz="2800" dirty="0" smtClean="0">
                <a:solidFill>
                  <a:schemeClr val="tx1"/>
                </a:solidFill>
              </a:rPr>
              <a:t>معناه الباطني</a:t>
            </a:r>
            <a:r>
              <a:rPr lang="ar-DZ" sz="2800" dirty="0" smtClean="0">
                <a:solidFill>
                  <a:schemeClr val="tx1"/>
                </a:solidFill>
              </a:rPr>
              <a:t>.</a:t>
            </a:r>
            <a:endParaRPr lang="fr-FR" sz="2800" dirty="0" smtClean="0">
              <a:solidFill>
                <a:schemeClr val="tx1"/>
              </a:solidFill>
            </a:endParaRPr>
          </a:p>
          <a:p>
            <a:pPr algn="ctr"/>
            <a:endParaRPr lang="fr-FR" dirty="0"/>
          </a:p>
        </p:txBody>
      </p:sp>
      <p:pic>
        <p:nvPicPr>
          <p:cNvPr id="1027" name="Picture 3" descr="C:\Users\pc\Desktop\مقاييس السداسي 2\صور\اوغتسين.jpg"/>
          <p:cNvPicPr>
            <a:picLocks noChangeAspect="1" noChangeArrowheads="1"/>
          </p:cNvPicPr>
          <p:nvPr/>
        </p:nvPicPr>
        <p:blipFill>
          <a:blip r:embed="rId4"/>
          <a:srcRect/>
          <a:stretch>
            <a:fillRect/>
          </a:stretch>
        </p:blipFill>
        <p:spPr bwMode="auto">
          <a:xfrm>
            <a:off x="0" y="0"/>
            <a:ext cx="4572000" cy="2643182"/>
          </a:xfrm>
          <a:prstGeom prst="rect">
            <a:avLst/>
          </a:prstGeom>
          <a:noFill/>
        </p:spPr>
      </p:pic>
      <p:sp>
        <p:nvSpPr>
          <p:cNvPr id="9" name="Rectangle 8"/>
          <p:cNvSpPr/>
          <p:nvPr/>
        </p:nvSpPr>
        <p:spPr>
          <a:xfrm>
            <a:off x="0" y="2643182"/>
            <a:ext cx="4572000" cy="1285884"/>
          </a:xfrm>
          <a:prstGeom prst="rect">
            <a:avLst/>
          </a:prstGeom>
        </p:spPr>
        <p:style>
          <a:lnRef idx="2">
            <a:schemeClr val="accent6"/>
          </a:lnRef>
          <a:fillRef idx="1003">
            <a:schemeClr val="lt1"/>
          </a:fillRef>
          <a:effectRef idx="0">
            <a:schemeClr val="accent6"/>
          </a:effectRef>
          <a:fontRef idx="minor">
            <a:schemeClr val="dk1"/>
          </a:fontRef>
        </p:style>
        <p:txBody>
          <a:bodyPr rtlCol="0" anchor="ctr"/>
          <a:lstStyle/>
          <a:p>
            <a:pPr algn="ctr"/>
            <a:r>
              <a:rPr lang="ar-DZ" sz="3600" b="1" i="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ndalus" pitchFamily="18" charset="-78"/>
                <a:cs typeface="Andalus" pitchFamily="18" charset="-78"/>
              </a:rPr>
              <a:t>هـيـرميـنـيـوطـيـقــا</a:t>
            </a:r>
            <a:endParaRPr lang="fr-FR" sz="3600" b="1" i="1"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latin typeface="Andalus" pitchFamily="18" charset="-78"/>
              <a:cs typeface="Andalus"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grpId="0" nodeType="clickEffect" nodePh="1">
                                  <p:stCondLst>
                                    <p:cond delay="0"/>
                                  </p:stCondLst>
                                  <p:endCondLst>
                                    <p:cond evt="begin" delay="0">
                                      <p:tn val="12"/>
                                    </p:cond>
                                  </p:endCondLst>
                                  <p:childTnLst>
                                    <p:set>
                                      <p:cBhvr>
                                        <p:cTn id="13" dur="1" fill="hold">
                                          <p:stCondLst>
                                            <p:cond delay="0"/>
                                          </p:stCondLst>
                                        </p:cTn>
                                        <p:tgtEl>
                                          <p:spTgt spid="2"/>
                                        </p:tgtEl>
                                        <p:attrNameLst>
                                          <p:attrName>style.visibility</p:attrName>
                                        </p:attrNameLst>
                                      </p:cBhvr>
                                      <p:to>
                                        <p:strVal val="visible"/>
                                      </p:to>
                                    </p:set>
                                    <p:animEffect transition="in" filter="box(in)">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strVal val="#ppt_w*0.70"/>
                                          </p:val>
                                        </p:tav>
                                        <p:tav tm="100000">
                                          <p:val>
                                            <p:strVal val="#ppt_w"/>
                                          </p:val>
                                        </p:tav>
                                      </p:tavLst>
                                    </p:anim>
                                    <p:anim calcmode="lin" valueType="num">
                                      <p:cBhvr>
                                        <p:cTn id="20" dur="1000" fill="hold"/>
                                        <p:tgtEl>
                                          <p:spTgt spid="8"/>
                                        </p:tgtEl>
                                        <p:attrNameLst>
                                          <p:attrName>ppt_h</p:attrName>
                                        </p:attrNameLst>
                                      </p:cBhvr>
                                      <p:tavLst>
                                        <p:tav tm="0">
                                          <p:val>
                                            <p:strVal val="#ppt_h"/>
                                          </p:val>
                                        </p:tav>
                                        <p:tav tm="100000">
                                          <p:val>
                                            <p:strVal val="#ppt_h"/>
                                          </p:val>
                                        </p:tav>
                                      </p:tavLst>
                                    </p:anim>
                                    <p:animEffect transition="in" filter="fade">
                                      <p:cBhvr>
                                        <p:cTn id="21" dur="10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nodeType="clickEffect">
                                  <p:stCondLst>
                                    <p:cond delay="0"/>
                                  </p:stCondLst>
                                  <p:childTnLst>
                                    <p:set>
                                      <p:cBhvr>
                                        <p:cTn id="25" dur="1" fill="hold">
                                          <p:stCondLst>
                                            <p:cond delay="0"/>
                                          </p:stCondLst>
                                        </p:cTn>
                                        <p:tgtEl>
                                          <p:spTgt spid="1027"/>
                                        </p:tgtEl>
                                        <p:attrNameLst>
                                          <p:attrName>style.visibility</p:attrName>
                                        </p:attrNameLst>
                                      </p:cBhvr>
                                      <p:to>
                                        <p:strVal val="visible"/>
                                      </p:to>
                                    </p:set>
                                    <p:animEffect transition="in" filter="box(in)">
                                      <p:cBhvr>
                                        <p:cTn id="26" dur="500"/>
                                        <p:tgtEl>
                                          <p:spTgt spid="1027"/>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nodeType="clickEffect">
                                  <p:stCondLst>
                                    <p:cond delay="0"/>
                                  </p:stCondLst>
                                  <p:childTnLst>
                                    <p:set>
                                      <p:cBhvr>
                                        <p:cTn id="30" dur="1" fill="hold">
                                          <p:stCondLst>
                                            <p:cond delay="0"/>
                                          </p:stCondLst>
                                        </p:cTn>
                                        <p:tgtEl>
                                          <p:spTgt spid="1026"/>
                                        </p:tgtEl>
                                        <p:attrNameLst>
                                          <p:attrName>style.visibility</p:attrName>
                                        </p:attrNameLst>
                                      </p:cBhvr>
                                      <p:to>
                                        <p:strVal val="visible"/>
                                      </p:to>
                                    </p:set>
                                    <p:anim calcmode="lin" valueType="num">
                                      <p:cBhvr>
                                        <p:cTn id="31" dur="1000" fill="hold"/>
                                        <p:tgtEl>
                                          <p:spTgt spid="1026"/>
                                        </p:tgtEl>
                                        <p:attrNameLst>
                                          <p:attrName>ppt_w</p:attrName>
                                        </p:attrNameLst>
                                      </p:cBhvr>
                                      <p:tavLst>
                                        <p:tav tm="0">
                                          <p:val>
                                            <p:strVal val="#ppt_w*0.70"/>
                                          </p:val>
                                        </p:tav>
                                        <p:tav tm="100000">
                                          <p:val>
                                            <p:strVal val="#ppt_w"/>
                                          </p:val>
                                        </p:tav>
                                      </p:tavLst>
                                    </p:anim>
                                    <p:anim calcmode="lin" valueType="num">
                                      <p:cBhvr>
                                        <p:cTn id="32" dur="1000" fill="hold"/>
                                        <p:tgtEl>
                                          <p:spTgt spid="1026"/>
                                        </p:tgtEl>
                                        <p:attrNameLst>
                                          <p:attrName>ppt_h</p:attrName>
                                        </p:attrNameLst>
                                      </p:cBhvr>
                                      <p:tavLst>
                                        <p:tav tm="0">
                                          <p:val>
                                            <p:strVal val="#ppt_h"/>
                                          </p:val>
                                        </p:tav>
                                        <p:tav tm="100000">
                                          <p:val>
                                            <p:strVal val="#ppt_h"/>
                                          </p:val>
                                        </p:tav>
                                      </p:tavLst>
                                    </p:anim>
                                    <p:animEffect transition="in" filter="fade">
                                      <p:cBhvr>
                                        <p:cTn id="33" dur="1000"/>
                                        <p:tgtEl>
                                          <p:spTgt spid="1026"/>
                                        </p:tgtEl>
                                      </p:cBhvr>
                                    </p:animEffect>
                                  </p:childTnLst>
                                </p:cTn>
                              </p:par>
                            </p:childTnLst>
                          </p:cTn>
                        </p:par>
                      </p:childTnLst>
                    </p:cTn>
                  </p:par>
                  <p:par>
                    <p:cTn id="34" fill="hold">
                      <p:stCondLst>
                        <p:cond delay="indefinite"/>
                      </p:stCondLst>
                      <p:childTnLst>
                        <p:par>
                          <p:cTn id="35" fill="hold">
                            <p:stCondLst>
                              <p:cond delay="0"/>
                            </p:stCondLst>
                            <p:childTnLst>
                              <p:par>
                                <p:cTn id="36" presetID="5" presetClass="entr" presetSubtype="10" fill="hold" grpId="0" nodeType="clickEffect">
                                  <p:stCondLst>
                                    <p:cond delay="0"/>
                                  </p:stCondLst>
                                  <p:childTnLst>
                                    <p:set>
                                      <p:cBhvr>
                                        <p:cTn id="37" dur="1" fill="hold">
                                          <p:stCondLst>
                                            <p:cond delay="0"/>
                                          </p:stCondLst>
                                        </p:cTn>
                                        <p:tgtEl>
                                          <p:spTgt spid="7">
                                            <p:bg/>
                                          </p:spTgt>
                                        </p:tgtEl>
                                        <p:attrNameLst>
                                          <p:attrName>style.visibility</p:attrName>
                                        </p:attrNameLst>
                                      </p:cBhvr>
                                      <p:to>
                                        <p:strVal val="visible"/>
                                      </p:to>
                                    </p:set>
                                    <p:animEffect transition="in" filter="checkerboard(across)">
                                      <p:cBhvr>
                                        <p:cTn id="38" dur="500"/>
                                        <p:tgtEl>
                                          <p:spTgt spid="7">
                                            <p:bg/>
                                          </p:spTgt>
                                        </p:tgtEl>
                                      </p:cBhvr>
                                    </p:animEffect>
                                  </p:childTnLst>
                                </p:cTn>
                              </p:par>
                            </p:childTnLst>
                          </p:cTn>
                        </p:par>
                      </p:childTnLst>
                    </p:cTn>
                  </p:par>
                  <p:par>
                    <p:cTn id="39" fill="hold">
                      <p:stCondLst>
                        <p:cond delay="indefinite"/>
                      </p:stCondLst>
                      <p:childTnLst>
                        <p:par>
                          <p:cTn id="40" fill="hold">
                            <p:stCondLst>
                              <p:cond delay="0"/>
                            </p:stCondLst>
                            <p:childTnLst>
                              <p:par>
                                <p:cTn id="41" presetID="5" presetClass="entr" presetSubtype="10" fill="hold" grpId="0" nodeType="clickEffect">
                                  <p:stCondLst>
                                    <p:cond delay="0"/>
                                  </p:stCondLst>
                                  <p:childTnLst>
                                    <p:set>
                                      <p:cBhvr>
                                        <p:cTn id="42" dur="1" fill="hold">
                                          <p:stCondLst>
                                            <p:cond delay="0"/>
                                          </p:stCondLst>
                                        </p:cTn>
                                        <p:tgtEl>
                                          <p:spTgt spid="7">
                                            <p:txEl>
                                              <p:pRg st="0" end="0"/>
                                            </p:txEl>
                                          </p:spTgt>
                                        </p:tgtEl>
                                        <p:attrNameLst>
                                          <p:attrName>style.visibility</p:attrName>
                                        </p:attrNameLst>
                                      </p:cBhvr>
                                      <p:to>
                                        <p:strVal val="visible"/>
                                      </p:to>
                                    </p:set>
                                    <p:animEffect transition="in" filter="checkerboard(across)">
                                      <p:cBhvr>
                                        <p:cTn id="43"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animBg="1"/>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à coins arrondis 7"/>
          <p:cNvSpPr/>
          <p:nvPr/>
        </p:nvSpPr>
        <p:spPr>
          <a:xfrm>
            <a:off x="0" y="0"/>
            <a:ext cx="5857884" cy="3857628"/>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rtl="1">
              <a:lnSpc>
                <a:spcPct val="150000"/>
              </a:lnSpc>
            </a:pPr>
            <a:r>
              <a:rPr lang="ar-DZ" sz="2800" dirty="0" smtClean="0">
                <a:solidFill>
                  <a:schemeClr val="tx1"/>
                </a:solidFill>
              </a:rPr>
              <a:t>واستخدم التأويل عند </a:t>
            </a:r>
            <a:r>
              <a:rPr lang="ar-SA" sz="2800" dirty="0" smtClean="0">
                <a:solidFill>
                  <a:schemeClr val="tx1"/>
                </a:solidFill>
              </a:rPr>
              <a:t>العرب</a:t>
            </a:r>
            <a:r>
              <a:rPr lang="ar-DZ" sz="2800" dirty="0" smtClean="0">
                <a:solidFill>
                  <a:schemeClr val="tx1"/>
                </a:solidFill>
              </a:rPr>
              <a:t> والمسلمين في</a:t>
            </a:r>
            <a:r>
              <a:rPr lang="ar-SA" sz="2800" dirty="0" smtClean="0">
                <a:solidFill>
                  <a:schemeClr val="tx1"/>
                </a:solidFill>
              </a:rPr>
              <a:t> تأويل لآيات القرآنية</a:t>
            </a:r>
            <a:r>
              <a:rPr lang="ar-DZ" sz="2800" dirty="0" smtClean="0">
                <a:solidFill>
                  <a:schemeClr val="tx1"/>
                </a:solidFill>
              </a:rPr>
              <a:t>. </a:t>
            </a:r>
            <a:r>
              <a:rPr lang="ar-DZ" sz="2800" b="1" dirty="0" smtClean="0">
                <a:solidFill>
                  <a:schemeClr val="tx1"/>
                </a:solidFill>
              </a:rPr>
              <a:t>ابن جرير الطبري( توفي 923) </a:t>
            </a:r>
            <a:r>
              <a:rPr lang="ar-SA" sz="2800" b="1" dirty="0" smtClean="0">
                <a:solidFill>
                  <a:schemeClr val="tx1"/>
                </a:solidFill>
              </a:rPr>
              <a:t>أب</a:t>
            </a:r>
            <a:r>
              <a:rPr lang="ar-DZ" sz="2800" b="1" dirty="0" smtClean="0">
                <a:solidFill>
                  <a:schemeClr val="tx1"/>
                </a:solidFill>
              </a:rPr>
              <a:t>و</a:t>
            </a:r>
            <a:r>
              <a:rPr lang="ar-SA" sz="2800" b="1" dirty="0" smtClean="0">
                <a:solidFill>
                  <a:schemeClr val="tx1"/>
                </a:solidFill>
              </a:rPr>
              <a:t> </a:t>
            </a:r>
            <a:r>
              <a:rPr lang="ar-DZ" sz="2800" b="1" dirty="0" err="1" smtClean="0">
                <a:solidFill>
                  <a:schemeClr val="tx1"/>
                </a:solidFill>
              </a:rPr>
              <a:t>ال</a:t>
            </a:r>
            <a:r>
              <a:rPr lang="ar-SA" sz="2800" b="1" dirty="0" smtClean="0">
                <a:solidFill>
                  <a:schemeClr val="tx1"/>
                </a:solidFill>
              </a:rPr>
              <a:t>وليد بن رشد</a:t>
            </a:r>
            <a:r>
              <a:rPr lang="ar-DZ" sz="2800" b="1" dirty="0" smtClean="0">
                <a:solidFill>
                  <a:schemeClr val="tx1"/>
                </a:solidFill>
              </a:rPr>
              <a:t> (1126/ 1198)، محمد بن أحمد القرطبي ( 1214/ 1273)، ابن كثير( توفي 1373)....</a:t>
            </a:r>
          </a:p>
        </p:txBody>
      </p:sp>
      <p:pic>
        <p:nvPicPr>
          <p:cNvPr id="2050" name="Picture 2" descr="C:\Users\pc\Desktop\مقاييس السداسي 2\صور\ابن رشد.jpg"/>
          <p:cNvPicPr>
            <a:picLocks noChangeAspect="1" noChangeArrowheads="1"/>
          </p:cNvPicPr>
          <p:nvPr/>
        </p:nvPicPr>
        <p:blipFill>
          <a:blip r:embed="rId2"/>
          <a:srcRect/>
          <a:stretch>
            <a:fillRect/>
          </a:stretch>
        </p:blipFill>
        <p:spPr bwMode="auto">
          <a:xfrm>
            <a:off x="5857884" y="1785927"/>
            <a:ext cx="3286116" cy="1857388"/>
          </a:xfrm>
          <a:prstGeom prst="rect">
            <a:avLst/>
          </a:prstGeom>
          <a:noFill/>
        </p:spPr>
      </p:pic>
      <p:pic>
        <p:nvPicPr>
          <p:cNvPr id="2051" name="Picture 3" descr="C:\Users\pc\Desktop\مقاييس السداسي 2\صور\الطبري.jpg"/>
          <p:cNvPicPr>
            <a:picLocks noChangeAspect="1" noChangeArrowheads="1"/>
          </p:cNvPicPr>
          <p:nvPr/>
        </p:nvPicPr>
        <p:blipFill>
          <a:blip r:embed="rId3"/>
          <a:srcRect/>
          <a:stretch>
            <a:fillRect/>
          </a:stretch>
        </p:blipFill>
        <p:spPr bwMode="auto">
          <a:xfrm>
            <a:off x="5857884" y="0"/>
            <a:ext cx="3286117" cy="1857364"/>
          </a:xfrm>
          <a:prstGeom prst="rect">
            <a:avLst/>
          </a:prstGeom>
          <a:noFill/>
        </p:spPr>
      </p:pic>
      <p:pic>
        <p:nvPicPr>
          <p:cNvPr id="2052" name="Picture 4" descr="C:\Users\pc\Desktop\مقاييس السداسي 2\صور\القرطبي.jpg"/>
          <p:cNvPicPr>
            <a:picLocks noChangeAspect="1" noChangeArrowheads="1"/>
          </p:cNvPicPr>
          <p:nvPr/>
        </p:nvPicPr>
        <p:blipFill>
          <a:blip r:embed="rId4"/>
          <a:srcRect/>
          <a:stretch>
            <a:fillRect/>
          </a:stretch>
        </p:blipFill>
        <p:spPr bwMode="auto">
          <a:xfrm>
            <a:off x="5857884" y="3643314"/>
            <a:ext cx="3286116" cy="1500198"/>
          </a:xfrm>
          <a:prstGeom prst="rect">
            <a:avLst/>
          </a:prstGeom>
          <a:noFill/>
        </p:spPr>
      </p:pic>
      <p:pic>
        <p:nvPicPr>
          <p:cNvPr id="2053" name="Picture 5" descr="C:\Users\pc\Desktop\مقاييس السداسي 2\صور\ابن كثير.jpg"/>
          <p:cNvPicPr>
            <a:picLocks noChangeAspect="1" noChangeArrowheads="1"/>
          </p:cNvPicPr>
          <p:nvPr/>
        </p:nvPicPr>
        <p:blipFill>
          <a:blip r:embed="rId5"/>
          <a:srcRect/>
          <a:stretch>
            <a:fillRect/>
          </a:stretch>
        </p:blipFill>
        <p:spPr bwMode="auto">
          <a:xfrm>
            <a:off x="5857884" y="5072074"/>
            <a:ext cx="3286116" cy="1785926"/>
          </a:xfrm>
          <a:prstGeom prst="rect">
            <a:avLst/>
          </a:prstGeom>
          <a:noFill/>
        </p:spPr>
      </p:pic>
      <p:pic>
        <p:nvPicPr>
          <p:cNvPr id="2054" name="Picture 6" descr="C:\Users\pc\Desktop\مقاييس السداسي 2\صور\القرآن الكريم.jpg"/>
          <p:cNvPicPr>
            <a:picLocks noChangeAspect="1" noChangeArrowheads="1"/>
          </p:cNvPicPr>
          <p:nvPr/>
        </p:nvPicPr>
        <p:blipFill>
          <a:blip r:embed="rId6"/>
          <a:srcRect/>
          <a:stretch>
            <a:fillRect/>
          </a:stretch>
        </p:blipFill>
        <p:spPr bwMode="auto">
          <a:xfrm>
            <a:off x="0" y="3857628"/>
            <a:ext cx="5857884" cy="300037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054"/>
                                        </p:tgtEl>
                                        <p:attrNameLst>
                                          <p:attrName>style.visibility</p:attrName>
                                        </p:attrNameLst>
                                      </p:cBhvr>
                                      <p:to>
                                        <p:strVal val="visible"/>
                                      </p:to>
                                    </p:set>
                                    <p:animEffect transition="in" filter="box(in)">
                                      <p:cBhvr>
                                        <p:cTn id="7" dur="500"/>
                                        <p:tgtEl>
                                          <p:spTgt spid="205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heckerboard(across)">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nodeType="clickEffect">
                                  <p:stCondLst>
                                    <p:cond delay="0"/>
                                  </p:stCondLst>
                                  <p:childTnLst>
                                    <p:set>
                                      <p:cBhvr>
                                        <p:cTn id="16" dur="1" fill="hold">
                                          <p:stCondLst>
                                            <p:cond delay="0"/>
                                          </p:stCondLst>
                                        </p:cTn>
                                        <p:tgtEl>
                                          <p:spTgt spid="2051"/>
                                        </p:tgtEl>
                                        <p:attrNameLst>
                                          <p:attrName>style.visibility</p:attrName>
                                        </p:attrNameLst>
                                      </p:cBhvr>
                                      <p:to>
                                        <p:strVal val="visible"/>
                                      </p:to>
                                    </p:set>
                                    <p:animEffect transition="in" filter="wedge">
                                      <p:cBhvr>
                                        <p:cTn id="17" dur="2000"/>
                                        <p:tgtEl>
                                          <p:spTgt spid="2051"/>
                                        </p:tgtEl>
                                      </p:cBhvr>
                                    </p:animEffect>
                                  </p:childTnLst>
                                </p:cTn>
                              </p:par>
                            </p:childTnLst>
                          </p:cTn>
                        </p:par>
                      </p:childTnLst>
                    </p:cTn>
                  </p:par>
                  <p:par>
                    <p:cTn id="18" fill="hold">
                      <p:stCondLst>
                        <p:cond delay="indefinite"/>
                      </p:stCondLst>
                      <p:childTnLst>
                        <p:par>
                          <p:cTn id="19" fill="hold">
                            <p:stCondLst>
                              <p:cond delay="0"/>
                            </p:stCondLst>
                            <p:childTnLst>
                              <p:par>
                                <p:cTn id="20" presetID="20" presetClass="entr" presetSubtype="0" fill="hold" nodeType="clickEffect">
                                  <p:stCondLst>
                                    <p:cond delay="0"/>
                                  </p:stCondLst>
                                  <p:childTnLst>
                                    <p:set>
                                      <p:cBhvr>
                                        <p:cTn id="21" dur="1" fill="hold">
                                          <p:stCondLst>
                                            <p:cond delay="0"/>
                                          </p:stCondLst>
                                        </p:cTn>
                                        <p:tgtEl>
                                          <p:spTgt spid="2050"/>
                                        </p:tgtEl>
                                        <p:attrNameLst>
                                          <p:attrName>style.visibility</p:attrName>
                                        </p:attrNameLst>
                                      </p:cBhvr>
                                      <p:to>
                                        <p:strVal val="visible"/>
                                      </p:to>
                                    </p:set>
                                    <p:animEffect transition="in" filter="wedge">
                                      <p:cBhvr>
                                        <p:cTn id="22" dur="2000"/>
                                        <p:tgtEl>
                                          <p:spTgt spid="2050"/>
                                        </p:tgtEl>
                                      </p:cBhvr>
                                    </p:animEffect>
                                  </p:childTnLst>
                                </p:cTn>
                              </p:par>
                            </p:childTnLst>
                          </p:cTn>
                        </p:par>
                      </p:childTnLst>
                    </p:cTn>
                  </p:par>
                  <p:par>
                    <p:cTn id="23" fill="hold">
                      <p:stCondLst>
                        <p:cond delay="indefinite"/>
                      </p:stCondLst>
                      <p:childTnLst>
                        <p:par>
                          <p:cTn id="24" fill="hold">
                            <p:stCondLst>
                              <p:cond delay="0"/>
                            </p:stCondLst>
                            <p:childTnLst>
                              <p:par>
                                <p:cTn id="25" presetID="20" presetClass="entr" presetSubtype="0" fill="hold" nodeType="clickEffect">
                                  <p:stCondLst>
                                    <p:cond delay="0"/>
                                  </p:stCondLst>
                                  <p:childTnLst>
                                    <p:set>
                                      <p:cBhvr>
                                        <p:cTn id="26" dur="1" fill="hold">
                                          <p:stCondLst>
                                            <p:cond delay="0"/>
                                          </p:stCondLst>
                                        </p:cTn>
                                        <p:tgtEl>
                                          <p:spTgt spid="2052"/>
                                        </p:tgtEl>
                                        <p:attrNameLst>
                                          <p:attrName>style.visibility</p:attrName>
                                        </p:attrNameLst>
                                      </p:cBhvr>
                                      <p:to>
                                        <p:strVal val="visible"/>
                                      </p:to>
                                    </p:set>
                                    <p:animEffect transition="in" filter="wedge">
                                      <p:cBhvr>
                                        <p:cTn id="27" dur="2000"/>
                                        <p:tgtEl>
                                          <p:spTgt spid="2052"/>
                                        </p:tgtEl>
                                      </p:cBhvr>
                                    </p:animEffect>
                                  </p:childTnLst>
                                </p:cTn>
                              </p:par>
                            </p:childTnLst>
                          </p:cTn>
                        </p:par>
                      </p:childTnLst>
                    </p:cTn>
                  </p:par>
                  <p:par>
                    <p:cTn id="28" fill="hold">
                      <p:stCondLst>
                        <p:cond delay="indefinite"/>
                      </p:stCondLst>
                      <p:childTnLst>
                        <p:par>
                          <p:cTn id="29" fill="hold">
                            <p:stCondLst>
                              <p:cond delay="0"/>
                            </p:stCondLst>
                            <p:childTnLst>
                              <p:par>
                                <p:cTn id="30" presetID="20" presetClass="entr" presetSubtype="0" fill="hold" nodeType="clickEffect">
                                  <p:stCondLst>
                                    <p:cond delay="0"/>
                                  </p:stCondLst>
                                  <p:childTnLst>
                                    <p:set>
                                      <p:cBhvr>
                                        <p:cTn id="31" dur="1" fill="hold">
                                          <p:stCondLst>
                                            <p:cond delay="0"/>
                                          </p:stCondLst>
                                        </p:cTn>
                                        <p:tgtEl>
                                          <p:spTgt spid="2053"/>
                                        </p:tgtEl>
                                        <p:attrNameLst>
                                          <p:attrName>style.visibility</p:attrName>
                                        </p:attrNameLst>
                                      </p:cBhvr>
                                      <p:to>
                                        <p:strVal val="visible"/>
                                      </p:to>
                                    </p:set>
                                    <p:animEffect transition="in" filter="wedge">
                                      <p:cBhvr>
                                        <p:cTn id="32" dur="20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5214950"/>
            <a:ext cx="8643998" cy="1428760"/>
          </a:xfrm>
        </p:spPr>
        <p:txBody>
          <a:bodyPr>
            <a:normAutofit/>
          </a:bodyPr>
          <a:lstStyle/>
          <a:p>
            <a:pPr indent="449263" algn="just" rtl="1">
              <a:lnSpc>
                <a:spcPct val="150000"/>
              </a:lnSpc>
            </a:pPr>
            <a:endParaRPr lang="fr-FR" sz="2800" dirty="0" smtClean="0"/>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p:txBody>
      </p:sp>
      <p:sp>
        <p:nvSpPr>
          <p:cNvPr id="6" name="Rectangle à coins arrondis 5"/>
          <p:cNvSpPr/>
          <p:nvPr/>
        </p:nvSpPr>
        <p:spPr>
          <a:xfrm>
            <a:off x="2571704" y="0"/>
            <a:ext cx="6572296" cy="242886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solidFill>
                  <a:schemeClr val="tx1"/>
                </a:solidFill>
                <a:latin typeface="Times New Roman" pitchFamily="18" charset="0"/>
                <a:cs typeface="+mj-cs"/>
              </a:rPr>
              <a:t>سنة 1654 استعمل لفظ </a:t>
            </a:r>
            <a:r>
              <a:rPr lang="ar-DZ" sz="2800" dirty="0" err="1" smtClean="0">
                <a:solidFill>
                  <a:schemeClr val="tx1"/>
                </a:solidFill>
                <a:latin typeface="Times New Roman" pitchFamily="18" charset="0"/>
                <a:cs typeface="+mj-cs"/>
              </a:rPr>
              <a:t>الهيرمينيوطيقا</a:t>
            </a:r>
            <a:r>
              <a:rPr lang="ar-DZ" sz="2800" dirty="0" smtClean="0">
                <a:solidFill>
                  <a:schemeClr val="tx1"/>
                </a:solidFill>
                <a:latin typeface="Times New Roman" pitchFamily="18" charset="0"/>
                <a:cs typeface="+mj-cs"/>
              </a:rPr>
              <a:t> في كتاب التأويلية المقدسة لصاحبه </a:t>
            </a:r>
            <a:r>
              <a:rPr lang="ar-DZ" sz="2800" b="1" dirty="0" err="1" smtClean="0">
                <a:solidFill>
                  <a:schemeClr val="tx1"/>
                </a:solidFill>
                <a:cs typeface="+mj-cs"/>
              </a:rPr>
              <a:t>يوهان</a:t>
            </a:r>
            <a:r>
              <a:rPr lang="ar-DZ" sz="2800" b="1" dirty="0" smtClean="0">
                <a:solidFill>
                  <a:schemeClr val="tx1"/>
                </a:solidFill>
                <a:cs typeface="+mj-cs"/>
              </a:rPr>
              <a:t> كونراد </a:t>
            </a:r>
            <a:r>
              <a:rPr lang="ar-DZ" sz="2800" b="1" dirty="0" err="1" smtClean="0">
                <a:solidFill>
                  <a:schemeClr val="tx1"/>
                </a:solidFill>
                <a:cs typeface="+mj-cs"/>
              </a:rPr>
              <a:t>دانهاور</a:t>
            </a:r>
            <a:r>
              <a:rPr lang="ar-DZ" sz="2800" b="1" dirty="0" smtClean="0">
                <a:solidFill>
                  <a:schemeClr val="tx1"/>
                </a:solidFill>
                <a:cs typeface="+mj-cs"/>
              </a:rPr>
              <a:t> </a:t>
            </a:r>
            <a:r>
              <a:rPr lang="fr-FR" sz="2800" dirty="0" smtClean="0">
                <a:solidFill>
                  <a:schemeClr val="tx1"/>
                </a:solidFill>
                <a:cs typeface="+mj-cs"/>
              </a:rPr>
              <a:t>Johann Conrad </a:t>
            </a:r>
            <a:r>
              <a:rPr lang="fr-FR" sz="2800" dirty="0" err="1" smtClean="0">
                <a:solidFill>
                  <a:schemeClr val="tx1"/>
                </a:solidFill>
                <a:cs typeface="+mj-cs"/>
              </a:rPr>
              <a:t>Dannhauer</a:t>
            </a:r>
            <a:r>
              <a:rPr lang="ar-DZ" sz="2800" dirty="0" smtClean="0">
                <a:solidFill>
                  <a:schemeClr val="tx1"/>
                </a:solidFill>
                <a:cs typeface="+mj-cs"/>
              </a:rPr>
              <a:t> ( 1603/ 1666) للدلالة على منهج شرح النصوص المقدسة.</a:t>
            </a:r>
          </a:p>
        </p:txBody>
      </p:sp>
      <p:sp>
        <p:nvSpPr>
          <p:cNvPr id="8" name="Rectangle à coins arrondis 7"/>
          <p:cNvSpPr/>
          <p:nvPr/>
        </p:nvSpPr>
        <p:spPr>
          <a:xfrm>
            <a:off x="0" y="2500306"/>
            <a:ext cx="9144000" cy="1928826"/>
          </a:xfrm>
          <a:prstGeom prst="roundRect">
            <a:avLst/>
          </a:prstGeom>
        </p:spPr>
        <p:style>
          <a:lnRef idx="1">
            <a:schemeClr val="accent3"/>
          </a:lnRef>
          <a:fillRef idx="1003">
            <a:schemeClr val="lt2"/>
          </a:fillRef>
          <a:effectRef idx="2">
            <a:schemeClr val="accent3"/>
          </a:effectRef>
          <a:fontRef idx="minor">
            <a:schemeClr val="lt1"/>
          </a:fontRef>
        </p:style>
        <p:txBody>
          <a:bodyPr rtlCol="0" anchor="ctr"/>
          <a:lstStyle/>
          <a:p>
            <a:pPr algn="ctr" rtl="1"/>
            <a:r>
              <a:rPr lang="ar-DZ" sz="2800" dirty="0" smtClean="0">
                <a:solidFill>
                  <a:sysClr val="windowText" lastClr="000000"/>
                </a:solidFill>
              </a:rPr>
              <a:t>وفي مطلع القرن 19،</a:t>
            </a:r>
            <a:r>
              <a:rPr lang="ar-SA" sz="2800" dirty="0" smtClean="0">
                <a:solidFill>
                  <a:sysClr val="windowText" lastClr="000000"/>
                </a:solidFill>
              </a:rPr>
              <a:t> لم تعد </a:t>
            </a:r>
            <a:r>
              <a:rPr lang="ar-SA" sz="2800" dirty="0" err="1" smtClean="0">
                <a:solidFill>
                  <a:sysClr val="windowText" lastClr="000000"/>
                </a:solidFill>
              </a:rPr>
              <a:t>الهرمنيوطيقا</a:t>
            </a:r>
            <a:r>
              <a:rPr lang="ar-SA" sz="2800" dirty="0" smtClean="0">
                <a:solidFill>
                  <a:sysClr val="windowText" lastClr="000000"/>
                </a:solidFill>
              </a:rPr>
              <a:t> </a:t>
            </a:r>
            <a:r>
              <a:rPr lang="ar-DZ" sz="2800" dirty="0" smtClean="0">
                <a:solidFill>
                  <a:sysClr val="windowText" lastClr="000000"/>
                </a:solidFill>
              </a:rPr>
              <a:t>منهجا يطبق لشرح</a:t>
            </a:r>
            <a:r>
              <a:rPr lang="ar-SA" sz="2800" dirty="0" smtClean="0">
                <a:solidFill>
                  <a:sysClr val="windowText" lastClr="000000"/>
                </a:solidFill>
              </a:rPr>
              <a:t> للنصوص المقدسة فقط، بل أصبحت </a:t>
            </a:r>
            <a:r>
              <a:rPr lang="ar-DZ" sz="2800" dirty="0" smtClean="0">
                <a:solidFill>
                  <a:sysClr val="windowText" lastClr="000000"/>
                </a:solidFill>
              </a:rPr>
              <a:t>تهتم بفهم وتأويل الرموز الموجودة في كل</a:t>
            </a:r>
            <a:r>
              <a:rPr lang="ar-SA" sz="2800" dirty="0" smtClean="0">
                <a:solidFill>
                  <a:sysClr val="windowText" lastClr="000000"/>
                </a:solidFill>
              </a:rPr>
              <a:t> النصوص </a:t>
            </a:r>
            <a:r>
              <a:rPr lang="ar-DZ" sz="2800" dirty="0" err="1" smtClean="0">
                <a:solidFill>
                  <a:sysClr val="windowText" lastClr="000000"/>
                </a:solidFill>
              </a:rPr>
              <a:t>ال</a:t>
            </a:r>
            <a:r>
              <a:rPr lang="ar-SA" sz="2800" dirty="0" smtClean="0">
                <a:solidFill>
                  <a:sysClr val="windowText" lastClr="000000"/>
                </a:solidFill>
              </a:rPr>
              <a:t>دينية</a:t>
            </a:r>
            <a:r>
              <a:rPr lang="ar-DZ" sz="2800" dirty="0" smtClean="0">
                <a:solidFill>
                  <a:sysClr val="windowText" lastClr="000000"/>
                </a:solidFill>
              </a:rPr>
              <a:t>، التاريخية، الثقافية، </a:t>
            </a:r>
            <a:r>
              <a:rPr lang="ar-DZ" sz="2800" dirty="0" err="1" smtClean="0">
                <a:solidFill>
                  <a:sysClr val="windowText" lastClr="000000"/>
                </a:solidFill>
              </a:rPr>
              <a:t>ال</a:t>
            </a:r>
            <a:r>
              <a:rPr lang="ar-SA" sz="2800" dirty="0" smtClean="0">
                <a:solidFill>
                  <a:sysClr val="windowText" lastClr="000000"/>
                </a:solidFill>
              </a:rPr>
              <a:t>أدبية</a:t>
            </a:r>
            <a:r>
              <a:rPr lang="ar-DZ" sz="2800" dirty="0" smtClean="0">
                <a:solidFill>
                  <a:sysClr val="windowText" lastClr="000000"/>
                </a:solidFill>
              </a:rPr>
              <a:t>....</a:t>
            </a:r>
            <a:r>
              <a:rPr lang="ar-DZ" sz="2800" b="1" dirty="0" err="1" smtClean="0">
                <a:solidFill>
                  <a:sysClr val="windowText" lastClr="000000"/>
                </a:solidFill>
                <a:cs typeface="+mj-cs"/>
              </a:rPr>
              <a:t>شلاير</a:t>
            </a:r>
            <a:r>
              <a:rPr lang="ar-DZ" sz="2800" b="1" dirty="0" smtClean="0">
                <a:solidFill>
                  <a:sysClr val="windowText" lastClr="000000"/>
                </a:solidFill>
                <a:cs typeface="+mj-cs"/>
              </a:rPr>
              <a:t> ماخر،  </a:t>
            </a:r>
            <a:r>
              <a:rPr lang="ar-DZ" sz="2800" b="1" dirty="0" err="1" smtClean="0">
                <a:solidFill>
                  <a:sysClr val="windowText" lastClr="000000"/>
                </a:solidFill>
                <a:cs typeface="+mj-cs"/>
              </a:rPr>
              <a:t>ديلتاي</a:t>
            </a:r>
            <a:r>
              <a:rPr lang="ar-DZ" sz="2800" b="1" dirty="0" smtClean="0">
                <a:solidFill>
                  <a:sysClr val="windowText" lastClr="000000"/>
                </a:solidFill>
                <a:cs typeface="+mj-cs"/>
              </a:rPr>
              <a:t>....</a:t>
            </a:r>
            <a:endParaRPr lang="fr-FR" sz="2800" dirty="0">
              <a:solidFill>
                <a:sysClr val="windowText" lastClr="000000"/>
              </a:solidFill>
            </a:endParaRPr>
          </a:p>
        </p:txBody>
      </p:sp>
      <p:sp>
        <p:nvSpPr>
          <p:cNvPr id="10" name="Rectangle à coins arrondis 9"/>
          <p:cNvSpPr/>
          <p:nvPr/>
        </p:nvSpPr>
        <p:spPr>
          <a:xfrm>
            <a:off x="0" y="4500570"/>
            <a:ext cx="9144000" cy="2357430"/>
          </a:xfrm>
          <a:prstGeom prst="roundRect">
            <a:avLst/>
          </a:prstGeo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rtl="1"/>
            <a:r>
              <a:rPr lang="ar-DZ" sz="2800" dirty="0" smtClean="0">
                <a:solidFill>
                  <a:schemeClr val="tx1"/>
                </a:solidFill>
              </a:rPr>
              <a:t>وفي القرن العشرين، أكد</a:t>
            </a:r>
            <a:r>
              <a:rPr lang="ar-DZ" sz="2800" b="1" dirty="0" smtClean="0">
                <a:solidFill>
                  <a:schemeClr val="tx1"/>
                </a:solidFill>
              </a:rPr>
              <a:t> </a:t>
            </a:r>
            <a:r>
              <a:rPr lang="ar-DZ" sz="2800" b="1" dirty="0" err="1" smtClean="0">
                <a:solidFill>
                  <a:schemeClr val="tx1"/>
                </a:solidFill>
              </a:rPr>
              <a:t>هايدغر</a:t>
            </a:r>
            <a:r>
              <a:rPr lang="ar-DZ" sz="2800" b="1" dirty="0" smtClean="0">
                <a:solidFill>
                  <a:schemeClr val="tx1"/>
                </a:solidFill>
              </a:rPr>
              <a:t> </a:t>
            </a:r>
            <a:r>
              <a:rPr lang="ar-DZ" sz="2800" dirty="0" smtClean="0">
                <a:solidFill>
                  <a:schemeClr val="tx1"/>
                </a:solidFill>
              </a:rPr>
              <a:t>على أن الفهم والتأويل منهجان نجدهما في قلب الحياة كلها، وليس فقط في النصوص، فالتأويل سمة أساسية لحضورنا في العالم، ويرتبط بالوجود ذاته أكبر من ارتباطه بالنصوص. فتم التحول من تأويل النصوص إلى تأويل الوجود. </a:t>
            </a:r>
            <a:r>
              <a:rPr lang="ar-DZ" sz="2800" b="1" dirty="0" err="1" smtClean="0">
                <a:solidFill>
                  <a:schemeClr val="tx1"/>
                </a:solidFill>
              </a:rPr>
              <a:t>غادامير</a:t>
            </a:r>
            <a:r>
              <a:rPr lang="ar-DZ" sz="2800" b="1" dirty="0" smtClean="0">
                <a:solidFill>
                  <a:schemeClr val="tx1"/>
                </a:solidFill>
              </a:rPr>
              <a:t>، بول </a:t>
            </a:r>
            <a:r>
              <a:rPr lang="ar-DZ" sz="2800" b="1" dirty="0" err="1" smtClean="0">
                <a:solidFill>
                  <a:schemeClr val="tx1"/>
                </a:solidFill>
              </a:rPr>
              <a:t>ريكور</a:t>
            </a:r>
            <a:r>
              <a:rPr lang="ar-DZ" sz="2800" b="1" dirty="0" smtClean="0">
                <a:solidFill>
                  <a:schemeClr val="tx1"/>
                </a:solidFill>
              </a:rPr>
              <a:t>....</a:t>
            </a:r>
            <a:endParaRPr lang="fr-FR" sz="2800" b="1" dirty="0">
              <a:solidFill>
                <a:schemeClr val="tx1"/>
              </a:solidFill>
            </a:endParaRPr>
          </a:p>
        </p:txBody>
      </p:sp>
      <p:sp>
        <p:nvSpPr>
          <p:cNvPr id="7" name="Rectangle 6"/>
          <p:cNvSpPr/>
          <p:nvPr/>
        </p:nvSpPr>
        <p:spPr>
          <a:xfrm>
            <a:off x="0" y="0"/>
            <a:ext cx="2571704" cy="2428868"/>
          </a:xfrm>
          <a:prstGeom prst="rect">
            <a:avLst/>
          </a:prstGeom>
        </p:spPr>
        <p:style>
          <a:lnRef idx="2">
            <a:schemeClr val="accent6"/>
          </a:lnRef>
          <a:fillRef idx="1002">
            <a:schemeClr val="lt2"/>
          </a:fillRef>
          <a:effectRef idx="0">
            <a:schemeClr val="accent6"/>
          </a:effectRef>
          <a:fontRef idx="minor">
            <a:schemeClr val="dk1"/>
          </a:fontRef>
        </p:style>
        <p:txBody>
          <a:bodyPr rtlCol="0" anchor="ctr"/>
          <a:lstStyle/>
          <a:p>
            <a:pPr algn="ctr" rtl="1"/>
            <a:r>
              <a:rPr lang="ar-DZ" sz="2800" dirty="0" smtClean="0"/>
              <a:t>وعليه، يمكن تحديد مراحل تطور التأويلية على النحو التالي:</a:t>
            </a:r>
            <a:endParaRPr lang="fr-FR"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ox(in)">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linds(horizontal)">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1571612"/>
            <a:ext cx="8643998" cy="5072098"/>
          </a:xfrm>
        </p:spPr>
        <p:txBody>
          <a:bodyPr>
            <a:normAutofit/>
          </a:bodyPr>
          <a:lstStyle/>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p:txBody>
      </p:sp>
      <p:sp>
        <p:nvSpPr>
          <p:cNvPr id="2" name="Titre 1"/>
          <p:cNvSpPr>
            <a:spLocks noGrp="1"/>
          </p:cNvSpPr>
          <p:nvPr>
            <p:ph type="ctrTitle"/>
          </p:nvPr>
        </p:nvSpPr>
        <p:spPr>
          <a:xfrm>
            <a:off x="214282" y="1"/>
            <a:ext cx="8715436" cy="928670"/>
          </a:xfrm>
        </p:spPr>
        <p:txBody>
          <a:bodyPr>
            <a:normAutofit/>
          </a:bodyPr>
          <a:lstStyle/>
          <a:p>
            <a:pPr rtl="1"/>
            <a:r>
              <a:rPr lang="ar-DZ" sz="4500" b="1" dirty="0" smtClean="0"/>
              <a:t>مراحل تطور </a:t>
            </a:r>
            <a:r>
              <a:rPr lang="ar-DZ" sz="4500" b="1" dirty="0" err="1" smtClean="0"/>
              <a:t>الهيرمينيوطيقا</a:t>
            </a:r>
            <a:endParaRPr lang="fr-FR" sz="4500" b="1" dirty="0"/>
          </a:p>
        </p:txBody>
      </p:sp>
      <p:sp>
        <p:nvSpPr>
          <p:cNvPr id="4" name="Rectangle à coins arrondis 3"/>
          <p:cNvSpPr/>
          <p:nvPr/>
        </p:nvSpPr>
        <p:spPr>
          <a:xfrm>
            <a:off x="6429356" y="4000480"/>
            <a:ext cx="2714644" cy="285752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rtl="1"/>
            <a:r>
              <a:rPr lang="ar-SA" sz="2600" dirty="0" smtClean="0"/>
              <a:t> </a:t>
            </a:r>
            <a:r>
              <a:rPr lang="ar-DZ" sz="2600" b="1" dirty="0" smtClean="0"/>
              <a:t>المرحلة الأولى: </a:t>
            </a:r>
          </a:p>
          <a:p>
            <a:pPr algn="ctr" rtl="1"/>
            <a:r>
              <a:rPr lang="ar-DZ" sz="2600" dirty="0" smtClean="0"/>
              <a:t>فن تأويل النصوص المقدسة. القرن 16</a:t>
            </a:r>
          </a:p>
          <a:p>
            <a:pPr algn="ctr" rtl="1"/>
            <a:r>
              <a:rPr lang="ar-DZ" sz="2600" b="1" dirty="0" smtClean="0"/>
              <a:t>أوغسطين، </a:t>
            </a:r>
            <a:r>
              <a:rPr lang="ar-DZ" sz="2600" b="1" dirty="0" err="1" smtClean="0"/>
              <a:t>كينتليان</a:t>
            </a:r>
            <a:r>
              <a:rPr lang="ar-DZ" sz="2600" b="1" dirty="0" smtClean="0"/>
              <a:t>، </a:t>
            </a:r>
            <a:r>
              <a:rPr lang="ar-DZ" sz="2600" b="1" dirty="0" err="1" smtClean="0"/>
              <a:t>ميلنيكتون</a:t>
            </a:r>
            <a:r>
              <a:rPr lang="ar-DZ" sz="2600" b="1" dirty="0" smtClean="0"/>
              <a:t>....</a:t>
            </a:r>
          </a:p>
        </p:txBody>
      </p:sp>
      <p:sp>
        <p:nvSpPr>
          <p:cNvPr id="5" name="Rectangle à coins arrondis 4"/>
          <p:cNvSpPr/>
          <p:nvPr/>
        </p:nvSpPr>
        <p:spPr>
          <a:xfrm>
            <a:off x="3500430" y="1928802"/>
            <a:ext cx="2714644" cy="292895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600" b="1" dirty="0" smtClean="0"/>
              <a:t>المرحلة الثانية:</a:t>
            </a:r>
          </a:p>
          <a:p>
            <a:pPr algn="ctr" rtl="1"/>
            <a:r>
              <a:rPr lang="ar-DZ" sz="2600" dirty="0" smtClean="0"/>
              <a:t>تأويلية عامة لكل النصوص مهما كانت طبيعتها. القرن 19 .</a:t>
            </a:r>
          </a:p>
          <a:p>
            <a:pPr algn="ctr" rtl="1"/>
            <a:r>
              <a:rPr lang="ar-DZ" sz="2600" b="1" dirty="0" err="1" smtClean="0"/>
              <a:t>شلايرماخر</a:t>
            </a:r>
            <a:r>
              <a:rPr lang="ar-DZ" sz="2600" b="1" dirty="0" smtClean="0"/>
              <a:t>، </a:t>
            </a:r>
            <a:r>
              <a:rPr lang="ar-DZ" sz="2600" b="1" dirty="0" err="1" smtClean="0"/>
              <a:t>ديلتاي</a:t>
            </a:r>
            <a:r>
              <a:rPr lang="ar-DZ" sz="2600" b="1" dirty="0" smtClean="0"/>
              <a:t>...</a:t>
            </a:r>
          </a:p>
          <a:p>
            <a:pPr algn="ctr" rtl="1"/>
            <a:endParaRPr lang="ar-DZ" sz="2600" dirty="0" smtClean="0"/>
          </a:p>
        </p:txBody>
      </p:sp>
      <p:sp>
        <p:nvSpPr>
          <p:cNvPr id="6" name="Rectangle à coins arrondis 5"/>
          <p:cNvSpPr/>
          <p:nvPr/>
        </p:nvSpPr>
        <p:spPr>
          <a:xfrm>
            <a:off x="285720" y="928670"/>
            <a:ext cx="2714644" cy="292895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rtl="1"/>
            <a:r>
              <a:rPr lang="ar-DZ" sz="2600" b="1" dirty="0" smtClean="0"/>
              <a:t>المرحلة الثالثة:</a:t>
            </a:r>
          </a:p>
          <a:p>
            <a:pPr algn="ctr" rtl="1"/>
            <a:r>
              <a:rPr lang="ar-DZ" sz="2600" dirty="0" smtClean="0"/>
              <a:t>من تأويل النصوص إلى تأويل الوجود</a:t>
            </a:r>
          </a:p>
          <a:p>
            <a:pPr algn="ctr" rtl="1"/>
            <a:r>
              <a:rPr lang="ar-DZ" sz="2600" b="1" dirty="0" smtClean="0"/>
              <a:t>القرن 20.</a:t>
            </a:r>
          </a:p>
          <a:p>
            <a:pPr algn="ctr" rtl="1"/>
            <a:r>
              <a:rPr lang="ar-DZ" sz="2600" b="1" dirty="0" err="1" smtClean="0"/>
              <a:t>هايدغر</a:t>
            </a:r>
            <a:r>
              <a:rPr lang="ar-DZ" sz="2600" b="1" dirty="0" smtClean="0"/>
              <a:t>، </a:t>
            </a:r>
            <a:r>
              <a:rPr lang="ar-DZ" sz="2600" b="1" dirty="0" err="1" smtClean="0"/>
              <a:t>غادامير</a:t>
            </a:r>
            <a:r>
              <a:rPr lang="ar-DZ" sz="2600" b="1" dirty="0" smtClean="0"/>
              <a:t>، بول </a:t>
            </a:r>
            <a:r>
              <a:rPr lang="ar-DZ" sz="2600" b="1" dirty="0" err="1" smtClean="0"/>
              <a:t>ريكور</a:t>
            </a:r>
            <a:r>
              <a:rPr lang="ar-DZ" sz="2600" b="1" dirty="0" smtClean="0"/>
              <a:t>....</a:t>
            </a:r>
          </a:p>
        </p:txBody>
      </p:sp>
      <p:pic>
        <p:nvPicPr>
          <p:cNvPr id="8" name="Picture 2" descr="C:\Users\pc\Desktop\صور تعديل منزل\ممنوع.jpg"/>
          <p:cNvPicPr>
            <a:picLocks noChangeAspect="1" noChangeArrowheads="1"/>
          </p:cNvPicPr>
          <p:nvPr/>
        </p:nvPicPr>
        <p:blipFill>
          <a:blip r:embed="rId2"/>
          <a:srcRect/>
          <a:stretch>
            <a:fillRect/>
          </a:stretch>
        </p:blipFill>
        <p:spPr bwMode="auto">
          <a:xfrm>
            <a:off x="6572264" y="1214422"/>
            <a:ext cx="2285984" cy="2071702"/>
          </a:xfrm>
          <a:prstGeom prst="ellipse">
            <a:avLst/>
          </a:prstGeom>
          <a:ln>
            <a:noFill/>
          </a:ln>
          <a:effectLst>
            <a:softEdge rad="112500"/>
          </a:effectLst>
        </p:spPr>
      </p:pic>
      <p:sp>
        <p:nvSpPr>
          <p:cNvPr id="9" name="Rectangle à coins arrondis 8"/>
          <p:cNvSpPr/>
          <p:nvPr/>
        </p:nvSpPr>
        <p:spPr>
          <a:xfrm>
            <a:off x="285720" y="5286388"/>
            <a:ext cx="5072098" cy="121444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3200" b="1" dirty="0" smtClean="0"/>
              <a:t>ومن أهم عوامل تشكل التيار التأويلي:</a:t>
            </a:r>
            <a:endParaRPr lang="fr-FR" sz="3200" b="1"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1000" fill="hold"/>
                                        <p:tgtEl>
                                          <p:spTgt spid="9"/>
                                        </p:tgtEl>
                                        <p:attrNameLst>
                                          <p:attrName>ppt_w</p:attrName>
                                        </p:attrNameLst>
                                      </p:cBhvr>
                                      <p:tavLst>
                                        <p:tav tm="0">
                                          <p:val>
                                            <p:strVal val="#ppt_w*0.70"/>
                                          </p:val>
                                        </p:tav>
                                        <p:tav tm="100000">
                                          <p:val>
                                            <p:strVal val="#ppt_w"/>
                                          </p:val>
                                        </p:tav>
                                      </p:tavLst>
                                    </p:anim>
                                    <p:anim calcmode="lin" valueType="num">
                                      <p:cBhvr>
                                        <p:cTn id="34" dur="1000" fill="hold"/>
                                        <p:tgtEl>
                                          <p:spTgt spid="9"/>
                                        </p:tgtEl>
                                        <p:attrNameLst>
                                          <p:attrName>ppt_h</p:attrName>
                                        </p:attrNameLst>
                                      </p:cBhvr>
                                      <p:tavLst>
                                        <p:tav tm="0">
                                          <p:val>
                                            <p:strVal val="#ppt_h"/>
                                          </p:val>
                                        </p:tav>
                                        <p:tav tm="100000">
                                          <p:val>
                                            <p:strVal val="#ppt_h"/>
                                          </p:val>
                                        </p:tav>
                                      </p:tavLst>
                                    </p:anim>
                                    <p:animEffect transition="in" filter="fade">
                                      <p:cBhvr>
                                        <p:cTn id="3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1571612"/>
            <a:ext cx="8643998" cy="5072098"/>
          </a:xfrm>
        </p:spPr>
        <p:txBody>
          <a:bodyPr>
            <a:normAutofit/>
          </a:bodyPr>
          <a:lstStyle/>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p:txBody>
      </p:sp>
      <p:sp>
        <p:nvSpPr>
          <p:cNvPr id="4" name="Rectangle à coins arrondis 3"/>
          <p:cNvSpPr/>
          <p:nvPr/>
        </p:nvSpPr>
        <p:spPr>
          <a:xfrm>
            <a:off x="1571604" y="142852"/>
            <a:ext cx="6143636" cy="107157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2800" dirty="0" smtClean="0">
                <a:solidFill>
                  <a:schemeClr val="tx1"/>
                </a:solidFill>
                <a:latin typeface="Times New Roman" pitchFamily="18" charset="0"/>
                <a:cs typeface="Times New Roman" pitchFamily="18" charset="0"/>
              </a:rPr>
              <a:t>الحاجة الملحة لفهم الكتاب المقدس بعد سحب الثقة من الكنيسة </a:t>
            </a:r>
            <a:r>
              <a:rPr lang="ar-DZ" sz="2800" dirty="0" smtClean="0">
                <a:solidFill>
                  <a:schemeClr val="tx1"/>
                </a:solidFill>
                <a:latin typeface="Times New Roman" pitchFamily="18" charset="0"/>
                <a:cs typeface="Times New Roman" pitchFamily="18" charset="0"/>
              </a:rPr>
              <a:t>والقضاء على مرجعيتها  في </a:t>
            </a:r>
            <a:r>
              <a:rPr lang="ar-DZ" sz="2800" dirty="0" smtClean="0">
                <a:solidFill>
                  <a:schemeClr val="tx1"/>
                </a:solidFill>
                <a:latin typeface="Times New Roman" pitchFamily="18" charset="0"/>
                <a:cs typeface="Times New Roman" pitchFamily="18" charset="0"/>
              </a:rPr>
              <a:t>ذلك.</a:t>
            </a:r>
            <a:endParaRPr lang="fr-FR" sz="2800" dirty="0"/>
          </a:p>
        </p:txBody>
      </p:sp>
      <p:sp>
        <p:nvSpPr>
          <p:cNvPr id="14" name="Rectangle à coins arrondis 13"/>
          <p:cNvSpPr/>
          <p:nvPr/>
        </p:nvSpPr>
        <p:spPr>
          <a:xfrm>
            <a:off x="142844" y="1714488"/>
            <a:ext cx="8929718" cy="1071570"/>
          </a:xfrm>
          <a:prstGeom prst="round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chemeClr val="tx1"/>
                </a:solidFill>
              </a:rPr>
              <a:t>انتشار </a:t>
            </a:r>
            <a:r>
              <a:rPr lang="ar-DZ" sz="2800" dirty="0" err="1" smtClean="0">
                <a:solidFill>
                  <a:schemeClr val="tx1"/>
                </a:solidFill>
              </a:rPr>
              <a:t>الديموقراطية</a:t>
            </a:r>
            <a:r>
              <a:rPr lang="ar-DZ" sz="2800" dirty="0" smtClean="0">
                <a:solidFill>
                  <a:schemeClr val="tx1"/>
                </a:solidFill>
              </a:rPr>
              <a:t>، </a:t>
            </a:r>
            <a:r>
              <a:rPr lang="ar-DZ" sz="2800" dirty="0" smtClean="0">
                <a:solidFill>
                  <a:schemeClr val="tx1"/>
                </a:solidFill>
              </a:rPr>
              <a:t>واتجاه </a:t>
            </a:r>
            <a:r>
              <a:rPr lang="ar-DZ" sz="2800" dirty="0" smtClean="0">
                <a:solidFill>
                  <a:schemeClr val="tx1"/>
                </a:solidFill>
              </a:rPr>
              <a:t>الفرد الأوروبي للتساؤل عن حقوقه والمطالبة </a:t>
            </a:r>
            <a:r>
              <a:rPr lang="ar-DZ" sz="2800" dirty="0" err="1" smtClean="0">
                <a:solidFill>
                  <a:schemeClr val="tx1"/>
                </a:solidFill>
              </a:rPr>
              <a:t>بها</a:t>
            </a:r>
            <a:r>
              <a:rPr lang="ar-DZ" sz="2800" dirty="0" smtClean="0">
                <a:solidFill>
                  <a:schemeClr val="tx1"/>
                </a:solidFill>
              </a:rPr>
              <a:t>، ومعرفة واجباته للقيام </a:t>
            </a:r>
            <a:r>
              <a:rPr lang="ar-DZ" sz="2800" dirty="0" err="1" smtClean="0">
                <a:solidFill>
                  <a:schemeClr val="tx1"/>
                </a:solidFill>
              </a:rPr>
              <a:t>بها</a:t>
            </a:r>
            <a:r>
              <a:rPr lang="ar-DZ" sz="2800" dirty="0" smtClean="0">
                <a:solidFill>
                  <a:schemeClr val="tx1"/>
                </a:solidFill>
              </a:rPr>
              <a:t> وهو ما دفعه لفهم محتوى النصوص </a:t>
            </a:r>
            <a:r>
              <a:rPr lang="ar-DZ" sz="2800" dirty="0" smtClean="0">
                <a:solidFill>
                  <a:schemeClr val="tx1"/>
                </a:solidFill>
              </a:rPr>
              <a:t>القانونية.</a:t>
            </a:r>
            <a:endParaRPr lang="fr-FR" sz="2800" dirty="0" smtClean="0">
              <a:solidFill>
                <a:schemeClr val="tx1"/>
              </a:solidFill>
            </a:endParaRPr>
          </a:p>
        </p:txBody>
      </p:sp>
      <p:sp>
        <p:nvSpPr>
          <p:cNvPr id="15" name="Rectangle à coins arrondis 14"/>
          <p:cNvSpPr/>
          <p:nvPr/>
        </p:nvSpPr>
        <p:spPr>
          <a:xfrm>
            <a:off x="1500166" y="3286124"/>
            <a:ext cx="6357982" cy="1214446"/>
          </a:xfrm>
          <a:prstGeom prst="roundRec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chemeClr val="tx1"/>
                </a:solidFill>
              </a:rPr>
              <a:t>الحاجة لفهم النصوص على اختلاف طبيعتها؛ </a:t>
            </a:r>
            <a:r>
              <a:rPr lang="ar-DZ" sz="2800" dirty="0" smtClean="0">
                <a:solidFill>
                  <a:schemeClr val="tx1"/>
                </a:solidFill>
              </a:rPr>
              <a:t>أصبحت </a:t>
            </a:r>
            <a:r>
              <a:rPr lang="ar-DZ" sz="2800" dirty="0" err="1" smtClean="0">
                <a:solidFill>
                  <a:schemeClr val="tx1"/>
                </a:solidFill>
              </a:rPr>
              <a:t>الهيرمينيوطيقا</a:t>
            </a:r>
            <a:r>
              <a:rPr lang="ar-DZ" sz="2800" dirty="0" smtClean="0">
                <a:solidFill>
                  <a:schemeClr val="tx1"/>
                </a:solidFill>
              </a:rPr>
              <a:t> تشمل النصوص التاريخية، والفلسفية، الثقافية،  والأدبية... </a:t>
            </a:r>
            <a:endParaRPr lang="fr-FR" sz="2800" dirty="0">
              <a:solidFill>
                <a:schemeClr val="tx1"/>
              </a:solidFill>
            </a:endParaRPr>
          </a:p>
        </p:txBody>
      </p:sp>
      <p:sp>
        <p:nvSpPr>
          <p:cNvPr id="16" name="Rectangle à coins arrondis 15"/>
          <p:cNvSpPr/>
          <p:nvPr/>
        </p:nvSpPr>
        <p:spPr>
          <a:xfrm>
            <a:off x="142844" y="4929222"/>
            <a:ext cx="8786874" cy="1214422"/>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1"/>
            <a:r>
              <a:rPr lang="ar-DZ" sz="2600" dirty="0" smtClean="0">
                <a:solidFill>
                  <a:schemeClr val="tx1"/>
                </a:solidFill>
              </a:rPr>
              <a:t>تداخل </a:t>
            </a:r>
            <a:r>
              <a:rPr lang="ar-DZ" sz="2600" dirty="0" smtClean="0">
                <a:solidFill>
                  <a:schemeClr val="tx1"/>
                </a:solidFill>
              </a:rPr>
              <a:t>العلوم الإنسانية، وتأثر التيارات بعضها </a:t>
            </a:r>
            <a:r>
              <a:rPr lang="ar-DZ" sz="2600" dirty="0" smtClean="0">
                <a:solidFill>
                  <a:schemeClr val="tx1"/>
                </a:solidFill>
              </a:rPr>
              <a:t>ببعض، فأضحى </a:t>
            </a:r>
            <a:r>
              <a:rPr lang="ar-DZ" sz="2600" dirty="0" smtClean="0">
                <a:solidFill>
                  <a:schemeClr val="tx1"/>
                </a:solidFill>
              </a:rPr>
              <a:t>للتأويل أبعادا متعددة </a:t>
            </a:r>
            <a:r>
              <a:rPr lang="ar-DZ" sz="2600" dirty="0" smtClean="0">
                <a:solidFill>
                  <a:schemeClr val="tx1"/>
                </a:solidFill>
              </a:rPr>
              <a:t>تشمل</a:t>
            </a:r>
            <a:r>
              <a:rPr lang="ar-DZ" sz="2600" dirty="0" smtClean="0">
                <a:solidFill>
                  <a:schemeClr val="tx1"/>
                </a:solidFill>
              </a:rPr>
              <a:t> </a:t>
            </a:r>
            <a:r>
              <a:rPr lang="ar-DZ" sz="2600" dirty="0" smtClean="0">
                <a:solidFill>
                  <a:schemeClr val="tx1"/>
                </a:solidFill>
              </a:rPr>
              <a:t>ا</a:t>
            </a:r>
            <a:r>
              <a:rPr lang="ar-DZ" sz="2600" dirty="0" smtClean="0">
                <a:solidFill>
                  <a:schemeClr val="tx1"/>
                </a:solidFill>
              </a:rPr>
              <a:t>لوجود ككل.</a:t>
            </a:r>
            <a:endParaRPr lang="fr-FR" sz="26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ox(in)">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edge">
                                      <p:cBhvr>
                                        <p:cTn id="17" dur="20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ox(in)">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animBg="1"/>
      <p:bldP spid="15" grpId="0" animBg="1"/>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1571612"/>
            <a:ext cx="8643998" cy="5072098"/>
          </a:xfrm>
        </p:spPr>
        <p:txBody>
          <a:bodyPr>
            <a:normAutofit/>
          </a:bodyPr>
          <a:lstStyle/>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p:txBody>
      </p:sp>
      <p:sp>
        <p:nvSpPr>
          <p:cNvPr id="2" name="Titre 1"/>
          <p:cNvSpPr>
            <a:spLocks noGrp="1"/>
          </p:cNvSpPr>
          <p:nvPr>
            <p:ph type="ctrTitle"/>
          </p:nvPr>
        </p:nvSpPr>
        <p:spPr>
          <a:xfrm>
            <a:off x="2357422" y="1"/>
            <a:ext cx="4857784" cy="928670"/>
          </a:xfrm>
        </p:spPr>
        <p:style>
          <a:lnRef idx="1">
            <a:schemeClr val="accent4"/>
          </a:lnRef>
          <a:fillRef idx="2">
            <a:schemeClr val="accent4"/>
          </a:fillRef>
          <a:effectRef idx="1">
            <a:schemeClr val="accent4"/>
          </a:effectRef>
          <a:fontRef idx="minor">
            <a:schemeClr val="dk1"/>
          </a:fontRef>
        </p:style>
        <p:txBody>
          <a:bodyPr>
            <a:normAutofit/>
          </a:bodyPr>
          <a:lstStyle/>
          <a:p>
            <a:pPr rtl="1"/>
            <a:r>
              <a:rPr lang="ar-DZ" sz="4500" b="1" dirty="0" smtClean="0"/>
              <a:t>تقسيمات التيار التأويلي</a:t>
            </a:r>
            <a:endParaRPr lang="fr-FR" sz="4500" b="1" dirty="0"/>
          </a:p>
        </p:txBody>
      </p:sp>
      <p:sp>
        <p:nvSpPr>
          <p:cNvPr id="4" name="Rectangle à coins arrondis 3"/>
          <p:cNvSpPr/>
          <p:nvPr/>
        </p:nvSpPr>
        <p:spPr>
          <a:xfrm>
            <a:off x="6357950" y="2928934"/>
            <a:ext cx="2714644" cy="371477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SA" sz="2600" b="1" dirty="0" smtClean="0"/>
              <a:t> </a:t>
            </a:r>
            <a:r>
              <a:rPr lang="ar-DZ" sz="2600" b="1" dirty="0" smtClean="0"/>
              <a:t> </a:t>
            </a:r>
            <a:r>
              <a:rPr lang="ar-DZ" sz="2600" b="1" dirty="0" err="1" smtClean="0"/>
              <a:t>الهيرمينيوطيقا</a:t>
            </a:r>
            <a:r>
              <a:rPr lang="ar-DZ" sz="2600" b="1" dirty="0" smtClean="0"/>
              <a:t> الكلاسيكية (</a:t>
            </a:r>
            <a:r>
              <a:rPr lang="ar-DZ" sz="2600" b="1" dirty="0" err="1" smtClean="0"/>
              <a:t>هيرمينيوطيقا</a:t>
            </a:r>
            <a:r>
              <a:rPr lang="ar-DZ" sz="2600" b="1" dirty="0" smtClean="0"/>
              <a:t> النص):</a:t>
            </a:r>
          </a:p>
          <a:p>
            <a:pPr algn="ctr" rtl="1"/>
            <a:r>
              <a:rPr lang="ar-DZ" sz="2600" b="1" dirty="0" smtClean="0"/>
              <a:t> </a:t>
            </a:r>
            <a:r>
              <a:rPr lang="ar-DZ" sz="2600" dirty="0" smtClean="0"/>
              <a:t>شرح وفهم ما هو غامض في الكتاب </a:t>
            </a:r>
            <a:r>
              <a:rPr lang="ar-DZ" sz="2600" dirty="0" smtClean="0"/>
              <a:t>المقدس وكل النصوص </a:t>
            </a:r>
            <a:r>
              <a:rPr lang="ar-DZ" sz="2600" dirty="0" smtClean="0"/>
              <a:t>الدينية واللاهوتية. </a:t>
            </a:r>
            <a:endParaRPr lang="fr-FR" sz="2600" dirty="0"/>
          </a:p>
        </p:txBody>
      </p:sp>
      <p:sp>
        <p:nvSpPr>
          <p:cNvPr id="5" name="Rectangle à coins arrondis 4"/>
          <p:cNvSpPr/>
          <p:nvPr/>
        </p:nvSpPr>
        <p:spPr>
          <a:xfrm>
            <a:off x="3643306" y="2071678"/>
            <a:ext cx="2571768" cy="321471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2600" b="1" dirty="0" err="1" smtClean="0">
                <a:solidFill>
                  <a:schemeClr val="tx1"/>
                </a:solidFill>
              </a:rPr>
              <a:t>الهيرمينيوطيقا</a:t>
            </a:r>
            <a:r>
              <a:rPr lang="ar-DZ" sz="2600" b="1" dirty="0" smtClean="0">
                <a:solidFill>
                  <a:schemeClr val="tx1"/>
                </a:solidFill>
              </a:rPr>
              <a:t> الحديثة (</a:t>
            </a:r>
            <a:r>
              <a:rPr lang="ar-DZ" sz="2600" b="1" dirty="0" err="1" smtClean="0">
                <a:solidFill>
                  <a:schemeClr val="tx1"/>
                </a:solidFill>
              </a:rPr>
              <a:t>هيرمينيوطيقا</a:t>
            </a:r>
            <a:r>
              <a:rPr lang="ar-DZ" sz="2600" b="1" dirty="0" smtClean="0">
                <a:solidFill>
                  <a:schemeClr val="tx1"/>
                </a:solidFill>
              </a:rPr>
              <a:t> المنهج/ الفلسفية):  </a:t>
            </a:r>
            <a:r>
              <a:rPr lang="ar-DZ" sz="2600" dirty="0" smtClean="0">
                <a:solidFill>
                  <a:schemeClr val="tx1"/>
                </a:solidFill>
              </a:rPr>
              <a:t>شرح وفهم جميع </a:t>
            </a:r>
            <a:r>
              <a:rPr lang="ar-DZ" sz="2600" dirty="0" smtClean="0">
                <a:solidFill>
                  <a:schemeClr val="tx1"/>
                </a:solidFill>
              </a:rPr>
              <a:t>النصوص</a:t>
            </a:r>
            <a:endParaRPr lang="fr-FR" sz="2600" b="1" dirty="0">
              <a:solidFill>
                <a:schemeClr val="tx1"/>
              </a:solidFill>
            </a:endParaRPr>
          </a:p>
        </p:txBody>
      </p:sp>
      <p:sp>
        <p:nvSpPr>
          <p:cNvPr id="6" name="Rectangle à coins arrondis 5"/>
          <p:cNvSpPr/>
          <p:nvPr/>
        </p:nvSpPr>
        <p:spPr>
          <a:xfrm>
            <a:off x="357158" y="1142984"/>
            <a:ext cx="2857520" cy="357190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rtl="1"/>
            <a:r>
              <a:rPr lang="ar-DZ" sz="2600" b="1" dirty="0" err="1" smtClean="0">
                <a:solidFill>
                  <a:sysClr val="windowText" lastClr="000000"/>
                </a:solidFill>
              </a:rPr>
              <a:t>الهيرمينيوطيقا</a:t>
            </a:r>
            <a:r>
              <a:rPr lang="ar-DZ" sz="2600" b="1" dirty="0" smtClean="0">
                <a:solidFill>
                  <a:sysClr val="windowText" lastClr="000000"/>
                </a:solidFill>
              </a:rPr>
              <a:t> المعاصرة (</a:t>
            </a:r>
            <a:r>
              <a:rPr lang="ar-DZ" sz="2600" b="1" dirty="0" err="1" smtClean="0">
                <a:solidFill>
                  <a:sysClr val="windowText" lastClr="000000"/>
                </a:solidFill>
              </a:rPr>
              <a:t>الهيرمينيوطيقا</a:t>
            </a:r>
            <a:r>
              <a:rPr lang="ar-DZ" sz="2600" b="1" dirty="0" smtClean="0">
                <a:solidFill>
                  <a:sysClr val="windowText" lastClr="000000"/>
                </a:solidFill>
              </a:rPr>
              <a:t> الكونية):</a:t>
            </a:r>
          </a:p>
          <a:p>
            <a:pPr algn="ctr" rtl="1"/>
            <a:r>
              <a:rPr lang="ar-DZ" sz="2600" b="1" dirty="0" smtClean="0">
                <a:solidFill>
                  <a:sysClr val="windowText" lastClr="000000"/>
                </a:solidFill>
              </a:rPr>
              <a:t> </a:t>
            </a:r>
            <a:r>
              <a:rPr lang="ar-DZ" sz="2600" dirty="0" smtClean="0">
                <a:solidFill>
                  <a:sysClr val="windowText" lastClr="000000"/>
                </a:solidFill>
              </a:rPr>
              <a:t>من  فهم النصوص إلى فهم الوجود والكينونة (الفهم الذاتي للإنسان كائنا في العالم.)</a:t>
            </a:r>
            <a:endParaRPr lang="fr-FR" sz="2600" b="1" dirty="0" smtClean="0">
              <a:solidFill>
                <a:sysClr val="windowText" lastClr="000000"/>
              </a:solidFill>
            </a:endParaRPr>
          </a:p>
          <a:p>
            <a:pPr algn="ctr" rtl="1"/>
            <a:endParaRPr lang="ar-DZ" sz="2600" b="1" dirty="0" smtClean="0">
              <a:solidFill>
                <a:sysClr val="windowText" lastClr="000000"/>
              </a:solidFill>
            </a:endParaRPr>
          </a:p>
        </p:txBody>
      </p:sp>
      <p:pic>
        <p:nvPicPr>
          <p:cNvPr id="7" name="Picture 2" descr="C:\Users\pc\Desktop\مقاييس السداسي 2\صور\تأويلية.jpg"/>
          <p:cNvPicPr>
            <a:picLocks noChangeAspect="1" noChangeArrowheads="1"/>
          </p:cNvPicPr>
          <p:nvPr/>
        </p:nvPicPr>
        <p:blipFill>
          <a:blip r:embed="rId2"/>
          <a:srcRect/>
          <a:stretch>
            <a:fillRect/>
          </a:stretch>
        </p:blipFill>
        <p:spPr bwMode="auto">
          <a:xfrm>
            <a:off x="0" y="5000636"/>
            <a:ext cx="3143240" cy="1857364"/>
          </a:xfrm>
          <a:prstGeom prst="rect">
            <a:avLst/>
          </a:prstGeom>
          <a:noFill/>
        </p:spPr>
      </p:pic>
      <p:pic>
        <p:nvPicPr>
          <p:cNvPr id="8" name="Picture 2" descr="C:\Users\pc\Desktop\صور تعديل منزل\ممنوع.jpg"/>
          <p:cNvPicPr>
            <a:picLocks noChangeAspect="1" noChangeArrowheads="1"/>
          </p:cNvPicPr>
          <p:nvPr/>
        </p:nvPicPr>
        <p:blipFill>
          <a:blip r:embed="rId3"/>
          <a:srcRect/>
          <a:stretch>
            <a:fillRect/>
          </a:stretch>
        </p:blipFill>
        <p:spPr bwMode="auto">
          <a:xfrm>
            <a:off x="7215206" y="0"/>
            <a:ext cx="1928794" cy="1928826"/>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amond(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amond(in)">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8" presetClass="entr" presetSubtype="16"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diamond(in)">
                                      <p:cBhvr>
                                        <p:cTn id="28" dur="20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1571612"/>
            <a:ext cx="8643998" cy="5072098"/>
          </a:xfrm>
        </p:spPr>
        <p:txBody>
          <a:bodyPr>
            <a:normAutofit/>
          </a:bodyPr>
          <a:lstStyle/>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p:txBody>
      </p:sp>
      <p:sp>
        <p:nvSpPr>
          <p:cNvPr id="2" name="Titre 1"/>
          <p:cNvSpPr>
            <a:spLocks noGrp="1"/>
          </p:cNvSpPr>
          <p:nvPr>
            <p:ph type="ctrTitle"/>
          </p:nvPr>
        </p:nvSpPr>
        <p:spPr>
          <a:xfrm>
            <a:off x="214282" y="1"/>
            <a:ext cx="8715436" cy="928670"/>
          </a:xfrm>
        </p:spPr>
        <p:txBody>
          <a:bodyPr>
            <a:normAutofit/>
          </a:bodyPr>
          <a:lstStyle/>
          <a:p>
            <a:pPr rtl="1"/>
            <a:r>
              <a:rPr lang="ar-DZ" sz="4500" b="1" dirty="0" smtClean="0"/>
              <a:t>رواد التيار التأويلي</a:t>
            </a:r>
            <a:endParaRPr lang="fr-FR" sz="4500" b="1" dirty="0"/>
          </a:p>
        </p:txBody>
      </p:sp>
      <p:sp>
        <p:nvSpPr>
          <p:cNvPr id="4" name="Rectangle à coins arrondis 3"/>
          <p:cNvSpPr/>
          <p:nvPr/>
        </p:nvSpPr>
        <p:spPr>
          <a:xfrm>
            <a:off x="4572000" y="785794"/>
            <a:ext cx="4143404" cy="107154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b="1" dirty="0" err="1" smtClean="0">
                <a:solidFill>
                  <a:schemeClr val="tx1"/>
                </a:solidFill>
              </a:rPr>
              <a:t>فريديريك</a:t>
            </a:r>
            <a:r>
              <a:rPr lang="ar-DZ" sz="2800" b="1" dirty="0" smtClean="0">
                <a:solidFill>
                  <a:schemeClr val="tx1"/>
                </a:solidFill>
              </a:rPr>
              <a:t> </a:t>
            </a:r>
            <a:r>
              <a:rPr lang="ar-DZ" sz="2800" b="1" dirty="0" err="1" smtClean="0">
                <a:solidFill>
                  <a:schemeClr val="tx1"/>
                </a:solidFill>
              </a:rPr>
              <a:t>أرسنت</a:t>
            </a:r>
            <a:r>
              <a:rPr lang="ar-DZ" sz="2800" b="1" dirty="0" smtClean="0">
                <a:solidFill>
                  <a:schemeClr val="tx1"/>
                </a:solidFill>
              </a:rPr>
              <a:t> دانيال </a:t>
            </a:r>
            <a:r>
              <a:rPr lang="ar-DZ" sz="2800" b="1" dirty="0" err="1" smtClean="0">
                <a:solidFill>
                  <a:schemeClr val="tx1"/>
                </a:solidFill>
              </a:rPr>
              <a:t>شلايرماخر</a:t>
            </a:r>
            <a:r>
              <a:rPr lang="ar-DZ" sz="2800" b="1" dirty="0" smtClean="0">
                <a:solidFill>
                  <a:schemeClr val="tx1"/>
                </a:solidFill>
                <a:latin typeface="Times New Roman" pitchFamily="18" charset="0"/>
                <a:cs typeface="Times New Roman" pitchFamily="18" charset="0"/>
              </a:rPr>
              <a:t> (1768/ 1834)</a:t>
            </a:r>
            <a:endParaRPr lang="fr-FR" sz="2800" b="1" dirty="0"/>
          </a:p>
        </p:txBody>
      </p:sp>
      <p:pic>
        <p:nvPicPr>
          <p:cNvPr id="1026" name="Picture 2" descr="C:\Users\pc\Desktop\عمل 2022 2023\مقاييس 2022\مجالات العلوم الاجتماعية\صور المحاضرة الأخيرة\شلايرماخر.jpg"/>
          <p:cNvPicPr>
            <a:picLocks noChangeAspect="1" noChangeArrowheads="1"/>
          </p:cNvPicPr>
          <p:nvPr/>
        </p:nvPicPr>
        <p:blipFill>
          <a:blip r:embed="rId2"/>
          <a:srcRect/>
          <a:stretch>
            <a:fillRect/>
          </a:stretch>
        </p:blipFill>
        <p:spPr bwMode="auto">
          <a:xfrm>
            <a:off x="0" y="928670"/>
            <a:ext cx="4429092" cy="2143140"/>
          </a:xfrm>
          <a:prstGeom prst="rect">
            <a:avLst/>
          </a:prstGeom>
          <a:ln>
            <a:noFill/>
          </a:ln>
          <a:effectLst>
            <a:softEdge rad="112500"/>
          </a:effectLst>
        </p:spPr>
      </p:pic>
      <p:sp>
        <p:nvSpPr>
          <p:cNvPr id="6" name="Rectangle à coins arrondis 5"/>
          <p:cNvSpPr/>
          <p:nvPr/>
        </p:nvSpPr>
        <p:spPr>
          <a:xfrm>
            <a:off x="214282" y="3071810"/>
            <a:ext cx="4143404" cy="107154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b="1" dirty="0" err="1" smtClean="0">
                <a:solidFill>
                  <a:schemeClr val="tx1"/>
                </a:solidFill>
              </a:rPr>
              <a:t>فيلهلم</a:t>
            </a:r>
            <a:r>
              <a:rPr lang="ar-DZ" sz="2800" b="1" dirty="0" smtClean="0">
                <a:solidFill>
                  <a:schemeClr val="tx1"/>
                </a:solidFill>
              </a:rPr>
              <a:t> </a:t>
            </a:r>
            <a:r>
              <a:rPr lang="ar-DZ" sz="2800" b="1" dirty="0" err="1" smtClean="0">
                <a:solidFill>
                  <a:schemeClr val="tx1"/>
                </a:solidFill>
              </a:rPr>
              <a:t>دلتاي</a:t>
            </a:r>
            <a:r>
              <a:rPr lang="ar-DZ" sz="2800" b="1" dirty="0" smtClean="0">
                <a:solidFill>
                  <a:schemeClr val="tx1"/>
                </a:solidFill>
              </a:rPr>
              <a:t> 1833/ 1911 </a:t>
            </a:r>
          </a:p>
          <a:p>
            <a:pPr algn="ctr" rtl="1"/>
            <a:r>
              <a:rPr lang="fr-FR" sz="2800" dirty="0" smtClean="0"/>
              <a:t>Wilhelm Dilthey</a:t>
            </a:r>
            <a:endParaRPr lang="fr-FR" sz="2800" b="1" dirty="0"/>
          </a:p>
        </p:txBody>
      </p:sp>
      <p:sp>
        <p:nvSpPr>
          <p:cNvPr id="7" name="Rectangle à coins arrondis 6"/>
          <p:cNvSpPr/>
          <p:nvPr/>
        </p:nvSpPr>
        <p:spPr>
          <a:xfrm>
            <a:off x="5000596" y="4000504"/>
            <a:ext cx="4143404" cy="107154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b="1" dirty="0" smtClean="0">
                <a:solidFill>
                  <a:schemeClr val="tx1"/>
                </a:solidFill>
              </a:rPr>
              <a:t>بول </a:t>
            </a:r>
            <a:r>
              <a:rPr lang="ar-DZ" sz="2800" b="1" dirty="0" err="1" smtClean="0">
                <a:solidFill>
                  <a:schemeClr val="tx1"/>
                </a:solidFill>
              </a:rPr>
              <a:t>ريكور</a:t>
            </a:r>
            <a:r>
              <a:rPr lang="ar-DZ" sz="2800" b="1" dirty="0" smtClean="0">
                <a:solidFill>
                  <a:schemeClr val="tx1"/>
                </a:solidFill>
              </a:rPr>
              <a:t> 1913/ 2005</a:t>
            </a:r>
          </a:p>
          <a:p>
            <a:pPr algn="ctr" rtl="1"/>
            <a:r>
              <a:rPr lang="fr-FR" sz="2800" dirty="0" smtClean="0"/>
              <a:t>Paul Ricœur</a:t>
            </a:r>
            <a:endParaRPr lang="fr-FR" sz="2800" b="1" dirty="0"/>
          </a:p>
        </p:txBody>
      </p:sp>
      <p:sp>
        <p:nvSpPr>
          <p:cNvPr id="8" name="Rectangle à coins arrondis 7"/>
          <p:cNvSpPr/>
          <p:nvPr/>
        </p:nvSpPr>
        <p:spPr>
          <a:xfrm>
            <a:off x="0" y="5857916"/>
            <a:ext cx="4143404" cy="100010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b="1" dirty="0" err="1" smtClean="0">
                <a:solidFill>
                  <a:schemeClr val="tx1"/>
                </a:solidFill>
              </a:rPr>
              <a:t>غادامير</a:t>
            </a:r>
            <a:r>
              <a:rPr lang="ar-DZ" sz="2800" b="1" dirty="0" smtClean="0">
                <a:solidFill>
                  <a:schemeClr val="tx1"/>
                </a:solidFill>
              </a:rPr>
              <a:t> 1900/  2002</a:t>
            </a:r>
          </a:p>
          <a:p>
            <a:pPr algn="ctr" rtl="1"/>
            <a:r>
              <a:rPr lang="en-US" sz="2600" dirty="0" smtClean="0">
                <a:solidFill>
                  <a:schemeClr val="tx1"/>
                </a:solidFill>
              </a:rPr>
              <a:t>Has-Georg </a:t>
            </a:r>
            <a:r>
              <a:rPr lang="en-US" sz="2600" dirty="0" err="1" smtClean="0">
                <a:solidFill>
                  <a:schemeClr val="tx1"/>
                </a:solidFill>
              </a:rPr>
              <a:t>Gadamer</a:t>
            </a:r>
            <a:endParaRPr lang="ar-DZ" sz="2600" dirty="0" smtClean="0">
              <a:solidFill>
                <a:schemeClr val="tx1"/>
              </a:solidFill>
            </a:endParaRPr>
          </a:p>
        </p:txBody>
      </p:sp>
      <p:pic>
        <p:nvPicPr>
          <p:cNvPr id="3074" name="Picture 2" descr="C:\Users\pc\Desktop\مقاييس السداسي 2\صور\ديلتابي.jpg"/>
          <p:cNvPicPr>
            <a:picLocks noChangeAspect="1" noChangeArrowheads="1"/>
          </p:cNvPicPr>
          <p:nvPr/>
        </p:nvPicPr>
        <p:blipFill>
          <a:blip r:embed="rId3"/>
          <a:srcRect/>
          <a:stretch>
            <a:fillRect/>
          </a:stretch>
        </p:blipFill>
        <p:spPr bwMode="auto">
          <a:xfrm>
            <a:off x="4500562" y="1928802"/>
            <a:ext cx="3643338" cy="1928826"/>
          </a:xfrm>
          <a:prstGeom prst="rect">
            <a:avLst/>
          </a:prstGeom>
          <a:noFill/>
        </p:spPr>
      </p:pic>
      <p:pic>
        <p:nvPicPr>
          <p:cNvPr id="3075" name="Picture 3" descr="C:\Users\pc\Desktop\مقاييس السداسي 2\صور\ريكووو.jpg"/>
          <p:cNvPicPr>
            <a:picLocks noChangeAspect="1" noChangeArrowheads="1"/>
          </p:cNvPicPr>
          <p:nvPr/>
        </p:nvPicPr>
        <p:blipFill>
          <a:blip r:embed="rId4"/>
          <a:srcRect/>
          <a:stretch>
            <a:fillRect/>
          </a:stretch>
        </p:blipFill>
        <p:spPr bwMode="auto">
          <a:xfrm>
            <a:off x="500034" y="4143380"/>
            <a:ext cx="2714644" cy="1643074"/>
          </a:xfrm>
          <a:prstGeom prst="rect">
            <a:avLst/>
          </a:prstGeom>
          <a:noFill/>
        </p:spPr>
      </p:pic>
      <p:pic>
        <p:nvPicPr>
          <p:cNvPr id="3076" name="Picture 4" descr="C:\Users\pc\Desktop\مقاييس السداسي 2\صور\غاداممير.jpg"/>
          <p:cNvPicPr>
            <a:picLocks noChangeAspect="1" noChangeArrowheads="1"/>
          </p:cNvPicPr>
          <p:nvPr/>
        </p:nvPicPr>
        <p:blipFill>
          <a:blip r:embed="rId5"/>
          <a:srcRect/>
          <a:stretch>
            <a:fillRect/>
          </a:stretch>
        </p:blipFill>
        <p:spPr bwMode="auto">
          <a:xfrm>
            <a:off x="4143372" y="5143512"/>
            <a:ext cx="2948002" cy="171448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strVal val="#ppt_w*0.70"/>
                                          </p:val>
                                        </p:tav>
                                        <p:tav tm="100000">
                                          <p:val>
                                            <p:strVal val="#ppt_w"/>
                                          </p:val>
                                        </p:tav>
                                      </p:tavLst>
                                    </p:anim>
                                    <p:anim calcmode="lin" valueType="num">
                                      <p:cBhvr>
                                        <p:cTn id="13" dur="1000" fill="hold"/>
                                        <p:tgtEl>
                                          <p:spTgt spid="4"/>
                                        </p:tgtEl>
                                        <p:attrNameLst>
                                          <p:attrName>ppt_h</p:attrName>
                                        </p:attrNameLst>
                                      </p:cBhvr>
                                      <p:tavLst>
                                        <p:tav tm="0">
                                          <p:val>
                                            <p:strVal val="#ppt_h"/>
                                          </p:val>
                                        </p:tav>
                                        <p:tav tm="100000">
                                          <p:val>
                                            <p:strVal val="#ppt_h"/>
                                          </p:val>
                                        </p:tav>
                                      </p:tavLst>
                                    </p:anim>
                                    <p:animEffect transition="in" filter="fade">
                                      <p:cBhvr>
                                        <p:cTn id="14" dur="1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8" presetClass="entr" presetSubtype="16"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diamond(in)">
                                      <p:cBhvr>
                                        <p:cTn id="19" dur="2000"/>
                                        <p:tgtEl>
                                          <p:spTgt spid="1026"/>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0" fill="hold"/>
                                        <p:tgtEl>
                                          <p:spTgt spid="6"/>
                                        </p:tgtEl>
                                        <p:attrNameLst>
                                          <p:attrName>ppt_w</p:attrName>
                                        </p:attrNameLst>
                                      </p:cBhvr>
                                      <p:tavLst>
                                        <p:tav tm="0">
                                          <p:val>
                                            <p:strVal val="#ppt_w*0.70"/>
                                          </p:val>
                                        </p:tav>
                                        <p:tav tm="100000">
                                          <p:val>
                                            <p:strVal val="#ppt_w"/>
                                          </p:val>
                                        </p:tav>
                                      </p:tavLst>
                                    </p:anim>
                                    <p:anim calcmode="lin" valueType="num">
                                      <p:cBhvr>
                                        <p:cTn id="25" dur="1000" fill="hold"/>
                                        <p:tgtEl>
                                          <p:spTgt spid="6"/>
                                        </p:tgtEl>
                                        <p:attrNameLst>
                                          <p:attrName>ppt_h</p:attrName>
                                        </p:attrNameLst>
                                      </p:cBhvr>
                                      <p:tavLst>
                                        <p:tav tm="0">
                                          <p:val>
                                            <p:strVal val="#ppt_h"/>
                                          </p:val>
                                        </p:tav>
                                        <p:tav tm="100000">
                                          <p:val>
                                            <p:strVal val="#ppt_h"/>
                                          </p:val>
                                        </p:tav>
                                      </p:tavLst>
                                    </p:anim>
                                    <p:animEffect transition="in" filter="fade">
                                      <p:cBhvr>
                                        <p:cTn id="26" dur="10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nodeType="clickEffect">
                                  <p:stCondLst>
                                    <p:cond delay="0"/>
                                  </p:stCondLst>
                                  <p:childTnLst>
                                    <p:set>
                                      <p:cBhvr>
                                        <p:cTn id="30" dur="1" fill="hold">
                                          <p:stCondLst>
                                            <p:cond delay="0"/>
                                          </p:stCondLst>
                                        </p:cTn>
                                        <p:tgtEl>
                                          <p:spTgt spid="3074"/>
                                        </p:tgtEl>
                                        <p:attrNameLst>
                                          <p:attrName>style.visibility</p:attrName>
                                        </p:attrNameLst>
                                      </p:cBhvr>
                                      <p:to>
                                        <p:strVal val="visible"/>
                                      </p:to>
                                    </p:set>
                                    <p:animEffect transition="in" filter="box(in)">
                                      <p:cBhvr>
                                        <p:cTn id="31" dur="500"/>
                                        <p:tgtEl>
                                          <p:spTgt spid="3074"/>
                                        </p:tgtEl>
                                      </p:cBhvr>
                                    </p:animEffect>
                                  </p:childTnLst>
                                </p:cTn>
                              </p:par>
                            </p:childTnLst>
                          </p:cTn>
                        </p:par>
                      </p:childTnLst>
                    </p:cTn>
                  </p:par>
                  <p:par>
                    <p:cTn id="32" fill="hold">
                      <p:stCondLst>
                        <p:cond delay="indefinite"/>
                      </p:stCondLst>
                      <p:childTnLst>
                        <p:par>
                          <p:cTn id="33" fill="hold">
                            <p:stCondLst>
                              <p:cond delay="0"/>
                            </p:stCondLst>
                            <p:childTnLst>
                              <p:par>
                                <p:cTn id="34" presetID="55"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1000" fill="hold"/>
                                        <p:tgtEl>
                                          <p:spTgt spid="8"/>
                                        </p:tgtEl>
                                        <p:attrNameLst>
                                          <p:attrName>ppt_w</p:attrName>
                                        </p:attrNameLst>
                                      </p:cBhvr>
                                      <p:tavLst>
                                        <p:tav tm="0">
                                          <p:val>
                                            <p:strVal val="#ppt_w*0.70"/>
                                          </p:val>
                                        </p:tav>
                                        <p:tav tm="100000">
                                          <p:val>
                                            <p:strVal val="#ppt_w"/>
                                          </p:val>
                                        </p:tav>
                                      </p:tavLst>
                                    </p:anim>
                                    <p:anim calcmode="lin" valueType="num">
                                      <p:cBhvr>
                                        <p:cTn id="37" dur="1000" fill="hold"/>
                                        <p:tgtEl>
                                          <p:spTgt spid="8"/>
                                        </p:tgtEl>
                                        <p:attrNameLst>
                                          <p:attrName>ppt_h</p:attrName>
                                        </p:attrNameLst>
                                      </p:cBhvr>
                                      <p:tavLst>
                                        <p:tav tm="0">
                                          <p:val>
                                            <p:strVal val="#ppt_h"/>
                                          </p:val>
                                        </p:tav>
                                        <p:tav tm="100000">
                                          <p:val>
                                            <p:strVal val="#ppt_h"/>
                                          </p:val>
                                        </p:tav>
                                      </p:tavLst>
                                    </p:anim>
                                    <p:animEffect transition="in" filter="fade">
                                      <p:cBhvr>
                                        <p:cTn id="38" dur="10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20" presetClass="entr" presetSubtype="0" fill="hold" nodeType="clickEffect">
                                  <p:stCondLst>
                                    <p:cond delay="0"/>
                                  </p:stCondLst>
                                  <p:childTnLst>
                                    <p:set>
                                      <p:cBhvr>
                                        <p:cTn id="42" dur="1" fill="hold">
                                          <p:stCondLst>
                                            <p:cond delay="0"/>
                                          </p:stCondLst>
                                        </p:cTn>
                                        <p:tgtEl>
                                          <p:spTgt spid="3076"/>
                                        </p:tgtEl>
                                        <p:attrNameLst>
                                          <p:attrName>style.visibility</p:attrName>
                                        </p:attrNameLst>
                                      </p:cBhvr>
                                      <p:to>
                                        <p:strVal val="visible"/>
                                      </p:to>
                                    </p:set>
                                    <p:animEffect transition="in" filter="wedge">
                                      <p:cBhvr>
                                        <p:cTn id="43" dur="2000"/>
                                        <p:tgtEl>
                                          <p:spTgt spid="3076"/>
                                        </p:tgtEl>
                                      </p:cBhvr>
                                    </p:animEffect>
                                  </p:childTnLst>
                                </p:cTn>
                              </p:par>
                            </p:childTnLst>
                          </p:cTn>
                        </p:par>
                      </p:childTnLst>
                    </p:cTn>
                  </p:par>
                  <p:par>
                    <p:cTn id="44" fill="hold">
                      <p:stCondLst>
                        <p:cond delay="indefinite"/>
                      </p:stCondLst>
                      <p:childTnLst>
                        <p:par>
                          <p:cTn id="45" fill="hold">
                            <p:stCondLst>
                              <p:cond delay="0"/>
                            </p:stCondLst>
                            <p:childTnLst>
                              <p:par>
                                <p:cTn id="46" presetID="55"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p:cTn id="48" dur="1000" fill="hold"/>
                                        <p:tgtEl>
                                          <p:spTgt spid="7"/>
                                        </p:tgtEl>
                                        <p:attrNameLst>
                                          <p:attrName>ppt_w</p:attrName>
                                        </p:attrNameLst>
                                      </p:cBhvr>
                                      <p:tavLst>
                                        <p:tav tm="0">
                                          <p:val>
                                            <p:strVal val="#ppt_w*0.70"/>
                                          </p:val>
                                        </p:tav>
                                        <p:tav tm="100000">
                                          <p:val>
                                            <p:strVal val="#ppt_w"/>
                                          </p:val>
                                        </p:tav>
                                      </p:tavLst>
                                    </p:anim>
                                    <p:anim calcmode="lin" valueType="num">
                                      <p:cBhvr>
                                        <p:cTn id="49" dur="1000" fill="hold"/>
                                        <p:tgtEl>
                                          <p:spTgt spid="7"/>
                                        </p:tgtEl>
                                        <p:attrNameLst>
                                          <p:attrName>ppt_h</p:attrName>
                                        </p:attrNameLst>
                                      </p:cBhvr>
                                      <p:tavLst>
                                        <p:tav tm="0">
                                          <p:val>
                                            <p:strVal val="#ppt_h"/>
                                          </p:val>
                                        </p:tav>
                                        <p:tav tm="100000">
                                          <p:val>
                                            <p:strVal val="#ppt_h"/>
                                          </p:val>
                                        </p:tav>
                                      </p:tavLst>
                                    </p:anim>
                                    <p:animEffect transition="in" filter="fade">
                                      <p:cBhvr>
                                        <p:cTn id="50" dur="1000"/>
                                        <p:tgtEl>
                                          <p:spTgt spid="7"/>
                                        </p:tgtEl>
                                      </p:cBhvr>
                                    </p:animEffect>
                                  </p:childTnLst>
                                </p:cTn>
                              </p:par>
                            </p:childTnLst>
                          </p:cTn>
                        </p:par>
                      </p:childTnLst>
                    </p:cTn>
                  </p:par>
                  <p:par>
                    <p:cTn id="51" fill="hold">
                      <p:stCondLst>
                        <p:cond delay="indefinite"/>
                      </p:stCondLst>
                      <p:childTnLst>
                        <p:par>
                          <p:cTn id="52" fill="hold">
                            <p:stCondLst>
                              <p:cond delay="0"/>
                            </p:stCondLst>
                            <p:childTnLst>
                              <p:par>
                                <p:cTn id="53" presetID="55" presetClass="entr" presetSubtype="0" fill="hold" nodeType="clickEffect">
                                  <p:stCondLst>
                                    <p:cond delay="0"/>
                                  </p:stCondLst>
                                  <p:childTnLst>
                                    <p:set>
                                      <p:cBhvr>
                                        <p:cTn id="54" dur="1" fill="hold">
                                          <p:stCondLst>
                                            <p:cond delay="0"/>
                                          </p:stCondLst>
                                        </p:cTn>
                                        <p:tgtEl>
                                          <p:spTgt spid="3075"/>
                                        </p:tgtEl>
                                        <p:attrNameLst>
                                          <p:attrName>style.visibility</p:attrName>
                                        </p:attrNameLst>
                                      </p:cBhvr>
                                      <p:to>
                                        <p:strVal val="visible"/>
                                      </p:to>
                                    </p:set>
                                    <p:anim calcmode="lin" valueType="num">
                                      <p:cBhvr>
                                        <p:cTn id="55" dur="1000" fill="hold"/>
                                        <p:tgtEl>
                                          <p:spTgt spid="3075"/>
                                        </p:tgtEl>
                                        <p:attrNameLst>
                                          <p:attrName>ppt_w</p:attrName>
                                        </p:attrNameLst>
                                      </p:cBhvr>
                                      <p:tavLst>
                                        <p:tav tm="0">
                                          <p:val>
                                            <p:strVal val="#ppt_w*0.70"/>
                                          </p:val>
                                        </p:tav>
                                        <p:tav tm="100000">
                                          <p:val>
                                            <p:strVal val="#ppt_w"/>
                                          </p:val>
                                        </p:tav>
                                      </p:tavLst>
                                    </p:anim>
                                    <p:anim calcmode="lin" valueType="num">
                                      <p:cBhvr>
                                        <p:cTn id="56" dur="1000" fill="hold"/>
                                        <p:tgtEl>
                                          <p:spTgt spid="3075"/>
                                        </p:tgtEl>
                                        <p:attrNameLst>
                                          <p:attrName>ppt_h</p:attrName>
                                        </p:attrNameLst>
                                      </p:cBhvr>
                                      <p:tavLst>
                                        <p:tav tm="0">
                                          <p:val>
                                            <p:strVal val="#ppt_h"/>
                                          </p:val>
                                        </p:tav>
                                        <p:tav tm="100000">
                                          <p:val>
                                            <p:strVal val="#ppt_h"/>
                                          </p:val>
                                        </p:tav>
                                      </p:tavLst>
                                    </p:anim>
                                    <p:animEffect transition="in" filter="fade">
                                      <p:cBhvr>
                                        <p:cTn id="57" dur="10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6" grpId="0" animBg="1"/>
      <p:bldP spid="7"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1571612"/>
            <a:ext cx="8643998" cy="5072098"/>
          </a:xfrm>
        </p:spPr>
        <p:txBody>
          <a:bodyPr>
            <a:normAutofit/>
          </a:bodyPr>
          <a:lstStyle/>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p:txBody>
      </p:sp>
      <p:sp>
        <p:nvSpPr>
          <p:cNvPr id="2" name="Titre 1"/>
          <p:cNvSpPr>
            <a:spLocks noGrp="1"/>
          </p:cNvSpPr>
          <p:nvPr>
            <p:ph type="ctrTitle"/>
          </p:nvPr>
        </p:nvSpPr>
        <p:spPr>
          <a:xfrm>
            <a:off x="214282" y="1"/>
            <a:ext cx="3857652" cy="785794"/>
          </a:xfrm>
        </p:spPr>
        <p:style>
          <a:lnRef idx="2">
            <a:schemeClr val="accent1"/>
          </a:lnRef>
          <a:fillRef idx="1">
            <a:schemeClr val="lt1"/>
          </a:fillRef>
          <a:effectRef idx="0">
            <a:schemeClr val="accent1"/>
          </a:effectRef>
          <a:fontRef idx="minor">
            <a:schemeClr val="dk1"/>
          </a:fontRef>
        </p:style>
        <p:txBody>
          <a:bodyPr>
            <a:normAutofit/>
          </a:bodyPr>
          <a:lstStyle/>
          <a:p>
            <a:pPr rtl="1"/>
            <a:r>
              <a:rPr lang="ar-DZ" sz="3000" b="1" dirty="0" smtClean="0"/>
              <a:t>لكن، ما هو دافعنا للفهم؟</a:t>
            </a:r>
            <a:endParaRPr lang="fr-FR" sz="3000" b="1" dirty="0"/>
          </a:p>
        </p:txBody>
      </p:sp>
      <p:sp>
        <p:nvSpPr>
          <p:cNvPr id="4" name="Rectangle à coins arrondis 3"/>
          <p:cNvSpPr/>
          <p:nvPr/>
        </p:nvSpPr>
        <p:spPr>
          <a:xfrm>
            <a:off x="0" y="5929330"/>
            <a:ext cx="4643438" cy="92867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b="1" dirty="0" smtClean="0">
                <a:solidFill>
                  <a:schemeClr val="tx1"/>
                </a:solidFill>
              </a:rPr>
              <a:t>الألماني </a:t>
            </a:r>
            <a:r>
              <a:rPr lang="ar-DZ" sz="2800" b="1" dirty="0" err="1" smtClean="0">
                <a:solidFill>
                  <a:schemeClr val="tx1"/>
                </a:solidFill>
              </a:rPr>
              <a:t>فريديريك</a:t>
            </a:r>
            <a:r>
              <a:rPr lang="ar-DZ" sz="2800" b="1" dirty="0" smtClean="0">
                <a:solidFill>
                  <a:schemeClr val="tx1"/>
                </a:solidFill>
              </a:rPr>
              <a:t> </a:t>
            </a:r>
            <a:r>
              <a:rPr lang="ar-DZ" sz="2800" b="1" dirty="0" err="1" smtClean="0">
                <a:solidFill>
                  <a:schemeClr val="tx1"/>
                </a:solidFill>
              </a:rPr>
              <a:t>أرسنت</a:t>
            </a:r>
            <a:r>
              <a:rPr lang="ar-DZ" sz="2800" b="1" dirty="0" smtClean="0">
                <a:solidFill>
                  <a:schemeClr val="tx1"/>
                </a:solidFill>
              </a:rPr>
              <a:t> دانيال </a:t>
            </a:r>
            <a:r>
              <a:rPr lang="ar-DZ" sz="2800" b="1" dirty="0" err="1" smtClean="0">
                <a:solidFill>
                  <a:schemeClr val="tx1"/>
                </a:solidFill>
              </a:rPr>
              <a:t>شلايرماخر</a:t>
            </a:r>
            <a:r>
              <a:rPr lang="ar-DZ" sz="2800" b="1" dirty="0" smtClean="0">
                <a:solidFill>
                  <a:schemeClr val="tx1"/>
                </a:solidFill>
              </a:rPr>
              <a:t> </a:t>
            </a:r>
            <a:r>
              <a:rPr lang="ar-DZ" sz="2800" b="1" dirty="0" smtClean="0">
                <a:solidFill>
                  <a:schemeClr val="tx1"/>
                </a:solidFill>
                <a:latin typeface="Times New Roman" pitchFamily="18" charset="0"/>
                <a:cs typeface="Times New Roman" pitchFamily="18" charset="0"/>
              </a:rPr>
              <a:t>(1768/ 1834)</a:t>
            </a:r>
            <a:endParaRPr lang="fr-FR" sz="2800" b="1" dirty="0"/>
          </a:p>
        </p:txBody>
      </p:sp>
      <p:sp>
        <p:nvSpPr>
          <p:cNvPr id="5" name="Rectangle à coins arrondis 4"/>
          <p:cNvSpPr/>
          <p:nvPr/>
        </p:nvSpPr>
        <p:spPr>
          <a:xfrm>
            <a:off x="4643438" y="5929306"/>
            <a:ext cx="4500562" cy="928694"/>
          </a:xfrm>
          <a:prstGeom prst="roundRect">
            <a:avLst/>
          </a:prstGeom>
          <a:gradFill flip="none" rotWithShape="1">
            <a:gsLst>
              <a:gs pos="0">
                <a:schemeClr val="accent4">
                  <a:tint val="66000"/>
                  <a:satMod val="160000"/>
                </a:schemeClr>
              </a:gs>
              <a:gs pos="50000">
                <a:schemeClr val="accent4">
                  <a:tint val="44500"/>
                  <a:satMod val="160000"/>
                </a:schemeClr>
              </a:gs>
              <a:gs pos="100000">
                <a:schemeClr val="accent4">
                  <a:tint val="23500"/>
                  <a:satMod val="160000"/>
                </a:schemeClr>
              </a:gs>
            </a:gsLst>
            <a:path path="circle">
              <a:fillToRect r="100000" b="100000"/>
            </a:path>
            <a:tileRect l="-100000" t="-100000"/>
          </a:gra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rtl="1"/>
            <a:r>
              <a:rPr lang="ar-DZ" sz="2800" b="1" dirty="0" err="1" smtClean="0">
                <a:solidFill>
                  <a:schemeClr val="tx1"/>
                </a:solidFill>
                <a:latin typeface="Times New Roman" pitchFamily="18" charset="0"/>
                <a:cs typeface="Times New Roman" pitchFamily="18" charset="0"/>
              </a:rPr>
              <a:t>الهرمنيوطيقا</a:t>
            </a:r>
            <a:r>
              <a:rPr lang="ar-DZ" sz="2800" b="1" dirty="0" smtClean="0">
                <a:solidFill>
                  <a:schemeClr val="tx1"/>
                </a:solidFill>
                <a:latin typeface="Times New Roman" pitchFamily="18" charset="0"/>
                <a:cs typeface="Times New Roman" pitchFamily="18" charset="0"/>
              </a:rPr>
              <a:t> العامة/ الرومانسية</a:t>
            </a:r>
            <a:endParaRPr lang="fr-FR" sz="2800" b="1" strike="sngStrike" dirty="0"/>
          </a:p>
        </p:txBody>
      </p:sp>
      <p:sp>
        <p:nvSpPr>
          <p:cNvPr id="7" name="Flèche vers le haut 6"/>
          <p:cNvSpPr/>
          <p:nvPr/>
        </p:nvSpPr>
        <p:spPr>
          <a:xfrm>
            <a:off x="6643702" y="5286388"/>
            <a:ext cx="428628" cy="642942"/>
          </a:xfrm>
          <a:prstGeom prst="upArrow">
            <a:avLst/>
          </a:prstGeom>
          <a:gradFill flip="none" rotWithShape="1">
            <a:gsLst>
              <a:gs pos="0">
                <a:schemeClr val="dk1">
                  <a:tint val="66000"/>
                  <a:satMod val="160000"/>
                </a:schemeClr>
              </a:gs>
              <a:gs pos="50000">
                <a:schemeClr val="dk1">
                  <a:tint val="44500"/>
                  <a:satMod val="160000"/>
                </a:schemeClr>
              </a:gs>
              <a:gs pos="100000">
                <a:schemeClr val="dk1">
                  <a:tint val="23500"/>
                  <a:satMod val="160000"/>
                </a:schemeClr>
              </a:gs>
            </a:gsLst>
            <a:lin ang="270000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8" name="Rectangle à coins arrondis 7"/>
          <p:cNvSpPr/>
          <p:nvPr/>
        </p:nvSpPr>
        <p:spPr>
          <a:xfrm>
            <a:off x="4357686" y="3143248"/>
            <a:ext cx="4786314" cy="2143140"/>
          </a:xfrm>
          <a:prstGeom prst="roundRect">
            <a:avLst/>
          </a:prstGeom>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lin ang="2700000" scaled="1"/>
            <a:tileRect/>
          </a:gra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800" dirty="0" smtClean="0">
                <a:solidFill>
                  <a:schemeClr val="tx1"/>
                </a:solidFill>
                <a:latin typeface="Times New Roman" pitchFamily="18" charset="0"/>
                <a:cs typeface="Times New Roman" pitchFamily="18" charset="0"/>
              </a:rPr>
              <a:t>الانتقال من شرح وفهم النص الديني، إلى جميع النصوص الدينية، الأدبية، الفلسفية، التاريخية.</a:t>
            </a:r>
            <a:endParaRPr lang="fr-FR" sz="2800" dirty="0"/>
          </a:p>
        </p:txBody>
      </p:sp>
      <p:sp>
        <p:nvSpPr>
          <p:cNvPr id="9" name="Rectangle à coins arrondis 8"/>
          <p:cNvSpPr/>
          <p:nvPr/>
        </p:nvSpPr>
        <p:spPr>
          <a:xfrm>
            <a:off x="2857488" y="1142984"/>
            <a:ext cx="6286512" cy="1714512"/>
          </a:xfrm>
          <a:prstGeom prst="roundRect">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100000" t="100000"/>
            </a:path>
            <a:tileRect r="-100000" b="-100000"/>
          </a:gradFill>
        </p:spPr>
        <p:style>
          <a:lnRef idx="3">
            <a:schemeClr val="lt1"/>
          </a:lnRef>
          <a:fillRef idx="1">
            <a:schemeClr val="accent3"/>
          </a:fillRef>
          <a:effectRef idx="1">
            <a:schemeClr val="accent3"/>
          </a:effectRef>
          <a:fontRef idx="minor">
            <a:schemeClr val="lt1"/>
          </a:fontRef>
        </p:style>
        <p:txBody>
          <a:bodyPr rtlCol="0" anchor="ctr"/>
          <a:lstStyle/>
          <a:p>
            <a:pPr algn="ctr" rtl="1"/>
            <a:r>
              <a:rPr lang="ar-DZ" sz="2800" dirty="0" smtClean="0">
                <a:solidFill>
                  <a:schemeClr val="tx1"/>
                </a:solidFill>
              </a:rPr>
              <a:t>يرى </a:t>
            </a:r>
            <a:r>
              <a:rPr lang="ar-DZ" sz="2800" dirty="0" err="1" smtClean="0">
                <a:solidFill>
                  <a:schemeClr val="tx1"/>
                </a:solidFill>
              </a:rPr>
              <a:t>ان</a:t>
            </a:r>
            <a:r>
              <a:rPr lang="ar-DZ" sz="2800" dirty="0" smtClean="0">
                <a:solidFill>
                  <a:schemeClr val="tx1"/>
                </a:solidFill>
              </a:rPr>
              <a:t> صياغة / تأليف النصوص </a:t>
            </a:r>
            <a:r>
              <a:rPr lang="ar-DZ" sz="2800" dirty="0" err="1" smtClean="0">
                <a:solidFill>
                  <a:schemeClr val="tx1"/>
                </a:solidFill>
              </a:rPr>
              <a:t>شيئ</a:t>
            </a:r>
            <a:r>
              <a:rPr lang="ar-DZ" sz="2800" dirty="0" smtClean="0">
                <a:solidFill>
                  <a:schemeClr val="tx1"/>
                </a:solidFill>
              </a:rPr>
              <a:t>، وتلقيها </a:t>
            </a:r>
            <a:r>
              <a:rPr lang="ar-DZ" sz="2800" dirty="0" err="1" smtClean="0">
                <a:solidFill>
                  <a:schemeClr val="tx1"/>
                </a:solidFill>
              </a:rPr>
              <a:t>شيئ</a:t>
            </a:r>
            <a:r>
              <a:rPr lang="ar-DZ" sz="2800" dirty="0" smtClean="0">
                <a:solidFill>
                  <a:schemeClr val="tx1"/>
                </a:solidFill>
              </a:rPr>
              <a:t> آخر مختلف تماما. وتنصب </a:t>
            </a:r>
            <a:r>
              <a:rPr lang="ar-DZ" sz="2800" dirty="0" err="1" smtClean="0">
                <a:solidFill>
                  <a:schemeClr val="tx1"/>
                </a:solidFill>
              </a:rPr>
              <a:t>الهيرمينيوطيقا</a:t>
            </a:r>
            <a:r>
              <a:rPr lang="ar-DZ" sz="2800" dirty="0" smtClean="0">
                <a:solidFill>
                  <a:schemeClr val="tx1"/>
                </a:solidFill>
              </a:rPr>
              <a:t> على التلقي لا على التأليف. إنها: </a:t>
            </a:r>
            <a:r>
              <a:rPr lang="ar-DZ" sz="2800" b="1" i="1" dirty="0" smtClean="0">
                <a:solidFill>
                  <a:schemeClr val="tx1"/>
                </a:solidFill>
              </a:rPr>
              <a:t>فن الفهم</a:t>
            </a:r>
            <a:endParaRPr lang="fr-FR" sz="2800" b="1" i="1" dirty="0">
              <a:solidFill>
                <a:schemeClr val="tx1"/>
              </a:solidFill>
            </a:endParaRPr>
          </a:p>
        </p:txBody>
      </p:sp>
      <p:pic>
        <p:nvPicPr>
          <p:cNvPr id="1026" name="Picture 2" descr="C:\Users\pc\Desktop\عمل 2022 2023\مقاييس 2022\مجالات العلوم الاجتماعية\صور المحاضرة الأخيرة\شلايرماخر.jpg"/>
          <p:cNvPicPr>
            <a:picLocks noChangeAspect="1" noChangeArrowheads="1"/>
          </p:cNvPicPr>
          <p:nvPr/>
        </p:nvPicPr>
        <p:blipFill>
          <a:blip r:embed="rId2"/>
          <a:srcRect/>
          <a:stretch>
            <a:fillRect/>
          </a:stretch>
        </p:blipFill>
        <p:spPr bwMode="auto">
          <a:xfrm>
            <a:off x="0" y="3929066"/>
            <a:ext cx="4429092" cy="2071702"/>
          </a:xfrm>
          <a:prstGeom prst="rect">
            <a:avLst/>
          </a:prstGeom>
          <a:ln>
            <a:noFill/>
          </a:ln>
          <a:effectLst>
            <a:softEdge rad="112500"/>
          </a:effectLst>
        </p:spPr>
      </p:pic>
      <p:sp>
        <p:nvSpPr>
          <p:cNvPr id="14" name="Rectangle à coins arrondis 13"/>
          <p:cNvSpPr/>
          <p:nvPr/>
        </p:nvSpPr>
        <p:spPr>
          <a:xfrm>
            <a:off x="4643438" y="0"/>
            <a:ext cx="4500562" cy="1000132"/>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b="1" dirty="0" smtClean="0">
                <a:solidFill>
                  <a:schemeClr val="tx1"/>
                </a:solidFill>
              </a:rPr>
              <a:t>كيف يتم فهم أي منطوق أو مكتوب؟</a:t>
            </a:r>
            <a:endParaRPr lang="fr-FR" sz="2800" b="1" dirty="0">
              <a:solidFill>
                <a:schemeClr val="tx1"/>
              </a:solidFill>
            </a:endParaRPr>
          </a:p>
        </p:txBody>
      </p:sp>
      <p:sp>
        <p:nvSpPr>
          <p:cNvPr id="11" name="Ellipse 10"/>
          <p:cNvSpPr/>
          <p:nvPr/>
        </p:nvSpPr>
        <p:spPr>
          <a:xfrm>
            <a:off x="0" y="857232"/>
            <a:ext cx="2928926" cy="1000132"/>
          </a:xfrm>
          <a:prstGeom prst="ellipse">
            <a:avLst/>
          </a:prstGeom>
          <a:gradFill flip="none" rotWithShape="1">
            <a:gsLst>
              <a:gs pos="0">
                <a:schemeClr val="accent4">
                  <a:tint val="66000"/>
                  <a:satMod val="160000"/>
                </a:schemeClr>
              </a:gs>
              <a:gs pos="50000">
                <a:schemeClr val="accent4">
                  <a:tint val="44500"/>
                  <a:satMod val="160000"/>
                </a:schemeClr>
              </a:gs>
              <a:gs pos="100000">
                <a:schemeClr val="accent4">
                  <a:tint val="23500"/>
                  <a:satMod val="160000"/>
                </a:schemeClr>
              </a:gs>
            </a:gsLst>
            <a:path path="circle">
              <a:fillToRect l="100000" b="100000"/>
            </a:path>
            <a:tileRect t="-100000" r="-100000"/>
          </a:gra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ar-DZ" sz="2800" b="1" dirty="0" smtClean="0">
                <a:solidFill>
                  <a:schemeClr val="tx1"/>
                </a:solidFill>
              </a:rPr>
              <a:t>إنه سوء الفهم</a:t>
            </a:r>
            <a:endParaRPr lang="fr-FR" sz="2800" b="1" dirty="0">
              <a:solidFill>
                <a:schemeClr val="tx1"/>
              </a:solidFill>
            </a:endParaRPr>
          </a:p>
        </p:txBody>
      </p:sp>
      <p:sp>
        <p:nvSpPr>
          <p:cNvPr id="12" name="Flèche vers le bas 11"/>
          <p:cNvSpPr/>
          <p:nvPr/>
        </p:nvSpPr>
        <p:spPr>
          <a:xfrm>
            <a:off x="1214414" y="1857364"/>
            <a:ext cx="500066" cy="571504"/>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13" name="Rectangle à coins arrondis 12"/>
          <p:cNvSpPr/>
          <p:nvPr/>
        </p:nvSpPr>
        <p:spPr>
          <a:xfrm>
            <a:off x="0" y="2428868"/>
            <a:ext cx="3000364" cy="1714512"/>
          </a:xfrm>
          <a:prstGeom prst="roundRect">
            <a:avLst/>
          </a:prstGeom>
          <a:solidFill>
            <a:schemeClr val="bg1">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rtl="1"/>
            <a:r>
              <a:rPr lang="ar-DZ" sz="2600" dirty="0" smtClean="0">
                <a:solidFill>
                  <a:schemeClr val="tx1"/>
                </a:solidFill>
              </a:rPr>
              <a:t>لابد من قواعد وشروط وضوابط تحيلنا إلى الفهم، وتجعل منه فنا.</a:t>
            </a:r>
            <a:endParaRPr lang="fr-FR" sz="26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diamond(in)">
                                      <p:cBhvr>
                                        <p:cTn id="14" dur="2000"/>
                                        <p:tgtEl>
                                          <p:spTgt spid="1026"/>
                                        </p:tgtEl>
                                      </p:cBhvr>
                                    </p:animEffec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heckerboard(across)">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1000" fill="hold"/>
                                        <p:tgtEl>
                                          <p:spTgt spid="7"/>
                                        </p:tgtEl>
                                        <p:attrNameLst>
                                          <p:attrName>ppt_w</p:attrName>
                                        </p:attrNameLst>
                                      </p:cBhvr>
                                      <p:tavLst>
                                        <p:tav tm="0">
                                          <p:val>
                                            <p:strVal val="#ppt_w*0.70"/>
                                          </p:val>
                                        </p:tav>
                                        <p:tav tm="100000">
                                          <p:val>
                                            <p:strVal val="#ppt_w"/>
                                          </p:val>
                                        </p:tav>
                                      </p:tavLst>
                                    </p:anim>
                                    <p:anim calcmode="lin" valueType="num">
                                      <p:cBhvr>
                                        <p:cTn id="25" dur="1000" fill="hold"/>
                                        <p:tgtEl>
                                          <p:spTgt spid="7"/>
                                        </p:tgtEl>
                                        <p:attrNameLst>
                                          <p:attrName>ppt_h</p:attrName>
                                        </p:attrNameLst>
                                      </p:cBhvr>
                                      <p:tavLst>
                                        <p:tav tm="0">
                                          <p:val>
                                            <p:strVal val="#ppt_h"/>
                                          </p:val>
                                        </p:tav>
                                        <p:tav tm="100000">
                                          <p:val>
                                            <p:strVal val="#ppt_h"/>
                                          </p:val>
                                        </p:tav>
                                      </p:tavLst>
                                    </p:anim>
                                    <p:animEffect transition="in" filter="fade">
                                      <p:cBhvr>
                                        <p:cTn id="26" dur="10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1000" fill="hold"/>
                                        <p:tgtEl>
                                          <p:spTgt spid="8"/>
                                        </p:tgtEl>
                                        <p:attrNameLst>
                                          <p:attrName>ppt_w</p:attrName>
                                        </p:attrNameLst>
                                      </p:cBhvr>
                                      <p:tavLst>
                                        <p:tav tm="0">
                                          <p:val>
                                            <p:strVal val="#ppt_w*0.70"/>
                                          </p:val>
                                        </p:tav>
                                        <p:tav tm="100000">
                                          <p:val>
                                            <p:strVal val="#ppt_w"/>
                                          </p:val>
                                        </p:tav>
                                      </p:tavLst>
                                    </p:anim>
                                    <p:anim calcmode="lin" valueType="num">
                                      <p:cBhvr>
                                        <p:cTn id="32" dur="1000" fill="hold"/>
                                        <p:tgtEl>
                                          <p:spTgt spid="8"/>
                                        </p:tgtEl>
                                        <p:attrNameLst>
                                          <p:attrName>ppt_h</p:attrName>
                                        </p:attrNameLst>
                                      </p:cBhvr>
                                      <p:tavLst>
                                        <p:tav tm="0">
                                          <p:val>
                                            <p:strVal val="#ppt_h"/>
                                          </p:val>
                                        </p:tav>
                                        <p:tav tm="100000">
                                          <p:val>
                                            <p:strVal val="#ppt_h"/>
                                          </p:val>
                                        </p:tav>
                                      </p:tavLst>
                                    </p:anim>
                                    <p:animEffect transition="in" filter="fade">
                                      <p:cBhvr>
                                        <p:cTn id="33" dur="10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4" presetClass="entr" presetSubtype="16"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box(in)">
                                      <p:cBhvr>
                                        <p:cTn id="38" dur="5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8" presetClass="entr" presetSubtype="16"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diamond(in)">
                                      <p:cBhvr>
                                        <p:cTn id="43" dur="20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4" presetClass="entr" presetSubtype="16" fill="hold" grpId="0" nodeType="click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box(in)">
                                      <p:cBhvr>
                                        <p:cTn id="48" dur="500"/>
                                        <p:tgtEl>
                                          <p:spTgt spid="2"/>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blinds(horizontal)">
                                      <p:cBhvr>
                                        <p:cTn id="53" dur="500"/>
                                        <p:tgtEl>
                                          <p:spTgt spid="11"/>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blinds(horizontal)">
                                      <p:cBhvr>
                                        <p:cTn id="58" dur="500"/>
                                        <p:tgtEl>
                                          <p:spTgt spid="12"/>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blinds(horizontal)">
                                      <p:cBhvr>
                                        <p:cTn id="6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7" grpId="0" animBg="1"/>
      <p:bldP spid="8" grpId="0" animBg="1"/>
      <p:bldP spid="9" grpId="0" animBg="1"/>
      <p:bldP spid="14" grpId="0" animBg="1"/>
      <p:bldP spid="11" grpId="0" animBg="1"/>
      <p:bldP spid="12"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1571612"/>
            <a:ext cx="8643998" cy="5072098"/>
          </a:xfrm>
        </p:spPr>
        <p:txBody>
          <a:bodyPr>
            <a:normAutofit/>
          </a:bodyPr>
          <a:lstStyle/>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p:txBody>
      </p:sp>
      <p:sp>
        <p:nvSpPr>
          <p:cNvPr id="4" name="Rectangle à coins arrondis 3"/>
          <p:cNvSpPr/>
          <p:nvPr/>
        </p:nvSpPr>
        <p:spPr>
          <a:xfrm>
            <a:off x="214282" y="214290"/>
            <a:ext cx="8929718" cy="100013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t>وبذلك، فإن </a:t>
            </a:r>
            <a:r>
              <a:rPr lang="ar-DZ" sz="2800" dirty="0" err="1" smtClean="0"/>
              <a:t>شلايرماخر</a:t>
            </a:r>
            <a:r>
              <a:rPr lang="ar-DZ" sz="2800" dirty="0" smtClean="0"/>
              <a:t> يعرف </a:t>
            </a:r>
            <a:r>
              <a:rPr lang="ar-DZ" sz="2800" dirty="0" err="1" smtClean="0"/>
              <a:t>الهيرمينيوطيا</a:t>
            </a:r>
            <a:r>
              <a:rPr lang="ar-DZ" sz="2800" dirty="0" smtClean="0"/>
              <a:t> على أنها </a:t>
            </a:r>
            <a:endParaRPr lang="fr-FR" sz="2800" dirty="0"/>
          </a:p>
        </p:txBody>
      </p:sp>
      <p:sp>
        <p:nvSpPr>
          <p:cNvPr id="5" name="Rectangle à coins arrondis 4"/>
          <p:cNvSpPr/>
          <p:nvPr/>
        </p:nvSpPr>
        <p:spPr>
          <a:xfrm>
            <a:off x="2357422" y="3143248"/>
            <a:ext cx="5072098" cy="107157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indent="449263" algn="ctr" rtl="1">
              <a:lnSpc>
                <a:spcPct val="150000"/>
              </a:lnSpc>
            </a:pPr>
            <a:r>
              <a:rPr lang="ar-DZ" sz="2800" dirty="0" smtClean="0">
                <a:solidFill>
                  <a:schemeClr val="tx1"/>
                </a:solidFill>
                <a:latin typeface="Times New Roman" pitchFamily="18" charset="0"/>
                <a:cs typeface="Times New Roman" pitchFamily="18" charset="0"/>
              </a:rPr>
              <a:t>منهج المنع من سوء الفهم. </a:t>
            </a:r>
            <a:endParaRPr lang="ar-DZ" sz="2800" b="1" dirty="0" smtClean="0">
              <a:solidFill>
                <a:schemeClr val="tx1"/>
              </a:solidFill>
              <a:latin typeface="Times New Roman" pitchFamily="18" charset="0"/>
              <a:cs typeface="Times New Roman" pitchFamily="18" charset="0"/>
            </a:endParaRPr>
          </a:p>
        </p:txBody>
      </p:sp>
      <p:sp>
        <p:nvSpPr>
          <p:cNvPr id="6" name="Rectangle à coins arrondis 5"/>
          <p:cNvSpPr/>
          <p:nvPr/>
        </p:nvSpPr>
        <p:spPr>
          <a:xfrm>
            <a:off x="2071670" y="4857760"/>
            <a:ext cx="5429288" cy="121444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indent="449263" algn="ctr" rtl="1">
              <a:lnSpc>
                <a:spcPct val="150000"/>
              </a:lnSpc>
            </a:pPr>
            <a:r>
              <a:rPr lang="ar-DZ" sz="2800" dirty="0" smtClean="0">
                <a:solidFill>
                  <a:schemeClr val="tx1"/>
                </a:solidFill>
                <a:latin typeface="Times New Roman" pitchFamily="18" charset="0"/>
                <a:cs typeface="Times New Roman" pitchFamily="18" charset="0"/>
              </a:rPr>
              <a:t>العلم بقواعد فهم النصوص.</a:t>
            </a:r>
          </a:p>
        </p:txBody>
      </p:sp>
      <p:sp>
        <p:nvSpPr>
          <p:cNvPr id="10" name="Étiquette 9"/>
          <p:cNvSpPr/>
          <p:nvPr/>
        </p:nvSpPr>
        <p:spPr>
          <a:xfrm>
            <a:off x="3286116" y="1357298"/>
            <a:ext cx="3214710" cy="1285884"/>
          </a:xfrm>
          <a:prstGeom prst="plaque">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b="1" dirty="0" smtClean="0"/>
              <a:t> فن الفهم</a:t>
            </a:r>
            <a:endParaRPr lang="fr-FR" sz="2800" dirty="0"/>
          </a:p>
        </p:txBody>
      </p:sp>
      <p:pic>
        <p:nvPicPr>
          <p:cNvPr id="11" name="Picture 2" descr="C:\Users\pc\Desktop\عمل 2022 2023\مقاييس 2022\مجالات العلوم الاجتماعية\صور المحاضرة الأخيرة\شلايرماخر.jpg"/>
          <p:cNvPicPr>
            <a:picLocks noChangeAspect="1" noChangeArrowheads="1"/>
          </p:cNvPicPr>
          <p:nvPr/>
        </p:nvPicPr>
        <p:blipFill>
          <a:blip r:embed="rId2"/>
          <a:srcRect/>
          <a:stretch>
            <a:fillRect/>
          </a:stretch>
        </p:blipFill>
        <p:spPr bwMode="auto">
          <a:xfrm>
            <a:off x="214282" y="1285860"/>
            <a:ext cx="2214546" cy="2071702"/>
          </a:xfrm>
          <a:prstGeom prst="rect">
            <a:avLst/>
          </a:prstGeom>
          <a:ln>
            <a:noFill/>
          </a:ln>
          <a:effectLst>
            <a:softEdge rad="112500"/>
          </a:effectLst>
        </p:spPr>
      </p:pic>
      <p:pic>
        <p:nvPicPr>
          <p:cNvPr id="8" name="Picture 2" descr="C:\Users\pc\Desktop\صور تعديل منزل\ممنوع.jpg"/>
          <p:cNvPicPr>
            <a:picLocks noChangeAspect="1" noChangeArrowheads="1"/>
          </p:cNvPicPr>
          <p:nvPr/>
        </p:nvPicPr>
        <p:blipFill>
          <a:blip r:embed="rId3"/>
          <a:srcRect/>
          <a:stretch>
            <a:fillRect/>
          </a:stretch>
        </p:blipFill>
        <p:spPr bwMode="auto">
          <a:xfrm>
            <a:off x="6929454" y="1428736"/>
            <a:ext cx="1928794" cy="1500198"/>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diamond(in)">
                                      <p:cBhvr>
                                        <p:cTn id="13" dur="20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ox(in)">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checkerboard(across)">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8" presetClass="entr" presetSubtype="16"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diamond(in)">
                                      <p:cBhvr>
                                        <p:cTn id="28" dur="20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1571612"/>
            <a:ext cx="8643998" cy="5072098"/>
          </a:xfrm>
        </p:spPr>
        <p:txBody>
          <a:bodyPr>
            <a:normAutofit/>
          </a:bodyPr>
          <a:lstStyle/>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p:txBody>
      </p:sp>
      <p:sp>
        <p:nvSpPr>
          <p:cNvPr id="9" name="Rectangle à coins arrondis 8"/>
          <p:cNvSpPr/>
          <p:nvPr/>
        </p:nvSpPr>
        <p:spPr>
          <a:xfrm>
            <a:off x="5572132" y="500042"/>
            <a:ext cx="3286148" cy="1214446"/>
          </a:xfrm>
          <a:prstGeom prst="roundRect">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100000" t="100000"/>
            </a:path>
            <a:tileRect r="-100000" b="-100000"/>
          </a:gradFill>
        </p:spPr>
        <p:style>
          <a:lnRef idx="3">
            <a:schemeClr val="lt1"/>
          </a:lnRef>
          <a:fillRef idx="1">
            <a:schemeClr val="accent3"/>
          </a:fillRef>
          <a:effectRef idx="1">
            <a:schemeClr val="accent3"/>
          </a:effectRef>
          <a:fontRef idx="minor">
            <a:schemeClr val="lt1"/>
          </a:fontRef>
        </p:style>
        <p:txBody>
          <a:bodyPr rtlCol="0" anchor="ctr"/>
          <a:lstStyle/>
          <a:p>
            <a:pPr algn="ctr"/>
            <a:r>
              <a:rPr lang="ar-DZ" sz="2800" dirty="0" smtClean="0">
                <a:solidFill>
                  <a:schemeClr val="tx1"/>
                </a:solidFill>
              </a:rPr>
              <a:t>يرى أن لكل نص جانبان</a:t>
            </a:r>
            <a:endParaRPr lang="fr-FR" sz="2800" dirty="0">
              <a:solidFill>
                <a:schemeClr val="tx1"/>
              </a:solidFill>
            </a:endParaRPr>
          </a:p>
        </p:txBody>
      </p:sp>
      <p:sp>
        <p:nvSpPr>
          <p:cNvPr id="10" name="Rectangle à coins arrondis 9"/>
          <p:cNvSpPr/>
          <p:nvPr/>
        </p:nvSpPr>
        <p:spPr>
          <a:xfrm>
            <a:off x="214282" y="71414"/>
            <a:ext cx="4143404" cy="1000132"/>
          </a:xfrm>
          <a:prstGeom prst="roundRect">
            <a:avLst/>
          </a:prstGeom>
          <a:gradFill flip="none" rotWithShape="1">
            <a:gsLst>
              <a:gs pos="0">
                <a:schemeClr val="dk1">
                  <a:tint val="66000"/>
                  <a:satMod val="160000"/>
                </a:schemeClr>
              </a:gs>
              <a:gs pos="50000">
                <a:schemeClr val="dk1">
                  <a:tint val="44500"/>
                  <a:satMod val="160000"/>
                </a:schemeClr>
              </a:gs>
              <a:gs pos="100000">
                <a:schemeClr val="dk1">
                  <a:tint val="23500"/>
                  <a:satMod val="160000"/>
                </a:schemeClr>
              </a:gs>
            </a:gsLst>
            <a:lin ang="540000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rtl="1"/>
            <a:r>
              <a:rPr lang="ar-DZ" sz="2800" b="1" dirty="0" smtClean="0">
                <a:solidFill>
                  <a:schemeClr val="tx1"/>
                </a:solidFill>
                <a:latin typeface="Times New Roman" pitchFamily="18" charset="0"/>
                <a:cs typeface="Times New Roman" pitchFamily="18" charset="0"/>
              </a:rPr>
              <a:t>موضوعي:</a:t>
            </a:r>
            <a:r>
              <a:rPr lang="ar-DZ" sz="2800" dirty="0" smtClean="0">
                <a:solidFill>
                  <a:schemeClr val="tx1"/>
                </a:solidFill>
                <a:latin typeface="Times New Roman" pitchFamily="18" charset="0"/>
                <a:cs typeface="Times New Roman" pitchFamily="18" charset="0"/>
              </a:rPr>
              <a:t> اللغة.</a:t>
            </a:r>
            <a:endParaRPr lang="fr-FR" sz="2800" dirty="0"/>
          </a:p>
        </p:txBody>
      </p:sp>
      <p:sp>
        <p:nvSpPr>
          <p:cNvPr id="11" name="Rectangle à coins arrondis 10"/>
          <p:cNvSpPr/>
          <p:nvPr/>
        </p:nvSpPr>
        <p:spPr>
          <a:xfrm>
            <a:off x="214282" y="1285860"/>
            <a:ext cx="4214842" cy="1143008"/>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rtl="1"/>
            <a:r>
              <a:rPr lang="ar-DZ" sz="2800" b="1" dirty="0" smtClean="0">
                <a:solidFill>
                  <a:schemeClr val="tx1"/>
                </a:solidFill>
                <a:latin typeface="Times New Roman" pitchFamily="18" charset="0"/>
                <a:cs typeface="Times New Roman" pitchFamily="18" charset="0"/>
              </a:rPr>
              <a:t>ذاتي: </a:t>
            </a:r>
            <a:r>
              <a:rPr lang="ar-DZ" sz="2800" dirty="0" smtClean="0">
                <a:solidFill>
                  <a:schemeClr val="tx1"/>
                </a:solidFill>
                <a:latin typeface="Times New Roman" pitchFamily="18" charset="0"/>
                <a:cs typeface="Times New Roman" pitchFamily="18" charset="0"/>
              </a:rPr>
              <a:t>فكر وذهن المؤلف، والمعنى الذي يقصده بالذات.</a:t>
            </a:r>
            <a:endParaRPr lang="fr-FR" sz="2800" dirty="0"/>
          </a:p>
        </p:txBody>
      </p:sp>
      <p:cxnSp>
        <p:nvCxnSpPr>
          <p:cNvPr id="13" name="Connecteur droit avec flèche 12"/>
          <p:cNvCxnSpPr>
            <a:stCxn id="9" idx="1"/>
            <a:endCxn id="10" idx="3"/>
          </p:cNvCxnSpPr>
          <p:nvPr/>
        </p:nvCxnSpPr>
        <p:spPr>
          <a:xfrm rot="10800000">
            <a:off x="4357686" y="571481"/>
            <a:ext cx="1214446" cy="53578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5" name="Connecteur droit avec flèche 14"/>
          <p:cNvCxnSpPr>
            <a:stCxn id="9" idx="1"/>
            <a:endCxn id="11" idx="3"/>
          </p:cNvCxnSpPr>
          <p:nvPr/>
        </p:nvCxnSpPr>
        <p:spPr>
          <a:xfrm rot="10800000" flipV="1">
            <a:off x="4429124" y="1107264"/>
            <a:ext cx="1143008" cy="750099"/>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2" name="Rectangle à coins arrondis 21"/>
          <p:cNvSpPr/>
          <p:nvPr/>
        </p:nvSpPr>
        <p:spPr>
          <a:xfrm>
            <a:off x="5214942" y="2071678"/>
            <a:ext cx="3714776" cy="857256"/>
          </a:xfrm>
          <a:prstGeom prst="round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b="1" dirty="0" smtClean="0">
                <a:solidFill>
                  <a:schemeClr val="tx1"/>
                </a:solidFill>
                <a:latin typeface="Times New Roman" pitchFamily="18" charset="0"/>
                <a:cs typeface="Times New Roman" pitchFamily="18" charset="0"/>
              </a:rPr>
              <a:t>الجانب الموضوعي للنص </a:t>
            </a:r>
            <a:endParaRPr lang="fr-FR" sz="2800" b="1" dirty="0"/>
          </a:p>
        </p:txBody>
      </p:sp>
      <p:sp>
        <p:nvSpPr>
          <p:cNvPr id="23" name="Rectangle à coins arrondis 22"/>
          <p:cNvSpPr/>
          <p:nvPr/>
        </p:nvSpPr>
        <p:spPr>
          <a:xfrm>
            <a:off x="4643438" y="3000372"/>
            <a:ext cx="4500562" cy="135732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DZ" sz="2800" dirty="0" smtClean="0">
                <a:solidFill>
                  <a:schemeClr val="tx1"/>
                </a:solidFill>
                <a:latin typeface="Times New Roman" pitchFamily="18" charset="0"/>
                <a:cs typeface="Times New Roman" pitchFamily="18" charset="0"/>
              </a:rPr>
              <a:t>يمكن التعرف عليه بسهولة من خلال التعرف على قواعد اللغة، باعتبارها الوسيط بين النص والقارئ.</a:t>
            </a:r>
            <a:endParaRPr lang="fr-FR" sz="2800" dirty="0"/>
          </a:p>
        </p:txBody>
      </p:sp>
      <p:sp>
        <p:nvSpPr>
          <p:cNvPr id="24" name="Rectangle à coins arrondis 23"/>
          <p:cNvSpPr/>
          <p:nvPr/>
        </p:nvSpPr>
        <p:spPr>
          <a:xfrm>
            <a:off x="285720" y="2786058"/>
            <a:ext cx="3714776" cy="1000132"/>
          </a:xfrm>
          <a:prstGeom prst="round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b="1" dirty="0" smtClean="0">
                <a:solidFill>
                  <a:schemeClr val="tx1"/>
                </a:solidFill>
                <a:latin typeface="Times New Roman" pitchFamily="18" charset="0"/>
                <a:cs typeface="Times New Roman" pitchFamily="18" charset="0"/>
              </a:rPr>
              <a:t>الجانب الذاتي ( قصد المؤلف) </a:t>
            </a:r>
            <a:endParaRPr lang="fr-FR" sz="2800" b="1" dirty="0"/>
          </a:p>
        </p:txBody>
      </p:sp>
      <p:sp>
        <p:nvSpPr>
          <p:cNvPr id="25" name="Rectangle avec flèche vers le bas 24"/>
          <p:cNvSpPr/>
          <p:nvPr/>
        </p:nvSpPr>
        <p:spPr>
          <a:xfrm rot="16200000">
            <a:off x="1091985" y="3377983"/>
            <a:ext cx="2673751" cy="4286282"/>
          </a:xfrm>
          <a:prstGeom prst="downArrowCallout">
            <a:avLst/>
          </a:prstGeom>
        </p:spPr>
        <p:style>
          <a:lnRef idx="1">
            <a:schemeClr val="accent2"/>
          </a:lnRef>
          <a:fillRef idx="2">
            <a:schemeClr val="accent2"/>
          </a:fillRef>
          <a:effectRef idx="1">
            <a:schemeClr val="accent2"/>
          </a:effectRef>
          <a:fontRef idx="minor">
            <a:schemeClr val="dk1"/>
          </a:fontRef>
        </p:style>
        <p:txBody>
          <a:bodyPr vert="vert" rtlCol="0" anchor="ctr"/>
          <a:lstStyle/>
          <a:p>
            <a:pPr algn="ctr" rtl="1"/>
            <a:r>
              <a:rPr lang="ar-DZ" sz="2800" dirty="0" smtClean="0">
                <a:solidFill>
                  <a:schemeClr val="tx1"/>
                </a:solidFill>
                <a:latin typeface="Times New Roman" pitchFamily="18" charset="0"/>
                <a:cs typeface="Times New Roman" pitchFamily="18" charset="0"/>
              </a:rPr>
              <a:t>يصعب التعرف عليه، فلابد من امتلاك قدرة على الدخول  لذهن المؤلف والتعرف على دوافعه، من خلال:</a:t>
            </a:r>
            <a:endParaRPr lang="fr-FR" sz="2800" dirty="0" smtClean="0"/>
          </a:p>
          <a:p>
            <a:pPr algn="ctr"/>
            <a:endParaRPr lang="fr-FR" dirty="0"/>
          </a:p>
        </p:txBody>
      </p:sp>
      <p:sp>
        <p:nvSpPr>
          <p:cNvPr id="26" name="Rectangle à coins arrondis 25"/>
          <p:cNvSpPr/>
          <p:nvPr/>
        </p:nvSpPr>
        <p:spPr>
          <a:xfrm>
            <a:off x="4572000" y="4500570"/>
            <a:ext cx="4357718" cy="2143116"/>
          </a:xfrm>
          <a:prstGeom prst="roundRec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700" dirty="0" smtClean="0">
                <a:solidFill>
                  <a:schemeClr val="tx1"/>
                </a:solidFill>
                <a:latin typeface="Times New Roman" pitchFamily="18" charset="0"/>
                <a:cs typeface="Times New Roman" pitchFamily="18" charset="0"/>
              </a:rPr>
              <a:t>التعرف على الظروف التاريخية والحضارية والثقافية التي كانت تحيط بالمؤلف أثناء تأليف النص، والتعرف على الخلفية التي يتبناها المؤلف. </a:t>
            </a:r>
            <a:endParaRPr lang="fr-FR" sz="27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amond(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1000" fill="hold"/>
                                        <p:tgtEl>
                                          <p:spTgt spid="13"/>
                                        </p:tgtEl>
                                        <p:attrNameLst>
                                          <p:attrName>ppt_w</p:attrName>
                                        </p:attrNameLst>
                                      </p:cBhvr>
                                      <p:tavLst>
                                        <p:tav tm="0">
                                          <p:val>
                                            <p:strVal val="#ppt_w*0.70"/>
                                          </p:val>
                                        </p:tav>
                                        <p:tav tm="100000">
                                          <p:val>
                                            <p:strVal val="#ppt_w"/>
                                          </p:val>
                                        </p:tav>
                                      </p:tavLst>
                                    </p:anim>
                                    <p:anim calcmode="lin" valueType="num">
                                      <p:cBhvr>
                                        <p:cTn id="13" dur="1000" fill="hold"/>
                                        <p:tgtEl>
                                          <p:spTgt spid="13"/>
                                        </p:tgtEl>
                                        <p:attrNameLst>
                                          <p:attrName>ppt_h</p:attrName>
                                        </p:attrNameLst>
                                      </p:cBhvr>
                                      <p:tavLst>
                                        <p:tav tm="0">
                                          <p:val>
                                            <p:strVal val="#ppt_h"/>
                                          </p:val>
                                        </p:tav>
                                        <p:tav tm="100000">
                                          <p:val>
                                            <p:strVal val="#ppt_h"/>
                                          </p:val>
                                        </p:tav>
                                      </p:tavLst>
                                    </p:anim>
                                    <p:animEffect transition="in" filter="fade">
                                      <p:cBhvr>
                                        <p:cTn id="14" dur="10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5"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1000" fill="hold"/>
                                        <p:tgtEl>
                                          <p:spTgt spid="15"/>
                                        </p:tgtEl>
                                        <p:attrNameLst>
                                          <p:attrName>ppt_w</p:attrName>
                                        </p:attrNameLst>
                                      </p:cBhvr>
                                      <p:tavLst>
                                        <p:tav tm="0">
                                          <p:val>
                                            <p:strVal val="#ppt_w*0.70"/>
                                          </p:val>
                                        </p:tav>
                                        <p:tav tm="100000">
                                          <p:val>
                                            <p:strVal val="#ppt_w"/>
                                          </p:val>
                                        </p:tav>
                                      </p:tavLst>
                                    </p:anim>
                                    <p:anim calcmode="lin" valueType="num">
                                      <p:cBhvr>
                                        <p:cTn id="26" dur="1000" fill="hold"/>
                                        <p:tgtEl>
                                          <p:spTgt spid="15"/>
                                        </p:tgtEl>
                                        <p:attrNameLst>
                                          <p:attrName>ppt_h</p:attrName>
                                        </p:attrNameLst>
                                      </p:cBhvr>
                                      <p:tavLst>
                                        <p:tav tm="0">
                                          <p:val>
                                            <p:strVal val="#ppt_h"/>
                                          </p:val>
                                        </p:tav>
                                        <p:tav tm="100000">
                                          <p:val>
                                            <p:strVal val="#ppt_h"/>
                                          </p:val>
                                        </p:tav>
                                      </p:tavLst>
                                    </p:anim>
                                    <p:animEffect transition="in" filter="fade">
                                      <p:cBhvr>
                                        <p:cTn id="27" dur="10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ppt_x"/>
                                          </p:val>
                                        </p:tav>
                                        <p:tav tm="100000">
                                          <p:val>
                                            <p:strVal val="#ppt_x"/>
                                          </p:val>
                                        </p:tav>
                                      </p:tavLst>
                                    </p:anim>
                                    <p:anim calcmode="lin" valueType="num">
                                      <p:cBhvr additive="base">
                                        <p:cTn id="3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0" presetClass="entr" presetSubtype="0" fill="hold" grpId="0" nodeType="click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wedge">
                                      <p:cBhvr>
                                        <p:cTn id="38" dur="2000"/>
                                        <p:tgtEl>
                                          <p:spTgt spid="22"/>
                                        </p:tgtEl>
                                      </p:cBhvr>
                                    </p:animEffect>
                                  </p:childTnLst>
                                </p:cTn>
                              </p:par>
                            </p:childTnLst>
                          </p:cTn>
                        </p:par>
                      </p:childTnLst>
                    </p:cTn>
                  </p:par>
                  <p:par>
                    <p:cTn id="39" fill="hold">
                      <p:stCondLst>
                        <p:cond delay="indefinite"/>
                      </p:stCondLst>
                      <p:childTnLst>
                        <p:par>
                          <p:cTn id="40" fill="hold">
                            <p:stCondLst>
                              <p:cond delay="0"/>
                            </p:stCondLst>
                            <p:childTnLst>
                              <p:par>
                                <p:cTn id="41" presetID="55" presetClass="entr" presetSubtype="0"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p:cTn id="43" dur="1000" fill="hold"/>
                                        <p:tgtEl>
                                          <p:spTgt spid="23"/>
                                        </p:tgtEl>
                                        <p:attrNameLst>
                                          <p:attrName>ppt_w</p:attrName>
                                        </p:attrNameLst>
                                      </p:cBhvr>
                                      <p:tavLst>
                                        <p:tav tm="0">
                                          <p:val>
                                            <p:strVal val="#ppt_w*0.70"/>
                                          </p:val>
                                        </p:tav>
                                        <p:tav tm="100000">
                                          <p:val>
                                            <p:strVal val="#ppt_w"/>
                                          </p:val>
                                        </p:tav>
                                      </p:tavLst>
                                    </p:anim>
                                    <p:anim calcmode="lin" valueType="num">
                                      <p:cBhvr>
                                        <p:cTn id="44" dur="1000" fill="hold"/>
                                        <p:tgtEl>
                                          <p:spTgt spid="23"/>
                                        </p:tgtEl>
                                        <p:attrNameLst>
                                          <p:attrName>ppt_h</p:attrName>
                                        </p:attrNameLst>
                                      </p:cBhvr>
                                      <p:tavLst>
                                        <p:tav tm="0">
                                          <p:val>
                                            <p:strVal val="#ppt_h"/>
                                          </p:val>
                                        </p:tav>
                                        <p:tav tm="100000">
                                          <p:val>
                                            <p:strVal val="#ppt_h"/>
                                          </p:val>
                                        </p:tav>
                                      </p:tavLst>
                                    </p:anim>
                                    <p:animEffect transition="in" filter="fade">
                                      <p:cBhvr>
                                        <p:cTn id="45" dur="1000"/>
                                        <p:tgtEl>
                                          <p:spTgt spid="23"/>
                                        </p:tgtEl>
                                      </p:cBhvr>
                                    </p:animEffect>
                                  </p:childTnLst>
                                </p:cTn>
                              </p:par>
                            </p:childTnLst>
                          </p:cTn>
                        </p:par>
                      </p:childTnLst>
                    </p:cTn>
                  </p:par>
                  <p:par>
                    <p:cTn id="46" fill="hold">
                      <p:stCondLst>
                        <p:cond delay="indefinite"/>
                      </p:stCondLst>
                      <p:childTnLst>
                        <p:par>
                          <p:cTn id="47" fill="hold">
                            <p:stCondLst>
                              <p:cond delay="0"/>
                            </p:stCondLst>
                            <p:childTnLst>
                              <p:par>
                                <p:cTn id="48" presetID="20" presetClass="entr" presetSubtype="0" fill="hold" grpId="0" nodeType="click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wedge">
                                      <p:cBhvr>
                                        <p:cTn id="50" dur="2000"/>
                                        <p:tgtEl>
                                          <p:spTgt spid="24"/>
                                        </p:tgtEl>
                                      </p:cBhvr>
                                    </p:animEffect>
                                  </p:childTnLst>
                                </p:cTn>
                              </p:par>
                            </p:childTnLst>
                          </p:cTn>
                        </p:par>
                      </p:childTnLst>
                    </p:cTn>
                  </p:par>
                  <p:par>
                    <p:cTn id="51" fill="hold">
                      <p:stCondLst>
                        <p:cond delay="indefinite"/>
                      </p:stCondLst>
                      <p:childTnLst>
                        <p:par>
                          <p:cTn id="52" fill="hold">
                            <p:stCondLst>
                              <p:cond delay="0"/>
                            </p:stCondLst>
                            <p:childTnLst>
                              <p:par>
                                <p:cTn id="53" presetID="55" presetClass="entr" presetSubtype="0" fill="hold" grpId="0" nodeType="click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p:cTn id="55" dur="1000" fill="hold"/>
                                        <p:tgtEl>
                                          <p:spTgt spid="25"/>
                                        </p:tgtEl>
                                        <p:attrNameLst>
                                          <p:attrName>ppt_w</p:attrName>
                                        </p:attrNameLst>
                                      </p:cBhvr>
                                      <p:tavLst>
                                        <p:tav tm="0">
                                          <p:val>
                                            <p:strVal val="#ppt_w*0.70"/>
                                          </p:val>
                                        </p:tav>
                                        <p:tav tm="100000">
                                          <p:val>
                                            <p:strVal val="#ppt_w"/>
                                          </p:val>
                                        </p:tav>
                                      </p:tavLst>
                                    </p:anim>
                                    <p:anim calcmode="lin" valueType="num">
                                      <p:cBhvr>
                                        <p:cTn id="56" dur="1000" fill="hold"/>
                                        <p:tgtEl>
                                          <p:spTgt spid="25"/>
                                        </p:tgtEl>
                                        <p:attrNameLst>
                                          <p:attrName>ppt_h</p:attrName>
                                        </p:attrNameLst>
                                      </p:cBhvr>
                                      <p:tavLst>
                                        <p:tav tm="0">
                                          <p:val>
                                            <p:strVal val="#ppt_h"/>
                                          </p:val>
                                        </p:tav>
                                        <p:tav tm="100000">
                                          <p:val>
                                            <p:strVal val="#ppt_h"/>
                                          </p:val>
                                        </p:tav>
                                      </p:tavLst>
                                    </p:anim>
                                    <p:animEffect transition="in" filter="fade">
                                      <p:cBhvr>
                                        <p:cTn id="57" dur="1000"/>
                                        <p:tgtEl>
                                          <p:spTgt spid="25"/>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26"/>
                                        </p:tgtEl>
                                        <p:attrNameLst>
                                          <p:attrName>style.visibility</p:attrName>
                                        </p:attrNameLst>
                                      </p:cBhvr>
                                      <p:to>
                                        <p:strVal val="visible"/>
                                      </p:to>
                                    </p:set>
                                    <p:anim calcmode="lin" valueType="num">
                                      <p:cBhvr additive="base">
                                        <p:cTn id="62" dur="500" fill="hold"/>
                                        <p:tgtEl>
                                          <p:spTgt spid="26"/>
                                        </p:tgtEl>
                                        <p:attrNameLst>
                                          <p:attrName>ppt_x</p:attrName>
                                        </p:attrNameLst>
                                      </p:cBhvr>
                                      <p:tavLst>
                                        <p:tav tm="0">
                                          <p:val>
                                            <p:strVal val="#ppt_x"/>
                                          </p:val>
                                        </p:tav>
                                        <p:tav tm="100000">
                                          <p:val>
                                            <p:strVal val="#ppt_x"/>
                                          </p:val>
                                        </p:tav>
                                      </p:tavLst>
                                    </p:anim>
                                    <p:anim calcmode="lin" valueType="num">
                                      <p:cBhvr additive="base">
                                        <p:cTn id="6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22" grpId="0" animBg="1"/>
      <p:bldP spid="23" grpId="0" animBg="1"/>
      <p:bldP spid="24" grpId="0" animBg="1"/>
      <p:bldP spid="25" grpId="0" animBg="1"/>
      <p:bldP spid="2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à coins arrondis 4"/>
          <p:cNvSpPr/>
          <p:nvPr/>
        </p:nvSpPr>
        <p:spPr>
          <a:xfrm>
            <a:off x="0" y="5857892"/>
            <a:ext cx="4500562" cy="1000108"/>
          </a:xfrm>
          <a:prstGeom prst="roundRect">
            <a:avLst/>
          </a:prstGeom>
          <a:gradFill flip="none" rotWithShape="1">
            <a:gsLst>
              <a:gs pos="0">
                <a:schemeClr val="dk1">
                  <a:tint val="45000"/>
                  <a:tint val="66000"/>
                  <a:satMod val="160000"/>
                </a:schemeClr>
              </a:gs>
              <a:gs pos="50000">
                <a:schemeClr val="dk1">
                  <a:tint val="45000"/>
                  <a:tint val="44500"/>
                  <a:satMod val="160000"/>
                </a:schemeClr>
              </a:gs>
              <a:gs pos="100000">
                <a:schemeClr val="dk1">
                  <a:tint val="45000"/>
                  <a:tint val="23500"/>
                  <a:satMod val="160000"/>
                </a:schemeClr>
              </a:gs>
            </a:gsLst>
            <a:lin ang="2700000" scaled="1"/>
            <a:tileRect/>
          </a:gradFill>
        </p:spPr>
        <p:style>
          <a:lnRef idx="1">
            <a:schemeClr val="dk1"/>
          </a:lnRef>
          <a:fillRef idx="2">
            <a:schemeClr val="dk1"/>
          </a:fillRef>
          <a:effectRef idx="1">
            <a:schemeClr val="dk1"/>
          </a:effectRef>
          <a:fontRef idx="minor">
            <a:schemeClr val="dk1"/>
          </a:fontRef>
        </p:style>
        <p:txBody>
          <a:bodyPr rtlCol="0" anchor="ctr"/>
          <a:lstStyle/>
          <a:p>
            <a:pPr algn="ctr" rtl="1"/>
            <a:r>
              <a:rPr lang="ar-DZ" sz="2600" b="1" dirty="0" smtClean="0">
                <a:solidFill>
                  <a:schemeClr val="tx1"/>
                </a:solidFill>
                <a:latin typeface="Times New Roman" pitchFamily="18" charset="0"/>
                <a:cs typeface="Times New Roman" pitchFamily="18" charset="0"/>
              </a:rPr>
              <a:t>هانز جورج </a:t>
            </a:r>
            <a:r>
              <a:rPr lang="ar-DZ" sz="2600" b="1" dirty="0" err="1" smtClean="0">
                <a:solidFill>
                  <a:schemeClr val="tx1"/>
                </a:solidFill>
                <a:latin typeface="Times New Roman" pitchFamily="18" charset="0"/>
                <a:cs typeface="Times New Roman" pitchFamily="18" charset="0"/>
              </a:rPr>
              <a:t>غادامير</a:t>
            </a:r>
            <a:r>
              <a:rPr lang="ar-DZ" sz="2600" b="1" dirty="0" smtClean="0">
                <a:solidFill>
                  <a:schemeClr val="tx1"/>
                </a:solidFill>
                <a:latin typeface="Times New Roman" pitchFamily="18" charset="0"/>
                <a:cs typeface="Times New Roman" pitchFamily="18" charset="0"/>
              </a:rPr>
              <a:t>: </a:t>
            </a:r>
            <a:r>
              <a:rPr lang="en-US" sz="2600" b="1" dirty="0" smtClean="0">
                <a:solidFill>
                  <a:schemeClr val="tx1"/>
                </a:solidFill>
                <a:latin typeface="Times New Roman" pitchFamily="18" charset="0"/>
                <a:cs typeface="Times New Roman" pitchFamily="18" charset="0"/>
              </a:rPr>
              <a:t>H. G. </a:t>
            </a:r>
            <a:r>
              <a:rPr lang="en-US" sz="2600" b="1" dirty="0" err="1" smtClean="0">
                <a:solidFill>
                  <a:schemeClr val="tx1"/>
                </a:solidFill>
                <a:latin typeface="Times New Roman" pitchFamily="18" charset="0"/>
                <a:cs typeface="Times New Roman" pitchFamily="18" charset="0"/>
              </a:rPr>
              <a:t>Gadamer</a:t>
            </a:r>
            <a:r>
              <a:rPr lang="en-US" sz="2600" b="1" dirty="0" smtClean="0">
                <a:solidFill>
                  <a:schemeClr val="tx1"/>
                </a:solidFill>
                <a:latin typeface="Times New Roman" pitchFamily="18" charset="0"/>
                <a:cs typeface="Times New Roman" pitchFamily="18" charset="0"/>
              </a:rPr>
              <a:t> </a:t>
            </a:r>
            <a:r>
              <a:rPr lang="ar-DZ" sz="2600" b="1" dirty="0" smtClean="0">
                <a:solidFill>
                  <a:schemeClr val="tx1"/>
                </a:solidFill>
                <a:latin typeface="Times New Roman" pitchFamily="18" charset="0"/>
                <a:cs typeface="Times New Roman" pitchFamily="18" charset="0"/>
              </a:rPr>
              <a:t>( 1900/ 2002)</a:t>
            </a:r>
            <a:endParaRPr lang="fr-FR" sz="2600" b="1" dirty="0"/>
          </a:p>
        </p:txBody>
      </p:sp>
      <p:sp>
        <p:nvSpPr>
          <p:cNvPr id="6" name="Rectangle à coins arrondis 5"/>
          <p:cNvSpPr/>
          <p:nvPr/>
        </p:nvSpPr>
        <p:spPr>
          <a:xfrm>
            <a:off x="4500562" y="4714884"/>
            <a:ext cx="4643438" cy="2143116"/>
          </a:xfrm>
          <a:prstGeom prst="roundRect">
            <a:avLst/>
          </a:prstGeom>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path path="circle">
              <a:fillToRect l="100000" b="100000"/>
            </a:path>
            <a:tileRect t="-100000" r="-100000"/>
          </a:gra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800" dirty="0" smtClean="0">
                <a:solidFill>
                  <a:schemeClr val="tx1"/>
                </a:solidFill>
                <a:latin typeface="Times New Roman" pitchFamily="18" charset="0"/>
                <a:cs typeface="Times New Roman" pitchFamily="18" charset="0"/>
              </a:rPr>
              <a:t>يرتبط الميراث </a:t>
            </a:r>
            <a:r>
              <a:rPr lang="ar-DZ" sz="2800" dirty="0" err="1" smtClean="0">
                <a:solidFill>
                  <a:schemeClr val="tx1"/>
                </a:solidFill>
                <a:latin typeface="Times New Roman" pitchFamily="18" charset="0"/>
                <a:cs typeface="Times New Roman" pitchFamily="18" charset="0"/>
              </a:rPr>
              <a:t>الهيرمينيوطيقي</a:t>
            </a:r>
            <a:r>
              <a:rPr lang="ar-DZ" sz="2800" dirty="0" smtClean="0">
                <a:solidFill>
                  <a:schemeClr val="tx1"/>
                </a:solidFill>
                <a:latin typeface="Times New Roman" pitchFamily="18" charset="0"/>
                <a:cs typeface="Times New Roman" pitchFamily="18" charset="0"/>
              </a:rPr>
              <a:t> المعاصر بالألماني </a:t>
            </a:r>
            <a:r>
              <a:rPr lang="ar-DZ" sz="2800" b="1" i="1" dirty="0" err="1" smtClean="0">
                <a:solidFill>
                  <a:schemeClr val="tx1"/>
                </a:solidFill>
                <a:latin typeface="Times New Roman" pitchFamily="18" charset="0"/>
                <a:cs typeface="Times New Roman" pitchFamily="18" charset="0"/>
              </a:rPr>
              <a:t>غادامير</a:t>
            </a:r>
            <a:r>
              <a:rPr lang="ar-DZ" sz="2800" b="1" i="1" dirty="0" smtClean="0">
                <a:solidFill>
                  <a:schemeClr val="tx1"/>
                </a:solidFill>
                <a:latin typeface="Times New Roman" pitchFamily="18" charset="0"/>
                <a:cs typeface="Times New Roman" pitchFamily="18" charset="0"/>
              </a:rPr>
              <a:t>، </a:t>
            </a:r>
            <a:r>
              <a:rPr lang="ar-DZ" sz="2800" dirty="0" smtClean="0">
                <a:solidFill>
                  <a:schemeClr val="tx1"/>
                </a:solidFill>
                <a:latin typeface="Times New Roman" pitchFamily="18" charset="0"/>
                <a:cs typeface="Times New Roman" pitchFamily="18" charset="0"/>
              </a:rPr>
              <a:t>الذي تأثر بما جاء </a:t>
            </a:r>
            <a:r>
              <a:rPr lang="ar-DZ" sz="2800" dirty="0" err="1" smtClean="0">
                <a:solidFill>
                  <a:schemeClr val="tx1"/>
                </a:solidFill>
                <a:latin typeface="Times New Roman" pitchFamily="18" charset="0"/>
                <a:cs typeface="Times New Roman" pitchFamily="18" charset="0"/>
              </a:rPr>
              <a:t>به</a:t>
            </a:r>
            <a:r>
              <a:rPr lang="ar-DZ" sz="2800" dirty="0" smtClean="0">
                <a:solidFill>
                  <a:schemeClr val="tx1"/>
                </a:solidFill>
                <a:latin typeface="Times New Roman" pitchFamily="18" charset="0"/>
                <a:cs typeface="Times New Roman" pitchFamily="18" charset="0"/>
              </a:rPr>
              <a:t> </a:t>
            </a:r>
            <a:r>
              <a:rPr lang="ar-DZ" sz="2800" b="1" i="1" dirty="0" err="1" smtClean="0">
                <a:solidFill>
                  <a:schemeClr val="tx1"/>
                </a:solidFill>
                <a:latin typeface="Times New Roman" pitchFamily="18" charset="0"/>
                <a:cs typeface="Times New Roman" pitchFamily="18" charset="0"/>
              </a:rPr>
              <a:t>هوسرل</a:t>
            </a:r>
            <a:r>
              <a:rPr lang="ar-DZ" sz="2800" dirty="0" smtClean="0">
                <a:solidFill>
                  <a:schemeClr val="tx1"/>
                </a:solidFill>
                <a:latin typeface="Times New Roman" pitchFamily="18" charset="0"/>
                <a:cs typeface="Times New Roman" pitchFamily="18" charset="0"/>
              </a:rPr>
              <a:t> في نظريته للمعرفة. </a:t>
            </a:r>
            <a:endParaRPr lang="fr-FR" sz="2800" dirty="0"/>
          </a:p>
        </p:txBody>
      </p:sp>
      <p:sp>
        <p:nvSpPr>
          <p:cNvPr id="7" name="Rectangle à coins arrondis 6"/>
          <p:cNvSpPr/>
          <p:nvPr/>
        </p:nvSpPr>
        <p:spPr>
          <a:xfrm>
            <a:off x="5072066" y="0"/>
            <a:ext cx="3714776" cy="278608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solidFill>
                  <a:schemeClr val="tx1"/>
                </a:solidFill>
                <a:latin typeface="Times New Roman" pitchFamily="18" charset="0"/>
                <a:cs typeface="Times New Roman" pitchFamily="18" charset="0"/>
              </a:rPr>
              <a:t>فقد فتحت </a:t>
            </a:r>
            <a:r>
              <a:rPr lang="ar-DZ" sz="2800" dirty="0" err="1" smtClean="0">
                <a:solidFill>
                  <a:schemeClr val="tx1"/>
                </a:solidFill>
                <a:latin typeface="Times New Roman" pitchFamily="18" charset="0"/>
                <a:cs typeface="Times New Roman" pitchFamily="18" charset="0"/>
              </a:rPr>
              <a:t>الفينمومينولوجيا</a:t>
            </a:r>
            <a:r>
              <a:rPr lang="ar-DZ" sz="2800" dirty="0" smtClean="0">
                <a:solidFill>
                  <a:schemeClr val="tx1"/>
                </a:solidFill>
                <a:latin typeface="Times New Roman" pitchFamily="18" charset="0"/>
                <a:cs typeface="Times New Roman" pitchFamily="18" charset="0"/>
              </a:rPr>
              <a:t>  </a:t>
            </a:r>
            <a:r>
              <a:rPr lang="ar-DZ" sz="2800" b="1" i="1" dirty="0" err="1" smtClean="0">
                <a:solidFill>
                  <a:schemeClr val="tx1"/>
                </a:solidFill>
                <a:latin typeface="Times New Roman" pitchFamily="18" charset="0"/>
                <a:cs typeface="Times New Roman" pitchFamily="18" charset="0"/>
              </a:rPr>
              <a:t>لغادامير</a:t>
            </a:r>
            <a:r>
              <a:rPr lang="ar-DZ" sz="2800" dirty="0" smtClean="0">
                <a:solidFill>
                  <a:schemeClr val="tx1"/>
                </a:solidFill>
                <a:latin typeface="Times New Roman" pitchFamily="18" charset="0"/>
                <a:cs typeface="Times New Roman" pitchFamily="18" charset="0"/>
              </a:rPr>
              <a:t> آفاقا للتأويل، الأمر الذي نحا </a:t>
            </a:r>
            <a:r>
              <a:rPr lang="ar-DZ" sz="2800" dirty="0" err="1" smtClean="0">
                <a:solidFill>
                  <a:schemeClr val="tx1"/>
                </a:solidFill>
                <a:latin typeface="Times New Roman" pitchFamily="18" charset="0"/>
                <a:cs typeface="Times New Roman" pitchFamily="18" charset="0"/>
              </a:rPr>
              <a:t>به</a:t>
            </a:r>
            <a:r>
              <a:rPr lang="ar-DZ" sz="2800" dirty="0" smtClean="0">
                <a:solidFill>
                  <a:schemeClr val="tx1"/>
                </a:solidFill>
                <a:latin typeface="Times New Roman" pitchFamily="18" charset="0"/>
                <a:cs typeface="Times New Roman" pitchFamily="18" charset="0"/>
              </a:rPr>
              <a:t> للبحث عن معنى وقيمة الرموز داخل نظام الحوار والتواصل في حياتنا.</a:t>
            </a:r>
            <a:endParaRPr lang="fr-FR" sz="2800" dirty="0"/>
          </a:p>
        </p:txBody>
      </p:sp>
      <p:sp>
        <p:nvSpPr>
          <p:cNvPr id="8" name="Rectangle à coins arrondis 7"/>
          <p:cNvSpPr/>
          <p:nvPr/>
        </p:nvSpPr>
        <p:spPr>
          <a:xfrm>
            <a:off x="214282" y="71414"/>
            <a:ext cx="3714776" cy="3071834"/>
          </a:xfrm>
          <a:prstGeom prst="roundRect">
            <a:avLst/>
          </a:prstGeom>
          <a:gradFill flip="none" rotWithShape="1">
            <a:gsLst>
              <a:gs pos="0">
                <a:schemeClr val="dk1">
                  <a:tint val="66000"/>
                  <a:satMod val="160000"/>
                </a:schemeClr>
              </a:gs>
              <a:gs pos="50000">
                <a:schemeClr val="dk1">
                  <a:tint val="44500"/>
                  <a:satMod val="160000"/>
                </a:schemeClr>
              </a:gs>
              <a:gs pos="100000">
                <a:schemeClr val="dk1">
                  <a:tint val="23500"/>
                  <a:satMod val="160000"/>
                </a:schemeClr>
              </a:gs>
            </a:gsLst>
            <a:lin ang="1350000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rtl="1"/>
            <a:r>
              <a:rPr lang="ar-DZ" sz="2800" dirty="0" smtClean="0">
                <a:solidFill>
                  <a:schemeClr val="tx1"/>
                </a:solidFill>
                <a:latin typeface="Times New Roman" pitchFamily="18" charset="0"/>
                <a:cs typeface="Times New Roman" pitchFamily="18" charset="0"/>
              </a:rPr>
              <a:t>البحث عن معنى الفهم وحقيقته، فعندما نتلقى، لا نركز على الغموض، ولا على القصد، بل نركز على فهمنا نحن، وعن كيف نفهم؟ </a:t>
            </a:r>
            <a:endParaRPr lang="fr-FR" sz="2800" dirty="0"/>
          </a:p>
        </p:txBody>
      </p:sp>
      <p:sp>
        <p:nvSpPr>
          <p:cNvPr id="10" name="Flèche gauche 9"/>
          <p:cNvSpPr/>
          <p:nvPr/>
        </p:nvSpPr>
        <p:spPr>
          <a:xfrm>
            <a:off x="3929058" y="1285860"/>
            <a:ext cx="1143008" cy="571504"/>
          </a:xfrm>
          <a:prstGeom prst="leftArrow">
            <a:avLst/>
          </a:prstGeom>
          <a:gradFill flip="none" rotWithShape="1">
            <a:gsLst>
              <a:gs pos="0">
                <a:schemeClr val="dk1">
                  <a:tint val="66000"/>
                  <a:satMod val="160000"/>
                </a:schemeClr>
              </a:gs>
              <a:gs pos="50000">
                <a:schemeClr val="dk1">
                  <a:tint val="44500"/>
                  <a:satMod val="160000"/>
                </a:schemeClr>
              </a:gs>
              <a:gs pos="100000">
                <a:schemeClr val="dk1">
                  <a:tint val="23500"/>
                  <a:satMod val="160000"/>
                </a:schemeClr>
              </a:gs>
            </a:gsLst>
            <a:lin ang="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pic>
        <p:nvPicPr>
          <p:cNvPr id="2051" name="Picture 3" descr="C:\Users\pc\Desktop\مقاييس السداسي 2\صور\الال.jpg"/>
          <p:cNvPicPr>
            <a:picLocks noChangeAspect="1" noChangeArrowheads="1"/>
          </p:cNvPicPr>
          <p:nvPr/>
        </p:nvPicPr>
        <p:blipFill>
          <a:blip r:embed="rId2"/>
          <a:srcRect/>
          <a:stretch>
            <a:fillRect/>
          </a:stretch>
        </p:blipFill>
        <p:spPr bwMode="auto">
          <a:xfrm>
            <a:off x="214282" y="3357562"/>
            <a:ext cx="2286016" cy="2428892"/>
          </a:xfrm>
          <a:prstGeom prst="rect">
            <a:avLst/>
          </a:prstGeom>
          <a:ln>
            <a:noFill/>
          </a:ln>
          <a:effectLst>
            <a:softEdge rad="112500"/>
          </a:effectLst>
        </p:spPr>
      </p:pic>
      <p:sp>
        <p:nvSpPr>
          <p:cNvPr id="9" name="Rectangle à coins arrondis 8"/>
          <p:cNvSpPr/>
          <p:nvPr/>
        </p:nvSpPr>
        <p:spPr>
          <a:xfrm>
            <a:off x="4071934" y="2928934"/>
            <a:ext cx="5072066" cy="171451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rtl="1"/>
            <a:r>
              <a:rPr lang="ar-DZ" sz="2800" dirty="0" smtClean="0"/>
              <a:t>كما تعتمد تأويليته على الفلسفة الوجودية مع </a:t>
            </a:r>
            <a:r>
              <a:rPr lang="ar-DZ" sz="2800" b="1" dirty="0" err="1" smtClean="0"/>
              <a:t>هايدغر</a:t>
            </a:r>
            <a:r>
              <a:rPr lang="ar-DZ" sz="2800" dirty="0" smtClean="0"/>
              <a:t>. فقد كان يبحث عن فهم واستيعاب حقيقة الظواهر الإنسانية ككل، </a:t>
            </a:r>
            <a:r>
              <a:rPr lang="ar-DZ" sz="2800" b="1" dirty="0" smtClean="0"/>
              <a:t>عن طريق اللغة.</a:t>
            </a:r>
            <a:endParaRPr lang="fr-FR"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051"/>
                                        </p:tgtEl>
                                        <p:attrNameLst>
                                          <p:attrName>style.visibility</p:attrName>
                                        </p:attrNameLst>
                                      </p:cBhvr>
                                      <p:to>
                                        <p:strVal val="visible"/>
                                      </p:to>
                                    </p:set>
                                    <p:animEffect transition="in" filter="box(in)">
                                      <p:cBhvr>
                                        <p:cTn id="12" dur="500"/>
                                        <p:tgtEl>
                                          <p:spTgt spid="2051"/>
                                        </p:tgtEl>
                                      </p:cBhvr>
                                    </p:animEffect>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tgtEl>
                                          <p:spTgt spid="6"/>
                                        </p:tgtEl>
                                        <p:attrNameLst>
                                          <p:attrName>ppt_w</p:attrName>
                                        </p:attrNameLst>
                                      </p:cBhvr>
                                      <p:tavLst>
                                        <p:tav tm="0">
                                          <p:val>
                                            <p:strVal val="#ppt_w*0.70"/>
                                          </p:val>
                                        </p:tav>
                                        <p:tav tm="100000">
                                          <p:val>
                                            <p:strVal val="#ppt_w"/>
                                          </p:val>
                                        </p:tav>
                                      </p:tavLst>
                                    </p:anim>
                                    <p:anim calcmode="lin" valueType="num">
                                      <p:cBhvr>
                                        <p:cTn id="18" dur="1000" fill="hold"/>
                                        <p:tgtEl>
                                          <p:spTgt spid="6"/>
                                        </p:tgtEl>
                                        <p:attrNameLst>
                                          <p:attrName>ppt_h</p:attrName>
                                        </p:attrNameLst>
                                      </p:cBhvr>
                                      <p:tavLst>
                                        <p:tav tm="0">
                                          <p:val>
                                            <p:strVal val="#ppt_h"/>
                                          </p:val>
                                        </p:tav>
                                        <p:tav tm="100000">
                                          <p:val>
                                            <p:strVal val="#ppt_h"/>
                                          </p:val>
                                        </p:tav>
                                      </p:tavLst>
                                    </p:anim>
                                    <p:animEffect transition="in" filter="fade">
                                      <p:cBhvr>
                                        <p:cTn id="19" dur="10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1000" fill="hold"/>
                                        <p:tgtEl>
                                          <p:spTgt spid="7"/>
                                        </p:tgtEl>
                                        <p:attrNameLst>
                                          <p:attrName>ppt_w</p:attrName>
                                        </p:attrNameLst>
                                      </p:cBhvr>
                                      <p:tavLst>
                                        <p:tav tm="0">
                                          <p:val>
                                            <p:strVal val="#ppt_w*0.70"/>
                                          </p:val>
                                        </p:tav>
                                        <p:tav tm="100000">
                                          <p:val>
                                            <p:strVal val="#ppt_w"/>
                                          </p:val>
                                        </p:tav>
                                      </p:tavLst>
                                    </p:anim>
                                    <p:anim calcmode="lin" valueType="num">
                                      <p:cBhvr>
                                        <p:cTn id="25" dur="1000" fill="hold"/>
                                        <p:tgtEl>
                                          <p:spTgt spid="7"/>
                                        </p:tgtEl>
                                        <p:attrNameLst>
                                          <p:attrName>ppt_h</p:attrName>
                                        </p:attrNameLst>
                                      </p:cBhvr>
                                      <p:tavLst>
                                        <p:tav tm="0">
                                          <p:val>
                                            <p:strVal val="#ppt_h"/>
                                          </p:val>
                                        </p:tav>
                                        <p:tav tm="100000">
                                          <p:val>
                                            <p:strVal val="#ppt_h"/>
                                          </p:val>
                                        </p:tav>
                                      </p:tavLst>
                                    </p:anim>
                                    <p:animEffect transition="in" filter="fade">
                                      <p:cBhvr>
                                        <p:cTn id="26" dur="10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1000" fill="hold"/>
                                        <p:tgtEl>
                                          <p:spTgt spid="10"/>
                                        </p:tgtEl>
                                        <p:attrNameLst>
                                          <p:attrName>ppt_w</p:attrName>
                                        </p:attrNameLst>
                                      </p:cBhvr>
                                      <p:tavLst>
                                        <p:tav tm="0">
                                          <p:val>
                                            <p:strVal val="#ppt_w*0.70"/>
                                          </p:val>
                                        </p:tav>
                                        <p:tav tm="100000">
                                          <p:val>
                                            <p:strVal val="#ppt_w"/>
                                          </p:val>
                                        </p:tav>
                                      </p:tavLst>
                                    </p:anim>
                                    <p:anim calcmode="lin" valueType="num">
                                      <p:cBhvr>
                                        <p:cTn id="32" dur="1000" fill="hold"/>
                                        <p:tgtEl>
                                          <p:spTgt spid="10"/>
                                        </p:tgtEl>
                                        <p:attrNameLst>
                                          <p:attrName>ppt_h</p:attrName>
                                        </p:attrNameLst>
                                      </p:cBhvr>
                                      <p:tavLst>
                                        <p:tav tm="0">
                                          <p:val>
                                            <p:strVal val="#ppt_h"/>
                                          </p:val>
                                        </p:tav>
                                        <p:tav tm="100000">
                                          <p:val>
                                            <p:strVal val="#ppt_h"/>
                                          </p:val>
                                        </p:tav>
                                      </p:tavLst>
                                    </p:anim>
                                    <p:animEffect transition="in" filter="fade">
                                      <p:cBhvr>
                                        <p:cTn id="33" dur="10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55" presetClass="entr" presetSubtype="0"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1000" fill="hold"/>
                                        <p:tgtEl>
                                          <p:spTgt spid="8"/>
                                        </p:tgtEl>
                                        <p:attrNameLst>
                                          <p:attrName>ppt_w</p:attrName>
                                        </p:attrNameLst>
                                      </p:cBhvr>
                                      <p:tavLst>
                                        <p:tav tm="0">
                                          <p:val>
                                            <p:strVal val="#ppt_w*0.70"/>
                                          </p:val>
                                        </p:tav>
                                        <p:tav tm="100000">
                                          <p:val>
                                            <p:strVal val="#ppt_w"/>
                                          </p:val>
                                        </p:tav>
                                      </p:tavLst>
                                    </p:anim>
                                    <p:anim calcmode="lin" valueType="num">
                                      <p:cBhvr>
                                        <p:cTn id="39" dur="1000" fill="hold"/>
                                        <p:tgtEl>
                                          <p:spTgt spid="8"/>
                                        </p:tgtEl>
                                        <p:attrNameLst>
                                          <p:attrName>ppt_h</p:attrName>
                                        </p:attrNameLst>
                                      </p:cBhvr>
                                      <p:tavLst>
                                        <p:tav tm="0">
                                          <p:val>
                                            <p:strVal val="#ppt_h"/>
                                          </p:val>
                                        </p:tav>
                                        <p:tav tm="100000">
                                          <p:val>
                                            <p:strVal val="#ppt_h"/>
                                          </p:val>
                                        </p:tav>
                                      </p:tavLst>
                                    </p:anim>
                                    <p:animEffect transition="in" filter="fade">
                                      <p:cBhvr>
                                        <p:cTn id="40" dur="1000"/>
                                        <p:tgtEl>
                                          <p:spTgt spid="8"/>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fill="hold"/>
                                        <p:tgtEl>
                                          <p:spTgt spid="9"/>
                                        </p:tgtEl>
                                        <p:attrNameLst>
                                          <p:attrName>ppt_x</p:attrName>
                                        </p:attrNameLst>
                                      </p:cBhvr>
                                      <p:tavLst>
                                        <p:tav tm="0">
                                          <p:val>
                                            <p:strVal val="#ppt_x"/>
                                          </p:val>
                                        </p:tav>
                                        <p:tav tm="100000">
                                          <p:val>
                                            <p:strVal val="#ppt_x"/>
                                          </p:val>
                                        </p:tav>
                                      </p:tavLst>
                                    </p:anim>
                                    <p:anim calcmode="lin" valueType="num">
                                      <p:cBhvr additive="base">
                                        <p:cTn id="4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à coins arrondis 4"/>
          <p:cNvSpPr/>
          <p:nvPr/>
        </p:nvSpPr>
        <p:spPr>
          <a:xfrm>
            <a:off x="4143372" y="285728"/>
            <a:ext cx="4714908" cy="192882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rtl="1"/>
            <a:r>
              <a:rPr lang="ar-DZ" sz="2800" dirty="0" smtClean="0">
                <a:solidFill>
                  <a:schemeClr val="tx1"/>
                </a:solidFill>
              </a:rPr>
              <a:t>الاستقلالية: فللنسق الدال كيان مستقل، وبالتالي تكون مهمة المؤول هي فهم النسق الدال وليس فهم صاحبه</a:t>
            </a:r>
            <a:endParaRPr lang="fr-FR" sz="2800" dirty="0">
              <a:solidFill>
                <a:schemeClr val="tx1"/>
              </a:solidFill>
            </a:endParaRPr>
          </a:p>
        </p:txBody>
      </p:sp>
      <p:sp>
        <p:nvSpPr>
          <p:cNvPr id="6" name="Rectangle à coins arrondis 5"/>
          <p:cNvSpPr/>
          <p:nvPr/>
        </p:nvSpPr>
        <p:spPr>
          <a:xfrm>
            <a:off x="214282" y="2357430"/>
            <a:ext cx="5286412" cy="142876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ar-DZ" sz="2800" dirty="0" smtClean="0">
                <a:solidFill>
                  <a:schemeClr val="tx1"/>
                </a:solidFill>
              </a:rPr>
              <a:t>بالنسبة للنصوص، التأكيد على موت الكاتب بعد صدور مؤلفه: فالمعنى الذي يعطيه الكاتب للنص هو معنى مؤقت</a:t>
            </a:r>
            <a:endParaRPr lang="fr-FR" sz="2800" dirty="0">
              <a:solidFill>
                <a:schemeClr val="tx1"/>
              </a:solidFill>
            </a:endParaRPr>
          </a:p>
        </p:txBody>
      </p:sp>
      <p:sp>
        <p:nvSpPr>
          <p:cNvPr id="7" name="Rectangle à coins arrondis 6"/>
          <p:cNvSpPr/>
          <p:nvPr/>
        </p:nvSpPr>
        <p:spPr>
          <a:xfrm>
            <a:off x="3857620" y="3929066"/>
            <a:ext cx="5000660" cy="142876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ar-DZ" sz="2800" dirty="0" smtClean="0"/>
              <a:t>وعليه، يمكن أن يؤول النص تأويلات مختلفة، فالنص ثابت </a:t>
            </a:r>
            <a:r>
              <a:rPr lang="ar-DZ" sz="2800" dirty="0" err="1" smtClean="0"/>
              <a:t>والأفهام</a:t>
            </a:r>
            <a:r>
              <a:rPr lang="ar-DZ" sz="2800" dirty="0" smtClean="0"/>
              <a:t> نحوه متغيرة.</a:t>
            </a:r>
            <a:endParaRPr lang="fr-FR" sz="2800" dirty="0"/>
          </a:p>
        </p:txBody>
      </p:sp>
      <p:sp>
        <p:nvSpPr>
          <p:cNvPr id="8" name="Rectangle à coins arrondis 7"/>
          <p:cNvSpPr/>
          <p:nvPr/>
        </p:nvSpPr>
        <p:spPr>
          <a:xfrm>
            <a:off x="285720" y="5572140"/>
            <a:ext cx="4714908" cy="114298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1"/>
            <a:r>
              <a:rPr lang="ar-DZ" sz="2800" dirty="0" smtClean="0">
                <a:solidFill>
                  <a:schemeClr val="tx1"/>
                </a:solidFill>
              </a:rPr>
              <a:t>تتعدد التأويلات ( المعاني) بتعدد المؤولين</a:t>
            </a:r>
            <a:endParaRPr lang="fr-FR" sz="2800" dirty="0">
              <a:solidFill>
                <a:schemeClr val="tx1"/>
              </a:solidFill>
            </a:endParaRPr>
          </a:p>
        </p:txBody>
      </p:sp>
      <p:sp>
        <p:nvSpPr>
          <p:cNvPr id="10" name="Étiquette 9"/>
          <p:cNvSpPr/>
          <p:nvPr/>
        </p:nvSpPr>
        <p:spPr>
          <a:xfrm>
            <a:off x="285720" y="214290"/>
            <a:ext cx="3286148" cy="1428760"/>
          </a:xfrm>
          <a:prstGeom prst="plaque">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solidFill>
                  <a:schemeClr val="tx1"/>
                </a:solidFill>
              </a:rPr>
              <a:t>تقوم </a:t>
            </a:r>
            <a:r>
              <a:rPr lang="ar-DZ" sz="2800" dirty="0" err="1" smtClean="0">
                <a:solidFill>
                  <a:schemeClr val="tx1"/>
                </a:solidFill>
              </a:rPr>
              <a:t>الهيرمينيوطيقا</a:t>
            </a:r>
            <a:r>
              <a:rPr lang="ar-DZ" sz="2800" dirty="0" smtClean="0">
                <a:solidFill>
                  <a:schemeClr val="tx1"/>
                </a:solidFill>
              </a:rPr>
              <a:t> عنده على عدة مبادئ، أهمها:</a:t>
            </a:r>
            <a:endParaRPr lang="fr-FR" sz="28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ppt_w*0.70"/>
                                          </p:val>
                                        </p:tav>
                                        <p:tav tm="100000">
                                          <p:val>
                                            <p:strVal val="#ppt_w"/>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checkerboard(across)">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20"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edge">
                                      <p:cBhvr>
                                        <p:cTn id="3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1571612"/>
            <a:ext cx="8643998" cy="5072098"/>
          </a:xfrm>
        </p:spPr>
        <p:txBody>
          <a:bodyPr>
            <a:normAutofit/>
          </a:bodyPr>
          <a:lstStyle/>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p:txBody>
      </p:sp>
      <p:sp>
        <p:nvSpPr>
          <p:cNvPr id="9" name="Rectangle à coins arrondis 8"/>
          <p:cNvSpPr/>
          <p:nvPr/>
        </p:nvSpPr>
        <p:spPr>
          <a:xfrm>
            <a:off x="2500298" y="3500438"/>
            <a:ext cx="3857652" cy="100013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rtl="1">
              <a:lnSpc>
                <a:spcPct val="150000"/>
              </a:lnSpc>
            </a:pPr>
            <a:r>
              <a:rPr lang="ar-DZ" sz="2700" b="1" dirty="0" smtClean="0">
                <a:solidFill>
                  <a:schemeClr val="tx1"/>
                </a:solidFill>
                <a:latin typeface="Times New Roman" pitchFamily="18" charset="0"/>
                <a:cs typeface="Times New Roman" pitchFamily="18" charset="0"/>
              </a:rPr>
              <a:t>التأكيد على مرحلتين أساسيتين:</a:t>
            </a:r>
            <a:endParaRPr lang="ar-DZ" sz="2700" dirty="0" smtClean="0">
              <a:solidFill>
                <a:schemeClr val="tx1"/>
              </a:solidFill>
              <a:latin typeface="Times New Roman" pitchFamily="18" charset="0"/>
              <a:cs typeface="Times New Roman" pitchFamily="18" charset="0"/>
            </a:endParaRPr>
          </a:p>
        </p:txBody>
      </p:sp>
      <p:sp>
        <p:nvSpPr>
          <p:cNvPr id="10" name="Rectangle à coins arrondis 9"/>
          <p:cNvSpPr/>
          <p:nvPr/>
        </p:nvSpPr>
        <p:spPr>
          <a:xfrm>
            <a:off x="4643406" y="1785926"/>
            <a:ext cx="4500594" cy="157163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1"/>
            <a:r>
              <a:rPr lang="ar-DZ" sz="2800" b="1" dirty="0" smtClean="0"/>
              <a:t>الأهمية: </a:t>
            </a:r>
            <a:r>
              <a:rPr lang="ar-DZ" sz="2800" dirty="0" smtClean="0"/>
              <a:t>ما نحن بصدد تأويله، ذو أهمية بالغة بالنسبة للمتلقي.</a:t>
            </a:r>
            <a:endParaRPr lang="fr-FR" sz="2800" dirty="0" smtClean="0"/>
          </a:p>
        </p:txBody>
      </p:sp>
      <p:sp>
        <p:nvSpPr>
          <p:cNvPr id="11" name="Étiquette 10"/>
          <p:cNvSpPr/>
          <p:nvPr/>
        </p:nvSpPr>
        <p:spPr>
          <a:xfrm>
            <a:off x="2428860" y="285728"/>
            <a:ext cx="4143404" cy="1357322"/>
          </a:xfrm>
          <a:prstGeom prst="plaqu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dirty="0" smtClean="0">
                <a:solidFill>
                  <a:schemeClr val="tx1"/>
                </a:solidFill>
              </a:rPr>
              <a:t>لا يبدأ التأويل إلا إذا اعترفنا بحقيقتين: </a:t>
            </a:r>
            <a:endParaRPr lang="fr-FR" sz="2800" dirty="0" smtClean="0">
              <a:solidFill>
                <a:schemeClr val="tx1"/>
              </a:solidFill>
            </a:endParaRPr>
          </a:p>
          <a:p>
            <a:pPr algn="ctr"/>
            <a:endParaRPr lang="fr-FR" dirty="0"/>
          </a:p>
        </p:txBody>
      </p:sp>
      <p:sp>
        <p:nvSpPr>
          <p:cNvPr id="12" name="Rectangle à coins arrondis 11"/>
          <p:cNvSpPr/>
          <p:nvPr/>
        </p:nvSpPr>
        <p:spPr>
          <a:xfrm>
            <a:off x="285720" y="1785926"/>
            <a:ext cx="3786214" cy="150019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1"/>
            <a:r>
              <a:rPr lang="ar-DZ" sz="2800" b="1" dirty="0" smtClean="0"/>
              <a:t>الغموض: </a:t>
            </a:r>
          </a:p>
          <a:p>
            <a:pPr algn="ctr" rtl="1"/>
            <a:r>
              <a:rPr lang="ar-DZ" sz="2800" dirty="0" smtClean="0"/>
              <a:t>المعنى غير واضح، ويصعب تحديده.</a:t>
            </a:r>
            <a:endParaRPr lang="fr-FR" sz="2800" dirty="0" smtClean="0"/>
          </a:p>
          <a:p>
            <a:pPr algn="ctr"/>
            <a:endParaRPr lang="fr-FR" dirty="0"/>
          </a:p>
        </p:txBody>
      </p:sp>
      <p:sp>
        <p:nvSpPr>
          <p:cNvPr id="13" name="Rectangle à coins arrondis 12"/>
          <p:cNvSpPr/>
          <p:nvPr/>
        </p:nvSpPr>
        <p:spPr>
          <a:xfrm>
            <a:off x="6572264" y="3571876"/>
            <a:ext cx="2143140" cy="857256"/>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rtl="1"/>
            <a:r>
              <a:rPr lang="ar-DZ" sz="2700" b="1" dirty="0" smtClean="0">
                <a:solidFill>
                  <a:schemeClr val="tx1"/>
                </a:solidFill>
                <a:latin typeface="Times New Roman" pitchFamily="18" charset="0"/>
                <a:cs typeface="Times New Roman" pitchFamily="18" charset="0"/>
              </a:rPr>
              <a:t>التلقي </a:t>
            </a:r>
            <a:endParaRPr lang="ar-DZ" sz="2700" dirty="0" smtClean="0">
              <a:solidFill>
                <a:schemeClr val="tx1"/>
              </a:solidFill>
              <a:latin typeface="Times New Roman" pitchFamily="18" charset="0"/>
              <a:cs typeface="Times New Roman" pitchFamily="18" charset="0"/>
            </a:endParaRPr>
          </a:p>
        </p:txBody>
      </p:sp>
      <p:sp>
        <p:nvSpPr>
          <p:cNvPr id="14" name="Titre 1"/>
          <p:cNvSpPr txBox="1">
            <a:spLocks/>
          </p:cNvSpPr>
          <p:nvPr/>
        </p:nvSpPr>
        <p:spPr>
          <a:xfrm>
            <a:off x="0" y="6000768"/>
            <a:ext cx="5286380" cy="857232"/>
          </a:xfrm>
          <a:prstGeom prst="rect">
            <a:avLst/>
          </a:prstGeom>
        </p:spPr>
        <p:style>
          <a:lnRef idx="2">
            <a:schemeClr val="dk1"/>
          </a:lnRef>
          <a:fillRef idx="1">
            <a:schemeClr val="lt1"/>
          </a:fillRef>
          <a:effectRef idx="0">
            <a:schemeClr val="dk1"/>
          </a:effectRef>
          <a:fontRef idx="minor">
            <a:schemeClr val="dk1"/>
          </a:fontRef>
        </p:style>
        <p:txBody>
          <a:bodyPr vert="horz">
            <a:normAutofit/>
          </a:bodyPr>
          <a:lstStyle/>
          <a:p>
            <a:pPr marL="0" marR="0" lvl="0" indent="0" algn="ctr" defTabSz="914400" rtl="1" eaLnBrk="1" fontAlgn="auto" latinLnBrk="0" hangingPunct="1">
              <a:lnSpc>
                <a:spcPct val="100000"/>
              </a:lnSpc>
              <a:spcBef>
                <a:spcPct val="20000"/>
              </a:spcBef>
              <a:spcAft>
                <a:spcPts val="0"/>
              </a:spcAft>
              <a:buClr>
                <a:schemeClr val="accent1"/>
              </a:buClr>
              <a:buSzPct val="85000"/>
              <a:buFont typeface="Wingdings 2"/>
              <a:buNone/>
              <a:tabLst/>
              <a:defRPr/>
            </a:pPr>
            <a:r>
              <a:rPr kumimoji="0" lang="ar-DZ" sz="3600" b="1" i="0" u="none" strike="noStrike" kern="1200" cap="all" spc="250" normalizeH="0" baseline="0" noProof="0" dirty="0" smtClean="0">
                <a:ln>
                  <a:noFill/>
                </a:ln>
                <a:solidFill>
                  <a:schemeClr val="tx1"/>
                </a:solidFill>
                <a:effectLst/>
                <a:uLnTx/>
                <a:uFillTx/>
                <a:latin typeface="+mn-lt"/>
                <a:ea typeface="+mn-ea"/>
                <a:cs typeface="+mn-cs"/>
              </a:rPr>
              <a:t>مبادئ التيار التأويلي</a:t>
            </a:r>
            <a:endParaRPr kumimoji="0" lang="fr-FR" sz="3600" b="1" i="0" u="none" strike="noStrike" kern="1200" cap="all" spc="250" normalizeH="0" baseline="0" noProof="0" dirty="0">
              <a:ln>
                <a:noFill/>
              </a:ln>
              <a:solidFill>
                <a:schemeClr val="tx1"/>
              </a:solidFill>
              <a:effectLst/>
              <a:uLnTx/>
              <a:uFillTx/>
              <a:latin typeface="+mn-lt"/>
              <a:ea typeface="+mn-ea"/>
              <a:cs typeface="+mn-cs"/>
            </a:endParaRPr>
          </a:p>
        </p:txBody>
      </p:sp>
      <p:sp>
        <p:nvSpPr>
          <p:cNvPr id="15" name="Rectangle à coins arrondis 14"/>
          <p:cNvSpPr/>
          <p:nvPr/>
        </p:nvSpPr>
        <p:spPr>
          <a:xfrm>
            <a:off x="285720" y="3500438"/>
            <a:ext cx="2000264" cy="857256"/>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rtl="1"/>
            <a:r>
              <a:rPr lang="ar-DZ" sz="2700" b="1" dirty="0" smtClean="0">
                <a:solidFill>
                  <a:schemeClr val="tx1"/>
                </a:solidFill>
                <a:latin typeface="Times New Roman" pitchFamily="18" charset="0"/>
                <a:cs typeface="Times New Roman" pitchFamily="18" charset="0"/>
              </a:rPr>
              <a:t>التأويل </a:t>
            </a:r>
            <a:endParaRPr lang="ar-DZ" sz="2700" dirty="0" smtClean="0">
              <a:solidFill>
                <a:schemeClr val="tx1"/>
              </a:solidFill>
              <a:latin typeface="Times New Roman" pitchFamily="18" charset="0"/>
              <a:cs typeface="Times New Roman" pitchFamily="18" charset="0"/>
            </a:endParaRPr>
          </a:p>
        </p:txBody>
      </p:sp>
      <p:sp>
        <p:nvSpPr>
          <p:cNvPr id="16" name="Rectangle 15"/>
          <p:cNvSpPr/>
          <p:nvPr/>
        </p:nvSpPr>
        <p:spPr>
          <a:xfrm>
            <a:off x="785786" y="4714884"/>
            <a:ext cx="7358114" cy="1143008"/>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DZ" sz="2800" dirty="0" smtClean="0">
                <a:solidFill>
                  <a:sysClr val="windowText" lastClr="000000"/>
                </a:solidFill>
              </a:rPr>
              <a:t>الانطلاق من الوعي بأن المعنى الذي يصل له المؤول ليس هو المعنى النهائي.</a:t>
            </a:r>
            <a:endParaRPr lang="fr-FR" sz="2800" dirty="0">
              <a:solidFill>
                <a:sysClr val="windowText" lastClr="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4">
                                            <p:bg/>
                                          </p:spTgt>
                                        </p:tgtEl>
                                        <p:attrNameLst>
                                          <p:attrName>style.visibility</p:attrName>
                                        </p:attrNameLst>
                                      </p:cBhvr>
                                      <p:to>
                                        <p:strVal val="visible"/>
                                      </p:to>
                                    </p:set>
                                    <p:animEffect transition="in" filter="diamond(in)">
                                      <p:cBhvr>
                                        <p:cTn id="7" dur="2000"/>
                                        <p:tgtEl>
                                          <p:spTgt spid="14">
                                            <p:bg/>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diamond(in)">
                                      <p:cBhvr>
                                        <p:cTn id="12" dur="2000"/>
                                        <p:tgtEl>
                                          <p:spTgt spid="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1000" fill="hold"/>
                                        <p:tgtEl>
                                          <p:spTgt spid="11"/>
                                        </p:tgtEl>
                                        <p:attrNameLst>
                                          <p:attrName>ppt_w</p:attrName>
                                        </p:attrNameLst>
                                      </p:cBhvr>
                                      <p:tavLst>
                                        <p:tav tm="0">
                                          <p:val>
                                            <p:strVal val="#ppt_w*0.70"/>
                                          </p:val>
                                        </p:tav>
                                        <p:tav tm="100000">
                                          <p:val>
                                            <p:strVal val="#ppt_w"/>
                                          </p:val>
                                        </p:tav>
                                      </p:tavLst>
                                    </p:anim>
                                    <p:anim calcmode="lin" valueType="num">
                                      <p:cBhvr>
                                        <p:cTn id="18" dur="1000" fill="hold"/>
                                        <p:tgtEl>
                                          <p:spTgt spid="11"/>
                                        </p:tgtEl>
                                        <p:attrNameLst>
                                          <p:attrName>ppt_h</p:attrName>
                                        </p:attrNameLst>
                                      </p:cBhvr>
                                      <p:tavLst>
                                        <p:tav tm="0">
                                          <p:val>
                                            <p:strVal val="#ppt_h"/>
                                          </p:val>
                                        </p:tav>
                                        <p:tav tm="100000">
                                          <p:val>
                                            <p:strVal val="#ppt_h"/>
                                          </p:val>
                                        </p:tav>
                                      </p:tavLst>
                                    </p:anim>
                                    <p:animEffect transition="in" filter="fade">
                                      <p:cBhvr>
                                        <p:cTn id="19" dur="10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box(in)">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box(in)">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box(in)">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4" presetClass="entr" presetSubtype="16"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box(in)">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4" presetClass="entr" presetSubtype="16"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box(in)">
                                      <p:cBhvr>
                                        <p:cTn id="44" dur="500"/>
                                        <p:tgtEl>
                                          <p:spTgt spid="15"/>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blinds(horizontal)">
                                      <p:cBhvr>
                                        <p:cTn id="4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build="p" animBg="1"/>
      <p:bldP spid="15" grpId="0" animBg="1"/>
      <p:bldP spid="1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à coins arrondis 5"/>
          <p:cNvSpPr/>
          <p:nvPr/>
        </p:nvSpPr>
        <p:spPr>
          <a:xfrm>
            <a:off x="214282" y="3286124"/>
            <a:ext cx="4572032" cy="114300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solidFill>
                  <a:schemeClr val="tx1"/>
                </a:solidFill>
                <a:latin typeface="Times New Roman" pitchFamily="18" charset="0"/>
                <a:cs typeface="Times New Roman" pitchFamily="18" charset="0"/>
              </a:rPr>
              <a:t>ليس هناك معنى نهائي، فالمعاني لا متناهية.</a:t>
            </a:r>
          </a:p>
        </p:txBody>
      </p:sp>
      <p:sp>
        <p:nvSpPr>
          <p:cNvPr id="13" name="Rectangle à coins arrondis 12"/>
          <p:cNvSpPr/>
          <p:nvPr/>
        </p:nvSpPr>
        <p:spPr>
          <a:xfrm>
            <a:off x="214282" y="4572008"/>
            <a:ext cx="4572032" cy="92869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2800" dirty="0" smtClean="0">
                <a:solidFill>
                  <a:schemeClr val="tx1"/>
                </a:solidFill>
                <a:latin typeface="Times New Roman" pitchFamily="18" charset="0"/>
                <a:cs typeface="Times New Roman" pitchFamily="18" charset="0"/>
              </a:rPr>
              <a:t>نفي المعنى الوحيد.</a:t>
            </a:r>
            <a:endParaRPr lang="fr-FR" sz="2800" dirty="0"/>
          </a:p>
        </p:txBody>
      </p:sp>
      <p:cxnSp>
        <p:nvCxnSpPr>
          <p:cNvPr id="15" name="Connecteur droit avec flèche 14"/>
          <p:cNvCxnSpPr>
            <a:stCxn id="11" idx="1"/>
          </p:cNvCxnSpPr>
          <p:nvPr/>
        </p:nvCxnSpPr>
        <p:spPr>
          <a:xfrm rot="10800000">
            <a:off x="4786314" y="3857629"/>
            <a:ext cx="1428760" cy="103585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7" name="Connecteur droit avec flèche 16"/>
          <p:cNvCxnSpPr>
            <a:stCxn id="11" idx="1"/>
            <a:endCxn id="13" idx="3"/>
          </p:cNvCxnSpPr>
          <p:nvPr/>
        </p:nvCxnSpPr>
        <p:spPr>
          <a:xfrm rot="10800000" flipV="1">
            <a:off x="4786314" y="4893479"/>
            <a:ext cx="1428760" cy="14287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0" name="Étiquette 9"/>
          <p:cNvSpPr/>
          <p:nvPr/>
        </p:nvSpPr>
        <p:spPr>
          <a:xfrm>
            <a:off x="1285852" y="71414"/>
            <a:ext cx="6858016" cy="1285884"/>
          </a:xfrm>
          <a:prstGeom prst="plaque">
            <a:avLst/>
          </a:prstGeom>
        </p:spPr>
        <p:style>
          <a:lnRef idx="1">
            <a:schemeClr val="accent1"/>
          </a:lnRef>
          <a:fillRef idx="2">
            <a:schemeClr val="accent1"/>
          </a:fillRef>
          <a:effectRef idx="1">
            <a:schemeClr val="accent1"/>
          </a:effectRef>
          <a:fontRef idx="minor">
            <a:schemeClr val="dk1"/>
          </a:fontRef>
        </p:style>
        <p:txBody>
          <a:bodyPr rtlCol="0" anchor="ctr"/>
          <a:lstStyle/>
          <a:p>
            <a:pPr algn="ctr" rtl="1"/>
            <a:r>
              <a:rPr lang="ar-DZ" sz="2800" dirty="0" smtClean="0">
                <a:solidFill>
                  <a:schemeClr val="tx1"/>
                </a:solidFill>
                <a:latin typeface="Times New Roman" pitchFamily="18" charset="0"/>
                <a:cs typeface="Times New Roman" pitchFamily="18" charset="0"/>
              </a:rPr>
              <a:t>كل التأويلات صحيحة نسبيا، يعتمد ذلك على ظروف المؤول وإيديولوجيته وعقائده ومزاجه....</a:t>
            </a:r>
          </a:p>
          <a:p>
            <a:pPr algn="ctr"/>
            <a:endParaRPr lang="fr-FR" dirty="0"/>
          </a:p>
        </p:txBody>
      </p:sp>
      <p:sp>
        <p:nvSpPr>
          <p:cNvPr id="11" name="Étiquette 10"/>
          <p:cNvSpPr/>
          <p:nvPr/>
        </p:nvSpPr>
        <p:spPr>
          <a:xfrm>
            <a:off x="6215074" y="4286256"/>
            <a:ext cx="2643206" cy="1214446"/>
          </a:xfrm>
          <a:prstGeom prst="plaqu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chemeClr val="tx1"/>
                </a:solidFill>
                <a:latin typeface="Times New Roman" pitchFamily="18" charset="0"/>
                <a:cs typeface="Times New Roman" pitchFamily="18" charset="0"/>
              </a:rPr>
              <a:t>الاعتراف بتعدد المعاني</a:t>
            </a:r>
          </a:p>
          <a:p>
            <a:pPr algn="ctr"/>
            <a:endParaRPr lang="fr-FR" dirty="0"/>
          </a:p>
        </p:txBody>
      </p:sp>
      <p:sp>
        <p:nvSpPr>
          <p:cNvPr id="14" name="Étiquette 13"/>
          <p:cNvSpPr/>
          <p:nvPr/>
        </p:nvSpPr>
        <p:spPr>
          <a:xfrm>
            <a:off x="714348" y="5572140"/>
            <a:ext cx="7715304" cy="1285860"/>
          </a:xfrm>
          <a:prstGeom prst="plaque">
            <a:avLst/>
          </a:prstGeom>
        </p:spPr>
        <p:style>
          <a:lnRef idx="1">
            <a:schemeClr val="accent6"/>
          </a:lnRef>
          <a:fillRef idx="2">
            <a:schemeClr val="accent6"/>
          </a:fillRef>
          <a:effectRef idx="1">
            <a:schemeClr val="accent6"/>
          </a:effectRef>
          <a:fontRef idx="minor">
            <a:schemeClr val="dk1"/>
          </a:fontRef>
        </p:style>
        <p:txBody>
          <a:bodyPr rtlCol="0" anchor="ctr"/>
          <a:lstStyle/>
          <a:p>
            <a:pPr algn="ctr" rtl="1"/>
            <a:r>
              <a:rPr lang="ar-DZ" sz="2800" dirty="0" smtClean="0">
                <a:solidFill>
                  <a:schemeClr val="tx1"/>
                </a:solidFill>
                <a:latin typeface="Times New Roman" pitchFamily="18" charset="0"/>
                <a:cs typeface="Times New Roman" pitchFamily="18" charset="0"/>
              </a:rPr>
              <a:t>عملية الفهم  هي حوار بين المؤول وبين ما يريد تأويله، فالمؤول يطرح أسئلة والمؤوَل يجيب، حتى يكتمل الفهم.</a:t>
            </a:r>
          </a:p>
        </p:txBody>
      </p:sp>
      <p:sp>
        <p:nvSpPr>
          <p:cNvPr id="18" name="Rectangle à coins arrondis 17"/>
          <p:cNvSpPr/>
          <p:nvPr/>
        </p:nvSpPr>
        <p:spPr>
          <a:xfrm>
            <a:off x="214282" y="1643050"/>
            <a:ext cx="4786346" cy="107157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DZ" sz="2800" dirty="0" smtClean="0"/>
              <a:t>فلا وجود لمعان جاهزة، أو قبلية، أو مسبقة، كل المعاني ترتبط بفكرة الإنتاج، </a:t>
            </a:r>
            <a:endParaRPr lang="fr-FR" sz="2800" dirty="0"/>
          </a:p>
        </p:txBody>
      </p:sp>
      <p:sp>
        <p:nvSpPr>
          <p:cNvPr id="19" name="Étiquette 18"/>
          <p:cNvSpPr/>
          <p:nvPr/>
        </p:nvSpPr>
        <p:spPr>
          <a:xfrm>
            <a:off x="6143636" y="1571612"/>
            <a:ext cx="2786082" cy="1071570"/>
          </a:xfrm>
          <a:prstGeom prst="plaqu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2800" dirty="0" smtClean="0"/>
              <a:t>أولوية الفهم على المعنى</a:t>
            </a:r>
            <a:endParaRPr lang="fr-FR" sz="2800" dirty="0"/>
          </a:p>
        </p:txBody>
      </p:sp>
      <p:sp>
        <p:nvSpPr>
          <p:cNvPr id="22" name="Rectangle à coins arrondis 21"/>
          <p:cNvSpPr/>
          <p:nvPr/>
        </p:nvSpPr>
        <p:spPr>
          <a:xfrm>
            <a:off x="5286380" y="2928934"/>
            <a:ext cx="3500462" cy="114300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DZ" sz="2800" dirty="0" smtClean="0"/>
              <a:t>فالفهم هو الذي يوجد ويشكل المعنى</a:t>
            </a:r>
            <a:endParaRPr lang="fr-FR"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0"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edge">
                                      <p:cBhvr>
                                        <p:cTn id="14" dur="20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ox(in)">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0" presetClass="entr" presetSubtype="0"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edge">
                                      <p:cBhvr>
                                        <p:cTn id="24" dur="20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ox(in)">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checkerboard(across)">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0"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edge">
                                      <p:cBhvr>
                                        <p:cTn id="39" dur="2000"/>
                                        <p:tgtEl>
                                          <p:spTgt spid="19"/>
                                        </p:tgtEl>
                                      </p:cBhvr>
                                    </p:animEffect>
                                  </p:childTnLst>
                                </p:cTn>
                              </p:par>
                            </p:childTnLst>
                          </p:cTn>
                        </p:par>
                      </p:childTnLst>
                    </p:cTn>
                  </p:par>
                  <p:par>
                    <p:cTn id="40" fill="hold">
                      <p:stCondLst>
                        <p:cond delay="indefinite"/>
                      </p:stCondLst>
                      <p:childTnLst>
                        <p:par>
                          <p:cTn id="41" fill="hold">
                            <p:stCondLst>
                              <p:cond delay="0"/>
                            </p:stCondLst>
                            <p:childTnLst>
                              <p:par>
                                <p:cTn id="42" presetID="4" presetClass="entr" presetSubtype="16" fill="hold" grpId="0" nodeType="click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box(in)">
                                      <p:cBhvr>
                                        <p:cTn id="44" dur="500"/>
                                        <p:tgtEl>
                                          <p:spTgt spid="18"/>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500" fill="hold"/>
                                        <p:tgtEl>
                                          <p:spTgt spid="22"/>
                                        </p:tgtEl>
                                        <p:attrNameLst>
                                          <p:attrName>ppt_x</p:attrName>
                                        </p:attrNameLst>
                                      </p:cBhvr>
                                      <p:tavLst>
                                        <p:tav tm="0">
                                          <p:val>
                                            <p:strVal val="#ppt_x"/>
                                          </p:val>
                                        </p:tav>
                                        <p:tav tm="100000">
                                          <p:val>
                                            <p:strVal val="#ppt_x"/>
                                          </p:val>
                                        </p:tav>
                                      </p:tavLst>
                                    </p:anim>
                                    <p:anim calcmode="lin" valueType="num">
                                      <p:cBhvr additive="base">
                                        <p:cTn id="5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 presetClass="entr" presetSubtype="16" fill="hold" grpId="0" nodeType="click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box(in)">
                                      <p:cBhvr>
                                        <p:cTn id="5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animBg="1"/>
      <p:bldP spid="10" grpId="0" animBg="1"/>
      <p:bldP spid="11" grpId="0" animBg="1"/>
      <p:bldP spid="14" grpId="0" animBg="1"/>
      <p:bldP spid="18" grpId="0" animBg="1"/>
      <p:bldP spid="19" grpId="0" animBg="1"/>
      <p:bldP spid="2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1571612"/>
            <a:ext cx="8643998" cy="5072098"/>
          </a:xfrm>
        </p:spPr>
        <p:txBody>
          <a:bodyPr>
            <a:normAutofit/>
          </a:bodyPr>
          <a:lstStyle/>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p:txBody>
      </p:sp>
      <p:sp>
        <p:nvSpPr>
          <p:cNvPr id="9" name="Rectangle à coins arrondis 8"/>
          <p:cNvSpPr/>
          <p:nvPr/>
        </p:nvSpPr>
        <p:spPr>
          <a:xfrm>
            <a:off x="285720" y="3429000"/>
            <a:ext cx="8286808" cy="100013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rtl="1">
              <a:lnSpc>
                <a:spcPct val="150000"/>
              </a:lnSpc>
            </a:pPr>
            <a:r>
              <a:rPr lang="ar-DZ" sz="2800" b="1" dirty="0" smtClean="0">
                <a:solidFill>
                  <a:schemeClr val="tx1"/>
                </a:solidFill>
                <a:latin typeface="Times New Roman" pitchFamily="18" charset="0"/>
                <a:cs typeface="Times New Roman" pitchFamily="18" charset="0"/>
              </a:rPr>
              <a:t>التفكيك والتركيب </a:t>
            </a:r>
            <a:r>
              <a:rPr lang="ar-DZ" sz="2800" dirty="0" smtClean="0">
                <a:solidFill>
                  <a:schemeClr val="tx1"/>
                </a:solidFill>
                <a:latin typeface="Times New Roman" pitchFamily="18" charset="0"/>
                <a:cs typeface="Times New Roman" pitchFamily="18" charset="0"/>
              </a:rPr>
              <a:t>عمليتان لازمتان للوصول إلى المعاني المختلفة.</a:t>
            </a:r>
          </a:p>
        </p:txBody>
      </p:sp>
      <p:sp>
        <p:nvSpPr>
          <p:cNvPr id="10" name="Rectangle à coins arrondis 9"/>
          <p:cNvSpPr/>
          <p:nvPr/>
        </p:nvSpPr>
        <p:spPr>
          <a:xfrm>
            <a:off x="4643406" y="1928802"/>
            <a:ext cx="4500594" cy="107157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1"/>
            <a:r>
              <a:rPr lang="ar-DZ" sz="2800" dirty="0" smtClean="0"/>
              <a:t>التعددية: ما دامت </a:t>
            </a:r>
            <a:r>
              <a:rPr lang="ar-DZ" sz="2800" dirty="0" err="1" smtClean="0"/>
              <a:t>الأفهام</a:t>
            </a:r>
            <a:r>
              <a:rPr lang="ar-DZ" sz="2800" dirty="0" smtClean="0"/>
              <a:t> مختلفة</a:t>
            </a:r>
            <a:endParaRPr lang="fr-FR" sz="2800" dirty="0" smtClean="0"/>
          </a:p>
        </p:txBody>
      </p:sp>
      <p:sp>
        <p:nvSpPr>
          <p:cNvPr id="11" name="Étiquette 10"/>
          <p:cNvSpPr/>
          <p:nvPr/>
        </p:nvSpPr>
        <p:spPr>
          <a:xfrm>
            <a:off x="2428860" y="285728"/>
            <a:ext cx="4143404" cy="1357322"/>
          </a:xfrm>
          <a:prstGeom prst="plaqu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ysClr val="windowText" lastClr="000000"/>
                </a:solidFill>
              </a:rPr>
              <a:t>التأكيد على التعددية والانفتاح</a:t>
            </a:r>
            <a:endParaRPr lang="fr-FR" sz="2800" dirty="0">
              <a:solidFill>
                <a:sysClr val="windowText" lastClr="000000"/>
              </a:solidFill>
            </a:endParaRPr>
          </a:p>
        </p:txBody>
      </p:sp>
      <p:sp>
        <p:nvSpPr>
          <p:cNvPr id="12" name="Rectangle à coins arrondis 11"/>
          <p:cNvSpPr/>
          <p:nvPr/>
        </p:nvSpPr>
        <p:spPr>
          <a:xfrm>
            <a:off x="285720" y="1928802"/>
            <a:ext cx="3786214" cy="107157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1"/>
            <a:r>
              <a:rPr lang="ar-DZ" sz="2800" dirty="0" smtClean="0"/>
              <a:t>الانفتاح على الآفاق </a:t>
            </a:r>
            <a:r>
              <a:rPr lang="ar-DZ" sz="2800" dirty="0" err="1" smtClean="0"/>
              <a:t>الزمانية</a:t>
            </a:r>
            <a:r>
              <a:rPr lang="ar-DZ" sz="2800" dirty="0" smtClean="0"/>
              <a:t> </a:t>
            </a:r>
          </a:p>
        </p:txBody>
      </p:sp>
      <p:sp>
        <p:nvSpPr>
          <p:cNvPr id="13" name="Rectangle à coins arrondis 12"/>
          <p:cNvSpPr/>
          <p:nvPr/>
        </p:nvSpPr>
        <p:spPr>
          <a:xfrm>
            <a:off x="500034" y="4572008"/>
            <a:ext cx="7715304" cy="1357322"/>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rtl="1"/>
            <a:r>
              <a:rPr lang="ar-DZ" sz="2700" b="1" dirty="0" smtClean="0">
                <a:solidFill>
                  <a:schemeClr val="tx1"/>
                </a:solidFill>
                <a:latin typeface="Times New Roman" pitchFamily="18" charset="0"/>
                <a:cs typeface="Times New Roman" pitchFamily="18" charset="0"/>
              </a:rPr>
              <a:t>التركيز على التاريخ والثقافة</a:t>
            </a:r>
            <a:r>
              <a:rPr lang="ar-DZ" sz="2700" dirty="0" smtClean="0">
                <a:solidFill>
                  <a:schemeClr val="tx1"/>
                </a:solidFill>
                <a:latin typeface="Times New Roman" pitchFamily="18" charset="0"/>
                <a:cs typeface="Times New Roman" pitchFamily="18" charset="0"/>
              </a:rPr>
              <a:t>: لفهم المعاني العميقة لابد أن نأخذ بعين الاعتبار السياق التاريخي والثقافي الذي تم فيه إنتاج النص. (أو ما نحن بصدد تأويله)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box(in)">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ox(in)">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ox(in)">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ox(in)">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1571612"/>
            <a:ext cx="8643998" cy="5072098"/>
          </a:xfrm>
        </p:spPr>
        <p:txBody>
          <a:bodyPr>
            <a:normAutofit/>
          </a:bodyPr>
          <a:lstStyle/>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p:txBody>
      </p:sp>
      <p:sp>
        <p:nvSpPr>
          <p:cNvPr id="6" name="Rectangle à coins arrondis 5"/>
          <p:cNvSpPr/>
          <p:nvPr/>
        </p:nvSpPr>
        <p:spPr>
          <a:xfrm>
            <a:off x="3357554" y="214290"/>
            <a:ext cx="3143272" cy="185738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700" dirty="0" smtClean="0">
                <a:solidFill>
                  <a:schemeClr val="tx1"/>
                </a:solidFill>
                <a:latin typeface="Times New Roman" pitchFamily="18" charset="0"/>
                <a:cs typeface="Times New Roman" pitchFamily="18" charset="0"/>
              </a:rPr>
              <a:t>للمؤول دور أساس في بناء المعنى، من خلال تجاربه وخلفيته الثقافية والدينية....</a:t>
            </a:r>
          </a:p>
        </p:txBody>
      </p:sp>
      <p:sp>
        <p:nvSpPr>
          <p:cNvPr id="7" name="Rectangle à coins arrondis 6"/>
          <p:cNvSpPr/>
          <p:nvPr/>
        </p:nvSpPr>
        <p:spPr>
          <a:xfrm>
            <a:off x="357158" y="2428868"/>
            <a:ext cx="8429684" cy="114300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DZ" sz="2700" dirty="0" smtClean="0">
                <a:solidFill>
                  <a:schemeClr val="tx1"/>
                </a:solidFill>
                <a:latin typeface="Times New Roman" pitchFamily="18" charset="0"/>
                <a:cs typeface="Times New Roman" pitchFamily="18" charset="0"/>
              </a:rPr>
              <a:t>كل مؤول محكوم بآراء مسبقة، وهي خلفيات تلعب دورا في عملية الفهم، وعليه يكون المعنى مطابقا لخلفية المؤول.</a:t>
            </a:r>
          </a:p>
        </p:txBody>
      </p:sp>
      <p:sp>
        <p:nvSpPr>
          <p:cNvPr id="8" name="Rectangle à coins arrondis 7"/>
          <p:cNvSpPr/>
          <p:nvPr/>
        </p:nvSpPr>
        <p:spPr>
          <a:xfrm>
            <a:off x="285720" y="3786190"/>
            <a:ext cx="8643998" cy="128588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rtl="1"/>
            <a:r>
              <a:rPr lang="ar-DZ" sz="2800" dirty="0" smtClean="0">
                <a:solidFill>
                  <a:schemeClr val="tx1"/>
                </a:solidFill>
                <a:latin typeface="Times New Roman" pitchFamily="18" charset="0"/>
                <a:cs typeface="Times New Roman" pitchFamily="18" charset="0"/>
              </a:rPr>
              <a:t>توقعات المؤول تؤثر على الفهم </a:t>
            </a:r>
            <a:r>
              <a:rPr lang="ar-DZ" sz="2200" dirty="0" smtClean="0">
                <a:solidFill>
                  <a:schemeClr val="tx1"/>
                </a:solidFill>
                <a:latin typeface="Times New Roman" pitchFamily="18" charset="0"/>
                <a:cs typeface="Times New Roman" pitchFamily="18" charset="0"/>
              </a:rPr>
              <a:t>( فالمؤول الملحد يتوقع أن ما كتب/ قيل... سيؤيد الفكر الإلحادي، وهذا التوقع يؤثر على المعنى)</a:t>
            </a:r>
          </a:p>
        </p:txBody>
      </p:sp>
      <p:pic>
        <p:nvPicPr>
          <p:cNvPr id="9" name="Picture 2" descr="C:\Users\pc\Desktop\صور تعديل منزل\ممنوع.jpg"/>
          <p:cNvPicPr>
            <a:picLocks noChangeAspect="1" noChangeArrowheads="1"/>
          </p:cNvPicPr>
          <p:nvPr/>
        </p:nvPicPr>
        <p:blipFill>
          <a:blip r:embed="rId2"/>
          <a:srcRect/>
          <a:stretch>
            <a:fillRect/>
          </a:stretch>
        </p:blipFill>
        <p:spPr bwMode="auto">
          <a:xfrm>
            <a:off x="0" y="285728"/>
            <a:ext cx="2571704" cy="2143140"/>
          </a:xfrm>
          <a:prstGeom prst="ellipse">
            <a:avLst/>
          </a:prstGeom>
          <a:ln>
            <a:noFill/>
          </a:ln>
          <a:effectLst>
            <a:softEdge rad="112500"/>
          </a:effectLst>
        </p:spPr>
      </p:pic>
      <p:sp>
        <p:nvSpPr>
          <p:cNvPr id="10" name="Rectangle à coins arrondis 9"/>
          <p:cNvSpPr/>
          <p:nvPr/>
        </p:nvSpPr>
        <p:spPr>
          <a:xfrm>
            <a:off x="2857488" y="5214950"/>
            <a:ext cx="4071966" cy="142873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800" dirty="0" smtClean="0"/>
              <a:t>الهدف النهائي للتأويل هو البحث عن المعنى الخفي وراء المعنى الظاهر، باعتباره المعنى الحقيقي</a:t>
            </a:r>
            <a:endParaRPr lang="fr-FR"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ox(i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8" presetClass="entr" presetSubtype="16"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diamond(in)">
                                      <p:cBhvr>
                                        <p:cTn id="28"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1571612"/>
            <a:ext cx="8643998" cy="5072098"/>
          </a:xfrm>
        </p:spPr>
        <p:txBody>
          <a:bodyPr>
            <a:normAutofit/>
          </a:bodyPr>
          <a:lstStyle/>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p:txBody>
      </p:sp>
      <p:sp>
        <p:nvSpPr>
          <p:cNvPr id="7" name="Rectangle à coins arrondis 6"/>
          <p:cNvSpPr/>
          <p:nvPr/>
        </p:nvSpPr>
        <p:spPr>
          <a:xfrm>
            <a:off x="500034" y="4143380"/>
            <a:ext cx="8001056" cy="200026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2800" dirty="0" smtClean="0">
                <a:solidFill>
                  <a:schemeClr val="tx1"/>
                </a:solidFill>
                <a:latin typeface="Times New Roman" pitchFamily="18" charset="0"/>
                <a:cs typeface="Times New Roman" pitchFamily="18" charset="0"/>
              </a:rPr>
              <a:t>اعتبرت المبادئ التي أرساها </a:t>
            </a:r>
            <a:r>
              <a:rPr lang="ar-DZ" sz="2800" dirty="0" err="1" smtClean="0">
                <a:solidFill>
                  <a:schemeClr val="tx1"/>
                </a:solidFill>
                <a:latin typeface="Times New Roman" pitchFamily="18" charset="0"/>
                <a:cs typeface="Times New Roman" pitchFamily="18" charset="0"/>
              </a:rPr>
              <a:t>الهيرمينيوطيقوين</a:t>
            </a:r>
            <a:r>
              <a:rPr lang="ar-DZ" sz="2800" dirty="0" smtClean="0">
                <a:solidFill>
                  <a:schemeClr val="tx1"/>
                </a:solidFill>
                <a:latin typeface="Times New Roman" pitchFamily="18" charset="0"/>
                <a:cs typeface="Times New Roman" pitchFamily="18" charset="0"/>
              </a:rPr>
              <a:t> كرياضة عقلية، يمرن فيها الباحث عن المعنى ذهنَه، ويتمرس لفهم الحياة وأغوارها من خلال ما يكتب أو يقال، أو يمارس.</a:t>
            </a:r>
          </a:p>
        </p:txBody>
      </p:sp>
      <p:sp>
        <p:nvSpPr>
          <p:cNvPr id="8" name="Rectangle à coins arrondis 7"/>
          <p:cNvSpPr/>
          <p:nvPr/>
        </p:nvSpPr>
        <p:spPr>
          <a:xfrm>
            <a:off x="2000232" y="214290"/>
            <a:ext cx="5500726" cy="78581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1"/>
            <a:r>
              <a:rPr lang="ar-DZ" sz="2800" b="1" dirty="0" smtClean="0">
                <a:solidFill>
                  <a:schemeClr val="tx1"/>
                </a:solidFill>
                <a:latin typeface="Times New Roman" pitchFamily="18" charset="0"/>
                <a:cs typeface="Times New Roman" pitchFamily="18" charset="0"/>
              </a:rPr>
              <a:t>الانتقادات الموجهة للتيار التأويلي</a:t>
            </a:r>
            <a:endParaRPr lang="ar-DZ" sz="2200" b="1" dirty="0" smtClean="0">
              <a:solidFill>
                <a:schemeClr val="tx1"/>
              </a:solidFill>
              <a:latin typeface="Times New Roman" pitchFamily="18" charset="0"/>
              <a:cs typeface="Times New Roman" pitchFamily="18" charset="0"/>
            </a:endParaRPr>
          </a:p>
        </p:txBody>
      </p:sp>
      <p:sp>
        <p:nvSpPr>
          <p:cNvPr id="10" name="Rectangle à coins arrondis 9"/>
          <p:cNvSpPr/>
          <p:nvPr/>
        </p:nvSpPr>
        <p:spPr>
          <a:xfrm>
            <a:off x="357158" y="1571612"/>
            <a:ext cx="8429684" cy="1857388"/>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ctr" rtl="1"/>
            <a:r>
              <a:rPr lang="ar-DZ" sz="2800" dirty="0" smtClean="0">
                <a:solidFill>
                  <a:schemeClr val="tx1"/>
                </a:solidFill>
                <a:latin typeface="Times New Roman" pitchFamily="18" charset="0"/>
                <a:cs typeface="Times New Roman" pitchFamily="18" charset="0"/>
              </a:rPr>
              <a:t>وقد عمل هذا التيار على إيجاد آلية مخالفة للبحث عن المعنى وتحصيل المعرفة، وهي آلية الحوار بين النص وقارئه/ بين الوجود ومؤوليه، والتفاعل مع أحداث، ومواقف الحياة لفهم معناها الظاهر والباطن. وهو ما يزيد من ثراء وعينا بما حولنا.</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ox(in)">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1571612"/>
            <a:ext cx="8643998" cy="5072098"/>
          </a:xfrm>
        </p:spPr>
        <p:txBody>
          <a:bodyPr>
            <a:normAutofit/>
          </a:bodyPr>
          <a:lstStyle/>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p:txBody>
      </p:sp>
      <p:sp>
        <p:nvSpPr>
          <p:cNvPr id="5" name="Rectangle à coins arrondis 4"/>
          <p:cNvSpPr/>
          <p:nvPr/>
        </p:nvSpPr>
        <p:spPr>
          <a:xfrm>
            <a:off x="500034" y="785794"/>
            <a:ext cx="8072494" cy="1785950"/>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rtl="1"/>
            <a:r>
              <a:rPr lang="ar-DZ" sz="2800" dirty="0" smtClean="0">
                <a:solidFill>
                  <a:schemeClr val="tx1"/>
                </a:solidFill>
                <a:latin typeface="Times New Roman" pitchFamily="18" charset="0"/>
                <a:cs typeface="Times New Roman" pitchFamily="18" charset="0"/>
              </a:rPr>
              <a:t>لكنه ينتقد في كونه تيارا ذاتيا في الحصول على المعرفة والمعاني المتعلقة </a:t>
            </a:r>
            <a:r>
              <a:rPr lang="ar-DZ" sz="2800" dirty="0" err="1" smtClean="0">
                <a:solidFill>
                  <a:schemeClr val="tx1"/>
                </a:solidFill>
                <a:latin typeface="Times New Roman" pitchFamily="18" charset="0"/>
                <a:cs typeface="Times New Roman" pitchFamily="18" charset="0"/>
              </a:rPr>
              <a:t>بها</a:t>
            </a:r>
            <a:r>
              <a:rPr lang="ar-DZ" sz="2800" dirty="0" smtClean="0">
                <a:solidFill>
                  <a:schemeClr val="tx1"/>
                </a:solidFill>
                <a:latin typeface="Times New Roman" pitchFamily="18" charset="0"/>
                <a:cs typeface="Times New Roman" pitchFamily="18" charset="0"/>
              </a:rPr>
              <a:t>، حيث أن تأثر عملية التأويل بذهنية المؤول تجعل من المعرفة ذاتية وغير موضوعية.</a:t>
            </a:r>
          </a:p>
        </p:txBody>
      </p:sp>
      <p:sp>
        <p:nvSpPr>
          <p:cNvPr id="6" name="Rectangle à coins arrondis 5"/>
          <p:cNvSpPr/>
          <p:nvPr/>
        </p:nvSpPr>
        <p:spPr>
          <a:xfrm>
            <a:off x="1000100" y="5214950"/>
            <a:ext cx="7429552" cy="135732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2800" dirty="0" smtClean="0"/>
              <a:t>وبذلك، لم تستطع التأويلية تقديم منهج متكامل لفهم الواقع بما فيه من دلالات لعدم تحليها بالموضوعية، مما يحجب الحقيقة ويشوهها أحيانا.</a:t>
            </a:r>
            <a:endParaRPr lang="fr-FR" sz="2800" dirty="0"/>
          </a:p>
        </p:txBody>
      </p:sp>
      <p:sp>
        <p:nvSpPr>
          <p:cNvPr id="9" name="Rectangle à coins arrondis 8"/>
          <p:cNvSpPr/>
          <p:nvPr/>
        </p:nvSpPr>
        <p:spPr>
          <a:xfrm>
            <a:off x="571472" y="2928934"/>
            <a:ext cx="8072494" cy="179547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rtl="1"/>
            <a:r>
              <a:rPr lang="ar-DZ" sz="2800" dirty="0" smtClean="0">
                <a:solidFill>
                  <a:schemeClr val="tx1"/>
                </a:solidFill>
                <a:latin typeface="Times New Roman" pitchFamily="18" charset="0"/>
                <a:cs typeface="Times New Roman" pitchFamily="18" charset="0"/>
              </a:rPr>
              <a:t>فتحكيم الذات في تحديد المعنى المقصود يجعل من التأويل عملية غير موضوعية، بل ويعرضها للشك في قدرتها على تحصيل المعرفة.</a:t>
            </a:r>
          </a:p>
          <a:p>
            <a:pPr algn="ctr" rtl="1"/>
            <a:r>
              <a:rPr lang="ar-DZ" sz="2800" dirty="0" smtClean="0">
                <a:solidFill>
                  <a:schemeClr val="tx1"/>
                </a:solidFill>
                <a:latin typeface="Times New Roman" pitchFamily="18" charset="0"/>
                <a:cs typeface="Times New Roman" pitchFamily="18" charset="0"/>
              </a:rPr>
              <a:t>كما أنه تيار يجعلنا في مواجهة سؤال: هل المعنى الذي نؤوله نحن هو المعنى المقصود عند صاحبه حقا.</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ox(i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amond(in)">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p:txBody>
          <a:bodyPr>
            <a:normAutofit/>
          </a:bodyPr>
          <a:lstStyle/>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endParaRPr lang="fr-FR" dirty="0"/>
          </a:p>
        </p:txBody>
      </p:sp>
      <p:sp>
        <p:nvSpPr>
          <p:cNvPr id="7" name="Rectangle à coins arrondis 6"/>
          <p:cNvSpPr/>
          <p:nvPr/>
        </p:nvSpPr>
        <p:spPr>
          <a:xfrm>
            <a:off x="0" y="-24"/>
            <a:ext cx="5643570" cy="1285884"/>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600" dirty="0" smtClean="0">
                <a:solidFill>
                  <a:schemeClr val="tx1"/>
                </a:solidFill>
              </a:rPr>
              <a:t>تبدو علاقة التأويليين واضحة مع التيارات التالية: المثالي، العقلاني، التجريبي، الظواهري، الوجودي</a:t>
            </a:r>
          </a:p>
        </p:txBody>
      </p:sp>
      <p:sp>
        <p:nvSpPr>
          <p:cNvPr id="8" name="Rectangle à coins arrondis 7"/>
          <p:cNvSpPr/>
          <p:nvPr/>
        </p:nvSpPr>
        <p:spPr>
          <a:xfrm>
            <a:off x="214282" y="1500174"/>
            <a:ext cx="8715436" cy="1143008"/>
          </a:xfrm>
          <a:prstGeom prst="roundRect">
            <a:avLst/>
          </a:prstGeom>
          <a:blipFill>
            <a:blip r:embed="rId2"/>
            <a:tile tx="0" ty="0" sx="100000" sy="100000" flip="none" algn="tl"/>
          </a:blip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indent="365125" algn="ctr" rtl="1"/>
            <a:r>
              <a:rPr lang="ar-DZ" sz="2800" dirty="0" smtClean="0">
                <a:solidFill>
                  <a:schemeClr val="tx1"/>
                </a:solidFill>
              </a:rPr>
              <a:t>يؤكد التأويليون على أن المعنى ليس معطى بل منتج، وأن لا وجود لمعان مسبقة، وهو ما يرى </a:t>
            </a:r>
            <a:r>
              <a:rPr lang="ar-DZ" sz="2800" dirty="0" err="1" smtClean="0">
                <a:solidFill>
                  <a:schemeClr val="tx1"/>
                </a:solidFill>
              </a:rPr>
              <a:t>به</a:t>
            </a:r>
            <a:r>
              <a:rPr lang="ar-DZ" sz="2800" dirty="0" smtClean="0">
                <a:solidFill>
                  <a:schemeClr val="tx1"/>
                </a:solidFill>
              </a:rPr>
              <a:t> التجريبيون في نفيهم للمعارف السابقة</a:t>
            </a:r>
          </a:p>
        </p:txBody>
      </p:sp>
      <p:sp>
        <p:nvSpPr>
          <p:cNvPr id="9" name="Rectangle à coins arrondis 8"/>
          <p:cNvSpPr/>
          <p:nvPr/>
        </p:nvSpPr>
        <p:spPr>
          <a:xfrm>
            <a:off x="285720" y="5000636"/>
            <a:ext cx="8572560" cy="1428760"/>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chemeClr val="tx1"/>
                </a:solidFill>
              </a:rPr>
              <a:t>يؤكد التأويليون على أن الذات هي من تعطي الفهم معناه، وبالتالي فهي تيار يميل للذاتية أكثر من الموضوعية، وهو ما يوصف </a:t>
            </a:r>
            <a:r>
              <a:rPr lang="ar-DZ" sz="2800" dirty="0" err="1" smtClean="0">
                <a:solidFill>
                  <a:schemeClr val="tx1"/>
                </a:solidFill>
              </a:rPr>
              <a:t>به</a:t>
            </a:r>
            <a:r>
              <a:rPr lang="ar-DZ" sz="2800" dirty="0" smtClean="0">
                <a:solidFill>
                  <a:schemeClr val="tx1"/>
                </a:solidFill>
              </a:rPr>
              <a:t> التيار المثالي، الذي يؤكد على الذات الفاضلة كذات عارفة.</a:t>
            </a:r>
            <a:endParaRPr lang="fr-FR" sz="2800" dirty="0" smtClean="0">
              <a:solidFill>
                <a:schemeClr val="tx1"/>
              </a:solidFill>
            </a:endParaRPr>
          </a:p>
        </p:txBody>
      </p:sp>
      <p:sp>
        <p:nvSpPr>
          <p:cNvPr id="11" name="Plaque 10"/>
          <p:cNvSpPr/>
          <p:nvPr/>
        </p:nvSpPr>
        <p:spPr>
          <a:xfrm>
            <a:off x="5929290" y="0"/>
            <a:ext cx="3214710" cy="1142984"/>
          </a:xfrm>
          <a:prstGeom prst="bevel">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3000" b="1" dirty="0" smtClean="0">
                <a:solidFill>
                  <a:sysClr val="windowText" lastClr="000000"/>
                </a:solidFill>
              </a:rPr>
              <a:t>التيار التأويلي وتيارات أخرى</a:t>
            </a:r>
            <a:endParaRPr lang="fr-FR" sz="3000" b="1" dirty="0" smtClean="0">
              <a:solidFill>
                <a:sysClr val="windowText" lastClr="000000"/>
              </a:solidFill>
            </a:endParaRPr>
          </a:p>
        </p:txBody>
      </p:sp>
      <p:sp>
        <p:nvSpPr>
          <p:cNvPr id="13" name="Rectangle à coins arrondis 12"/>
          <p:cNvSpPr/>
          <p:nvPr/>
        </p:nvSpPr>
        <p:spPr>
          <a:xfrm>
            <a:off x="285720" y="2928934"/>
            <a:ext cx="8572560" cy="185738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t>يرى </a:t>
            </a:r>
            <a:r>
              <a:rPr lang="ar-DZ" sz="2600" dirty="0" smtClean="0"/>
              <a:t>التأويليون أن المعنى الخفي هو المعنى الصحيح، وهذا المعنى يدركه المؤول بناء على فهمه وطريقة إدراكه.</a:t>
            </a:r>
          </a:p>
          <a:p>
            <a:pPr algn="ctr" rtl="1"/>
            <a:r>
              <a:rPr lang="ar-DZ" sz="2600" dirty="0" smtClean="0"/>
              <a:t>ويرى العقلانيون أن المعرفة تحصلها الذات العاقلة والمدركة بناء على عمليات عقلية منها الفهم والإدراك الذهني.</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heckerboard(across)">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amond(in)">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1000" fill="hold"/>
                                        <p:tgtEl>
                                          <p:spTgt spid="8"/>
                                        </p:tgtEl>
                                        <p:attrNameLst>
                                          <p:attrName>ppt_w</p:attrName>
                                        </p:attrNameLst>
                                      </p:cBhvr>
                                      <p:tavLst>
                                        <p:tav tm="0">
                                          <p:val>
                                            <p:strVal val="#ppt_w*0.70"/>
                                          </p:val>
                                        </p:tav>
                                        <p:tav tm="100000">
                                          <p:val>
                                            <p:strVal val="#ppt_w"/>
                                          </p:val>
                                        </p:tav>
                                      </p:tavLst>
                                    </p:anim>
                                    <p:anim calcmode="lin" valueType="num">
                                      <p:cBhvr>
                                        <p:cTn id="23" dur="1000" fill="hold"/>
                                        <p:tgtEl>
                                          <p:spTgt spid="8"/>
                                        </p:tgtEl>
                                        <p:attrNameLst>
                                          <p:attrName>ppt_h</p:attrName>
                                        </p:attrNameLst>
                                      </p:cBhvr>
                                      <p:tavLst>
                                        <p:tav tm="0">
                                          <p:val>
                                            <p:strVal val="#ppt_h"/>
                                          </p:val>
                                        </p:tav>
                                        <p:tav tm="100000">
                                          <p:val>
                                            <p:strVal val="#ppt_h"/>
                                          </p:val>
                                        </p:tav>
                                      </p:tavLst>
                                    </p:anim>
                                    <p:animEffect transition="in" filter="fade">
                                      <p:cBhvr>
                                        <p:cTn id="24" dur="10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ox(in)">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1" grpId="0" animBg="1"/>
      <p:bldP spid="1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1571612"/>
            <a:ext cx="8643998" cy="5072098"/>
          </a:xfrm>
        </p:spPr>
        <p:txBody>
          <a:bodyPr>
            <a:normAutofit/>
          </a:bodyPr>
          <a:lstStyle/>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p:txBody>
      </p:sp>
      <p:sp>
        <p:nvSpPr>
          <p:cNvPr id="6" name="Rectangle à coins arrondis 5"/>
          <p:cNvSpPr/>
          <p:nvPr/>
        </p:nvSpPr>
        <p:spPr>
          <a:xfrm>
            <a:off x="1142976" y="5072074"/>
            <a:ext cx="7429552" cy="1071570"/>
          </a:xfrm>
          <a:prstGeom prst="roundRect">
            <a:avLst/>
          </a:prstGeom>
        </p:spPr>
        <p:style>
          <a:lnRef idx="2">
            <a:schemeClr val="accent6"/>
          </a:lnRef>
          <a:fillRef idx="1003">
            <a:schemeClr val="dk1"/>
          </a:fillRef>
          <a:effectRef idx="0">
            <a:schemeClr val="accent6"/>
          </a:effectRef>
          <a:fontRef idx="minor">
            <a:schemeClr val="dk1"/>
          </a:fontRef>
        </p:style>
        <p:txBody>
          <a:bodyPr rtlCol="0" anchor="ctr"/>
          <a:lstStyle/>
          <a:p>
            <a:pPr algn="ctr" rtl="1"/>
            <a:r>
              <a:rPr lang="ar-DZ" sz="3200" dirty="0" smtClean="0">
                <a:solidFill>
                  <a:schemeClr val="bg1"/>
                </a:solidFill>
              </a:rPr>
              <a:t>ممكن نلمس علاقة مع التيار </a:t>
            </a:r>
            <a:r>
              <a:rPr lang="ar-DZ" sz="3200" dirty="0" err="1" smtClean="0">
                <a:solidFill>
                  <a:schemeClr val="bg1"/>
                </a:solidFill>
              </a:rPr>
              <a:t>البراغماتي</a:t>
            </a:r>
            <a:r>
              <a:rPr lang="ar-DZ" sz="3200" dirty="0" smtClean="0">
                <a:solidFill>
                  <a:schemeClr val="bg1"/>
                </a:solidFill>
              </a:rPr>
              <a:t> </a:t>
            </a:r>
            <a:endParaRPr lang="fr-FR" sz="3200" dirty="0" smtClean="0">
              <a:solidFill>
                <a:schemeClr val="bg1"/>
              </a:solidFill>
            </a:endParaRPr>
          </a:p>
          <a:p>
            <a:pPr algn="ctr" rtl="1"/>
            <a:r>
              <a:rPr lang="ar-DZ" sz="3200" dirty="0" err="1" smtClean="0">
                <a:solidFill>
                  <a:schemeClr val="bg1"/>
                </a:solidFill>
              </a:rPr>
              <a:t>دينامية</a:t>
            </a:r>
            <a:r>
              <a:rPr lang="ar-DZ" sz="3200" dirty="0" smtClean="0">
                <a:solidFill>
                  <a:schemeClr val="bg1"/>
                </a:solidFill>
              </a:rPr>
              <a:t> الفكرة وعدم ثباتها</a:t>
            </a:r>
            <a:endParaRPr lang="fr-FR" sz="3200" dirty="0">
              <a:solidFill>
                <a:schemeClr val="bg1"/>
              </a:solidFill>
            </a:endParaRPr>
          </a:p>
        </p:txBody>
      </p:sp>
      <p:sp>
        <p:nvSpPr>
          <p:cNvPr id="5" name="Rectangle à coins arrondis 4"/>
          <p:cNvSpPr/>
          <p:nvPr/>
        </p:nvSpPr>
        <p:spPr>
          <a:xfrm>
            <a:off x="428596" y="571480"/>
            <a:ext cx="8358246" cy="2428892"/>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rtl="1"/>
            <a:r>
              <a:rPr lang="ar-DZ" sz="2800" b="1" dirty="0" smtClean="0">
                <a:solidFill>
                  <a:schemeClr val="tx1"/>
                </a:solidFill>
              </a:rPr>
              <a:t>مع التيار الظواهري:</a:t>
            </a:r>
            <a:endParaRPr lang="ar-DZ" sz="2800" dirty="0" smtClean="0">
              <a:solidFill>
                <a:schemeClr val="tx1"/>
              </a:solidFill>
            </a:endParaRPr>
          </a:p>
          <a:p>
            <a:pPr algn="ctr" rtl="1"/>
            <a:r>
              <a:rPr lang="ar-DZ" sz="2800" dirty="0" smtClean="0">
                <a:solidFill>
                  <a:schemeClr val="tx1"/>
                </a:solidFill>
              </a:rPr>
              <a:t>يرى التأويليون أن الموضوع واحد </a:t>
            </a:r>
            <a:r>
              <a:rPr lang="ar-DZ" sz="2800" dirty="0" err="1" smtClean="0">
                <a:solidFill>
                  <a:schemeClr val="tx1"/>
                </a:solidFill>
              </a:rPr>
              <a:t>والأفهام</a:t>
            </a:r>
            <a:r>
              <a:rPr lang="ar-DZ" sz="2800" dirty="0" smtClean="0">
                <a:solidFill>
                  <a:schemeClr val="tx1"/>
                </a:solidFill>
              </a:rPr>
              <a:t> حوله متعددة، ويرى </a:t>
            </a:r>
            <a:r>
              <a:rPr lang="ar-DZ" sz="2800" dirty="0" err="1" smtClean="0">
                <a:solidFill>
                  <a:schemeClr val="tx1"/>
                </a:solidFill>
              </a:rPr>
              <a:t>الظواهريون</a:t>
            </a:r>
            <a:r>
              <a:rPr lang="ar-DZ" sz="2800" dirty="0" smtClean="0">
                <a:solidFill>
                  <a:schemeClr val="tx1"/>
                </a:solidFill>
              </a:rPr>
              <a:t> أن المواضيع، والأشياء ثابتة، لكن إدراكنا لها غير ثابت.</a:t>
            </a:r>
          </a:p>
          <a:p>
            <a:pPr algn="ctr" rtl="1"/>
            <a:r>
              <a:rPr lang="ar-DZ" sz="2800" dirty="0" smtClean="0">
                <a:solidFill>
                  <a:schemeClr val="tx1"/>
                </a:solidFill>
              </a:rPr>
              <a:t>كما أن التيار التأويلي يعتمد على </a:t>
            </a:r>
            <a:r>
              <a:rPr lang="ar-DZ" sz="2800" b="1" dirty="0" smtClean="0">
                <a:solidFill>
                  <a:schemeClr val="tx1"/>
                </a:solidFill>
              </a:rPr>
              <a:t>ذات </a:t>
            </a:r>
            <a:r>
              <a:rPr lang="ar-DZ" sz="2800" dirty="0" smtClean="0">
                <a:solidFill>
                  <a:schemeClr val="tx1"/>
                </a:solidFill>
              </a:rPr>
              <a:t>القارئ والمؤول للوصول إلى المعنى الخفي، والذي يعتبر المعنى الحقيقي.</a:t>
            </a:r>
            <a:endParaRPr lang="fr-FR" sz="2800" dirty="0" smtClean="0">
              <a:solidFill>
                <a:schemeClr val="tx1"/>
              </a:solidFill>
            </a:endParaRPr>
          </a:p>
        </p:txBody>
      </p:sp>
      <p:sp>
        <p:nvSpPr>
          <p:cNvPr id="7" name="Rectangle à coins arrondis 6"/>
          <p:cNvSpPr/>
          <p:nvPr/>
        </p:nvSpPr>
        <p:spPr>
          <a:xfrm>
            <a:off x="1357290" y="3286124"/>
            <a:ext cx="6929486" cy="142876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b="1" dirty="0" smtClean="0"/>
              <a:t>الوجودي: </a:t>
            </a:r>
            <a:r>
              <a:rPr lang="ar-DZ" sz="2800" dirty="0" smtClean="0"/>
              <a:t>الذات هي من يحدد المعنى/ لكن الذات عند التأويليين تحدد المعنى بعيدا عن رغباتها وأهوائها وتعتمد على  الماضي والتاريخ لفهم المعنى</a:t>
            </a:r>
            <a:endParaRPr lang="fr-FR" sz="2800"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ppt_w*0.70"/>
                                          </p:val>
                                        </p:tav>
                                        <p:tav tm="100000">
                                          <p:val>
                                            <p:strVal val="#ppt_w"/>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ox(in)">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7" grpId="0" animBg="1"/>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1817</Words>
  <Application>Microsoft Office PowerPoint</Application>
  <PresentationFormat>Affichage à l'écran (4:3)</PresentationFormat>
  <Paragraphs>169</Paragraphs>
  <Slides>29</Slides>
  <Notes>0</Notes>
  <HiddenSlides>0</HiddenSlides>
  <MMClips>0</MMClips>
  <ScaleCrop>false</ScaleCrop>
  <HeadingPairs>
    <vt:vector size="4" baseType="variant">
      <vt:variant>
        <vt:lpstr>Thème</vt:lpstr>
      </vt:variant>
      <vt:variant>
        <vt:i4>1</vt:i4>
      </vt:variant>
      <vt:variant>
        <vt:lpstr>Titres des diapositives</vt:lpstr>
      </vt:variant>
      <vt:variant>
        <vt:i4>29</vt:i4>
      </vt:variant>
    </vt:vector>
  </HeadingPairs>
  <TitlesOfParts>
    <vt:vector size="30" baseType="lpstr">
      <vt:lpstr>Thème Office</vt:lpstr>
      <vt:lpstr>التيار الثامن: التيار التأويلي/ الهيرمينيوطيقا</vt:lpstr>
      <vt:lpstr>التيار الرابع: التيار التأويلي ( الهيرمينوطيقي)</vt:lpstr>
      <vt:lpstr>تعريف الهيرمينيوطيقا</vt:lpstr>
      <vt:lpstr>وبذلك يكون التأويل</vt:lpstr>
      <vt:lpstr>Diapositive 5</vt:lpstr>
      <vt:lpstr>Diapositive 6</vt:lpstr>
      <vt:lpstr>Diapositive 7</vt:lpstr>
      <vt:lpstr>Diapositive 8</vt:lpstr>
      <vt:lpstr>Diapositive 9</vt:lpstr>
      <vt:lpstr>Diapositive 10</vt:lpstr>
      <vt:lpstr>Diapositive 11</vt:lpstr>
      <vt:lpstr>Diapositive 12</vt:lpstr>
      <vt:lpstr>مراحل تطور الهيرمينيوطيقا</vt:lpstr>
      <vt:lpstr>Diapositive 14</vt:lpstr>
      <vt:lpstr>تقسيمات التيار التأويلي</vt:lpstr>
      <vt:lpstr>رواد التيار التأويلي</vt:lpstr>
      <vt:lpstr>لكن، ما هو دافعنا للفهم؟</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التيار الثامن: التيار التأويلي/ الهيرمينيوطيقا</dc:title>
  <dc:creator>pc</dc:creator>
  <cp:lastModifiedBy>pc</cp:lastModifiedBy>
  <cp:revision>1</cp:revision>
  <dcterms:created xsi:type="dcterms:W3CDTF">2026-04-12T17:49:08Z</dcterms:created>
  <dcterms:modified xsi:type="dcterms:W3CDTF">2026-04-12T17:49:35Z</dcterms:modified>
</cp:coreProperties>
</file>