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60" r:id="rId5"/>
  </p:sldMasterIdLst>
  <p:notesMasterIdLst>
    <p:notesMasterId r:id="rId16"/>
  </p:notesMasterIdLst>
  <p:handoutMasterIdLst>
    <p:handoutMasterId r:id="rId17"/>
  </p:handoutMasterIdLst>
  <p:sldIdLst>
    <p:sldId id="445" r:id="rId6"/>
    <p:sldId id="509" r:id="rId7"/>
    <p:sldId id="508" r:id="rId8"/>
    <p:sldId id="510" r:id="rId9"/>
    <p:sldId id="512" r:id="rId10"/>
    <p:sldId id="511" r:id="rId11"/>
    <p:sldId id="513" r:id="rId12"/>
    <p:sldId id="514" r:id="rId13"/>
    <p:sldId id="515" r:id="rId14"/>
    <p:sldId id="516" r:id="rId15"/>
  </p:sldIdLst>
  <p:sldSz cx="9144000" cy="6858000" type="screen4x3"/>
  <p:notesSz cx="6858000" cy="91805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FA" initials="A" lastIdx="1" clrIdx="0">
    <p:extLst>
      <p:ext uri="{19B8F6BF-5375-455C-9EA6-DF929625EA0E}">
        <p15:presenceInfo xmlns:p15="http://schemas.microsoft.com/office/powerpoint/2012/main" userId="ALF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72"/>
    <a:srgbClr val="DDDDDD"/>
    <a:srgbClr val="EAEAEA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21264" autoAdjust="0"/>
    <p:restoredTop sz="93883" autoAdjust="0"/>
  </p:normalViewPr>
  <p:slideViewPr>
    <p:cSldViewPr>
      <p:cViewPr varScale="1">
        <p:scale>
          <a:sx n="64" d="100"/>
          <a:sy n="64" d="100"/>
        </p:scale>
        <p:origin x="592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1548" y="-108"/>
      </p:cViewPr>
      <p:guideLst>
        <p:guide orient="horz" pos="2160"/>
        <p:guide pos="288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-1588"/>
            <a:ext cx="2971800" cy="460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>
              <a:defRPr sz="100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-1588"/>
            <a:ext cx="2971800" cy="460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>
              <a:defRPr sz="100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20138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>
              <a:defRPr sz="1000" i="1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© COPYRIGHT 2009.  COMMUNITY LENDING ASSOCIATES, LLC. and REMOC ASSOCIATES, LLC. ALL RIGHTS  RESERVED. www.remoc.com</a:t>
            </a:r>
          </a:p>
          <a:p>
            <a:pPr>
              <a:defRPr/>
            </a:pPr>
            <a:r>
              <a:rPr lang="en-US"/>
              <a:t>www.communitylendassoc.com    860 767 6844</a:t>
            </a:r>
          </a:p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720138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>
              <a:defRPr sz="1000" i="1"/>
            </a:lvl1pPr>
          </a:lstStyle>
          <a:p>
            <a:pPr>
              <a:defRPr/>
            </a:pPr>
            <a:r>
              <a:rPr lang="en-US"/>
              <a:t>For informational purposes only. Not legal advice.</a:t>
            </a:r>
          </a:p>
          <a:p>
            <a:pPr>
              <a:defRPr/>
            </a:pPr>
            <a:fld id="{9A101438-D0D1-4815-BDAF-C03D809853F5}" type="slidenum">
              <a:rPr lang="en-US"/>
              <a:pPr>
                <a:defRPr/>
              </a:pPr>
              <a:t>‹#›</a:t>
            </a:fld>
            <a:endParaRPr lang="en-US"/>
          </a:p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-1588"/>
            <a:ext cx="2971800" cy="460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>
              <a:defRPr sz="100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-1588"/>
            <a:ext cx="2971800" cy="460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>
              <a:defRPr sz="100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20138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>
              <a:defRPr sz="1000" i="1"/>
            </a:lvl1pPr>
          </a:lstStyle>
          <a:p>
            <a:pPr>
              <a:defRPr/>
            </a:pPr>
            <a:r>
              <a:rPr lang="en-US"/>
              <a:t>Community Lending Associates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720138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>
              <a:defRPr sz="1000" i="1"/>
            </a:lvl1pPr>
          </a:lstStyle>
          <a:p>
            <a:pPr>
              <a:defRPr/>
            </a:pPr>
            <a:fld id="{A584BC5D-B83D-46DC-9E68-DD71FE8567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2534" name="Rectangle 6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39825" y="693738"/>
            <a:ext cx="4578350" cy="3430587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5" name="Rectangle 7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59275"/>
            <a:ext cx="5029200" cy="413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1413" y="693738"/>
            <a:ext cx="4575175" cy="34305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Le </a:t>
            </a:r>
            <a:r>
              <a:rPr lang="fr-FR" b="1" dirty="0" smtClean="0"/>
              <a:t>Perceptron</a:t>
            </a:r>
            <a:r>
              <a:rPr lang="fr-FR" dirty="0" smtClean="0"/>
              <a:t> est le </a:t>
            </a:r>
            <a:r>
              <a:rPr lang="fr-FR" b="1" dirty="0" smtClean="0"/>
              <a:t>modèle de base d’un neurone artificiel</a:t>
            </a:r>
            <a:r>
              <a:rPr lang="fr-FR" dirty="0" smtClean="0"/>
              <a:t>, inventé par </a:t>
            </a:r>
            <a:r>
              <a:rPr lang="fr-FR" b="1" dirty="0" smtClean="0"/>
              <a:t>Frank </a:t>
            </a:r>
            <a:r>
              <a:rPr lang="fr-FR" b="1" dirty="0" err="1" smtClean="0"/>
              <a:t>Rosenblatt</a:t>
            </a:r>
            <a:r>
              <a:rPr lang="fr-FR" b="1" dirty="0" smtClean="0"/>
              <a:t> en 1958</a:t>
            </a:r>
            <a:r>
              <a:rPr lang="fr-FR" dirty="0" smtClean="0"/>
              <a:t>.</a:t>
            </a:r>
            <a:br>
              <a:rPr lang="fr-FR" dirty="0" smtClean="0"/>
            </a:br>
            <a:r>
              <a:rPr lang="fr-FR" dirty="0" smtClean="0"/>
              <a:t>C’est le </a:t>
            </a:r>
            <a:r>
              <a:rPr lang="fr-FR" b="1" dirty="0" smtClean="0"/>
              <a:t>premier algorithme de réseau de neurones</a:t>
            </a:r>
            <a:r>
              <a:rPr lang="fr-FR" dirty="0" smtClean="0"/>
              <a:t>.</a:t>
            </a:r>
            <a:endParaRPr lang="fr-FR" b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Community Lending Associates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584BC5D-B83D-46DC-9E68-DD71FE856770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3580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1413" y="693738"/>
            <a:ext cx="4575175" cy="34305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Le </a:t>
            </a:r>
            <a:r>
              <a:rPr lang="fr-FR" b="1" dirty="0" smtClean="0"/>
              <a:t>Perceptron</a:t>
            </a:r>
            <a:r>
              <a:rPr lang="fr-FR" dirty="0" smtClean="0"/>
              <a:t> est le </a:t>
            </a:r>
            <a:r>
              <a:rPr lang="fr-FR" b="1" dirty="0" smtClean="0"/>
              <a:t>modèle de base d’un neurone artificiel</a:t>
            </a:r>
            <a:r>
              <a:rPr lang="fr-FR" dirty="0" smtClean="0"/>
              <a:t>, inventé par </a:t>
            </a:r>
            <a:r>
              <a:rPr lang="fr-FR" b="1" dirty="0" smtClean="0"/>
              <a:t>Frank </a:t>
            </a:r>
            <a:r>
              <a:rPr lang="fr-FR" b="1" dirty="0" err="1" smtClean="0"/>
              <a:t>Rosenblatt</a:t>
            </a:r>
            <a:r>
              <a:rPr lang="fr-FR" b="1" dirty="0" smtClean="0"/>
              <a:t> en 1958</a:t>
            </a:r>
            <a:r>
              <a:rPr lang="fr-FR" dirty="0" smtClean="0"/>
              <a:t>.</a:t>
            </a:r>
            <a:br>
              <a:rPr lang="fr-FR" dirty="0" smtClean="0"/>
            </a:br>
            <a:r>
              <a:rPr lang="fr-FR" dirty="0" smtClean="0"/>
              <a:t>C’est le </a:t>
            </a:r>
            <a:r>
              <a:rPr lang="fr-FR" b="1" dirty="0" smtClean="0"/>
              <a:t>premier algorithme de réseau de neurones</a:t>
            </a:r>
            <a:r>
              <a:rPr lang="fr-FR" dirty="0" smtClean="0"/>
              <a:t>.</a:t>
            </a:r>
            <a:endParaRPr lang="fr-FR" b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Community Lending Associates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584BC5D-B83D-46DC-9E68-DD71FE856770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4390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1413" y="693738"/>
            <a:ext cx="4575175" cy="34305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Le </a:t>
            </a:r>
            <a:r>
              <a:rPr lang="fr-FR" b="1" dirty="0" smtClean="0"/>
              <a:t>Perceptron</a:t>
            </a:r>
            <a:r>
              <a:rPr lang="fr-FR" dirty="0" smtClean="0"/>
              <a:t> est le </a:t>
            </a:r>
            <a:r>
              <a:rPr lang="fr-FR" b="1" dirty="0" smtClean="0"/>
              <a:t>modèle de base d’un neurone artificiel</a:t>
            </a:r>
            <a:r>
              <a:rPr lang="fr-FR" dirty="0" smtClean="0"/>
              <a:t>, inventé par </a:t>
            </a:r>
            <a:r>
              <a:rPr lang="fr-FR" b="1" dirty="0" smtClean="0"/>
              <a:t>Frank </a:t>
            </a:r>
            <a:r>
              <a:rPr lang="fr-FR" b="1" dirty="0" err="1" smtClean="0"/>
              <a:t>Rosenblatt</a:t>
            </a:r>
            <a:r>
              <a:rPr lang="fr-FR" b="1" dirty="0" smtClean="0"/>
              <a:t> en 1958</a:t>
            </a:r>
            <a:r>
              <a:rPr lang="fr-FR" dirty="0" smtClean="0"/>
              <a:t>.</a:t>
            </a:r>
            <a:br>
              <a:rPr lang="fr-FR" dirty="0" smtClean="0"/>
            </a:br>
            <a:r>
              <a:rPr lang="fr-FR" dirty="0" smtClean="0"/>
              <a:t>C’est le </a:t>
            </a:r>
            <a:r>
              <a:rPr lang="fr-FR" b="1" dirty="0" smtClean="0"/>
              <a:t>premier algorithme de réseau de neurones</a:t>
            </a:r>
            <a:r>
              <a:rPr lang="fr-FR" dirty="0" smtClean="0"/>
              <a:t>.</a:t>
            </a:r>
            <a:endParaRPr lang="fr-FR" b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Community Lending Associates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584BC5D-B83D-46DC-9E68-DD71FE856770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8749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1413" y="693738"/>
            <a:ext cx="4575175" cy="34305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Le </a:t>
            </a:r>
            <a:r>
              <a:rPr lang="fr-FR" b="1" dirty="0" smtClean="0"/>
              <a:t>Perceptron</a:t>
            </a:r>
            <a:r>
              <a:rPr lang="fr-FR" dirty="0" smtClean="0"/>
              <a:t> est le </a:t>
            </a:r>
            <a:r>
              <a:rPr lang="fr-FR" b="1" dirty="0" smtClean="0"/>
              <a:t>modèle de base d’un neurone artificiel</a:t>
            </a:r>
            <a:r>
              <a:rPr lang="fr-FR" dirty="0" smtClean="0"/>
              <a:t>, inventé par </a:t>
            </a:r>
            <a:r>
              <a:rPr lang="fr-FR" b="1" dirty="0" smtClean="0"/>
              <a:t>Frank </a:t>
            </a:r>
            <a:r>
              <a:rPr lang="fr-FR" b="1" dirty="0" err="1" smtClean="0"/>
              <a:t>Rosenblatt</a:t>
            </a:r>
            <a:r>
              <a:rPr lang="fr-FR" b="1" dirty="0" smtClean="0"/>
              <a:t> en 1958</a:t>
            </a:r>
            <a:r>
              <a:rPr lang="fr-FR" dirty="0" smtClean="0"/>
              <a:t>.</a:t>
            </a:r>
            <a:br>
              <a:rPr lang="fr-FR" dirty="0" smtClean="0"/>
            </a:br>
            <a:r>
              <a:rPr lang="fr-FR" dirty="0" smtClean="0"/>
              <a:t>C’est le </a:t>
            </a:r>
            <a:r>
              <a:rPr lang="fr-FR" b="1" dirty="0" smtClean="0"/>
              <a:t>premier algorithme de réseau de neurones</a:t>
            </a:r>
            <a:r>
              <a:rPr lang="fr-FR" dirty="0" smtClean="0"/>
              <a:t>.</a:t>
            </a:r>
            <a:endParaRPr lang="fr-FR" b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Community Lending Associates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584BC5D-B83D-46DC-9E68-DD71FE856770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6581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1413" y="693738"/>
            <a:ext cx="4575175" cy="34305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Le </a:t>
            </a:r>
            <a:r>
              <a:rPr lang="fr-FR" b="1" dirty="0" smtClean="0"/>
              <a:t>Perceptron</a:t>
            </a:r>
            <a:r>
              <a:rPr lang="fr-FR" dirty="0" smtClean="0"/>
              <a:t> est le </a:t>
            </a:r>
            <a:r>
              <a:rPr lang="fr-FR" b="1" dirty="0" smtClean="0"/>
              <a:t>modèle de base d’un neurone artificiel</a:t>
            </a:r>
            <a:r>
              <a:rPr lang="fr-FR" dirty="0" smtClean="0"/>
              <a:t>, inventé par </a:t>
            </a:r>
            <a:r>
              <a:rPr lang="fr-FR" b="1" dirty="0" smtClean="0"/>
              <a:t>Frank </a:t>
            </a:r>
            <a:r>
              <a:rPr lang="fr-FR" b="1" dirty="0" err="1" smtClean="0"/>
              <a:t>Rosenblatt</a:t>
            </a:r>
            <a:r>
              <a:rPr lang="fr-FR" b="1" dirty="0" smtClean="0"/>
              <a:t> en 1958</a:t>
            </a:r>
            <a:r>
              <a:rPr lang="fr-FR" dirty="0" smtClean="0"/>
              <a:t>.</a:t>
            </a:r>
            <a:br>
              <a:rPr lang="fr-FR" dirty="0" smtClean="0"/>
            </a:br>
            <a:r>
              <a:rPr lang="fr-FR" dirty="0" smtClean="0"/>
              <a:t>C’est le </a:t>
            </a:r>
            <a:r>
              <a:rPr lang="fr-FR" b="1" dirty="0" smtClean="0"/>
              <a:t>premier algorithme de réseau de neurones</a:t>
            </a:r>
            <a:r>
              <a:rPr lang="fr-FR" dirty="0" smtClean="0"/>
              <a:t>.</a:t>
            </a:r>
            <a:endParaRPr lang="fr-FR" b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Community Lending Associates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584BC5D-B83D-46DC-9E68-DD71FE856770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8610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1413" y="693738"/>
            <a:ext cx="4575175" cy="34305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Le </a:t>
            </a:r>
            <a:r>
              <a:rPr lang="fr-FR" b="1" dirty="0" smtClean="0"/>
              <a:t>Perceptron</a:t>
            </a:r>
            <a:r>
              <a:rPr lang="fr-FR" dirty="0" smtClean="0"/>
              <a:t> est le </a:t>
            </a:r>
            <a:r>
              <a:rPr lang="fr-FR" b="1" dirty="0" smtClean="0"/>
              <a:t>modèle de base d’un neurone artificiel</a:t>
            </a:r>
            <a:r>
              <a:rPr lang="fr-FR" dirty="0" smtClean="0"/>
              <a:t>, inventé par </a:t>
            </a:r>
            <a:r>
              <a:rPr lang="fr-FR" b="1" dirty="0" smtClean="0"/>
              <a:t>Frank </a:t>
            </a:r>
            <a:r>
              <a:rPr lang="fr-FR" b="1" dirty="0" err="1" smtClean="0"/>
              <a:t>Rosenblatt</a:t>
            </a:r>
            <a:r>
              <a:rPr lang="fr-FR" b="1" dirty="0" smtClean="0"/>
              <a:t> en 1958</a:t>
            </a:r>
            <a:r>
              <a:rPr lang="fr-FR" dirty="0" smtClean="0"/>
              <a:t>.</a:t>
            </a:r>
            <a:br>
              <a:rPr lang="fr-FR" dirty="0" smtClean="0"/>
            </a:br>
            <a:r>
              <a:rPr lang="fr-FR" dirty="0" smtClean="0"/>
              <a:t>C’est le </a:t>
            </a:r>
            <a:r>
              <a:rPr lang="fr-FR" b="1" dirty="0" smtClean="0"/>
              <a:t>premier algorithme de réseau de neurones</a:t>
            </a:r>
            <a:r>
              <a:rPr lang="fr-FR" dirty="0" smtClean="0"/>
              <a:t>.</a:t>
            </a:r>
            <a:endParaRPr lang="fr-FR" b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Community Lending Associates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584BC5D-B83D-46DC-9E68-DD71FE856770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682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1413" y="693738"/>
            <a:ext cx="4575175" cy="34305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Le </a:t>
            </a:r>
            <a:r>
              <a:rPr lang="fr-FR" b="1" dirty="0" smtClean="0"/>
              <a:t>Perceptron</a:t>
            </a:r>
            <a:r>
              <a:rPr lang="fr-FR" dirty="0" smtClean="0"/>
              <a:t> est le </a:t>
            </a:r>
            <a:r>
              <a:rPr lang="fr-FR" b="1" dirty="0" smtClean="0"/>
              <a:t>modèle de base d’un neurone artificiel</a:t>
            </a:r>
            <a:r>
              <a:rPr lang="fr-FR" dirty="0" smtClean="0"/>
              <a:t>, inventé par </a:t>
            </a:r>
            <a:r>
              <a:rPr lang="fr-FR" b="1" dirty="0" smtClean="0"/>
              <a:t>Frank </a:t>
            </a:r>
            <a:r>
              <a:rPr lang="fr-FR" b="1" dirty="0" err="1" smtClean="0"/>
              <a:t>Rosenblatt</a:t>
            </a:r>
            <a:r>
              <a:rPr lang="fr-FR" b="1" dirty="0" smtClean="0"/>
              <a:t> en 1958</a:t>
            </a:r>
            <a:r>
              <a:rPr lang="fr-FR" dirty="0" smtClean="0"/>
              <a:t>.</a:t>
            </a:r>
            <a:br>
              <a:rPr lang="fr-FR" dirty="0" smtClean="0"/>
            </a:br>
            <a:r>
              <a:rPr lang="fr-FR" dirty="0" smtClean="0"/>
              <a:t>C’est le </a:t>
            </a:r>
            <a:r>
              <a:rPr lang="fr-FR" b="1" dirty="0" smtClean="0"/>
              <a:t>premier algorithme de réseau de neurones</a:t>
            </a:r>
            <a:r>
              <a:rPr lang="fr-FR" dirty="0" smtClean="0"/>
              <a:t>.</a:t>
            </a:r>
            <a:endParaRPr lang="fr-FR" b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Community Lending Associates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584BC5D-B83D-46DC-9E68-DD71FE856770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7982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1413" y="693738"/>
            <a:ext cx="4575175" cy="34305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Le </a:t>
            </a:r>
            <a:r>
              <a:rPr lang="fr-FR" b="1" dirty="0" smtClean="0"/>
              <a:t>Perceptron</a:t>
            </a:r>
            <a:r>
              <a:rPr lang="fr-FR" dirty="0" smtClean="0"/>
              <a:t> est le </a:t>
            </a:r>
            <a:r>
              <a:rPr lang="fr-FR" b="1" dirty="0" smtClean="0"/>
              <a:t>modèle de base d’un neurone artificiel</a:t>
            </a:r>
            <a:r>
              <a:rPr lang="fr-FR" dirty="0" smtClean="0"/>
              <a:t>, inventé par </a:t>
            </a:r>
            <a:r>
              <a:rPr lang="fr-FR" b="1" dirty="0" smtClean="0"/>
              <a:t>Frank </a:t>
            </a:r>
            <a:r>
              <a:rPr lang="fr-FR" b="1" dirty="0" err="1" smtClean="0"/>
              <a:t>Rosenblatt</a:t>
            </a:r>
            <a:r>
              <a:rPr lang="fr-FR" b="1" dirty="0" smtClean="0"/>
              <a:t> en 1958</a:t>
            </a:r>
            <a:r>
              <a:rPr lang="fr-FR" dirty="0" smtClean="0"/>
              <a:t>.</a:t>
            </a:r>
            <a:br>
              <a:rPr lang="fr-FR" dirty="0" smtClean="0"/>
            </a:br>
            <a:r>
              <a:rPr lang="fr-FR" dirty="0" smtClean="0"/>
              <a:t>C’est le </a:t>
            </a:r>
            <a:r>
              <a:rPr lang="fr-FR" b="1" dirty="0" smtClean="0"/>
              <a:t>premier algorithme de réseau de neurones</a:t>
            </a:r>
            <a:r>
              <a:rPr lang="fr-FR" dirty="0" smtClean="0"/>
              <a:t>.</a:t>
            </a:r>
            <a:endParaRPr lang="fr-FR" b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Community Lending Associates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584BC5D-B83D-46DC-9E68-DD71FE856770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0088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1413" y="693738"/>
            <a:ext cx="4575175" cy="34305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Le </a:t>
            </a:r>
            <a:r>
              <a:rPr lang="fr-FR" b="1" dirty="0" smtClean="0"/>
              <a:t>Perceptron</a:t>
            </a:r>
            <a:r>
              <a:rPr lang="fr-FR" dirty="0" smtClean="0"/>
              <a:t> est le </a:t>
            </a:r>
            <a:r>
              <a:rPr lang="fr-FR" b="1" dirty="0" smtClean="0"/>
              <a:t>modèle de base d’un neurone artificiel</a:t>
            </a:r>
            <a:r>
              <a:rPr lang="fr-FR" dirty="0" smtClean="0"/>
              <a:t>, inventé par </a:t>
            </a:r>
            <a:r>
              <a:rPr lang="fr-FR" b="1" dirty="0" smtClean="0"/>
              <a:t>Frank </a:t>
            </a:r>
            <a:r>
              <a:rPr lang="fr-FR" b="1" dirty="0" err="1" smtClean="0"/>
              <a:t>Rosenblatt</a:t>
            </a:r>
            <a:r>
              <a:rPr lang="fr-FR" b="1" dirty="0" smtClean="0"/>
              <a:t> en 1958</a:t>
            </a:r>
            <a:r>
              <a:rPr lang="fr-FR" dirty="0" smtClean="0"/>
              <a:t>.</a:t>
            </a:r>
            <a:br>
              <a:rPr lang="fr-FR" dirty="0" smtClean="0"/>
            </a:br>
            <a:r>
              <a:rPr lang="fr-FR" dirty="0" smtClean="0"/>
              <a:t>C’est le </a:t>
            </a:r>
            <a:r>
              <a:rPr lang="fr-FR" b="1" dirty="0" smtClean="0"/>
              <a:t>premier algorithme de réseau de neurones</a:t>
            </a:r>
            <a:r>
              <a:rPr lang="fr-FR" dirty="0" smtClean="0"/>
              <a:t>.</a:t>
            </a:r>
            <a:endParaRPr lang="fr-FR" b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Community Lending Associates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584BC5D-B83D-46DC-9E68-DD71FE856770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7220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Community Lending Associates, LLC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877248-94B3-4C92-8252-99EAFA1EEA6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Community Lending Associates, LLC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877248-94B3-4C92-8252-99EAFA1EEA6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Community Lending Associates, LLC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877248-94B3-4C92-8252-99EAFA1EEA6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Community Lending Associates, LLC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877248-94B3-4C92-8252-99EAFA1EEA6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Community Lending Associates, LLC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877248-94B3-4C92-8252-99EAFA1EEA6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Community Lending Associates, LLC</a:t>
            </a:r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877248-94B3-4C92-8252-99EAFA1EEA6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Community Lending Associates, LLC</a:t>
            </a:r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877248-94B3-4C92-8252-99EAFA1EEA6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Community Lending Associates, LLC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877248-94B3-4C92-8252-99EAFA1EEA6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Community Lending Associates, LLC</a:t>
            </a:r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877248-94B3-4C92-8252-99EAFA1EEA6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Community Lending Associates, LLC</a:t>
            </a:r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877248-94B3-4C92-8252-99EAFA1EEA6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Community Lending Associates, LLC</a:t>
            </a:r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877248-94B3-4C92-8252-99EAFA1EEA6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smtClean="0"/>
              <a:t>Community Lending Associates, LLC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7877248-94B3-4C92-8252-99EAFA1EEA6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TP2-Solution</a:t>
            </a:r>
            <a:endParaRPr lang="fr-F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4000" kern="100" dirty="0" smtClean="0">
                <a:ea typeface="Aptos" panose="020B0004020202020204" pitchFamily="34" charset="0"/>
                <a:cs typeface="Times New Roman" panose="02020603050405020304" pitchFamily="18" charset="0"/>
              </a:rPr>
              <a:t>Exercice </a:t>
            </a:r>
            <a:r>
              <a:rPr lang="fr-FR" sz="4000" kern="100" smtClean="0">
                <a:ea typeface="Aptos" panose="020B0004020202020204" pitchFamily="34" charset="0"/>
                <a:cs typeface="Times New Roman" panose="02020603050405020304" pitchFamily="18" charset="0"/>
              </a:rPr>
              <a:t>4 (3)</a:t>
            </a:r>
            <a:endParaRPr lang="fr-FR" sz="4000" dirty="0">
              <a:latin typeface="Calibri "/>
              <a:cs typeface="Times New Roman" panose="02020603050405020304" pitchFamily="18" charset="0"/>
            </a:endParaRPr>
          </a:p>
        </p:txBody>
      </p:sp>
      <p:sp>
        <p:nvSpPr>
          <p:cNvPr id="3076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24000"/>
            <a:ext cx="8382000" cy="2438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1550" dirty="0" smtClean="0">
                <a:latin typeface="Calibri "/>
              </a:rPr>
              <a:t>7</a:t>
            </a:r>
            <a:r>
              <a:rPr lang="fr-FR" sz="1550" dirty="0">
                <a:latin typeface="Calibri "/>
              </a:rPr>
              <a:t>) Ecrire un </a:t>
            </a:r>
            <a:r>
              <a:rPr lang="fr-FR" sz="1550" dirty="0" smtClean="0">
                <a:latin typeface="Calibri "/>
              </a:rPr>
              <a:t>programme </a:t>
            </a:r>
            <a:r>
              <a:rPr lang="fr-FR" sz="1550" dirty="0">
                <a:latin typeface="Calibri "/>
              </a:rPr>
              <a:t>qui compte combien de fois le nombre 2 apparaît dans la liste</a:t>
            </a:r>
            <a:r>
              <a:rPr lang="fr-FR" sz="1550" dirty="0" smtClean="0">
                <a:latin typeface="Calibri "/>
              </a:rPr>
              <a:t>.</a:t>
            </a:r>
          </a:p>
          <a:p>
            <a:pPr marL="0" indent="0">
              <a:buNone/>
            </a:pPr>
            <a:r>
              <a:rPr lang="fr-FR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count = 0</a:t>
            </a:r>
          </a:p>
          <a:p>
            <a:pPr marL="0" indent="0">
              <a:buNone/>
            </a:pPr>
            <a:r>
              <a:rPr lang="fr-FR" sz="18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fr-FR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n </a:t>
            </a:r>
            <a:r>
              <a:rPr lang="fr-FR" sz="18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r>
              <a:rPr lang="fr-FR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r-FR" sz="18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numbers</a:t>
            </a:r>
            <a:r>
              <a:rPr lang="fr-FR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indent="0">
              <a:buNone/>
            </a:pPr>
            <a:r>
              <a:rPr lang="fr-FR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fr-FR" sz="18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fr-FR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n == 2:</a:t>
            </a:r>
          </a:p>
          <a:p>
            <a:pPr marL="0" indent="0">
              <a:buNone/>
            </a:pPr>
            <a:r>
              <a:rPr lang="fr-FR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count += 1</a:t>
            </a:r>
          </a:p>
          <a:p>
            <a:pPr marL="0" indent="0">
              <a:buNone/>
            </a:pPr>
            <a:r>
              <a:rPr lang="fr-FR" sz="18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fr-FR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("Le nombre 2 apparaît", count, "fois")</a:t>
            </a:r>
          </a:p>
        </p:txBody>
      </p:sp>
      <p:sp>
        <p:nvSpPr>
          <p:cNvPr id="3074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24600"/>
            <a:ext cx="2133600" cy="365125"/>
          </a:xfrm>
          <a:noFill/>
        </p:spPr>
        <p:txBody>
          <a:bodyPr/>
          <a:lstStyle/>
          <a:p>
            <a:fld id="{8373E033-36EB-4508-9E63-7D4D78AE5ECA}" type="slidenum">
              <a:rPr lang="fr-FR" smtClean="0">
                <a:cs typeface="Times New Roman" pitchFamily="18" charset="0"/>
              </a:rPr>
              <a:pPr/>
              <a:t>10</a:t>
            </a:fld>
            <a:endParaRPr lang="fr-FR" smtClean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556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4000" kern="100" dirty="0" smtClean="0">
                <a:ea typeface="Aptos" panose="020B0004020202020204" pitchFamily="34" charset="0"/>
                <a:cs typeface="Times New Roman" panose="02020603050405020304" pitchFamily="18" charset="0"/>
              </a:rPr>
              <a:t>Exercice 1</a:t>
            </a:r>
            <a:endParaRPr lang="fr-FR" sz="4000" dirty="0">
              <a:latin typeface="Calibri "/>
              <a:cs typeface="Times New Roman" panose="02020603050405020304" pitchFamily="18" charset="0"/>
            </a:endParaRPr>
          </a:p>
        </p:txBody>
      </p:sp>
      <p:sp>
        <p:nvSpPr>
          <p:cNvPr id="3076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24000"/>
            <a:ext cx="8382000" cy="434339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1800" dirty="0">
                <a:latin typeface="+mj-lt"/>
              </a:rPr>
              <a:t>Copier et exécuter le programme suivant :</a:t>
            </a:r>
          </a:p>
          <a:p>
            <a:pPr marL="0" indent="0"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range(5):</a:t>
            </a:r>
            <a:endParaRPr lang="fr-FR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print("Hello, World")</a:t>
            </a:r>
            <a:endParaRPr lang="fr-FR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fr-FR" sz="1800" b="1" dirty="0" smtClean="0">
                <a:latin typeface="+mj-lt"/>
              </a:rPr>
              <a:t>1) </a:t>
            </a:r>
            <a:r>
              <a:rPr lang="fr-FR" sz="1800" dirty="0" smtClean="0">
                <a:latin typeface="+mj-lt"/>
              </a:rPr>
              <a:t>Combien </a:t>
            </a:r>
            <a:r>
              <a:rPr lang="fr-FR" sz="1800" dirty="0">
                <a:latin typeface="+mj-lt"/>
              </a:rPr>
              <a:t>de fois le message est-il affiché </a:t>
            </a:r>
            <a:r>
              <a:rPr lang="fr-FR" sz="1800" dirty="0" smtClean="0">
                <a:latin typeface="+mj-lt"/>
              </a:rPr>
              <a:t>?: </a:t>
            </a:r>
          </a:p>
          <a:p>
            <a:pPr marL="0" indent="0">
              <a:buNone/>
            </a:pPr>
            <a:r>
              <a:rPr lang="fr-FR" sz="1800" dirty="0" smtClean="0">
                <a:solidFill>
                  <a:srgbClr val="0070C0"/>
                </a:solidFill>
                <a:latin typeface="+mj-lt"/>
              </a:rPr>
              <a:t>      5 fois</a:t>
            </a:r>
          </a:p>
          <a:p>
            <a:pPr marL="0" indent="0">
              <a:buNone/>
            </a:pPr>
            <a:r>
              <a:rPr lang="fr-FR" sz="1800" b="1" dirty="0" smtClean="0">
                <a:latin typeface="+mj-lt"/>
              </a:rPr>
              <a:t>2</a:t>
            </a:r>
            <a:r>
              <a:rPr lang="fr-FR" sz="1800" b="1" dirty="0">
                <a:latin typeface="+mj-lt"/>
              </a:rPr>
              <a:t>)</a:t>
            </a:r>
            <a:r>
              <a:rPr lang="fr-FR" sz="1800" dirty="0">
                <a:latin typeface="+mj-lt"/>
              </a:rPr>
              <a:t> Quel est le rôle de la boucle for </a:t>
            </a:r>
            <a:r>
              <a:rPr lang="fr-FR" sz="1800" dirty="0" smtClean="0">
                <a:latin typeface="+mj-lt"/>
              </a:rPr>
              <a:t>?</a:t>
            </a:r>
          </a:p>
          <a:p>
            <a:pPr marL="0" indent="0">
              <a:buNone/>
            </a:pPr>
            <a:r>
              <a:rPr lang="fr-FR" sz="1800" dirty="0" smtClean="0">
                <a:latin typeface="+mj-lt"/>
              </a:rPr>
              <a:t>      </a:t>
            </a:r>
            <a:r>
              <a:rPr lang="fr-FR" sz="1800" dirty="0" smtClean="0">
                <a:solidFill>
                  <a:srgbClr val="0070C0"/>
                </a:solidFill>
                <a:latin typeface="+mj-lt"/>
              </a:rPr>
              <a:t>Permet </a:t>
            </a:r>
            <a:r>
              <a:rPr lang="fr-FR" sz="1800" dirty="0">
                <a:solidFill>
                  <a:srgbClr val="0070C0"/>
                </a:solidFill>
                <a:latin typeface="+mj-lt"/>
              </a:rPr>
              <a:t>de répéter une instruction plusieurs fois.</a:t>
            </a:r>
          </a:p>
          <a:p>
            <a:pPr marL="0" indent="0">
              <a:buNone/>
            </a:pPr>
            <a:r>
              <a:rPr lang="fr-FR" sz="1800" b="1" dirty="0">
                <a:latin typeface="+mj-lt"/>
              </a:rPr>
              <a:t>3)</a:t>
            </a:r>
            <a:r>
              <a:rPr lang="fr-FR" sz="1800" dirty="0">
                <a:latin typeface="+mj-lt"/>
              </a:rPr>
              <a:t> Modifier le programme pour afficher le message 10 fois</a:t>
            </a:r>
            <a:r>
              <a:rPr lang="fr-FR" sz="1800" dirty="0" smtClean="0">
                <a:latin typeface="+mj-lt"/>
              </a:rPr>
              <a:t>.</a:t>
            </a:r>
          </a:p>
          <a:p>
            <a:pPr marL="0" indent="0">
              <a:buNone/>
            </a:pPr>
            <a:r>
              <a:rPr lang="en-US" sz="18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r>
              <a:rPr lang="en-US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range(10):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print("Hello, World</a:t>
            </a:r>
            <a:r>
              <a:rPr lang="en-US" sz="180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")</a:t>
            </a:r>
            <a:endParaRPr lang="fr-FR" sz="1800" dirty="0">
              <a:solidFill>
                <a:srgbClr val="0070C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074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24600"/>
            <a:ext cx="2133600" cy="365125"/>
          </a:xfrm>
          <a:noFill/>
        </p:spPr>
        <p:txBody>
          <a:bodyPr/>
          <a:lstStyle/>
          <a:p>
            <a:fld id="{8373E033-36EB-4508-9E63-7D4D78AE5ECA}" type="slidenum">
              <a:rPr lang="fr-FR" smtClean="0">
                <a:cs typeface="Times New Roman" pitchFamily="18" charset="0"/>
              </a:rPr>
              <a:pPr/>
              <a:t>2</a:t>
            </a:fld>
            <a:endParaRPr lang="fr-FR" smtClean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6868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4000" kern="100" dirty="0" smtClean="0">
                <a:ea typeface="Aptos" panose="020B0004020202020204" pitchFamily="34" charset="0"/>
                <a:cs typeface="Times New Roman" panose="02020603050405020304" pitchFamily="18" charset="0"/>
              </a:rPr>
              <a:t>Exercice 1 (2)</a:t>
            </a:r>
            <a:endParaRPr lang="fr-FR" sz="4000" dirty="0">
              <a:latin typeface="Calibri "/>
              <a:cs typeface="Times New Roman" panose="02020603050405020304" pitchFamily="18" charset="0"/>
            </a:endParaRPr>
          </a:p>
        </p:txBody>
      </p:sp>
      <p:sp>
        <p:nvSpPr>
          <p:cNvPr id="3076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24000"/>
            <a:ext cx="8382000" cy="434339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1800" b="1" dirty="0" smtClean="0">
                <a:latin typeface="Calibri "/>
              </a:rPr>
              <a:t>4</a:t>
            </a:r>
            <a:r>
              <a:rPr lang="fr-FR" sz="1800" b="1" dirty="0">
                <a:latin typeface="Calibri "/>
              </a:rPr>
              <a:t>)</a:t>
            </a:r>
            <a:r>
              <a:rPr lang="fr-FR" sz="1800" dirty="0">
                <a:latin typeface="Calibri "/>
              </a:rPr>
              <a:t> Modifier le programme pour afficher :</a:t>
            </a:r>
          </a:p>
          <a:p>
            <a:pPr marL="400050" lvl="1" indent="0">
              <a:buNone/>
            </a:pPr>
            <a:r>
              <a:rPr lang="fr-FR" sz="1800" dirty="0" err="1">
                <a:latin typeface="Calibri "/>
              </a:rPr>
              <a:t>Iteration</a:t>
            </a:r>
            <a:r>
              <a:rPr lang="fr-FR" sz="1800" dirty="0">
                <a:latin typeface="Calibri "/>
              </a:rPr>
              <a:t> 0</a:t>
            </a:r>
          </a:p>
          <a:p>
            <a:pPr marL="400050" lvl="1" indent="0">
              <a:buNone/>
            </a:pPr>
            <a:r>
              <a:rPr lang="fr-FR" sz="1800" dirty="0" err="1">
                <a:latin typeface="Calibri "/>
              </a:rPr>
              <a:t>Iteration</a:t>
            </a:r>
            <a:r>
              <a:rPr lang="fr-FR" sz="1800" dirty="0">
                <a:latin typeface="Calibri "/>
              </a:rPr>
              <a:t> 1</a:t>
            </a:r>
          </a:p>
          <a:p>
            <a:pPr marL="400050" lvl="1" indent="0">
              <a:buNone/>
            </a:pPr>
            <a:r>
              <a:rPr lang="fr-FR" sz="1800" dirty="0" err="1">
                <a:latin typeface="Calibri "/>
              </a:rPr>
              <a:t>Iteration</a:t>
            </a:r>
            <a:r>
              <a:rPr lang="fr-FR" sz="1800" dirty="0">
                <a:latin typeface="Calibri "/>
              </a:rPr>
              <a:t> 2</a:t>
            </a:r>
          </a:p>
          <a:p>
            <a:pPr marL="400050" lvl="1" indent="0">
              <a:buNone/>
            </a:pPr>
            <a:r>
              <a:rPr lang="fr-FR" sz="1800" dirty="0" err="1">
                <a:latin typeface="Calibri "/>
              </a:rPr>
              <a:t>Iteration</a:t>
            </a:r>
            <a:r>
              <a:rPr lang="fr-FR" sz="1800" dirty="0">
                <a:latin typeface="Calibri "/>
              </a:rPr>
              <a:t> </a:t>
            </a:r>
            <a:r>
              <a:rPr lang="fr-FR" sz="1800" dirty="0" smtClean="0">
                <a:latin typeface="Calibri "/>
              </a:rPr>
              <a:t>3</a:t>
            </a:r>
          </a:p>
          <a:p>
            <a:pPr marL="0" indent="0">
              <a:buNone/>
            </a:pPr>
            <a:r>
              <a:rPr lang="en-US" sz="18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r>
              <a:rPr lang="en-US" sz="180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range(4):</a:t>
            </a:r>
            <a:endParaRPr lang="en-US" sz="1800" dirty="0">
              <a:solidFill>
                <a:srgbClr val="0070C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print("Iteration", </a:t>
            </a:r>
            <a:r>
              <a:rPr lang="en-US" sz="18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fr-FR" sz="1800" dirty="0">
              <a:solidFill>
                <a:srgbClr val="0070C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fr-FR" sz="1800" b="1" dirty="0">
                <a:latin typeface="Calibri "/>
              </a:rPr>
              <a:t>5)</a:t>
            </a:r>
            <a:r>
              <a:rPr lang="fr-FR" sz="1800" dirty="0">
                <a:latin typeface="Calibri "/>
              </a:rPr>
              <a:t> Quel est le rôle de la fonction </a:t>
            </a:r>
            <a:r>
              <a:rPr lang="fr-FR" sz="1800" i="1" dirty="0">
                <a:latin typeface="Calibri "/>
              </a:rPr>
              <a:t>range()</a:t>
            </a:r>
            <a:r>
              <a:rPr lang="fr-FR" sz="1800" dirty="0">
                <a:latin typeface="Calibri "/>
              </a:rPr>
              <a:t> </a:t>
            </a:r>
            <a:r>
              <a:rPr lang="fr-FR" sz="1800" dirty="0" smtClean="0">
                <a:latin typeface="Calibri "/>
              </a:rPr>
              <a:t>?</a:t>
            </a:r>
          </a:p>
          <a:p>
            <a:pPr marL="0" indent="0">
              <a:buNone/>
            </a:pPr>
            <a:r>
              <a:rPr lang="fr-FR" sz="1800" dirty="0">
                <a:solidFill>
                  <a:srgbClr val="0070C0"/>
                </a:solidFill>
                <a:latin typeface="Calibri "/>
              </a:rPr>
              <a:t>range() génère une suite de nombres utilisée pour contrôler le nombre d’itérations de la boucle.</a:t>
            </a:r>
          </a:p>
        </p:txBody>
      </p:sp>
      <p:sp>
        <p:nvSpPr>
          <p:cNvPr id="3074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24600"/>
            <a:ext cx="2133600" cy="365125"/>
          </a:xfrm>
          <a:noFill/>
        </p:spPr>
        <p:txBody>
          <a:bodyPr/>
          <a:lstStyle/>
          <a:p>
            <a:fld id="{8373E033-36EB-4508-9E63-7D4D78AE5ECA}" type="slidenum">
              <a:rPr lang="fr-FR" smtClean="0">
                <a:cs typeface="Times New Roman" pitchFamily="18" charset="0"/>
              </a:rPr>
              <a:pPr/>
              <a:t>3</a:t>
            </a:fld>
            <a:endParaRPr lang="fr-FR" smtClean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2089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4000" kern="100" dirty="0" smtClean="0">
                <a:ea typeface="Aptos" panose="020B0004020202020204" pitchFamily="34" charset="0"/>
                <a:cs typeface="Times New Roman" panose="02020603050405020304" pitchFamily="18" charset="0"/>
              </a:rPr>
              <a:t>Exercice 2</a:t>
            </a:r>
            <a:endParaRPr lang="fr-FR" sz="4000" dirty="0">
              <a:latin typeface="Calibri "/>
              <a:cs typeface="Times New Roman" panose="02020603050405020304" pitchFamily="18" charset="0"/>
            </a:endParaRPr>
          </a:p>
        </p:txBody>
      </p:sp>
      <p:sp>
        <p:nvSpPr>
          <p:cNvPr id="3076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24000"/>
            <a:ext cx="8382000" cy="434339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1800" dirty="0">
                <a:latin typeface="Calibri "/>
              </a:rPr>
              <a:t> Copier et exécuter le programme suivant :</a:t>
            </a:r>
          </a:p>
          <a:p>
            <a:pPr marL="0" indent="0">
              <a:buNone/>
            </a:pPr>
            <a:r>
              <a:rPr lang="fr-FR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fr-FR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i </a:t>
            </a:r>
            <a:r>
              <a:rPr lang="fr-FR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r>
              <a:rPr lang="fr-FR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range(1,6):</a:t>
            </a:r>
          </a:p>
          <a:p>
            <a:pPr marL="0" indent="0">
              <a:buNone/>
            </a:pPr>
            <a:r>
              <a:rPr lang="fr-FR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fr-FR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fr-FR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(i)</a:t>
            </a:r>
          </a:p>
          <a:p>
            <a:pPr marL="0" indent="0">
              <a:buNone/>
            </a:pPr>
            <a:r>
              <a:rPr lang="fr-FR" sz="1800" b="1" dirty="0" smtClean="0">
                <a:latin typeface="Calibri "/>
              </a:rPr>
              <a:t>1) </a:t>
            </a:r>
            <a:r>
              <a:rPr lang="fr-FR" sz="1800" dirty="0" smtClean="0">
                <a:latin typeface="Calibri "/>
              </a:rPr>
              <a:t>Pourquoi </a:t>
            </a:r>
            <a:r>
              <a:rPr lang="fr-FR" sz="1800" dirty="0">
                <a:latin typeface="Calibri "/>
              </a:rPr>
              <a:t>le nombre 6 n’est pas affiché </a:t>
            </a:r>
            <a:r>
              <a:rPr lang="fr-FR" sz="1800" dirty="0" smtClean="0">
                <a:latin typeface="Calibri "/>
              </a:rPr>
              <a:t>?</a:t>
            </a:r>
          </a:p>
          <a:p>
            <a:pPr marL="0" indent="0">
              <a:buNone/>
            </a:pPr>
            <a:r>
              <a:rPr lang="fr-FR" sz="1800" dirty="0" smtClean="0">
                <a:solidFill>
                  <a:srgbClr val="0070C0"/>
                </a:solidFill>
                <a:latin typeface="Calibri "/>
              </a:rPr>
              <a:t>     Parce </a:t>
            </a:r>
            <a:r>
              <a:rPr lang="fr-FR" sz="1800" dirty="0">
                <a:solidFill>
                  <a:srgbClr val="0070C0"/>
                </a:solidFill>
                <a:latin typeface="Calibri "/>
              </a:rPr>
              <a:t>que la valeur finale de range() n’est pas incluse.</a:t>
            </a:r>
          </a:p>
          <a:p>
            <a:pPr marL="0" indent="0">
              <a:buNone/>
            </a:pPr>
            <a:r>
              <a:rPr lang="fr-FR" sz="1800" b="1" dirty="0">
                <a:latin typeface="Calibri "/>
              </a:rPr>
              <a:t>2) </a:t>
            </a:r>
            <a:r>
              <a:rPr lang="fr-FR" sz="1800" dirty="0">
                <a:latin typeface="Calibri "/>
              </a:rPr>
              <a:t>Modifier le programme pour afficher les nombres de 1 à 10</a:t>
            </a:r>
            <a:r>
              <a:rPr lang="fr-FR" sz="1800" dirty="0" smtClean="0">
                <a:latin typeface="Calibri "/>
              </a:rPr>
              <a:t>.</a:t>
            </a:r>
          </a:p>
          <a:p>
            <a:pPr marL="0" indent="0">
              <a:buNone/>
            </a:pPr>
            <a:r>
              <a:rPr lang="fr-FR" sz="1800" b="1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fr-FR" sz="180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r-FR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 </a:t>
            </a:r>
            <a:r>
              <a:rPr lang="fr-FR" sz="18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r>
              <a:rPr lang="fr-FR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range(1,11):</a:t>
            </a:r>
          </a:p>
          <a:p>
            <a:pPr marL="0" indent="0">
              <a:buNone/>
            </a:pPr>
            <a:r>
              <a:rPr lang="fr-FR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fr-FR" sz="18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fr-FR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(i)</a:t>
            </a:r>
          </a:p>
          <a:p>
            <a:pPr marL="0" indent="0">
              <a:buNone/>
            </a:pPr>
            <a:r>
              <a:rPr lang="fr-FR" sz="1800" b="1" dirty="0">
                <a:latin typeface="Calibri "/>
              </a:rPr>
              <a:t>3) </a:t>
            </a:r>
            <a:r>
              <a:rPr lang="fr-FR" sz="1800" dirty="0">
                <a:latin typeface="Calibri "/>
              </a:rPr>
              <a:t>Modifier </a:t>
            </a:r>
            <a:r>
              <a:rPr lang="fr-FR" sz="1800" dirty="0" smtClean="0">
                <a:latin typeface="Calibri "/>
              </a:rPr>
              <a:t>le </a:t>
            </a:r>
            <a:r>
              <a:rPr lang="fr-FR" sz="1800" dirty="0">
                <a:latin typeface="Calibri "/>
              </a:rPr>
              <a:t>programme pour afficher les nombres pairs de 0 à 10</a:t>
            </a:r>
            <a:r>
              <a:rPr lang="fr-FR" sz="1800" dirty="0" smtClean="0">
                <a:latin typeface="Calibri "/>
              </a:rPr>
              <a:t>.</a:t>
            </a:r>
          </a:p>
          <a:p>
            <a:pPr marL="0" indent="0">
              <a:buNone/>
            </a:pPr>
            <a:r>
              <a:rPr lang="fr-FR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fr-FR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i </a:t>
            </a:r>
            <a:r>
              <a:rPr lang="fr-FR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in </a:t>
            </a:r>
            <a:r>
              <a:rPr lang="fr-FR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range(0,11,2):</a:t>
            </a:r>
          </a:p>
          <a:p>
            <a:pPr marL="0" indent="0">
              <a:buNone/>
            </a:pPr>
            <a:r>
              <a:rPr lang="fr-FR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fr-FR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fr-FR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(i)</a:t>
            </a:r>
          </a:p>
        </p:txBody>
      </p:sp>
      <p:sp>
        <p:nvSpPr>
          <p:cNvPr id="3074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24600"/>
            <a:ext cx="2133600" cy="365125"/>
          </a:xfrm>
          <a:noFill/>
        </p:spPr>
        <p:txBody>
          <a:bodyPr/>
          <a:lstStyle/>
          <a:p>
            <a:fld id="{8373E033-36EB-4508-9E63-7D4D78AE5ECA}" type="slidenum">
              <a:rPr lang="fr-FR" smtClean="0">
                <a:cs typeface="Times New Roman" pitchFamily="18" charset="0"/>
              </a:rPr>
              <a:pPr/>
              <a:t>4</a:t>
            </a:fld>
            <a:endParaRPr lang="fr-FR" smtClean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4322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4000" kern="100" dirty="0" smtClean="0">
                <a:ea typeface="Aptos" panose="020B0004020202020204" pitchFamily="34" charset="0"/>
                <a:cs typeface="Times New Roman" panose="02020603050405020304" pitchFamily="18" charset="0"/>
              </a:rPr>
              <a:t>Exercice 3</a:t>
            </a:r>
            <a:endParaRPr lang="fr-FR" sz="4000" dirty="0">
              <a:latin typeface="Calibri "/>
              <a:cs typeface="Times New Roman" panose="02020603050405020304" pitchFamily="18" charset="0"/>
            </a:endParaRPr>
          </a:p>
        </p:txBody>
      </p:sp>
      <p:sp>
        <p:nvSpPr>
          <p:cNvPr id="3076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24000"/>
            <a:ext cx="8382000" cy="46482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1800" dirty="0">
                <a:latin typeface="Calibri "/>
              </a:rPr>
              <a:t>Copier et exécuter le programme suivant :</a:t>
            </a:r>
          </a:p>
          <a:p>
            <a:pPr marL="0" indent="0">
              <a:buNone/>
            </a:pPr>
            <a:r>
              <a:rPr lang="fr-FR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tools</a:t>
            </a:r>
            <a:r>
              <a:rPr lang="fr-FR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= ["</a:t>
            </a:r>
            <a:r>
              <a:rPr lang="fr-FR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ChatGPT</a:t>
            </a:r>
            <a:r>
              <a:rPr lang="fr-FR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", "Google Translate", "Tesla </a:t>
            </a:r>
            <a:r>
              <a:rPr lang="fr-FR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Autopilot</a:t>
            </a:r>
            <a:r>
              <a:rPr lang="fr-FR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", "</a:t>
            </a:r>
            <a:r>
              <a:rPr lang="fr-FR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Siri</a:t>
            </a:r>
            <a:r>
              <a:rPr lang="fr-FR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", "Alexa"]</a:t>
            </a:r>
          </a:p>
          <a:p>
            <a:pPr marL="0" indent="0">
              <a:buNone/>
            </a:pPr>
            <a:r>
              <a:rPr lang="fr-FR" sz="1800" b="1" dirty="0" smtClean="0">
                <a:latin typeface="Calibri "/>
              </a:rPr>
              <a:t>1) </a:t>
            </a:r>
            <a:r>
              <a:rPr lang="fr-FR" sz="1800" dirty="0" smtClean="0">
                <a:latin typeface="Calibri "/>
              </a:rPr>
              <a:t>Que </a:t>
            </a:r>
            <a:r>
              <a:rPr lang="fr-FR" sz="1800" dirty="0">
                <a:latin typeface="Calibri "/>
              </a:rPr>
              <a:t>fait ce programme </a:t>
            </a:r>
            <a:r>
              <a:rPr lang="fr-FR" sz="1800" dirty="0" smtClean="0">
                <a:latin typeface="Calibri "/>
              </a:rPr>
              <a:t>?</a:t>
            </a:r>
          </a:p>
          <a:p>
            <a:pPr marL="0" indent="0">
              <a:buNone/>
            </a:pPr>
            <a:r>
              <a:rPr lang="fr-FR" sz="1800" dirty="0">
                <a:solidFill>
                  <a:srgbClr val="0070C0"/>
                </a:solidFill>
                <a:latin typeface="Calibri "/>
              </a:rPr>
              <a:t>    Il crée une liste appelée </a:t>
            </a:r>
            <a:r>
              <a:rPr lang="fr-FR" sz="1800" dirty="0" err="1">
                <a:solidFill>
                  <a:srgbClr val="0070C0"/>
                </a:solidFill>
                <a:latin typeface="Calibri "/>
              </a:rPr>
              <a:t>tools</a:t>
            </a:r>
            <a:r>
              <a:rPr lang="fr-FR" sz="1800" dirty="0">
                <a:solidFill>
                  <a:srgbClr val="0070C0"/>
                </a:solidFill>
                <a:latin typeface="Calibri "/>
              </a:rPr>
              <a:t> contenant plusieurs chaînes de caractères.</a:t>
            </a:r>
          </a:p>
          <a:p>
            <a:pPr marL="0" indent="0">
              <a:buNone/>
            </a:pPr>
            <a:r>
              <a:rPr lang="fr-FR" sz="1800" b="1" dirty="0">
                <a:latin typeface="Calibri "/>
              </a:rPr>
              <a:t>2) </a:t>
            </a:r>
            <a:r>
              <a:rPr lang="fr-FR" sz="1800" dirty="0">
                <a:latin typeface="Calibri "/>
              </a:rPr>
              <a:t>Ecrire les instructions qui permettent de : a) afficher le premier élément de la liste, b) afficher le dernier élément de la liste, c) afficher le nombre d’élément de la liste</a:t>
            </a:r>
            <a:r>
              <a:rPr lang="fr-FR" sz="1800" dirty="0" smtClean="0">
                <a:latin typeface="Calibri "/>
              </a:rPr>
              <a:t>.</a:t>
            </a:r>
          </a:p>
          <a:p>
            <a:pPr marL="400050" lvl="1" indent="0">
              <a:buNone/>
            </a:pPr>
            <a:r>
              <a:rPr lang="fr-FR" sz="1800" b="1" dirty="0" smtClean="0">
                <a:latin typeface="Calibri "/>
              </a:rPr>
              <a:t>a</a:t>
            </a:r>
            <a:r>
              <a:rPr lang="fr-FR" sz="1800" b="1" dirty="0">
                <a:latin typeface="Calibri "/>
              </a:rPr>
              <a:t>) </a:t>
            </a:r>
            <a:r>
              <a:rPr lang="fr-FR" sz="18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fr-FR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fr-FR" sz="18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tools</a:t>
            </a:r>
            <a:r>
              <a:rPr lang="fr-FR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[0])</a:t>
            </a:r>
          </a:p>
          <a:p>
            <a:pPr marL="400050" lvl="1" indent="0">
              <a:buNone/>
            </a:pPr>
            <a:r>
              <a:rPr lang="fr-FR" sz="1800" b="1" dirty="0" smtClean="0">
                <a:latin typeface="Calibri "/>
              </a:rPr>
              <a:t>b) </a:t>
            </a:r>
            <a:r>
              <a:rPr lang="fr-FR" sz="18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fr-FR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fr-FR" sz="18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fr-FR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fr-FR" sz="18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tools</a:t>
            </a:r>
            <a:r>
              <a:rPr lang="fr-FR" sz="180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</a:p>
          <a:p>
            <a:pPr marL="400050" lvl="1" indent="0">
              <a:buNone/>
            </a:pPr>
            <a:r>
              <a:rPr lang="fr-FR" sz="1800" b="1" dirty="0" smtClean="0">
                <a:latin typeface="Calibri "/>
              </a:rPr>
              <a:t>c) </a:t>
            </a:r>
            <a:r>
              <a:rPr lang="fr-FR" sz="18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fr-FR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fr-FR" sz="18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tools</a:t>
            </a:r>
            <a:r>
              <a:rPr lang="fr-FR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[-1]) </a:t>
            </a:r>
            <a:r>
              <a:rPr lang="fr-FR" sz="180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fr-FR" sz="1800" dirty="0" smtClean="0">
                <a:cs typeface="Courier New" panose="02070309020205020404" pitchFamily="49" charset="0"/>
              </a:rPr>
              <a:t>ou</a:t>
            </a:r>
            <a:r>
              <a:rPr lang="fr-FR" sz="180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fr-FR" sz="18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fr-FR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fr-FR" sz="18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tools</a:t>
            </a:r>
            <a:r>
              <a:rPr lang="fr-FR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fr-FR" sz="18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fr-FR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fr-FR" sz="18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tools</a:t>
            </a:r>
            <a:r>
              <a:rPr lang="fr-FR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)-1])</a:t>
            </a:r>
            <a:endParaRPr lang="fr-FR" sz="1800" dirty="0">
              <a:latin typeface="Calibri "/>
            </a:endParaRPr>
          </a:p>
          <a:p>
            <a:pPr marL="0" indent="0">
              <a:buNone/>
            </a:pPr>
            <a:r>
              <a:rPr lang="fr-FR" sz="1800" b="1" dirty="0" smtClean="0">
                <a:latin typeface="Calibri "/>
              </a:rPr>
              <a:t>3</a:t>
            </a:r>
            <a:r>
              <a:rPr lang="fr-FR" sz="1800" b="1" dirty="0">
                <a:latin typeface="Calibri "/>
              </a:rPr>
              <a:t>)</a:t>
            </a:r>
            <a:r>
              <a:rPr lang="fr-FR" sz="1800" dirty="0">
                <a:latin typeface="Calibri "/>
              </a:rPr>
              <a:t> Donner l’instruction Python permettant de trouver l’indice de "</a:t>
            </a:r>
            <a:r>
              <a:rPr lang="fr-FR" sz="1800" dirty="0" err="1">
                <a:latin typeface="Calibri "/>
              </a:rPr>
              <a:t>Siri</a:t>
            </a:r>
            <a:r>
              <a:rPr lang="fr-FR" sz="1800" dirty="0">
                <a:latin typeface="Calibri "/>
              </a:rPr>
              <a:t>" dans la liste et l’afficher</a:t>
            </a:r>
            <a:r>
              <a:rPr lang="fr-FR" sz="1800" dirty="0" smtClean="0">
                <a:latin typeface="Calibri "/>
              </a:rPr>
              <a:t>.</a:t>
            </a:r>
          </a:p>
          <a:p>
            <a:pPr marL="400050" lvl="1" indent="0">
              <a:buNone/>
            </a:pPr>
            <a:r>
              <a:rPr lang="fr-FR" sz="18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fr-FR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fr-FR" sz="18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tools.index</a:t>
            </a:r>
            <a:r>
              <a:rPr lang="fr-FR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</a:t>
            </a:r>
            <a:r>
              <a:rPr lang="fr-FR" sz="18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Siri</a:t>
            </a:r>
            <a:r>
              <a:rPr lang="fr-FR" sz="180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"))</a:t>
            </a:r>
            <a:endParaRPr lang="fr-FR" sz="1800" dirty="0">
              <a:solidFill>
                <a:srgbClr val="0070C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074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24600"/>
            <a:ext cx="2133600" cy="365125"/>
          </a:xfrm>
          <a:noFill/>
        </p:spPr>
        <p:txBody>
          <a:bodyPr/>
          <a:lstStyle/>
          <a:p>
            <a:fld id="{8373E033-36EB-4508-9E63-7D4D78AE5ECA}" type="slidenum">
              <a:rPr lang="fr-FR" smtClean="0">
                <a:cs typeface="Times New Roman" pitchFamily="18" charset="0"/>
              </a:rPr>
              <a:pPr/>
              <a:t>5</a:t>
            </a:fld>
            <a:endParaRPr lang="fr-FR" smtClean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075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4000" kern="100" dirty="0" smtClean="0">
                <a:ea typeface="Aptos" panose="020B0004020202020204" pitchFamily="34" charset="0"/>
                <a:cs typeface="Times New Roman" panose="02020603050405020304" pitchFamily="18" charset="0"/>
              </a:rPr>
              <a:t>Exercice 3 (2)</a:t>
            </a:r>
            <a:endParaRPr lang="fr-FR" sz="4000" dirty="0">
              <a:latin typeface="Calibri "/>
              <a:cs typeface="Times New Roman" panose="02020603050405020304" pitchFamily="18" charset="0"/>
            </a:endParaRPr>
          </a:p>
        </p:txBody>
      </p:sp>
      <p:sp>
        <p:nvSpPr>
          <p:cNvPr id="3076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24000"/>
            <a:ext cx="8382000" cy="4572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1800" dirty="0" smtClean="0">
                <a:latin typeface="Calibri "/>
              </a:rPr>
              <a:t>4</a:t>
            </a:r>
            <a:r>
              <a:rPr lang="fr-FR" sz="1800" dirty="0">
                <a:latin typeface="Calibri "/>
              </a:rPr>
              <a:t>) Donner l’instruction qui permet d’obtenir le résultat suivant :</a:t>
            </a:r>
          </a:p>
          <a:p>
            <a:pPr marL="0" indent="0">
              <a:buNone/>
            </a:pPr>
            <a:r>
              <a:rPr lang="fr-FR" sz="1800" dirty="0">
                <a:latin typeface="Calibri "/>
              </a:rPr>
              <a:t>['</a:t>
            </a:r>
            <a:r>
              <a:rPr lang="fr-FR" sz="1800" dirty="0" err="1">
                <a:latin typeface="Calibri "/>
              </a:rPr>
              <a:t>ChatGPT</a:t>
            </a:r>
            <a:r>
              <a:rPr lang="fr-FR" sz="1800" dirty="0">
                <a:latin typeface="Calibri "/>
              </a:rPr>
              <a:t>', 'Google Translate', 'Tesla </a:t>
            </a:r>
            <a:r>
              <a:rPr lang="fr-FR" sz="1800" dirty="0" err="1">
                <a:latin typeface="Calibri "/>
              </a:rPr>
              <a:t>Autopilot</a:t>
            </a:r>
            <a:r>
              <a:rPr lang="fr-FR" sz="1800" dirty="0">
                <a:latin typeface="Calibri "/>
              </a:rPr>
              <a:t>', '</a:t>
            </a:r>
            <a:r>
              <a:rPr lang="fr-FR" sz="1800" dirty="0" err="1">
                <a:latin typeface="Calibri "/>
              </a:rPr>
              <a:t>Siri</a:t>
            </a:r>
            <a:r>
              <a:rPr lang="fr-FR" sz="1800" dirty="0">
                <a:latin typeface="Calibri "/>
              </a:rPr>
              <a:t>', 'Alexa', '</a:t>
            </a:r>
            <a:r>
              <a:rPr lang="fr-FR" sz="1800" dirty="0" err="1">
                <a:latin typeface="Calibri "/>
              </a:rPr>
              <a:t>Copilot</a:t>
            </a:r>
            <a:r>
              <a:rPr lang="fr-FR" sz="1800" dirty="0" smtClean="0">
                <a:latin typeface="Calibri "/>
              </a:rPr>
              <a:t>']</a:t>
            </a:r>
          </a:p>
          <a:p>
            <a:pPr marL="400050" lvl="1" indent="0">
              <a:buNone/>
            </a:pPr>
            <a:r>
              <a:rPr lang="fr-FR" sz="18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tools.</a:t>
            </a:r>
            <a:r>
              <a:rPr lang="fr-FR" sz="1800" b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append</a:t>
            </a:r>
            <a:r>
              <a:rPr lang="fr-FR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</a:t>
            </a:r>
            <a:r>
              <a:rPr lang="fr-FR" sz="18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Copilot</a:t>
            </a:r>
            <a:r>
              <a:rPr lang="fr-FR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")</a:t>
            </a:r>
          </a:p>
          <a:p>
            <a:pPr marL="400050" lvl="1" indent="0">
              <a:buNone/>
            </a:pPr>
            <a:r>
              <a:rPr lang="fr-FR" sz="18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fr-FR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fr-FR" sz="18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tools</a:t>
            </a:r>
            <a:r>
              <a:rPr lang="fr-FR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r>
              <a:rPr lang="fr-FR" sz="1800" dirty="0">
                <a:latin typeface="Calibri "/>
              </a:rPr>
              <a:t>5) Donner l’instruction qui permet d’insérer "</a:t>
            </a:r>
            <a:r>
              <a:rPr lang="fr-FR" sz="1800" dirty="0" err="1">
                <a:latin typeface="Calibri "/>
              </a:rPr>
              <a:t>ChatGPT</a:t>
            </a:r>
            <a:r>
              <a:rPr lang="fr-FR" sz="1800" dirty="0">
                <a:latin typeface="Calibri "/>
              </a:rPr>
              <a:t>" à la position 2 dans la liste afin d’obtenir </a:t>
            </a:r>
            <a:r>
              <a:rPr lang="fr-FR" sz="1800" dirty="0" smtClean="0">
                <a:latin typeface="Calibri "/>
              </a:rPr>
              <a:t>:[</a:t>
            </a:r>
            <a:r>
              <a:rPr lang="fr-FR" sz="1800" dirty="0">
                <a:latin typeface="Calibri "/>
              </a:rPr>
              <a:t>'</a:t>
            </a:r>
            <a:r>
              <a:rPr lang="fr-FR" sz="1800" dirty="0" err="1">
                <a:latin typeface="Calibri "/>
              </a:rPr>
              <a:t>ChatGPT</a:t>
            </a:r>
            <a:r>
              <a:rPr lang="fr-FR" sz="1800" dirty="0">
                <a:latin typeface="Calibri "/>
              </a:rPr>
              <a:t>', 'Google Translate', '</a:t>
            </a:r>
            <a:r>
              <a:rPr lang="fr-FR" sz="1800" dirty="0" err="1">
                <a:latin typeface="Calibri "/>
              </a:rPr>
              <a:t>ChatGPT</a:t>
            </a:r>
            <a:r>
              <a:rPr lang="fr-FR" sz="1800" dirty="0">
                <a:latin typeface="Calibri "/>
              </a:rPr>
              <a:t>', 'Tesla </a:t>
            </a:r>
            <a:r>
              <a:rPr lang="fr-FR" sz="1800" dirty="0" err="1">
                <a:latin typeface="Calibri "/>
              </a:rPr>
              <a:t>Autopilot</a:t>
            </a:r>
            <a:r>
              <a:rPr lang="fr-FR" sz="1800" dirty="0">
                <a:latin typeface="Calibri "/>
              </a:rPr>
              <a:t>', '</a:t>
            </a:r>
            <a:r>
              <a:rPr lang="fr-FR" sz="1800" dirty="0" err="1">
                <a:latin typeface="Calibri "/>
              </a:rPr>
              <a:t>Siri</a:t>
            </a:r>
            <a:r>
              <a:rPr lang="fr-FR" sz="1800" dirty="0">
                <a:latin typeface="Calibri "/>
              </a:rPr>
              <a:t>', 'Alexa', '</a:t>
            </a:r>
            <a:r>
              <a:rPr lang="fr-FR" sz="1800" dirty="0" err="1">
                <a:latin typeface="Calibri "/>
              </a:rPr>
              <a:t>Copilot</a:t>
            </a:r>
            <a:r>
              <a:rPr lang="fr-FR" sz="1800" dirty="0" smtClean="0">
                <a:latin typeface="Calibri "/>
              </a:rPr>
              <a:t>']</a:t>
            </a:r>
          </a:p>
          <a:p>
            <a:pPr marL="400050" lvl="1" indent="0">
              <a:buNone/>
            </a:pPr>
            <a:r>
              <a:rPr lang="fr-FR" sz="18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tools.</a:t>
            </a:r>
            <a:r>
              <a:rPr lang="fr-FR" sz="1800" b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insert</a:t>
            </a:r>
            <a:r>
              <a:rPr lang="fr-FR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(2, "</a:t>
            </a:r>
            <a:r>
              <a:rPr lang="fr-FR" sz="18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ChatGPT</a:t>
            </a:r>
            <a:r>
              <a:rPr lang="fr-FR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")</a:t>
            </a:r>
          </a:p>
          <a:p>
            <a:pPr marL="400050" lvl="1" indent="0">
              <a:buNone/>
            </a:pPr>
            <a:r>
              <a:rPr lang="fr-FR" sz="18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fr-FR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fr-FR" sz="18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tools</a:t>
            </a:r>
            <a:r>
              <a:rPr lang="fr-FR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r>
              <a:rPr lang="fr-FR" sz="1800" dirty="0" smtClean="0">
                <a:latin typeface="Calibri "/>
              </a:rPr>
              <a:t>6</a:t>
            </a:r>
            <a:r>
              <a:rPr lang="fr-FR" sz="1800" dirty="0">
                <a:latin typeface="Calibri "/>
              </a:rPr>
              <a:t>) Donner l’instruction qui supprime "</a:t>
            </a:r>
            <a:r>
              <a:rPr lang="fr-FR" sz="1800" dirty="0" err="1">
                <a:latin typeface="Calibri "/>
              </a:rPr>
              <a:t>ChatGPT</a:t>
            </a:r>
            <a:r>
              <a:rPr lang="fr-FR" sz="1800" dirty="0">
                <a:latin typeface="Calibri "/>
              </a:rPr>
              <a:t>" de la liste. Que devient la liste après suppression ? Que remarquez-vous </a:t>
            </a:r>
            <a:r>
              <a:rPr lang="fr-FR" sz="1800" dirty="0" smtClean="0">
                <a:latin typeface="Calibri "/>
              </a:rPr>
              <a:t>?</a:t>
            </a:r>
          </a:p>
          <a:p>
            <a:pPr marL="400050" lvl="1" indent="0">
              <a:buNone/>
            </a:pPr>
            <a:r>
              <a:rPr lang="fr-FR" sz="1800" dirty="0" err="1">
                <a:solidFill>
                  <a:srgbClr val="0070C0"/>
                </a:solidFill>
                <a:latin typeface="Calibri "/>
              </a:rPr>
              <a:t>tools.</a:t>
            </a:r>
            <a:r>
              <a:rPr lang="fr-FR" sz="1800" b="1" dirty="0" err="1">
                <a:solidFill>
                  <a:srgbClr val="0070C0"/>
                </a:solidFill>
                <a:latin typeface="Calibri "/>
              </a:rPr>
              <a:t>remove</a:t>
            </a:r>
            <a:r>
              <a:rPr lang="fr-FR" sz="1800" dirty="0">
                <a:solidFill>
                  <a:srgbClr val="0070C0"/>
                </a:solidFill>
                <a:latin typeface="Calibri "/>
              </a:rPr>
              <a:t>("</a:t>
            </a:r>
            <a:r>
              <a:rPr lang="fr-FR" sz="1800" dirty="0" err="1">
                <a:solidFill>
                  <a:srgbClr val="0070C0"/>
                </a:solidFill>
                <a:latin typeface="Calibri "/>
              </a:rPr>
              <a:t>ChatGPT</a:t>
            </a:r>
            <a:r>
              <a:rPr lang="fr-FR" sz="1800" dirty="0">
                <a:solidFill>
                  <a:srgbClr val="0070C0"/>
                </a:solidFill>
                <a:latin typeface="Calibri "/>
              </a:rPr>
              <a:t>")</a:t>
            </a:r>
          </a:p>
          <a:p>
            <a:pPr marL="400050" lvl="1" indent="0">
              <a:buNone/>
            </a:pPr>
            <a:r>
              <a:rPr lang="fr-FR" sz="1800" dirty="0" err="1">
                <a:solidFill>
                  <a:srgbClr val="0070C0"/>
                </a:solidFill>
                <a:latin typeface="Calibri "/>
              </a:rPr>
              <a:t>print</a:t>
            </a:r>
            <a:r>
              <a:rPr lang="fr-FR" sz="1800" dirty="0">
                <a:solidFill>
                  <a:srgbClr val="0070C0"/>
                </a:solidFill>
                <a:latin typeface="Calibri "/>
              </a:rPr>
              <a:t>(</a:t>
            </a:r>
            <a:r>
              <a:rPr lang="fr-FR" sz="1800" dirty="0" err="1">
                <a:solidFill>
                  <a:srgbClr val="0070C0"/>
                </a:solidFill>
                <a:latin typeface="Calibri "/>
              </a:rPr>
              <a:t>tools</a:t>
            </a:r>
            <a:r>
              <a:rPr lang="fr-FR" sz="1800" dirty="0">
                <a:solidFill>
                  <a:srgbClr val="0070C0"/>
                </a:solidFill>
                <a:latin typeface="Calibri "/>
              </a:rPr>
              <a:t>)</a:t>
            </a:r>
          </a:p>
          <a:p>
            <a:pPr marL="400050" lvl="1" indent="0">
              <a:buNone/>
            </a:pPr>
            <a:r>
              <a:rPr lang="fr-FR" sz="1800" dirty="0" err="1">
                <a:solidFill>
                  <a:srgbClr val="0070C0"/>
                </a:solidFill>
                <a:latin typeface="Calibri "/>
              </a:rPr>
              <a:t>remove</a:t>
            </a:r>
            <a:r>
              <a:rPr lang="fr-FR" sz="1800" dirty="0">
                <a:solidFill>
                  <a:srgbClr val="0070C0"/>
                </a:solidFill>
                <a:latin typeface="Calibri "/>
              </a:rPr>
              <a:t>() supprime la première occurrence seulement</a:t>
            </a:r>
            <a:r>
              <a:rPr lang="fr-FR" sz="1800" dirty="0" smtClean="0">
                <a:solidFill>
                  <a:srgbClr val="0070C0"/>
                </a:solidFill>
                <a:latin typeface="Calibri "/>
              </a:rPr>
              <a:t>.</a:t>
            </a:r>
            <a:endParaRPr lang="fr-FR" sz="1800" dirty="0">
              <a:latin typeface="Calibri "/>
            </a:endParaRPr>
          </a:p>
        </p:txBody>
      </p:sp>
      <p:sp>
        <p:nvSpPr>
          <p:cNvPr id="3074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24600"/>
            <a:ext cx="2133600" cy="365125"/>
          </a:xfrm>
          <a:noFill/>
        </p:spPr>
        <p:txBody>
          <a:bodyPr/>
          <a:lstStyle/>
          <a:p>
            <a:fld id="{8373E033-36EB-4508-9E63-7D4D78AE5ECA}" type="slidenum">
              <a:rPr lang="fr-FR" smtClean="0">
                <a:cs typeface="Times New Roman" pitchFamily="18" charset="0"/>
              </a:rPr>
              <a:pPr/>
              <a:t>6</a:t>
            </a:fld>
            <a:endParaRPr lang="fr-FR" smtClean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6004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4000" kern="100" dirty="0" smtClean="0">
                <a:ea typeface="Aptos" panose="020B0004020202020204" pitchFamily="34" charset="0"/>
                <a:cs typeface="Times New Roman" panose="02020603050405020304" pitchFamily="18" charset="0"/>
              </a:rPr>
              <a:t>Exercice 3 (3)</a:t>
            </a:r>
            <a:endParaRPr lang="fr-FR" sz="4000" dirty="0">
              <a:latin typeface="Calibri "/>
              <a:cs typeface="Times New Roman" panose="02020603050405020304" pitchFamily="18" charset="0"/>
            </a:endParaRPr>
          </a:p>
        </p:txBody>
      </p:sp>
      <p:sp>
        <p:nvSpPr>
          <p:cNvPr id="3076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24000"/>
            <a:ext cx="8382000" cy="4572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1800" dirty="0" smtClean="0">
                <a:latin typeface="Calibri "/>
              </a:rPr>
              <a:t>7</a:t>
            </a:r>
            <a:r>
              <a:rPr lang="fr-FR" sz="1800" dirty="0">
                <a:latin typeface="Calibri "/>
              </a:rPr>
              <a:t>) Donner l’instruction Python permettant de supprimer le troisième élément de la liste</a:t>
            </a:r>
            <a:r>
              <a:rPr lang="fr-FR" sz="1800" dirty="0" smtClean="0">
                <a:latin typeface="Calibri "/>
              </a:rPr>
              <a:t>.</a:t>
            </a:r>
          </a:p>
          <a:p>
            <a:pPr marL="0" indent="0">
              <a:buNone/>
            </a:pPr>
            <a:r>
              <a:rPr lang="fr-FR" sz="1800" dirty="0" smtClean="0">
                <a:latin typeface="Calibri "/>
              </a:rPr>
              <a:t>	</a:t>
            </a:r>
            <a:r>
              <a:rPr lang="fr-FR" sz="1800" dirty="0" err="1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tools.</a:t>
            </a:r>
            <a:r>
              <a:rPr lang="fr-FR" sz="1800" b="1" dirty="0" err="1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pop</a:t>
            </a:r>
            <a:r>
              <a:rPr lang="fr-FR" sz="180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(2</a:t>
            </a:r>
            <a:r>
              <a:rPr lang="fr-FR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  ou </a:t>
            </a:r>
            <a:r>
              <a:rPr lang="fr-FR" sz="1800" b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del</a:t>
            </a:r>
            <a:r>
              <a:rPr lang="fr-FR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r-FR" sz="18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tools</a:t>
            </a:r>
            <a:r>
              <a:rPr lang="fr-FR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[2] </a:t>
            </a:r>
          </a:p>
          <a:p>
            <a:pPr marL="0" indent="0">
              <a:buNone/>
            </a:pPr>
            <a:endParaRPr lang="fr-FR" sz="1800" dirty="0">
              <a:latin typeface="Calibri "/>
            </a:endParaRPr>
          </a:p>
          <a:p>
            <a:pPr marL="0" indent="0">
              <a:buNone/>
            </a:pPr>
            <a:r>
              <a:rPr lang="fr-FR" sz="1800" dirty="0">
                <a:latin typeface="Calibri "/>
              </a:rPr>
              <a:t>8) Donner l’instruction qui permet de modifier "</a:t>
            </a:r>
            <a:r>
              <a:rPr lang="fr-FR" sz="1800" dirty="0" err="1">
                <a:latin typeface="Calibri "/>
              </a:rPr>
              <a:t>Siri</a:t>
            </a:r>
            <a:r>
              <a:rPr lang="fr-FR" sz="1800" dirty="0">
                <a:latin typeface="Calibri "/>
              </a:rPr>
              <a:t>" par "Gemini" afin d’obtenir :</a:t>
            </a:r>
          </a:p>
          <a:p>
            <a:pPr marL="0" indent="0">
              <a:buNone/>
            </a:pPr>
            <a:r>
              <a:rPr lang="fr-FR" sz="1800" dirty="0">
                <a:latin typeface="Calibri "/>
              </a:rPr>
              <a:t>['Google Translate', '</a:t>
            </a:r>
            <a:r>
              <a:rPr lang="fr-FR" sz="1800" dirty="0" err="1">
                <a:latin typeface="Calibri "/>
              </a:rPr>
              <a:t>ChatGPT</a:t>
            </a:r>
            <a:r>
              <a:rPr lang="fr-FR" sz="1800" dirty="0">
                <a:latin typeface="Calibri "/>
              </a:rPr>
              <a:t>', 'Gemini', 'Alexa', '</a:t>
            </a:r>
            <a:r>
              <a:rPr lang="fr-FR" sz="1800" dirty="0" err="1">
                <a:latin typeface="Calibri "/>
              </a:rPr>
              <a:t>Copilot</a:t>
            </a:r>
            <a:r>
              <a:rPr lang="fr-FR" sz="1800" dirty="0" smtClean="0">
                <a:latin typeface="Calibri "/>
              </a:rPr>
              <a:t>']</a:t>
            </a:r>
          </a:p>
          <a:p>
            <a:pPr marL="0" indent="0">
              <a:buNone/>
            </a:pPr>
            <a:endParaRPr lang="fr-FR" sz="1800" dirty="0" smtClean="0">
              <a:latin typeface="Calibri "/>
            </a:endParaRPr>
          </a:p>
          <a:p>
            <a:pPr marL="0" indent="0">
              <a:buNone/>
            </a:pPr>
            <a:r>
              <a:rPr lang="fr-FR" sz="1800" dirty="0" err="1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tools</a:t>
            </a:r>
            <a:r>
              <a:rPr lang="fr-FR" sz="180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[2] </a:t>
            </a:r>
            <a:r>
              <a:rPr lang="fr-FR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"</a:t>
            </a:r>
            <a:r>
              <a:rPr lang="fr-FR" sz="180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Gemini" </a:t>
            </a:r>
            <a:r>
              <a:rPr lang="fr-FR" sz="1800" dirty="0" smtClean="0">
                <a:latin typeface="Calibri "/>
                <a:cs typeface="Courier New" panose="02070309020205020404" pitchFamily="49" charset="0"/>
              </a:rPr>
              <a:t>ou</a:t>
            </a:r>
            <a:endParaRPr lang="fr-FR" sz="1800" dirty="0">
              <a:latin typeface="Calibri 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fr-FR" sz="1800" dirty="0" err="1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tools</a:t>
            </a:r>
            <a:r>
              <a:rPr lang="fr-FR" sz="180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fr-FR" sz="1800" dirty="0" err="1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tools.</a:t>
            </a:r>
            <a:r>
              <a:rPr lang="fr-FR" sz="1800" b="1" dirty="0" err="1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index</a:t>
            </a:r>
            <a:r>
              <a:rPr lang="fr-FR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</a:t>
            </a:r>
            <a:r>
              <a:rPr lang="fr-FR" sz="18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Siri</a:t>
            </a:r>
            <a:r>
              <a:rPr lang="fr-FR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")] = "Gemini</a:t>
            </a:r>
            <a:r>
              <a:rPr lang="fr-FR" sz="180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endParaRPr lang="fr-FR" sz="1800" dirty="0">
              <a:solidFill>
                <a:srgbClr val="0070C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074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24600"/>
            <a:ext cx="2133600" cy="365125"/>
          </a:xfrm>
          <a:noFill/>
        </p:spPr>
        <p:txBody>
          <a:bodyPr/>
          <a:lstStyle/>
          <a:p>
            <a:fld id="{8373E033-36EB-4508-9E63-7D4D78AE5ECA}" type="slidenum">
              <a:rPr lang="fr-FR" smtClean="0">
                <a:cs typeface="Times New Roman" pitchFamily="18" charset="0"/>
              </a:rPr>
              <a:pPr/>
              <a:t>7</a:t>
            </a:fld>
            <a:endParaRPr lang="fr-FR" smtClean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6424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4000" kern="100" dirty="0" smtClean="0">
                <a:ea typeface="Aptos" panose="020B0004020202020204" pitchFamily="34" charset="0"/>
                <a:cs typeface="Times New Roman" panose="02020603050405020304" pitchFamily="18" charset="0"/>
              </a:rPr>
              <a:t>Exercice 4</a:t>
            </a:r>
            <a:endParaRPr lang="fr-FR" sz="4000" dirty="0">
              <a:latin typeface="Calibri "/>
              <a:cs typeface="Times New Roman" panose="02020603050405020304" pitchFamily="18" charset="0"/>
            </a:endParaRPr>
          </a:p>
        </p:txBody>
      </p:sp>
      <p:sp>
        <p:nvSpPr>
          <p:cNvPr id="3076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24000"/>
            <a:ext cx="8382000" cy="4572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1800" dirty="0">
                <a:latin typeface="Calibri "/>
              </a:rPr>
              <a:t>On considère la liste suivante : </a:t>
            </a:r>
            <a:r>
              <a:rPr lang="fr-FR" sz="1800" dirty="0" err="1">
                <a:latin typeface="Calibri "/>
              </a:rPr>
              <a:t>numbers</a:t>
            </a:r>
            <a:r>
              <a:rPr lang="fr-FR" sz="1800" dirty="0">
                <a:latin typeface="Calibri "/>
              </a:rPr>
              <a:t> = [2, 1, 5, 3, 2, 6, 3, 2, 1]</a:t>
            </a:r>
          </a:p>
          <a:p>
            <a:pPr marL="0" indent="0">
              <a:buNone/>
            </a:pPr>
            <a:r>
              <a:rPr lang="fr-FR" sz="1800" dirty="0" smtClean="0">
                <a:latin typeface="Calibri "/>
              </a:rPr>
              <a:t>1) Ecrire </a:t>
            </a:r>
            <a:r>
              <a:rPr lang="fr-FR" sz="1800" dirty="0">
                <a:latin typeface="Calibri "/>
              </a:rPr>
              <a:t>un programme qui affiche tous les éléments de la liste en utilisant une boucle for</a:t>
            </a:r>
            <a:r>
              <a:rPr lang="fr-FR" sz="1800" dirty="0" smtClean="0">
                <a:latin typeface="Calibri "/>
              </a:rPr>
              <a:t>.</a:t>
            </a:r>
          </a:p>
          <a:p>
            <a:pPr marL="0" indent="0">
              <a:buNone/>
            </a:pPr>
            <a:r>
              <a:rPr lang="en-US" sz="18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n </a:t>
            </a:r>
            <a:r>
              <a:rPr lang="en-US" sz="18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r>
              <a:rPr lang="en-US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numbers: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print(n)</a:t>
            </a:r>
            <a:endParaRPr lang="fr-FR" sz="1800" dirty="0" smtClean="0">
              <a:solidFill>
                <a:srgbClr val="0070C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fr-FR" sz="1800" dirty="0" smtClean="0">
                <a:latin typeface="Calibri "/>
              </a:rPr>
              <a:t>2</a:t>
            </a:r>
            <a:r>
              <a:rPr lang="fr-FR" sz="1800" dirty="0">
                <a:latin typeface="Calibri "/>
              </a:rPr>
              <a:t>) Modifier le programme pour afficher tous les éléments sur la même ligne, séparés par un espace : </a:t>
            </a:r>
          </a:p>
          <a:p>
            <a:pPr marL="0" indent="0">
              <a:buNone/>
            </a:pPr>
            <a:r>
              <a:rPr lang="fr-FR" sz="1800" dirty="0">
                <a:latin typeface="Calibri "/>
              </a:rPr>
              <a:t>2 1 5 3 2 6 3 2 </a:t>
            </a:r>
            <a:r>
              <a:rPr lang="fr-FR" sz="1800" dirty="0" smtClean="0">
                <a:latin typeface="Calibri "/>
              </a:rPr>
              <a:t>1</a:t>
            </a:r>
          </a:p>
          <a:p>
            <a:pPr marL="0" indent="0">
              <a:buNone/>
            </a:pPr>
            <a:r>
              <a:rPr lang="en-US" sz="18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n </a:t>
            </a:r>
            <a:r>
              <a:rPr lang="en-US" sz="18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r>
              <a:rPr lang="en-US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numbers: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print(n, </a:t>
            </a:r>
            <a:r>
              <a:rPr lang="en-US" sz="18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end=" "</a:t>
            </a:r>
            <a:r>
              <a:rPr lang="en-US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fr-FR" sz="1800" dirty="0">
              <a:solidFill>
                <a:srgbClr val="0070C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fr-FR" sz="1800" dirty="0">
                <a:latin typeface="Calibri "/>
              </a:rPr>
              <a:t>3) Modifier le programme pour afficher chaque élément précédé de son </a:t>
            </a:r>
            <a:r>
              <a:rPr lang="fr-FR" sz="1800" dirty="0">
                <a:solidFill>
                  <a:srgbClr val="0070C0"/>
                </a:solidFill>
                <a:latin typeface="Calibri "/>
              </a:rPr>
              <a:t>indice</a:t>
            </a:r>
            <a:r>
              <a:rPr lang="fr-FR" sz="1800" dirty="0">
                <a:latin typeface="Calibri "/>
              </a:rPr>
              <a:t> : </a:t>
            </a:r>
          </a:p>
          <a:p>
            <a:pPr marL="0" indent="0">
              <a:buNone/>
            </a:pPr>
            <a:r>
              <a:rPr lang="en-US" sz="18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r>
              <a:rPr lang="en-US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range</a:t>
            </a:r>
            <a:r>
              <a:rPr lang="en-US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b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(numbers)):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print(</a:t>
            </a:r>
            <a:r>
              <a:rPr lang="en-US" sz="18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numbers[</a:t>
            </a:r>
            <a:r>
              <a:rPr lang="en-US" sz="18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80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])</a:t>
            </a:r>
            <a:endParaRPr lang="fr-FR" sz="1800" dirty="0">
              <a:solidFill>
                <a:srgbClr val="0070C0"/>
              </a:solidFill>
              <a:latin typeface="Calibri "/>
            </a:endParaRPr>
          </a:p>
        </p:txBody>
      </p:sp>
      <p:sp>
        <p:nvSpPr>
          <p:cNvPr id="3074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24600"/>
            <a:ext cx="2133600" cy="365125"/>
          </a:xfrm>
          <a:noFill/>
        </p:spPr>
        <p:txBody>
          <a:bodyPr/>
          <a:lstStyle/>
          <a:p>
            <a:fld id="{8373E033-36EB-4508-9E63-7D4D78AE5ECA}" type="slidenum">
              <a:rPr lang="fr-FR" smtClean="0">
                <a:cs typeface="Times New Roman" pitchFamily="18" charset="0"/>
              </a:rPr>
              <a:pPr/>
              <a:t>8</a:t>
            </a:fld>
            <a:endParaRPr lang="fr-FR" smtClean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2038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4000" kern="100" dirty="0" smtClean="0">
                <a:ea typeface="Aptos" panose="020B0004020202020204" pitchFamily="34" charset="0"/>
                <a:cs typeface="Times New Roman" panose="02020603050405020304" pitchFamily="18" charset="0"/>
              </a:rPr>
              <a:t>Exercice 4 (2)</a:t>
            </a:r>
            <a:endParaRPr lang="fr-FR" sz="4000" dirty="0">
              <a:latin typeface="Calibri "/>
              <a:cs typeface="Times New Roman" panose="02020603050405020304" pitchFamily="18" charset="0"/>
            </a:endParaRPr>
          </a:p>
        </p:txBody>
      </p:sp>
      <p:sp>
        <p:nvSpPr>
          <p:cNvPr id="3076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24000"/>
            <a:ext cx="8382000" cy="5105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1550" dirty="0" smtClean="0">
                <a:latin typeface="Calibri "/>
              </a:rPr>
              <a:t>4</a:t>
            </a:r>
            <a:r>
              <a:rPr lang="fr-FR" sz="1550" dirty="0">
                <a:latin typeface="Calibri "/>
              </a:rPr>
              <a:t>) Ecrire un programme qui compte le nombre d’éléments pair dans la liste et affiche le résultat</a:t>
            </a:r>
            <a:r>
              <a:rPr lang="fr-FR" sz="1550" dirty="0" smtClean="0">
                <a:latin typeface="Calibri "/>
              </a:rPr>
              <a:t>.</a:t>
            </a:r>
          </a:p>
          <a:p>
            <a:pPr marL="0" indent="0">
              <a:buNone/>
            </a:pPr>
            <a:r>
              <a:rPr lang="en-US" sz="155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count = 0</a:t>
            </a:r>
          </a:p>
          <a:p>
            <a:pPr marL="0" indent="0">
              <a:buNone/>
            </a:pPr>
            <a:r>
              <a:rPr lang="en-US" sz="155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sz="155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n </a:t>
            </a:r>
            <a:r>
              <a:rPr lang="en-US" sz="155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r>
              <a:rPr lang="en-US" sz="155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numbers:</a:t>
            </a:r>
          </a:p>
          <a:p>
            <a:pPr marL="0" indent="0">
              <a:buNone/>
            </a:pPr>
            <a:r>
              <a:rPr lang="en-US" sz="155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55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55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n % 2 == 0:</a:t>
            </a:r>
          </a:p>
          <a:p>
            <a:pPr marL="0" indent="0">
              <a:buNone/>
            </a:pPr>
            <a:r>
              <a:rPr lang="en-US" sz="155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count += 1</a:t>
            </a:r>
          </a:p>
          <a:p>
            <a:pPr marL="0" indent="0">
              <a:buNone/>
            </a:pPr>
            <a:r>
              <a:rPr lang="en-US" sz="155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print("</a:t>
            </a:r>
            <a:r>
              <a:rPr lang="en-US" sz="155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Nombre</a:t>
            </a:r>
            <a:r>
              <a:rPr lang="en-US" sz="155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55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d'éléments</a:t>
            </a:r>
            <a:r>
              <a:rPr lang="en-US" sz="155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pairs :", count)</a:t>
            </a:r>
            <a:endParaRPr lang="fr-FR" sz="1550" dirty="0">
              <a:solidFill>
                <a:srgbClr val="0070C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fr-FR" sz="1550" dirty="0" smtClean="0">
              <a:latin typeface="Calibri "/>
            </a:endParaRPr>
          </a:p>
          <a:p>
            <a:pPr marL="0" indent="0">
              <a:buNone/>
            </a:pPr>
            <a:r>
              <a:rPr lang="fr-FR" sz="1550" dirty="0" smtClean="0">
                <a:latin typeface="Calibri "/>
              </a:rPr>
              <a:t>6</a:t>
            </a:r>
            <a:r>
              <a:rPr lang="fr-FR" sz="1550" dirty="0">
                <a:latin typeface="Calibri "/>
              </a:rPr>
              <a:t>) Ecrire un programme qui cherche si l’élément 3 existe dans la liste et affiche :3 existe ou 3 n'existe pas</a:t>
            </a:r>
            <a:r>
              <a:rPr lang="fr-FR" sz="1550" dirty="0" smtClean="0">
                <a:latin typeface="Calibri "/>
              </a:rPr>
              <a:t>.</a:t>
            </a:r>
          </a:p>
          <a:p>
            <a:pPr marL="0" indent="0">
              <a:buNone/>
            </a:pPr>
            <a:r>
              <a:rPr lang="en-US" sz="155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found </a:t>
            </a:r>
            <a:r>
              <a:rPr lang="en-US" sz="155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sz="155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</a:p>
          <a:p>
            <a:pPr marL="0" indent="0">
              <a:buNone/>
            </a:pPr>
            <a:r>
              <a:rPr lang="en-US" sz="155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sz="155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n </a:t>
            </a:r>
            <a:r>
              <a:rPr lang="en-US" sz="155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r>
              <a:rPr lang="en-US" sz="155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numbers:</a:t>
            </a:r>
          </a:p>
          <a:p>
            <a:pPr marL="0" indent="0">
              <a:buNone/>
            </a:pPr>
            <a:r>
              <a:rPr lang="en-US" sz="155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55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55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n == 3:</a:t>
            </a:r>
          </a:p>
          <a:p>
            <a:pPr marL="0" indent="0">
              <a:buNone/>
            </a:pPr>
            <a:r>
              <a:rPr lang="en-US" sz="155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found = True</a:t>
            </a:r>
          </a:p>
          <a:p>
            <a:pPr marL="0" indent="0">
              <a:buNone/>
            </a:pPr>
            <a:r>
              <a:rPr lang="en-US" sz="155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55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found:</a:t>
            </a:r>
          </a:p>
          <a:p>
            <a:pPr marL="0" indent="0">
              <a:buNone/>
            </a:pPr>
            <a:r>
              <a:rPr lang="en-US" sz="155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print("3 </a:t>
            </a:r>
            <a:r>
              <a:rPr lang="en-US" sz="155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existe</a:t>
            </a:r>
            <a:r>
              <a:rPr lang="en-US" sz="155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")</a:t>
            </a:r>
          </a:p>
          <a:p>
            <a:pPr marL="0" indent="0">
              <a:buNone/>
            </a:pPr>
            <a:r>
              <a:rPr lang="en-US" sz="155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  <a:r>
              <a:rPr lang="en-US" sz="155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indent="0">
              <a:buNone/>
            </a:pPr>
            <a:r>
              <a:rPr lang="en-US" sz="155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print("3 </a:t>
            </a:r>
            <a:r>
              <a:rPr lang="en-US" sz="155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n'existe</a:t>
            </a:r>
            <a:r>
              <a:rPr lang="en-US" sz="155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pas</a:t>
            </a:r>
            <a:r>
              <a:rPr lang="en-US" sz="155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")</a:t>
            </a:r>
            <a:endParaRPr lang="fr-FR" sz="1550" dirty="0">
              <a:latin typeface="Calibri "/>
            </a:endParaRPr>
          </a:p>
        </p:txBody>
      </p:sp>
      <p:sp>
        <p:nvSpPr>
          <p:cNvPr id="3074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24600"/>
            <a:ext cx="2133600" cy="365125"/>
          </a:xfrm>
          <a:noFill/>
        </p:spPr>
        <p:txBody>
          <a:bodyPr/>
          <a:lstStyle/>
          <a:p>
            <a:fld id="{8373E033-36EB-4508-9E63-7D4D78AE5ECA}" type="slidenum">
              <a:rPr lang="fr-FR" smtClean="0">
                <a:cs typeface="Times New Roman" pitchFamily="18" charset="0"/>
              </a:rPr>
              <a:pPr/>
              <a:t>9</a:t>
            </a:fld>
            <a:endParaRPr lang="fr-FR" smtClean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6587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ésentation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NMLS Resource Document" ma:contentTypeID="0x010100DC5B5FCFF9D1BA4DAD229256A1AA6A3B0200D622463C5FFB014FBCAFE2655ACD4CF5" ma:contentTypeVersion="6" ma:contentTypeDescription="" ma:contentTypeScope="" ma:versionID="62cabd6c6ed5ab805f45e8bda64d38b4">
  <xsd:schema xmlns:xsd="http://www.w3.org/2001/XMLSchema" xmlns:xs="http://www.w3.org/2001/XMLSchema" xmlns:p="http://schemas.microsoft.com/office/2006/metadata/properties" xmlns:ns1="http://schemas.microsoft.com/sharepoint/v3" xmlns:ns2="efe8e42f-3261-4de6-9f0c-8b6fb906bc99" xmlns:ns3="ba3bbe5e-af72-471c-90f4-6a0ab3f8c38f" targetNamespace="http://schemas.microsoft.com/office/2006/metadata/properties" ma:root="true" ma:fieldsID="1cacb463c8c7f4291dbeee2ff2337f24" ns1:_="" ns2:_="" ns3:_="">
    <xsd:import namespace="http://schemas.microsoft.com/sharepoint/v3"/>
    <xsd:import namespace="efe8e42f-3261-4de6-9f0c-8b6fb906bc99"/>
    <xsd:import namespace="ba3bbe5e-af72-471c-90f4-6a0ab3f8c38f"/>
    <xsd:element name="properties">
      <xsd:complexType>
        <xsd:sequence>
          <xsd:element name="documentManagement">
            <xsd:complexType>
              <xsd:all>
                <xsd:element ref="ns1:ArticleStartDate" minOccurs="0"/>
                <xsd:element ref="ns2:DocumentAbstract" minOccurs="0"/>
                <xsd:element ref="ns2:NMLS_x0020_Resource_x0020_Type" minOccurs="0"/>
                <xsd:element ref="ns2:UserType" minOccurs="0"/>
                <xsd:element ref="ns3:NMLSResourceTopic" minOccurs="0"/>
                <xsd:element ref="ns2:DocumentSortPriority" minOccurs="0"/>
                <xsd:element ref="ns2:GroupNumber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ArticleStartDate" ma:index="8" nillable="true" ma:displayName="Article Date" ma:format="DateOnly" ma:internalName="ArticleStart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fe8e42f-3261-4de6-9f0c-8b6fb906bc99" elementFormDefault="qualified">
    <xsd:import namespace="http://schemas.microsoft.com/office/2006/documentManagement/types"/>
    <xsd:import namespace="http://schemas.microsoft.com/office/infopath/2007/PartnerControls"/>
    <xsd:element name="DocumentAbstract" ma:index="9" nillable="true" ma:displayName="DocumentAbstract" ma:internalName="DocumentAbstract">
      <xsd:simpleType>
        <xsd:restriction base="dms:Note">
          <xsd:maxLength value="255"/>
        </xsd:restriction>
      </xsd:simpleType>
    </xsd:element>
    <xsd:element name="NMLS_x0020_Resource_x0020_Type" ma:index="10" nillable="true" ma:displayName="NMLSResourceType" ma:default="Navigation Guide" ma:format="Dropdown" ma:internalName="NMLS_x0020_Resource_x0020_Type">
      <xsd:simpleType>
        <xsd:restriction base="dms:Choice">
          <xsd:enumeration value="Application Form"/>
          <xsd:enumeration value="Diagram"/>
          <xsd:enumeration value="FAQ"/>
          <xsd:enumeration value="Guidebook"/>
          <xsd:enumeration value="High Level Document"/>
          <xsd:enumeration value="MU Form"/>
          <xsd:enumeration value="Navigation Guide"/>
          <xsd:enumeration value="Other"/>
          <xsd:enumeration value="Policy"/>
          <xsd:enumeration value="Proposal for Comment"/>
          <xsd:enumeration value="Quick Guide"/>
          <xsd:enumeration value="Reference Guide"/>
          <xsd:enumeration value="Release Materials"/>
          <xsd:enumeration value="Report"/>
          <xsd:enumeration value="Survey"/>
          <xsd:enumeration value="Tutorial"/>
          <xsd:enumeration value="Test Content Outline"/>
        </xsd:restriction>
      </xsd:simpleType>
    </xsd:element>
    <xsd:element name="UserType" ma:index="11" nillable="true" ma:displayName="UserType" ma:default="Company" ma:format="Dropdown" ma:internalName="UserType">
      <xsd:simpleType>
        <xsd:restriction base="dms:Choice">
          <xsd:enumeration value="Company"/>
          <xsd:enumeration value="MLO"/>
          <xsd:enumeration value="Regulator"/>
          <xsd:enumeration value="Course Provider"/>
        </xsd:restriction>
      </xsd:simpleType>
    </xsd:element>
    <xsd:element name="DocumentSortPriority" ma:index="13" nillable="true" ma:displayName="DocumentSortPriority" ma:decimals="0" ma:default="0" ma:internalName="DocumentSortPriority">
      <xsd:simpleType>
        <xsd:restriction base="dms:Number"/>
      </xsd:simpleType>
    </xsd:element>
    <xsd:element name="GroupNumber" ma:index="14" nillable="true" ma:displayName="GroupNumber" ma:decimals="0" ma:internalName="GroupNumber">
      <xsd:simpleType>
        <xsd:restriction base="dms:Number">
          <xsd:minInclusive value="0"/>
        </xsd:restriction>
      </xsd:simpleType>
    </xsd:element>
    <xsd:element name="SharedWithUsers" ma:index="15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3bbe5e-af72-471c-90f4-6a0ab3f8c38f" elementFormDefault="qualified">
    <xsd:import namespace="http://schemas.microsoft.com/office/2006/documentManagement/types"/>
    <xsd:import namespace="http://schemas.microsoft.com/office/infopath/2007/PartnerControls"/>
    <xsd:element name="NMLSResourceTopic" ma:index="12" nillable="true" ma:displayName="NMLSResourceTopic" ma:internalName="NMLSResourceTopic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Background Check"/>
                    <xsd:enumeration value="Certification"/>
                    <xsd:enumeration value="Credit Report"/>
                    <xsd:enumeration value="Data Download"/>
                    <xsd:enumeration value="Education"/>
                    <xsd:enumeration value="Expansion"/>
                    <xsd:enumeration value="Financial Statements"/>
                    <xsd:enumeration value="Pre-Notification"/>
                    <xsd:enumeration value="Renewal"/>
                    <xsd:enumeration value="Testing"/>
                  </xsd:restriction>
                </xsd:simple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>
    <NMLSResourceTopic xmlns="ba3bbe5e-af72-471c-90f4-6a0ab3f8c38f"/>
    <GroupNumber xmlns="efe8e42f-3261-4de6-9f0c-8b6fb906bc99">14</GroupNumber>
    <ArticleStartDate xmlns="http://schemas.microsoft.com/sharepoint/v3" xsi:nil="true"/>
    <DocumentSortPriority xmlns="efe8e42f-3261-4de6-9f0c-8b6fb906bc99">2</DocumentSortPriority>
    <NMLS_x0020_Resource_x0020_Type xmlns="efe8e42f-3261-4de6-9f0c-8b6fb906bc99">Reference Guide</NMLS_x0020_Resource_x0020_Type>
    <DocumentAbstract xmlns="efe8e42f-3261-4de6-9f0c-8b6fb906bc99">Example of best practices in building a PowerPoint presentation
</DocumentAbstract>
    <UserType xmlns="efe8e42f-3261-4de6-9f0c-8b6fb906bc99">Company</UserType>
  </documentManagement>
</p:properties>
</file>

<file path=customXml/item4.xml><?xml version="1.0" encoding="utf-8"?>
<LongProperties xmlns="http://schemas.microsoft.com/office/2006/metadata/longProperties"/>
</file>

<file path=customXml/itemProps1.xml><?xml version="1.0" encoding="utf-8"?>
<ds:datastoreItem xmlns:ds="http://schemas.openxmlformats.org/officeDocument/2006/customXml" ds:itemID="{E7F0BA30-661A-4DE1-A3DC-BA2F2CA9C05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efe8e42f-3261-4de6-9f0c-8b6fb906bc99"/>
    <ds:schemaRef ds:uri="ba3bbe5e-af72-471c-90f4-6a0ab3f8c38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F88AFC4-B253-4A4E-8DE7-83B2327BE9D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D04CE0B-4F32-4ABA-A2FE-77D7999DB8D7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sharepoint/v3"/>
    <ds:schemaRef ds:uri="http://purl.org/dc/terms/"/>
    <ds:schemaRef ds:uri="http://schemas.openxmlformats.org/package/2006/metadata/core-properties"/>
    <ds:schemaRef ds:uri="ba3bbe5e-af72-471c-90f4-6a0ab3f8c38f"/>
    <ds:schemaRef ds:uri="efe8e42f-3261-4de6-9f0c-8b6fb906bc99"/>
    <ds:schemaRef ds:uri="http://www.w3.org/XML/1998/namespace"/>
    <ds:schemaRef ds:uri="http://purl.org/dc/dcmitype/"/>
  </ds:schemaRefs>
</ds:datastoreItem>
</file>

<file path=customXml/itemProps4.xml><?xml version="1.0" encoding="utf-8"?>
<ds:datastoreItem xmlns:ds="http://schemas.openxmlformats.org/officeDocument/2006/customXml" ds:itemID="{4BCDDE69-BF9D-4429-A50A-D2E1D322214C}">
  <ds:schemaRefs>
    <ds:schemaRef ds:uri="http://schemas.microsoft.com/office/2006/metadata/long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Présentation2</Template>
  <TotalTime>11755</TotalTime>
  <Words>935</Words>
  <Application>Microsoft Office PowerPoint</Application>
  <PresentationFormat>On-screen Show (4:3)</PresentationFormat>
  <Paragraphs>138</Paragraphs>
  <Slides>10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Aptos</vt:lpstr>
      <vt:lpstr>Arial</vt:lpstr>
      <vt:lpstr>Calibri</vt:lpstr>
      <vt:lpstr>Calibri </vt:lpstr>
      <vt:lpstr>Courier New</vt:lpstr>
      <vt:lpstr>Times New Roman</vt:lpstr>
      <vt:lpstr>Présentation2</vt:lpstr>
      <vt:lpstr>TP2-Solution</vt:lpstr>
      <vt:lpstr>Exercice 1</vt:lpstr>
      <vt:lpstr>Exercice 1 (2)</vt:lpstr>
      <vt:lpstr>Exercice 2</vt:lpstr>
      <vt:lpstr>Exercice 3</vt:lpstr>
      <vt:lpstr>Exercice 3 (2)</vt:lpstr>
      <vt:lpstr>Exercice 3 (3)</vt:lpstr>
      <vt:lpstr>Exercice 4</vt:lpstr>
      <vt:lpstr>Exercice 4 (2)</vt:lpstr>
      <vt:lpstr>Exercice 4 (3)</vt:lpstr>
    </vt:vector>
  </TitlesOfParts>
  <Company>Community Lending Associates, LLC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Example Document: PowerPoint Presentation</dc:title>
  <dc:creator>Thomas Pinkowish</dc:creator>
  <cp:lastModifiedBy>ALFA</cp:lastModifiedBy>
  <cp:revision>8803778</cp:revision>
  <cp:lastPrinted>1998-10-07T20:47:16Z</cp:lastPrinted>
  <dcterms:created xsi:type="dcterms:W3CDTF">1998-03-02T13:03:23Z</dcterms:created>
  <dcterms:modified xsi:type="dcterms:W3CDTF">2026-04-12T11:18:47Z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NMLS Resource Document</vt:lpwstr>
  </property>
</Properties>
</file>