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8229600" cx="14630400"/>
  <p:notesSz cx="8229600" cy="14630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1AKZq/GIc9UMp+sEXlucuAcbk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Google Shape;30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hyperlink" Target="https://gamma.app" TargetMode="External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hyperlink" Target="https://gamma.app" TargetMode="External"/><Relationship Id="rId8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hyperlink" Target="https://gamma.app" TargetMode="External"/><Relationship Id="rId5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hyperlink" Target="https://gamma.ap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162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833199" y="646152"/>
            <a:ext cx="7477601" cy="3832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36"/>
              <a:buFont typeface="Arial"/>
              <a:buNone/>
            </a:pPr>
            <a:r>
              <a:rPr b="1" i="0" lang="en-US" sz="6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Exploration Abdomino-Pelvienne Sans Préparation</a:t>
            </a:r>
            <a:endParaRPr b="0" i="0" sz="60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833199" y="4812268"/>
            <a:ext cx="7477601" cy="213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833199" y="7211258"/>
            <a:ext cx="355402" cy="355402"/>
          </a:xfrm>
          <a:prstGeom prst="roundRect">
            <a:avLst>
              <a:gd fmla="val 25726039" name="adj"/>
            </a:avLst>
          </a:prstGeom>
          <a:solidFill>
            <a:srgbClr val="C137B5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914400" y="7315795"/>
            <a:ext cx="193000" cy="146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2"/>
              <a:buFont typeface="Arial"/>
              <a:buNone/>
            </a:pPr>
            <a:r>
              <a:rPr b="0" i="0" lang="en-US" sz="115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b="0" i="0" sz="115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1107400" y="4812268"/>
            <a:ext cx="7770032" cy="1683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 .Benyahia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d’imagerie Médicale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CPMC</a:t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Résultat de recherche d'images pour &quot;université d'alger 1&quot;&quot;" id="19" name="Google Shape;19;p1"/>
          <p:cNvPicPr preferRelativeResize="0"/>
          <p:nvPr/>
        </p:nvPicPr>
        <p:blipFill rotWithShape="1">
          <a:blip r:embed="rId5">
            <a:alphaModFix/>
          </a:blip>
          <a:srcRect b="14687" l="9469" r="11545" t="10798"/>
          <a:stretch/>
        </p:blipFill>
        <p:spPr>
          <a:xfrm>
            <a:off x="81597" y="271560"/>
            <a:ext cx="890588" cy="90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8921" y="431263"/>
            <a:ext cx="469900" cy="899795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descr="Une image contenant texte, Police, logo, symbole&#10;&#10;Description générée automatiquement" id="21" name="Google Shape;2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39222" y="6922831"/>
            <a:ext cx="2109788" cy="90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3" name="Google Shape;1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>
            <a:off x="2037993" y="1815465"/>
            <a:ext cx="6764536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lang="en-US" sz="43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 d'Analyse d'un ASP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2037993" y="3127772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/>
          <p:nvPr/>
        </p:nvSpPr>
        <p:spPr>
          <a:xfrm>
            <a:off x="2220278" y="3169444"/>
            <a:ext cx="135374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Arial"/>
              <a:buNone/>
            </a:pPr>
            <a:r>
              <a:rPr b="1" lang="en-US" sz="2624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2760107" y="3204091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Squelette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2760107" y="3684508"/>
            <a:ext cx="4444008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Analyse du rachis dorso-lombaire, du bassin, des dernières côtes et de la symphyse pubienne.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7426285" y="3127772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7579162" y="3169444"/>
            <a:ext cx="194072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Arial"/>
              <a:buNone/>
            </a:pPr>
            <a:r>
              <a:rPr b="1" lang="en-US" sz="2624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8148399" y="3204091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Organes Pleins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8148399" y="3684508"/>
            <a:ext cx="4444008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Examen du rein, du foie, de la rate et du pancréas.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"/>
          <p:cNvSpPr/>
          <p:nvPr/>
        </p:nvSpPr>
        <p:spPr>
          <a:xfrm>
            <a:off x="2037993" y="5146477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"/>
          <p:cNvSpPr/>
          <p:nvPr/>
        </p:nvSpPr>
        <p:spPr>
          <a:xfrm>
            <a:off x="2188131" y="5188148"/>
            <a:ext cx="199668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Arial"/>
              <a:buNone/>
            </a:pPr>
            <a:r>
              <a:rPr b="1" lang="en-US" sz="2624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2760107" y="5222796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Organes Creux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/>
          <p:nvPr/>
        </p:nvSpPr>
        <p:spPr>
          <a:xfrm>
            <a:off x="2760107" y="5703213"/>
            <a:ext cx="4444008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Recherche d'air dans l'estomac, l'intestin grêle et le côlon.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7426285" y="5146477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7571184" y="5188148"/>
            <a:ext cx="210026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Arial"/>
              <a:buNone/>
            </a:pPr>
            <a:r>
              <a:rPr b="1" lang="en-US" sz="2624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8148399" y="5222796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Organes Pelviens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8148399" y="5703213"/>
            <a:ext cx="4444008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Visualisation de la vessie et de l'utérus.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077" y="462338"/>
            <a:ext cx="5640245" cy="626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2" name="Google Shape;1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"/>
          <p:cNvSpPr/>
          <p:nvPr/>
        </p:nvSpPr>
        <p:spPr>
          <a:xfrm>
            <a:off x="2037993" y="903208"/>
            <a:ext cx="10554414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lang="en-US" sz="43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Sémiologie Radiologique Fondamentale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2037993" y="2736294"/>
            <a:ext cx="5166122" cy="2361605"/>
          </a:xfrm>
          <a:prstGeom prst="roundRect">
            <a:avLst>
              <a:gd fmla="val 4234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"/>
          <p:cNvSpPr/>
          <p:nvPr/>
        </p:nvSpPr>
        <p:spPr>
          <a:xfrm>
            <a:off x="2267783" y="2966085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Pneumopéritoine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2267783" y="3446502"/>
            <a:ext cx="4706541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Présence d'air libre dans la cavité péritonéale, visible sous la coupole diaphragmatique droite sur un cliché debout.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7426285" y="2736294"/>
            <a:ext cx="5166122" cy="2361605"/>
          </a:xfrm>
          <a:prstGeom prst="roundRect">
            <a:avLst>
              <a:gd fmla="val 4234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"/>
          <p:cNvSpPr/>
          <p:nvPr/>
        </p:nvSpPr>
        <p:spPr>
          <a:xfrm>
            <a:off x="7656076" y="2966085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Aérobilie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7656076" y="3446502"/>
            <a:ext cx="4706541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Présence d'air dans les voies biliaires, signe d'une fistule bilio-digestive.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2037993" y="5320070"/>
            <a:ext cx="5166122" cy="2006203"/>
          </a:xfrm>
          <a:prstGeom prst="roundRect">
            <a:avLst>
              <a:gd fmla="val 4984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"/>
          <p:cNvSpPr/>
          <p:nvPr/>
        </p:nvSpPr>
        <p:spPr>
          <a:xfrm>
            <a:off x="2267783" y="5549860"/>
            <a:ext cx="3165872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Images Hydro-Aériques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2267783" y="6030278"/>
            <a:ext cx="4706541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Niveaux hydro-aériques dans l'intestin grêle ou le côlon, orientant vers une occlusion intestinale.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7426285" y="5320070"/>
            <a:ext cx="5166122" cy="2006203"/>
          </a:xfrm>
          <a:prstGeom prst="roundRect">
            <a:avLst>
              <a:gd fmla="val 4984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"/>
          <p:cNvSpPr/>
          <p:nvPr/>
        </p:nvSpPr>
        <p:spPr>
          <a:xfrm>
            <a:off x="7656076" y="5549860"/>
            <a:ext cx="341328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Calcifications Anormales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7656076" y="6030278"/>
            <a:ext cx="4706541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Visualisation de calculs rénaux, vésicaux ou de corps étrangers intra-digestifs.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7" name="Google Shape;147;p1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3" name="Google Shape;1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"/>
          <p:cNvSpPr/>
          <p:nvPr/>
        </p:nvSpPr>
        <p:spPr>
          <a:xfrm>
            <a:off x="2037993" y="410014"/>
            <a:ext cx="8499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lang="en-US" sz="43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Recherche de Pneumopéritoine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56" name="Google Shape;1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7993" y="2833330"/>
            <a:ext cx="3518059" cy="88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/>
          <p:nvPr/>
        </p:nvSpPr>
        <p:spPr>
          <a:xfrm>
            <a:off x="2260163" y="4055269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Cliché Debout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260163" y="4535686"/>
            <a:ext cx="3073718" cy="17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Le pneumopéritoine se voit mieux sur un cliché debout, montrant un croissant aérique sous la coupole diaphragmatique.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59" name="Google Shape;15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6052" y="2833330"/>
            <a:ext cx="3518178" cy="88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/>
          <p:nvPr/>
        </p:nvSpPr>
        <p:spPr>
          <a:xfrm>
            <a:off x="5778222" y="4055269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Coupole Droite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5778222" y="4535686"/>
            <a:ext cx="3073837" cy="17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Le pneumopéritoine est plus visible sous la coupole diaphragmatique droite, car moins gêné par l'air gastrique et l'angle colique gauche.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62" name="Google Shape;16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74229" y="2833330"/>
            <a:ext cx="3518178" cy="88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3"/>
          <p:cNvSpPr/>
          <p:nvPr/>
        </p:nvSpPr>
        <p:spPr>
          <a:xfrm>
            <a:off x="9296400" y="4055269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Diagnostic Fiable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9296400" y="4535686"/>
            <a:ext cx="3073837" cy="17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L'ASP debout avec visualisation des coupoles diaphragmatiques permet un diagnostic fiable de pneumopéritoine.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65" name="Google Shape;165;p1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1" name="Google Shape;1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4"/>
          <p:cNvSpPr/>
          <p:nvPr/>
        </p:nvSpPr>
        <p:spPr>
          <a:xfrm>
            <a:off x="-99324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2256580" y="1041161"/>
            <a:ext cx="9752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lang="en-US" sz="43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Recherche d'Images Hydro-Aériques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2037993" y="3288863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Grêle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2037993" y="3858220"/>
            <a:ext cx="3156347" cy="213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Les images hydro-aériques du grêle sont multiples, centrales, étagées de la fosse iliaque droite à l'hypochondre gauche, et plus larges que hautes.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5743932" y="3288863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Côlon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5743932" y="3858220"/>
            <a:ext cx="3156347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Les images hydro-aériques du côlon sont peu nombreuses, périphériques, plus hautes que larges.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9449872" y="3288863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Autres Signes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4"/>
          <p:cNvSpPr/>
          <p:nvPr/>
        </p:nvSpPr>
        <p:spPr>
          <a:xfrm>
            <a:off x="9449872" y="3858220"/>
            <a:ext cx="3156347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L'ASP peut aussi montrer des fécalomes, des calcifications ou des corps étrangers intra-digestifs.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80" name="Google Shape;180;p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2731" y="739741"/>
            <a:ext cx="8884600" cy="625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102" y="956201"/>
            <a:ext cx="7479586" cy="588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 b="0" l="0" r="0" t="4805"/>
          <a:stretch/>
        </p:blipFill>
        <p:spPr>
          <a:xfrm>
            <a:off x="2650734" y="976045"/>
            <a:ext cx="9616610" cy="545557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/>
          <p:nvPr/>
        </p:nvSpPr>
        <p:spPr>
          <a:xfrm>
            <a:off x="2650734" y="6725109"/>
            <a:ext cx="1050018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Grêle : multiples, centrales, étagées de la fosse iliaque droite jusqu'a l'hypochondre gauche, plus larges que hautes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 : peu nombreuses, périphériques, plus hautes que larges.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2652" y="1109609"/>
            <a:ext cx="10227202" cy="525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7" name="Google Shape;2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2037993" y="2205633"/>
            <a:ext cx="6626304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lang="en-US" sz="43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 Globale de l'ASP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0" name="Google Shape;21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7993" y="3344347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/>
          <p:nvPr/>
        </p:nvSpPr>
        <p:spPr>
          <a:xfrm>
            <a:off x="2037993" y="4121944"/>
            <a:ext cx="2388632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Squelette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2037993" y="4602361"/>
            <a:ext cx="2388632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Examen du rachis, du bassin et des dernières côtes.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3" name="Google Shape;21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9881" y="3344347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/>
          <p:nvPr/>
        </p:nvSpPr>
        <p:spPr>
          <a:xfrm>
            <a:off x="4759881" y="4121944"/>
            <a:ext cx="2388632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Organes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4759881" y="4602361"/>
            <a:ext cx="2388632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Analyse des organes pleins, creux et pelviens.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6" name="Google Shape;21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1768" y="3344347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/>
          <p:nvPr/>
        </p:nvSpPr>
        <p:spPr>
          <a:xfrm>
            <a:off x="7481768" y="4121944"/>
            <a:ext cx="2388632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Anomalies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7481768" y="4602361"/>
            <a:ext cx="2388632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Recherche de pneumopéritoine, d'épanchements, de calcifications, etc.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9" name="Google Shape;21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03656" y="3344347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/>
          <p:nvPr/>
        </p:nvSpPr>
        <p:spPr>
          <a:xfrm>
            <a:off x="10203656" y="4121944"/>
            <a:ext cx="2388751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Critères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10203656" y="4602361"/>
            <a:ext cx="2388751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Vérification de la qualité technique de l'examen.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22" name="Google Shape;222;p19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873303" y="3334636"/>
            <a:ext cx="1251392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Connaitre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techniques d'exploration abdomino-pelvienne sans préparation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Anatomie radiologique normale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Sémiologie radiologique</a:t>
            </a:r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3965824" y="1351993"/>
            <a:ext cx="7315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3" name="Google Shape;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1440"/>
            <a:ext cx="14630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" name="Google Shape;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162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833199" y="646152"/>
            <a:ext cx="7477601" cy="3832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3578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Exploration Abdomino-Pelvienne Sans Préparation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44829" y="3109972"/>
            <a:ext cx="8423818" cy="213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L'exploration abdomino-pelvienne sans préparation est un examen radiologique .</a:t>
            </a:r>
            <a:endParaRPr/>
          </a:p>
          <a:p>
            <a:pPr indent="-285750" lvl="0" marL="285750" marR="0" rtl="0" algn="just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Il permet d'explorer la cavité abdomino-pelvienne sans utiliser de produit de contraste.</a:t>
            </a:r>
            <a:endParaRPr/>
          </a:p>
          <a:p>
            <a:pPr indent="-158750" lvl="0" marL="285750" marR="0" rtl="0" algn="just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Cet examen peut être réalisé en urgence ou de manière programmée, et offre de précieuses indications sur l'état des organes abdominaux et pelviens.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833199" y="7211258"/>
            <a:ext cx="355402" cy="355402"/>
          </a:xfrm>
          <a:prstGeom prst="roundRect">
            <a:avLst>
              <a:gd fmla="val 25726039" name="adj"/>
            </a:avLst>
          </a:prstGeom>
          <a:solidFill>
            <a:srgbClr val="C137B5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914400" y="7315795"/>
            <a:ext cx="193000" cy="146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2"/>
              <a:buFont typeface="Arial"/>
              <a:buNone/>
            </a:pPr>
            <a:r>
              <a:rPr lang="en-US" sz="115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15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4" name="Google Shape;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/>
          <p:nvPr/>
        </p:nvSpPr>
        <p:spPr>
          <a:xfrm>
            <a:off x="0" y="-89777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29252" y="802921"/>
            <a:ext cx="8860155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374"/>
              <a:buFont typeface="Arial"/>
              <a:buNone/>
            </a:pPr>
            <a:r>
              <a:rPr b="1" lang="en-US" sz="4374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Anatomie Radiologique Normale</a:t>
            </a:r>
            <a:endParaRPr sz="4374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5633948" y="1909592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Cavité Péritonéale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229252" y="3143432"/>
            <a:ext cx="13414015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cavité abdomino-pelvienne est effectivement divisée en deux parties principales par le péritoine.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péritoine est une membrane séreuse qui tapisse la cavité abdominale et recouvre les organes abdominaux.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se divise en deux feuillets 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feuillet pariétal : qui tapisse la paroi intérieure de la cavité abdominale.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feuillet viscéral : qui recouvre les organes abdominaux.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ces deux feuillets se trouve l'espace péritonéal, qui est subdivisé en deux parties 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grande cavité péritonéale : c'est l'espace principal et le plus grand, où se trouvent la plupart des organes abdominaux comme l'estomac, les intestins, le foie, et la rate.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L'arrière-cavité des épiploons (ou bourse omentale) : un espace plus petit situé derrière l'estomac et le petit épiploon. Elle permet aux organes de se mouvoir et contient souvent des dépôts de graisse.</a:t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8302723" y="2085737"/>
            <a:ext cx="3224451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7"/>
              <a:buFont typeface="Calibri"/>
              <a:buNone/>
            </a:pPr>
            <a:r>
              <a:t/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7593806" y="2600580"/>
            <a:ext cx="637904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None/>
            </a:pPr>
            <a:r>
              <a:t/>
            </a:r>
            <a:endParaRPr sz="1750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148" y="323440"/>
            <a:ext cx="11702265" cy="758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/>
        </p:nvSpPr>
        <p:spPr>
          <a:xfrm>
            <a:off x="554804" y="2700755"/>
            <a:ext cx="13520791" cy="4372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L'espace rétro-péritonéal et l'espace sous-péritonéal sont deux régions distinctes de l'anatomie abdominale et pelvienne, chacune contenant des organes spécifiques.</a:t>
            </a:r>
            <a:endParaRPr/>
          </a:p>
          <a:p>
            <a:pPr indent="0" lvl="0" marL="0" marR="0" rtl="0" algn="l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1. Espace rétro-péritonéal : C'est la région située derrière le péritoine pariétal de la cavité abdominale. Les organes et structures contenus dans cette zone incluent :</a:t>
            </a:r>
            <a:endParaRPr/>
          </a:p>
          <a:p>
            <a:pPr indent="0" lvl="0" marL="0" marR="0" rtl="0" algn="l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  - Le duodénum.Le pancréas : Excepté la queue qui est intrapéritonéale. Les reins et les glandes surrénales.</a:t>
            </a:r>
            <a:endParaRPr/>
          </a:p>
          <a:p>
            <a:pPr indent="0" lvl="0" marL="0" marR="0" rtl="0" algn="l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  Les uretères, Les gros vaisseaux : Notamment l'aorte abdominale et la veine cave inférieure.</a:t>
            </a:r>
            <a:endParaRPr/>
          </a:p>
          <a:p>
            <a:pPr indent="0" lvl="0" marL="0" marR="0" rtl="0" algn="l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2. Espace sous-péritonéal : Aussi appelé espace pelvien, il est situé sous le péritoine dans la région pelvienne. Les organes contenus dans cette zone incluent :</a:t>
            </a:r>
            <a:endParaRPr/>
          </a:p>
          <a:p>
            <a:pPr indent="0" lvl="0" marL="0" marR="0" rtl="0" algn="l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  - La vessie,Le rectum, Les organes génitaux internes, Chez la femme : l'utérus, les ovaires, et les trompes de Fallope.  Chez l'homme : la prostate et les vésicules séminales.</a:t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5169105" y="1407643"/>
            <a:ext cx="3224451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lang="en-US" sz="21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Espace Extra-Péritonéal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6112" y="1500714"/>
            <a:ext cx="7597784" cy="522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2" name="Google Shape;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/>
          <p:nvPr/>
        </p:nvSpPr>
        <p:spPr>
          <a:xfrm>
            <a:off x="49708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" name="Google Shape;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630400" cy="204192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>
            <a:off x="3435429" y="2492216"/>
            <a:ext cx="5066586" cy="510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16"/>
              <a:buFont typeface="Arial"/>
              <a:buNone/>
            </a:pPr>
            <a:r>
              <a:rPr b="1" lang="en-US" sz="32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Techniques d'Exploration</a:t>
            </a:r>
            <a:endParaRPr sz="32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7298888" y="3247668"/>
            <a:ext cx="32623" cy="4531638"/>
          </a:xfrm>
          <a:prstGeom prst="roundRect">
            <a:avLst>
              <a:gd fmla="val 225337" name="adj"/>
            </a:avLst>
          </a:prstGeom>
          <a:solidFill>
            <a:srgbClr val="B2D4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559689" y="3542586"/>
            <a:ext cx="571738" cy="32623"/>
          </a:xfrm>
          <a:prstGeom prst="roundRect">
            <a:avLst>
              <a:gd fmla="val 225337" name="adj"/>
            </a:avLst>
          </a:prstGeom>
          <a:solidFill>
            <a:srgbClr val="B2D4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7131427" y="3375184"/>
            <a:ext cx="367546" cy="367546"/>
          </a:xfrm>
          <a:prstGeom prst="roundRect">
            <a:avLst>
              <a:gd fmla="val 20001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7265372" y="3405783"/>
            <a:ext cx="99536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29"/>
              <a:buFont typeface="Arial"/>
              <a:buNone/>
            </a:pPr>
            <a:r>
              <a:rPr b="1" lang="en-US" sz="1929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9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4374833" y="3411022"/>
            <a:ext cx="2041922" cy="255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08"/>
              <a:buFont typeface="Arial"/>
              <a:buNone/>
            </a:pPr>
            <a:r>
              <a:rPr b="1" lang="en-US" sz="1608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Incidence de Base</a:t>
            </a:r>
            <a:endParaRPr sz="160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8"/>
          <p:cNvSpPr/>
          <p:nvPr/>
        </p:nvSpPr>
        <p:spPr>
          <a:xfrm>
            <a:off x="957299" y="3764161"/>
            <a:ext cx="5459456" cy="130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286"/>
              <a:buFont typeface="Arial"/>
              <a:buNone/>
            </a:pPr>
            <a:r>
              <a:rPr lang="en-US" sz="1286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L'ASP (Abdomen Sans Préparation) est réalisé en décubitus dorsal, avec un rayon vertical et une incidence antéro-postérieure. </a:t>
            </a:r>
            <a:endParaRPr/>
          </a:p>
          <a:p>
            <a:pPr indent="0" lvl="0" marL="0" marR="0" rtl="0" algn="l">
              <a:lnSpc>
                <a:spcPct val="16003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286"/>
              <a:buFont typeface="Arial"/>
              <a:buNone/>
            </a:pPr>
            <a:r>
              <a:rPr lang="en-US" sz="1286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L'ASP debout complète l'examen avec un rayon horizontal.</a:t>
            </a:r>
            <a:endParaRPr sz="128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8"/>
          <p:cNvSpPr/>
          <p:nvPr/>
        </p:nvSpPr>
        <p:spPr>
          <a:xfrm>
            <a:off x="7498973" y="4359354"/>
            <a:ext cx="571738" cy="32623"/>
          </a:xfrm>
          <a:prstGeom prst="roundRect">
            <a:avLst>
              <a:gd fmla="val 225337" name="adj"/>
            </a:avLst>
          </a:prstGeom>
          <a:solidFill>
            <a:srgbClr val="B2D4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7131427" y="4191953"/>
            <a:ext cx="367546" cy="367546"/>
          </a:xfrm>
          <a:prstGeom prst="roundRect">
            <a:avLst>
              <a:gd fmla="val 20001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7243822" y="4222552"/>
            <a:ext cx="142637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29"/>
              <a:buFont typeface="Arial"/>
              <a:buNone/>
            </a:pPr>
            <a:r>
              <a:rPr b="1" lang="en-US" sz="1929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9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/>
          <p:nvPr/>
        </p:nvSpPr>
        <p:spPr>
          <a:xfrm>
            <a:off x="8213646" y="4227790"/>
            <a:ext cx="2041922" cy="255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08"/>
              <a:buFont typeface="Arial"/>
              <a:buNone/>
            </a:pPr>
            <a:r>
              <a:rPr b="1" lang="en-US" sz="1608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Indications</a:t>
            </a:r>
            <a:endParaRPr sz="160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8"/>
          <p:cNvSpPr/>
          <p:nvPr/>
        </p:nvSpPr>
        <p:spPr>
          <a:xfrm>
            <a:off x="8213646" y="4580930"/>
            <a:ext cx="6184046" cy="1829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286"/>
              <a:buFont typeface="Arial"/>
              <a:buNone/>
            </a:pPr>
            <a:r>
              <a:rPr lang="en-US" sz="1286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Les indications de l'examen conditionnent la technique de réalisation. </a:t>
            </a:r>
            <a:endParaRPr/>
          </a:p>
          <a:p>
            <a:pPr indent="0" lvl="0" marL="0" marR="0" rtl="0" algn="l">
              <a:lnSpc>
                <a:spcPct val="1600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6"/>
              <a:buFont typeface="Calibri"/>
              <a:buNone/>
            </a:pPr>
            <a:r>
              <a:t/>
            </a:r>
            <a:endParaRPr sz="1286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3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286"/>
              <a:buFont typeface="Arial"/>
              <a:buNone/>
            </a:pPr>
            <a:r>
              <a:rPr lang="en-US" sz="1286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L'ASP permet de rechercher des niveaux hydro-aériques ou un pneumopéritoine, ainsi que d'analyser les parties molles abdominales.</a:t>
            </a:r>
            <a:endParaRPr sz="128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6559689" y="5695593"/>
            <a:ext cx="571738" cy="32623"/>
          </a:xfrm>
          <a:prstGeom prst="roundRect">
            <a:avLst>
              <a:gd fmla="val 225337" name="adj"/>
            </a:avLst>
          </a:prstGeom>
          <a:solidFill>
            <a:srgbClr val="B2D4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7131427" y="5528191"/>
            <a:ext cx="367546" cy="367546"/>
          </a:xfrm>
          <a:prstGeom prst="roundRect">
            <a:avLst>
              <a:gd fmla="val 20001" name="adj"/>
            </a:avLst>
          </a:prstGeom>
          <a:solidFill>
            <a:srgbClr val="CCEEFF"/>
          </a:solidFill>
          <a:ln cap="flat" cmpd="sng" w="9525">
            <a:solidFill>
              <a:srgbClr val="B2D4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7241798" y="5558790"/>
            <a:ext cx="146804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29"/>
              <a:buFont typeface="Arial"/>
              <a:buNone/>
            </a:pPr>
            <a:r>
              <a:rPr b="1" lang="en-US" sz="1929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9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8"/>
          <p:cNvSpPr/>
          <p:nvPr/>
        </p:nvSpPr>
        <p:spPr>
          <a:xfrm flipH="1" rot="10800000">
            <a:off x="4374825" y="4721000"/>
            <a:ext cx="21093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08"/>
              <a:buFont typeface="Arial"/>
              <a:buNone/>
            </a:pPr>
            <a:r>
              <a:rPr b="1" lang="en-US" sz="1608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Critères de Réussite</a:t>
            </a:r>
            <a:endParaRPr sz="160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3435429" y="5917168"/>
            <a:ext cx="2981325" cy="1568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003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286"/>
              <a:buFont typeface="Arial"/>
              <a:buNone/>
            </a:pPr>
            <a:r>
              <a:rPr lang="en-US" sz="1286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Pour une analyse optimale, l'ASP doit inclure les coupoles diaphragmatiques en haut, la symphyse pubienne en bas, et une pénétration suffisante pour visualiser les organes abdominaux et pelviens.</a:t>
            </a:r>
            <a:endParaRPr sz="128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2" name="Google Shape;92;p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6490" y="649011"/>
            <a:ext cx="9058306" cy="709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2024-05-28T12:32:08Z</dcterms:created>
  <dc:creator>PptxGenJS</dc:creator>
</cp:coreProperties>
</file>