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6858000" cx="9144000"/>
  <p:notesSz cx="6858000" cy="9144000"/>
  <p:embeddedFontLst>
    <p:embeddedFont>
      <p:font typeface="Overlock"/>
      <p:regular r:id="rId36"/>
      <p:bold r:id="rId37"/>
      <p:italic r:id="rId38"/>
      <p:boldItalic r:id="rId39"/>
    </p:embeddedFont>
    <p:embeddedFont>
      <p:font typeface="Constantia"/>
      <p:regular r:id="rId40"/>
      <p:bold r:id="rId41"/>
      <p:italic r:id="rId42"/>
      <p:boldItalic r:id="rId43"/>
    </p:embeddedFont>
    <p:embeddedFont>
      <p:font typeface="Corben"/>
      <p:bold r:id="rId44"/>
    </p:embeddedFont>
    <p:embeddedFont>
      <p:font typeface="Libre Baskerville"/>
      <p:regular r:id="rId45"/>
      <p:bold r:id="rId46"/>
      <p:italic r:id="rId47"/>
    </p:embeddedFont>
    <p:embeddedFont>
      <p:font typeface="Arial Black"/>
      <p:regular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9" roundtripDataSignature="AMtx7mjpLu4vpL6vgom9YN18x5caHR0r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nstantia-regular.fntdata"/><Relationship Id="rId42" Type="http://schemas.openxmlformats.org/officeDocument/2006/relationships/font" Target="fonts/Constantia-italic.fntdata"/><Relationship Id="rId41" Type="http://schemas.openxmlformats.org/officeDocument/2006/relationships/font" Target="fonts/Constantia-bold.fntdata"/><Relationship Id="rId44" Type="http://schemas.openxmlformats.org/officeDocument/2006/relationships/font" Target="fonts/Corben-bold.fntdata"/><Relationship Id="rId43" Type="http://schemas.openxmlformats.org/officeDocument/2006/relationships/font" Target="fonts/Constantia-boldItalic.fntdata"/><Relationship Id="rId46" Type="http://schemas.openxmlformats.org/officeDocument/2006/relationships/font" Target="fonts/LibreBaskerville-bold.fntdata"/><Relationship Id="rId45" Type="http://schemas.openxmlformats.org/officeDocument/2006/relationships/font" Target="fonts/LibreBaskervill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ArialBlack-regular.fntdata"/><Relationship Id="rId47" Type="http://schemas.openxmlformats.org/officeDocument/2006/relationships/font" Target="fonts/LibreBaskerville-italic.fntdata"/><Relationship Id="rId49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font" Target="fonts/Overlock-bold.fntdata"/><Relationship Id="rId36" Type="http://schemas.openxmlformats.org/officeDocument/2006/relationships/font" Target="fonts/Overlock-regular.fntdata"/><Relationship Id="rId39" Type="http://schemas.openxmlformats.org/officeDocument/2006/relationships/font" Target="fonts/Overlock-boldItalic.fntdata"/><Relationship Id="rId38" Type="http://schemas.openxmlformats.org/officeDocument/2006/relationships/font" Target="fonts/Overlock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3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3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3" name="Google Shape;23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showMasterSp="0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1"/>
          <p:cNvSpPr/>
          <p:nvPr/>
        </p:nvSpPr>
        <p:spPr>
          <a:xfrm flipH="1" rot="-10380000">
            <a:off x="3165753" y="1108077"/>
            <a:ext cx="52578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9" name="Google Shape;89;p41"/>
          <p:cNvSpPr/>
          <p:nvPr/>
        </p:nvSpPr>
        <p:spPr>
          <a:xfrm flipH="1" rot="-10380000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0" name="Google Shape;90;p41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1"/>
          <p:cNvSpPr txBox="1"/>
          <p:nvPr>
            <p:ph idx="1" type="body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rm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1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95" name="Google Shape;95;p41"/>
          <p:cNvSpPr/>
          <p:nvPr>
            <p:ph idx="2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41"/>
          <p:cNvSpPr/>
          <p:nvPr/>
        </p:nvSpPr>
        <p:spPr>
          <a:xfrm flipH="1" rot="10800000">
            <a:off x="-9525" y="5816600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7" name="Google Shape;97;p41"/>
          <p:cNvSpPr/>
          <p:nvPr/>
        </p:nvSpPr>
        <p:spPr>
          <a:xfrm flipH="1" rot="10800000">
            <a:off x="4381500" y="6219825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2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2"/>
          <p:cNvSpPr txBox="1"/>
          <p:nvPr>
            <p:ph idx="1" type="body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3"/>
          <p:cNvSpPr txBox="1"/>
          <p:nvPr>
            <p:ph type="title"/>
          </p:nvPr>
        </p:nvSpPr>
        <p:spPr>
          <a:xfrm rot="5400000">
            <a:off x="5052219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43"/>
          <p:cNvSpPr txBox="1"/>
          <p:nvPr>
            <p:ph idx="1" type="body"/>
          </p:nvPr>
        </p:nvSpPr>
        <p:spPr>
          <a:xfrm rot="5400000">
            <a:off x="861219" y="510382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4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4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2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0" name="Google Shape;50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b="1" sz="5600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6"/>
          <p:cNvSpPr txBox="1"/>
          <p:nvPr>
            <p:ph idx="1" type="body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7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37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8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8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38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38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8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9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0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0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40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4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Google Shape;11;p31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Google Shape;12;p31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31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5" name="Google Shape;15;p3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6" name="Google Shape;16;p3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grpSp>
        <p:nvGrpSpPr>
          <p:cNvPr id="17" name="Google Shape;17;p31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Google Shape;18;p3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9" name="Google Shape;19;p3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0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" name="Google Shape;28;p30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" name="Google Shape;29;p30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30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1" name="Google Shape;31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2" name="Google Shape;32;p3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3" name="Google Shape;33;p3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grpSp>
        <p:nvGrpSpPr>
          <p:cNvPr id="34" name="Google Shape;34;p30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5" name="Google Shape;35;p30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6" name="Google Shape;36;p30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/>
          <p:nvPr>
            <p:ph type="ctrTitle"/>
          </p:nvPr>
        </p:nvSpPr>
        <p:spPr>
          <a:xfrm>
            <a:off x="516294" y="2420888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  <a:buNone/>
            </a:pPr>
            <a:br>
              <a:rPr lang="fr-FR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fr-FR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fr-FR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PHYSIOPATHOLOGIE </a:t>
            </a:r>
            <a:br>
              <a:rPr lang="fr-FR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fr-FR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  L’HYPERTENSION PORTALE </a:t>
            </a:r>
            <a:endParaRPr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5" name="Google Shape;115;p1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/>
          <a:p>
            <a:pPr indent="0" lvl="0" marL="0" marR="45720" rtl="0" algn="r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/>
          <p:nvPr>
            <p:ph type="title"/>
          </p:nvPr>
        </p:nvSpPr>
        <p:spPr>
          <a:xfrm>
            <a:off x="251520" y="-114299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br>
              <a:rPr lang="fr-FR"/>
            </a:br>
            <a:r>
              <a:rPr lang="fr-FR"/>
              <a:t> </a:t>
            </a:r>
            <a:r>
              <a:rPr lang="fr-FR">
                <a:latin typeface="Arial Black"/>
                <a:ea typeface="Arial Black"/>
                <a:cs typeface="Arial Black"/>
                <a:sym typeface="Arial Black"/>
              </a:rPr>
              <a:t>1-</a:t>
            </a:r>
            <a:r>
              <a:rPr lang="fr-FR"/>
              <a:t> </a:t>
            </a:r>
            <a:r>
              <a:rPr b="1" lang="fr-FR" sz="31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Facteurs mécaniques et structuraux </a:t>
            </a:r>
            <a:br>
              <a:rPr lang="fr-FR"/>
            </a:br>
            <a:endParaRPr/>
          </a:p>
        </p:txBody>
      </p:sp>
      <p:sp>
        <p:nvSpPr>
          <p:cNvPr id="169" name="Google Shape;169;p10"/>
          <p:cNvSpPr txBox="1"/>
          <p:nvPr>
            <p:ph idx="1" type="body"/>
          </p:nvPr>
        </p:nvSpPr>
        <p:spPr>
          <a:xfrm>
            <a:off x="-98121" y="-148572"/>
            <a:ext cx="8928900" cy="5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660"/>
              <a:buNone/>
            </a:pPr>
            <a:r>
              <a:rPr b="1" lang="fr-FR" sz="2800">
                <a:latin typeface="Libre Baskerville"/>
                <a:ea typeface="Libre Baskerville"/>
                <a:cs typeface="Libre Baskerville"/>
                <a:sym typeface="Libre Baskerville"/>
              </a:rPr>
              <a:t>La distorsion et la réduction de la microcirculation hépatique par la </a:t>
            </a:r>
            <a:r>
              <a:rPr b="1" lang="fr-FR" sz="2800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fibrose </a:t>
            </a:r>
            <a:r>
              <a:rPr b="1" lang="fr-FR" sz="28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qui engaine les vaisseaux associée à la compression des veines portes ou hépatiques par les </a:t>
            </a:r>
            <a:r>
              <a:rPr b="1" lang="fr-FR" sz="2800">
                <a:solidFill>
                  <a:srgbClr val="FF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nodules de régénération </a:t>
            </a:r>
            <a:r>
              <a:rPr b="1" lang="fr-FR" sz="28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qui sont à l’origine d’une diminution du lit vasculaire et augmentation de la résistance vasculaire intra hépatique </a:t>
            </a:r>
            <a:endParaRPr sz="28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id="170" name="Google Shape;17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3898574"/>
            <a:ext cx="432048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0032" y="3898574"/>
            <a:ext cx="3816424" cy="280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/>
          <p:nvPr>
            <p:ph type="title"/>
          </p:nvPr>
        </p:nvSpPr>
        <p:spPr>
          <a:xfrm>
            <a:off x="466073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br>
              <a:rPr lang="fr-FR"/>
            </a:br>
            <a:r>
              <a:rPr lang="fr-FR" sz="4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Facteurs hémodynamiques</a:t>
            </a:r>
            <a:r>
              <a:rPr lang="fr-FR"/>
              <a:t> </a:t>
            </a:r>
            <a:endParaRPr/>
          </a:p>
        </p:txBody>
      </p:sp>
      <p:pic>
        <p:nvPicPr>
          <p:cNvPr descr="https://upload.wikimedia.org/wikipedia/commons/thumb/9/92/Hepatic_structure2.svg/1200px-Hepatic_structure2.svg.png" id="177" name="Google Shape;177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917065"/>
            <a:ext cx="8568952" cy="4122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/>
          <p:nvPr>
            <p:ph idx="1" type="body"/>
          </p:nvPr>
        </p:nvSpPr>
        <p:spPr>
          <a:xfrm>
            <a:off x="71562" y="22338"/>
            <a:ext cx="9000900" cy="68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129540" lvl="0" marL="274320" rtl="0" algn="l">
              <a:spcBef>
                <a:spcPts val="0"/>
              </a:spcBef>
              <a:spcAft>
                <a:spcPts val="0"/>
              </a:spcAft>
              <a:buSzPts val="2280"/>
              <a:buNone/>
            </a:pPr>
            <a:r>
              <a:t/>
            </a:r>
            <a:endParaRPr sz="2400"/>
          </a:p>
          <a:p>
            <a:pPr indent="-129540" lvl="0" marL="274320" rtl="0" algn="l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t/>
            </a:r>
            <a:endParaRPr sz="2400"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Char char="⚫"/>
            </a:pPr>
            <a:r>
              <a:rPr lang="fr-FR" sz="2400"/>
              <a:t>Il a été montré que les cellules étoilées pouvaient se transformer en myofibroblastes dans les foies cirrhotiques et donc être similaires à des </a:t>
            </a:r>
            <a:r>
              <a:rPr lang="fr-FR" sz="2400" u="sng"/>
              <a:t>cellules vasculaires musculaires</a:t>
            </a:r>
            <a:r>
              <a:rPr lang="fr-FR" sz="2400"/>
              <a:t>. Ces cellules contractiles situées dans les sinusoïdes ont </a:t>
            </a:r>
            <a:r>
              <a:rPr lang="fr-FR" sz="2400" u="sng"/>
              <a:t>des récepteurs membranaires</a:t>
            </a:r>
            <a:r>
              <a:rPr lang="fr-FR" sz="2400"/>
              <a:t> aux vasoconstricteurs et aux vasodilatateurs et peuvent donc moduler la résistance vasculaire hépatique</a:t>
            </a:r>
            <a:endParaRPr sz="2400"/>
          </a:p>
          <a:p>
            <a:pPr indent="-129540" lvl="0" marL="274320" rtl="0" algn="l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t/>
            </a:r>
            <a:endParaRPr sz="2400"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Char char="⚫"/>
            </a:pPr>
            <a:r>
              <a:rPr lang="fr-FR" sz="2400"/>
              <a:t>Par ailleurs, il a été monté que dans les cellules endothéliales de foies cirrhotiques il existe une diminution de l’activité de </a:t>
            </a:r>
            <a:r>
              <a:rPr b="1" lang="fr-FR" sz="2400"/>
              <a:t>NO synthase</a:t>
            </a:r>
            <a:r>
              <a:rPr lang="fr-FR" sz="2400"/>
              <a:t> et donc une hypoproduction de </a:t>
            </a:r>
            <a:r>
              <a:rPr b="1" lang="fr-FR" sz="2400"/>
              <a:t>monoxyde d’azote (NO)</a:t>
            </a:r>
            <a:r>
              <a:rPr lang="fr-FR" sz="2400"/>
              <a:t> un puissant vasodilatateur et une hyperproduction </a:t>
            </a:r>
            <a:r>
              <a:rPr b="1" lang="fr-FR" sz="2400"/>
              <a:t>d’endothéline</a:t>
            </a:r>
            <a:r>
              <a:rPr lang="fr-FR" sz="2400"/>
              <a:t> qui est neuropeptide secreté par l’endothélium vasculaire, un puissant vasoconstricteur ce qui explique en partie l’augmentation du tonus vasculaire sinusoïdal et donc la résistance vasculaire hépatique.</a:t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fr-FR"/>
              <a:t> </a:t>
            </a:r>
            <a:endParaRPr b="1"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Google Shape;187;p13"/>
          <p:cNvGraphicFramePr/>
          <p:nvPr/>
        </p:nvGraphicFramePr>
        <p:xfrm>
          <a:off x="994737" y="738434"/>
          <a:ext cx="5572164" cy="5929313"/>
        </p:xfrm>
        <a:graphic>
          <a:graphicData uri="http://schemas.openxmlformats.org/presentationml/2006/ole">
            <mc:AlternateContent>
              <mc:Choice Requires="v">
                <p:oleObj r:id="rId4" imgH="5929313" imgW="5572164" progId="" spid="_x0000_s1">
                  <p:embed/>
                </p:oleObj>
              </mc:Choice>
              <mc:Fallback>
                <p:oleObj r:id="rId5" imgH="5929313" imgW="5572164" progId="">
                  <p:embed/>
                  <p:pic>
                    <p:nvPicPr>
                      <p:cNvPr id="187" name="Google Shape;187;p13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994737" y="738434"/>
                        <a:ext cx="5572164" cy="592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" name="Google Shape;188;p13"/>
          <p:cNvSpPr txBox="1"/>
          <p:nvPr/>
        </p:nvSpPr>
        <p:spPr>
          <a:xfrm>
            <a:off x="6529491" y="1406498"/>
            <a:ext cx="1928826" cy="461665"/>
          </a:xfrm>
          <a:prstGeom prst="rect">
            <a:avLst/>
          </a:prstGeom>
          <a:solidFill>
            <a:srgbClr val="0033CC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Supérieures</a:t>
            </a:r>
            <a:endParaRPr/>
          </a:p>
        </p:txBody>
      </p:sp>
      <p:sp>
        <p:nvSpPr>
          <p:cNvPr id="189" name="Google Shape;189;p13"/>
          <p:cNvSpPr txBox="1"/>
          <p:nvPr/>
        </p:nvSpPr>
        <p:spPr>
          <a:xfrm>
            <a:off x="6572264" y="2285992"/>
            <a:ext cx="1928826" cy="461665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Postérieures</a:t>
            </a:r>
            <a:endParaRPr/>
          </a:p>
        </p:txBody>
      </p:sp>
      <p:sp>
        <p:nvSpPr>
          <p:cNvPr id="190" name="Google Shape;190;p13"/>
          <p:cNvSpPr txBox="1"/>
          <p:nvPr/>
        </p:nvSpPr>
        <p:spPr>
          <a:xfrm>
            <a:off x="6566901" y="3352800"/>
            <a:ext cx="2291379" cy="461665"/>
          </a:xfrm>
          <a:prstGeom prst="rect">
            <a:avLst/>
          </a:prstGeom>
          <a:solidFill>
            <a:srgbClr val="CCCC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Système porte</a:t>
            </a:r>
            <a:endParaRPr/>
          </a:p>
        </p:txBody>
      </p:sp>
      <p:sp>
        <p:nvSpPr>
          <p:cNvPr id="191" name="Google Shape;191;p13"/>
          <p:cNvSpPr txBox="1"/>
          <p:nvPr/>
        </p:nvSpPr>
        <p:spPr>
          <a:xfrm>
            <a:off x="6929454" y="4714884"/>
            <a:ext cx="1928826" cy="461665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Système cave</a:t>
            </a:r>
            <a:endParaRPr/>
          </a:p>
        </p:txBody>
      </p:sp>
      <p:sp>
        <p:nvSpPr>
          <p:cNvPr id="192" name="Google Shape;192;p13"/>
          <p:cNvSpPr txBox="1"/>
          <p:nvPr/>
        </p:nvSpPr>
        <p:spPr>
          <a:xfrm>
            <a:off x="3714745" y="6072206"/>
            <a:ext cx="2000264" cy="461665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Inférieures</a:t>
            </a:r>
            <a:endParaRPr/>
          </a:p>
        </p:txBody>
      </p:sp>
      <p:sp>
        <p:nvSpPr>
          <p:cNvPr id="193" name="Google Shape;193;p13"/>
          <p:cNvSpPr txBox="1"/>
          <p:nvPr/>
        </p:nvSpPr>
        <p:spPr>
          <a:xfrm>
            <a:off x="67734" y="944833"/>
            <a:ext cx="2090738" cy="461665"/>
          </a:xfrm>
          <a:prstGeom prst="rect">
            <a:avLst/>
          </a:prstGeom>
          <a:solidFill>
            <a:srgbClr val="CC009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Antérieures</a:t>
            </a: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66353" y="476672"/>
            <a:ext cx="90112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sz="28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5" name="Google Shape;195;p13"/>
          <p:cNvSpPr/>
          <p:nvPr/>
        </p:nvSpPr>
        <p:spPr>
          <a:xfrm>
            <a:off x="209230" y="41190"/>
            <a:ext cx="86490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Augmentation du débit sanguin splanchnique </a:t>
            </a:r>
            <a:endParaRPr sz="240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/>
          <p:nvPr>
            <p:ph idx="1" type="body"/>
          </p:nvPr>
        </p:nvSpPr>
        <p:spPr>
          <a:xfrm>
            <a:off x="107504" y="260648"/>
            <a:ext cx="9001000" cy="648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fr-FR"/>
              <a:t>      </a:t>
            </a:r>
            <a:r>
              <a:rPr lang="fr-FR" sz="2400"/>
              <a:t>L’augmentation de  P P conduit à la formation de veines collatérales portosystémiques, qui sont classées en</a:t>
            </a:r>
            <a:r>
              <a:rPr b="1" lang="fr-FR" sz="2400"/>
              <a:t> 4 </a:t>
            </a:r>
            <a:r>
              <a:rPr lang="fr-FR" sz="2400"/>
              <a:t>territoires vasculaires: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t/>
            </a:r>
            <a:endParaRPr sz="2400"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fr-FR"/>
              <a:t> </a:t>
            </a:r>
            <a:r>
              <a:rPr b="1" lang="fr-FR">
                <a:solidFill>
                  <a:schemeClr val="accent2"/>
                </a:solidFill>
              </a:rPr>
              <a:t>supérieur</a:t>
            </a:r>
            <a:r>
              <a:rPr lang="fr-FR"/>
              <a:t> :anastomose porto-systémique via la veine coronaire stomachique puis le réseau veineux péri-oesophagien puis le système azygos puis la veine cave supérieure.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b="1" lang="fr-FR">
                <a:solidFill>
                  <a:srgbClr val="387025"/>
                </a:solidFill>
              </a:rPr>
              <a:t> inférieur </a:t>
            </a:r>
            <a:r>
              <a:rPr lang="fr-FR"/>
              <a:t>: entre la veine porte+veine cave inferieure via la veine mésentérique inferieure+Veines hémorroïdales.  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fr-FR"/>
              <a:t> </a:t>
            </a:r>
            <a:r>
              <a:rPr b="1" lang="fr-FR">
                <a:solidFill>
                  <a:srgbClr val="7030A0"/>
                </a:solidFill>
              </a:rPr>
              <a:t>antérieur</a:t>
            </a:r>
            <a:r>
              <a:rPr lang="fr-FR"/>
              <a:t> : veine de la paroi abdominale avec repermeabilisation de la veine ombilicale .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fr-FR"/>
              <a:t> </a:t>
            </a:r>
            <a:r>
              <a:rPr b="1" lang="fr-FR">
                <a:solidFill>
                  <a:schemeClr val="dk2"/>
                </a:solidFill>
              </a:rPr>
              <a:t>postérieur</a:t>
            </a:r>
            <a:r>
              <a:rPr lang="fr-FR"/>
              <a:t> :Veine splénique vers la veine rénale gauche.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/>
          <p:nvPr>
            <p:ph type="title"/>
          </p:nvPr>
        </p:nvSpPr>
        <p:spPr>
          <a:xfrm>
            <a:off x="287016" y="1772816"/>
            <a:ext cx="8856984" cy="56693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nstantia"/>
              <a:buNone/>
            </a:pPr>
            <a:br>
              <a:rPr lang="fr-FR"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fr-FR"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fr-FR" sz="26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l’hypercinésie circulatoire et la vasodilatation artérielle systémique et splanchnique observée chez les cirrotique en HTP .</a:t>
            </a:r>
            <a:br>
              <a:rPr lang="fr-FR" sz="2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/>
          </a:p>
        </p:txBody>
      </p:sp>
      <p:sp>
        <p:nvSpPr>
          <p:cNvPr id="206" name="Google Shape;206;p15"/>
          <p:cNvSpPr txBox="1"/>
          <p:nvPr>
            <p:ph idx="1" type="body"/>
          </p:nvPr>
        </p:nvSpPr>
        <p:spPr>
          <a:xfrm>
            <a:off x="143508" y="1628800"/>
            <a:ext cx="9000492" cy="5184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80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rPr lang="fr-FR" sz="2400"/>
              <a:t>Les mécanismes moléculaires responsables de la vasodilatation artérielle et de l’hypercinésie circulatoire ont été étudiés :  La principale substance vasodilatatrice est le NO    Aortique .</a:t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fr-FR"/>
              <a:t> </a:t>
            </a:r>
            <a:endParaRPr/>
          </a:p>
        </p:txBody>
      </p:sp>
      <p:sp>
        <p:nvSpPr>
          <p:cNvPr id="207" name="Google Shape;207;p15"/>
          <p:cNvSpPr/>
          <p:nvPr/>
        </p:nvSpPr>
        <p:spPr>
          <a:xfrm>
            <a:off x="6228184" y="2852936"/>
            <a:ext cx="216024" cy="28803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C:\Users\Hp\Pictures\Screenshots\Capture d’écran (326).png" id="208" name="Google Shape;208;p15"/>
          <p:cNvPicPr preferRelativeResize="0"/>
          <p:nvPr/>
        </p:nvPicPr>
        <p:blipFill rotWithShape="1">
          <a:blip r:embed="rId3">
            <a:alphaModFix/>
          </a:blip>
          <a:srcRect b="33216" l="26058" r="51720" t="13638"/>
          <a:stretch/>
        </p:blipFill>
        <p:spPr>
          <a:xfrm>
            <a:off x="1907704" y="3573016"/>
            <a:ext cx="5040560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/>
          <p:nvPr/>
        </p:nvSpPr>
        <p:spPr>
          <a:xfrm>
            <a:off x="755576" y="3789040"/>
            <a:ext cx="7704856" cy="648072"/>
          </a:xfrm>
          <a:prstGeom prst="rect">
            <a:avLst/>
          </a:prstGeom>
          <a:solidFill>
            <a:srgbClr val="7F7F7F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4" name="Google Shape;214;p16"/>
          <p:cNvSpPr/>
          <p:nvPr/>
        </p:nvSpPr>
        <p:spPr>
          <a:xfrm>
            <a:off x="2699792" y="3284984"/>
            <a:ext cx="3888432" cy="432048"/>
          </a:xfrm>
          <a:prstGeom prst="rect">
            <a:avLst/>
          </a:prstGeom>
          <a:solidFill>
            <a:srgbClr val="AFDF9F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5" name="Google Shape;215;p16"/>
          <p:cNvSpPr/>
          <p:nvPr/>
        </p:nvSpPr>
        <p:spPr>
          <a:xfrm>
            <a:off x="827584" y="2420888"/>
            <a:ext cx="7632848" cy="792088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971600" y="1556792"/>
            <a:ext cx="7272808" cy="720080"/>
          </a:xfrm>
          <a:prstGeom prst="rect">
            <a:avLst/>
          </a:prstGeom>
          <a:solidFill>
            <a:srgbClr val="C8DA90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7" name="Google Shape;217;p16"/>
          <p:cNvSpPr/>
          <p:nvPr/>
        </p:nvSpPr>
        <p:spPr>
          <a:xfrm>
            <a:off x="1043608" y="548680"/>
            <a:ext cx="7272808" cy="864096"/>
          </a:xfrm>
          <a:prstGeom prst="rect">
            <a:avLst/>
          </a:prstGeom>
          <a:solidFill>
            <a:srgbClr val="D8D8D8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8" name="Google Shape;218;p16"/>
          <p:cNvSpPr/>
          <p:nvPr/>
        </p:nvSpPr>
        <p:spPr>
          <a:xfrm>
            <a:off x="1907704" y="4581128"/>
            <a:ext cx="5400600" cy="720080"/>
          </a:xfrm>
          <a:prstGeom prst="rect">
            <a:avLst/>
          </a:prstGeom>
          <a:solidFill>
            <a:srgbClr val="FFFF00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9" name="Google Shape;219;p16"/>
          <p:cNvSpPr txBox="1"/>
          <p:nvPr>
            <p:ph idx="1" type="body"/>
          </p:nvPr>
        </p:nvSpPr>
        <p:spPr>
          <a:xfrm>
            <a:off x="457200" y="116632"/>
            <a:ext cx="8229600" cy="6207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274320" lvl="0" marL="274320" rtl="0" algn="ctr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fr-FR"/>
              <a:t>Augmentation des vasodilatateurs( NO,…) avec diminution de la sensibilité aux vasoconstricteurs</a:t>
            </a:r>
            <a:endParaRPr/>
          </a:p>
          <a:p>
            <a:pPr indent="-274320" lvl="0" marL="274320" rtl="0" algn="ctr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fr-FR"/>
              <a:t>Diminution des résistances vasculaires arterielles splanchniques et vasodilatation</a:t>
            </a:r>
            <a:endParaRPr/>
          </a:p>
          <a:p>
            <a:pPr indent="-274320" lvl="0" marL="274320" rtl="0" algn="ctr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fr-FR"/>
              <a:t>hypotension arterielle peripherique et activation du système Renine angiotensine</a:t>
            </a:r>
            <a:endParaRPr/>
          </a:p>
          <a:p>
            <a:pPr indent="-274320" lvl="0" marL="274320" rtl="0" algn="ctr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fr-FR"/>
              <a:t>Retention hydro-sodée</a:t>
            </a:r>
            <a:endParaRPr/>
          </a:p>
          <a:p>
            <a:pPr indent="-274320" lvl="0" marL="274320" rtl="0" algn="ctr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fr-FR"/>
              <a:t>Augmentation du debit sanguin splanchnique et du retour veineux</a:t>
            </a:r>
            <a:endParaRPr/>
          </a:p>
          <a:p>
            <a:pPr indent="-274320" lvl="0" marL="274320" rtl="0" algn="ctr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lang="fr-FR"/>
              <a:t>Syndrome d’hyperkinesie cardiaque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/>
          <p:nvPr>
            <p:ph type="title"/>
          </p:nvPr>
        </p:nvSpPr>
        <p:spPr>
          <a:xfrm>
            <a:off x="1857356" y="1857364"/>
            <a:ext cx="6072230" cy="300039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alibri"/>
              <a:buNone/>
            </a:pPr>
            <a:r>
              <a:rPr b="1" lang="fr-FR" sz="6000"/>
              <a:t> diagnostic positif</a:t>
            </a:r>
            <a:br>
              <a:rPr b="1" lang="fr-FR" sz="6000"/>
            </a:br>
            <a:endParaRPr b="1" sz="600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fr-FR" sz="4400"/>
              <a:t>Circonstances de découverte</a:t>
            </a:r>
            <a:endParaRPr sz="4400"/>
          </a:p>
        </p:txBody>
      </p:sp>
      <p:sp>
        <p:nvSpPr>
          <p:cNvPr id="230" name="Google Shape;230;p18"/>
          <p:cNvSpPr txBox="1"/>
          <p:nvPr>
            <p:ph idx="1" type="body"/>
          </p:nvPr>
        </p:nvSpPr>
        <p:spPr>
          <a:xfrm>
            <a:off x="428596" y="1928802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280"/>
              <a:buChar char="⚫"/>
            </a:pPr>
            <a:r>
              <a:rPr lang="fr-FR" sz="2400">
                <a:latin typeface="Times New Roman"/>
                <a:ea typeface="Times New Roman"/>
                <a:cs typeface="Times New Roman"/>
                <a:sym typeface="Times New Roman"/>
              </a:rPr>
              <a:t> HTP révélée par une complication </a:t>
            </a:r>
            <a:r>
              <a:rPr lang="fr-FR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++</a:t>
            </a:r>
            <a:endParaRPr sz="2400">
              <a:solidFill>
                <a:srgbClr val="FF0000"/>
              </a:solidFill>
            </a:endParaRPr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rPr lang="fr-FR" sz="2400"/>
              <a:t>       Hémorragie digestive / RVO +++ ≈ 70 % cas 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rPr lang="fr-FR" sz="2400"/>
              <a:t>        Ascite, ictère, EH…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Char char="⚫"/>
            </a:pPr>
            <a:r>
              <a:rPr lang="fr-FR" sz="2400">
                <a:latin typeface="Times New Roman"/>
                <a:ea typeface="Times New Roman"/>
                <a:cs typeface="Times New Roman"/>
                <a:sym typeface="Times New Roman"/>
              </a:rPr>
              <a:t>HTP </a:t>
            </a:r>
            <a:r>
              <a:rPr lang="fr-FR" sz="2400"/>
              <a:t>découverte fortuitement</a:t>
            </a:r>
            <a:endParaRPr/>
          </a:p>
          <a:p>
            <a:pPr indent="0" lvl="0" marL="0" rtl="0" algn="just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9540" lvl="0" marL="274320" rtl="0" algn="l">
              <a:spcBef>
                <a:spcPts val="480"/>
              </a:spcBef>
              <a:spcAft>
                <a:spcPts val="0"/>
              </a:spcAft>
              <a:buSzPts val="2280"/>
              <a:buFont typeface="Noto Sans Symbols"/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"/>
          <p:cNvSpPr txBox="1"/>
          <p:nvPr>
            <p:ph type="title"/>
          </p:nvPr>
        </p:nvSpPr>
        <p:spPr>
          <a:xfrm>
            <a:off x="457200" y="704088"/>
            <a:ext cx="8229600" cy="65321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fr-FR"/>
              <a:t>Examen clinique</a:t>
            </a:r>
            <a:endParaRPr/>
          </a:p>
        </p:txBody>
      </p:sp>
      <p:sp>
        <p:nvSpPr>
          <p:cNvPr id="236" name="Google Shape;236;p19"/>
          <p:cNvSpPr txBox="1"/>
          <p:nvPr>
            <p:ph idx="1" type="body"/>
          </p:nvPr>
        </p:nvSpPr>
        <p:spPr>
          <a:xfrm>
            <a:off x="-384238" y="1357298"/>
            <a:ext cx="82581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000"/>
              <a:buNone/>
            </a:pPr>
            <a:r>
              <a:rPr i="1" lang="fr-FR" sz="3200"/>
              <a:t>  </a:t>
            </a:r>
            <a:r>
              <a:rPr i="1" lang="fr-FR" sz="3200">
                <a:solidFill>
                  <a:srgbClr val="FF0000"/>
                </a:solidFill>
              </a:rPr>
              <a:t> </a:t>
            </a:r>
            <a:r>
              <a:rPr b="1" lang="fr-FR" sz="2400" u="sng">
                <a:solidFill>
                  <a:srgbClr val="FF0000"/>
                </a:solidFill>
              </a:rPr>
              <a:t>Splénomégalie</a:t>
            </a:r>
            <a:r>
              <a:rPr lang="fr-FR" sz="2400"/>
              <a:t> :  </a:t>
            </a:r>
            <a:endParaRPr sz="2400"/>
          </a:p>
          <a:p>
            <a:pPr indent="-274320" lvl="1" marL="27432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95000"/>
              <a:buNone/>
            </a:pPr>
            <a:r>
              <a:rPr lang="fr-FR" sz="2400"/>
              <a:t>            </a:t>
            </a: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Taille non corrélée au chiffre HTP</a:t>
            </a:r>
            <a:endParaRPr/>
          </a:p>
          <a:p>
            <a:pPr indent="-274320" lvl="1" marL="27432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95000"/>
              <a:buNone/>
            </a:pPr>
            <a:r>
              <a:rPr lang="fr-FR" sz="2400"/>
              <a:t>            </a:t>
            </a: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Ne disparaît pas après réduction HTP</a:t>
            </a:r>
            <a:r>
              <a:rPr lang="fr-FR" sz="2400"/>
              <a:t> 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ct val="95000"/>
              <a:buNone/>
            </a:pPr>
            <a:r>
              <a:rPr lang="fr-FR" sz="2400"/>
              <a:t>           Hypersplénisme portant sur une ou plusieurs lignés sanguines : - thrombopénie surtout, </a:t>
            </a:r>
            <a:br>
              <a:rPr lang="fr-FR" sz="2400"/>
            </a:br>
            <a:r>
              <a:rPr lang="fr-FR" sz="2400"/>
              <a:t>                    - leuconeutropénie,   anémie.</a:t>
            </a:r>
            <a:endParaRPr sz="2400"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95000"/>
              <a:buNone/>
            </a:pPr>
            <a:r>
              <a:t/>
            </a:r>
            <a:endParaRPr sz="2400"/>
          </a:p>
          <a:p>
            <a:pPr indent="-274320" lvl="0" marL="27432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95000"/>
              <a:buNone/>
            </a:pPr>
            <a:r>
              <a:rPr lang="fr-FR" sz="2400"/>
              <a:t>  </a:t>
            </a:r>
            <a:r>
              <a:rPr b="1" lang="fr-FR" sz="2400" u="sng"/>
              <a:t> </a:t>
            </a:r>
            <a:r>
              <a:rPr b="1" lang="fr-FR" sz="2400" u="sng">
                <a:solidFill>
                  <a:srgbClr val="FF0000"/>
                </a:solidFill>
              </a:rPr>
              <a:t>Ascite</a:t>
            </a:r>
            <a:r>
              <a:rPr b="1" lang="fr-FR" sz="2400" u="sng"/>
              <a:t> </a:t>
            </a:r>
            <a:r>
              <a:rPr lang="fr-FR" sz="2400"/>
              <a:t>:</a:t>
            </a:r>
            <a:endParaRPr/>
          </a:p>
          <a:p>
            <a:pPr indent="-274320" lvl="0" marL="27432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95000"/>
              <a:buNone/>
            </a:pPr>
            <a:r>
              <a:rPr lang="fr-FR" sz="2400"/>
              <a:t>         Epanchement péritonéal de liquide non hématique,  transudative sauf si obstacle sus hépatique</a:t>
            </a:r>
            <a:endParaRPr sz="2400"/>
          </a:p>
          <a:p>
            <a:pPr indent="-274320" lvl="0" marL="27432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5000"/>
              <a:buNone/>
            </a:pPr>
            <a:r>
              <a:t/>
            </a:r>
            <a:endParaRPr sz="3200"/>
          </a:p>
          <a:p>
            <a:pPr indent="-274320" lvl="0" marL="27432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5000"/>
              <a:buNone/>
            </a:pPr>
            <a:r>
              <a:t/>
            </a:r>
            <a:endParaRPr sz="3200"/>
          </a:p>
          <a:p>
            <a:pPr indent="-122427" lvl="2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Constantia"/>
              <a:buNone/>
            </a:pPr>
            <a:r>
              <a:t/>
            </a:r>
            <a:endParaRPr sz="2800">
              <a:latin typeface="Overlock"/>
              <a:ea typeface="Overlock"/>
              <a:cs typeface="Overlock"/>
              <a:sym typeface="Overlock"/>
            </a:endParaRPr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95000"/>
              <a:buFont typeface="Constantia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 txBox="1"/>
          <p:nvPr>
            <p:ph idx="1" type="body"/>
          </p:nvPr>
        </p:nvSpPr>
        <p:spPr>
          <a:xfrm>
            <a:off x="457200" y="785794"/>
            <a:ext cx="8229600" cy="5538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fr-FR"/>
              <a:t>                                PLAN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Font typeface="Noto Sans Symbols"/>
              <a:buChar char="❑"/>
            </a:pPr>
            <a:r>
              <a:rPr lang="fr-FR"/>
              <a:t>DEFINITION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Font typeface="Noto Sans Symbols"/>
              <a:buChar char="❑"/>
            </a:pPr>
            <a:r>
              <a:rPr lang="fr-FR"/>
              <a:t>PHYSIOPATHOLOGIE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Font typeface="Noto Sans Symbols"/>
              <a:buChar char="❑"/>
            </a:pPr>
            <a:r>
              <a:rPr lang="fr-FR"/>
              <a:t> DIAGNOSTIC POSITIF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Font typeface="Noto Sans Symbols"/>
              <a:buChar char="❑"/>
            </a:pPr>
            <a:r>
              <a:rPr lang="fr-FR"/>
              <a:t>COMPLICATION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Font typeface="Noto Sans Symbols"/>
              <a:buChar char="❑"/>
            </a:pPr>
            <a:r>
              <a:rPr lang="fr-FR"/>
              <a:t>DIAGNOSTIC  ETIOLOGIQUE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Font typeface="Noto Sans Symbols"/>
              <a:buChar char="❑"/>
            </a:pPr>
            <a:r>
              <a:rPr lang="fr-FR"/>
              <a:t>TRAITEMENT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Font typeface="Noto Sans Symbols"/>
              <a:buChar char="❑"/>
            </a:pPr>
            <a:r>
              <a:rPr lang="fr-FR"/>
              <a:t>CONCLUSION</a:t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"/>
          <p:cNvSpPr txBox="1"/>
          <p:nvPr>
            <p:ph idx="1" type="body"/>
          </p:nvPr>
        </p:nvSpPr>
        <p:spPr>
          <a:xfrm>
            <a:off x="457188" y="1381169"/>
            <a:ext cx="8229600" cy="57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000"/>
              <a:buNone/>
            </a:pPr>
            <a:r>
              <a:rPr lang="fr-FR" sz="3200"/>
              <a:t>      </a:t>
            </a:r>
            <a:r>
              <a:rPr b="1" lang="fr-FR" sz="3100" u="sng">
                <a:solidFill>
                  <a:srgbClr val="FF0000"/>
                </a:solidFill>
              </a:rPr>
              <a:t>Circulation veineuse collatérale abdominale </a:t>
            </a:r>
            <a:r>
              <a:rPr lang="fr-FR" sz="3100"/>
              <a:t>: </a:t>
            </a:r>
            <a:endParaRPr/>
          </a:p>
          <a:p>
            <a:pPr indent="-224218" lvl="2" marL="91440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Constantia"/>
              <a:buChar char="•"/>
            </a:pPr>
            <a:r>
              <a:rPr lang="fr-FR" sz="3400"/>
              <a:t>Visibilité anormale des veines sous cutanées au niveau épigastrique</a:t>
            </a:r>
            <a:endParaRPr/>
          </a:p>
          <a:p>
            <a:pPr indent="-224218" lvl="2" marL="914400" rtl="0" algn="l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Constantia"/>
              <a:buChar char="•"/>
            </a:pPr>
            <a:r>
              <a:rPr lang="fr-FR" sz="3400"/>
              <a:t>Syndrome de Cruveilhier-Baumgarten : dilatation veineuse péri-ombilicale avec au maximum aspect « en tête de méduse »</a:t>
            </a:r>
            <a:endParaRPr/>
          </a:p>
          <a:p>
            <a:pPr indent="-150431" lvl="2" marL="914400" rtl="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Constantia"/>
              <a:buNone/>
            </a:pPr>
            <a:r>
              <a:t/>
            </a:r>
            <a:endParaRPr sz="3100"/>
          </a:p>
          <a:p>
            <a:pPr indent="-150431" lvl="2" marL="914400" rtl="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Constantia"/>
              <a:buNone/>
            </a:pPr>
            <a:r>
              <a:t/>
            </a:r>
            <a:endParaRPr sz="3100"/>
          </a:p>
          <a:p>
            <a:pPr indent="-150431" lvl="2" marL="914400" rtl="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Constantia"/>
              <a:buNone/>
            </a:pPr>
            <a:r>
              <a:t/>
            </a:r>
            <a:endParaRPr sz="3100"/>
          </a:p>
          <a:p>
            <a:pPr indent="-150431" lvl="2" marL="914400" rtl="0" algn="l"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Constantia"/>
              <a:buNone/>
            </a:pPr>
            <a:r>
              <a:t/>
            </a:r>
            <a:endParaRPr sz="3100"/>
          </a:p>
          <a:p>
            <a:pPr indent="-246887" lvl="2" marL="914400" rtl="0" algn="l">
              <a:lnSpc>
                <a:spcPct val="17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70000"/>
              <a:buNone/>
            </a:pPr>
            <a:r>
              <a:t/>
            </a:r>
            <a:endParaRPr b="1" sz="3100" u="sng">
              <a:solidFill>
                <a:srgbClr val="FF0000"/>
              </a:solidFill>
            </a:endParaRPr>
          </a:p>
          <a:p>
            <a:pPr indent="-246887" lvl="2" marL="914400" rtl="0" algn="l">
              <a:lnSpc>
                <a:spcPct val="17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70000"/>
              <a:buNone/>
            </a:pPr>
            <a:r>
              <a:t/>
            </a:r>
            <a:endParaRPr b="1" sz="3100" u="sng">
              <a:solidFill>
                <a:srgbClr val="FF0000"/>
              </a:solidFill>
            </a:endParaRPr>
          </a:p>
          <a:p>
            <a:pPr indent="-246887" lvl="2" marL="914400" rtl="0" algn="l">
              <a:lnSpc>
                <a:spcPct val="170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ct val="70000"/>
              <a:buNone/>
            </a:pPr>
            <a:r>
              <a:rPr b="1" lang="fr-FR" sz="3100" u="sng">
                <a:solidFill>
                  <a:srgbClr val="FF0000"/>
                </a:solidFill>
              </a:rPr>
              <a:t>hypercinésie circulatoire systémique </a:t>
            </a:r>
            <a:r>
              <a:rPr lang="fr-FR" sz="3100" u="sng"/>
              <a:t>:    </a:t>
            </a:r>
            <a:r>
              <a:rPr lang="fr-FR" sz="3100"/>
              <a:t>Tachycardie, baisse de TA  , augmentation de débit cardiaque</a:t>
            </a:r>
            <a:endParaRPr/>
          </a:p>
          <a:p>
            <a:pPr indent="-457200" lvl="0" marL="502919" rtl="0" algn="l">
              <a:lnSpc>
                <a:spcPct val="200000"/>
              </a:lnSpc>
              <a:spcBef>
                <a:spcPts val="434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sz="3100"/>
          </a:p>
          <a:p>
            <a:pPr indent="-457200" lvl="0" marL="502919" rtl="0" algn="l">
              <a:lnSpc>
                <a:spcPct val="200000"/>
              </a:lnSpc>
              <a:spcBef>
                <a:spcPts val="434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sz="3100"/>
          </a:p>
          <a:p>
            <a:pPr indent="-457200" lvl="0" marL="502919" rtl="0" algn="l">
              <a:lnSpc>
                <a:spcPct val="200000"/>
              </a:lnSpc>
              <a:spcBef>
                <a:spcPts val="434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sz="3100"/>
          </a:p>
        </p:txBody>
      </p:sp>
      <p:pic>
        <p:nvPicPr>
          <p:cNvPr id="242" name="Google Shape;24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6525" y="-2750346"/>
            <a:ext cx="3324992" cy="20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2698" y="-3671406"/>
            <a:ext cx="3070199" cy="2437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 txBox="1"/>
          <p:nvPr>
            <p:ph type="title"/>
          </p:nvPr>
        </p:nvSpPr>
        <p:spPr>
          <a:xfrm>
            <a:off x="457200" y="428604"/>
            <a:ext cx="7829576" cy="100013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fr-FR"/>
              <a:t>Les examens complémentaires</a:t>
            </a:r>
            <a:endParaRPr/>
          </a:p>
        </p:txBody>
      </p:sp>
      <p:sp>
        <p:nvSpPr>
          <p:cNvPr id="249" name="Google Shape;249;p21"/>
          <p:cNvSpPr txBox="1"/>
          <p:nvPr>
            <p:ph idx="1" type="body"/>
          </p:nvPr>
        </p:nvSpPr>
        <p:spPr>
          <a:xfrm>
            <a:off x="457200" y="1285860"/>
            <a:ext cx="8229600" cy="5214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95000"/>
              <a:buNone/>
            </a:pPr>
            <a:r>
              <a:rPr b="1" lang="fr-FR"/>
              <a:t>   </a:t>
            </a:r>
            <a:endParaRPr/>
          </a:p>
          <a:p>
            <a:pPr indent="-274320" lvl="0" marL="274320" rtl="0" algn="l">
              <a:spcBef>
                <a:spcPts val="703"/>
              </a:spcBef>
              <a:spcAft>
                <a:spcPts val="0"/>
              </a:spcAft>
              <a:buSzPct val="95000"/>
              <a:buNone/>
            </a:pPr>
            <a:r>
              <a:rPr b="1" lang="fr-FR" sz="3800"/>
              <a:t> Échographie standard</a:t>
            </a:r>
            <a:r>
              <a:rPr lang="fr-FR" sz="2000"/>
              <a:t> :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lnSpc>
                <a:spcPct val="120000"/>
              </a:lnSpc>
              <a:spcBef>
                <a:spcPts val="592"/>
              </a:spcBef>
              <a:spcAft>
                <a:spcPts val="0"/>
              </a:spcAft>
              <a:buSzPct val="95000"/>
              <a:buChar char="⚫"/>
            </a:pPr>
            <a:r>
              <a:rPr b="1" lang="fr-FR"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Montre des signes d’ HTP</a:t>
            </a:r>
            <a:r>
              <a:rPr b="1" lang="fr-FR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None/>
            </a:pPr>
            <a:r>
              <a:rPr lang="fr-FR"/>
              <a:t>         -↗ calibre </a:t>
            </a: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du tronc porte(</a:t>
            </a:r>
            <a:r>
              <a:rPr b="1" lang="fr-FR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&gt;13mm</a:t>
            </a: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) et de ses branches ,l’</a:t>
            </a:r>
            <a:r>
              <a:rPr lang="fr-FR"/>
              <a:t>inversion du flux </a:t>
            </a:r>
            <a:endParaRPr/>
          </a:p>
          <a:p>
            <a:pPr indent="-246888" lvl="1" marL="640080" rtl="0" algn="l">
              <a:lnSpc>
                <a:spcPct val="120000"/>
              </a:lnSpc>
              <a:spcBef>
                <a:spcPts val="481"/>
              </a:spcBef>
              <a:spcAft>
                <a:spcPts val="0"/>
              </a:spcAft>
              <a:buSzPct val="85000"/>
              <a:buNone/>
            </a:pPr>
            <a:r>
              <a:rPr lang="fr-FR" sz="2600">
                <a:latin typeface="Times New Roman"/>
                <a:ea typeface="Times New Roman"/>
                <a:cs typeface="Times New Roman"/>
                <a:sym typeface="Times New Roman"/>
              </a:rPr>
              <a:t>   - SPM homogène, ascite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None/>
            </a:pP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        -Voies de dérivation porto-cave abdominale</a:t>
            </a:r>
            <a:endParaRPr/>
          </a:p>
          <a:p>
            <a:pPr indent="-274320" lvl="0" marL="274320" rtl="0" algn="l"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fr-FR"/>
              <a:t>dysmorphie hépatique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lnSpc>
                <a:spcPct val="120000"/>
              </a:lnSpc>
              <a:spcBef>
                <a:spcPts val="481"/>
              </a:spcBef>
              <a:spcAft>
                <a:spcPts val="0"/>
              </a:spcAft>
              <a:buSzPct val="95000"/>
              <a:buChar char="⚫"/>
            </a:pP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Recherche les anomalies des voies biliaires , pancréatiques ,  les thromboses et  ADP</a:t>
            </a:r>
            <a:endParaRPr/>
          </a:p>
          <a:p>
            <a:pPr indent="-274320" lvl="0" marL="274320" rtl="0" algn="l">
              <a:lnSpc>
                <a:spcPct val="120000"/>
              </a:lnSpc>
              <a:spcBef>
                <a:spcPts val="592"/>
              </a:spcBef>
              <a:spcAft>
                <a:spcPts val="0"/>
              </a:spcAft>
              <a:buSzPct val="95000"/>
              <a:buChar char="⚫"/>
            </a:pPr>
            <a:r>
              <a:rPr b="1" lang="fr-FR" sz="3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fr-FR">
                <a:latin typeface="Times New Roman"/>
                <a:ea typeface="Times New Roman"/>
                <a:cs typeface="Times New Roman"/>
                <a:sym typeface="Times New Roman"/>
              </a:rPr>
              <a:t>Guide la ponction</a:t>
            </a:r>
            <a:r>
              <a:rPr lang="fr-FR">
                <a:latin typeface="Times New Roman"/>
                <a:ea typeface="Times New Roman"/>
                <a:cs typeface="Times New Roman"/>
                <a:sym typeface="Times New Roman"/>
              </a:rPr>
              <a:t> en cas biopsie hépatique</a:t>
            </a:r>
            <a:endParaRPr/>
          </a:p>
          <a:p>
            <a:pPr indent="-274320" lvl="0" marL="274320" rtl="0" algn="l">
              <a:spcBef>
                <a:spcPts val="444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b="1" sz="2400"/>
          </a:p>
          <a:p>
            <a:pPr indent="-140398" lvl="0" marL="274320" rtl="0" algn="l">
              <a:spcBef>
                <a:spcPts val="444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b="1" sz="2400"/>
          </a:p>
          <a:p>
            <a:pPr indent="-274320" lvl="0" marL="274320" rtl="0" algn="l">
              <a:spcBef>
                <a:spcPts val="444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b="1" sz="2400"/>
          </a:p>
          <a:p>
            <a:pPr indent="-140398" lvl="0" marL="274320" rtl="0" algn="l">
              <a:spcBef>
                <a:spcPts val="444"/>
              </a:spcBef>
              <a:spcAft>
                <a:spcPts val="0"/>
              </a:spcAft>
              <a:buSzPct val="95000"/>
              <a:buNone/>
            </a:pPr>
            <a:r>
              <a:t/>
            </a:r>
            <a:endParaRPr b="1" sz="2400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 txBox="1"/>
          <p:nvPr>
            <p:ph idx="1" type="body"/>
          </p:nvPr>
        </p:nvSpPr>
        <p:spPr>
          <a:xfrm>
            <a:off x="357158" y="714356"/>
            <a:ext cx="8572560" cy="5286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660"/>
              <a:buNone/>
            </a:pPr>
            <a:r>
              <a:rPr b="1" i="1" lang="fr-FR" sz="2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fr-FR" sz="3100">
                <a:latin typeface="Times New Roman"/>
                <a:ea typeface="Times New Roman"/>
                <a:cs typeface="Times New Roman"/>
                <a:sym typeface="Times New Roman"/>
              </a:rPr>
              <a:t>LA  FIBROSCOPIE</a:t>
            </a:r>
            <a:r>
              <a:rPr b="1" lang="fr-FR" sz="2200">
                <a:latin typeface="Times New Roman"/>
                <a:ea typeface="Times New Roman"/>
                <a:cs typeface="Times New Roman"/>
                <a:sym typeface="Times New Roman"/>
              </a:rPr>
              <a:t> OESO-GASTRO-DUODENALE </a:t>
            </a:r>
            <a:endParaRPr b="1" sz="28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rPr lang="fr-FR" sz="2800">
                <a:latin typeface="Times New Roman"/>
                <a:ea typeface="Times New Roman"/>
                <a:cs typeface="Times New Roman"/>
                <a:sym typeface="Times New Roman"/>
              </a:rPr>
              <a:t>    -</a:t>
            </a:r>
            <a:r>
              <a:rPr lang="fr-FR" sz="2400">
                <a:latin typeface="Times New Roman"/>
                <a:ea typeface="Times New Roman"/>
                <a:cs typeface="Times New Roman"/>
                <a:sym typeface="Times New Roman"/>
              </a:rPr>
              <a:t>Permet la recherche des </a:t>
            </a:r>
            <a:r>
              <a:rPr b="1" lang="fr-FR" sz="2400">
                <a:latin typeface="Times New Roman"/>
                <a:ea typeface="Times New Roman"/>
                <a:cs typeface="Times New Roman"/>
                <a:sym typeface="Times New Roman"/>
              </a:rPr>
              <a:t>variceoesophagiennes/gastriques</a:t>
            </a:r>
            <a:r>
              <a:rPr lang="fr-FR" sz="2800"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660"/>
              <a:buFont typeface="Noto Sans Symbols"/>
              <a:buNone/>
            </a:pPr>
            <a:r>
              <a:rPr lang="fr-FR" sz="2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fr-FR" sz="2000" u="sng">
                <a:latin typeface="Times New Roman"/>
                <a:ea typeface="Times New Roman"/>
                <a:cs typeface="Times New Roman"/>
                <a:sym typeface="Times New Roman"/>
              </a:rPr>
              <a:t>grade 1</a:t>
            </a:r>
            <a:r>
              <a:rPr b="1" lang="fr-FR" sz="20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fr-FR" sz="2000">
                <a:latin typeface="Times New Roman"/>
                <a:ea typeface="Times New Roman"/>
                <a:cs typeface="Times New Roman"/>
                <a:sym typeface="Times New Roman"/>
              </a:rPr>
              <a:t> petites V (- 5mm) disparaissant à l’insufflation          </a:t>
            </a:r>
            <a:endParaRPr/>
          </a:p>
          <a:p>
            <a:pPr indent="-274320" lvl="0" marL="274320" rtl="0" algn="l">
              <a:spcBef>
                <a:spcPts val="400"/>
              </a:spcBef>
              <a:spcAft>
                <a:spcPts val="0"/>
              </a:spcAft>
              <a:buSzPts val="1900"/>
              <a:buFont typeface="Noto Sans Symbols"/>
              <a:buNone/>
            </a:pPr>
            <a:r>
              <a:rPr lang="fr-FR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fr-FR" sz="2000" u="sng">
                <a:latin typeface="Times New Roman"/>
                <a:ea typeface="Times New Roman"/>
                <a:cs typeface="Times New Roman"/>
                <a:sym typeface="Times New Roman"/>
              </a:rPr>
              <a:t>grade 2</a:t>
            </a:r>
            <a:r>
              <a:rPr b="1" lang="fr-FR" sz="20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fr-FR" sz="2000">
                <a:latin typeface="Times New Roman"/>
                <a:ea typeface="Times New Roman"/>
                <a:cs typeface="Times New Roman"/>
                <a:sym typeface="Times New Roman"/>
              </a:rPr>
              <a:t> grosses V (+ 5mm) non confluentes, ne disparaissant pas à l’insufflation</a:t>
            </a:r>
            <a:endParaRPr/>
          </a:p>
          <a:p>
            <a:pPr indent="-274320" lvl="0" marL="274320" rtl="0" algn="l">
              <a:spcBef>
                <a:spcPts val="400"/>
              </a:spcBef>
              <a:spcAft>
                <a:spcPts val="0"/>
              </a:spcAft>
              <a:buSzPts val="1900"/>
              <a:buFont typeface="Noto Sans Symbols"/>
              <a:buNone/>
            </a:pPr>
            <a:r>
              <a:rPr lang="fr-FR" sz="20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fr-FR" sz="2000" u="sng">
                <a:latin typeface="Times New Roman"/>
                <a:ea typeface="Times New Roman"/>
                <a:cs typeface="Times New Roman"/>
                <a:sym typeface="Times New Roman"/>
              </a:rPr>
              <a:t>grade 3</a:t>
            </a:r>
            <a:r>
              <a:rPr b="1" lang="fr-FR" sz="20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fr-FR" sz="2000">
                <a:latin typeface="Times New Roman"/>
                <a:ea typeface="Times New Roman"/>
                <a:cs typeface="Times New Roman"/>
                <a:sym typeface="Times New Roman"/>
              </a:rPr>
              <a:t> grosses V confluentes permanentes </a:t>
            </a:r>
            <a:endParaRPr/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660"/>
              <a:buFont typeface="Noto Sans Symbols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t/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id="255" name="Google Shape;25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786" y="3071810"/>
            <a:ext cx="7286676" cy="16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"/>
          <p:cNvSpPr txBox="1"/>
          <p:nvPr>
            <p:ph idx="1" type="body"/>
          </p:nvPr>
        </p:nvSpPr>
        <p:spPr>
          <a:xfrm>
            <a:off x="457200" y="928670"/>
            <a:ext cx="8229600" cy="5395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b="1" lang="fr-FR"/>
              <a:t> La biologie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Char char="⚫"/>
            </a:pPr>
            <a:r>
              <a:rPr lang="fr-FR" sz="2400"/>
              <a:t>La ponction d’ ascite avec dosage le taux des proteines</a:t>
            </a:r>
            <a:endParaRPr sz="2400"/>
          </a:p>
          <a:p>
            <a:pPr indent="-274320" lvl="0" marL="274320" rtl="0" algn="l">
              <a:spcBef>
                <a:spcPts val="640"/>
              </a:spcBef>
              <a:spcAft>
                <a:spcPts val="0"/>
              </a:spcAft>
              <a:buSzPts val="2470"/>
              <a:buNone/>
            </a:pPr>
            <a:r>
              <a:rPr lang="fr-FR"/>
              <a:t>   -  </a:t>
            </a:r>
            <a:r>
              <a:rPr b="1" lang="fr-FR" sz="2400">
                <a:solidFill>
                  <a:srgbClr val="FF0000"/>
                </a:solidFill>
              </a:rPr>
              <a:t>SAAG</a:t>
            </a:r>
            <a:r>
              <a:rPr lang="fr-FR" sz="2400"/>
              <a:t> (serum albumin-ascite gradient)</a:t>
            </a:r>
            <a:r>
              <a:rPr lang="fr-FR" sz="2400">
                <a:solidFill>
                  <a:srgbClr val="FF0000"/>
                </a:solidFill>
              </a:rPr>
              <a:t>sup </a:t>
            </a:r>
            <a:r>
              <a:rPr b="1" lang="fr-FR" sz="3200">
                <a:solidFill>
                  <a:srgbClr val="FF0000"/>
                </a:solidFill>
              </a:rPr>
              <a:t>11</a:t>
            </a:r>
            <a:r>
              <a:rPr lang="fr-FR" sz="2400">
                <a:solidFill>
                  <a:srgbClr val="FF0000"/>
                </a:solidFill>
              </a:rPr>
              <a:t> </a:t>
            </a:r>
            <a:r>
              <a:rPr lang="fr-FR">
                <a:solidFill>
                  <a:srgbClr val="FF0000"/>
                </a:solidFill>
              </a:rPr>
              <a:t>g/l </a:t>
            </a:r>
            <a:r>
              <a:rPr lang="fr-FR"/>
              <a:t>est  suggestif d’une HTP</a:t>
            </a:r>
            <a:endParaRPr/>
          </a:p>
          <a:p>
            <a:pPr indent="-129540" lvl="0" marL="274320" rtl="0" algn="l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t/>
            </a:r>
            <a:endParaRPr sz="2400">
              <a:solidFill>
                <a:srgbClr val="FF0000"/>
              </a:solidFill>
            </a:endParaRPr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fr-FR"/>
              <a:t>   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"/>
          <p:cNvSpPr txBox="1"/>
          <p:nvPr>
            <p:ph type="title"/>
          </p:nvPr>
        </p:nvSpPr>
        <p:spPr>
          <a:xfrm>
            <a:off x="1500166" y="1571612"/>
            <a:ext cx="7186634" cy="228601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b="1" lang="fr-FR" sz="5400"/>
              <a:t>Diagnostic étiologique</a:t>
            </a:r>
            <a:br>
              <a:rPr b="1" lang="fr-FR"/>
            </a:br>
            <a:endParaRPr b="1"/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"/>
          <p:cNvSpPr txBox="1"/>
          <p:nvPr>
            <p:ph type="title"/>
          </p:nvPr>
        </p:nvSpPr>
        <p:spPr>
          <a:xfrm>
            <a:off x="785786" y="357166"/>
            <a:ext cx="7901014" cy="8572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lang="fr-FR" sz="4400"/>
              <a:t>Etiologies</a:t>
            </a:r>
            <a:endParaRPr sz="4400"/>
          </a:p>
        </p:txBody>
      </p:sp>
      <p:pic>
        <p:nvPicPr>
          <p:cNvPr id="271" name="Google Shape;271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34" y="1214422"/>
            <a:ext cx="7858180" cy="5429287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5"/>
          <p:cNvSpPr/>
          <p:nvPr/>
        </p:nvSpPr>
        <p:spPr>
          <a:xfrm>
            <a:off x="6500826" y="6072206"/>
            <a:ext cx="264317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0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Sleisenger &amp; Fordtran's Gastrointestinal and Liver Disease, 10e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"/>
          <p:cNvSpPr txBox="1"/>
          <p:nvPr/>
        </p:nvSpPr>
        <p:spPr>
          <a:xfrm>
            <a:off x="642910" y="1000108"/>
            <a:ext cx="492606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4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1-Traitement médicale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78" name="Google Shape;278;p26"/>
          <p:cNvSpPr/>
          <p:nvPr/>
        </p:nvSpPr>
        <p:spPr>
          <a:xfrm>
            <a:off x="714348" y="1582340"/>
            <a:ext cx="7072362" cy="363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46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fr-FR" sz="23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Les vasoactives</a:t>
            </a:r>
            <a:endParaRPr sz="23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onstantia"/>
              <a:buNone/>
            </a:pPr>
            <a:r>
              <a:rPr lang="fr-FR" sz="23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- ocréotide(sandostatine)25ug/h en PSE ou 600 ug/j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onstantia"/>
              <a:buNone/>
            </a:pPr>
            <a:r>
              <a:rPr lang="fr-FR" sz="23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- somatostatine (modustatine) 250 ug en IV lente puis 250 ug/h en PSE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onstantia"/>
              <a:buNone/>
            </a:pPr>
            <a:r>
              <a:rPr lang="fr-FR" sz="23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- terlipressine(glypressine) 1-2mg/kg/h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onstantia"/>
              <a:buNone/>
            </a:pPr>
            <a:r>
              <a:rPr lang="fr-FR" sz="23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      CI : asthme , coronapathie,Gss, choc septique  </a:t>
            </a:r>
            <a:endParaRPr/>
          </a:p>
          <a:p>
            <a:pPr indent="-146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fr-FR" sz="23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B bloquant non cardioséléctifs</a:t>
            </a:r>
            <a:endParaRPr sz="23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onstantia"/>
              <a:buNone/>
            </a:pPr>
            <a:r>
              <a:rPr lang="fr-FR" sz="23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     propranolol 160 mg/j LP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onstantia"/>
              <a:buNone/>
            </a:pPr>
            <a:r>
              <a:rPr lang="fr-FR" sz="23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       CI: asthme, BAV</a:t>
            </a:r>
            <a:endParaRPr/>
          </a:p>
          <a:p>
            <a:pPr indent="-14605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fr-FR" sz="23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les diurétiques: spironolactone et furosémide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 txBox="1"/>
          <p:nvPr>
            <p:ph idx="4294967295" type="body"/>
          </p:nvPr>
        </p:nvSpPr>
        <p:spPr>
          <a:xfrm>
            <a:off x="0" y="0"/>
            <a:ext cx="9144000" cy="671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280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rPr b="1" lang="fr-F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2- traitement endoscopique: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rPr lang="fr-FR" sz="2400"/>
              <a:t>        - la ligature élastique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rPr lang="fr-FR" sz="2400"/>
              <a:t>        - tamponnement par sonde de blackmore</a:t>
            </a:r>
            <a:endParaRPr sz="2400"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rPr lang="fr-FR" sz="2400"/>
              <a:t>        - l’obturation des varices par une colle biologique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rPr lang="fr-FR" sz="2400"/>
              <a:t>        -la sclérothérapie</a:t>
            </a:r>
            <a:endParaRPr sz="2400"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rPr b="1" lang="fr-FR" sz="2400">
                <a:latin typeface="Times New Roman"/>
                <a:ea typeface="Times New Roman"/>
                <a:cs typeface="Times New Roman"/>
                <a:sym typeface="Times New Roman"/>
              </a:rPr>
              <a:t>    3-radiologie </a:t>
            </a:r>
            <a:r>
              <a:rPr b="1" lang="fr-FR" sz="2400"/>
              <a:t>interventionnelle</a:t>
            </a:r>
            <a:r>
              <a:rPr b="1" lang="fr-FR" sz="2400">
                <a:latin typeface="Times New Roman"/>
                <a:ea typeface="Times New Roman"/>
                <a:cs typeface="Times New Roman"/>
                <a:sym typeface="Times New Roman"/>
              </a:rPr>
              <a:t>(TIPS)</a:t>
            </a:r>
            <a:r>
              <a:rPr b="1" lang="fr-FR" sz="2400" u="sng">
                <a:solidFill>
                  <a:srgbClr val="FFFFCC"/>
                </a:solidFill>
              </a:rPr>
              <a:t> </a:t>
            </a:r>
            <a:r>
              <a:rPr b="1" lang="fr-FR" sz="1200">
                <a:solidFill>
                  <a:srgbClr val="FF0000"/>
                </a:solidFill>
              </a:rPr>
              <a:t>Trans jugular Intrahepatic Porto-systemic Shunt  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1140"/>
              <a:buNone/>
            </a:pPr>
            <a:r>
              <a:rPr b="1" lang="fr-FR" sz="1200"/>
              <a:t>   </a:t>
            </a:r>
            <a:r>
              <a:rPr b="1" lang="fr-FR" sz="2400"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fr-FR" sz="2400"/>
              <a:t>mise en place d’une prothèse entre le réseau veineux systémique et le réseau veineux portal 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rPr b="1" lang="fr-F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4- traitement chirurgical</a:t>
            </a:r>
            <a:r>
              <a:rPr b="1" lang="fr-FR" sz="2400">
                <a:solidFill>
                  <a:schemeClr val="dk1"/>
                </a:solidFill>
              </a:rPr>
              <a:t>: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rPr b="1" lang="fr-FR" sz="2400"/>
              <a:t>       - </a:t>
            </a:r>
            <a:r>
              <a:rPr lang="fr-FR" sz="2400"/>
              <a:t>shunts porto-systemique chirurgicales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rPr lang="fr-FR" sz="2400">
                <a:solidFill>
                  <a:schemeClr val="dk1"/>
                </a:solidFill>
              </a:rPr>
              <a:t>       - transplantation hépatique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rPr b="1" lang="fr-FR" sz="2400"/>
              <a:t>  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"/>
          <p:cNvSpPr txBox="1"/>
          <p:nvPr>
            <p:ph type="title"/>
          </p:nvPr>
        </p:nvSpPr>
        <p:spPr>
          <a:xfrm>
            <a:off x="457200" y="428604"/>
            <a:ext cx="8229600" cy="9286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fr-FR" sz="4800"/>
              <a:t>conclusion</a:t>
            </a:r>
            <a:endParaRPr sz="4800"/>
          </a:p>
        </p:txBody>
      </p:sp>
      <p:sp>
        <p:nvSpPr>
          <p:cNvPr id="289" name="Google Shape;289;p28"/>
          <p:cNvSpPr txBox="1"/>
          <p:nvPr>
            <p:ph idx="1" type="body"/>
          </p:nvPr>
        </p:nvSpPr>
        <p:spPr>
          <a:xfrm>
            <a:off x="-214346" y="1571612"/>
            <a:ext cx="9358346" cy="4752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fr-FR"/>
              <a:t>     -</a:t>
            </a:r>
            <a:r>
              <a:rPr lang="fr-FR">
                <a:solidFill>
                  <a:srgbClr val="FF0000"/>
                </a:solidFill>
              </a:rPr>
              <a:t>L’HTP </a:t>
            </a:r>
            <a:r>
              <a:rPr lang="fr-FR"/>
              <a:t>est une maladie hépatique hétérogène d’origine vasculaire .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br>
              <a:rPr lang="fr-FR"/>
            </a:br>
            <a:r>
              <a:rPr lang="fr-FR"/>
              <a:t>- </a:t>
            </a:r>
            <a:r>
              <a:rPr b="1" lang="fr-FR"/>
              <a:t>Le diagnostic étiologique repose sur l’imagerie et l’anapath</a:t>
            </a:r>
            <a:r>
              <a:rPr lang="fr-FR"/>
              <a:t>.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fr-FR"/>
              <a:t>    -Etiologies nombreuses nécessitent un Bilan étiologique complet 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fr-FR"/>
              <a:t>    - </a:t>
            </a:r>
            <a:r>
              <a:rPr b="1" lang="fr-FR"/>
              <a:t>L’hémorragie digestive par rupture de VO est la complication la plus redoutable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fr-FR"/>
              <a:t>    -le pronostic dépend la cause</a:t>
            </a:r>
            <a:br>
              <a:rPr lang="fr-FR"/>
            </a:br>
            <a:r>
              <a:rPr lang="fr-FR"/>
              <a:t>-Le traitement repose sur trt de la cause et les complication d’HTP 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9"/>
          <p:cNvSpPr txBox="1"/>
          <p:nvPr/>
        </p:nvSpPr>
        <p:spPr>
          <a:xfrm>
            <a:off x="6143636" y="214291"/>
            <a:ext cx="278608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rgbClr val="5E9EFF"/>
                </a:solidFill>
                <a:latin typeface="Corben"/>
                <a:ea typeface="Corben"/>
                <a:cs typeface="Corben"/>
                <a:sym typeface="Corben"/>
              </a:rPr>
              <a:t>merci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fr-FR"/>
              <a:t>Définition</a:t>
            </a:r>
            <a:endParaRPr/>
          </a:p>
        </p:txBody>
      </p:sp>
      <p:sp>
        <p:nvSpPr>
          <p:cNvPr id="127" name="Google Shape;127;p3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280"/>
              <a:buChar char="⚫"/>
            </a:pPr>
            <a:r>
              <a:rPr b="1" lang="fr-FR" sz="2400"/>
              <a:t>L’hypertension portale </a:t>
            </a:r>
            <a:r>
              <a:rPr lang="fr-FR" sz="2400"/>
              <a:t>(HTP) est définie par  l’augmentation du  gradient de pression entre  la veine portale et la veine cave inferieur  </a:t>
            </a:r>
            <a:r>
              <a:rPr b="1" lang="fr-FR" sz="2800">
                <a:solidFill>
                  <a:srgbClr val="FF0000"/>
                </a:solidFill>
              </a:rPr>
              <a:t>&gt; 5 </a:t>
            </a:r>
            <a:r>
              <a:rPr b="1" lang="fr-FR" sz="2400">
                <a:solidFill>
                  <a:srgbClr val="FF0000"/>
                </a:solidFill>
              </a:rPr>
              <a:t>mmHg           </a:t>
            </a:r>
            <a:r>
              <a:rPr b="1" lang="fr-FR" sz="2400"/>
              <a:t>ou </a:t>
            </a:r>
            <a:r>
              <a:rPr lang="fr-FR" sz="2400">
                <a:solidFill>
                  <a:srgbClr val="FF0000"/>
                </a:solidFill>
              </a:rPr>
              <a:t>        </a:t>
            </a:r>
            <a:r>
              <a:rPr lang="fr-FR" sz="2400"/>
              <a:t>par une augmentation de la pression dans la veine porte           </a:t>
            </a:r>
            <a:r>
              <a:rPr b="1" lang="fr-FR" sz="2400">
                <a:solidFill>
                  <a:srgbClr val="FF0000"/>
                </a:solidFill>
              </a:rPr>
              <a:t> &gt;</a:t>
            </a:r>
            <a:r>
              <a:rPr lang="fr-FR" sz="2400"/>
              <a:t> </a:t>
            </a:r>
            <a:r>
              <a:rPr b="1" lang="fr-FR" sz="2800">
                <a:solidFill>
                  <a:srgbClr val="FF0000"/>
                </a:solidFill>
              </a:rPr>
              <a:t>12 </a:t>
            </a:r>
            <a:r>
              <a:rPr b="1" lang="fr-FR" sz="2400">
                <a:solidFill>
                  <a:srgbClr val="FF0000"/>
                </a:solidFill>
              </a:rPr>
              <a:t>mmHg.</a:t>
            </a:r>
            <a:endParaRPr sz="2400"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t/>
            </a:r>
            <a:endParaRPr sz="2400"/>
          </a:p>
          <a:p>
            <a:pPr indent="-129540" lvl="0" marL="274320" rtl="0" algn="l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/>
          <p:nvPr>
            <p:ph type="title"/>
          </p:nvPr>
        </p:nvSpPr>
        <p:spPr>
          <a:xfrm>
            <a:off x="1857356" y="1857364"/>
            <a:ext cx="5929354" cy="11430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b="1" lang="fr-FR" sz="5400"/>
              <a:t>Rappel anatomique</a:t>
            </a:r>
            <a:endParaRPr b="1" sz="540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/>
          <p:nvPr>
            <p:ph idx="1" type="body"/>
          </p:nvPr>
        </p:nvSpPr>
        <p:spPr>
          <a:xfrm>
            <a:off x="285720" y="857232"/>
            <a:ext cx="8401080" cy="5857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9540" lvl="0" marL="274320" rtl="0" algn="l">
              <a:spcBef>
                <a:spcPts val="0"/>
              </a:spcBef>
              <a:spcAft>
                <a:spcPts val="0"/>
              </a:spcAft>
              <a:buSzPts val="2280"/>
              <a:buNone/>
            </a:pPr>
            <a:r>
              <a:t/>
            </a:r>
            <a:endParaRPr sz="2400"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Char char="⚫"/>
            </a:pPr>
            <a:r>
              <a:rPr lang="fr-FR" sz="2400"/>
              <a:t>La vascularisation hépatique est double : elle est assurée par l’artère hépatique (30 %) </a:t>
            </a:r>
            <a:r>
              <a:rPr b="1" lang="fr-FR" sz="2400"/>
              <a:t>et</a:t>
            </a:r>
            <a:r>
              <a:rPr lang="fr-FR" sz="2400"/>
              <a:t> la veine porte (70 %) qui résulte de l’union  du tronc splénomésaraïque</a:t>
            </a:r>
            <a:r>
              <a:rPr b="1" lang="fr-FR" sz="2400"/>
              <a:t>(</a:t>
            </a:r>
            <a:r>
              <a:rPr lang="fr-FR" sz="2400"/>
              <a:t>V splénique / Vmésentérique inf</a:t>
            </a:r>
            <a:r>
              <a:rPr b="1" lang="fr-FR" sz="2400"/>
              <a:t>)   </a:t>
            </a:r>
            <a:r>
              <a:rPr lang="fr-FR" sz="2400"/>
              <a:t>et de V mésentérique supérieure</a:t>
            </a:r>
            <a:endParaRPr sz="2400"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4546" y="3286124"/>
            <a:ext cx="4929222" cy="3000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82" y="0"/>
            <a:ext cx="8929718" cy="664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5074" y="6286520"/>
            <a:ext cx="2643206" cy="361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/>
          <p:nvPr>
            <p:ph type="title"/>
          </p:nvPr>
        </p:nvSpPr>
        <p:spPr>
          <a:xfrm>
            <a:off x="1643042" y="2571744"/>
            <a:ext cx="7043758" cy="121444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alibri"/>
              <a:buNone/>
            </a:pPr>
            <a:r>
              <a:rPr b="1" lang="fr-FR" sz="6000"/>
              <a:t>PHYSIOPATHOLOGIE</a:t>
            </a:r>
            <a:endParaRPr b="1" sz="600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>
            <p:ph type="title"/>
          </p:nvPr>
        </p:nvSpPr>
        <p:spPr>
          <a:xfrm>
            <a:off x="251520" y="1825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fr-FR"/>
              <a:t>	</a:t>
            </a:r>
            <a:r>
              <a:rPr lang="fr-FR">
                <a:latin typeface="Arial Black"/>
                <a:ea typeface="Arial Black"/>
                <a:cs typeface="Arial Black"/>
                <a:sym typeface="Arial Black"/>
              </a:rPr>
              <a:t>PHYSIOPATHOLOGIE</a:t>
            </a:r>
            <a:r>
              <a:rPr lang="fr-FR"/>
              <a:t> </a:t>
            </a:r>
            <a:endParaRPr/>
          </a:p>
        </p:txBody>
      </p:sp>
      <p:sp>
        <p:nvSpPr>
          <p:cNvPr id="155" name="Google Shape;155;p8"/>
          <p:cNvSpPr txBox="1"/>
          <p:nvPr>
            <p:ph idx="1" type="body"/>
          </p:nvPr>
        </p:nvSpPr>
        <p:spPr>
          <a:xfrm>
            <a:off x="0" y="1052736"/>
            <a:ext cx="9036496" cy="5688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7475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b="1" lang="fr-FR">
                <a:solidFill>
                  <a:srgbClr val="FF0000"/>
                </a:solidFill>
              </a:rPr>
              <a:t>Pression=débit X résistance </a:t>
            </a:r>
            <a:endParaRPr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 b="1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b="1" lang="fr-FR">
                <a:solidFill>
                  <a:schemeClr val="accent1"/>
                </a:solidFill>
              </a:rPr>
              <a:t>Augmentation de la pression porte </a:t>
            </a:r>
            <a:endParaRPr>
              <a:solidFill>
                <a:schemeClr val="accent1"/>
              </a:solidFill>
            </a:endParaRPr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 b="1"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 b="1"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b="1" lang="fr-FR"/>
              <a:t>Augmentation du débit sanguin splanchnique 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b="1" lang="fr-FR"/>
              <a:t>Augmentation des résistances vasculaires intrahépatiques </a:t>
            </a:r>
            <a:endParaRPr/>
          </a:p>
        </p:txBody>
      </p:sp>
      <p:sp>
        <p:nvSpPr>
          <p:cNvPr id="156" name="Google Shape;156;p8"/>
          <p:cNvSpPr/>
          <p:nvPr/>
        </p:nvSpPr>
        <p:spPr>
          <a:xfrm>
            <a:off x="3779912" y="3407848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>
            <p:ph type="title"/>
          </p:nvPr>
        </p:nvSpPr>
        <p:spPr>
          <a:xfrm>
            <a:off x="179512" y="116632"/>
            <a:ext cx="8229600" cy="18722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b="1" lang="fr-FR" sz="3600">
                <a:solidFill>
                  <a:schemeClr val="dk1"/>
                </a:solidFill>
              </a:rPr>
            </a:br>
            <a:br>
              <a:rPr b="1" lang="fr-FR" sz="3600">
                <a:solidFill>
                  <a:schemeClr val="dk1"/>
                </a:solidFill>
              </a:rPr>
            </a:br>
            <a:br>
              <a:rPr b="1" lang="fr-FR" sz="3600">
                <a:solidFill>
                  <a:schemeClr val="dk1"/>
                </a:solidFill>
              </a:rPr>
            </a:br>
            <a:br>
              <a:rPr b="1" lang="fr-FR" sz="3600">
                <a:solidFill>
                  <a:schemeClr val="dk1"/>
                </a:solidFill>
              </a:rPr>
            </a:br>
            <a:br>
              <a:rPr b="1" lang="fr-FR" sz="3600">
                <a:solidFill>
                  <a:schemeClr val="dk1"/>
                </a:solidFill>
              </a:rPr>
            </a:br>
            <a:br>
              <a:rPr b="1" lang="fr-FR" sz="3600">
                <a:solidFill>
                  <a:schemeClr val="dk1"/>
                </a:solidFill>
              </a:rPr>
            </a:br>
            <a:br>
              <a:rPr b="1" lang="fr-FR" sz="3600">
                <a:solidFill>
                  <a:schemeClr val="dk1"/>
                </a:solidFill>
              </a:rPr>
            </a:br>
            <a:br>
              <a:rPr b="1" lang="fr-FR" sz="3600">
                <a:solidFill>
                  <a:schemeClr val="dk1"/>
                </a:solidFill>
              </a:rPr>
            </a:br>
            <a:br>
              <a:rPr b="1" lang="fr-FR" sz="3600">
                <a:solidFill>
                  <a:schemeClr val="dk1"/>
                </a:solidFill>
              </a:rPr>
            </a:br>
            <a:br>
              <a:rPr b="1" lang="fr-FR" sz="3600">
                <a:solidFill>
                  <a:schemeClr val="dk1"/>
                </a:solidFill>
              </a:rPr>
            </a:br>
            <a:br>
              <a:rPr b="1" lang="fr-FR" sz="3600">
                <a:solidFill>
                  <a:schemeClr val="dk1"/>
                </a:solidFill>
              </a:rPr>
            </a:br>
            <a:br>
              <a:rPr b="1" lang="fr-FR" sz="3600">
                <a:solidFill>
                  <a:schemeClr val="dk1"/>
                </a:solidFill>
              </a:rPr>
            </a:br>
            <a:br>
              <a:rPr b="1" lang="fr-FR" sz="3600">
                <a:solidFill>
                  <a:schemeClr val="dk1"/>
                </a:solidFill>
              </a:rPr>
            </a:br>
            <a:br>
              <a:rPr b="1" lang="fr-FR" sz="3600">
                <a:solidFill>
                  <a:schemeClr val="dk1"/>
                </a:solidFill>
              </a:rPr>
            </a:br>
            <a:br>
              <a:rPr b="1" lang="fr-FR" sz="3600">
                <a:solidFill>
                  <a:schemeClr val="dk1"/>
                </a:solidFill>
              </a:rPr>
            </a:br>
            <a:br>
              <a:rPr b="1" lang="fr-FR" sz="3600">
                <a:solidFill>
                  <a:schemeClr val="dk1"/>
                </a:solidFill>
              </a:rPr>
            </a:br>
            <a:br>
              <a:rPr b="1" lang="fr-FR" sz="3600">
                <a:solidFill>
                  <a:schemeClr val="dk1"/>
                </a:solidFill>
              </a:rPr>
            </a:br>
            <a:r>
              <a:rPr b="1" lang="fr-FR" sz="3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Augmentation des résistances vasculaires intrahépatiques </a:t>
            </a:r>
            <a:br>
              <a:rPr lang="fr-FR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  <p:sp>
        <p:nvSpPr>
          <p:cNvPr id="162" name="Google Shape;162;p9"/>
          <p:cNvSpPr txBox="1"/>
          <p:nvPr>
            <p:ph idx="1" type="body"/>
          </p:nvPr>
        </p:nvSpPr>
        <p:spPr>
          <a:xfrm>
            <a:off x="0" y="1412776"/>
            <a:ext cx="9144000" cy="5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7475" lvl="0" marL="274320" rtl="0" algn="l"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b="1" lang="fr-FR"/>
              <a:t>                      </a:t>
            </a:r>
            <a:r>
              <a:rPr b="1" lang="fr-FR">
                <a:solidFill>
                  <a:srgbClr val="FF0000"/>
                </a:solidFill>
              </a:rPr>
              <a:t>Deux mécanismes : 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117475" lvl="0" marL="274320" rtl="0" algn="l"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b="1" lang="fr-FR"/>
              <a:t>Facteurs mécaniques et structuraux </a:t>
            </a:r>
            <a:endParaRPr/>
          </a:p>
          <a:p>
            <a:pPr indent="-274320" lvl="0" marL="274320" rtl="0" algn="l">
              <a:spcBef>
                <a:spcPts val="520"/>
              </a:spcBef>
              <a:spcAft>
                <a:spcPts val="0"/>
              </a:spcAft>
              <a:buSzPts val="2470"/>
              <a:buChar char="⚫"/>
            </a:pPr>
            <a:r>
              <a:rPr b="1" lang="fr-FR"/>
              <a:t>Facteurs hémodynamiques </a:t>
            </a:r>
            <a:endParaRPr/>
          </a:p>
        </p:txBody>
      </p:sp>
      <p:sp>
        <p:nvSpPr>
          <p:cNvPr id="163" name="Google Shape;163;p9"/>
          <p:cNvSpPr/>
          <p:nvPr/>
        </p:nvSpPr>
        <p:spPr>
          <a:xfrm>
            <a:off x="2915816" y="2708920"/>
            <a:ext cx="484632" cy="97840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Débit">
  <a:themeElements>
    <a:clrScheme name="Débit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ébit">
  <a:themeElements>
    <a:clrScheme name="Débit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2016-11-02T17:50:55Z</dcterms:created>
  <dc:creator>elfen lied</dc:creator>
</cp:coreProperties>
</file>