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60" r:id="rId4"/>
    <p:sldId id="267" r:id="rId5"/>
    <p:sldId id="261" r:id="rId6"/>
    <p:sldId id="262" r:id="rId7"/>
    <p:sldId id="268" r:id="rId8"/>
    <p:sldId id="269" r:id="rId9"/>
    <p:sldId id="270" r:id="rId10"/>
    <p:sldId id="271" r:id="rId11"/>
    <p:sldId id="272" r:id="rId12"/>
    <p:sldId id="275" r:id="rId13"/>
    <p:sldId id="276" r:id="rId14"/>
    <p:sldId id="277" r:id="rId15"/>
    <p:sldId id="278" r:id="rId16"/>
    <p:sldId id="279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D5A0AA-A22B-43AA-8B69-0099B870E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BA4236-6B19-4E87-8876-584AF179F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BE048D-04C9-4198-8307-29B374D9E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193DC5-B062-4F01-9099-65700CDFA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F7E23C-642E-4DFA-AA9C-19D7E9497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30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24C02-4A35-487C-AA5C-2AEC1D8D9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342A0E-472C-4A85-BFFF-592F52E59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130C5B-82F1-4BD1-948B-E03B5D7D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BAA279-234C-465B-8D26-EF9F5C301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9EF2F0-2872-4080-B200-87A6E4F5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35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9639DED-A0E7-442B-B2C5-53E7129B97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34C353-ADEE-4EC9-9734-82CCB0A7C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163CC0-A2F2-4A14-9116-B898CD94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7CE0B7-0411-4ED4-B5D8-1349B326A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72C3B6-F1F5-48D5-A1DC-E6ACAD7C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20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5F36E4-FE1C-4878-8B26-0C58C4050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DDF3F2-4666-4146-93F1-B93C6E5FB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D2937B-7DB1-4221-AE23-006FCDBC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D423B6-6A07-40DC-B0DF-BFBB2AD4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A149EB-5E62-43C0-9E1E-3CC08CE9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22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ABE2DD-6EAC-4CD2-A62A-23DAC9CF7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974689-7879-4056-B314-30F697178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791D02-DEF9-469F-9F16-3898876C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E40A59-9EF4-4C81-942A-4E9D2D34E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C69CEE-80FC-4D59-AB77-F0C4FCD3D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04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8FC6D-2F2A-47F3-901D-BF4DCAA05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CF2E6F-EAC3-4541-A340-35BD495D7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96EDB5-8AA5-4EB0-95C6-4CC207238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C7259C-0AA7-4EF8-B51D-F71726A6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8ECCD7-D7D0-4C5D-B87A-7B44B634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18AAF7-274D-4D70-BCB4-59B72C1C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1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13553-B94D-47CF-BC70-BE5B6E8BB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A268C0-FE38-4D2B-B234-9FFAA8694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B28F51-45D0-4562-80CD-00C036F63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77171FE-57F5-434B-8C6A-AE4D60939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F3C785-AA5E-4F1D-848C-E14284EAFF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C43DC62-4A63-4E67-B31C-890145BB8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15CDC3A-4B4A-4E47-AD4C-A798F6BBB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C090645-6B1E-41FE-A80A-890B9704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77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FFEACA-EFC9-43EB-8494-4CDF73975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665BAB-74F9-442B-8F6B-B97CD7C82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354E0B-5AE0-4B7F-8EB1-D286B09D9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23AE55-2D10-43F0-BE14-A00D03BCB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296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07199C7-DF78-42A0-9CED-0F08B700C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7CC4BFF-21E9-4493-A0C6-A366B2C9E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7C89B8-72E6-4914-A614-84D79F72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32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04FED2-4576-4815-AB08-D02407800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6926A3-73AD-4093-B833-3C8AD811A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AC622C-EC9A-4A4E-8DC0-B69DAB7D3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74414A-0CAE-4B3F-849C-E202091F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4EC76A-89E1-4E0C-81F2-5D264F3B0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01245C-9697-4236-B5EA-A4DCB84B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96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A68A0-F2C8-4EA1-A2A5-E02704761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BBB28A-8689-4C40-9CAB-EE887EB887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CBBE1A-6703-47CD-8885-1829340EC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E82383-8FBA-4DCA-90A8-F51E0D81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EB6C3F-5875-475C-BE3D-37DA7AABF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488696-3707-4CFD-844A-BDF16EC5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35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AB8F2FB-9F6E-4CDA-9690-77035A710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8218CD-719C-4942-B0B0-6E3DDCAFD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09820C-8846-4A6B-89A9-576DB86B4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65ACF-50C3-4311-BD2C-0944324CEF04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126877-5604-4139-9917-3B349C61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E88733-DBFE-45EF-8495-11A8A6752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81448-C27A-42FE-9F91-5DF2351A2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82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4040" y="3260036"/>
            <a:ext cx="7772400" cy="901148"/>
          </a:xfrm>
          <a:noFill/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fr-FR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hémorragies digestives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359696" y="332656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           </a:t>
            </a:r>
            <a:r>
              <a:rPr lang="fr-FR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UNIVERSITE ADERRAHMAN MIRA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31704" y="126876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Cours de sémiologie,3 emme année médecine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7A5D3-68CC-4D6E-A19B-C9CB3C758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6113"/>
            <a:ext cx="105156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1800" b="0" i="1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fr-FR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U</a:t>
            </a:r>
            <a:r>
              <a:rPr lang="fr-FR" sz="24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ne hémorragie est dite de grande abondance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quand elle est égale ou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supérieure à 1 litre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. La quantité de sang rejetée est difficile à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apprécier de manière précise, car elle est soit surestimée, le sang rejeté étant mélangé à des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sécrétions digestives, soit sous-estimée, le sang est souvent non entièrement extériorisé.</a:t>
            </a:r>
          </a:p>
          <a:p>
            <a:pPr marL="0" indent="0" algn="l">
              <a:buNone/>
            </a:pP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L'examen clinique est fondamental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l'existence d'un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tableau d'anémie aiguë et de signes de</a:t>
            </a:r>
          </a:p>
          <a:p>
            <a:pPr marL="0" indent="0" algn="l">
              <a:buNone/>
            </a:pP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choc hypovolémique 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permet d'affirmer l'hémorragie de grande abondance sur les critères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suivants :</a:t>
            </a:r>
          </a:p>
          <a:p>
            <a:pPr marL="0" indent="0" algn="l">
              <a:buNone/>
            </a:pP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Signes fonctionnels 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lipothymie ou syncope, agitation, angoisse, vertiges, sensation de soif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vive, polypnée avec « soif d'air », palpitations, troubles sensoriels : bourdonnements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d'oreilles et troubles visuels.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25C8D5B-9D7D-4A32-9BC5-FAEB5B15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L'appréciation de l'importance de la spoliation sanguine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89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7A5D3-68CC-4D6E-A19B-C9CB3C758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611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fr-FR" sz="2200" b="1" i="1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fr-FR" sz="22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Signes physiques 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le pouls accéléré, petit, filant, parfois imperceptible; tension art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rielle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abaissée : chute de la maxima avec pincement de la différentielle (les chiffres doivent être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rapportés aux chiffres antérieurs), une maxima inférieure à 8 est un signe de gravité;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refroidissement des extr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mit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 avec sueurs froides; p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â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leur cutanéo-muqueuse; bruits du </a:t>
            </a:r>
            <a:r>
              <a:rPr lang="fr-FR" sz="1800" b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coeur</a:t>
            </a:r>
            <a:endParaRPr lang="fr-FR" sz="1800" b="0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assourdis et rapides, veines périphériques collabées, le malade devient impossible à piquer,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oligurie.</a:t>
            </a:r>
            <a:endParaRPr lang="fr-FR" sz="1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sz="22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Signes biologiques :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L'hémogramme : taux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d'h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matocrite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num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ration des GR et taux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d'h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moglobine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sont</a:t>
            </a:r>
          </a:p>
          <a:p>
            <a:pPr marL="0" indent="0" algn="l">
              <a:buNone/>
            </a:pP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normaux dans les premi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res heures , car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perte de GR est proportionnelle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perte de</a:t>
            </a:r>
          </a:p>
          <a:p>
            <a:pPr marL="0" indent="0" algn="l">
              <a:buNone/>
            </a:pP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plasma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secondairement 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s'installe une h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modilution avec 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apparition d'une an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</a:t>
            </a:r>
            <a:r>
              <a:rPr lang="fr-FR" sz="1800" b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2000" b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Critères évolutifs </a:t>
            </a:r>
            <a:r>
              <a:rPr lang="fr-FR" sz="16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algn="l"/>
            <a:r>
              <a:rPr lang="fr-FR" sz="16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quantit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sang transfus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au malade lorsqu'elle est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sup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rieure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à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1,5 litre par 24 heures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est un crit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d'h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de grande abondance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  <a:endParaRPr lang="fr-FR" sz="1800" b="0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25C8D5B-9D7D-4A32-9BC5-FAEB5B15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L'appréciation de l'importance de la spoliation sanguine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645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7EDB96-5235-481A-BDD9-5555F04CA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H</a:t>
            </a:r>
            <a:r>
              <a:rPr lang="fr-FR" sz="24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émorragie, de moyenne abondance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est d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finie comme une 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dont la</a:t>
            </a:r>
          </a:p>
          <a:p>
            <a:pPr marL="0" indent="0" algn="l">
              <a:buNone/>
            </a:pP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quantit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est inf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rieure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 litre, en moyenne 300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400 ml.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Si elle est isol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e, elle n'aura pas de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retentissement, par contre, si elle se r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te, elle va entra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ner une an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d'apparition rapide, ce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type d'h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ne n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cessite pas de transfusion abondante.</a:t>
            </a:r>
          </a:p>
          <a:p>
            <a:pPr marL="0" indent="0" algn="l">
              <a:buNone/>
            </a:pPr>
            <a:endParaRPr lang="fr-FR" sz="2000" b="0" i="0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24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Hémorragie de petite abondance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peut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 isol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sans retentissement, au contraire si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elle se r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te, elle aboutit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tat d'an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chronique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C60B709-0302-4FFF-95E2-1D7799DA6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L'appréciation de l'importance de la spoliation sanguine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246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29E794-5146-4251-8450-81EED0A08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L'hématémèse suivie de méléna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est toujours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d'origine sus-m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socolique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les deux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tiologies les plus fr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quentes sont l'ulc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 gastro-duod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nal et la rupture de varices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œsophagiennes.</a:t>
            </a:r>
          </a:p>
          <a:p>
            <a:pPr marL="0" indent="0" algn="l">
              <a:buNone/>
            </a:pP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L'ulcère gastro-duodénal 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sera recherch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par l'interrogatoire, notion de douleur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pigastrique caract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ristique , notion de prise 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dicamenteuse agissant comme facteur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Volume globulaire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45%</a:t>
            </a:r>
            <a:endParaRPr lang="fr-FR" sz="1800" b="1" i="1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déclenchant de l'hémorragie : salicylés, anti-inflammatoires et anticoagulants. A noter qu'une</a:t>
            </a:r>
          </a:p>
          <a:p>
            <a:pPr marL="0" indent="0" algn="l">
              <a:buNone/>
            </a:pP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hémorragie digestive peut être le symptôme révélateur d'un ulcère. C'est l'endoscopie</a:t>
            </a:r>
          </a:p>
          <a:p>
            <a:pPr marL="0" indent="0" algn="l">
              <a:buNone/>
            </a:pP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digestive : fibroscopie </a:t>
            </a:r>
            <a:r>
              <a:rPr lang="fr-FR" sz="18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oeso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-gastro-duodénale qui permettra de faire le diagnostic rapide et</a:t>
            </a:r>
          </a:p>
          <a:p>
            <a:pPr marL="0" indent="0" algn="l">
              <a:buNone/>
            </a:pP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précis.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68BF5056-3BE0-4D95-A95A-01F2A53A3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Les causes de l’hémorragie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530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29E794-5146-4251-8450-81EED0A08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rupture de varices œsophagiennes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survient dans un contexte d'hypertension portale,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associant une splénomégalie, une ascite et une circulation veineuse collatérale abdominale.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fibroscopie oeso-gastro-duodénale permet également de faire le diagnostic.</a:t>
            </a:r>
          </a:p>
          <a:p>
            <a:pPr marL="0" indent="0" algn="l">
              <a:buNone/>
            </a:pP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Les autres causes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sont plus rares : gastrite, tumeurs malignes.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68BF5056-3BE0-4D95-A95A-01F2A53A3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Les causes de l’hémorragie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648358-202B-4264-BD52-4B4BD2A36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 m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 isol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est dans 90 % des cas, comme l'hématémèse d'origine sus mésocolique,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donc on recherchera systématiquement d'abord un ulcère gastro-duodénal et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une rupture des varices œsophagiennes et pour cela, on pratiquera en urgence une fibroscopie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oeso-gastro-duodénale. Dans 10 % des cas, il est d'origine sous-méso-colique et fera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rechercher :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D'abord une cause colique : par le lavement baryte et la coloscopie à la recherche de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tumeurs bénignes ou malignes.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En dernier lieu, une anomalie du grêle tumeur bénigne ou maligne par le transit du grêle.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Cas particulier : dans un contexte fébrile penser aux complications hémorragiques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intestinales de la fièvre typhoïde.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CDB58616-4E9F-404E-B86C-48DDB43E9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Les causes de l’hémorragie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514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3D9728-C2D1-40F3-9F52-2123D06B8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rectorragie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est toujours d'origine basse : c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ô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lon, rectum, anus. L'interrogatoire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doit rechercher une notion du trouble du transit : diarrh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ou constipation, l'examen clinique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doit comporter un examen de la marge anale et un toucher rectal et enfin les examens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compl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mentaires permettront de pr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ciser la cause du saignement : cause anale par l'anuscopie,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rectale par la rectoscopie, ou enfin colique : le lavement baryte et coloscopie.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Une cause anale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doit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 recherch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: en premier :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hémorroïdes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surtout.</a:t>
            </a:r>
          </a:p>
          <a:p>
            <a:pPr marL="0" indent="0" algn="l">
              <a:buNone/>
            </a:pP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Une cause rectale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ulc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ration traumatique thermom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trique, cancer du rectum, polype,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recto-colite 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morragique.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Une cause colique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cancer du c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ô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lon, polype, recto-colite 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morragique.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AF06FFD-99B5-453A-9C29-F35786D71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i="1" u="none" strike="noStrike" baseline="0" dirty="0">
                <a:solidFill>
                  <a:srgbClr val="002060"/>
                </a:solidFill>
                <a:latin typeface="+mn-lt"/>
              </a:rPr>
              <a:t>Les causes de l’hémorragie</a:t>
            </a:r>
            <a:endParaRPr lang="fr-FR" sz="3200" i="1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78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64344F-865D-4B6E-BA04-2FDED1F0E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95801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Une hémorragie digestive est 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le rejet </a:t>
            </a: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soit par la 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bouche</a:t>
            </a: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, soit par 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l'anus</a:t>
            </a: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sang </a:t>
            </a: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provenant d'un point quelconque du 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tube digestif</a:t>
            </a: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. </a:t>
            </a:r>
          </a:p>
          <a:p>
            <a:pPr marL="0" indent="0" algn="l">
              <a:buNone/>
            </a:pP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Les hémorragies digestives groupent :</a:t>
            </a:r>
          </a:p>
          <a:p>
            <a:pPr marL="0" indent="0" algn="l">
              <a:buNone/>
            </a:pP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1)Hématémèse </a:t>
            </a:r>
          </a:p>
          <a:p>
            <a:pPr marL="0" indent="0" algn="l">
              <a:buNone/>
            </a:pPr>
            <a:r>
              <a:rPr lang="fr-FR" sz="2400" b="1" dirty="0">
                <a:solidFill>
                  <a:srgbClr val="002060"/>
                </a:solidFill>
                <a:cs typeface="Arial" panose="020B0604020202020204" pitchFamily="34" charset="0"/>
              </a:rPr>
              <a:t>2)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rgbClr val="002060"/>
                </a:solidFill>
                <a:cs typeface="Arial" panose="020B0604020202020204" pitchFamily="34" charset="0"/>
              </a:rPr>
              <a:t>M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éléna +/- hématémèse </a:t>
            </a:r>
          </a:p>
          <a:p>
            <a:pPr marL="0" indent="0" algn="l">
              <a:buNone/>
            </a:pPr>
            <a:r>
              <a:rPr lang="fr-FR" sz="2400" b="1" dirty="0">
                <a:solidFill>
                  <a:srgbClr val="002060"/>
                </a:solidFill>
                <a:cs typeface="Arial" panose="020B0604020202020204" pitchFamily="34" charset="0"/>
              </a:rPr>
              <a:t>3)R</a:t>
            </a:r>
            <a:r>
              <a:rPr lang="fr-FR" sz="2400" b="1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ectorragie</a:t>
            </a:r>
            <a:r>
              <a:rPr lang="fr-FR" sz="2400" b="0" i="0" u="none" strike="noStrike" baseline="0" dirty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endParaRPr lang="fr-FR" sz="2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C9FDD984-0C23-4AA4-BD3B-8B6931345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Définition</a:t>
            </a:r>
          </a:p>
        </p:txBody>
      </p:sp>
    </p:spTree>
    <p:extLst>
      <p:ext uri="{BB962C8B-B14F-4D97-AF65-F5344CB8AC3E}">
        <p14:creationId xmlns:p14="http://schemas.microsoft.com/office/powerpoint/2010/main" val="44325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BB6D91-66F5-47F3-8B20-096A63BC5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fr-FR" sz="2000" b="0" i="0" u="none" strike="noStrike" baseline="0" dirty="0">
                <a:latin typeface="Times New Roman" panose="02020603050405020304" pitchFamily="18" charset="0"/>
              </a:rPr>
              <a:t>1) 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Mécanismes de production de l'hémorragie :</a:t>
            </a:r>
          </a:p>
          <a:p>
            <a:pPr marL="0" indent="0" algn="l">
              <a:buNone/>
            </a:pP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Le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canisme le plus fr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quemment en cause est 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l'effraction d'un vaisseau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•1)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Saignement art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riel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pouvant survenir chez le malade atteint d'ulc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 gastrique ou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duod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nal.</a:t>
            </a:r>
          </a:p>
          <a:p>
            <a:pPr marL="0" indent="0" algn="l">
              <a:buNone/>
            </a:pPr>
            <a:r>
              <a:rPr lang="fr-FR" sz="1800" dirty="0">
                <a:solidFill>
                  <a:srgbClr val="002060"/>
                </a:solidFill>
                <a:latin typeface="Times New Roman" panose="02020603050405020304" pitchFamily="18" charset="0"/>
              </a:rPr>
              <a:t>2)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Saignement veineux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par rupture de varices (veines sous-muqueuses dilat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es) essentiellement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varices œsophagiennes chez le sujet atteint d'hypertension portale.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</a:t>
            </a:r>
            <a:r>
              <a:rPr lang="fr-FR" sz="1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U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 saignement en nappe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muqueuse gastrique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«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pleurant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»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du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sang au cours de la gastrite 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morragique.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819EFB1-16AC-4E71-99EC-0363142F8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Physiopath</a:t>
            </a:r>
          </a:p>
        </p:txBody>
      </p:sp>
    </p:spTree>
    <p:extLst>
      <p:ext uri="{BB962C8B-B14F-4D97-AF65-F5344CB8AC3E}">
        <p14:creationId xmlns:p14="http://schemas.microsoft.com/office/powerpoint/2010/main" val="45289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8D6209-0289-4AB3-8E61-E7439B55F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3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2)Cons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quences physio-pathologiques de l'h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L'anémie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perte de globules rouges va entra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ner suivant l'abondance de l'h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une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an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soit aigu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ë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soit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chronique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cette an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n'est pas constante.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Une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de petite abondance,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mais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va entra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ner une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an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chronique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longtemps bien tol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type ferriprive en rapport avec l'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puisement des 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serves en fer de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l'organisme.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Une 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de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grande abondance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va entra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ner une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an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aigu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ë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mal tol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L'an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est inconstante, elle n'appara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tra pas en cas d'h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de petite et de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moyenne abondance, non 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dans le temps.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L'hypovolémie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n'appara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 que dans les 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morragies de grande abondance, elle va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</a:t>
            </a:r>
          </a:p>
          <a:p>
            <a:pPr marL="0" indent="0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responsable du collapsus cardio-vasculaire qui accompagne le tableau d'an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aigu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ë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7AF774D7-60B0-4109-9619-995015CF2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Physiopath</a:t>
            </a:r>
          </a:p>
        </p:txBody>
      </p:sp>
    </p:spTree>
    <p:extLst>
      <p:ext uri="{BB962C8B-B14F-4D97-AF65-F5344CB8AC3E}">
        <p14:creationId xmlns:p14="http://schemas.microsoft.com/office/powerpoint/2010/main" val="146977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DF257A-FAE6-4CCA-BFAB-12DF5EFD0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41316"/>
            <a:ext cx="10823713" cy="4351338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fr-FR" sz="22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Hémorragie digestive extériorisée </a:t>
            </a:r>
            <a:r>
              <a:rPr lang="fr-FR" sz="22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endParaRPr lang="fr-FR" sz="2200" b="0" i="0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a) Hématémèse :</a:t>
            </a:r>
          </a:p>
          <a:p>
            <a:pPr marL="0" indent="0" algn="l">
              <a:buNone/>
            </a:pP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Définition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 est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 rejet par la bouche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au milieu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d'efforts de vomissement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d'une quantit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variable de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sang rouge ou noir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â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non spumeux,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caillots et de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bris</a:t>
            </a:r>
          </a:p>
          <a:p>
            <a:pPr marL="0" indent="0" algn="l">
              <a:buNone/>
            </a:pP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alimentaires.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Elle traduit une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sion digestive haute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œsophage, estomac, duod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num. Une partie du sang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stagne dans l'estomac et est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limin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dans les heures qui suivent par</a:t>
            </a:r>
          </a:p>
          <a:p>
            <a:pPr marL="0" indent="0" algn="l">
              <a:buNone/>
            </a:pP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l'anus sous forme de sang digéré :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 m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 qui suit constamment l'h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fr-FR" sz="1800" b="1" i="0" u="none" strike="noStrike" baseline="0" dirty="0">
                <a:solidFill>
                  <a:srgbClr val="002060"/>
                </a:solidFill>
                <a:latin typeface="Wingdings" panose="05000000000000000000" pitchFamily="2" charset="2"/>
              </a:rPr>
              <a:t> 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Diagnostic différentiel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l'h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 doit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 diff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renci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de :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L'h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moptysie : 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de sang rouge rutilant, a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spumeux rejet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au cours d'effort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toux suivie de la queue de l'h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moptysie.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L'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mosial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ses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: rejet par la bouche de sang 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salive provenant des gencives ou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du pharynx, fr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quente surtout chez les n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vropathes.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L'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pistaxis : surtout post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rieure d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glutie et vomie secondairement.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CB9EA06-DFD0-4618-BDD7-FC4FFA732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90708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Diagnostic</a:t>
            </a:r>
          </a:p>
        </p:txBody>
      </p:sp>
    </p:spTree>
    <p:extLst>
      <p:ext uri="{BB962C8B-B14F-4D97-AF65-F5344CB8AC3E}">
        <p14:creationId xmlns:p14="http://schemas.microsoft.com/office/powerpoint/2010/main" val="3927965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7A5D3-68CC-4D6E-A19B-C9CB3C75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fr-FR" sz="24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b) Méléna :</a:t>
            </a:r>
          </a:p>
          <a:p>
            <a:pPr marL="0" indent="0" algn="l">
              <a:buNone/>
            </a:pP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Définition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 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 est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mission par l'anus de selles noires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plus ou moins liquides,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faites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sang dig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se voit dans deux circonstances, soit il accompagne une h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 et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il est d'origine haute : sus-m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socolique, soit il est isol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il est alors aussi le plus souvent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d'origine haute : œsophage, estomac, duod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num, ou plus rarement d'origine basse : sou mésocolique,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intestin gr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le, c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ô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lon.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 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 se pr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sente sous deux aspects s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miologiques :</a:t>
            </a:r>
          </a:p>
          <a:p>
            <a:pPr marL="0" indent="0" algn="l">
              <a:buNone/>
            </a:pP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• 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 méléna franc </a:t>
            </a:r>
            <a:r>
              <a:rPr lang="fr-FR" sz="18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mission par l'anus d'un liquide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pais, noir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â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tre, poisseux, ressemblant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au goudron, d'odeur fade, puis fortement naus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abonde.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25C8D5B-9D7D-4A32-9BC5-FAEB5B15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Diagnostic</a:t>
            </a:r>
          </a:p>
        </p:txBody>
      </p:sp>
    </p:spTree>
    <p:extLst>
      <p:ext uri="{BB962C8B-B14F-4D97-AF65-F5344CB8AC3E}">
        <p14:creationId xmlns:p14="http://schemas.microsoft.com/office/powerpoint/2010/main" val="170009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7A5D3-68CC-4D6E-A19B-C9CB3C75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selle mélanique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correspond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mission de selles de couleur noire.</a:t>
            </a:r>
          </a:p>
          <a:p>
            <a:pPr marL="0" indent="0" algn="l">
              <a:buNone/>
            </a:pPr>
            <a:endParaRPr lang="fr-FR" sz="2000" b="0" i="0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Diagnostic différentiel 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les selles peuvent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 color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es par des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m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dicaments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fer,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bismuth, charbon et par des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aliments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betteraves. Le diagnostic sera pos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gr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â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ce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l'interrogatoire,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sur l'aspect de la selle : la selle m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lanique est de teinte plus fonc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et enfin si l'on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laie la selle m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lanique dans l'eau, une teinte 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matique appara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î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fr-FR" sz="20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fr-FR" sz="2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25C8D5B-9D7D-4A32-9BC5-FAEB5B15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Diagnostic</a:t>
            </a:r>
          </a:p>
        </p:txBody>
      </p:sp>
    </p:spTree>
    <p:extLst>
      <p:ext uri="{BB962C8B-B14F-4D97-AF65-F5344CB8AC3E}">
        <p14:creationId xmlns:p14="http://schemas.microsoft.com/office/powerpoint/2010/main" val="358665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7A5D3-68CC-4D6E-A19B-C9CB3C758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2861"/>
            <a:ext cx="105156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24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c) Rectorragie :</a:t>
            </a:r>
          </a:p>
          <a:p>
            <a:pPr marL="0" indent="0" algn="l">
              <a:buNone/>
            </a:pP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Définition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rectorragie est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l'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mission par l'anus de sang rouge non dig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soit sous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forme de sang pur, soit sous forme de sang m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lang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avec la selle, soit sous forme de sang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arrosant la selle.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rectorragie traduit une 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sion basse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du colon, du rectum, de l'anus; elle peut se voir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galement mais exceptionnellement, au cours des 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morragies hautes massives.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— </a:t>
            </a: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Diagnostic différentiel </a:t>
            </a:r>
            <a:r>
              <a:rPr lang="fr-FR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rectorragie doit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 diff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renti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de la selle dysent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rique et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des h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morragies d'origine g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nitale ou urinaire, parfois difficiles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à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diff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rencier chez les</a:t>
            </a:r>
          </a:p>
          <a:p>
            <a:pPr marL="0" indent="0" algn="l">
              <a:buNone/>
            </a:pP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malades frustes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25C8D5B-9D7D-4A32-9BC5-FAEB5B15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Diagnostic</a:t>
            </a:r>
          </a:p>
        </p:txBody>
      </p:sp>
    </p:spTree>
    <p:extLst>
      <p:ext uri="{BB962C8B-B14F-4D97-AF65-F5344CB8AC3E}">
        <p14:creationId xmlns:p14="http://schemas.microsoft.com/office/powerpoint/2010/main" val="1062711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7A5D3-68CC-4D6E-A19B-C9CB3C75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fr-FR" sz="24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Hémorragie digestive non extériorisée :</a:t>
            </a:r>
          </a:p>
          <a:p>
            <a:pPr marL="0" indent="0" algn="l">
              <a:buNone/>
            </a:pPr>
            <a:r>
              <a:rPr lang="fr-FR" sz="200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</a:t>
            </a:r>
            <a:r>
              <a:rPr lang="fr-FR" sz="18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) Une hémorragie minime et chronique </a:t>
            </a:r>
            <a:r>
              <a:rPr lang="fr-FR" sz="180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h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</a:t>
            </a:r>
            <a:r>
              <a:rPr lang="fr-FR" sz="180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distillante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 sera recherch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</a:t>
            </a:r>
          </a:p>
          <a:p>
            <a:pPr marL="0" indent="0" algn="l">
              <a:buNone/>
            </a:pP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syst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matiquement devant un tableau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d'an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chronique 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 type ferriprive : les selles sont</a:t>
            </a:r>
          </a:p>
          <a:p>
            <a:pPr marL="0" indent="0" algn="l">
              <a:buNone/>
            </a:pP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alors de coloration normale (h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morragie occulte), c'est </a:t>
            </a:r>
            <a:r>
              <a:rPr lang="fr-FR" sz="180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la recherche de sang dans les selles</a:t>
            </a:r>
          </a:p>
          <a:p>
            <a:pPr marL="0" indent="0" algn="l">
              <a:buNone/>
            </a:pP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apr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 3 jours de r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gime sans viande par la classique r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action de Weber, actuellement peu</a:t>
            </a:r>
          </a:p>
          <a:p>
            <a:pPr marL="0" indent="0" algn="l">
              <a:buNone/>
            </a:pP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utilis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remplac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par les bandelettes r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actives : </a:t>
            </a:r>
            <a:r>
              <a:rPr lang="fr-FR" sz="180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</a:t>
            </a:r>
            <a:r>
              <a:rPr lang="fr-FR" sz="1800" i="0" u="none" strike="noStrike" baseline="0" dirty="0" err="1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mocult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d'utilisation simple pouvant 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ê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tre</a:t>
            </a:r>
          </a:p>
          <a:p>
            <a:pPr marL="0" indent="0" algn="l">
              <a:buNone/>
            </a:pP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alis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par le m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decin ou l'infirmier</a:t>
            </a:r>
          </a:p>
          <a:p>
            <a:pPr marL="0" indent="0" algn="l">
              <a:buNone/>
            </a:pPr>
            <a:endParaRPr lang="fr-FR" sz="1800" i="0" u="none" strike="noStrike" baseline="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fr-FR" sz="2000" b="1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b) Une hémorragie massive </a:t>
            </a:r>
            <a:r>
              <a:rPr lang="fr-FR" sz="20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q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ui n'a pas le temps de s'ext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rioriser et qui va se traduire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d'embl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e par une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an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mie aigu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ë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avec un 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tat de choc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, le diagnostic sera pos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sur le tubage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gastrique qui va ramener du sang ou sur le toucher rectal qui ram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è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ne du m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l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na ou du sang</a:t>
            </a:r>
          </a:p>
          <a:p>
            <a:pPr marL="0" indent="0" algn="l">
              <a:buNone/>
            </a:pP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rouge ou sur le lavement 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NewRoman"/>
              </a:rPr>
              <a:t>é</a:t>
            </a:r>
            <a:r>
              <a:rPr lang="fr-FR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vacuateur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25C8D5B-9D7D-4A32-9BC5-FAEB5B15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Diagnostic</a:t>
            </a:r>
          </a:p>
        </p:txBody>
      </p:sp>
    </p:spTree>
    <p:extLst>
      <p:ext uri="{BB962C8B-B14F-4D97-AF65-F5344CB8AC3E}">
        <p14:creationId xmlns:p14="http://schemas.microsoft.com/office/powerpoint/2010/main" val="31313981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1650</Words>
  <Application>Microsoft Office PowerPoint</Application>
  <PresentationFormat>Grand écran</PresentationFormat>
  <Paragraphs>156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TimesNewRoman</vt:lpstr>
      <vt:lpstr>Wingdings</vt:lpstr>
      <vt:lpstr>Thème Office</vt:lpstr>
      <vt:lpstr>Les hémorragies digestives</vt:lpstr>
      <vt:lpstr>Définition</vt:lpstr>
      <vt:lpstr>Physiopath</vt:lpstr>
      <vt:lpstr>Physiopath</vt:lpstr>
      <vt:lpstr>Diagnostic</vt:lpstr>
      <vt:lpstr>Diagnostic</vt:lpstr>
      <vt:lpstr>Diagnostic</vt:lpstr>
      <vt:lpstr>Diagnostic</vt:lpstr>
      <vt:lpstr>Diagnostic</vt:lpstr>
      <vt:lpstr>L'appréciation de l'importance de la spoliation sanguine</vt:lpstr>
      <vt:lpstr>L'appréciation de l'importance de la spoliation sanguine</vt:lpstr>
      <vt:lpstr>L'appréciation de l'importance de la spoliation sanguine</vt:lpstr>
      <vt:lpstr>Les causes de l’hémorragie</vt:lpstr>
      <vt:lpstr>Les causes de l’hémorragie</vt:lpstr>
      <vt:lpstr>Les causes de l’hémorragie</vt:lpstr>
      <vt:lpstr>Les causes de l’hémorragie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31</cp:revision>
  <dcterms:created xsi:type="dcterms:W3CDTF">2021-06-02T05:41:38Z</dcterms:created>
  <dcterms:modified xsi:type="dcterms:W3CDTF">2021-06-02T09:01:23Z</dcterms:modified>
</cp:coreProperties>
</file>