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3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22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58FB3B-DD37-42FD-9DAF-3A8CC1B12F6E}" type="datetimeFigureOut">
              <a:rPr lang="fr-FR" smtClean="0"/>
              <a:pPr/>
              <a:t>10/06/2024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424D7A-B5A8-4327-ACD4-5D6FEE6AB15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CB1337-45C7-4FA5-AAEB-084D3F567E7F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54063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E73865-E093-46AF-B0AE-0A6CF0D17DD4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392D32-2040-4300-A0D3-CD544A4A3C9C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29D5A0-B294-425A-B776-8055B529F42F}" type="slidenum">
              <a:rPr lang="fr-FR" smtClean="0"/>
              <a:pPr>
                <a:defRPr/>
              </a:pPr>
              <a:t>30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307F53-A766-4D5A-804F-C037625B5D3B}" type="slidenum">
              <a:rPr lang="fr-FR" smtClean="0"/>
              <a:pPr>
                <a:defRPr/>
              </a:pPr>
              <a:t>31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4C96E-A490-4543-A894-EF063BF3289E}" type="datetimeFigureOut">
              <a:rPr lang="fr-FR" smtClean="0"/>
              <a:pPr/>
              <a:t>10/06/2024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CC979-9013-45C7-A857-8E464B33ACB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4C96E-A490-4543-A894-EF063BF3289E}" type="datetimeFigureOut">
              <a:rPr lang="fr-FR" smtClean="0"/>
              <a:pPr/>
              <a:t>10/06/2024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CC979-9013-45C7-A857-8E464B33ACB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4C96E-A490-4543-A894-EF063BF3289E}" type="datetimeFigureOut">
              <a:rPr lang="fr-FR" smtClean="0"/>
              <a:pPr/>
              <a:t>10/06/2024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CC979-9013-45C7-A857-8E464B33ACB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4C96E-A490-4543-A894-EF063BF3289E}" type="datetimeFigureOut">
              <a:rPr lang="fr-FR" smtClean="0"/>
              <a:pPr/>
              <a:t>10/06/2024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CC979-9013-45C7-A857-8E464B33ACB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4C96E-A490-4543-A894-EF063BF3289E}" type="datetimeFigureOut">
              <a:rPr lang="fr-FR" smtClean="0"/>
              <a:pPr/>
              <a:t>10/06/2024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CC979-9013-45C7-A857-8E464B33ACB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4C96E-A490-4543-A894-EF063BF3289E}" type="datetimeFigureOut">
              <a:rPr lang="fr-FR" smtClean="0"/>
              <a:pPr/>
              <a:t>10/06/2024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CC979-9013-45C7-A857-8E464B33ACB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4C96E-A490-4543-A894-EF063BF3289E}" type="datetimeFigureOut">
              <a:rPr lang="fr-FR" smtClean="0"/>
              <a:pPr/>
              <a:t>10/06/2024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CC979-9013-45C7-A857-8E464B33ACB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4C96E-A490-4543-A894-EF063BF3289E}" type="datetimeFigureOut">
              <a:rPr lang="fr-FR" smtClean="0"/>
              <a:pPr/>
              <a:t>10/06/2024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CC979-9013-45C7-A857-8E464B33ACB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4C96E-A490-4543-A894-EF063BF3289E}" type="datetimeFigureOut">
              <a:rPr lang="fr-FR" smtClean="0"/>
              <a:pPr/>
              <a:t>10/06/2024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CC979-9013-45C7-A857-8E464B33ACB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4C96E-A490-4543-A894-EF063BF3289E}" type="datetimeFigureOut">
              <a:rPr lang="fr-FR" smtClean="0"/>
              <a:pPr/>
              <a:t>10/06/2024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CC979-9013-45C7-A857-8E464B33ACB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4C96E-A490-4543-A894-EF063BF3289E}" type="datetimeFigureOut">
              <a:rPr lang="fr-FR" smtClean="0"/>
              <a:pPr/>
              <a:t>10/06/2024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CC979-9013-45C7-A857-8E464B33ACB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4C96E-A490-4543-A894-EF063BF3289E}" type="datetimeFigureOut">
              <a:rPr lang="fr-FR" smtClean="0"/>
              <a:pPr/>
              <a:t>10/06/2024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CC979-9013-45C7-A857-8E464B33ACB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4348" y="2214554"/>
            <a:ext cx="7772400" cy="1470025"/>
          </a:xfrm>
        </p:spPr>
        <p:txBody>
          <a:bodyPr/>
          <a:lstStyle/>
          <a:p>
            <a:r>
              <a:rPr lang="fr-FR" dirty="0" smtClean="0">
                <a:solidFill>
                  <a:srgbClr val="00B050"/>
                </a:solidFill>
              </a:rPr>
              <a:t>HEMOGRAMME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                                                </a:t>
            </a:r>
          </a:p>
          <a:p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smtClean="0">
                <a:solidFill>
                  <a:srgbClr val="FF0000"/>
                </a:solidFill>
              </a:rPr>
              <a:t>                                             DR TOUATI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71604" y="3244334"/>
            <a:ext cx="71113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dirty="0" smtClean="0">
                <a:solidFill>
                  <a:srgbClr val="00B050"/>
                </a:solidFill>
              </a:rPr>
              <a:t>NORMAL ET PATHOLOGIQUE</a:t>
            </a:r>
            <a:endParaRPr lang="fr-FR" sz="4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smtClean="0">
                <a:solidFill>
                  <a:srgbClr val="660033"/>
                </a:solidFill>
                <a:latin typeface="Arial" charset="0"/>
                <a:cs typeface="Arial" charset="0"/>
              </a:rPr>
              <a:t>Valeurs normales des indices GR</a:t>
            </a:r>
            <a:endParaRPr lang="fr-FR" sz="3600" b="1" smtClean="0">
              <a:solidFill>
                <a:srgbClr val="660033"/>
              </a:solidFill>
              <a:latin typeface="Arial" charset="0"/>
              <a:cs typeface="Arial" charset="0"/>
            </a:endParaRPr>
          </a:p>
        </p:txBody>
      </p:sp>
      <p:sp>
        <p:nvSpPr>
          <p:cNvPr id="8195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sz="1800" smtClean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1000125" y="2133600"/>
          <a:ext cx="7316788" cy="3349627"/>
        </p:xfrm>
        <a:graphic>
          <a:graphicData uri="http://schemas.openxmlformats.org/drawingml/2006/table">
            <a:tbl>
              <a:tblPr/>
              <a:tblGrid>
                <a:gridCol w="1828800"/>
                <a:gridCol w="1858963"/>
                <a:gridCol w="1800225"/>
                <a:gridCol w="1828800"/>
              </a:tblGrid>
              <a:tr h="836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âge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VGM (</a:t>
                      </a:r>
                      <a:r>
                        <a:rPr kumimoji="0" lang="fr-F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fl</a:t>
                      </a: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CCMH(%)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TGMH(</a:t>
                      </a:r>
                      <a:r>
                        <a:rPr kumimoji="0" lang="fr-F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pg</a:t>
                      </a: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839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Adulte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80 à 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32 à 36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27à32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836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Enfant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70 à 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32 à 36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24 à31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836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 né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100à 110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32 à 36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27à39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fr-FR" sz="3100" b="1" dirty="0">
                <a:solidFill>
                  <a:srgbClr val="FF0000"/>
                </a:solidFill>
              </a:rPr>
              <a:t>B. Le frottis sanguin 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FR" dirty="0" smtClean="0"/>
              <a:t>Les </a:t>
            </a:r>
            <a:r>
              <a:rPr lang="fr-FR" dirty="0"/>
              <a:t>globules rouges  examinés au microscope optique, ont un aspect de disque biconcave de 7 microns de diamètre. 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 </a:t>
            </a:r>
            <a:r>
              <a:rPr lang="fr-FR" dirty="0"/>
              <a:t>Si la coloration est convenablement effectuée, leur contenu est rosé, homogène.</a:t>
            </a:r>
          </a:p>
          <a:p>
            <a:pPr marL="0" indent="0">
              <a:buNone/>
            </a:pPr>
            <a:r>
              <a:rPr lang="fr-FR" dirty="0"/>
              <a:t>Des anomalies de taille, de forme, de coloration, ou la présence d'inclusions peuvent être observées sur le frottis </a:t>
            </a:r>
            <a:r>
              <a:rPr lang="fr-FR" dirty="0" smtClean="0"/>
              <a:t>coloré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b="1" dirty="0">
                <a:solidFill>
                  <a:srgbClr val="0070C0"/>
                </a:solidFill>
              </a:rPr>
              <a:t>1. Variations de taille</a:t>
            </a:r>
            <a:r>
              <a:rPr lang="fr-FR" b="1" dirty="0"/>
              <a:t>= anisocytose : la taille des GR n’est pas homogène.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La taille peut diminuer (microcytose) : cette diminution peut être très importante avec un aspect bien particulier des hématies, plus petites, plus rondes, plus denses (microsphérocytose).</a:t>
            </a:r>
          </a:p>
          <a:p>
            <a:pPr marL="0" indent="0">
              <a:buNone/>
            </a:pPr>
            <a:r>
              <a:rPr lang="fr-FR" dirty="0"/>
              <a:t>La taille des hématies peut également augmenter (macrocytose) : cette augmentation peut être, pour certains globules </a:t>
            </a:r>
            <a:r>
              <a:rPr lang="fr-FR" dirty="0" smtClean="0"/>
              <a:t>blancs très </a:t>
            </a:r>
            <a:r>
              <a:rPr lang="fr-FR" dirty="0"/>
              <a:t>importante (mégalocytes)</a:t>
            </a:r>
            <a:r>
              <a:rPr lang="fr-FR" b="1" dirty="0"/>
              <a:t> 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44079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Capture d’écran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62"/>
            <a:ext cx="9144000" cy="6848338"/>
          </a:xfrm>
        </p:spPr>
      </p:pic>
    </p:spTree>
    <p:extLst>
      <p:ext uri="{BB962C8B-B14F-4D97-AF65-F5344CB8AC3E}">
        <p14:creationId xmlns="" xmlns:p14="http://schemas.microsoft.com/office/powerpoint/2010/main" val="258573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fr-FR" b="1" dirty="0">
                <a:solidFill>
                  <a:srgbClr val="0070C0"/>
                </a:solidFill>
              </a:rPr>
              <a:t>2- Variations de forme </a:t>
            </a:r>
            <a:r>
              <a:rPr lang="fr-FR" dirty="0"/>
              <a:t>= </a:t>
            </a:r>
            <a:r>
              <a:rPr lang="fr-FR" b="1" dirty="0"/>
              <a:t>poïkilocytose 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On peut observer sur le frottis des hématies piriformes (en forme de poire), des dacryocytes (en forme de larme), des echinocytes (à bords crénelés). </a:t>
            </a:r>
          </a:p>
          <a:p>
            <a:pPr marL="0" indent="0">
              <a:buNone/>
            </a:pPr>
            <a:r>
              <a:rPr lang="fr-FR" dirty="0"/>
              <a:t>Ces anomalies peuvent être observées en particulier dans la splénomégalie myéloïde (myélofibrose primitive), et les thalassémies</a:t>
            </a:r>
            <a:r>
              <a:rPr lang="fr-FR" dirty="0" smtClean="0"/>
              <a:t>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 Certaines anomalies ont une signification pathologique précise :</a:t>
            </a:r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b="1" dirty="0"/>
              <a:t>les schizocytes </a:t>
            </a:r>
            <a:r>
              <a:rPr lang="fr-FR" dirty="0"/>
              <a:t>(hématies fragmentées) : évoquent un processus de lésions mécaniques de la membrane (microangiopathies, désinsertion de prothèses </a:t>
            </a:r>
            <a:r>
              <a:rPr lang="fr-FR" dirty="0" smtClean="0"/>
              <a:t>endocardiaques ,AHAI),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b="1" dirty="0"/>
              <a:t>les acanthocytes </a:t>
            </a:r>
            <a:r>
              <a:rPr lang="fr-FR" dirty="0"/>
              <a:t>(en forme d’oursin) : anomalies qui peuvent s’observer lorsqu’il existe une </a:t>
            </a:r>
            <a:r>
              <a:rPr lang="fr-FR" dirty="0" err="1" smtClean="0"/>
              <a:t>lipoprotéinémie</a:t>
            </a:r>
            <a:r>
              <a:rPr lang="fr-FR" dirty="0" smtClean="0"/>
              <a:t> </a:t>
            </a:r>
            <a:r>
              <a:rPr lang="fr-FR" dirty="0"/>
              <a:t>congénitale ou dans les hypertriglycéridémies,</a:t>
            </a:r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b="1" dirty="0"/>
              <a:t>les drépanocytes </a:t>
            </a:r>
            <a:r>
              <a:rPr lang="fr-FR" dirty="0"/>
              <a:t>(hématies en </a:t>
            </a:r>
            <a:r>
              <a:rPr lang="fr-FR" dirty="0" smtClean="0"/>
              <a:t>faucille) </a:t>
            </a:r>
            <a:r>
              <a:rPr lang="fr-FR" dirty="0"/>
              <a:t>: qui sont observés au cours de la drépanocytose,</a:t>
            </a:r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b="1" dirty="0"/>
              <a:t>les </a:t>
            </a:r>
            <a:r>
              <a:rPr lang="fr-FR" b="1" dirty="0" err="1"/>
              <a:t>ovalocytes</a:t>
            </a:r>
            <a:r>
              <a:rPr lang="fr-FR" b="1" dirty="0"/>
              <a:t> </a:t>
            </a:r>
            <a:r>
              <a:rPr lang="fr-FR" dirty="0"/>
              <a:t>ou </a:t>
            </a:r>
            <a:r>
              <a:rPr lang="fr-FR" b="1" dirty="0" err="1"/>
              <a:t>elliptocytes</a:t>
            </a:r>
            <a:r>
              <a:rPr lang="fr-FR" b="1" dirty="0"/>
              <a:t> </a:t>
            </a:r>
            <a:r>
              <a:rPr lang="fr-FR" dirty="0"/>
              <a:t>qui peuvent traduire certaines anémies hémolytiques congénitales par anomalie membranaire.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83854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5" y="1484784"/>
            <a:ext cx="8424937" cy="482453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fr-FR" b="1" i="1" u="sng" dirty="0">
                <a:solidFill>
                  <a:srgbClr val="0070C0"/>
                </a:solidFill>
              </a:rPr>
              <a:t>3- Inclusions</a:t>
            </a:r>
          </a:p>
          <a:p>
            <a:pPr marL="0" indent="0">
              <a:buNone/>
            </a:pPr>
            <a:r>
              <a:rPr lang="fr-FR" dirty="0"/>
              <a:t>L’examen des hématies sur le frottis peut permettre de déceler des inclusions </a:t>
            </a:r>
            <a:r>
              <a:rPr lang="fr-FR" dirty="0" smtClean="0"/>
              <a:t>intra érythrocytaires   </a:t>
            </a:r>
            <a:r>
              <a:rPr lang="fr-FR" dirty="0"/>
              <a:t>anormales</a:t>
            </a:r>
            <a:r>
              <a:rPr lang="fr-FR" dirty="0" smtClean="0"/>
              <a:t>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b="1" dirty="0"/>
              <a:t>Les corps de Jolly </a:t>
            </a:r>
            <a:r>
              <a:rPr lang="fr-FR" dirty="0"/>
              <a:t>: observés après splénectomie, lors des asplénies fonctionnelles (ex.:  drépanocytose) et au cours de toute régénération érythrocytaire accélérée ; ce sont des inclusions arrondies correspondant à des vestiges nucléaires</a:t>
            </a:r>
            <a:r>
              <a:rPr lang="fr-FR" dirty="0" smtClean="0"/>
              <a:t>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b="1" dirty="0"/>
              <a:t>Les anneaux de Cabot </a:t>
            </a:r>
            <a:r>
              <a:rPr lang="fr-FR" dirty="0"/>
              <a:t>: inclusions circulaires ou en forme de huit ; ont la même signification que les corps de Jolly</a:t>
            </a:r>
            <a:r>
              <a:rPr lang="fr-FR" dirty="0" smtClean="0"/>
              <a:t>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b="1" dirty="0"/>
              <a:t>Les corps de Heinz </a:t>
            </a:r>
            <a:r>
              <a:rPr lang="fr-FR" dirty="0"/>
              <a:t>: précipités observés lorsque l’hémoglobine est oxydée ; ne sont visibles qu’avec une coloration particulière.</a:t>
            </a:r>
          </a:p>
          <a:p>
            <a:pPr marL="0" indent="0">
              <a:buNone/>
            </a:pPr>
            <a:r>
              <a:rPr lang="fr-FR" dirty="0"/>
              <a:t>Des</a:t>
            </a:r>
            <a:r>
              <a:rPr lang="fr-FR" b="1" dirty="0"/>
              <a:t> parasites intra-érythrocytaires </a:t>
            </a:r>
            <a:r>
              <a:rPr lang="fr-FR" dirty="0"/>
              <a:t>(hématozoaire du paludisme, ...)  peuvent être observés sur un frottis.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60720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8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276475"/>
            <a:ext cx="8135937" cy="4248150"/>
          </a:xfrm>
          <a:prstGeom prst="rect">
            <a:avLst/>
          </a:prstGeom>
          <a:noFill/>
        </p:spPr>
      </p:pic>
      <p:sp>
        <p:nvSpPr>
          <p:cNvPr id="101381" name="Titre 1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rgbClr val="15F2F7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fr-FR" sz="4000" b="1">
                <a:solidFill>
                  <a:srgbClr val="660033"/>
                </a:solidFill>
              </a:rPr>
              <a:t>Images cytologiques: GR</a:t>
            </a:r>
          </a:p>
        </p:txBody>
      </p:sp>
      <p:sp>
        <p:nvSpPr>
          <p:cNvPr id="101382" name="Text Box 6"/>
          <p:cNvSpPr txBox="1">
            <a:spLocks noChangeArrowheads="1"/>
          </p:cNvSpPr>
          <p:nvPr/>
        </p:nvSpPr>
        <p:spPr bwMode="auto">
          <a:xfrm>
            <a:off x="684213" y="1844675"/>
            <a:ext cx="2881312" cy="376238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solidFill>
                  <a:schemeClr val="folHlink"/>
                </a:solidFill>
              </a:rPr>
              <a:t>Frottis sanguin : MGG</a:t>
            </a:r>
          </a:p>
        </p:txBody>
      </p:sp>
      <p:sp>
        <p:nvSpPr>
          <p:cNvPr id="101383" name="Text Box 7"/>
          <p:cNvSpPr txBox="1">
            <a:spLocks noChangeArrowheads="1"/>
          </p:cNvSpPr>
          <p:nvPr/>
        </p:nvSpPr>
        <p:spPr bwMode="auto">
          <a:xfrm>
            <a:off x="5076825" y="1628775"/>
            <a:ext cx="3024188" cy="65087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>
                <a:solidFill>
                  <a:schemeClr val="folHlink"/>
                </a:solidFill>
              </a:rPr>
              <a:t>Frottis de réticulocytes: bleu de Cresyl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5988" y="733425"/>
            <a:ext cx="7313612" cy="5391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4088" y="795338"/>
            <a:ext cx="7237412" cy="5267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" y="34993"/>
            <a:ext cx="4065388" cy="3773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" y="2564904"/>
            <a:ext cx="9141443" cy="249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age 7" descr="Capture d’écr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8759"/>
            <a:ext cx="4742046" cy="2546145"/>
          </a:xfrm>
          <a:prstGeom prst="rect">
            <a:avLst/>
          </a:prstGeom>
        </p:spPr>
      </p:pic>
      <p:pic>
        <p:nvPicPr>
          <p:cNvPr id="9" name="Image 8" descr="Capture d’écra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74" y="4974735"/>
            <a:ext cx="7272808" cy="20641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1684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179388" y="620713"/>
            <a:ext cx="8964612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fr-FR" sz="2800" b="1" u="sng" dirty="0">
                <a:solidFill>
                  <a:schemeClr val="hlink"/>
                </a:solidFill>
                <a:sym typeface="Symbol" pitchFamily="18" charset="2"/>
              </a:rPr>
              <a:t>Taux de Réticulocytes</a:t>
            </a:r>
            <a:r>
              <a:rPr lang="fr-FR" sz="2800" dirty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fr-FR" sz="2800" dirty="0">
                <a:sym typeface="Symbol" pitchFamily="18" charset="2"/>
              </a:rPr>
              <a:t>: </a:t>
            </a:r>
            <a:r>
              <a:rPr lang="fr-FR" sz="2800" dirty="0">
                <a:solidFill>
                  <a:srgbClr val="FF0000"/>
                </a:solidFill>
                <a:sym typeface="Symbol" pitchFamily="18" charset="2"/>
              </a:rPr>
              <a:t>GR nouveau-né</a:t>
            </a:r>
            <a:endParaRPr lang="fr-FR" sz="2800" dirty="0">
              <a:sym typeface="Symbol" pitchFamily="18" charset="2"/>
            </a:endParaRPr>
          </a:p>
          <a:p>
            <a:pPr marL="342900" indent="-342900"/>
            <a:r>
              <a:rPr lang="fr-FR" sz="2800" dirty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fr-FR" sz="2800" dirty="0">
                <a:sym typeface="Symbol" pitchFamily="18" charset="2"/>
              </a:rPr>
              <a:t>meilleur témoin de la production de la moelle osseuse Taux:</a:t>
            </a:r>
            <a:r>
              <a:rPr lang="fr-FR" sz="2800" dirty="0">
                <a:solidFill>
                  <a:srgbClr val="FF0000"/>
                </a:solidFill>
                <a:sym typeface="Symbol" pitchFamily="18" charset="2"/>
              </a:rPr>
              <a:t> 1-2% de GR (20000- 120000 </a:t>
            </a:r>
            <a:r>
              <a:rPr lang="fr-FR" sz="2800" dirty="0" err="1">
                <a:solidFill>
                  <a:srgbClr val="FF0000"/>
                </a:solidFill>
                <a:sym typeface="Symbol" pitchFamily="18" charset="2"/>
              </a:rPr>
              <a:t>élts</a:t>
            </a:r>
            <a:r>
              <a:rPr lang="fr-FR" sz="2800" dirty="0">
                <a:solidFill>
                  <a:srgbClr val="FF0000"/>
                </a:solidFill>
                <a:sym typeface="Symbol" pitchFamily="18" charset="2"/>
              </a:rPr>
              <a:t>/mm</a:t>
            </a:r>
            <a:r>
              <a:rPr lang="en-US" sz="2800" dirty="0">
                <a:solidFill>
                  <a:srgbClr val="FF0000"/>
                </a:solidFill>
                <a:sym typeface="Symbol" pitchFamily="18" charset="2"/>
              </a:rPr>
              <a:t>³</a:t>
            </a:r>
            <a:r>
              <a:rPr lang="fr-FR" sz="2800" dirty="0">
                <a:solidFill>
                  <a:srgbClr val="FF0000"/>
                </a:solidFill>
                <a:sym typeface="Symbol" pitchFamily="18" charset="2"/>
              </a:rPr>
              <a:t>)</a:t>
            </a:r>
          </a:p>
          <a:p>
            <a:pPr marL="342900" indent="-342900"/>
            <a:endParaRPr lang="fr-FR" sz="2800" dirty="0">
              <a:solidFill>
                <a:srgbClr val="FF0000"/>
              </a:solidFill>
              <a:sym typeface="Symbol" pitchFamily="18" charset="2"/>
            </a:endParaRPr>
          </a:p>
          <a:p>
            <a:pPr marL="342900" indent="-342900">
              <a:buFontTx/>
              <a:buAutoNum type="alphaUcPeriod"/>
            </a:pPr>
            <a:r>
              <a:rPr lang="fr-FR" sz="2800" dirty="0" err="1">
                <a:solidFill>
                  <a:srgbClr val="FF0000"/>
                </a:solidFill>
                <a:sym typeface="Symbol" pitchFamily="18" charset="2"/>
              </a:rPr>
              <a:t>Regénératives</a:t>
            </a:r>
            <a:r>
              <a:rPr lang="fr-FR" sz="2800" dirty="0">
                <a:solidFill>
                  <a:srgbClr val="FF0000"/>
                </a:solidFill>
                <a:sym typeface="Symbol" pitchFamily="18" charset="2"/>
              </a:rPr>
              <a:t> : </a:t>
            </a:r>
            <a:r>
              <a:rPr lang="fr-FR" sz="2800" dirty="0" err="1">
                <a:solidFill>
                  <a:srgbClr val="FF0000"/>
                </a:solidFill>
                <a:sym typeface="Symbol" pitchFamily="18" charset="2"/>
              </a:rPr>
              <a:t>tx</a:t>
            </a:r>
            <a:r>
              <a:rPr lang="fr-FR" sz="2800" dirty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fr-FR" sz="2800" dirty="0" err="1">
                <a:solidFill>
                  <a:srgbClr val="FF0000"/>
                </a:solidFill>
                <a:sym typeface="Symbol" pitchFamily="18" charset="2"/>
              </a:rPr>
              <a:t>retic</a:t>
            </a:r>
            <a:r>
              <a:rPr lang="fr-FR" sz="2800" dirty="0">
                <a:solidFill>
                  <a:srgbClr val="FF0000"/>
                </a:solidFill>
                <a:sym typeface="Symbol" pitchFamily="18" charset="2"/>
              </a:rPr>
              <a:t> &gt; 120000 </a:t>
            </a:r>
          </a:p>
          <a:p>
            <a:pPr marL="342900" indent="-342900"/>
            <a:r>
              <a:rPr lang="fr-FR" sz="2800" dirty="0">
                <a:sym typeface="Symbol" pitchFamily="18" charset="2"/>
              </a:rPr>
              <a:t>A. d’origine périphériques</a:t>
            </a:r>
          </a:p>
          <a:p>
            <a:pPr marL="342900" indent="-342900"/>
            <a:r>
              <a:rPr lang="fr-FR" sz="2800" dirty="0">
                <a:sym typeface="Symbol" pitchFamily="18" charset="2"/>
              </a:rPr>
              <a:t>Anémies hémolytiques, hémorragies</a:t>
            </a:r>
          </a:p>
          <a:p>
            <a:pPr marL="342900" indent="-342900"/>
            <a:endParaRPr lang="fr-FR" sz="2800" dirty="0">
              <a:sym typeface="Symbol" pitchFamily="18" charset="2"/>
            </a:endParaRPr>
          </a:p>
          <a:p>
            <a:pPr marL="342900" indent="-342900"/>
            <a:r>
              <a:rPr lang="fr-FR" sz="2800" dirty="0">
                <a:solidFill>
                  <a:srgbClr val="FF0000"/>
                </a:solidFill>
                <a:sym typeface="Symbol" pitchFamily="18" charset="2"/>
              </a:rPr>
              <a:t>A </a:t>
            </a:r>
            <a:r>
              <a:rPr lang="fr-FR" sz="2800" dirty="0" err="1">
                <a:solidFill>
                  <a:srgbClr val="FF0000"/>
                </a:solidFill>
                <a:sym typeface="Symbol" pitchFamily="18" charset="2"/>
              </a:rPr>
              <a:t>aregénératives</a:t>
            </a:r>
            <a:r>
              <a:rPr lang="fr-FR" sz="2800" dirty="0">
                <a:solidFill>
                  <a:srgbClr val="FF0000"/>
                </a:solidFill>
                <a:sym typeface="Symbol" pitchFamily="18" charset="2"/>
              </a:rPr>
              <a:t>: </a:t>
            </a:r>
            <a:r>
              <a:rPr lang="fr-FR" sz="2800" dirty="0" err="1">
                <a:solidFill>
                  <a:srgbClr val="FF0000"/>
                </a:solidFill>
                <a:sym typeface="Symbol" pitchFamily="18" charset="2"/>
              </a:rPr>
              <a:t>Tx</a:t>
            </a:r>
            <a:r>
              <a:rPr lang="fr-FR" sz="2800" dirty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fr-FR" sz="2800" dirty="0" err="1">
                <a:solidFill>
                  <a:srgbClr val="FF0000"/>
                </a:solidFill>
                <a:sym typeface="Symbol" pitchFamily="18" charset="2"/>
              </a:rPr>
              <a:t>rétic</a:t>
            </a:r>
            <a:r>
              <a:rPr lang="fr-FR" sz="2800" dirty="0">
                <a:solidFill>
                  <a:srgbClr val="FF0000"/>
                </a:solidFill>
                <a:sym typeface="Symbol" pitchFamily="18" charset="2"/>
              </a:rPr>
              <a:t> &lt; 120000 </a:t>
            </a:r>
          </a:p>
          <a:p>
            <a:pPr marL="342900" indent="-342900"/>
            <a:r>
              <a:rPr lang="fr-FR" sz="2800" dirty="0">
                <a:sym typeface="Symbol" pitchFamily="18" charset="2"/>
              </a:rPr>
              <a:t>Anémies d’origine centrales: </a:t>
            </a:r>
          </a:p>
          <a:p>
            <a:pPr marL="342900" indent="-342900"/>
            <a:r>
              <a:rPr lang="fr-FR" sz="2800" dirty="0">
                <a:sym typeface="Symbol" pitchFamily="18" charset="2"/>
              </a:rPr>
              <a:t>carence en fer, vitB12, B9, EPO (IR),</a:t>
            </a:r>
          </a:p>
          <a:p>
            <a:pPr marL="342900" indent="-342900"/>
            <a:r>
              <a:rPr lang="fr-FR" sz="2800" dirty="0">
                <a:sym typeface="Symbol" pitchFamily="18" charset="2"/>
              </a:rPr>
              <a:t>anomalies MO: leucémies et Insuffisances Médullaires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  <a:solidFill>
            <a:srgbClr val="15F2F7"/>
          </a:solidFill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rgbClr val="660033"/>
                </a:solidFill>
                <a:latin typeface="Arial" charset="0"/>
                <a:cs typeface="Arial" charset="0"/>
              </a:rPr>
              <a:t>LE SANG </a:t>
            </a:r>
            <a:endParaRPr lang="fr-FR" sz="3600" b="1" smtClean="0">
              <a:solidFill>
                <a:srgbClr val="660033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Arial" charset="0"/>
              <a:buNone/>
            </a:pPr>
            <a:endParaRPr lang="fr-FR" sz="1800" b="1" smtClean="0"/>
          </a:p>
          <a:p>
            <a:pPr eaLnBrk="1" hangingPunct="1"/>
            <a:r>
              <a:rPr lang="fr-FR" sz="1800" smtClean="0"/>
              <a:t> </a:t>
            </a:r>
            <a:r>
              <a:rPr lang="fr-FR" sz="2000" smtClean="0">
                <a:latin typeface="Arial" charset="0"/>
                <a:cs typeface="Arial" charset="0"/>
              </a:rPr>
              <a:t>Le sang est une suspension de cellules contenues dans un liquide : Dit </a:t>
            </a:r>
            <a:r>
              <a:rPr lang="fr-FR" sz="2000" b="1" smtClean="0">
                <a:solidFill>
                  <a:srgbClr val="660033"/>
                </a:solidFill>
                <a:latin typeface="Arial" charset="0"/>
                <a:cs typeface="Arial" charset="0"/>
              </a:rPr>
              <a:t>plasma</a:t>
            </a:r>
            <a:r>
              <a:rPr lang="fr-FR" sz="2000" smtClean="0">
                <a:latin typeface="Arial" charset="0"/>
                <a:cs typeface="Arial" charset="0"/>
              </a:rPr>
              <a:t>(eau, de sels minéraux et de molécules organiques.);Les cellules( GR ; les plaquettes; monocytes, granulocytes. Les lymphocytes</a:t>
            </a:r>
          </a:p>
          <a:p>
            <a:pPr eaLnBrk="1" hangingPunct="1"/>
            <a:r>
              <a:rPr lang="fr-FR" sz="2000" smtClean="0">
                <a:latin typeface="Arial" charset="0"/>
                <a:cs typeface="Arial" charset="0"/>
              </a:rPr>
              <a:t> Après coagulation, le plasma dépourvu de fibrinogène constitue le </a:t>
            </a:r>
            <a:r>
              <a:rPr lang="fr-FR" sz="2000" b="1" smtClean="0">
                <a:solidFill>
                  <a:srgbClr val="660033"/>
                </a:solidFill>
                <a:latin typeface="Arial" charset="0"/>
                <a:cs typeface="Arial" charset="0"/>
              </a:rPr>
              <a:t>sérum</a:t>
            </a:r>
            <a:r>
              <a:rPr lang="fr-FR" sz="2000" smtClean="0">
                <a:latin typeface="Arial" charset="0"/>
                <a:cs typeface="Arial" charset="0"/>
              </a:rPr>
              <a:t>. </a:t>
            </a:r>
          </a:p>
          <a:p>
            <a:pPr eaLnBrk="1" hangingPunct="1"/>
            <a:r>
              <a:rPr lang="fr-FR" sz="2000" smtClean="0">
                <a:latin typeface="Arial" charset="0"/>
                <a:cs typeface="Arial" charset="0"/>
              </a:rPr>
              <a:t> Le Volume sanguin total(VST): 75 ml/Kg de poids = VGT +VPT</a:t>
            </a:r>
          </a:p>
          <a:p>
            <a:pPr eaLnBrk="1" hangingPunct="1"/>
            <a:r>
              <a:rPr lang="fr-FR" sz="2000" smtClean="0">
                <a:latin typeface="Arial" charset="0"/>
                <a:cs typeface="Arial" charset="0"/>
              </a:rPr>
              <a:t> Le Volume Globulaire total(VGT): 36 ml/Kg chez l’homme et 32 ml/ Kg chez la femme.</a:t>
            </a:r>
          </a:p>
          <a:p>
            <a:pPr eaLnBrk="1" hangingPunct="1"/>
            <a:r>
              <a:rPr lang="fr-FR" sz="2000" smtClean="0">
                <a:latin typeface="Arial" charset="0"/>
                <a:cs typeface="Arial" charset="0"/>
              </a:rPr>
              <a:t> La production des cellules sanguines s’effectue au niveau de la moelle osseuse </a:t>
            </a:r>
          </a:p>
          <a:p>
            <a:pPr eaLnBrk="1" hangingPunct="1">
              <a:buFont typeface="Arial" charset="0"/>
              <a:buNone/>
            </a:pPr>
            <a:r>
              <a:rPr lang="fr-FR" sz="2000" smtClean="0">
                <a:latin typeface="Arial" charset="0"/>
                <a:cs typeface="Arial" charset="0"/>
              </a:rPr>
              <a:t>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00B050"/>
                </a:solidFill>
              </a:rPr>
              <a:t>III. Les leucocytes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96752"/>
            <a:ext cx="8507288" cy="566124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fr-FR" dirty="0" smtClean="0"/>
              <a:t>La </a:t>
            </a:r>
            <a:r>
              <a:rPr lang="fr-FR" dirty="0"/>
              <a:t>morphologie est étudiée après étalement du sang sur lame de verre après une coloration est le MGG     GB  (4000 -  10 000/ mm3</a:t>
            </a:r>
            <a:r>
              <a:rPr lang="fr-FR" dirty="0" smtClean="0"/>
              <a:t>)</a:t>
            </a:r>
            <a:r>
              <a:rPr lang="fr-FR" b="1" dirty="0" smtClean="0"/>
              <a:t>.</a:t>
            </a:r>
          </a:p>
          <a:p>
            <a:pPr marL="0" indent="0">
              <a:buNone/>
            </a:pPr>
            <a:r>
              <a:rPr lang="fr-FR" b="1" dirty="0" smtClean="0"/>
              <a:t> </a:t>
            </a:r>
            <a:r>
              <a:rPr lang="fr-FR" dirty="0"/>
              <a:t>La formule sanguine est le pourcentage de chaque catégorie de leucocytes </a:t>
            </a: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514350" indent="-514350">
              <a:buAutoNum type="arabicPeriod"/>
            </a:pPr>
            <a:r>
              <a:rPr lang="fr-FR" b="1" dirty="0" smtClean="0">
                <a:solidFill>
                  <a:srgbClr val="0070C0"/>
                </a:solidFill>
              </a:rPr>
              <a:t>Les </a:t>
            </a:r>
            <a:r>
              <a:rPr lang="fr-FR" b="1" dirty="0">
                <a:solidFill>
                  <a:srgbClr val="0070C0"/>
                </a:solidFill>
              </a:rPr>
              <a:t>polynucléaires neutrophiles</a:t>
            </a:r>
            <a:r>
              <a:rPr lang="fr-FR" dirty="0">
                <a:solidFill>
                  <a:srgbClr val="0070C0"/>
                </a:solidFill>
              </a:rPr>
              <a:t> </a:t>
            </a:r>
            <a:endParaRPr lang="fr-FR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fr-FR" dirty="0" smtClean="0"/>
              <a:t>  </a:t>
            </a:r>
            <a:r>
              <a:rPr lang="fr-FR" dirty="0"/>
              <a:t>4</a:t>
            </a:r>
            <a:r>
              <a:rPr lang="fr-FR" dirty="0" smtClean="0"/>
              <a:t>0 </a:t>
            </a:r>
            <a:r>
              <a:rPr lang="fr-FR" dirty="0"/>
              <a:t>– </a:t>
            </a:r>
            <a:r>
              <a:rPr lang="fr-FR" dirty="0" smtClean="0"/>
              <a:t>70 </a:t>
            </a:r>
            <a:r>
              <a:rPr lang="fr-FR" dirty="0"/>
              <a:t>%  soit </a:t>
            </a:r>
            <a:r>
              <a:rPr lang="fr-FR" dirty="0" smtClean="0"/>
              <a:t>1600 </a:t>
            </a:r>
            <a:r>
              <a:rPr lang="fr-FR" dirty="0"/>
              <a:t>-  </a:t>
            </a:r>
            <a:r>
              <a:rPr lang="fr-FR" dirty="0" smtClean="0"/>
              <a:t>7000/mm3 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 Les polynucléaires neutrophiles sont des cellules d'aspect arrondi, dont le diamètre est d'environ </a:t>
            </a:r>
            <a:r>
              <a:rPr lang="fr-FR" dirty="0" smtClean="0"/>
              <a:t>15µ</a:t>
            </a:r>
            <a:r>
              <a:rPr lang="fr-FR" dirty="0"/>
              <a:t>. Le rapport noyau / cellule (N/C) est voisin de 0,3. Le noyau est formé de 3 à 5 lobes .</a:t>
            </a:r>
          </a:p>
          <a:p>
            <a:pPr marL="0" indent="0">
              <a:buNone/>
            </a:pPr>
            <a:r>
              <a:rPr lang="fr-FR" dirty="0"/>
              <a:t> </a:t>
            </a:r>
          </a:p>
          <a:p>
            <a:pPr marL="0" indent="0">
              <a:buNone/>
            </a:pPr>
            <a:r>
              <a:rPr lang="fr-FR" dirty="0" smtClean="0"/>
              <a:t>2</a:t>
            </a:r>
            <a:r>
              <a:rPr lang="fr-FR" dirty="0"/>
              <a:t>.  </a:t>
            </a:r>
            <a:r>
              <a:rPr lang="fr-FR" b="1" dirty="0" smtClean="0">
                <a:solidFill>
                  <a:srgbClr val="0070C0"/>
                </a:solidFill>
              </a:rPr>
              <a:t>Les polynucléaires </a:t>
            </a:r>
            <a:r>
              <a:rPr lang="fr-FR" b="1" dirty="0" smtClean="0">
                <a:solidFill>
                  <a:srgbClr val="0070C0"/>
                </a:solidFill>
              </a:rPr>
              <a:t>éosinophiles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r>
              <a:rPr lang="fr-FR" dirty="0" smtClean="0"/>
              <a:t>1 </a:t>
            </a:r>
            <a:r>
              <a:rPr lang="fr-FR" dirty="0"/>
              <a:t>– 5</a:t>
            </a:r>
            <a:r>
              <a:rPr lang="fr-FR" dirty="0" smtClean="0"/>
              <a:t>%  </a:t>
            </a:r>
            <a:r>
              <a:rPr lang="fr-FR" dirty="0"/>
              <a:t>soit   </a:t>
            </a:r>
            <a:r>
              <a:rPr lang="fr-FR" dirty="0" smtClean="0"/>
              <a:t>40 </a:t>
            </a:r>
            <a:r>
              <a:rPr lang="fr-FR" dirty="0"/>
              <a:t>-  500/mm3</a:t>
            </a:r>
          </a:p>
          <a:p>
            <a:pPr marL="0" indent="0">
              <a:buNone/>
            </a:pPr>
            <a:r>
              <a:rPr lang="fr-FR" dirty="0"/>
              <a:t>Cellules arrondies, 15 µm de diamètre.  Le noyau présente 2 lobes.</a:t>
            </a:r>
          </a:p>
          <a:p>
            <a:pPr marL="0" indent="0">
              <a:buNone/>
            </a:pPr>
            <a:r>
              <a:rPr lang="fr-FR" dirty="0"/>
              <a:t>La chromatine rouge foncé est constituée de mottes denses. Le cytoplasme est incolore, légèrement rosé , peu visible car il contient de nombreuses granulations rondes, orangées, de grande taille.</a:t>
            </a:r>
          </a:p>
          <a:p>
            <a:pPr marL="0" indent="0">
              <a:buNone/>
            </a:pPr>
            <a:r>
              <a:rPr lang="fr-FR" dirty="0"/>
              <a:t> </a:t>
            </a:r>
            <a:endParaRPr lang="fr-FR" dirty="0" smtClean="0"/>
          </a:p>
          <a:p>
            <a:pPr marL="514350" indent="-514350">
              <a:buAutoNum type="arabicPeriod" startAt="3"/>
            </a:pPr>
            <a:r>
              <a:rPr lang="fr-FR" b="1" dirty="0" smtClean="0">
                <a:solidFill>
                  <a:srgbClr val="0070C0"/>
                </a:solidFill>
              </a:rPr>
              <a:t>Granulocyte </a:t>
            </a:r>
            <a:r>
              <a:rPr lang="fr-FR" b="1" dirty="0">
                <a:solidFill>
                  <a:srgbClr val="0070C0"/>
                </a:solidFill>
              </a:rPr>
              <a:t>basophile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dirty="0"/>
              <a:t>mature ou polynucléaire basophile / 0 – 1%  soit &lt;</a:t>
            </a:r>
            <a:r>
              <a:rPr lang="fr-FR" dirty="0" smtClean="0"/>
              <a:t> </a:t>
            </a:r>
            <a:r>
              <a:rPr lang="fr-FR" dirty="0"/>
              <a:t>100/mm3 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Cellule arrondie de 12 µm de diamètre ,le noyau est bilobé masqué par des granulations spécifiques grosses de couleur bleu foncé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96410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Capture d’écran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72" y="12398"/>
            <a:ext cx="3643402" cy="3372321"/>
          </a:xfrm>
        </p:spPr>
      </p:pic>
      <p:pic>
        <p:nvPicPr>
          <p:cNvPr id="5" name="Image 4" descr="Capture d’écr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20" y="75732"/>
            <a:ext cx="3688552" cy="3353268"/>
          </a:xfrm>
          <a:prstGeom prst="rect">
            <a:avLst/>
          </a:prstGeom>
        </p:spPr>
      </p:pic>
      <p:pic>
        <p:nvPicPr>
          <p:cNvPr id="6" name="Image 5" descr="Capture d’écr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429000"/>
            <a:ext cx="7416824" cy="28769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1738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8206" y="2780928"/>
            <a:ext cx="9036496" cy="427689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fr-FR" dirty="0"/>
              <a:t>4</a:t>
            </a:r>
            <a:r>
              <a:rPr lang="fr-FR" dirty="0">
                <a:solidFill>
                  <a:srgbClr val="0070C0"/>
                </a:solidFill>
              </a:rPr>
              <a:t>.   </a:t>
            </a:r>
            <a:r>
              <a:rPr lang="fr-FR" b="1" dirty="0">
                <a:solidFill>
                  <a:srgbClr val="0070C0"/>
                </a:solidFill>
              </a:rPr>
              <a:t>Monocyte</a:t>
            </a:r>
            <a:r>
              <a:rPr lang="fr-FR" dirty="0"/>
              <a:t>: cellule de 15 à 22  µm , noyau  souvent réniforme, lobulé; en E, cytoplasme abondant + fines granulations </a:t>
            </a:r>
            <a:r>
              <a:rPr lang="fr-FR" dirty="0" err="1"/>
              <a:t>azurophiles</a:t>
            </a:r>
            <a:r>
              <a:rPr lang="fr-FR" dirty="0"/>
              <a:t> </a:t>
            </a:r>
          </a:p>
          <a:p>
            <a:pPr marL="0" indent="0">
              <a:buNone/>
            </a:pPr>
            <a:r>
              <a:rPr lang="fr-FR" dirty="0"/>
              <a:t>  Après migration tissulaire   il devient macrophage et participe à la réponse immune</a:t>
            </a:r>
          </a:p>
          <a:p>
            <a:pPr marL="0" indent="0">
              <a:buNone/>
            </a:pPr>
            <a:r>
              <a:rPr lang="fr-FR" dirty="0"/>
              <a:t>Leur nombre est variable, physiologiquement inférieur à 1000/mm</a:t>
            </a:r>
            <a:r>
              <a:rPr lang="fr-FR" baseline="30000" dirty="0"/>
              <a:t>3</a:t>
            </a:r>
            <a:r>
              <a:rPr lang="fr-FR" dirty="0"/>
              <a:t>, tout comme leur durée de vie, s'étalant de quelques jours à quelques mois.</a:t>
            </a:r>
          </a:p>
          <a:p>
            <a:pPr marL="0" indent="0">
              <a:buNone/>
            </a:pPr>
            <a:r>
              <a:rPr lang="fr-FR" dirty="0"/>
              <a:t> </a:t>
            </a:r>
          </a:p>
          <a:p>
            <a:pPr marL="0" indent="0">
              <a:buNone/>
            </a:pPr>
            <a:r>
              <a:rPr lang="fr-FR" b="1" dirty="0"/>
              <a:t>Le système  des  phagocytes  </a:t>
            </a:r>
            <a:r>
              <a:rPr lang="fr-FR" b="1" dirty="0" smtClean="0"/>
              <a:t>mono nucléés</a:t>
            </a:r>
            <a:r>
              <a:rPr lang="fr-FR" dirty="0" smtClean="0"/>
              <a:t>  </a:t>
            </a:r>
            <a:r>
              <a:rPr lang="fr-FR" dirty="0"/>
              <a:t>regroupe  </a:t>
            </a:r>
            <a:r>
              <a:rPr lang="fr-FR" dirty="0" smtClean="0"/>
              <a:t>tout  </a:t>
            </a:r>
            <a:r>
              <a:rPr lang="fr-FR" dirty="0"/>
              <a:t>les  macrophages  tissulaires</a:t>
            </a:r>
          </a:p>
          <a:p>
            <a:pPr marL="0" indent="0">
              <a:buNone/>
            </a:pPr>
            <a:r>
              <a:rPr lang="fr-FR" dirty="0"/>
              <a:t>Les principales cellules macrophagiques de l'organisme sont : 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Les </a:t>
            </a:r>
            <a:r>
              <a:rPr lang="fr-FR" dirty="0"/>
              <a:t>cellules de Kûpffer du foie, Les macrophages de la moelle osseuse, </a:t>
            </a:r>
            <a:r>
              <a:rPr lang="fr-FR" dirty="0" smtClean="0"/>
              <a:t>les </a:t>
            </a:r>
            <a:r>
              <a:rPr lang="fr-FR" dirty="0"/>
              <a:t>macrophages des organes lymphoïdes (rate, ganglions</a:t>
            </a:r>
            <a:r>
              <a:rPr lang="fr-FR" dirty="0" smtClean="0"/>
              <a:t>), les </a:t>
            </a:r>
            <a:r>
              <a:rPr lang="fr-FR" dirty="0"/>
              <a:t>macrophages alvéolaires du poumon</a:t>
            </a:r>
            <a:r>
              <a:rPr lang="fr-FR" dirty="0" smtClean="0"/>
              <a:t>, </a:t>
            </a:r>
            <a:r>
              <a:rPr lang="fr-FR" dirty="0"/>
              <a:t>l</a:t>
            </a:r>
            <a:r>
              <a:rPr lang="fr-FR" dirty="0" smtClean="0"/>
              <a:t>es </a:t>
            </a:r>
            <a:r>
              <a:rPr lang="fr-FR" dirty="0"/>
              <a:t>histiocytes du tissu </a:t>
            </a:r>
            <a:r>
              <a:rPr lang="fr-FR" dirty="0" smtClean="0"/>
              <a:t>conjonctif,les </a:t>
            </a:r>
            <a:r>
              <a:rPr lang="fr-FR" dirty="0"/>
              <a:t>macrophages séreux de la plèvre et du péritoine, </a:t>
            </a:r>
            <a:r>
              <a:rPr lang="fr-FR" dirty="0" smtClean="0"/>
              <a:t>les </a:t>
            </a:r>
            <a:r>
              <a:rPr lang="fr-FR" dirty="0"/>
              <a:t>macrophages glomérulaires </a:t>
            </a:r>
            <a:r>
              <a:rPr lang="fr-FR" dirty="0" smtClean="0"/>
              <a:t>rénaux, la </a:t>
            </a:r>
            <a:r>
              <a:rPr lang="fr-FR" dirty="0"/>
              <a:t>microglie, les ostéoclastes</a:t>
            </a:r>
          </a:p>
          <a:p>
            <a:endParaRPr lang="fr-FR" dirty="0"/>
          </a:p>
        </p:txBody>
      </p:sp>
      <p:pic>
        <p:nvPicPr>
          <p:cNvPr id="4" name="Image 3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427984" cy="2636911"/>
          </a:xfrm>
          <a:prstGeom prst="rect">
            <a:avLst/>
          </a:prstGeom>
        </p:spPr>
      </p:pic>
      <p:pic>
        <p:nvPicPr>
          <p:cNvPr id="5" name="Image 4" descr="Capture d’écr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1" y="0"/>
            <a:ext cx="4752529" cy="26369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121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3068960"/>
            <a:ext cx="9036496" cy="378904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FR" b="1" dirty="0">
                <a:solidFill>
                  <a:srgbClr val="0070C0"/>
                </a:solidFill>
              </a:rPr>
              <a:t>5. Les lymphocytes </a:t>
            </a:r>
            <a:r>
              <a:rPr lang="fr-FR" dirty="0">
                <a:solidFill>
                  <a:srgbClr val="0070C0"/>
                </a:solidFill>
              </a:rPr>
              <a:t>  </a:t>
            </a:r>
            <a:r>
              <a:rPr lang="fr-FR" dirty="0"/>
              <a:t>20 – 40 %  soit 1500 -  4 000/ mm 3</a:t>
            </a:r>
          </a:p>
          <a:p>
            <a:pPr marL="0" indent="0">
              <a:buNone/>
            </a:pPr>
            <a:r>
              <a:rPr lang="fr-FR" dirty="0"/>
              <a:t> 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b="1" dirty="0"/>
              <a:t>Petit lymphocyte</a:t>
            </a:r>
            <a:r>
              <a:rPr lang="fr-FR" dirty="0"/>
              <a:t> : cellule arrondie, de 8 à 12 µm de diamètre, avec un rapport N/C élevé : 0,9</a:t>
            </a:r>
          </a:p>
          <a:p>
            <a:pPr marL="0" indent="0">
              <a:buNone/>
            </a:pPr>
            <a:r>
              <a:rPr lang="fr-FR" dirty="0"/>
              <a:t>Noyau très dense, rouge-violet foncé, arrondi avec  parfois une petite encoche ou dépression.</a:t>
            </a:r>
          </a:p>
          <a:p>
            <a:pPr marL="0" indent="0">
              <a:buNone/>
            </a:pPr>
            <a:r>
              <a:rPr lang="fr-FR" dirty="0"/>
              <a:t>  </a:t>
            </a:r>
            <a:r>
              <a:rPr lang="fr-FR" b="1" dirty="0"/>
              <a:t>Grand lymphocyte</a:t>
            </a:r>
            <a:r>
              <a:rPr lang="fr-FR" dirty="0"/>
              <a:t> : le diamètre varie de 12 à 15 µm, avec un rapport N/C de 0,8 à 0,6. Noyau ovalaire ou quadrangulaire, avec chromatine dense, d'aspect plus ou moins laqué avec des craquelures ou marbrures. Cytoplasme translucide, parfois discrètement bleuté, qui peut contenir quelques granulations rouges (de 5 à 30), définissant les grands lymphocytes</a:t>
            </a:r>
          </a:p>
          <a:p>
            <a:endParaRPr lang="fr-FR" dirty="0"/>
          </a:p>
        </p:txBody>
      </p:sp>
      <p:pic>
        <p:nvPicPr>
          <p:cNvPr id="4" name="Image 3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0425"/>
            <a:ext cx="5580112" cy="28343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3528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692275" y="0"/>
            <a:ext cx="4968875" cy="1143000"/>
          </a:xfrm>
        </p:spPr>
        <p:txBody>
          <a:bodyPr/>
          <a:lstStyle/>
          <a:p>
            <a:r>
              <a:rPr lang="fr-FR" sz="36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Taux des GB(Adulte)</a:t>
            </a:r>
          </a:p>
        </p:txBody>
      </p:sp>
      <p:graphicFrame>
        <p:nvGraphicFramePr>
          <p:cNvPr id="74801" name="Group 49"/>
          <p:cNvGraphicFramePr>
            <a:graphicFrameLocks noGrp="1"/>
          </p:cNvGraphicFramePr>
          <p:nvPr>
            <p:ph idx="4294967295"/>
          </p:nvPr>
        </p:nvGraphicFramePr>
        <p:xfrm>
          <a:off x="468313" y="1125538"/>
          <a:ext cx="8496300" cy="5015167"/>
        </p:xfrm>
        <a:graphic>
          <a:graphicData uri="http://schemas.openxmlformats.org/drawingml/2006/table">
            <a:tbl>
              <a:tblPr/>
              <a:tblGrid>
                <a:gridCol w="1125537"/>
                <a:gridCol w="1501775"/>
                <a:gridCol w="2101850"/>
                <a:gridCol w="1501775"/>
                <a:gridCol w="2265363"/>
              </a:tblGrid>
              <a:tr h="754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Taux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VA/mm</a:t>
                      </a:r>
                      <a:r>
                        <a:rPr kumimoji="0" lang="fr-FR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D.vie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Fonction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PN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40-75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1500-7000</a:t>
                      </a:r>
                      <a:r>
                        <a:rPr kumimoji="0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1,5-7G/l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6-18h.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Phago-bact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PE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1-5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50 - 500</a:t>
                      </a:r>
                      <a:r>
                        <a:rPr kumimoji="0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</a:t>
                      </a:r>
                      <a:r>
                        <a:rPr kumimoji="0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0,05- 0,5G/l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Bact.anti-allerg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PB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10-100</a:t>
                      </a:r>
                      <a:r>
                        <a:rPr kumimoji="0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0,01-0,1G/l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8-12j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Allergie (histamine)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LY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20-40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1400-4000</a:t>
                      </a:r>
                      <a:r>
                        <a:rPr kumimoji="0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1,4-4G/l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5j-+ans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Immunité cellu-humorale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Mo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2-10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200-800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0,2-0,8G/l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80jours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Phagocytose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39" y="4298195"/>
            <a:ext cx="4104457" cy="255305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00B050"/>
                </a:solidFill>
              </a:rPr>
              <a:t>IV. Les plaquettes 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4906888" cy="485313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FR" dirty="0" smtClean="0"/>
              <a:t>Petits </a:t>
            </a:r>
            <a:r>
              <a:rPr lang="fr-FR" dirty="0"/>
              <a:t>éléments correspondant aux fragments du cytoplasme de grandes cellules de la moelle osseuse appelées mégacaryocytes.</a:t>
            </a:r>
            <a:br>
              <a:rPr lang="fr-FR" dirty="0"/>
            </a:br>
            <a:r>
              <a:rPr lang="fr-FR" dirty="0"/>
              <a:t>Sur frottis sanguin, ces fragments apparaissent arrondis (2 à 3 µm de diamètre) et de couleur rosée</a:t>
            </a:r>
            <a:r>
              <a:rPr lang="fr-FR" dirty="0" smtClean="0"/>
              <a:t>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Rôle : 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- Hémostase </a:t>
            </a:r>
            <a:r>
              <a:rPr lang="fr-FR" dirty="0"/>
              <a:t>primaire</a:t>
            </a:r>
            <a:r>
              <a:rPr lang="fr-FR" b="1" dirty="0"/>
              <a:t> </a:t>
            </a:r>
            <a:r>
              <a:rPr lang="fr-FR" dirty="0" smtClean="0"/>
              <a:t>elles adhèrent </a:t>
            </a:r>
            <a:r>
              <a:rPr lang="fr-FR" dirty="0"/>
              <a:t>entre elles et au site de la lésion (collagène),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- Amorcent </a:t>
            </a:r>
            <a:r>
              <a:rPr lang="fr-FR" dirty="0"/>
              <a:t>la coagulation  et  initient la réparation et la formation du caillot sanguin </a:t>
            </a:r>
          </a:p>
          <a:p>
            <a:endParaRPr lang="fr-FR" dirty="0"/>
          </a:p>
        </p:txBody>
      </p:sp>
      <p:pic>
        <p:nvPicPr>
          <p:cNvPr id="4" name="Image 3" descr="Capture d’écr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909627"/>
            <a:ext cx="3960440" cy="32394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3718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00B050"/>
                </a:solidFill>
              </a:rPr>
              <a:t>V. Anomalies des GB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514350" indent="-514350">
              <a:buAutoNum type="arabicPeriod"/>
            </a:pPr>
            <a:endParaRPr lang="fr-FR" b="1" dirty="0" smtClean="0">
              <a:solidFill>
                <a:srgbClr val="7030A0"/>
              </a:solidFill>
            </a:endParaRPr>
          </a:p>
          <a:p>
            <a:pPr marL="514350" indent="-514350">
              <a:buAutoNum type="arabicPeriod"/>
            </a:pPr>
            <a:r>
              <a:rPr lang="fr-FR" b="1" dirty="0" err="1" smtClean="0">
                <a:solidFill>
                  <a:srgbClr val="0070C0"/>
                </a:solidFill>
              </a:rPr>
              <a:t>Polynucléose</a:t>
            </a:r>
            <a:r>
              <a:rPr lang="fr-FR" b="1" dirty="0" smtClean="0">
                <a:solidFill>
                  <a:srgbClr val="0070C0"/>
                </a:solidFill>
              </a:rPr>
              <a:t> </a:t>
            </a:r>
            <a:r>
              <a:rPr lang="fr-FR" b="1" dirty="0">
                <a:solidFill>
                  <a:srgbClr val="0070C0"/>
                </a:solidFill>
              </a:rPr>
              <a:t>neutrophile 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dirty="0"/>
              <a:t>&gt; 7,5 G/l (chez l'adulte)      7500/mm </a:t>
            </a:r>
            <a:endParaRPr lang="fr-FR" dirty="0" smtClean="0"/>
          </a:p>
          <a:p>
            <a:pPr marL="514350" indent="-514350">
              <a:buAutoNum type="arabicPeriod"/>
            </a:pPr>
            <a:endParaRPr lang="fr-FR" dirty="0"/>
          </a:p>
          <a:p>
            <a:pPr marL="0" indent="0">
              <a:buNone/>
            </a:pPr>
            <a:r>
              <a:rPr lang="fr-FR" b="1" i="1" u="sng" dirty="0"/>
              <a:t>Physiologiques</a:t>
            </a:r>
            <a:r>
              <a:rPr lang="fr-FR" b="1" i="1" dirty="0"/>
              <a:t> : </a:t>
            </a:r>
            <a:r>
              <a:rPr lang="fr-FR" dirty="0"/>
              <a:t>nouveau-né (avant 2 jours de vie)  ;  prématurés, hypotrophiques; grossesse </a:t>
            </a:r>
          </a:p>
          <a:p>
            <a:pPr marL="0" lvl="0" indent="0">
              <a:buNone/>
            </a:pPr>
            <a:r>
              <a:rPr lang="fr-FR" b="1" i="1" u="sng" dirty="0"/>
              <a:t>Hyperproduction médullaire </a:t>
            </a:r>
            <a:r>
              <a:rPr lang="fr-FR" dirty="0"/>
              <a:t>: infections : aiguës, médicaments : corticoïdes, nécroses tissulaires : infarctus du myocarde, pancréatite aiguë, tumeurs malignes... </a:t>
            </a:r>
          </a:p>
          <a:p>
            <a:pPr marL="0" lvl="0" indent="0">
              <a:buNone/>
            </a:pPr>
            <a:r>
              <a:rPr lang="fr-FR" b="1" i="1" u="sng" dirty="0"/>
              <a:t>Syndromes inflammatoires chroniques </a:t>
            </a:r>
            <a:r>
              <a:rPr lang="fr-FR" dirty="0"/>
              <a:t>au cours de maladies systémiques (arthrite rhumatoïde, </a:t>
            </a:r>
            <a:r>
              <a:rPr lang="fr-FR" dirty="0" err="1"/>
              <a:t>périartérite</a:t>
            </a:r>
            <a:r>
              <a:rPr lang="fr-FR" dirty="0"/>
              <a:t> noueuse...). </a:t>
            </a:r>
            <a:endParaRPr lang="fr-FR" dirty="0" smtClean="0"/>
          </a:p>
          <a:p>
            <a:pPr marL="0" lvl="0" indent="0">
              <a:buNone/>
            </a:pPr>
            <a:r>
              <a:rPr lang="fr-FR" b="1" i="1" u="sng" dirty="0" smtClean="0"/>
              <a:t>Syndrome </a:t>
            </a:r>
            <a:r>
              <a:rPr lang="fr-FR" b="1" i="1" u="sng" dirty="0" err="1"/>
              <a:t>myéloprolifératifs</a:t>
            </a:r>
            <a:r>
              <a:rPr lang="fr-FR" b="1" i="1" u="sng" dirty="0"/>
              <a:t> </a:t>
            </a:r>
            <a:r>
              <a:rPr lang="fr-FR" b="1" i="1" u="sng" dirty="0" smtClean="0"/>
              <a:t> </a:t>
            </a:r>
            <a:endParaRPr lang="fr-FR" b="1" i="1" u="sng" dirty="0"/>
          </a:p>
          <a:p>
            <a:pPr marL="0" lvl="0" indent="0">
              <a:buNone/>
            </a:pPr>
            <a:r>
              <a:rPr lang="fr-FR" b="1" i="1" u="sng" dirty="0" smtClean="0"/>
              <a:t>Tabagisme</a:t>
            </a:r>
            <a:r>
              <a:rPr lang="fr-FR" b="1" i="1" dirty="0" smtClean="0"/>
              <a:t> </a:t>
            </a:r>
            <a:r>
              <a:rPr lang="fr-FR" dirty="0" smtClean="0"/>
              <a:t> </a:t>
            </a:r>
            <a:r>
              <a:rPr lang="fr-FR" dirty="0"/>
              <a:t>(&gt;15 cigarettes/j, un arrêt du tabagisme entraîne la disparition de la </a:t>
            </a:r>
            <a:r>
              <a:rPr lang="fr-FR" dirty="0" err="1"/>
              <a:t>polynucléose</a:t>
            </a:r>
            <a:r>
              <a:rPr lang="fr-FR" dirty="0"/>
              <a:t> en 3 à 6 semaines </a:t>
            </a:r>
            <a:endParaRPr lang="fr-FR" dirty="0" smtClean="0"/>
          </a:p>
          <a:p>
            <a:pPr marL="0" lvl="0" indent="0">
              <a:buNone/>
            </a:pPr>
            <a:endParaRPr lang="fr-FR" dirty="0"/>
          </a:p>
          <a:p>
            <a:pPr marL="0" lv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b="1" dirty="0" smtClean="0">
                <a:solidFill>
                  <a:srgbClr val="0070C0"/>
                </a:solidFill>
              </a:rPr>
              <a:t>2. Neutropénie</a:t>
            </a:r>
            <a:r>
              <a:rPr lang="fr-FR" dirty="0">
                <a:solidFill>
                  <a:srgbClr val="7030A0"/>
                </a:solidFill>
              </a:rPr>
              <a:t> : </a:t>
            </a:r>
            <a:r>
              <a:rPr lang="fr-FR" dirty="0"/>
              <a:t>&lt; 1500 / mm3 ;   plus grave </a:t>
            </a:r>
            <a:r>
              <a:rPr lang="fr-FR" dirty="0" err="1"/>
              <a:t>agrnulocytose</a:t>
            </a:r>
            <a:r>
              <a:rPr lang="fr-FR" dirty="0"/>
              <a:t> &lt; 400/ mm3</a:t>
            </a:r>
          </a:p>
          <a:p>
            <a:pPr marL="0" indent="0">
              <a:buNone/>
            </a:pPr>
            <a:r>
              <a:rPr lang="fr-FR" dirty="0"/>
              <a:t>     Aplasie médullaire, chimiothérapie, médicaments, infections</a:t>
            </a:r>
          </a:p>
          <a:p>
            <a:pPr marL="0" indent="0">
              <a:buNone/>
            </a:pPr>
            <a:r>
              <a:rPr lang="fr-FR" dirty="0"/>
              <a:t> </a:t>
            </a:r>
          </a:p>
        </p:txBody>
      </p:sp>
    </p:spTree>
    <p:extLst>
      <p:ext uri="{BB962C8B-B14F-4D97-AF65-F5344CB8AC3E}">
        <p14:creationId xmlns="" xmlns:p14="http://schemas.microsoft.com/office/powerpoint/2010/main" val="246989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fr-FR" sz="3400" b="1" dirty="0">
                <a:solidFill>
                  <a:srgbClr val="0070C0"/>
                </a:solidFill>
              </a:rPr>
              <a:t>2. </a:t>
            </a:r>
            <a:r>
              <a:rPr lang="fr-FR" sz="3400" b="1" dirty="0" err="1">
                <a:solidFill>
                  <a:srgbClr val="0070C0"/>
                </a:solidFill>
              </a:rPr>
              <a:t>Hyperéosinophylie</a:t>
            </a:r>
            <a:r>
              <a:rPr lang="fr-FR" sz="3400" b="1" dirty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r>
              <a:rPr lang="fr-FR" b="1" dirty="0"/>
              <a:t> </a:t>
            </a:r>
            <a:r>
              <a:rPr lang="fr-FR" dirty="0" smtClean="0"/>
              <a:t>PE  </a:t>
            </a:r>
            <a:r>
              <a:rPr lang="fr-FR" dirty="0"/>
              <a:t>&gt;</a:t>
            </a:r>
            <a:r>
              <a:rPr lang="fr-FR" dirty="0" smtClean="0"/>
              <a:t> </a:t>
            </a:r>
            <a:r>
              <a:rPr lang="fr-FR" dirty="0"/>
              <a:t>500/mm 3</a:t>
            </a:r>
          </a:p>
          <a:p>
            <a:pPr marL="0" indent="0">
              <a:buNone/>
            </a:pPr>
            <a:r>
              <a:rPr lang="fr-FR" b="1" dirty="0"/>
              <a:t>Allergies </a:t>
            </a:r>
            <a:r>
              <a:rPr lang="fr-FR" dirty="0"/>
              <a:t>/ Dans les pathologies allergiques l'éosinophilie est habituellement modérée, restant le plus </a:t>
            </a:r>
            <a:r>
              <a:rPr lang="fr-FR" dirty="0" err="1" smtClean="0"/>
              <a:t>souventinférieure</a:t>
            </a:r>
            <a:r>
              <a:rPr lang="fr-FR" dirty="0" smtClean="0"/>
              <a:t> </a:t>
            </a:r>
            <a:r>
              <a:rPr lang="fr-FR" dirty="0"/>
              <a:t>à 1500/ mm3 mais des valeurs supérieures peuvent être observées. </a:t>
            </a:r>
            <a:r>
              <a:rPr lang="fr-FR" dirty="0" err="1"/>
              <a:t>asthme,rhinite</a:t>
            </a:r>
            <a:r>
              <a:rPr lang="fr-FR" dirty="0"/>
              <a:t> allergique ,eczéma </a:t>
            </a:r>
          </a:p>
          <a:p>
            <a:pPr marL="0" indent="0">
              <a:buNone/>
            </a:pPr>
            <a:r>
              <a:rPr lang="fr-FR" b="1" dirty="0"/>
              <a:t>Infections parasitaires 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 l'</a:t>
            </a:r>
            <a:r>
              <a:rPr lang="fr-FR" dirty="0" err="1"/>
              <a:t>hyperéosinophilie</a:t>
            </a:r>
            <a:r>
              <a:rPr lang="fr-FR" dirty="0"/>
              <a:t> participe à l'élimination des parasites. . Le nombre peut atteindre 10 - 20 G/l </a:t>
            </a:r>
          </a:p>
          <a:p>
            <a:pPr marL="0" indent="0">
              <a:buNone/>
            </a:pPr>
            <a:r>
              <a:rPr lang="fr-FR" dirty="0"/>
              <a:t>Helminthiases: ascaridiose, distomatose, </a:t>
            </a:r>
            <a:r>
              <a:rPr lang="fr-FR" dirty="0" smtClean="0"/>
              <a:t>trichinose,  plus </a:t>
            </a:r>
            <a:r>
              <a:rPr lang="fr-FR" dirty="0"/>
              <a:t>rarement (oxyurose, trichocéphalose, </a:t>
            </a:r>
            <a:r>
              <a:rPr lang="fr-FR" dirty="0" err="1"/>
              <a:t>taeniasis</a:t>
            </a:r>
            <a:r>
              <a:rPr lang="fr-FR" dirty="0"/>
              <a:t>; </a:t>
            </a:r>
            <a:r>
              <a:rPr lang="fr-FR" dirty="0" err="1"/>
              <a:t>hydatydose</a:t>
            </a:r>
            <a:r>
              <a:rPr lang="fr-FR" dirty="0"/>
              <a:t> </a:t>
            </a:r>
          </a:p>
          <a:p>
            <a:pPr marL="0" indent="0">
              <a:buNone/>
            </a:pPr>
            <a:r>
              <a:rPr lang="fr-FR" b="1" dirty="0"/>
              <a:t>Les hémopathies malignes et cancers </a:t>
            </a:r>
            <a:endParaRPr lang="fr-FR" dirty="0"/>
          </a:p>
          <a:p>
            <a:pPr marL="0" indent="0">
              <a:buNone/>
            </a:pPr>
            <a:r>
              <a:rPr lang="fr-FR" b="1" dirty="0"/>
              <a:t> </a:t>
            </a:r>
            <a:endParaRPr lang="fr-FR" dirty="0"/>
          </a:p>
          <a:p>
            <a:pPr marL="0" indent="0">
              <a:buNone/>
            </a:pPr>
            <a:r>
              <a:rPr lang="fr-FR" b="1" dirty="0" smtClean="0">
                <a:solidFill>
                  <a:srgbClr val="0070C0"/>
                </a:solidFill>
              </a:rPr>
              <a:t>3. MONOCYTES </a:t>
            </a:r>
            <a:r>
              <a:rPr lang="fr-FR" b="1" dirty="0">
                <a:solidFill>
                  <a:srgbClr val="0070C0"/>
                </a:solidFill>
              </a:rPr>
              <a:t>&gt; 10 9 / L</a:t>
            </a:r>
          </a:p>
          <a:p>
            <a:pPr marL="0" indent="0">
              <a:buNone/>
            </a:pPr>
            <a:r>
              <a:rPr lang="fr-FR" b="1" dirty="0" err="1"/>
              <a:t>Monocytoses</a:t>
            </a:r>
            <a:r>
              <a:rPr lang="fr-FR" b="1" dirty="0"/>
              <a:t> réactionnelles </a:t>
            </a:r>
            <a:r>
              <a:rPr lang="fr-FR" b="1" dirty="0" smtClean="0"/>
              <a:t>:</a:t>
            </a:r>
            <a:endParaRPr lang="fr-FR" b="1" dirty="0"/>
          </a:p>
          <a:p>
            <a:pPr marL="0" indent="0">
              <a:buNone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Bactériennes :      </a:t>
            </a:r>
            <a:r>
              <a:rPr lang="fr-FR" dirty="0"/>
              <a:t>Tuberculose, brucellose ;  Endocardites streptocoques. Fièvre typhoïde...</a:t>
            </a:r>
          </a:p>
          <a:p>
            <a:pPr marL="0" indent="0">
              <a:buNone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Parasitaires :       </a:t>
            </a:r>
            <a:r>
              <a:rPr lang="fr-FR" dirty="0"/>
              <a:t>Paludisme, Leishmaniose, Trypanosomiase...</a:t>
            </a:r>
          </a:p>
          <a:p>
            <a:pPr marL="0" indent="0">
              <a:buNone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Cancers ; </a:t>
            </a:r>
            <a:r>
              <a:rPr lang="fr-FR" dirty="0"/>
              <a:t>Régénérations </a:t>
            </a:r>
            <a:r>
              <a:rPr lang="fr-FR" dirty="0" smtClean="0"/>
              <a:t>médullaires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b="1" dirty="0" err="1"/>
              <a:t>Monocytoses</a:t>
            </a:r>
            <a:r>
              <a:rPr lang="fr-FR" b="1" dirty="0"/>
              <a:t> malignes : </a:t>
            </a:r>
            <a:r>
              <a:rPr lang="fr-FR" dirty="0"/>
              <a:t>; Leucémies aiguës ; </a:t>
            </a:r>
            <a:r>
              <a:rPr lang="fr-FR" dirty="0" smtClean="0"/>
              <a:t> </a:t>
            </a:r>
            <a:r>
              <a:rPr lang="fr-FR" dirty="0"/>
              <a:t>et leucémies </a:t>
            </a:r>
            <a:r>
              <a:rPr lang="fr-FR" dirty="0" err="1"/>
              <a:t>myélomonocytaires</a:t>
            </a:r>
            <a:r>
              <a:rPr lang="fr-FR" dirty="0"/>
              <a:t>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9555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404664"/>
            <a:ext cx="8928992" cy="645333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fr-FR" b="1" dirty="0" smtClean="0">
                <a:solidFill>
                  <a:srgbClr val="00B050"/>
                </a:solidFill>
              </a:rPr>
              <a:t>                                      </a:t>
            </a:r>
            <a:r>
              <a:rPr lang="fr-FR" sz="3800" b="1" dirty="0" smtClean="0">
                <a:solidFill>
                  <a:srgbClr val="00B050"/>
                </a:solidFill>
              </a:rPr>
              <a:t>VI</a:t>
            </a:r>
            <a:r>
              <a:rPr lang="fr-FR" sz="3800" b="1" dirty="0">
                <a:solidFill>
                  <a:srgbClr val="00B050"/>
                </a:solidFill>
              </a:rPr>
              <a:t>. Anomalies des Plaquettes </a:t>
            </a:r>
            <a:r>
              <a:rPr lang="fr-FR" sz="3800" b="1" dirty="0" smtClean="0">
                <a:solidFill>
                  <a:srgbClr val="00B050"/>
                </a:solidFill>
              </a:rPr>
              <a:t>:</a:t>
            </a:r>
          </a:p>
          <a:p>
            <a:pPr marL="0" indent="0">
              <a:buNone/>
            </a:pPr>
            <a:r>
              <a:rPr lang="fr-FR" dirty="0" smtClean="0"/>
              <a:t> </a:t>
            </a:r>
            <a:r>
              <a:rPr lang="fr-FR" b="1" dirty="0" smtClean="0">
                <a:solidFill>
                  <a:srgbClr val="7030A0"/>
                </a:solidFill>
              </a:rPr>
              <a:t>THROMBOPENIES</a:t>
            </a:r>
            <a:r>
              <a:rPr lang="fr-FR" dirty="0" smtClean="0"/>
              <a:t> </a:t>
            </a:r>
            <a:r>
              <a:rPr lang="fr-FR" dirty="0"/>
              <a:t>(plaquettes &lt; 100 000/mm3</a:t>
            </a:r>
            <a:r>
              <a:rPr lang="fr-FR" dirty="0" smtClean="0"/>
              <a:t>)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1)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hyperdestruction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périphérique</a:t>
            </a:r>
          </a:p>
          <a:p>
            <a:pPr marL="0" indent="0">
              <a:buNone/>
            </a:pPr>
            <a:r>
              <a:rPr lang="fr-FR" dirty="0" smtClean="0"/>
              <a:t>-purpura </a:t>
            </a:r>
            <a:r>
              <a:rPr lang="fr-FR" dirty="0"/>
              <a:t>thrombopénique </a:t>
            </a:r>
            <a:r>
              <a:rPr lang="fr-FR" dirty="0" smtClean="0"/>
              <a:t>immunologique (PTI</a:t>
            </a:r>
            <a:r>
              <a:rPr lang="fr-FR" dirty="0"/>
              <a:t>) </a:t>
            </a:r>
            <a:endParaRPr lang="fr-FR" dirty="0" smtClean="0"/>
          </a:p>
          <a:p>
            <a:pPr marL="0" indent="0">
              <a:buNone/>
            </a:pPr>
            <a:r>
              <a:rPr lang="fr-FR" dirty="0"/>
              <a:t>-</a:t>
            </a:r>
            <a:r>
              <a:rPr lang="fr-FR" dirty="0" smtClean="0"/>
              <a:t> </a:t>
            </a:r>
            <a:r>
              <a:rPr lang="fr-FR" dirty="0"/>
              <a:t>médicamenteuses : quinine, sulfamides, acide acétylsalicylique.</a:t>
            </a:r>
          </a:p>
          <a:p>
            <a:pPr marL="0" indent="0">
              <a:buNone/>
            </a:pPr>
            <a:r>
              <a:rPr lang="fr-FR" dirty="0" smtClean="0"/>
              <a:t>-maladies </a:t>
            </a:r>
            <a:r>
              <a:rPr lang="fr-FR" dirty="0"/>
              <a:t>auto-immunes : syndrome d'Evans, 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-syndrome </a:t>
            </a:r>
            <a:r>
              <a:rPr lang="fr-FR" dirty="0"/>
              <a:t>hémolytique et urémique</a:t>
            </a:r>
          </a:p>
          <a:p>
            <a:pPr marL="0" indent="0">
              <a:buNone/>
            </a:pPr>
            <a:r>
              <a:rPr lang="fr-FR" dirty="0" smtClean="0"/>
              <a:t>-CIVD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</a:t>
            </a:r>
            <a:r>
              <a:rPr lang="fr-FR" dirty="0" smtClean="0"/>
              <a:t>hypersplénisme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/>
              <a:t>2</a:t>
            </a:r>
            <a:r>
              <a:rPr lang="fr-FR" dirty="0"/>
              <a:t>)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 insuffisance de production médullaire</a:t>
            </a:r>
          </a:p>
          <a:p>
            <a:pPr marL="0" indent="0">
              <a:buNone/>
            </a:pPr>
            <a:r>
              <a:rPr lang="fr-FR" dirty="0"/>
              <a:t>* acquises : </a:t>
            </a:r>
            <a:r>
              <a:rPr lang="fr-FR" dirty="0" err="1"/>
              <a:t>myélodysplasie</a:t>
            </a:r>
            <a:r>
              <a:rPr lang="fr-FR" dirty="0"/>
              <a:t> ou aplasie ou envahissement médullaire </a:t>
            </a:r>
          </a:p>
          <a:p>
            <a:pPr marL="0" indent="0">
              <a:buNone/>
            </a:pPr>
            <a:r>
              <a:rPr lang="fr-FR" dirty="0"/>
              <a:t>* congénitales </a:t>
            </a:r>
            <a:r>
              <a:rPr lang="fr-FR" dirty="0" smtClean="0"/>
              <a:t>:syndrome </a:t>
            </a:r>
            <a:r>
              <a:rPr lang="fr-FR" dirty="0"/>
              <a:t>de </a:t>
            </a:r>
            <a:r>
              <a:rPr lang="fr-FR" dirty="0" err="1"/>
              <a:t>Wistott</a:t>
            </a:r>
            <a:r>
              <a:rPr lang="fr-FR" dirty="0"/>
              <a:t> Aldrich (eczéma, déficit immunitaire, lié à </a:t>
            </a:r>
            <a:r>
              <a:rPr lang="fr-FR" dirty="0" smtClean="0"/>
              <a:t>l'X) et anémie </a:t>
            </a:r>
            <a:r>
              <a:rPr lang="fr-FR" dirty="0"/>
              <a:t>de </a:t>
            </a:r>
            <a:r>
              <a:rPr lang="fr-FR" dirty="0" err="1" smtClean="0"/>
              <a:t>Fanconi</a:t>
            </a: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/>
              <a:t>3</a:t>
            </a:r>
            <a:r>
              <a:rPr lang="fr-FR" dirty="0"/>
              <a:t>) En pratique le myélogramme est le plus souvent indispensable permettant</a:t>
            </a:r>
          </a:p>
          <a:p>
            <a:pPr marL="0" indent="0">
              <a:buNone/>
            </a:pPr>
            <a:r>
              <a:rPr lang="fr-FR" dirty="0"/>
              <a:t>de distinguer les thrombopénies d'origine périphérique (moelle riche en</a:t>
            </a:r>
          </a:p>
          <a:p>
            <a:pPr marL="0" indent="0">
              <a:buNone/>
            </a:pPr>
            <a:r>
              <a:rPr lang="fr-FR" dirty="0"/>
              <a:t>mégacaryocytes) de celles d'origine centrale (moelle pauvre en</a:t>
            </a:r>
          </a:p>
          <a:p>
            <a:pPr marL="0" indent="0">
              <a:buNone/>
            </a:pPr>
            <a:r>
              <a:rPr lang="fr-FR" dirty="0"/>
              <a:t>mégacaryocytes ± autres maladies</a:t>
            </a:r>
            <a:r>
              <a:rPr lang="fr-FR" dirty="0" smtClean="0"/>
              <a:t>)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79258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fr-FR" b="1" dirty="0" err="1">
                <a:solidFill>
                  <a:srgbClr val="7030A0"/>
                </a:solidFill>
              </a:rPr>
              <a:t>Thrombocytoses</a:t>
            </a:r>
            <a:r>
              <a:rPr lang="fr-FR" b="1" dirty="0">
                <a:solidFill>
                  <a:srgbClr val="7030A0"/>
                </a:solidFill>
              </a:rPr>
              <a:t> </a:t>
            </a:r>
            <a:r>
              <a:rPr lang="fr-FR" dirty="0"/>
              <a:t>:  </a:t>
            </a:r>
            <a:r>
              <a:rPr lang="fr-FR" dirty="0" smtClean="0"/>
              <a:t> </a:t>
            </a:r>
            <a:r>
              <a:rPr lang="fr-FR" dirty="0"/>
              <a:t>&gt; </a:t>
            </a:r>
            <a:r>
              <a:rPr lang="fr-FR" dirty="0" smtClean="0"/>
              <a:t>450</a:t>
            </a:r>
            <a:r>
              <a:rPr lang="fr-FR" dirty="0"/>
              <a:t> 000/ </a:t>
            </a:r>
            <a:r>
              <a:rPr lang="fr-FR" dirty="0" smtClean="0"/>
              <a:t>mm3</a:t>
            </a:r>
          </a:p>
          <a:p>
            <a:pPr marL="0" indent="0">
              <a:buNone/>
            </a:pPr>
            <a:endParaRPr lang="fr-FR" dirty="0"/>
          </a:p>
          <a:p>
            <a:pPr>
              <a:buFontTx/>
              <a:buChar char="-"/>
            </a:pPr>
            <a:r>
              <a:rPr lang="fr-FR" dirty="0" smtClean="0"/>
              <a:t>Infections chroniques</a:t>
            </a:r>
          </a:p>
          <a:p>
            <a:pPr>
              <a:buFontTx/>
              <a:buChar char="-"/>
            </a:pPr>
            <a:endParaRPr lang="fr-FR" dirty="0"/>
          </a:p>
          <a:p>
            <a:pPr>
              <a:buFontTx/>
              <a:buChar char="-"/>
            </a:pPr>
            <a:r>
              <a:rPr lang="fr-FR" dirty="0" smtClean="0"/>
              <a:t>Carence </a:t>
            </a:r>
            <a:r>
              <a:rPr lang="fr-FR" dirty="0"/>
              <a:t>martiale - Maladies </a:t>
            </a:r>
            <a:r>
              <a:rPr lang="fr-FR" dirty="0" smtClean="0"/>
              <a:t>inflammatoires</a:t>
            </a:r>
          </a:p>
          <a:p>
            <a:pPr>
              <a:buFontTx/>
              <a:buChar char="-"/>
            </a:pPr>
            <a:endParaRPr lang="fr-FR" dirty="0"/>
          </a:p>
          <a:p>
            <a:pPr>
              <a:buFontTx/>
              <a:buChar char="-"/>
            </a:pPr>
            <a:r>
              <a:rPr lang="fr-FR" dirty="0" smtClean="0"/>
              <a:t>Anémies </a:t>
            </a:r>
            <a:r>
              <a:rPr lang="fr-FR" dirty="0"/>
              <a:t>hémolytiques </a:t>
            </a:r>
            <a:r>
              <a:rPr lang="fr-FR" dirty="0" smtClean="0"/>
              <a:t>chroniques</a:t>
            </a:r>
          </a:p>
          <a:p>
            <a:pPr>
              <a:buFontTx/>
              <a:buChar char="-"/>
            </a:pPr>
            <a:endParaRPr lang="fr-FR" dirty="0"/>
          </a:p>
          <a:p>
            <a:pPr>
              <a:buFontTx/>
              <a:buChar char="-"/>
            </a:pPr>
            <a:r>
              <a:rPr lang="fr-FR" dirty="0" smtClean="0"/>
              <a:t>Splénectomie </a:t>
            </a:r>
            <a:r>
              <a:rPr lang="fr-FR" dirty="0"/>
              <a:t>ou </a:t>
            </a:r>
            <a:r>
              <a:rPr lang="fr-FR" dirty="0" err="1" smtClean="0"/>
              <a:t>asplénie</a:t>
            </a:r>
            <a:endParaRPr lang="fr-FR" dirty="0" smtClean="0"/>
          </a:p>
          <a:p>
            <a:pPr>
              <a:buFontTx/>
              <a:buChar char="-"/>
            </a:pPr>
            <a:endParaRPr lang="fr-FR" dirty="0"/>
          </a:p>
          <a:p>
            <a:pPr>
              <a:buFontTx/>
              <a:buChar char="-"/>
            </a:pPr>
            <a:r>
              <a:rPr lang="fr-FR" dirty="0" smtClean="0"/>
              <a:t>Médicamenteuse</a:t>
            </a:r>
          </a:p>
          <a:p>
            <a:pPr>
              <a:buFontTx/>
              <a:buChar char="-"/>
            </a:pPr>
            <a:endParaRPr lang="fr-FR" dirty="0"/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dirty="0" err="1"/>
              <a:t>Thrombocytémie</a:t>
            </a:r>
            <a:r>
              <a:rPr lang="fr-FR" dirty="0"/>
              <a:t> essentielle, avec plaquettes </a:t>
            </a:r>
            <a:r>
              <a:rPr lang="fr-FR"/>
              <a:t>&gt; </a:t>
            </a:r>
            <a:r>
              <a:rPr lang="fr-FR" smtClean="0"/>
              <a:t>600</a:t>
            </a:r>
            <a:r>
              <a:rPr lang="fr-FR" smtClean="0"/>
              <a:t> </a:t>
            </a:r>
            <a:r>
              <a:rPr lang="fr-FR" dirty="0"/>
              <a:t>000/mm3 parfois associée aux autres SMP.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26780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Composition du sang</a:t>
            </a:r>
            <a:endParaRPr lang="fr-F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70645" y="2195781"/>
            <a:ext cx="5602710" cy="333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21491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fr-FR" sz="3600" b="1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VII. Principales anomalies de l’hémogramme</a:t>
            </a:r>
          </a:p>
        </p:txBody>
      </p:sp>
      <p:sp>
        <p:nvSpPr>
          <p:cNvPr id="15363" name="Espace réservé du contenu 2"/>
          <p:cNvSpPr>
            <a:spLocks noGrp="1"/>
          </p:cNvSpPr>
          <p:nvPr>
            <p:ph idx="1"/>
          </p:nvPr>
        </p:nvSpPr>
        <p:spPr>
          <a:xfrm>
            <a:off x="468313" y="1700213"/>
            <a:ext cx="8229600" cy="4525962"/>
          </a:xfrm>
        </p:spPr>
        <p:txBody>
          <a:bodyPr/>
          <a:lstStyle/>
          <a:p>
            <a:pPr>
              <a:buFont typeface="Arial" charset="0"/>
              <a:buNone/>
            </a:pPr>
            <a:endParaRPr lang="fr-FR" sz="2000" b="1" smtClean="0">
              <a:latin typeface="Arial" charset="0"/>
              <a:cs typeface="Arial" charset="0"/>
            </a:endParaRPr>
          </a:p>
          <a:p>
            <a:r>
              <a:rPr lang="fr-FR" sz="2000" b="1" smtClean="0">
                <a:latin typeface="Arial" charset="0"/>
                <a:cs typeface="Arial" charset="0"/>
              </a:rPr>
              <a:t>   </a:t>
            </a:r>
            <a:r>
              <a:rPr lang="fr-FR" sz="20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ANEMIE</a:t>
            </a:r>
            <a:r>
              <a:rPr lang="fr-FR" sz="2000" b="1" smtClean="0">
                <a:latin typeface="Arial" charset="0"/>
                <a:cs typeface="Arial" charset="0"/>
              </a:rPr>
              <a:t> </a:t>
            </a:r>
            <a:r>
              <a:rPr lang="fr-FR" sz="2000" smtClean="0">
                <a:latin typeface="Arial" charset="0"/>
                <a:cs typeface="Arial" charset="0"/>
              </a:rPr>
              <a:t>:  Baisse du taux de l’hb &lt;   13(H)    12(F)    14(Nné)</a:t>
            </a:r>
          </a:p>
          <a:p>
            <a:r>
              <a:rPr lang="fr-FR" sz="20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   POLYGLOBULIE</a:t>
            </a:r>
            <a:r>
              <a:rPr lang="fr-FR" sz="2000" b="1" smtClean="0">
                <a:latin typeface="Arial" charset="0"/>
                <a:cs typeface="Arial" charset="0"/>
              </a:rPr>
              <a:t>:  Ht</a:t>
            </a:r>
            <a:r>
              <a:rPr lang="fr-FR" sz="2000" smtClean="0">
                <a:latin typeface="Arial" charset="0"/>
                <a:cs typeface="Arial" charset="0"/>
              </a:rPr>
              <a:t> &gt;   54% H et 47 F ou Hb &gt; 18 H et 17 F</a:t>
            </a:r>
          </a:p>
          <a:p>
            <a:r>
              <a:rPr lang="fr-FR" sz="2000" smtClean="0">
                <a:latin typeface="Arial" charset="0"/>
                <a:cs typeface="Arial" charset="0"/>
              </a:rPr>
              <a:t>  </a:t>
            </a:r>
            <a:r>
              <a:rPr lang="fr-FR" sz="20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HYPERLEUCOCYTOSE A POLYNUCLEAIRES NEUTROPHILES</a:t>
            </a:r>
            <a:endParaRPr lang="fr-FR" sz="200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fr-FR" sz="2000" smtClean="0">
                <a:latin typeface="Arial" charset="0"/>
                <a:cs typeface="Arial" charset="0"/>
              </a:rPr>
              <a:t>         Elle est définie chez l'adulte par un </a:t>
            </a:r>
            <a:r>
              <a:rPr lang="fr-FR" sz="2000" b="1" smtClean="0">
                <a:latin typeface="Arial" charset="0"/>
                <a:cs typeface="Arial" charset="0"/>
              </a:rPr>
              <a:t>nombre de leucocytes supérieur à 10000/mm</a:t>
            </a:r>
            <a:r>
              <a:rPr lang="en-US" sz="2000" b="1" smtClean="0">
                <a:latin typeface="Arial" charset="0"/>
                <a:cs typeface="Arial" charset="0"/>
              </a:rPr>
              <a:t>³</a:t>
            </a:r>
            <a:r>
              <a:rPr lang="fr-FR" sz="2000" b="1" smtClean="0">
                <a:latin typeface="Arial" charset="0"/>
                <a:cs typeface="Arial" charset="0"/>
              </a:rPr>
              <a:t> et </a:t>
            </a:r>
            <a:r>
              <a:rPr lang="fr-FR" sz="2000" smtClean="0">
                <a:latin typeface="Arial" charset="0"/>
                <a:cs typeface="Arial" charset="0"/>
              </a:rPr>
              <a:t>par un </a:t>
            </a:r>
            <a:r>
              <a:rPr lang="fr-FR" sz="2000" b="1" smtClean="0">
                <a:latin typeface="Arial" charset="0"/>
                <a:cs typeface="Arial" charset="0"/>
              </a:rPr>
              <a:t>nombre de polynucléaires neutrophiles supérieur à 7000/mm</a:t>
            </a:r>
            <a:r>
              <a:rPr lang="en-US" sz="2000" b="1" smtClean="0">
                <a:latin typeface="Arial" charset="0"/>
                <a:cs typeface="Arial" charset="0"/>
              </a:rPr>
              <a:t>³</a:t>
            </a:r>
          </a:p>
          <a:p>
            <a:r>
              <a:rPr lang="fr-FR" sz="2000" b="1" smtClean="0">
                <a:latin typeface="Arial" charset="0"/>
                <a:cs typeface="Arial" charset="0"/>
              </a:rPr>
              <a:t>  </a:t>
            </a:r>
            <a:r>
              <a:rPr lang="fr-FR" sz="20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NEUTROPENIE</a:t>
            </a:r>
            <a:r>
              <a:rPr lang="fr-FR" sz="2000" b="1" smtClean="0">
                <a:latin typeface="Arial" charset="0"/>
                <a:cs typeface="Arial" charset="0"/>
              </a:rPr>
              <a:t>:</a:t>
            </a:r>
          </a:p>
          <a:p>
            <a:pPr>
              <a:buFont typeface="Arial" charset="0"/>
              <a:buNone/>
            </a:pPr>
            <a:r>
              <a:rPr lang="fr-FR" sz="2000" smtClean="0">
                <a:latin typeface="Arial" charset="0"/>
                <a:cs typeface="Arial" charset="0"/>
              </a:rPr>
              <a:t>        Une neutropénie est définie par un nombre de polynucléaires neutrophiles inférieur  à 1500/mm</a:t>
            </a:r>
            <a:r>
              <a:rPr lang="en-US" sz="2000" smtClean="0">
                <a:latin typeface="Arial" charset="0"/>
                <a:cs typeface="Arial" charset="0"/>
              </a:rPr>
              <a:t>³</a:t>
            </a:r>
            <a:r>
              <a:rPr lang="fr-FR" sz="2000" smtClean="0">
                <a:latin typeface="Arial" charset="0"/>
                <a:cs typeface="Arial" charset="0"/>
              </a:rPr>
              <a:t>. On parle d'agranulocytose si le nombre de polynucléaires neutrophiles</a:t>
            </a:r>
            <a:r>
              <a:rPr lang="fr-FR" sz="2000" b="1" smtClean="0">
                <a:latin typeface="Arial" charset="0"/>
                <a:cs typeface="Arial" charset="0"/>
              </a:rPr>
              <a:t> </a:t>
            </a:r>
            <a:r>
              <a:rPr lang="fr-FR" sz="2000" smtClean="0">
                <a:latin typeface="Arial" charset="0"/>
                <a:cs typeface="Arial" charset="0"/>
              </a:rPr>
              <a:t>est inférieur à 500/mm</a:t>
            </a:r>
            <a:r>
              <a:rPr lang="en-US" sz="2000" smtClean="0">
                <a:latin typeface="Arial" charset="0"/>
                <a:cs typeface="Arial" charset="0"/>
              </a:rPr>
              <a:t>³</a:t>
            </a:r>
            <a:r>
              <a:rPr lang="fr-FR" sz="2000" smtClean="0">
                <a:latin typeface="Arial" charset="0"/>
                <a:cs typeface="Arial" charset="0"/>
              </a:rPr>
              <a:t>. </a:t>
            </a:r>
          </a:p>
          <a:p>
            <a:pPr>
              <a:buFont typeface="Arial" charset="0"/>
              <a:buNone/>
            </a:pPr>
            <a:r>
              <a:rPr lang="fr-FR" sz="2000" smtClean="0">
                <a:latin typeface="Arial" charset="0"/>
                <a:cs typeface="Arial" charset="0"/>
              </a:rPr>
              <a:t>Le risque infectieux est majeur en dessous de 500/mm</a:t>
            </a:r>
            <a:r>
              <a:rPr lang="en-US" sz="2000" smtClean="0">
                <a:latin typeface="Arial" charset="0"/>
                <a:cs typeface="Arial" charset="0"/>
              </a:rPr>
              <a:t>³</a:t>
            </a:r>
          </a:p>
          <a:p>
            <a:pPr>
              <a:buFont typeface="Arial" charset="0"/>
              <a:buNone/>
            </a:pPr>
            <a:endParaRPr lang="en-US" sz="20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r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endParaRPr lang="fr-FR" sz="3600" b="1" dirty="0" smtClean="0">
              <a:solidFill>
                <a:srgbClr val="660033"/>
              </a:solidFill>
              <a:latin typeface="Arial" charset="0"/>
              <a:cs typeface="Arial" charset="0"/>
            </a:endParaRPr>
          </a:p>
        </p:txBody>
      </p:sp>
      <p:sp>
        <p:nvSpPr>
          <p:cNvPr id="16387" name="Espace réservé du contenu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3382954"/>
          </a:xfrm>
        </p:spPr>
        <p:txBody>
          <a:bodyPr/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HYPERLYMPHOCYTOSE</a:t>
            </a:r>
          </a:p>
          <a:p>
            <a:pPr>
              <a:buFont typeface="Arial" charset="0"/>
              <a:buNone/>
            </a:pPr>
            <a:r>
              <a:rPr lang="fr-FR" sz="2000" dirty="0" smtClean="0">
                <a:latin typeface="Arial" charset="0"/>
                <a:cs typeface="Arial" charset="0"/>
              </a:rPr>
              <a:t>Elle est définie, chez l'adulte, par un nombre de lymphocytes supérieur à 4000/mm</a:t>
            </a:r>
            <a:r>
              <a:rPr lang="en-US" sz="2000" dirty="0" smtClean="0">
                <a:latin typeface="Arial" charset="0"/>
                <a:cs typeface="Arial" charset="0"/>
              </a:rPr>
              <a:t>³</a:t>
            </a:r>
          </a:p>
          <a:p>
            <a:r>
              <a:rPr lang="fr-FR" sz="2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LYMPHOPENIE</a:t>
            </a:r>
            <a:r>
              <a:rPr lang="fr-FR" sz="2000" b="1" dirty="0" smtClean="0">
                <a:latin typeface="Arial" charset="0"/>
                <a:cs typeface="Arial" charset="0"/>
              </a:rPr>
              <a:t>   </a:t>
            </a:r>
            <a:r>
              <a:rPr lang="fr-FR" sz="2000" dirty="0" smtClean="0">
                <a:latin typeface="Arial" charset="0"/>
                <a:cs typeface="Arial" charset="0"/>
              </a:rPr>
              <a:t> nombre de lymphocytes inférieur à 1400/mm</a:t>
            </a:r>
            <a:r>
              <a:rPr lang="en-US" sz="2000" dirty="0" smtClean="0">
                <a:latin typeface="Arial" charset="0"/>
                <a:cs typeface="Arial" charset="0"/>
              </a:rPr>
              <a:t>³</a:t>
            </a:r>
            <a:r>
              <a:rPr lang="fr-FR" sz="2000" b="1" dirty="0" smtClean="0">
                <a:latin typeface="Arial" charset="0"/>
                <a:cs typeface="Arial" charset="0"/>
              </a:rPr>
              <a:t>.</a:t>
            </a:r>
          </a:p>
          <a:p>
            <a:r>
              <a:rPr lang="fr-FR" sz="2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HYPEREOSINOPHILIE:</a:t>
            </a:r>
            <a:r>
              <a:rPr lang="fr-FR" sz="2000" b="1" dirty="0" smtClean="0">
                <a:latin typeface="Arial" charset="0"/>
                <a:cs typeface="Arial" charset="0"/>
              </a:rPr>
              <a:t> </a:t>
            </a:r>
            <a:r>
              <a:rPr lang="fr-FR" sz="2000" dirty="0" smtClean="0">
                <a:latin typeface="Arial" charset="0"/>
                <a:cs typeface="Arial" charset="0"/>
              </a:rPr>
              <a:t>Nombre supérieur à 500/mm</a:t>
            </a:r>
            <a:r>
              <a:rPr lang="en-US" sz="2000" dirty="0" smtClean="0">
                <a:latin typeface="Arial" charset="0"/>
                <a:cs typeface="Arial" charset="0"/>
              </a:rPr>
              <a:t>³</a:t>
            </a:r>
            <a:r>
              <a:rPr lang="fr-FR" sz="2000" b="1" dirty="0" smtClean="0">
                <a:latin typeface="Arial" charset="0"/>
                <a:cs typeface="Arial" charset="0"/>
              </a:rPr>
              <a:t> </a:t>
            </a:r>
          </a:p>
          <a:p>
            <a:r>
              <a:rPr lang="fr-FR" sz="2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THROMBOPENIE</a:t>
            </a:r>
            <a:r>
              <a:rPr lang="fr-FR" sz="2000" b="1" dirty="0" smtClean="0">
                <a:latin typeface="Arial" charset="0"/>
                <a:cs typeface="Arial" charset="0"/>
              </a:rPr>
              <a:t>: </a:t>
            </a:r>
            <a:r>
              <a:rPr lang="fr-FR" sz="2000" dirty="0" smtClean="0">
                <a:latin typeface="Arial" charset="0"/>
                <a:cs typeface="Arial" charset="0"/>
              </a:rPr>
              <a:t>plaquettes inférieur à 100000/mm</a:t>
            </a:r>
            <a:r>
              <a:rPr lang="en-US" sz="2000" dirty="0" smtClean="0">
                <a:latin typeface="Arial" charset="0"/>
                <a:cs typeface="Arial" charset="0"/>
              </a:rPr>
              <a:t>³</a:t>
            </a:r>
            <a:endParaRPr lang="fr-FR" sz="2000" dirty="0" smtClean="0">
              <a:latin typeface="Arial" charset="0"/>
              <a:cs typeface="Arial" charset="0"/>
            </a:endParaRPr>
          </a:p>
          <a:p>
            <a:r>
              <a:rPr lang="fr-FR" sz="2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HYPERPLAQUETTOSE</a:t>
            </a:r>
            <a:r>
              <a:rPr lang="fr-FR" sz="2000" dirty="0" smtClean="0">
                <a:latin typeface="Arial" charset="0"/>
                <a:cs typeface="Arial" charset="0"/>
              </a:rPr>
              <a:t>: nombre de plaquettes supérieur à 450000/mm</a:t>
            </a:r>
            <a:r>
              <a:rPr lang="en-US" sz="2000" dirty="0" smtClean="0">
                <a:latin typeface="Arial" charset="0"/>
                <a:cs typeface="Arial" charset="0"/>
              </a:rPr>
              <a:t>³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PANCYTOPENIE</a:t>
            </a:r>
            <a:r>
              <a:rPr lang="en-US" sz="2000" dirty="0" smtClean="0">
                <a:latin typeface="Arial" charset="0"/>
                <a:cs typeface="Arial" charset="0"/>
              </a:rPr>
              <a:t>: </a:t>
            </a:r>
            <a:r>
              <a:rPr lang="en-US" sz="2000" dirty="0" err="1" smtClean="0">
                <a:latin typeface="Arial" charset="0"/>
                <a:cs typeface="Arial" charset="0"/>
              </a:rPr>
              <a:t>Baisse</a:t>
            </a:r>
            <a:r>
              <a:rPr lang="en-US" sz="2000" dirty="0" smtClean="0">
                <a:latin typeface="Arial" charset="0"/>
                <a:cs typeface="Arial" charset="0"/>
              </a:rPr>
              <a:t> des </a:t>
            </a:r>
            <a:r>
              <a:rPr lang="en-US" sz="2000" dirty="0" err="1" smtClean="0">
                <a:latin typeface="Arial" charset="0"/>
                <a:cs typeface="Arial" charset="0"/>
              </a:rPr>
              <a:t>trois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lignées</a:t>
            </a:r>
            <a:r>
              <a:rPr lang="en-US" sz="2000" dirty="0" smtClean="0">
                <a:latin typeface="Arial" charset="0"/>
                <a:cs typeface="Arial" charset="0"/>
              </a:rPr>
              <a:t>(GR + GB + </a:t>
            </a:r>
            <a:r>
              <a:rPr lang="en-US" sz="2000" dirty="0" err="1" smtClean="0">
                <a:latin typeface="Arial" charset="0"/>
                <a:cs typeface="Arial" charset="0"/>
              </a:rPr>
              <a:t>Plaquettes</a:t>
            </a:r>
            <a:r>
              <a:rPr lang="en-US" sz="2000" dirty="0" smtClean="0">
                <a:latin typeface="Arial" charset="0"/>
                <a:cs typeface="Arial" charset="0"/>
              </a:rPr>
              <a:t>)</a:t>
            </a:r>
            <a:r>
              <a:rPr lang="fr-FR" sz="2000" dirty="0" smtClean="0">
                <a:latin typeface="Arial" charset="0"/>
                <a:cs typeface="Arial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fr-FR" sz="3600" b="1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VIII. INDICATION D’UN HEMOGRAMME</a:t>
            </a:r>
            <a:endParaRPr lang="en-US" sz="3600" b="1" dirty="0" smtClean="0">
              <a:solidFill>
                <a:srgbClr val="00B050"/>
              </a:solidFill>
              <a:latin typeface="Arial" charset="0"/>
              <a:cs typeface="Arial" charset="0"/>
            </a:endParaRPr>
          </a:p>
        </p:txBody>
      </p:sp>
      <p:sp>
        <p:nvSpPr>
          <p:cNvPr id="95235" name="Text Box 3"/>
          <p:cNvSpPr txBox="1">
            <a:spLocks noChangeArrowheads="1"/>
          </p:cNvSpPr>
          <p:nvPr/>
        </p:nvSpPr>
        <p:spPr bwMode="auto">
          <a:xfrm>
            <a:off x="0" y="1773238"/>
            <a:ext cx="9144000" cy="359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>
                <a:solidFill>
                  <a:srgbClr val="0000CC"/>
                </a:solidFill>
              </a:rPr>
              <a:t>Les anomalies qui justifient l’indication d’un hémogramme en urgence</a:t>
            </a:r>
            <a:r>
              <a:rPr lang="fr-FR"/>
              <a:t> 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fr-FR"/>
              <a:t> </a:t>
            </a:r>
            <a:r>
              <a:rPr lang="fr-FR" sz="2000"/>
              <a:t>Pâleur sévère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fr-FR" sz="2000"/>
              <a:t> Etat de choc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fr-FR" sz="2000"/>
              <a:t> Angine ulcéro-necrotique ou résistante aux antibiotiques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fr-FR" sz="2000"/>
              <a:t> Fièvre résistante aux antibiotiques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fr-FR" sz="2000"/>
              <a:t> Purpura pétéchial avec syndrome hémorragique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fr-FR" sz="2000"/>
              <a:t> Fièvre après prise de médicament , surtout après une chimiothérapie</a:t>
            </a:r>
          </a:p>
          <a:p>
            <a:pPr>
              <a:spcBef>
                <a:spcPct val="50000"/>
              </a:spcBef>
            </a:pP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/>
          </p:cNvSpPr>
          <p:nvPr>
            <p:ph type="title"/>
          </p:nvPr>
        </p:nvSpPr>
        <p:spPr>
          <a:xfrm>
            <a:off x="250825" y="304800"/>
            <a:ext cx="8435975" cy="1143000"/>
          </a:xfrm>
          <a:ln>
            <a:solidFill>
              <a:schemeClr val="hlink"/>
            </a:solidFill>
          </a:ln>
        </p:spPr>
        <p:txBody>
          <a:bodyPr/>
          <a:lstStyle/>
          <a:p>
            <a:r>
              <a:rPr lang="fr-FR" sz="2400" b="1" smtClean="0">
                <a:solidFill>
                  <a:schemeClr val="hlink"/>
                </a:solidFill>
                <a:latin typeface="Arial" charset="0"/>
                <a:cs typeface="Arial" charset="0"/>
              </a:rPr>
              <a:t>Anomalies cliniques qui justifient la prescription en urgence d’un hémogramme (ou d’un bilan d’hémostase)</a:t>
            </a:r>
          </a:p>
        </p:txBody>
      </p:sp>
      <p:sp>
        <p:nvSpPr>
          <p:cNvPr id="99331" name="Text Box 3"/>
          <p:cNvSpPr txBox="1">
            <a:spLocks noChangeArrowheads="1"/>
          </p:cNvSpPr>
          <p:nvPr/>
        </p:nvSpPr>
        <p:spPr bwMode="auto">
          <a:xfrm>
            <a:off x="684213" y="1905000"/>
            <a:ext cx="3811587" cy="383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>
                <a:latin typeface="Comic Sans MS" pitchFamily="66" charset="0"/>
              </a:rPr>
              <a:t> </a:t>
            </a:r>
            <a:r>
              <a:rPr lang="fr-FR" sz="2000" b="1"/>
              <a:t>Fièvre</a:t>
            </a:r>
            <a:r>
              <a:rPr lang="fr-FR" b="1"/>
              <a:t>  après prise médicamenteuse ou après chimiothérapie</a:t>
            </a:r>
          </a:p>
          <a:p>
            <a:pPr>
              <a:spcBef>
                <a:spcPct val="50000"/>
              </a:spcBef>
            </a:pPr>
            <a:endParaRPr lang="fr-FR" b="1"/>
          </a:p>
          <a:p>
            <a:pPr>
              <a:spcBef>
                <a:spcPct val="50000"/>
              </a:spcBef>
            </a:pPr>
            <a:r>
              <a:rPr lang="fr-FR" b="1"/>
              <a:t> </a:t>
            </a:r>
            <a:r>
              <a:rPr lang="fr-FR" sz="2000" b="1"/>
              <a:t>Purpura</a:t>
            </a:r>
            <a:r>
              <a:rPr lang="fr-FR" b="1"/>
              <a:t> </a:t>
            </a:r>
            <a:r>
              <a:rPr lang="fr-FR" sz="2000" b="1"/>
              <a:t>pétéchial</a:t>
            </a:r>
            <a:r>
              <a:rPr lang="fr-FR" b="1"/>
              <a:t>  avec syndrome hémorragique</a:t>
            </a:r>
          </a:p>
          <a:p>
            <a:pPr>
              <a:spcBef>
                <a:spcPct val="50000"/>
              </a:spcBef>
            </a:pPr>
            <a:r>
              <a:rPr lang="fr-FR" b="1"/>
              <a:t> </a:t>
            </a:r>
          </a:p>
          <a:p>
            <a:pPr>
              <a:spcBef>
                <a:spcPct val="50000"/>
              </a:spcBef>
            </a:pPr>
            <a:r>
              <a:rPr lang="fr-FR" b="1"/>
              <a:t> </a:t>
            </a:r>
            <a:r>
              <a:rPr lang="fr-FR" sz="2000" b="1"/>
              <a:t>Etat de choc, pâleur</a:t>
            </a:r>
          </a:p>
          <a:p>
            <a:pPr>
              <a:spcBef>
                <a:spcPct val="50000"/>
              </a:spcBef>
            </a:pPr>
            <a:endParaRPr lang="fr-FR" b="1"/>
          </a:p>
          <a:p>
            <a:pPr>
              <a:spcBef>
                <a:spcPct val="50000"/>
              </a:spcBef>
            </a:pPr>
            <a:r>
              <a:rPr lang="fr-FR" b="1"/>
              <a:t> </a:t>
            </a:r>
            <a:r>
              <a:rPr lang="fr-FR" sz="2000" b="1"/>
              <a:t>Angine ulcéronécrotique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572000" y="1844675"/>
            <a:ext cx="3200400" cy="4114800"/>
            <a:chOff x="2736" y="1104"/>
            <a:chExt cx="2016" cy="2592"/>
          </a:xfrm>
        </p:grpSpPr>
        <p:sp>
          <p:nvSpPr>
            <p:cNvPr id="99333" name="Rectangle 5"/>
            <p:cNvSpPr>
              <a:spLocks noChangeArrowheads="1"/>
            </p:cNvSpPr>
            <p:nvPr/>
          </p:nvSpPr>
          <p:spPr bwMode="auto">
            <a:xfrm>
              <a:off x="2928" y="1104"/>
              <a:ext cx="1824" cy="2592"/>
            </a:xfrm>
            <a:prstGeom prst="rect">
              <a:avLst/>
            </a:prstGeom>
            <a:solidFill>
              <a:srgbClr val="FFFFC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9334" name="Text Box 6"/>
            <p:cNvSpPr txBox="1">
              <a:spLocks noChangeArrowheads="1"/>
            </p:cNvSpPr>
            <p:nvPr/>
          </p:nvSpPr>
          <p:spPr bwMode="auto">
            <a:xfrm>
              <a:off x="2736" y="1200"/>
              <a:ext cx="2016" cy="2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fr-FR" sz="800" b="1">
                <a:latin typeface="Comic Sans MS" pitchFamily="66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fr-FR" sz="2000" b="1">
                  <a:solidFill>
                    <a:srgbClr val="FF0000"/>
                  </a:solidFill>
                </a:rPr>
                <a:t>Agranulocytose      Aplasie fébrile</a:t>
              </a:r>
            </a:p>
            <a:p>
              <a:pPr algn="ctr">
                <a:spcBef>
                  <a:spcPct val="50000"/>
                </a:spcBef>
              </a:pPr>
              <a:endParaRPr lang="fr-FR" b="1">
                <a:solidFill>
                  <a:srgbClr val="FF0000"/>
                </a:solidFill>
              </a:endParaRPr>
            </a:p>
            <a:p>
              <a:pPr algn="ctr">
                <a:spcBef>
                  <a:spcPct val="50000"/>
                </a:spcBef>
              </a:pPr>
              <a:r>
                <a:rPr lang="fr-FR" sz="2000" b="1">
                  <a:solidFill>
                    <a:srgbClr val="FF0000"/>
                  </a:solidFill>
                </a:rPr>
                <a:t>Thrombopénie </a:t>
              </a:r>
              <a:r>
                <a:rPr lang="fr-FR" b="1">
                  <a:solidFill>
                    <a:srgbClr val="FF0000"/>
                  </a:solidFill>
                </a:rPr>
                <a:t>       </a:t>
              </a:r>
            </a:p>
            <a:p>
              <a:pPr algn="ctr">
                <a:spcBef>
                  <a:spcPct val="50000"/>
                </a:spcBef>
              </a:pPr>
              <a:endParaRPr lang="fr-FR" sz="1400" b="1">
                <a:solidFill>
                  <a:srgbClr val="FF0000"/>
                </a:solidFill>
              </a:endParaRPr>
            </a:p>
            <a:p>
              <a:pPr algn="ctr">
                <a:spcBef>
                  <a:spcPct val="50000"/>
                </a:spcBef>
              </a:pPr>
              <a:endParaRPr lang="fr-FR" sz="1400" b="1">
                <a:solidFill>
                  <a:srgbClr val="FF0000"/>
                </a:solidFill>
              </a:endParaRPr>
            </a:p>
            <a:p>
              <a:pPr algn="ctr">
                <a:spcBef>
                  <a:spcPct val="50000"/>
                </a:spcBef>
              </a:pPr>
              <a:r>
                <a:rPr lang="fr-FR" b="1">
                  <a:solidFill>
                    <a:srgbClr val="FF0000"/>
                  </a:solidFill>
                </a:rPr>
                <a:t> </a:t>
              </a:r>
              <a:r>
                <a:rPr lang="fr-FR" sz="2000" b="1">
                  <a:solidFill>
                    <a:srgbClr val="FF0000"/>
                  </a:solidFill>
                </a:rPr>
                <a:t>Anémie</a:t>
              </a:r>
            </a:p>
            <a:p>
              <a:pPr algn="ctr">
                <a:spcBef>
                  <a:spcPct val="50000"/>
                </a:spcBef>
              </a:pPr>
              <a:endParaRPr lang="fr-FR" sz="2000" b="1">
                <a:solidFill>
                  <a:srgbClr val="FF0000"/>
                </a:solidFill>
              </a:endParaRPr>
            </a:p>
            <a:p>
              <a:pPr algn="ctr">
                <a:spcBef>
                  <a:spcPct val="50000"/>
                </a:spcBef>
              </a:pPr>
              <a:r>
                <a:rPr lang="fr-FR" b="1">
                  <a:solidFill>
                    <a:srgbClr val="FF0000"/>
                  </a:solidFill>
                </a:rPr>
                <a:t> </a:t>
              </a:r>
              <a:r>
                <a:rPr lang="fr-FR" sz="2000" b="1">
                  <a:solidFill>
                    <a:srgbClr val="FF0000"/>
                  </a:solidFill>
                </a:rPr>
                <a:t>Leucémie aiguë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413" cy="1143000"/>
          </a:xfrm>
          <a:solidFill>
            <a:schemeClr val="bg1"/>
          </a:solidFill>
        </p:spPr>
        <p:txBody>
          <a:bodyPr/>
          <a:lstStyle/>
          <a:p>
            <a:endParaRPr lang="en-US" sz="3600" b="1" dirty="0" smtClean="0">
              <a:solidFill>
                <a:schemeClr val="hlink"/>
              </a:solidFill>
              <a:latin typeface="Arial" charset="0"/>
              <a:cs typeface="Arial" charset="0"/>
            </a:endParaRPr>
          </a:p>
        </p:txBody>
      </p:sp>
      <p:sp>
        <p:nvSpPr>
          <p:cNvPr id="97283" name="Text Box 3"/>
          <p:cNvSpPr txBox="1">
            <a:spLocks noChangeArrowheads="1"/>
          </p:cNvSpPr>
          <p:nvPr/>
        </p:nvSpPr>
        <p:spPr bwMode="auto">
          <a:xfrm>
            <a:off x="179388" y="1773238"/>
            <a:ext cx="8713787" cy="341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>
                <a:solidFill>
                  <a:srgbClr val="0000CC"/>
                </a:solidFill>
              </a:rPr>
              <a:t>Les anomalies qui justifient l’appel d’urgence d’un spécialiste</a:t>
            </a:r>
            <a:r>
              <a:rPr lang="fr-FR"/>
              <a:t> 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fr-FR"/>
              <a:t> </a:t>
            </a:r>
            <a:r>
              <a:rPr lang="fr-FR" sz="2000"/>
              <a:t>Taux d’hématocrite supérieur à 60%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fr-FR" sz="2000"/>
              <a:t> Taux d’Hb inférieur à 6g/dl sans cause hémorragique évidente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fr-FR" sz="2000"/>
              <a:t> Neutropénie inférieur à 500 /mm</a:t>
            </a:r>
            <a:r>
              <a:rPr lang="en-US" sz="2000"/>
              <a:t>³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fr-FR" sz="2000"/>
              <a:t> Taux de plaquettes inférieur à 20000/mm</a:t>
            </a:r>
            <a:r>
              <a:rPr lang="en-US" sz="2000"/>
              <a:t>³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fr-FR" sz="2000"/>
              <a:t> Hyperleucocytose supérieur à 30000/mm</a:t>
            </a:r>
            <a:r>
              <a:rPr lang="en-US" sz="2000"/>
              <a:t>³</a:t>
            </a:r>
            <a:r>
              <a:rPr lang="fr-FR" sz="2000"/>
              <a:t> avec  prédominance de lymphocytes 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/>
          </p:cNvSpPr>
          <p:nvPr>
            <p:ph type="title"/>
          </p:nvPr>
        </p:nvSpPr>
        <p:spPr>
          <a:xfrm>
            <a:off x="533400" y="304800"/>
            <a:ext cx="8153400" cy="1143000"/>
          </a:xfrm>
          <a:ln>
            <a:solidFill>
              <a:schemeClr val="hlink"/>
            </a:solidFill>
          </a:ln>
        </p:spPr>
        <p:txBody>
          <a:bodyPr/>
          <a:lstStyle/>
          <a:p>
            <a:r>
              <a:rPr lang="fr-FR" sz="2400" b="1" smtClean="0">
                <a:solidFill>
                  <a:schemeClr val="hlink"/>
                </a:solidFill>
                <a:latin typeface="Arial" charset="0"/>
                <a:cs typeface="Arial" charset="0"/>
              </a:rPr>
              <a:t>Anomalies de l’hémogramme qui justifient l’appel d’urgence d’un avis spécialisé</a:t>
            </a:r>
          </a:p>
        </p:txBody>
      </p:sp>
      <p:sp>
        <p:nvSpPr>
          <p:cNvPr id="93187" name="Text Box 3"/>
          <p:cNvSpPr txBox="1">
            <a:spLocks noChangeArrowheads="1"/>
          </p:cNvSpPr>
          <p:nvPr/>
        </p:nvSpPr>
        <p:spPr bwMode="auto">
          <a:xfrm>
            <a:off x="762000" y="1905000"/>
            <a:ext cx="396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/>
              <a:t> </a:t>
            </a:r>
            <a:r>
              <a:rPr lang="fr-FR" sz="2000" b="1"/>
              <a:t>Neutropénie  &lt; 500/µl</a:t>
            </a:r>
          </a:p>
          <a:p>
            <a:pPr>
              <a:spcBef>
                <a:spcPct val="50000"/>
              </a:spcBef>
            </a:pPr>
            <a:endParaRPr lang="fr-FR" sz="4400" b="1"/>
          </a:p>
          <a:p>
            <a:pPr>
              <a:spcBef>
                <a:spcPct val="50000"/>
              </a:spcBef>
            </a:pPr>
            <a:r>
              <a:rPr lang="fr-FR" b="1"/>
              <a:t> </a:t>
            </a:r>
            <a:r>
              <a:rPr lang="fr-FR" sz="2000" b="1"/>
              <a:t>Plaquettes    &lt; 10 000</a:t>
            </a:r>
            <a:r>
              <a:rPr lang="fr-FR" b="1"/>
              <a:t> </a:t>
            </a:r>
            <a:r>
              <a:rPr lang="fr-FR" sz="2000" b="1"/>
              <a:t>/µl</a:t>
            </a:r>
          </a:p>
          <a:p>
            <a:pPr>
              <a:spcBef>
                <a:spcPct val="50000"/>
              </a:spcBef>
            </a:pPr>
            <a:endParaRPr lang="fr-FR" sz="1400" b="1"/>
          </a:p>
          <a:p>
            <a:pPr>
              <a:spcBef>
                <a:spcPct val="50000"/>
              </a:spcBef>
            </a:pPr>
            <a:r>
              <a:rPr lang="fr-FR" b="1"/>
              <a:t> </a:t>
            </a:r>
          </a:p>
          <a:p>
            <a:pPr>
              <a:spcBef>
                <a:spcPct val="50000"/>
              </a:spcBef>
            </a:pPr>
            <a:r>
              <a:rPr lang="fr-FR" b="1"/>
              <a:t> </a:t>
            </a:r>
            <a:r>
              <a:rPr lang="fr-FR" sz="2000" b="1"/>
              <a:t>Hémoglobine  &gt; 6g/dl </a:t>
            </a:r>
            <a:r>
              <a:rPr lang="fr-FR" sz="1000" b="1"/>
              <a:t>ou mal tolérée</a:t>
            </a:r>
          </a:p>
          <a:p>
            <a:pPr>
              <a:spcBef>
                <a:spcPct val="50000"/>
              </a:spcBef>
            </a:pPr>
            <a:endParaRPr lang="fr-FR" sz="2000" b="1"/>
          </a:p>
          <a:p>
            <a:pPr>
              <a:spcBef>
                <a:spcPct val="50000"/>
              </a:spcBef>
            </a:pPr>
            <a:r>
              <a:rPr lang="fr-FR" b="1"/>
              <a:t> </a:t>
            </a:r>
            <a:r>
              <a:rPr lang="fr-FR" sz="2000" b="1"/>
              <a:t>Leucocyte     &gt; 20 000 /µl</a:t>
            </a:r>
          </a:p>
          <a:p>
            <a:pPr>
              <a:spcBef>
                <a:spcPct val="50000"/>
              </a:spcBef>
            </a:pPr>
            <a:endParaRPr lang="fr-FR" sz="2000" b="1"/>
          </a:p>
          <a:p>
            <a:pPr>
              <a:spcBef>
                <a:spcPct val="50000"/>
              </a:spcBef>
            </a:pPr>
            <a:r>
              <a:rPr lang="fr-FR" sz="2000" b="1">
                <a:solidFill>
                  <a:schemeClr val="folHlink"/>
                </a:solidFill>
              </a:rPr>
              <a:t>+ Hématocrite &gt; 60%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343400" y="1752600"/>
            <a:ext cx="3200400" cy="4114800"/>
            <a:chOff x="2736" y="1104"/>
            <a:chExt cx="2016" cy="2592"/>
          </a:xfrm>
        </p:grpSpPr>
        <p:sp>
          <p:nvSpPr>
            <p:cNvPr id="93189" name="Rectangle 5"/>
            <p:cNvSpPr>
              <a:spLocks noChangeArrowheads="1"/>
            </p:cNvSpPr>
            <p:nvPr/>
          </p:nvSpPr>
          <p:spPr bwMode="auto">
            <a:xfrm>
              <a:off x="2928" y="1104"/>
              <a:ext cx="1824" cy="2592"/>
            </a:xfrm>
            <a:prstGeom prst="rect">
              <a:avLst/>
            </a:prstGeom>
            <a:solidFill>
              <a:srgbClr val="FFFFC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3190" name="Text Box 6"/>
            <p:cNvSpPr txBox="1">
              <a:spLocks noChangeArrowheads="1"/>
            </p:cNvSpPr>
            <p:nvPr/>
          </p:nvSpPr>
          <p:spPr bwMode="auto">
            <a:xfrm>
              <a:off x="2736" y="1200"/>
              <a:ext cx="2016" cy="2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2000" b="1">
                  <a:solidFill>
                    <a:srgbClr val="FF0000"/>
                  </a:solidFill>
                </a:rPr>
                <a:t>Agranulocytose      Aplasie fébrile</a:t>
              </a:r>
            </a:p>
            <a:p>
              <a:pPr algn="ctr">
                <a:spcBef>
                  <a:spcPct val="50000"/>
                </a:spcBef>
              </a:pPr>
              <a:endParaRPr lang="fr-FR" sz="1200" b="1">
                <a:solidFill>
                  <a:srgbClr val="FF0000"/>
                </a:solidFill>
              </a:endParaRPr>
            </a:p>
            <a:p>
              <a:pPr algn="ctr">
                <a:spcBef>
                  <a:spcPct val="50000"/>
                </a:spcBef>
              </a:pPr>
              <a:endParaRPr lang="fr-FR" b="1">
                <a:solidFill>
                  <a:srgbClr val="FF0000"/>
                </a:solidFill>
              </a:endParaRPr>
            </a:p>
            <a:p>
              <a:pPr algn="ctr">
                <a:spcBef>
                  <a:spcPct val="50000"/>
                </a:spcBef>
              </a:pPr>
              <a:r>
                <a:rPr lang="fr-FR" sz="2000" b="1">
                  <a:solidFill>
                    <a:srgbClr val="FF0000"/>
                  </a:solidFill>
                </a:rPr>
                <a:t>Thrombopénie </a:t>
              </a:r>
              <a:r>
                <a:rPr lang="fr-FR" b="1">
                  <a:solidFill>
                    <a:srgbClr val="FF0000"/>
                  </a:solidFill>
                </a:rPr>
                <a:t>       </a:t>
              </a:r>
            </a:p>
            <a:p>
              <a:pPr algn="ctr">
                <a:spcBef>
                  <a:spcPct val="50000"/>
                </a:spcBef>
              </a:pPr>
              <a:endParaRPr lang="fr-FR" sz="800" b="1">
                <a:solidFill>
                  <a:srgbClr val="FF0000"/>
                </a:solidFill>
              </a:endParaRPr>
            </a:p>
            <a:p>
              <a:pPr algn="ctr">
                <a:spcBef>
                  <a:spcPct val="50000"/>
                </a:spcBef>
              </a:pPr>
              <a:endParaRPr lang="fr-FR" sz="800" b="1">
                <a:solidFill>
                  <a:srgbClr val="FF0000"/>
                </a:solidFill>
              </a:endParaRPr>
            </a:p>
            <a:p>
              <a:pPr algn="ctr">
                <a:spcBef>
                  <a:spcPct val="50000"/>
                </a:spcBef>
              </a:pPr>
              <a:endParaRPr lang="fr-FR" sz="1400" b="1">
                <a:solidFill>
                  <a:srgbClr val="FF0000"/>
                </a:solidFill>
              </a:endParaRPr>
            </a:p>
            <a:p>
              <a:pPr algn="ctr">
                <a:spcBef>
                  <a:spcPct val="50000"/>
                </a:spcBef>
              </a:pPr>
              <a:r>
                <a:rPr lang="fr-FR" b="1">
                  <a:solidFill>
                    <a:srgbClr val="FF0000"/>
                  </a:solidFill>
                </a:rPr>
                <a:t> </a:t>
              </a:r>
              <a:r>
                <a:rPr lang="fr-FR" sz="2000" b="1">
                  <a:solidFill>
                    <a:srgbClr val="FF0000"/>
                  </a:solidFill>
                </a:rPr>
                <a:t>Anémie</a:t>
              </a:r>
            </a:p>
            <a:p>
              <a:pPr algn="ctr">
                <a:spcBef>
                  <a:spcPct val="50000"/>
                </a:spcBef>
              </a:pPr>
              <a:endParaRPr lang="fr-FR" sz="2000" b="1">
                <a:solidFill>
                  <a:srgbClr val="FF0000"/>
                </a:solidFill>
              </a:endParaRPr>
            </a:p>
            <a:p>
              <a:pPr algn="ctr">
                <a:spcBef>
                  <a:spcPct val="50000"/>
                </a:spcBef>
              </a:pPr>
              <a:r>
                <a:rPr lang="fr-FR" b="1">
                  <a:solidFill>
                    <a:srgbClr val="FF0000"/>
                  </a:solidFill>
                </a:rPr>
                <a:t> </a:t>
              </a:r>
              <a:r>
                <a:rPr lang="fr-FR" sz="2000" b="1">
                  <a:solidFill>
                    <a:srgbClr val="FF0000"/>
                  </a:solidFill>
                </a:rPr>
                <a:t>Leucémie aiguë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900113" y="2420938"/>
            <a:ext cx="6769100" cy="1443037"/>
          </a:xfrm>
          <a:prstGeom prst="rect">
            <a:avLst/>
          </a:prstGeom>
          <a:solidFill>
            <a:srgbClr val="15F2F7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8800" b="1">
                <a:solidFill>
                  <a:schemeClr val="accent1"/>
                </a:solidFill>
              </a:rPr>
              <a:t>MERCI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264696"/>
          </a:xfrm>
        </p:spPr>
        <p:txBody>
          <a:bodyPr>
            <a:normAutofit fontScale="92500" lnSpcReduction="10000"/>
          </a:bodyPr>
          <a:lstStyle/>
          <a:p>
            <a:pPr marL="571500" indent="-571500">
              <a:buAutoNum type="romanUcPeriod"/>
            </a:pPr>
            <a:r>
              <a:rPr lang="fr-FR" b="1" dirty="0" smtClean="0">
                <a:solidFill>
                  <a:srgbClr val="00B050"/>
                </a:solidFill>
              </a:rPr>
              <a:t>Définition</a:t>
            </a:r>
          </a:p>
          <a:p>
            <a:pPr marL="571500" indent="-571500">
              <a:buAutoNum type="romanUcPeriod"/>
            </a:pPr>
            <a:endParaRPr lang="fr-FR" dirty="0"/>
          </a:p>
          <a:p>
            <a:pPr marL="0" indent="0">
              <a:buNone/>
            </a:pPr>
            <a:r>
              <a:rPr lang="fr-FR" dirty="0"/>
              <a:t>L’hémogramme est l’examen des éléments figurés du sang :  GB=leucocytes,   GR=érythrocytes,  plaquettes= thrombocytes).</a:t>
            </a:r>
          </a:p>
          <a:p>
            <a:pPr marL="0" indent="0">
              <a:buNone/>
            </a:pPr>
            <a:r>
              <a:rPr lang="fr-FR" dirty="0"/>
              <a:t> 02 étapes (quantitative et qualitative) :</a:t>
            </a:r>
          </a:p>
          <a:p>
            <a:pPr marL="0" indent="0">
              <a:buNone/>
            </a:pPr>
            <a:r>
              <a:rPr lang="fr-FR" b="1" dirty="0" smtClean="0"/>
              <a:t>1</a:t>
            </a:r>
            <a:r>
              <a:rPr lang="fr-FR" dirty="0" smtClean="0"/>
              <a:t>. Le </a:t>
            </a:r>
            <a:r>
              <a:rPr lang="fr-FR" dirty="0"/>
              <a:t>décompte des éléments du sang est maintenant automatisé </a:t>
            </a:r>
            <a:r>
              <a:rPr lang="fr-FR" dirty="0" smtClean="0"/>
              <a:t>et permet d’obtenir :</a:t>
            </a:r>
          </a:p>
          <a:p>
            <a:pPr marL="0" indent="0">
              <a:buNone/>
            </a:pPr>
            <a:r>
              <a:rPr lang="fr-FR" dirty="0" smtClean="0"/>
              <a:t>       - </a:t>
            </a:r>
            <a:r>
              <a:rPr lang="fr-FR" dirty="0"/>
              <a:t>la "</a:t>
            </a:r>
            <a:r>
              <a:rPr lang="fr-FR" dirty="0" smtClean="0"/>
              <a:t>numération formule sanguine" (NFS). </a:t>
            </a:r>
          </a:p>
          <a:p>
            <a:pPr marL="0" indent="0">
              <a:buNone/>
            </a:pPr>
            <a:r>
              <a:rPr lang="fr-FR" dirty="0" smtClean="0"/>
              <a:t>       </a:t>
            </a:r>
            <a:r>
              <a:rPr lang="fr-FR" dirty="0"/>
              <a:t>- les  données de taille et de contenu en hémoglobine des érythrocytes </a:t>
            </a:r>
          </a:p>
          <a:p>
            <a:pPr marL="0" indent="0">
              <a:buNone/>
            </a:pPr>
            <a:r>
              <a:rPr lang="fr-FR" dirty="0"/>
              <a:t>       - l’hématocrite </a:t>
            </a:r>
          </a:p>
          <a:p>
            <a:pPr marL="0" indent="0">
              <a:buNone/>
            </a:pPr>
            <a:r>
              <a:rPr lang="fr-FR" dirty="0" smtClean="0"/>
              <a:t>.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59867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5122912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dirty="0"/>
              <a:t> </a:t>
            </a:r>
            <a:r>
              <a:rPr lang="fr-FR" b="1" dirty="0"/>
              <a:t>2</a:t>
            </a:r>
            <a:r>
              <a:rPr lang="fr-FR" dirty="0"/>
              <a:t>. L’examen morphologique des éléments figurés du sang est réalisé au microscope  </a:t>
            </a: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Un frottis (étalement du sang sur lame) et  coloration  May-Grunwald-</a:t>
            </a:r>
            <a:r>
              <a:rPr lang="fr-FR" dirty="0" err="1"/>
              <a:t>Giemsa</a:t>
            </a:r>
            <a:r>
              <a:rPr lang="fr-FR" dirty="0"/>
              <a:t>(MGG) permet également de réaliser une nouvelle formule "manuelle"  qui confirme ou corrige celle de l’automate </a:t>
            </a:r>
          </a:p>
        </p:txBody>
      </p:sp>
      <p:pic>
        <p:nvPicPr>
          <p:cNvPr id="4" name="Espace réservé du contenu 3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700808"/>
            <a:ext cx="3275937" cy="48245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0711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00B050"/>
                </a:solidFill>
              </a:rPr>
              <a:t>II.  GR : érythrocytes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643050"/>
            <a:ext cx="8820472" cy="478112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dirty="0" smtClean="0"/>
              <a:t>Les </a:t>
            </a:r>
            <a:r>
              <a:rPr lang="fr-FR" dirty="0"/>
              <a:t>trois mesures de référence sont :</a:t>
            </a:r>
          </a:p>
          <a:p>
            <a:pPr marL="0" indent="0">
              <a:buNone/>
            </a:pPr>
            <a:r>
              <a:rPr lang="fr-FR" dirty="0" smtClean="0">
                <a:solidFill>
                  <a:srgbClr val="FF0000"/>
                </a:solidFill>
              </a:rPr>
              <a:t>A. </a:t>
            </a:r>
            <a:r>
              <a:rPr lang="fr-FR" dirty="0">
                <a:solidFill>
                  <a:srgbClr val="FF0000"/>
                </a:solidFill>
              </a:rPr>
              <a:t>La numération (par mm3) </a:t>
            </a:r>
            <a:r>
              <a:rPr lang="fr-FR" dirty="0"/>
              <a:t>:   appareil automatique avec calcul </a:t>
            </a:r>
            <a:r>
              <a:rPr lang="fr-FR" dirty="0" smtClean="0"/>
              <a:t>des </a:t>
            </a:r>
            <a:r>
              <a:rPr lang="fr-FR" i="1" dirty="0" smtClean="0"/>
              <a:t>indices </a:t>
            </a:r>
            <a:r>
              <a:rPr lang="fr-FR" i="1" dirty="0" err="1" smtClean="0"/>
              <a:t>hématimètriques</a:t>
            </a:r>
            <a:r>
              <a:rPr lang="fr-FR" dirty="0" smtClean="0"/>
              <a:t>. </a:t>
            </a:r>
          </a:p>
          <a:p>
            <a:pPr marL="0" indent="0">
              <a:buNone/>
            </a:pPr>
            <a:r>
              <a:rPr lang="fr-FR" dirty="0" smtClean="0"/>
              <a:t>- </a:t>
            </a:r>
            <a:r>
              <a:rPr lang="fr-FR" dirty="0"/>
              <a:t>L</a:t>
            </a:r>
            <a:r>
              <a:rPr lang="fr-FR" i="1" dirty="0"/>
              <a:t>’hématocrite</a:t>
            </a:r>
            <a:r>
              <a:rPr lang="fr-FR" dirty="0"/>
              <a:t> (rapport de volume des globules rouges sur sang total : normale 45 %)</a:t>
            </a:r>
          </a:p>
          <a:p>
            <a:pPr marL="0" indent="0">
              <a:buNone/>
            </a:pPr>
            <a:r>
              <a:rPr lang="fr-FR" dirty="0"/>
              <a:t> - </a:t>
            </a:r>
            <a:r>
              <a:rPr lang="fr-FR" i="1" dirty="0"/>
              <a:t>Le taux d’hémoglobine </a:t>
            </a:r>
            <a:r>
              <a:rPr lang="fr-FR" dirty="0"/>
              <a:t>au </a:t>
            </a:r>
            <a:r>
              <a:rPr lang="fr-FR" dirty="0" err="1"/>
              <a:t>photocolorimètre</a:t>
            </a:r>
            <a:r>
              <a:rPr lang="fr-FR" dirty="0"/>
              <a:t> par mesure de densité optique de </a:t>
            </a:r>
            <a:r>
              <a:rPr lang="fr-FR" dirty="0" smtClean="0"/>
              <a:t>l’hémoglobine</a:t>
            </a:r>
          </a:p>
          <a:p>
            <a:pPr marL="0" indent="0">
              <a:buNone/>
            </a:pPr>
            <a:endParaRPr lang="fr-FR" dirty="0"/>
          </a:p>
          <a:p>
            <a:pPr marL="0" lvl="0" indent="0">
              <a:buNone/>
            </a:pPr>
            <a:r>
              <a:rPr lang="fr-FR" dirty="0"/>
              <a:t>Le frottis sanguin </a:t>
            </a:r>
            <a:r>
              <a:rPr lang="fr-FR" dirty="0" smtClean="0"/>
              <a:t>: permet </a:t>
            </a:r>
            <a:r>
              <a:rPr lang="fr-FR" dirty="0"/>
              <a:t>de détecter des anomalies de forme ou d’aspect (</a:t>
            </a:r>
            <a:r>
              <a:rPr lang="fr-FR" dirty="0" err="1" smtClean="0"/>
              <a:t>ovalocytes</a:t>
            </a:r>
            <a:r>
              <a:rPr lang="fr-FR" dirty="0" smtClean="0"/>
              <a:t>, </a:t>
            </a:r>
            <a:r>
              <a:rPr lang="fr-FR" dirty="0" err="1" smtClean="0"/>
              <a:t>drépanocytes,corps</a:t>
            </a:r>
            <a:r>
              <a:rPr lang="fr-FR" dirty="0" smtClean="0"/>
              <a:t> </a:t>
            </a:r>
            <a:r>
              <a:rPr lang="fr-FR" dirty="0"/>
              <a:t>de Jolly...) permettant parfois d’orienter le diagnostic.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59653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28728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r>
              <a:rPr lang="fr-FR" sz="3600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          Etude quantitative des GR</a:t>
            </a:r>
          </a:p>
        </p:txBody>
      </p:sp>
      <p:graphicFrame>
        <p:nvGraphicFramePr>
          <p:cNvPr id="6184" name="Group 40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507413" cy="3677285"/>
        </p:xfrm>
        <a:graphic>
          <a:graphicData uri="http://schemas.openxmlformats.org/drawingml/2006/table">
            <a:tbl>
              <a:tblPr/>
              <a:tblGrid>
                <a:gridCol w="2127250"/>
                <a:gridCol w="2127250"/>
                <a:gridCol w="2125663"/>
                <a:gridCol w="2127250"/>
              </a:tblGrid>
              <a:tr h="1323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Age /sexe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Globules rouges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(T/L ou x 106/mm3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hématocrite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Hémoglobine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(g/dl)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homme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</a:t>
                      </a: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3.8 à  5.6    </a:t>
                      </a: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</a:t>
                      </a: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 </a:t>
                      </a: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40 à 54</a:t>
                      </a: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     </a:t>
                      </a: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13 à 18</a:t>
                      </a: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femme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</a:t>
                      </a: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3.7 à 4.8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</a:t>
                      </a: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    </a:t>
                      </a: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35 à 47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      </a:t>
                      </a: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12 à 17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enfant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   </a:t>
                      </a: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3,6 à 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    </a:t>
                      </a: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36 à 44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     </a:t>
                      </a: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12 à 16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nouveau né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       5 à 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     </a:t>
                      </a: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44 à 62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      </a:t>
                      </a: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14 à 20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6179" name="ZoneTexte 7"/>
          <p:cNvSpPr txBox="1">
            <a:spLocks noChangeArrowheads="1"/>
          </p:cNvSpPr>
          <p:nvPr/>
        </p:nvSpPr>
        <p:spPr bwMode="auto">
          <a:xfrm>
            <a:off x="3714750" y="57150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r-FR"/>
          </a:p>
        </p:txBody>
      </p:sp>
      <p:sp>
        <p:nvSpPr>
          <p:cNvPr id="6180" name="ZoneTexte 11"/>
          <p:cNvSpPr txBox="1">
            <a:spLocks noChangeArrowheads="1"/>
          </p:cNvSpPr>
          <p:nvPr/>
        </p:nvSpPr>
        <p:spPr bwMode="auto">
          <a:xfrm>
            <a:off x="285750" y="5143512"/>
            <a:ext cx="78581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valeurs normales du nombre de globules rouges, de l’hématocrite et du taux</a:t>
            </a:r>
          </a:p>
          <a:p>
            <a:r>
              <a:rPr lang="fr-FR" b="1" dirty="0">
                <a:solidFill>
                  <a:srgbClr val="FF0000"/>
                </a:solidFill>
              </a:rPr>
              <a:t>d'hémoglobine en fonction de l'âge et du sexe </a:t>
            </a:r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179388" y="260350"/>
            <a:ext cx="8785225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3200" b="1" u="sng" dirty="0">
                <a:solidFill>
                  <a:srgbClr val="FF3300"/>
                </a:solidFill>
              </a:rPr>
              <a:t> Indices érythrocytaires</a:t>
            </a:r>
          </a:p>
          <a:p>
            <a:endParaRPr lang="fr-FR" sz="3200" b="1" u="sng" dirty="0">
              <a:solidFill>
                <a:srgbClr val="FF3300"/>
              </a:solidFill>
            </a:endParaRPr>
          </a:p>
          <a:p>
            <a:r>
              <a:rPr lang="fr-FR" sz="3200" b="1" dirty="0">
                <a:solidFill>
                  <a:schemeClr val="accent5">
                    <a:lumMod val="75000"/>
                  </a:schemeClr>
                </a:solidFill>
              </a:rPr>
              <a:t>VGM </a:t>
            </a:r>
            <a:r>
              <a:rPr lang="fr-FR" sz="3200" b="1" dirty="0"/>
              <a:t>: </a:t>
            </a:r>
            <a:r>
              <a:rPr lang="fr-FR" sz="3200" u="sng" dirty="0"/>
              <a:t>Hématocrite</a:t>
            </a:r>
            <a:r>
              <a:rPr lang="fr-FR" sz="3200" dirty="0"/>
              <a:t> x10  = </a:t>
            </a:r>
            <a:r>
              <a:rPr lang="fr-FR" sz="3200" dirty="0">
                <a:solidFill>
                  <a:schemeClr val="accent5">
                    <a:lumMod val="75000"/>
                  </a:schemeClr>
                </a:solidFill>
              </a:rPr>
              <a:t>80 -100fl  ou µ</a:t>
            </a:r>
            <a:r>
              <a:rPr lang="fr-FR" sz="3200" baseline="30000" dirty="0">
                <a:solidFill>
                  <a:schemeClr val="accent5">
                    <a:lumMod val="75000"/>
                  </a:schemeClr>
                </a:solidFill>
              </a:rPr>
              <a:t>3</a:t>
            </a:r>
            <a:r>
              <a:rPr lang="fr-FR" sz="32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r>
              <a:rPr lang="fr-FR" sz="3200" dirty="0">
                <a:solidFill>
                  <a:srgbClr val="000099"/>
                </a:solidFill>
              </a:rPr>
              <a:t>	   </a:t>
            </a:r>
            <a:r>
              <a:rPr lang="fr-FR" sz="3200" dirty="0"/>
              <a:t>GR(millions)</a:t>
            </a:r>
          </a:p>
          <a:p>
            <a:r>
              <a:rPr lang="fr-FR" sz="3200" b="1" dirty="0">
                <a:solidFill>
                  <a:schemeClr val="accent5">
                    <a:lumMod val="75000"/>
                  </a:schemeClr>
                </a:solidFill>
              </a:rPr>
              <a:t>CCMH</a:t>
            </a:r>
            <a:r>
              <a:rPr lang="fr-FR" sz="3200" dirty="0"/>
              <a:t> : </a:t>
            </a:r>
            <a:r>
              <a:rPr lang="fr-FR" sz="3200" u="sng" dirty="0"/>
              <a:t>Hémoglobine</a:t>
            </a:r>
            <a:r>
              <a:rPr lang="fr-FR" sz="3200" dirty="0"/>
              <a:t> x 100  =  </a:t>
            </a:r>
            <a:r>
              <a:rPr lang="fr-FR" sz="3200" dirty="0">
                <a:solidFill>
                  <a:schemeClr val="accent5">
                    <a:lumMod val="75000"/>
                  </a:schemeClr>
                </a:solidFill>
              </a:rPr>
              <a:t>32-36 % </a:t>
            </a:r>
          </a:p>
          <a:p>
            <a:r>
              <a:rPr lang="fr-FR" sz="3200" dirty="0">
                <a:solidFill>
                  <a:srgbClr val="000099"/>
                </a:solidFill>
              </a:rPr>
              <a:t>	      </a:t>
            </a:r>
            <a:r>
              <a:rPr lang="fr-FR" sz="3200" dirty="0"/>
              <a:t>Hématocrite</a:t>
            </a:r>
          </a:p>
          <a:p>
            <a:r>
              <a:rPr lang="fr-FR" sz="3200" b="1" dirty="0">
                <a:solidFill>
                  <a:schemeClr val="accent5">
                    <a:lumMod val="75000"/>
                  </a:schemeClr>
                </a:solidFill>
              </a:rPr>
              <a:t>TGMH</a:t>
            </a:r>
            <a:r>
              <a:rPr lang="fr-FR" sz="3200" dirty="0"/>
              <a:t> : </a:t>
            </a:r>
            <a:r>
              <a:rPr lang="fr-FR" sz="3200" u="sng" dirty="0" err="1"/>
              <a:t>Hb</a:t>
            </a:r>
            <a:r>
              <a:rPr lang="fr-FR" sz="3200" dirty="0"/>
              <a:t> x10 = </a:t>
            </a:r>
            <a:r>
              <a:rPr lang="fr-FR" sz="3200" dirty="0">
                <a:solidFill>
                  <a:schemeClr val="accent5">
                    <a:lumMod val="75000"/>
                  </a:schemeClr>
                </a:solidFill>
              </a:rPr>
              <a:t>27-32 </a:t>
            </a:r>
            <a:r>
              <a:rPr lang="fr-FR" sz="3200" dirty="0" err="1">
                <a:solidFill>
                  <a:schemeClr val="accent5">
                    <a:lumMod val="75000"/>
                  </a:schemeClr>
                </a:solidFill>
              </a:rPr>
              <a:t>pg</a:t>
            </a:r>
            <a:r>
              <a:rPr lang="fr-FR" sz="3200" dirty="0">
                <a:solidFill>
                  <a:schemeClr val="accent5">
                    <a:lumMod val="75000"/>
                  </a:schemeClr>
                </a:solidFill>
              </a:rPr>
              <a:t>  </a:t>
            </a:r>
          </a:p>
          <a:p>
            <a:r>
              <a:rPr lang="fr-FR" sz="3200" dirty="0">
                <a:solidFill>
                  <a:srgbClr val="000099"/>
                </a:solidFill>
              </a:rPr>
              <a:t>	      </a:t>
            </a:r>
            <a:r>
              <a:rPr lang="fr-FR" sz="3200" dirty="0"/>
              <a:t>GR</a:t>
            </a:r>
          </a:p>
          <a:p>
            <a:pPr>
              <a:buFontTx/>
              <a:buChar char="•"/>
            </a:pPr>
            <a:r>
              <a:rPr lang="fr-FR" sz="3200" dirty="0"/>
              <a:t> </a:t>
            </a:r>
            <a:r>
              <a:rPr lang="fr-FR" sz="2800" dirty="0"/>
              <a:t>classement d’une anémie </a:t>
            </a:r>
            <a:r>
              <a:rPr lang="fr-FR" sz="2800" dirty="0">
                <a:sym typeface="Symbol" pitchFamily="18" charset="2"/>
              </a:rPr>
              <a:t> orientation diagnostic</a:t>
            </a:r>
          </a:p>
          <a:p>
            <a:r>
              <a:rPr lang="fr-FR" sz="2800" b="1" dirty="0">
                <a:solidFill>
                  <a:srgbClr val="0070C0"/>
                </a:solidFill>
                <a:sym typeface="Symbol" pitchFamily="18" charset="2"/>
              </a:rPr>
              <a:t>AHµ: Anémie hypochrome microcytaire: </a:t>
            </a:r>
            <a:r>
              <a:rPr lang="fr-FR" sz="2800" b="1" dirty="0" err="1">
                <a:solidFill>
                  <a:srgbClr val="0070C0"/>
                </a:solidFill>
                <a:sym typeface="Symbol" pitchFamily="18" charset="2"/>
              </a:rPr>
              <a:t>A.Ferriprive</a:t>
            </a:r>
            <a:r>
              <a:rPr lang="fr-FR" sz="2800" b="1" dirty="0">
                <a:solidFill>
                  <a:srgbClr val="0070C0"/>
                </a:solidFill>
                <a:sym typeface="Symbol" pitchFamily="18" charset="2"/>
              </a:rPr>
              <a:t> </a:t>
            </a:r>
          </a:p>
          <a:p>
            <a:r>
              <a:rPr lang="fr-FR" sz="2800" b="1" dirty="0">
                <a:solidFill>
                  <a:srgbClr val="0070C0"/>
                </a:solidFill>
                <a:sym typeface="Symbol" pitchFamily="18" charset="2"/>
              </a:rPr>
              <a:t>ANM: Anémie normochrome macrocytaire </a:t>
            </a:r>
          </a:p>
          <a:p>
            <a:r>
              <a:rPr lang="fr-FR" sz="2800" b="1" dirty="0">
                <a:solidFill>
                  <a:srgbClr val="0070C0"/>
                </a:solidFill>
                <a:sym typeface="Symbol" pitchFamily="18" charset="2"/>
              </a:rPr>
              <a:t>ANN: Anémie normochrome normocytaire </a:t>
            </a:r>
          </a:p>
          <a:p>
            <a:r>
              <a:rPr lang="fr-FR" sz="2800" b="1" dirty="0">
                <a:solidFill>
                  <a:srgbClr val="0070C0"/>
                </a:solidFill>
                <a:sym typeface="Symbol" pitchFamily="18" charset="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</TotalTime>
  <Words>1628</Words>
  <Application>Microsoft Office PowerPoint</Application>
  <PresentationFormat>Affichage à l'écran (4:3)</PresentationFormat>
  <Paragraphs>330</Paragraphs>
  <Slides>36</Slides>
  <Notes>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36</vt:i4>
      </vt:variant>
    </vt:vector>
  </HeadingPairs>
  <TitlesOfParts>
    <vt:vector size="37" baseType="lpstr">
      <vt:lpstr>Thème Office</vt:lpstr>
      <vt:lpstr>HEMOGRAMME</vt:lpstr>
      <vt:lpstr>LE SANG </vt:lpstr>
      <vt:lpstr>Composition du sang</vt:lpstr>
      <vt:lpstr>Diapositive 4</vt:lpstr>
      <vt:lpstr>Diapositive 5</vt:lpstr>
      <vt:lpstr>Diapositive 6</vt:lpstr>
      <vt:lpstr>II.  GR : érythrocytes </vt:lpstr>
      <vt:lpstr>          Etude quantitative des GR</vt:lpstr>
      <vt:lpstr>Diapositive 9</vt:lpstr>
      <vt:lpstr>Valeurs normales des indices GR</vt:lpstr>
      <vt:lpstr>B. Le frottis sanguin  </vt:lpstr>
      <vt:lpstr>Diapositive 12</vt:lpstr>
      <vt:lpstr>Diapositive 13</vt:lpstr>
      <vt:lpstr> </vt:lpstr>
      <vt:lpstr>Diapositive 15</vt:lpstr>
      <vt:lpstr>Diapositive 16</vt:lpstr>
      <vt:lpstr>Diapositive 17</vt:lpstr>
      <vt:lpstr>Diapositive 18</vt:lpstr>
      <vt:lpstr>Diapositive 19</vt:lpstr>
      <vt:lpstr>III. Les leucocytes </vt:lpstr>
      <vt:lpstr>Diapositive 21</vt:lpstr>
      <vt:lpstr>Diapositive 22</vt:lpstr>
      <vt:lpstr>Diapositive 23</vt:lpstr>
      <vt:lpstr>Taux des GB(Adulte)</vt:lpstr>
      <vt:lpstr>IV. Les plaquettes  </vt:lpstr>
      <vt:lpstr>V. Anomalies des GB </vt:lpstr>
      <vt:lpstr>Diapositive 27</vt:lpstr>
      <vt:lpstr>Diapositive 28</vt:lpstr>
      <vt:lpstr>Diapositive 29</vt:lpstr>
      <vt:lpstr>VII. Principales anomalies de l’hémogramme</vt:lpstr>
      <vt:lpstr>Diapositive 31</vt:lpstr>
      <vt:lpstr>VIII. INDICATION D’UN HEMOGRAMME</vt:lpstr>
      <vt:lpstr>Anomalies cliniques qui justifient la prescription en urgence d’un hémogramme (ou d’un bilan d’hémostase)</vt:lpstr>
      <vt:lpstr>Diapositive 34</vt:lpstr>
      <vt:lpstr>Anomalies de l’hémogramme qui justifient l’appel d’urgence d’un avis spécialisé</vt:lpstr>
      <vt:lpstr>Diapositive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HEMOGRAMME</dc:title>
  <dc:creator>user</dc:creator>
  <cp:lastModifiedBy>laid</cp:lastModifiedBy>
  <cp:revision>11</cp:revision>
  <dcterms:created xsi:type="dcterms:W3CDTF">2019-09-13T18:46:06Z</dcterms:created>
  <dcterms:modified xsi:type="dcterms:W3CDTF">2024-06-10T20:25:10Z</dcterms:modified>
</cp:coreProperties>
</file>