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57" r:id="rId3"/>
    <p:sldId id="344" r:id="rId4"/>
    <p:sldId id="368" r:id="rId5"/>
    <p:sldId id="345" r:id="rId6"/>
    <p:sldId id="346" r:id="rId7"/>
    <p:sldId id="348" r:id="rId8"/>
    <p:sldId id="367" r:id="rId9"/>
    <p:sldId id="369" r:id="rId10"/>
    <p:sldId id="347" r:id="rId11"/>
    <p:sldId id="349" r:id="rId12"/>
    <p:sldId id="350" r:id="rId13"/>
    <p:sldId id="351" r:id="rId14"/>
    <p:sldId id="352" r:id="rId15"/>
    <p:sldId id="353" r:id="rId16"/>
    <p:sldId id="354" r:id="rId17"/>
    <p:sldId id="355" r:id="rId18"/>
    <p:sldId id="358" r:id="rId19"/>
    <p:sldId id="357" r:id="rId20"/>
    <p:sldId id="356" r:id="rId21"/>
    <p:sldId id="359" r:id="rId22"/>
    <p:sldId id="360" r:id="rId23"/>
    <p:sldId id="361" r:id="rId24"/>
    <p:sldId id="362" r:id="rId25"/>
    <p:sldId id="363" r:id="rId26"/>
    <p:sldId id="364" r:id="rId27"/>
    <p:sldId id="365" r:id="rId28"/>
    <p:sldId id="370" r:id="rId29"/>
    <p:sldId id="371" r:id="rId30"/>
    <p:sldId id="372" r:id="rId31"/>
    <p:sldId id="373" r:id="rId32"/>
    <p:sldId id="374" r:id="rId33"/>
    <p:sldId id="375" r:id="rId34"/>
    <p:sldId id="366" r:id="rId35"/>
    <p:sldId id="280" r:id="rId3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594" y="4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lia Zazoua" userId="98188723bedeead5" providerId="LiveId" clId="{8CB1930B-8E90-4D5A-B2AD-17DE177DB7C3}"/>
    <pc:docChg chg="undo custSel addSld modSld">
      <pc:chgData name="Lylia Zazoua" userId="98188723bedeead5" providerId="LiveId" clId="{8CB1930B-8E90-4D5A-B2AD-17DE177DB7C3}" dt="2023-06-21T17:53:07.818" v="42" actId="255"/>
      <pc:docMkLst>
        <pc:docMk/>
      </pc:docMkLst>
      <pc:sldChg chg="modSp mod">
        <pc:chgData name="Lylia Zazoua" userId="98188723bedeead5" providerId="LiveId" clId="{8CB1930B-8E90-4D5A-B2AD-17DE177DB7C3}" dt="2023-06-21T17:52:26.102" v="40"/>
        <pc:sldMkLst>
          <pc:docMk/>
          <pc:sldMk cId="0" sldId="266"/>
        </pc:sldMkLst>
        <pc:spChg chg="mod">
          <ac:chgData name="Lylia Zazoua" userId="98188723bedeead5" providerId="LiveId" clId="{8CB1930B-8E90-4D5A-B2AD-17DE177DB7C3}" dt="2023-06-21T17:52:26.102" v="40"/>
          <ac:spMkLst>
            <pc:docMk/>
            <pc:sldMk cId="0" sldId="266"/>
            <ac:spMk id="2" creationId="{00000000-0000-0000-0000-000000000000}"/>
          </ac:spMkLst>
        </pc:spChg>
      </pc:sldChg>
      <pc:sldChg chg="modSp mod">
        <pc:chgData name="Lylia Zazoua" userId="98188723bedeead5" providerId="LiveId" clId="{8CB1930B-8E90-4D5A-B2AD-17DE177DB7C3}" dt="2023-06-21T17:49:55.043" v="6"/>
        <pc:sldMkLst>
          <pc:docMk/>
          <pc:sldMk cId="0" sldId="271"/>
        </pc:sldMkLst>
        <pc:spChg chg="mod">
          <ac:chgData name="Lylia Zazoua" userId="98188723bedeead5" providerId="LiveId" clId="{8CB1930B-8E90-4D5A-B2AD-17DE177DB7C3}" dt="2023-06-21T17:49:55.043" v="6"/>
          <ac:spMkLst>
            <pc:docMk/>
            <pc:sldMk cId="0" sldId="271"/>
            <ac:spMk id="2" creationId="{00000000-0000-0000-0000-000000000000}"/>
          </ac:spMkLst>
        </pc:spChg>
      </pc:sldChg>
      <pc:sldChg chg="delSp modSp new mod">
        <pc:chgData name="Lylia Zazoua" userId="98188723bedeead5" providerId="LiveId" clId="{8CB1930B-8E90-4D5A-B2AD-17DE177DB7C3}" dt="2023-06-21T17:53:07.818" v="42" actId="255"/>
        <pc:sldMkLst>
          <pc:docMk/>
          <pc:sldMk cId="3080862022" sldId="274"/>
        </pc:sldMkLst>
        <pc:spChg chg="del mod">
          <ac:chgData name="Lylia Zazoua" userId="98188723bedeead5" providerId="LiveId" clId="{8CB1930B-8E90-4D5A-B2AD-17DE177DB7C3}" dt="2023-06-21T17:51:26.301" v="25" actId="21"/>
          <ac:spMkLst>
            <pc:docMk/>
            <pc:sldMk cId="3080862022" sldId="274"/>
            <ac:spMk id="2" creationId="{9184F6F7-BC00-88F8-89A5-1ED02048D13E}"/>
          </ac:spMkLst>
        </pc:spChg>
        <pc:spChg chg="mod">
          <ac:chgData name="Lylia Zazoua" userId="98188723bedeead5" providerId="LiveId" clId="{8CB1930B-8E90-4D5A-B2AD-17DE177DB7C3}" dt="2023-06-21T17:53:07.818" v="42" actId="255"/>
          <ac:spMkLst>
            <pc:docMk/>
            <pc:sldMk cId="3080862022" sldId="274"/>
            <ac:spMk id="3" creationId="{9DD2D4B6-6BC9-4740-7D6C-AE06B468CC4B}"/>
          </ac:spMkLst>
        </pc:spChg>
      </pc:sldChg>
    </pc:docChg>
  </pc:docChgLst>
  <pc:docChgLst>
    <pc:chgData name="Lylia Zazoua" userId="98188723bedeead5" providerId="LiveId" clId="{2419ED28-7382-47D0-A500-BAA5B645F4D1}"/>
    <pc:docChg chg="undo custSel modSld">
      <pc:chgData name="Lylia Zazoua" userId="98188723bedeead5" providerId="LiveId" clId="{2419ED28-7382-47D0-A500-BAA5B645F4D1}" dt="2023-06-21T17:39:12.002" v="464" actId="20577"/>
      <pc:docMkLst>
        <pc:docMk/>
      </pc:docMkLst>
      <pc:sldChg chg="modSp mod">
        <pc:chgData name="Lylia Zazoua" userId="98188723bedeead5" providerId="LiveId" clId="{2419ED28-7382-47D0-A500-BAA5B645F4D1}" dt="2023-06-21T17:39:12.002" v="464" actId="20577"/>
        <pc:sldMkLst>
          <pc:docMk/>
          <pc:sldMk cId="0" sldId="271"/>
        </pc:sldMkLst>
        <pc:spChg chg="mod">
          <ac:chgData name="Lylia Zazoua" userId="98188723bedeead5" providerId="LiveId" clId="{2419ED28-7382-47D0-A500-BAA5B645F4D1}" dt="2023-06-21T17:39:12.002" v="464" actId="20577"/>
          <ac:spMkLst>
            <pc:docMk/>
            <pc:sldMk cId="0" sldId="271"/>
            <ac:spMk id="2" creationId="{00000000-0000-0000-0000-000000000000}"/>
          </ac:spMkLst>
        </pc:spChg>
      </pc:sldChg>
    </pc:docChg>
  </pc:docChgLst>
  <pc:docChgLst>
    <pc:chgData name="Lylia Zazoua" userId="98188723bedeead5" providerId="LiveId" clId="{3DDDEA23-79E6-4FB3-8590-44E5CB4488D8}"/>
    <pc:docChg chg="modSld">
      <pc:chgData name="Lylia Zazoua" userId="98188723bedeead5" providerId="LiveId" clId="{3DDDEA23-79E6-4FB3-8590-44E5CB4488D8}" dt="2023-06-22T07:17:43.532" v="304" actId="20577"/>
      <pc:docMkLst>
        <pc:docMk/>
      </pc:docMkLst>
      <pc:sldChg chg="modSp mod">
        <pc:chgData name="Lylia Zazoua" userId="98188723bedeead5" providerId="LiveId" clId="{3DDDEA23-79E6-4FB3-8590-44E5CB4488D8}" dt="2023-06-22T07:05:27.831" v="302" actId="20577"/>
        <pc:sldMkLst>
          <pc:docMk/>
          <pc:sldMk cId="0" sldId="256"/>
        </pc:sldMkLst>
        <pc:spChg chg="mod">
          <ac:chgData name="Lylia Zazoua" userId="98188723bedeead5" providerId="LiveId" clId="{3DDDEA23-79E6-4FB3-8590-44E5CB4488D8}" dt="2023-06-22T07:05:27.831" v="302" actId="20577"/>
          <ac:spMkLst>
            <pc:docMk/>
            <pc:sldMk cId="0" sldId="256"/>
            <ac:spMk id="2" creationId="{00000000-0000-0000-0000-000000000000}"/>
          </ac:spMkLst>
        </pc:spChg>
      </pc:sldChg>
      <pc:sldChg chg="modSp mod">
        <pc:chgData name="Lylia Zazoua" userId="98188723bedeead5" providerId="LiveId" clId="{3DDDEA23-79E6-4FB3-8590-44E5CB4488D8}" dt="2023-06-22T04:33:15.240" v="291" actId="20577"/>
        <pc:sldMkLst>
          <pc:docMk/>
          <pc:sldMk cId="456302132" sldId="258"/>
        </pc:sldMkLst>
        <pc:spChg chg="mod">
          <ac:chgData name="Lylia Zazoua" userId="98188723bedeead5" providerId="LiveId" clId="{3DDDEA23-79E6-4FB3-8590-44E5CB4488D8}" dt="2023-06-22T04:33:15.240" v="291" actId="20577"/>
          <ac:spMkLst>
            <pc:docMk/>
            <pc:sldMk cId="456302132" sldId="258"/>
            <ac:spMk id="2" creationId="{00000000-0000-0000-0000-000000000000}"/>
          </ac:spMkLst>
        </pc:spChg>
      </pc:sldChg>
      <pc:sldChg chg="modSp mod">
        <pc:chgData name="Lylia Zazoua" userId="98188723bedeead5" providerId="LiveId" clId="{3DDDEA23-79E6-4FB3-8590-44E5CB4488D8}" dt="2023-06-22T03:39:41.411" v="250" actId="20577"/>
        <pc:sldMkLst>
          <pc:docMk/>
          <pc:sldMk cId="0" sldId="260"/>
        </pc:sldMkLst>
        <pc:spChg chg="mod">
          <ac:chgData name="Lylia Zazoua" userId="98188723bedeead5" providerId="LiveId" clId="{3DDDEA23-79E6-4FB3-8590-44E5CB4488D8}" dt="2023-06-22T03:39:41.411" v="250" actId="20577"/>
          <ac:spMkLst>
            <pc:docMk/>
            <pc:sldMk cId="0" sldId="260"/>
            <ac:spMk id="2" creationId="{00000000-0000-0000-0000-000000000000}"/>
          </ac:spMkLst>
        </pc:spChg>
      </pc:sldChg>
      <pc:sldChg chg="modSp mod">
        <pc:chgData name="Lylia Zazoua" userId="98188723bedeead5" providerId="LiveId" clId="{3DDDEA23-79E6-4FB3-8590-44E5CB4488D8}" dt="2023-06-22T03:37:20.164" v="132" actId="20577"/>
        <pc:sldMkLst>
          <pc:docMk/>
          <pc:sldMk cId="0" sldId="261"/>
        </pc:sldMkLst>
        <pc:spChg chg="mod">
          <ac:chgData name="Lylia Zazoua" userId="98188723bedeead5" providerId="LiveId" clId="{3DDDEA23-79E6-4FB3-8590-44E5CB4488D8}" dt="2023-06-22T03:37:20.164" v="132" actId="20577"/>
          <ac:spMkLst>
            <pc:docMk/>
            <pc:sldMk cId="0" sldId="261"/>
            <ac:spMk id="2" creationId="{00000000-0000-0000-0000-000000000000}"/>
          </ac:spMkLst>
        </pc:spChg>
      </pc:sldChg>
      <pc:sldChg chg="modSp mod">
        <pc:chgData name="Lylia Zazoua" userId="98188723bedeead5" providerId="LiveId" clId="{3DDDEA23-79E6-4FB3-8590-44E5CB4488D8}" dt="2023-06-22T03:31:40.878" v="25" actId="20577"/>
        <pc:sldMkLst>
          <pc:docMk/>
          <pc:sldMk cId="0" sldId="262"/>
        </pc:sldMkLst>
        <pc:spChg chg="mod">
          <ac:chgData name="Lylia Zazoua" userId="98188723bedeead5" providerId="LiveId" clId="{3DDDEA23-79E6-4FB3-8590-44E5CB4488D8}" dt="2023-06-22T03:31:40.878" v="25" actId="20577"/>
          <ac:spMkLst>
            <pc:docMk/>
            <pc:sldMk cId="0" sldId="262"/>
            <ac:spMk id="2" creationId="{00000000-0000-0000-0000-000000000000}"/>
          </ac:spMkLst>
        </pc:spChg>
      </pc:sldChg>
      <pc:sldChg chg="modSp mod">
        <pc:chgData name="Lylia Zazoua" userId="98188723bedeead5" providerId="LiveId" clId="{3DDDEA23-79E6-4FB3-8590-44E5CB4488D8}" dt="2023-06-22T04:24:19.497" v="287" actId="20577"/>
        <pc:sldMkLst>
          <pc:docMk/>
          <pc:sldMk cId="0" sldId="263"/>
        </pc:sldMkLst>
        <pc:spChg chg="mod">
          <ac:chgData name="Lylia Zazoua" userId="98188723bedeead5" providerId="LiveId" clId="{3DDDEA23-79E6-4FB3-8590-44E5CB4488D8}" dt="2023-06-22T04:24:19.497" v="287" actId="20577"/>
          <ac:spMkLst>
            <pc:docMk/>
            <pc:sldMk cId="0" sldId="263"/>
            <ac:spMk id="2" creationId="{00000000-0000-0000-0000-000000000000}"/>
          </ac:spMkLst>
        </pc:spChg>
      </pc:sldChg>
      <pc:sldChg chg="modSp mod">
        <pc:chgData name="Lylia Zazoua" userId="98188723bedeead5" providerId="LiveId" clId="{3DDDEA23-79E6-4FB3-8590-44E5CB4488D8}" dt="2023-06-22T04:09:07.531" v="285" actId="20577"/>
        <pc:sldMkLst>
          <pc:docMk/>
          <pc:sldMk cId="0" sldId="264"/>
        </pc:sldMkLst>
        <pc:spChg chg="mod">
          <ac:chgData name="Lylia Zazoua" userId="98188723bedeead5" providerId="LiveId" clId="{3DDDEA23-79E6-4FB3-8590-44E5CB4488D8}" dt="2023-06-22T04:09:07.531" v="285" actId="20577"/>
          <ac:spMkLst>
            <pc:docMk/>
            <pc:sldMk cId="0" sldId="264"/>
            <ac:spMk id="2" creationId="{00000000-0000-0000-0000-000000000000}"/>
          </ac:spMkLst>
        </pc:spChg>
      </pc:sldChg>
      <pc:sldChg chg="modSp mod">
        <pc:chgData name="Lylia Zazoua" userId="98188723bedeead5" providerId="LiveId" clId="{3DDDEA23-79E6-4FB3-8590-44E5CB4488D8}" dt="2023-06-22T07:17:43.532" v="304" actId="20577"/>
        <pc:sldMkLst>
          <pc:docMk/>
          <pc:sldMk cId="0" sldId="267"/>
        </pc:sldMkLst>
        <pc:spChg chg="mod">
          <ac:chgData name="Lylia Zazoua" userId="98188723bedeead5" providerId="LiveId" clId="{3DDDEA23-79E6-4FB3-8590-44E5CB4488D8}" dt="2023-06-22T07:17:43.532" v="304" actId="20577"/>
          <ac:spMkLst>
            <pc:docMk/>
            <pc:sldMk cId="0" sldId="267"/>
            <ac:spMk id="2" creationId="{00000000-0000-0000-0000-000000000000}"/>
          </ac:spMkLst>
        </pc:spChg>
      </pc:sldChg>
      <pc:sldChg chg="modSp mod">
        <pc:chgData name="Lylia Zazoua" userId="98188723bedeead5" providerId="LiveId" clId="{3DDDEA23-79E6-4FB3-8590-44E5CB4488D8}" dt="2023-06-22T04:31:31.744" v="290" actId="20577"/>
        <pc:sldMkLst>
          <pc:docMk/>
          <pc:sldMk cId="0" sldId="269"/>
        </pc:sldMkLst>
        <pc:spChg chg="mod">
          <ac:chgData name="Lylia Zazoua" userId="98188723bedeead5" providerId="LiveId" clId="{3DDDEA23-79E6-4FB3-8590-44E5CB4488D8}" dt="2023-06-22T04:31:31.744" v="290" actId="20577"/>
          <ac:spMkLst>
            <pc:docMk/>
            <pc:sldMk cId="0" sldId="269"/>
            <ac:spMk id="2" creationId="{00000000-0000-0000-0000-000000000000}"/>
          </ac:spMkLst>
        </pc:spChg>
      </pc:sldChg>
      <pc:sldChg chg="modSp mod">
        <pc:chgData name="Lylia Zazoua" userId="98188723bedeead5" providerId="LiveId" clId="{3DDDEA23-79E6-4FB3-8590-44E5CB4488D8}" dt="2023-06-22T04:40:36.908" v="301" actId="20577"/>
        <pc:sldMkLst>
          <pc:docMk/>
          <pc:sldMk cId="0" sldId="270"/>
        </pc:sldMkLst>
        <pc:spChg chg="mod">
          <ac:chgData name="Lylia Zazoua" userId="98188723bedeead5" providerId="LiveId" clId="{3DDDEA23-79E6-4FB3-8590-44E5CB4488D8}" dt="2023-06-22T04:40:36.908" v="301" actId="20577"/>
          <ac:spMkLst>
            <pc:docMk/>
            <pc:sldMk cId="0" sldId="270"/>
            <ac:spMk id="2" creationId="{00000000-0000-0000-0000-000000000000}"/>
          </ac:spMkLst>
        </pc:spChg>
      </pc:sldChg>
      <pc:sldChg chg="modSp mod">
        <pc:chgData name="Lylia Zazoua" userId="98188723bedeead5" providerId="LiveId" clId="{3DDDEA23-79E6-4FB3-8590-44E5CB4488D8}" dt="2023-06-22T04:06:08.689" v="270" actId="20577"/>
        <pc:sldMkLst>
          <pc:docMk/>
          <pc:sldMk cId="0" sldId="273"/>
        </pc:sldMkLst>
        <pc:spChg chg="mod">
          <ac:chgData name="Lylia Zazoua" userId="98188723bedeead5" providerId="LiveId" clId="{3DDDEA23-79E6-4FB3-8590-44E5CB4488D8}" dt="2023-06-22T04:06:08.689" v="270" actId="20577"/>
          <ac:spMkLst>
            <pc:docMk/>
            <pc:sldMk cId="0" sldId="273"/>
            <ac:spMk id="2" creationId="{00000000-0000-0000-0000-000000000000}"/>
          </ac:spMkLst>
        </pc:spChg>
      </pc:sldChg>
    </pc:docChg>
  </pc:docChgLst>
  <pc:docChgLst>
    <pc:chgData name="Lylia Zazoua" userId="98188723bedeead5" providerId="LiveId" clId="{EEF3D223-B4AC-43AC-8C7D-2C088940333A}"/>
    <pc:docChg chg="undo custSel delSld modSld">
      <pc:chgData name="Lylia Zazoua" userId="98188723bedeead5" providerId="LiveId" clId="{EEF3D223-B4AC-43AC-8C7D-2C088940333A}" dt="2023-06-21T16:42:55.502" v="339" actId="115"/>
      <pc:docMkLst>
        <pc:docMk/>
      </pc:docMkLst>
      <pc:sldChg chg="modSp mod">
        <pc:chgData name="Lylia Zazoua" userId="98188723bedeead5" providerId="LiveId" clId="{EEF3D223-B4AC-43AC-8C7D-2C088940333A}" dt="2023-06-21T16:40:59.452" v="327" actId="207"/>
        <pc:sldMkLst>
          <pc:docMk/>
          <pc:sldMk cId="0" sldId="256"/>
        </pc:sldMkLst>
        <pc:spChg chg="mod">
          <ac:chgData name="Lylia Zazoua" userId="98188723bedeead5" providerId="LiveId" clId="{EEF3D223-B4AC-43AC-8C7D-2C088940333A}" dt="2023-06-21T16:40:59.452" v="327" actId="207"/>
          <ac:spMkLst>
            <pc:docMk/>
            <pc:sldMk cId="0" sldId="256"/>
            <ac:spMk id="2" creationId="{00000000-0000-0000-0000-000000000000}"/>
          </ac:spMkLst>
        </pc:spChg>
      </pc:sldChg>
      <pc:sldChg chg="modSp mod">
        <pc:chgData name="Lylia Zazoua" userId="98188723bedeead5" providerId="LiveId" clId="{EEF3D223-B4AC-43AC-8C7D-2C088940333A}" dt="2023-06-21T16:41:54.612" v="328" actId="207"/>
        <pc:sldMkLst>
          <pc:docMk/>
          <pc:sldMk cId="2747137087" sldId="257"/>
        </pc:sldMkLst>
        <pc:spChg chg="mod">
          <ac:chgData name="Lylia Zazoua" userId="98188723bedeead5" providerId="LiveId" clId="{EEF3D223-B4AC-43AC-8C7D-2C088940333A}" dt="2023-06-21T16:41:54.612" v="328" actId="207"/>
          <ac:spMkLst>
            <pc:docMk/>
            <pc:sldMk cId="2747137087" sldId="257"/>
            <ac:spMk id="2" creationId="{00000000-0000-0000-0000-000000000000}"/>
          </ac:spMkLst>
        </pc:spChg>
      </pc:sldChg>
      <pc:sldChg chg="modSp mod">
        <pc:chgData name="Lylia Zazoua" userId="98188723bedeead5" providerId="LiveId" clId="{EEF3D223-B4AC-43AC-8C7D-2C088940333A}" dt="2023-06-21T16:42:22.247" v="332" actId="207"/>
        <pc:sldMkLst>
          <pc:docMk/>
          <pc:sldMk cId="456302132" sldId="258"/>
        </pc:sldMkLst>
        <pc:spChg chg="mod">
          <ac:chgData name="Lylia Zazoua" userId="98188723bedeead5" providerId="LiveId" clId="{EEF3D223-B4AC-43AC-8C7D-2C088940333A}" dt="2023-06-21T16:42:22.247" v="332" actId="207"/>
          <ac:spMkLst>
            <pc:docMk/>
            <pc:sldMk cId="456302132" sldId="258"/>
            <ac:spMk id="2" creationId="{00000000-0000-0000-0000-000000000000}"/>
          </ac:spMkLst>
        </pc:spChg>
      </pc:sldChg>
      <pc:sldChg chg="modSp mod">
        <pc:chgData name="Lylia Zazoua" userId="98188723bedeead5" providerId="LiveId" clId="{EEF3D223-B4AC-43AC-8C7D-2C088940333A}" dt="2023-06-21T16:42:16.967" v="331" actId="207"/>
        <pc:sldMkLst>
          <pc:docMk/>
          <pc:sldMk cId="0" sldId="259"/>
        </pc:sldMkLst>
        <pc:spChg chg="mod">
          <ac:chgData name="Lylia Zazoua" userId="98188723bedeead5" providerId="LiveId" clId="{EEF3D223-B4AC-43AC-8C7D-2C088940333A}" dt="2023-06-21T16:42:16.967" v="331" actId="207"/>
          <ac:spMkLst>
            <pc:docMk/>
            <pc:sldMk cId="0" sldId="259"/>
            <ac:spMk id="2" creationId="{00000000-0000-0000-0000-000000000000}"/>
          </ac:spMkLst>
        </pc:spChg>
      </pc:sldChg>
      <pc:sldChg chg="modSp mod">
        <pc:chgData name="Lylia Zazoua" userId="98188723bedeead5" providerId="LiveId" clId="{EEF3D223-B4AC-43AC-8C7D-2C088940333A}" dt="2023-06-21T16:42:09.021" v="330" actId="207"/>
        <pc:sldMkLst>
          <pc:docMk/>
          <pc:sldMk cId="0" sldId="260"/>
        </pc:sldMkLst>
        <pc:spChg chg="mod">
          <ac:chgData name="Lylia Zazoua" userId="98188723bedeead5" providerId="LiveId" clId="{EEF3D223-B4AC-43AC-8C7D-2C088940333A}" dt="2023-06-21T16:42:09.021" v="330" actId="207"/>
          <ac:spMkLst>
            <pc:docMk/>
            <pc:sldMk cId="0" sldId="260"/>
            <ac:spMk id="2" creationId="{00000000-0000-0000-0000-000000000000}"/>
          </ac:spMkLst>
        </pc:spChg>
      </pc:sldChg>
      <pc:sldChg chg="modSp mod">
        <pc:chgData name="Lylia Zazoua" userId="98188723bedeead5" providerId="LiveId" clId="{EEF3D223-B4AC-43AC-8C7D-2C088940333A}" dt="2023-06-21T16:42:01.343" v="329" actId="207"/>
        <pc:sldMkLst>
          <pc:docMk/>
          <pc:sldMk cId="0" sldId="261"/>
        </pc:sldMkLst>
        <pc:spChg chg="mod">
          <ac:chgData name="Lylia Zazoua" userId="98188723bedeead5" providerId="LiveId" clId="{EEF3D223-B4AC-43AC-8C7D-2C088940333A}" dt="2023-06-21T16:42:01.343" v="329" actId="207"/>
          <ac:spMkLst>
            <pc:docMk/>
            <pc:sldMk cId="0" sldId="261"/>
            <ac:spMk id="2" creationId="{00000000-0000-0000-0000-000000000000}"/>
          </ac:spMkLst>
        </pc:spChg>
      </pc:sldChg>
      <pc:sldChg chg="modSp mod">
        <pc:chgData name="Lylia Zazoua" userId="98188723bedeead5" providerId="LiveId" clId="{EEF3D223-B4AC-43AC-8C7D-2C088940333A}" dt="2023-06-21T16:42:29.408" v="333" actId="207"/>
        <pc:sldMkLst>
          <pc:docMk/>
          <pc:sldMk cId="0" sldId="262"/>
        </pc:sldMkLst>
        <pc:spChg chg="mod">
          <ac:chgData name="Lylia Zazoua" userId="98188723bedeead5" providerId="LiveId" clId="{EEF3D223-B4AC-43AC-8C7D-2C088940333A}" dt="2023-06-21T16:42:29.408" v="333" actId="207"/>
          <ac:spMkLst>
            <pc:docMk/>
            <pc:sldMk cId="0" sldId="262"/>
            <ac:spMk id="2" creationId="{00000000-0000-0000-0000-000000000000}"/>
          </ac:spMkLst>
        </pc:spChg>
      </pc:sldChg>
      <pc:sldChg chg="modSp mod">
        <pc:chgData name="Lylia Zazoua" userId="98188723bedeead5" providerId="LiveId" clId="{EEF3D223-B4AC-43AC-8C7D-2C088940333A}" dt="2023-06-21T16:42:36.487" v="334" actId="207"/>
        <pc:sldMkLst>
          <pc:docMk/>
          <pc:sldMk cId="0" sldId="263"/>
        </pc:sldMkLst>
        <pc:spChg chg="mod">
          <ac:chgData name="Lylia Zazoua" userId="98188723bedeead5" providerId="LiveId" clId="{EEF3D223-B4AC-43AC-8C7D-2C088940333A}" dt="2023-06-21T16:42:36.487" v="334" actId="207"/>
          <ac:spMkLst>
            <pc:docMk/>
            <pc:sldMk cId="0" sldId="263"/>
            <ac:spMk id="2" creationId="{00000000-0000-0000-0000-000000000000}"/>
          </ac:spMkLst>
        </pc:spChg>
      </pc:sldChg>
      <pc:sldChg chg="modSp mod">
        <pc:chgData name="Lylia Zazoua" userId="98188723bedeead5" providerId="LiveId" clId="{EEF3D223-B4AC-43AC-8C7D-2C088940333A}" dt="2023-06-21T16:42:42.231" v="335" actId="207"/>
        <pc:sldMkLst>
          <pc:docMk/>
          <pc:sldMk cId="0" sldId="264"/>
        </pc:sldMkLst>
        <pc:spChg chg="mod">
          <ac:chgData name="Lylia Zazoua" userId="98188723bedeead5" providerId="LiveId" clId="{EEF3D223-B4AC-43AC-8C7D-2C088940333A}" dt="2023-06-21T16:42:42.231" v="335" actId="207"/>
          <ac:spMkLst>
            <pc:docMk/>
            <pc:sldMk cId="0" sldId="264"/>
            <ac:spMk id="2" creationId="{00000000-0000-0000-0000-000000000000}"/>
          </ac:spMkLst>
        </pc:spChg>
      </pc:sldChg>
      <pc:sldChg chg="del">
        <pc:chgData name="Lylia Zazoua" userId="98188723bedeead5" providerId="LiveId" clId="{EEF3D223-B4AC-43AC-8C7D-2C088940333A}" dt="2023-06-21T16:36:41.742" v="309" actId="2696"/>
        <pc:sldMkLst>
          <pc:docMk/>
          <pc:sldMk cId="0" sldId="265"/>
        </pc:sldMkLst>
      </pc:sldChg>
      <pc:sldChg chg="modSp mod">
        <pc:chgData name="Lylia Zazoua" userId="98188723bedeead5" providerId="LiveId" clId="{EEF3D223-B4AC-43AC-8C7D-2C088940333A}" dt="2023-06-21T16:42:55.502" v="339" actId="115"/>
        <pc:sldMkLst>
          <pc:docMk/>
          <pc:sldMk cId="0" sldId="266"/>
        </pc:sldMkLst>
        <pc:spChg chg="mod">
          <ac:chgData name="Lylia Zazoua" userId="98188723bedeead5" providerId="LiveId" clId="{EEF3D223-B4AC-43AC-8C7D-2C088940333A}" dt="2023-06-21T16:42:55.502" v="339" actId="115"/>
          <ac:spMkLst>
            <pc:docMk/>
            <pc:sldMk cId="0" sldId="266"/>
            <ac:spMk id="2" creationId="{00000000-0000-0000-0000-000000000000}"/>
          </ac:spMkLst>
        </pc:spChg>
      </pc:sldChg>
      <pc:sldChg chg="del">
        <pc:chgData name="Lylia Zazoua" userId="98188723bedeead5" providerId="LiveId" clId="{EEF3D223-B4AC-43AC-8C7D-2C088940333A}" dt="2023-06-21T16:25:45.712" v="239" actId="2696"/>
        <pc:sldMkLst>
          <pc:docMk/>
          <pc:sldMk cId="0" sldId="26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1D7602-6C0F-6D87-0B1A-82573D4B89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0691E5D-4AB5-71EA-AE5B-AB28D5169C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29ACE5-E4BF-418B-91C4-D1E16A58847D}" type="datetimeFigureOut">
              <a:rPr lang="en-GB" smtClean="0"/>
              <a:t>12/04/2026</a:t>
            </a:fld>
            <a:endParaRPr lang="en-GB"/>
          </a:p>
        </p:txBody>
      </p:sp>
      <p:sp>
        <p:nvSpPr>
          <p:cNvPr id="4" name="Footer Placeholder 3">
            <a:extLst>
              <a:ext uri="{FF2B5EF4-FFF2-40B4-BE49-F238E27FC236}">
                <a16:creationId xmlns:a16="http://schemas.microsoft.com/office/drawing/2014/main" id="{F0BC46DC-E2D1-72DA-3A1D-9CDDFB554C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663993D-D900-B812-9E4B-93DEDAB0E3E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B8AD12-0111-4D6D-8412-FDEA9238C2EC}" type="slidenum">
              <a:rPr lang="en-GB" smtClean="0"/>
              <a:t>‹N°›</a:t>
            </a:fld>
            <a:endParaRPr lang="en-GB"/>
          </a:p>
        </p:txBody>
      </p:sp>
    </p:spTree>
    <p:extLst>
      <p:ext uri="{BB962C8B-B14F-4D97-AF65-F5344CB8AC3E}">
        <p14:creationId xmlns:p14="http://schemas.microsoft.com/office/powerpoint/2010/main" val="325138407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38932-DCB0-4C2A-956A-5C201E5039F5}" type="datetimeFigureOut">
              <a:rPr lang="en-GB" smtClean="0"/>
              <a:t>12/04/2026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2A8541-C0ED-4B22-8D02-61AE0F4B5520}" type="slidenum">
              <a:rPr lang="en-GB" smtClean="0"/>
              <a:t>‹N°›</a:t>
            </a:fld>
            <a:endParaRPr lang="en-GB"/>
          </a:p>
        </p:txBody>
      </p:sp>
    </p:spTree>
    <p:extLst>
      <p:ext uri="{BB962C8B-B14F-4D97-AF65-F5344CB8AC3E}">
        <p14:creationId xmlns:p14="http://schemas.microsoft.com/office/powerpoint/2010/main" val="3326976224"/>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5BCC9A7-9F84-4DE3-B76E-953176F2E941}" type="datetimeFigureOut">
              <a:rPr lang="fr-FR" smtClean="0"/>
              <a:pPr/>
              <a:t>12/04/2026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7DE85C0-A1BC-4A99-AC32-C1F08F73C969}"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CC9A7-9F84-4DE3-B76E-953176F2E941}" type="datetimeFigureOut">
              <a:rPr lang="fr-FR" smtClean="0"/>
              <a:pPr/>
              <a:t>12/04/2026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E85C0-A1BC-4A99-AC32-C1F08F73C96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fr-FR" sz="6000" b="1" u="sng" dirty="0">
                <a:solidFill>
                  <a:schemeClr val="tx1"/>
                </a:solidFill>
                <a:latin typeface="Times New Roman" pitchFamily="18" charset="0"/>
                <a:cs typeface="Times New Roman" pitchFamily="18" charset="0"/>
              </a:rPr>
              <a:t>Module :</a:t>
            </a:r>
            <a:br>
              <a:rPr lang="fr-FR" sz="6000" b="1" dirty="0">
                <a:solidFill>
                  <a:schemeClr val="tx1"/>
                </a:solidFill>
                <a:latin typeface="Times New Roman" pitchFamily="18" charset="0"/>
                <a:cs typeface="Times New Roman" pitchFamily="18" charset="0"/>
              </a:rPr>
            </a:br>
            <a:r>
              <a:rPr lang="fr-FR" sz="6000" b="1" dirty="0">
                <a:solidFill>
                  <a:schemeClr val="tx1"/>
                </a:solidFill>
                <a:latin typeface="Times New Roman" pitchFamily="18" charset="0"/>
                <a:cs typeface="Times New Roman" pitchFamily="18" charset="0"/>
              </a:rPr>
              <a:t>Littératies numériques</a:t>
            </a:r>
            <a:endParaRPr lang="fr-FR" sz="48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fr-FR" sz="3600" b="1" u="sng">
                <a:solidFill>
                  <a:schemeClr val="tx1"/>
                </a:solidFill>
                <a:latin typeface="Times New Roman" pitchFamily="18" charset="0"/>
                <a:cs typeface="Times New Roman" pitchFamily="18" charset="0"/>
              </a:rPr>
              <a:t>Lesson 9</a:t>
            </a:r>
            <a:br>
              <a:rPr lang="fr-FR" sz="3600" b="1" u="sng" dirty="0">
                <a:solidFill>
                  <a:schemeClr val="tx1"/>
                </a:solidFill>
                <a:latin typeface="Times New Roman" pitchFamily="18" charset="0"/>
                <a:cs typeface="Times New Roman" pitchFamily="18" charset="0"/>
              </a:rPr>
            </a:br>
            <a:br>
              <a:rPr lang="fr-FR" sz="3600" b="1" dirty="0">
                <a:solidFill>
                  <a:schemeClr val="tx1"/>
                </a:solidFill>
                <a:latin typeface="Times New Roman" pitchFamily="18" charset="0"/>
                <a:cs typeface="Times New Roman" pitchFamily="18" charset="0"/>
              </a:rPr>
            </a:br>
            <a:r>
              <a:rPr lang="fr-FR" sz="4800" b="1" noProof="0" dirty="0">
                <a:solidFill>
                  <a:schemeClr val="tx1"/>
                </a:solidFill>
                <a:latin typeface="Times New Roman" pitchFamily="18" charset="0"/>
                <a:cs typeface="Times New Roman" pitchFamily="18" charset="0"/>
              </a:rPr>
              <a:t>Data Centers</a:t>
            </a:r>
            <a:endParaRPr lang="fr-FR" sz="3600" b="1"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747137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E71FE-0E2F-91E0-300C-48C5C2E7897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487C9B-74BE-0E57-EA59-85858B9C0D70}"/>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3200" b="1" dirty="0">
                <a:latin typeface="Times New Roman" panose="02020603050405020304" pitchFamily="18" charset="0"/>
                <a:cs typeface="Times New Roman" panose="02020603050405020304" pitchFamily="18" charset="0"/>
              </a:rPr>
              <a:t>What is a Data Center?</a:t>
            </a:r>
            <a:br>
              <a:rPr lang="en-US" sz="2800" b="1" dirty="0"/>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At its simplest, a </a:t>
            </a:r>
            <a:r>
              <a:rPr lang="en-US" sz="2800" b="1" dirty="0">
                <a:latin typeface="Times New Roman" panose="02020603050405020304" pitchFamily="18" charset="0"/>
                <a:cs typeface="Times New Roman" panose="02020603050405020304" pitchFamily="18" charset="0"/>
              </a:rPr>
              <a:t>data center</a:t>
            </a:r>
            <a:r>
              <a:rPr lang="en-US" sz="2800" dirty="0">
                <a:latin typeface="Times New Roman" panose="02020603050405020304" pitchFamily="18" charset="0"/>
                <a:cs typeface="Times New Roman" panose="02020603050405020304" pitchFamily="18" charset="0"/>
              </a:rPr>
              <a:t> is a specialized physical facility designed to house an organization's critical IT infrastructure. However, this simple definition belies its true complexity and importance. Think of it not as a single computer, but as a "computer building"—a highly engineered environment where hundreds or thousands of servers, storage systems, and network devices work in concert.</a:t>
            </a:r>
            <a:endParaRPr lang="en-GB" sz="28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828745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F6C5257-667D-AFE6-07AC-68670355C17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B1E3A77F-3E07-81C9-0DC0-CD7A543562CA}"/>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r="10999" b="-2"/>
          <a:stretch>
            <a:fillRect/>
          </a:stretch>
        </p:blipFill>
        <p:spPr>
          <a:xfrm>
            <a:off x="20" y="1"/>
            <a:ext cx="9143980" cy="6857999"/>
          </a:xfrm>
          <a:prstGeom prst="rect">
            <a:avLst/>
          </a:prstGeom>
        </p:spPr>
      </p:pic>
      <p:sp>
        <p:nvSpPr>
          <p:cNvPr id="2" name="Titre 1">
            <a:extLst>
              <a:ext uri="{FF2B5EF4-FFF2-40B4-BE49-F238E27FC236}">
                <a16:creationId xmlns:a16="http://schemas.microsoft.com/office/drawing/2014/main" id="{2ED5C976-7265-E8B0-5DCF-7E8A61E79B8D}"/>
              </a:ext>
            </a:extLst>
          </p:cNvPr>
          <p:cNvSpPr>
            <a:spLocks noGrp="1"/>
          </p:cNvSpPr>
          <p:nvPr>
            <p:ph type="ctrTitle"/>
          </p:nvPr>
        </p:nvSpPr>
        <p:spPr>
          <a:xfrm>
            <a:off x="1143000" y="5661248"/>
            <a:ext cx="6858000" cy="1025928"/>
          </a:xfrm>
        </p:spPr>
        <p:style>
          <a:lnRef idx="1">
            <a:schemeClr val="accent4"/>
          </a:lnRef>
          <a:fillRef idx="2">
            <a:schemeClr val="accent4"/>
          </a:fillRef>
          <a:effectRef idx="1">
            <a:schemeClr val="accent4"/>
          </a:effectRef>
          <a:fontRef idx="minor">
            <a:schemeClr val="dk1"/>
          </a:fontRef>
        </p:style>
        <p:txBody>
          <a:bodyPr>
            <a:normAutofit/>
          </a:bodyPr>
          <a:lstStyle/>
          <a:p>
            <a:r>
              <a:rPr lang="en-GB" b="1" dirty="0">
                <a:solidFill>
                  <a:schemeClr val="bg1"/>
                </a:solidFill>
                <a:latin typeface="Times New Roman" panose="02020603050405020304" pitchFamily="18" charset="0"/>
                <a:cs typeface="Times New Roman" pitchFamily="18" charset="0"/>
              </a:rPr>
              <a:t>A Data Centre</a:t>
            </a:r>
          </a:p>
        </p:txBody>
      </p:sp>
    </p:spTree>
    <p:extLst>
      <p:ext uri="{BB962C8B-B14F-4D97-AF65-F5344CB8AC3E}">
        <p14:creationId xmlns:p14="http://schemas.microsoft.com/office/powerpoint/2010/main" val="195971265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DBD94-BBD2-ACBD-832E-AA3C38DC4D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1318D4-F3A7-8F4E-3E56-5A630D960B00}"/>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US" sz="4000" b="1" dirty="0">
                <a:latin typeface="Times New Roman" panose="02020603050405020304" pitchFamily="18" charset="0"/>
                <a:cs typeface="Times New Roman" panose="02020603050405020304" pitchFamily="18" charset="0"/>
              </a:rPr>
              <a:t>The purpose of a Data center</a:t>
            </a:r>
            <a:endParaRPr lang="en-GB" sz="4000" b="1"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62861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4A730-357B-9B86-A194-3013FFFABC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01E196-F39D-0AF4-A6B8-0EF050D7AFCA}"/>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US" sz="2400" dirty="0">
                <a:latin typeface="Times New Roman" panose="02020603050405020304" pitchFamily="18" charset="0"/>
                <a:cs typeface="Times New Roman" panose="02020603050405020304" pitchFamily="18" charset="0"/>
              </a:rPr>
              <a:t>Every time you stream a movie, send an email, use a cloud application, or interact with an AI, you are relying on a data center somewhere in the world. So, the core purpose of a data center is threefold:</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To Centralize IT Operations:</a:t>
            </a:r>
            <a:r>
              <a:rPr lang="en-US" sz="2400" dirty="0">
                <a:latin typeface="Times New Roman" panose="02020603050405020304" pitchFamily="18" charset="0"/>
                <a:cs typeface="Times New Roman" panose="02020603050405020304" pitchFamily="18" charset="0"/>
              </a:rPr>
              <a:t> It consolidates all of an organization's essential computing resources in a single, secure, and manageable location.</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995783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6E01E-397F-4002-D07C-D1A1ACADCA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15431A9-4906-C800-46A9-6650FA687119}"/>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US" sz="2400" b="1" dirty="0">
                <a:latin typeface="Times New Roman" panose="02020603050405020304" pitchFamily="18" charset="0"/>
                <a:cs typeface="Times New Roman" panose="02020603050405020304" pitchFamily="18" charset="0"/>
              </a:rPr>
              <a:t>To Store, Process, and Disseminate Data:</a:t>
            </a:r>
            <a:r>
              <a:rPr lang="en-US" sz="2400" dirty="0">
                <a:latin typeface="Times New Roman" panose="02020603050405020304" pitchFamily="18" charset="0"/>
                <a:cs typeface="Times New Roman" panose="02020603050405020304" pitchFamily="18" charset="0"/>
              </a:rPr>
              <a:t> It is the physical location where data lives, is analyzed, and from which it is served to users around the world.</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To Ensure Business Continuity:</a:t>
            </a:r>
            <a:r>
              <a:rPr lang="en-US" sz="2400" dirty="0">
                <a:latin typeface="Times New Roman" panose="02020603050405020304" pitchFamily="18" charset="0"/>
                <a:cs typeface="Times New Roman" panose="02020603050405020304" pitchFamily="18" charset="0"/>
              </a:rPr>
              <a:t> By providing redundant and reliable power, cooling, and security, a data center is designed to keep applications and data accessible even during major disruptions, such as power outages or natural disasters.</a:t>
            </a:r>
            <a:br>
              <a:rPr lang="en-US" sz="2400" dirty="0">
                <a:latin typeface="Times New Roman" panose="02020603050405020304" pitchFamily="18" charset="0"/>
                <a:cs typeface="Times New Roman" panose="02020603050405020304" pitchFamily="18" charset="0"/>
              </a:rPr>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72235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0E938-5779-C2F8-7BF3-CB713BBD1A8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796B5B7-CB62-CDED-2E33-350C9EB5C296}"/>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3600" b="1" dirty="0">
                <a:latin typeface="Times New Roman" panose="02020603050405020304" pitchFamily="18" charset="0"/>
                <a:cs typeface="Times New Roman" panose="02020603050405020304" pitchFamily="18" charset="0"/>
              </a:rPr>
              <a:t>Data centers in Algeria</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Data centers in Algeria are rapidly expanding to support national digitalization, with key facilities including the </a:t>
            </a:r>
            <a:r>
              <a:rPr lang="en-US" sz="2400" b="1" dirty="0" err="1">
                <a:latin typeface="Times New Roman" panose="02020603050405020304" pitchFamily="18" charset="0"/>
                <a:cs typeface="Times New Roman" panose="02020603050405020304" pitchFamily="18" charset="0"/>
              </a:rPr>
              <a:t>Mohammadia</a:t>
            </a:r>
            <a:r>
              <a:rPr lang="en-US" sz="2400" b="1" dirty="0">
                <a:latin typeface="Times New Roman" panose="02020603050405020304" pitchFamily="18" charset="0"/>
                <a:cs typeface="Times New Roman" panose="02020603050405020304" pitchFamily="18" charset="0"/>
              </a:rPr>
              <a:t> National Data Center</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Algeria Telecom's Constantine facility</a:t>
            </a:r>
            <a:r>
              <a:rPr lang="en-US" sz="2400" dirty="0">
                <a:latin typeface="Times New Roman" panose="02020603050405020304" pitchFamily="18" charset="0"/>
                <a:cs typeface="Times New Roman" panose="02020603050405020304" pitchFamily="18" charset="0"/>
              </a:rPr>
              <a:t>, and </a:t>
            </a:r>
            <a:r>
              <a:rPr lang="en-US" sz="2400" b="1" dirty="0" err="1">
                <a:latin typeface="Times New Roman" panose="02020603050405020304" pitchFamily="18" charset="0"/>
                <a:cs typeface="Times New Roman" panose="02020603050405020304" pitchFamily="18" charset="0"/>
              </a:rPr>
              <a:t>Icosnet’s</a:t>
            </a:r>
            <a:r>
              <a:rPr lang="en-US" sz="2400" b="1" dirty="0">
                <a:latin typeface="Times New Roman" panose="02020603050405020304" pitchFamily="18" charset="0"/>
                <a:cs typeface="Times New Roman" panose="02020603050405020304" pitchFamily="18" charset="0"/>
              </a:rPr>
              <a:t> data centers in Algiers and Oran</a:t>
            </a:r>
            <a:r>
              <a:rPr lang="en-US" sz="2400" dirty="0">
                <a:latin typeface="Times New Roman" panose="02020603050405020304" pitchFamily="18" charset="0"/>
                <a:cs typeface="Times New Roman" panose="02020603050405020304" pitchFamily="18" charset="0"/>
              </a:rPr>
              <a:t>.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Major providers like </a:t>
            </a:r>
            <a:r>
              <a:rPr lang="en-US" sz="2400" b="1" dirty="0">
                <a:latin typeface="Times New Roman" panose="02020603050405020304" pitchFamily="18" charset="0"/>
                <a:cs typeface="Times New Roman" panose="02020603050405020304" pitchFamily="18" charset="0"/>
              </a:rPr>
              <a:t>YOTTA</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Hodi</a:t>
            </a:r>
            <a:r>
              <a:rPr lang="en-US" sz="2400" dirty="0">
                <a:latin typeface="Times New Roman" panose="02020603050405020304" pitchFamily="18" charset="0"/>
                <a:cs typeface="Times New Roman" panose="02020603050405020304" pitchFamily="18" charset="0"/>
              </a:rPr>
              <a:t>, and </a:t>
            </a:r>
            <a:r>
              <a:rPr lang="en-US" sz="2400" b="1" dirty="0" err="1">
                <a:latin typeface="Times New Roman" panose="02020603050405020304" pitchFamily="18" charset="0"/>
                <a:cs typeface="Times New Roman" panose="02020603050405020304" pitchFamily="18" charset="0"/>
              </a:rPr>
              <a:t>Ayrade</a:t>
            </a:r>
            <a:r>
              <a:rPr lang="en-US" sz="2400" dirty="0">
                <a:latin typeface="Times New Roman" panose="02020603050405020304" pitchFamily="18" charset="0"/>
                <a:cs typeface="Times New Roman" panose="02020603050405020304" pitchFamily="18" charset="0"/>
              </a:rPr>
              <a:t> offer secure, Tier-certified hosting and cloud services. The industry focuses on data sovereignty, high availability, and localized, efficient infrastructure.</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22468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0B4249-6F30-9DD7-FBAA-AD59596007DD}"/>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B45E75F-F3C2-A872-E6A7-FC104E9801F2}"/>
              </a:ext>
            </a:extLst>
          </p:cNvPr>
          <p:cNvPicPr>
            <a:picLocks noChangeAspect="1"/>
          </p:cNvPicPr>
          <p:nvPr/>
        </p:nvPicPr>
        <p:blipFill>
          <a:blip r:embed="rId2">
            <a:extLst>
              <a:ext uri="{28A0092B-C50C-407E-A947-70E740481C1C}">
                <a14:useLocalDpi xmlns:a14="http://schemas.microsoft.com/office/drawing/2010/main" val="0"/>
              </a:ext>
            </a:extLst>
          </a:blip>
          <a:srcRect t="25375" r="1" b="1"/>
          <a:stretch>
            <a:fillRect/>
          </a:stretch>
        </p:blipFill>
        <p:spPr>
          <a:xfrm>
            <a:off x="20" y="10"/>
            <a:ext cx="9143980" cy="6857990"/>
          </a:xfrm>
          <a:prstGeom prst="rect">
            <a:avLst/>
          </a:prstGeom>
        </p:spPr>
      </p:pic>
      <p:sp>
        <p:nvSpPr>
          <p:cNvPr id="18"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216987" y="5181600"/>
            <a:ext cx="6873758" cy="1174750"/>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9FD7539-642C-4F6D-2E8F-A6711E795338}"/>
              </a:ext>
            </a:extLst>
          </p:cNvPr>
          <p:cNvSpPr>
            <a:spLocks noGrp="1"/>
          </p:cNvSpPr>
          <p:nvPr>
            <p:ph type="ctrTitle"/>
          </p:nvPr>
        </p:nvSpPr>
        <p:spPr>
          <a:xfrm>
            <a:off x="1328737" y="5254391"/>
            <a:ext cx="6650259" cy="774934"/>
          </a:xfrm>
          <a:noFill/>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ctr">
            <a:normAutofit/>
          </a:bodyPr>
          <a:lstStyle/>
          <a:p>
            <a:pPr>
              <a:lnSpc>
                <a:spcPct val="90000"/>
              </a:lnSpc>
            </a:pPr>
            <a:r>
              <a:rPr lang="en-US" sz="2200" dirty="0">
                <a:solidFill>
                  <a:srgbClr val="FFFFFF"/>
                </a:solidFill>
                <a:latin typeface="+mj-lt"/>
                <a:ea typeface="+mj-ea"/>
                <a:cs typeface="+mj-cs"/>
              </a:rPr>
              <a:t>Algeria’s Data Center located in El-</a:t>
            </a:r>
            <a:r>
              <a:rPr lang="en-US" sz="2200" dirty="0" err="1">
                <a:solidFill>
                  <a:srgbClr val="FFFFFF"/>
                </a:solidFill>
                <a:latin typeface="+mj-lt"/>
                <a:ea typeface="+mj-ea"/>
                <a:cs typeface="+mj-cs"/>
              </a:rPr>
              <a:t>Mohammadia</a:t>
            </a:r>
            <a:r>
              <a:rPr lang="en-US" sz="2200" dirty="0">
                <a:solidFill>
                  <a:srgbClr val="FFFFFF"/>
                </a:solidFill>
                <a:latin typeface="+mj-lt"/>
                <a:ea typeface="+mj-ea"/>
                <a:cs typeface="+mj-cs"/>
              </a:rPr>
              <a:t> (Algiers)</a:t>
            </a:r>
          </a:p>
        </p:txBody>
      </p:sp>
    </p:spTree>
    <p:extLst>
      <p:ext uri="{BB962C8B-B14F-4D97-AF65-F5344CB8AC3E}">
        <p14:creationId xmlns:p14="http://schemas.microsoft.com/office/powerpoint/2010/main" val="1260746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C92F4-3451-C7B2-648A-EE26E07524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9BFC6A-16E2-26F5-C3B5-0AA2C007DC24}"/>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Autofit/>
          </a:bodyPr>
          <a:lstStyle/>
          <a:p>
            <a:r>
              <a:rPr lang="en-US" sz="3200" b="1" dirty="0">
                <a:latin typeface="Times New Roman" panose="02020603050405020304" pitchFamily="18" charset="0"/>
                <a:cs typeface="Times New Roman" panose="02020603050405020304" pitchFamily="18" charset="0"/>
              </a:rPr>
              <a:t>The Main Components: An Ecosystem of Systems</a:t>
            </a: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 functioning data center is more than just a room full of computers. It is an intricate ecosystem composed of three main pillars: the Facilities, the IT Equipment, and the Operations.</a:t>
            </a:r>
          </a:p>
        </p:txBody>
      </p:sp>
    </p:spTree>
    <p:extLst>
      <p:ext uri="{BB962C8B-B14F-4D97-AF65-F5344CB8AC3E}">
        <p14:creationId xmlns:p14="http://schemas.microsoft.com/office/powerpoint/2010/main" val="31248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A2CD8-B4AC-CCAA-A0C6-A9B6A473B7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FF4C49-4B7D-6AB0-A3E6-F6190CD03E4A}"/>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800" b="1" dirty="0">
                <a:latin typeface="Times New Roman" panose="02020603050405020304" pitchFamily="18" charset="0"/>
                <a:cs typeface="Times New Roman" panose="02020603050405020304" pitchFamily="18" charset="0"/>
              </a:rPr>
              <a:t>1. Facilities (The Infrastructure Layer)</a:t>
            </a:r>
            <a:br>
              <a:rPr lang="en-US" sz="2400" b="1" dirty="0">
                <a:latin typeface="Times New Roman" panose="02020603050405020304" pitchFamily="18" charset="0"/>
                <a:cs typeface="Times New Roman" panose="02020603050405020304" pitchFamily="18" charset="0"/>
              </a:rPr>
            </a:br>
            <a:br>
              <a:rPr lang="en-US"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This is the physical plant that supports the IT equipment.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Power Systems:</a:t>
            </a:r>
            <a:r>
              <a:rPr lang="en-US" sz="2400" dirty="0">
                <a:latin typeface="Times New Roman" panose="02020603050405020304" pitchFamily="18" charset="0"/>
                <a:cs typeface="Times New Roman" panose="02020603050405020304" pitchFamily="18" charset="0"/>
              </a:rPr>
              <a:t> This is the single most critical component. Data centers require an absolutely reliable and continuous supply of electricity. This is achieved through a multi-layered system:</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Utility Feed:</a:t>
            </a:r>
            <a:r>
              <a:rPr lang="en-US" sz="2400" dirty="0">
                <a:latin typeface="Times New Roman" panose="02020603050405020304" pitchFamily="18" charset="0"/>
                <a:cs typeface="Times New Roman" panose="02020603050405020304" pitchFamily="18" charset="0"/>
              </a:rPr>
              <a:t> The primary power source from the local electrical grid.</a:t>
            </a:r>
            <a:br>
              <a:rPr lang="en-US" sz="2400" dirty="0"/>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420059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0AF7-CE92-B25C-E8C4-05CEB03CE19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D528C4-F98A-F9A8-0E8F-6494FA750545}"/>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Uninterruptible Power Supply (UPS):</a:t>
            </a:r>
            <a:r>
              <a:rPr lang="en-US" sz="2400" dirty="0">
                <a:latin typeface="Times New Roman" panose="02020603050405020304" pitchFamily="18" charset="0"/>
                <a:cs typeface="Times New Roman" panose="02020603050405020304" pitchFamily="18" charset="0"/>
              </a:rPr>
              <a:t> Provides instantaneous backup power from large battery banks. The UPS bridges the critical gap between a power failure and the start of the backup generators.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Backup Generators:</a:t>
            </a:r>
            <a:r>
              <a:rPr lang="en-US" sz="2400" dirty="0">
                <a:latin typeface="Times New Roman" panose="02020603050405020304" pitchFamily="18" charset="0"/>
                <a:cs typeface="Times New Roman" panose="02020603050405020304" pitchFamily="18" charset="0"/>
              </a:rPr>
              <a:t> Large, on-site generators, typically running on diesel or natural gas, that can power the facility for days or even weeks during an extended outage.</a:t>
            </a:r>
            <a:br>
              <a:rPr lang="en-US" sz="2400" dirty="0"/>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942266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D24F5-3041-DC02-E728-4F379D4CF1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26BEDB-1622-8274-7FAF-3174E2F41854}"/>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Cooling Systems:</a:t>
            </a:r>
            <a:r>
              <a:rPr lang="en-US" sz="2400" dirty="0">
                <a:latin typeface="Times New Roman" panose="02020603050405020304" pitchFamily="18" charset="0"/>
                <a:cs typeface="Times New Roman" panose="02020603050405020304" pitchFamily="18" charset="0"/>
              </a:rPr>
              <a:t> The dense concentration of servers generates enormous amounts of heat, which can cause hardware failure. Cooling systems maintain a strict temperature and humidity range. Common methods include:</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Air Conditioning:</a:t>
            </a:r>
            <a:r>
              <a:rPr lang="en-US" sz="2400" dirty="0">
                <a:latin typeface="Times New Roman" panose="02020603050405020304" pitchFamily="18" charset="0"/>
                <a:cs typeface="Times New Roman" panose="02020603050405020304" pitchFamily="18" charset="0"/>
              </a:rPr>
              <a:t> Large, industrial-grade CRAC (Computer Room Air Conditioner) or CRAH (Computer Room Air Handler) units that cool the air.</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Liquid Cooling:</a:t>
            </a:r>
            <a:r>
              <a:rPr lang="en-US" sz="2400" dirty="0">
                <a:latin typeface="Times New Roman" panose="02020603050405020304" pitchFamily="18" charset="0"/>
                <a:cs typeface="Times New Roman" panose="02020603050405020304" pitchFamily="18" charset="0"/>
              </a:rPr>
              <a:t> Increasingly used for high-density computing (like AI servers), where coolant is pumped directly to the hottest components.</a:t>
            </a:r>
            <a:br>
              <a:rPr lang="en-US" sz="2400" dirty="0">
                <a:latin typeface="Times New Roman" panose="02020603050405020304" pitchFamily="18" charset="0"/>
                <a:cs typeface="Times New Roman" panose="02020603050405020304" pitchFamily="18" charset="0"/>
              </a:rPr>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489360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27B46-4279-00FA-21CB-4EC3960E7A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46F90A-C965-8488-43FC-1E58AF87377A}"/>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800" b="1" dirty="0">
                <a:latin typeface="Times New Roman" panose="02020603050405020304" pitchFamily="18" charset="0"/>
                <a:cs typeface="Times New Roman" panose="02020603050405020304" pitchFamily="18" charset="0"/>
              </a:rPr>
              <a:t>Networking Infrastructure:</a:t>
            </a:r>
            <a:r>
              <a:rPr lang="en-US" sz="2800" dirty="0">
                <a:latin typeface="Times New Roman" panose="02020603050405020304" pitchFamily="18" charset="0"/>
                <a:cs typeface="Times New Roman" panose="02020603050405020304" pitchFamily="18" charset="0"/>
              </a:rPr>
              <a:t> The physical cabling (fiber optic and copper), switches, and routers that provide the "plumbing" to connect everything internally and to the outside world.</a:t>
            </a:r>
            <a:endParaRPr lang="en-GB" sz="28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37030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C848A-07F0-27D9-1425-36B83148EA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82E30D-084E-8A55-359B-1807F28710E7}"/>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800" b="1" dirty="0">
                <a:latin typeface="Times New Roman" panose="02020603050405020304" pitchFamily="18" charset="0"/>
                <a:cs typeface="Times New Roman" panose="02020603050405020304" pitchFamily="18" charset="0"/>
              </a:rPr>
              <a:t>2. IT Equipment (The Compute Layer)</a:t>
            </a:r>
            <a:br>
              <a:rPr lang="en-US" sz="32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This is the actual hardware that performs the computational work.</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Servers:</a:t>
            </a:r>
            <a:r>
              <a:rPr lang="en-US" sz="2400" dirty="0">
                <a:latin typeface="Times New Roman" panose="02020603050405020304" pitchFamily="18" charset="0"/>
                <a:cs typeface="Times New Roman" panose="02020603050405020304" pitchFamily="18" charset="0"/>
              </a:rPr>
              <a:t> These are the workhorses—powerful computers that process data and run applications. For efficiency, they are typically stacked vertically in standardized frames called </a:t>
            </a:r>
            <a:r>
              <a:rPr lang="en-US" sz="2400" b="1" dirty="0">
                <a:latin typeface="Times New Roman" panose="02020603050405020304" pitchFamily="18" charset="0"/>
                <a:cs typeface="Times New Roman" panose="02020603050405020304" pitchFamily="18" charset="0"/>
              </a:rPr>
              <a:t>racks</a:t>
            </a:r>
            <a:r>
              <a:rPr lang="en-US" sz="2400" dirty="0">
                <a:latin typeface="Times New Roman" panose="02020603050405020304" pitchFamily="18" charset="0"/>
                <a:cs typeface="Times New Roman" panose="02020603050405020304" pitchFamily="18" charset="0"/>
              </a:rPr>
              <a: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Storage Systems:</a:t>
            </a:r>
            <a:r>
              <a:rPr lang="en-US" sz="2400" dirty="0">
                <a:latin typeface="Times New Roman" panose="02020603050405020304" pitchFamily="18" charset="0"/>
                <a:cs typeface="Times New Roman" panose="02020603050405020304" pitchFamily="18" charset="0"/>
              </a:rPr>
              <a:t> Dedicated hardware for persisting data. This can range from traditional spinning hard disk drives (HDDs) for capacity to high-speed solid-state drives (SSDs) and all-flash arrays for performance.</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Network Equipment:</a:t>
            </a:r>
            <a:r>
              <a:rPr lang="en-US" sz="2400" dirty="0">
                <a:latin typeface="Times New Roman" panose="02020603050405020304" pitchFamily="18" charset="0"/>
                <a:cs typeface="Times New Roman" panose="02020603050405020304" pitchFamily="18" charset="0"/>
              </a:rPr>
              <a:t> The switches and routers that interconnect all the servers and storage within the data center and connect the facility to the internet backbone.</a:t>
            </a:r>
            <a:br>
              <a:rPr lang="en-US" sz="2400" dirty="0"/>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909181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8833F-2765-5404-EC68-229103F27D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D0D932-5234-68E3-E50C-D7CFAC02A998}"/>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3200" b="1" dirty="0">
                <a:latin typeface="Times New Roman" panose="02020603050405020304" pitchFamily="18" charset="0"/>
                <a:cs typeface="Times New Roman" panose="02020603050405020304" pitchFamily="18" charset="0"/>
              </a:rPr>
              <a:t>3. Operations (The Security and Management Layer)</a:t>
            </a:r>
            <a:br>
              <a:rPr lang="en-US" sz="3200" b="1" dirty="0">
                <a:latin typeface="Times New Roman" panose="02020603050405020304" pitchFamily="18" charset="0"/>
                <a:cs typeface="Times New Roman" panose="02020603050405020304" pitchFamily="18" charset="0"/>
              </a:rPr>
            </a:br>
            <a:br>
              <a:rPr lang="en-US" sz="32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This layer ensures the facility runs smoothly and securely.</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Physical Security:</a:t>
            </a:r>
            <a:r>
              <a:rPr lang="en-US" sz="2400" dirty="0">
                <a:latin typeface="Times New Roman" panose="02020603050405020304" pitchFamily="18" charset="0"/>
                <a:cs typeface="Times New Roman" panose="02020603050405020304" pitchFamily="18" charset="0"/>
              </a:rPr>
              <a:t> A multi-layered defense including perimeter fencing, security guards, biometric scanners (fingerprint/retina), video surveillance, and mantraps (interlocking doors) to prevent unauthorized access.</a:t>
            </a:r>
            <a:br>
              <a:rPr lang="en-US" sz="2400" dirty="0">
                <a:latin typeface="Times New Roman" panose="02020603050405020304" pitchFamily="18" charset="0"/>
                <a:cs typeface="Times New Roman" panose="02020603050405020304" pitchFamily="18" charset="0"/>
              </a:rPr>
            </a:br>
            <a:endParaRPr lang="en-GB" sz="32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247435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3A111-3EA7-8DDE-AAEA-B667D6B2CA8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4DAAF28-5F12-E027-ACD5-E9088F920653}"/>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Cybersecurity:</a:t>
            </a:r>
            <a:r>
              <a:rPr lang="en-US" sz="2400" dirty="0">
                <a:latin typeface="Times New Roman" panose="02020603050405020304" pitchFamily="18" charset="0"/>
                <a:cs typeface="Times New Roman" panose="02020603050405020304" pitchFamily="18" charset="0"/>
              </a:rPr>
              <a:t> Firewalls, intrusion detection systems, and other virtual defenses protect the data and applications from cyber threats.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Management Software:</a:t>
            </a:r>
            <a:r>
              <a:rPr lang="en-US" sz="2400" dirty="0">
                <a:latin typeface="Times New Roman" panose="02020603050405020304" pitchFamily="18" charset="0"/>
                <a:cs typeface="Times New Roman" panose="02020603050405020304" pitchFamily="18" charset="0"/>
              </a:rPr>
              <a:t> DCIM (Data Center Infrastructure Management) software monitors everything in real-time, from power usage and temperature to server health and network traffic.</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079942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0F5EC-849D-D209-0AE3-F3CC02084E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624C4E-A347-46EF-A072-81B3691B8A1E}"/>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US" sz="3200" b="1" dirty="0">
                <a:latin typeface="Times New Roman" panose="02020603050405020304" pitchFamily="18" charset="0"/>
                <a:cs typeface="Times New Roman" panose="02020603050405020304" pitchFamily="18" charset="0"/>
              </a:rPr>
              <a:t>Types of Data Centers</a:t>
            </a:r>
            <a:br>
              <a:rPr lang="en-US" sz="3000" b="1" dirty="0">
                <a:latin typeface="Times New Roman" panose="02020603050405020304" pitchFamily="18" charset="0"/>
                <a:cs typeface="Times New Roman" panose="02020603050405020304" pitchFamily="18" charset="0"/>
              </a:rPr>
            </a:br>
            <a:br>
              <a:rPr lang="en-US" sz="32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Data centers are not monolithic; they are built and operated to serve different needs and range dramatically in size and purpose.</a:t>
            </a:r>
            <a:br>
              <a:rPr lang="en-US" sz="2400" dirty="0">
                <a:latin typeface="Times New Roman" panose="02020603050405020304" pitchFamily="18" charset="0"/>
                <a:cs typeface="Times New Roman" panose="02020603050405020304" pitchFamily="18" charset="0"/>
              </a:rPr>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498824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6BBDB-7CD4-DE90-09EB-CB4E2538BCE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712AEB-1EF0-1070-6C54-2B67CF262551}"/>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br>
              <a:rPr lang="en-US" sz="4000" b="1" dirty="0"/>
            </a:br>
            <a:r>
              <a:rPr lang="en-US" sz="2400" b="1" dirty="0">
                <a:latin typeface="Times New Roman" panose="02020603050405020304" pitchFamily="18" charset="0"/>
                <a:cs typeface="Times New Roman" panose="02020603050405020304" pitchFamily="18" charset="0"/>
              </a:rPr>
              <a:t>Enterprise Data Centers:</a:t>
            </a:r>
            <a:r>
              <a:rPr lang="en-US" sz="2400" dirty="0">
                <a:latin typeface="Times New Roman" panose="02020603050405020304" pitchFamily="18" charset="0"/>
                <a:cs typeface="Times New Roman" panose="02020603050405020304" pitchFamily="18" charset="0"/>
              </a:rPr>
              <a:t> Built, owned, and operated by a single organization (e.g., a bank, a university, a government agency) exclusively for its own internal workloads.</a:t>
            </a:r>
            <a:br>
              <a:rPr lang="en-US" sz="4000" dirty="0"/>
            </a:br>
            <a:endParaRPr lang="en-GB" sz="40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977980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152CB-6204-9D53-7F4F-D114D0613C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2845F3-4172-9AE7-4FC3-BBA51877B109}"/>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Colocation Facilities (</a:t>
            </a:r>
            <a:r>
              <a:rPr lang="en-US" sz="2400" b="1" dirty="0" err="1">
                <a:latin typeface="Times New Roman" panose="02020603050405020304" pitchFamily="18" charset="0"/>
                <a:cs typeface="Times New Roman" panose="02020603050405020304" pitchFamily="18" charset="0"/>
              </a:rPr>
              <a:t>Colos</a:t>
            </a:r>
            <a:r>
              <a:rPr lang="en-US" sz="2400" b="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 "data center hotel" or "apartment building for servers." The </a:t>
            </a:r>
            <a:r>
              <a:rPr lang="en-US" sz="2400" dirty="0" err="1">
                <a:latin typeface="Times New Roman" panose="02020603050405020304" pitchFamily="18" charset="0"/>
                <a:cs typeface="Times New Roman" panose="02020603050405020304" pitchFamily="18" charset="0"/>
              </a:rPr>
              <a:t>colo</a:t>
            </a:r>
            <a:r>
              <a:rPr lang="en-US" sz="2400" dirty="0">
                <a:latin typeface="Times New Roman" panose="02020603050405020304" pitchFamily="18" charset="0"/>
                <a:cs typeface="Times New Roman" panose="02020603050405020304" pitchFamily="18" charset="0"/>
              </a:rPr>
              <a:t> provider supplies the building, power, cooling, and physical security, while customers rent the space to house their own servers and networking equipment.</a:t>
            </a:r>
            <a:br>
              <a:rPr lang="en-US" sz="4000" dirty="0"/>
            </a:br>
            <a:endParaRPr lang="en-GB" sz="40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513375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4046E-36F5-0A25-72B7-6A7CE13047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DBC057-4E0B-5962-15F8-7304A142E474}"/>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Hyperscale Data Centers:</a:t>
            </a:r>
            <a:r>
              <a:rPr lang="en-US" sz="2400" dirty="0">
                <a:latin typeface="Times New Roman" panose="02020603050405020304" pitchFamily="18" charset="0"/>
                <a:cs typeface="Times New Roman" panose="02020603050405020304" pitchFamily="18" charset="0"/>
              </a:rPr>
              <a:t> The giants of the industry. These are massive, purpose-built facilities owned and operated by tech titans such as </a:t>
            </a:r>
            <a:r>
              <a:rPr lang="en-US" sz="2400" b="1" dirty="0">
                <a:latin typeface="Times New Roman" panose="02020603050405020304" pitchFamily="18" charset="0"/>
                <a:cs typeface="Times New Roman" panose="02020603050405020304" pitchFamily="18" charset="0"/>
              </a:rPr>
              <a:t>Amazon Web Services (AWS), Google, Microsoft Azure, and Meta.</a:t>
            </a:r>
            <a:r>
              <a:rPr lang="en-US" sz="2400" dirty="0">
                <a:latin typeface="Times New Roman" panose="02020603050405020304" pitchFamily="18" charset="0"/>
                <a:cs typeface="Times New Roman" panose="02020603050405020304" pitchFamily="18" charset="0"/>
              </a:rPr>
              <a:t> They are engineered for maximum efficiency and economies of scale to power public cloud services and massive global platforms.</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998907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7CB71-904C-77ED-5276-32327304C5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763F357-285C-2567-15E8-F04EF448D34C}"/>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Edge Data Centers:</a:t>
            </a:r>
            <a:r>
              <a:rPr lang="en-US" sz="2400" dirty="0">
                <a:latin typeface="Times New Roman" panose="02020603050405020304" pitchFamily="18" charset="0"/>
                <a:cs typeface="Times New Roman" panose="02020603050405020304" pitchFamily="18" charset="0"/>
              </a:rPr>
              <a:t> Smaller facilities strategically located closer to population centers or data sources (e.g., a cell tower or a city outskirts). Their primary purpose is to reduce </a:t>
            </a:r>
            <a:r>
              <a:rPr lang="en-US" sz="2400" b="1" dirty="0">
                <a:latin typeface="Times New Roman" panose="02020603050405020304" pitchFamily="18" charset="0"/>
                <a:cs typeface="Times New Roman" panose="02020603050405020304" pitchFamily="18" charset="0"/>
              </a:rPr>
              <a:t>latency</a:t>
            </a:r>
            <a:r>
              <a:rPr lang="en-US" sz="2400" dirty="0">
                <a:latin typeface="Times New Roman" panose="02020603050405020304" pitchFamily="18" charset="0"/>
                <a:cs typeface="Times New Roman" panose="02020603050405020304" pitchFamily="18" charset="0"/>
              </a:rPr>
              <a:t> (delay) for real-time applications like autonomous vehicles, IoT devices, and game streaming by processing data near the user instead of sending it to a far-away hyperscale data center.</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878464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3299-4D3C-80D7-049D-710D898AF3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1592376-C1DC-0513-6C96-B2955CA55A92}"/>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fr-FR" sz="4000" b="1" dirty="0" err="1">
                <a:latin typeface="Times New Roman" panose="02020603050405020304" pitchFamily="18" charset="0"/>
                <a:cs typeface="Times New Roman" panose="02020603050405020304" pitchFamily="18" charset="0"/>
              </a:rPr>
              <a:t>Why</a:t>
            </a:r>
            <a:r>
              <a:rPr lang="fr-FR" sz="4000" b="1" dirty="0">
                <a:latin typeface="Times New Roman" panose="02020603050405020304" pitchFamily="18" charset="0"/>
                <a:cs typeface="Times New Roman" panose="02020603050405020304" pitchFamily="18" charset="0"/>
              </a:rPr>
              <a:t> Data centers </a:t>
            </a:r>
            <a:r>
              <a:rPr lang="fr-FR" sz="4000" b="1" dirty="0" err="1">
                <a:latin typeface="Times New Roman" panose="02020603050405020304" pitchFamily="18" charset="0"/>
                <a:cs typeface="Times New Roman" panose="02020603050405020304" pitchFamily="18" charset="0"/>
              </a:rPr>
              <a:t>Matter</a:t>
            </a:r>
            <a:r>
              <a:rPr lang="fr-FR" sz="4000" b="1" dirty="0">
                <a:latin typeface="Times New Roman" panose="02020603050405020304" pitchFamily="18" charset="0"/>
                <a:cs typeface="Times New Roman" panose="02020603050405020304" pitchFamily="18" charset="0"/>
              </a:rPr>
              <a:t>?</a:t>
            </a:r>
            <a:br>
              <a:rPr lang="fr-FR" sz="4000" b="1" dirty="0"/>
            </a:br>
            <a:endParaRPr lang="en-GB" sz="40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419607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60223-663B-F339-AC8F-8F6F6C8604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CB0AF2-F345-0861-2A23-2DE263CB7783}"/>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dirty="0">
                <a:latin typeface="Times New Roman" panose="02020603050405020304" pitchFamily="18" charset="0"/>
                <a:cs typeface="Times New Roman" panose="02020603050405020304" pitchFamily="18" charset="0"/>
              </a:rPr>
              <a:t>Data centers are the physical foundation of the digital world. They are not just technical infrastructure; they are critical national assets that underpin modern communication, commerce, entertainment, and scientific research.</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302389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83FF-C721-3F2D-F490-B9BC9C701E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020013-D607-8F24-A117-3B43890E9547}"/>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700" dirty="0">
                <a:latin typeface="Times New Roman" panose="02020603050405020304" pitchFamily="18" charset="0"/>
                <a:cs typeface="Times New Roman" panose="02020603050405020304" pitchFamily="18" charset="0"/>
              </a:rPr>
              <a:t>Three major trends are shaping the future of data centers:</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1.</a:t>
            </a:r>
            <a:r>
              <a:rPr lang="en-US" sz="2700" dirty="0">
                <a:latin typeface="Times New Roman" panose="02020603050405020304" pitchFamily="18" charset="0"/>
                <a:cs typeface="Times New Roman" panose="02020603050405020304" pitchFamily="18" charset="0"/>
              </a:rPr>
              <a:t> </a:t>
            </a:r>
            <a:r>
              <a:rPr lang="en-US" sz="2700" b="1" dirty="0">
                <a:latin typeface="Times New Roman" panose="02020603050405020304" pitchFamily="18" charset="0"/>
                <a:cs typeface="Times New Roman" panose="02020603050405020304" pitchFamily="18" charset="0"/>
              </a:rPr>
              <a:t>Sustainability and "Green" Data Centers:</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The Challenge:</a:t>
            </a:r>
            <a:r>
              <a:rPr lang="en-US" sz="2700" dirty="0">
                <a:latin typeface="Times New Roman" panose="02020603050405020304" pitchFamily="18" charset="0"/>
                <a:cs typeface="Times New Roman" panose="02020603050405020304" pitchFamily="18" charset="0"/>
              </a:rPr>
              <a:t> Data centers are massive consumers of electricity, leaving a significant carbon footprint.</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The Response:</a:t>
            </a:r>
            <a:r>
              <a:rPr lang="en-US" sz="2700" dirty="0">
                <a:latin typeface="Times New Roman" panose="02020603050405020304" pitchFamily="18" charset="0"/>
                <a:cs typeface="Times New Roman" panose="02020603050405020304" pitchFamily="18" charset="0"/>
              </a:rPr>
              <a:t> The industry is aggressively pursuing sustainability through Power Purchase Agreements (PPAs) for renewable energy (wind and solar), improving energy efficiency (measured by </a:t>
            </a:r>
            <a:r>
              <a:rPr lang="en-US" sz="2700" b="1" dirty="0">
                <a:latin typeface="Times New Roman" panose="02020603050405020304" pitchFamily="18" charset="0"/>
                <a:cs typeface="Times New Roman" panose="02020603050405020304" pitchFamily="18" charset="0"/>
              </a:rPr>
              <a:t>Power Usage Effectiveness or PUE</a:t>
            </a:r>
            <a:r>
              <a:rPr lang="en-US" sz="2700" dirty="0">
                <a:latin typeface="Times New Roman" panose="02020603050405020304" pitchFamily="18" charset="0"/>
                <a:cs typeface="Times New Roman" panose="02020603050405020304" pitchFamily="18" charset="0"/>
              </a:rPr>
              <a:t>), and innovating in water conservation.</a:t>
            </a:r>
            <a:br>
              <a:rPr lang="en-US" sz="4000" dirty="0"/>
            </a:br>
            <a:endParaRPr lang="en-GB" sz="40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122817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FF8E0-4C83-D932-639D-35CBFD91B7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7CEAAA-2C36-B315-763A-9BBB209151D7}"/>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400" b="1" dirty="0">
                <a:latin typeface="Times New Roman" panose="02020603050405020304" pitchFamily="18" charset="0"/>
                <a:cs typeface="Times New Roman" panose="02020603050405020304" pitchFamily="18" charset="0"/>
              </a:rPr>
              <a:t>2. The Rise of AI and High-Performance Computing:</a:t>
            </a:r>
            <a:br>
              <a:rPr lang="en-US" sz="2400" b="1"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The Impact:</a:t>
            </a:r>
            <a:r>
              <a:rPr lang="en-US" sz="2400" dirty="0">
                <a:latin typeface="Times New Roman" panose="02020603050405020304" pitchFamily="18" charset="0"/>
                <a:cs typeface="Times New Roman" panose="02020603050405020304" pitchFamily="18" charset="0"/>
              </a:rPr>
              <a:t> Artificial Intelligence and machine learning workloads require immense computational power, especially from specialized processors like Graphics Processing Units (GPUs).</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The Response:</a:t>
            </a:r>
            <a:r>
              <a:rPr lang="en-US" sz="2400" dirty="0">
                <a:latin typeface="Times New Roman" panose="02020603050405020304" pitchFamily="18" charset="0"/>
                <a:cs typeface="Times New Roman" panose="02020603050405020304" pitchFamily="18" charset="0"/>
              </a:rPr>
              <a:t> This is driving a new wave of data center design focused on </a:t>
            </a:r>
            <a:r>
              <a:rPr lang="en-US" sz="2400" b="1" dirty="0">
                <a:latin typeface="Times New Roman" panose="02020603050405020304" pitchFamily="18" charset="0"/>
                <a:cs typeface="Times New Roman" panose="02020603050405020304" pitchFamily="18" charset="0"/>
              </a:rPr>
              <a:t>high-density computing</a:t>
            </a:r>
            <a:r>
              <a:rPr lang="en-US" sz="2400" dirty="0">
                <a:latin typeface="Times New Roman" panose="02020603050405020304" pitchFamily="18" charset="0"/>
                <a:cs typeface="Times New Roman" panose="02020603050405020304" pitchFamily="18" charset="0"/>
              </a:rPr>
              <a:t> and the widespread adoption of advanced </a:t>
            </a:r>
            <a:r>
              <a:rPr lang="en-US" sz="2400" b="1" dirty="0">
                <a:latin typeface="Times New Roman" panose="02020603050405020304" pitchFamily="18" charset="0"/>
                <a:cs typeface="Times New Roman" panose="02020603050405020304" pitchFamily="18" charset="0"/>
              </a:rPr>
              <a:t>liquid cooling</a:t>
            </a:r>
            <a:r>
              <a:rPr lang="en-US" sz="2400" dirty="0">
                <a:latin typeface="Times New Roman" panose="02020603050405020304" pitchFamily="18" charset="0"/>
                <a:cs typeface="Times New Roman" panose="02020603050405020304" pitchFamily="18" charset="0"/>
              </a:rPr>
              <a:t> to manage the extreme heat generated by these powerful chips.</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919734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C8EC9-5B83-6F46-0A0F-AB85A73ED8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1D041C-2D16-0BD0-1FA5-D2E863CFF3F7}"/>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2700" b="1" dirty="0">
                <a:latin typeface="Times New Roman" panose="02020603050405020304" pitchFamily="18" charset="0"/>
                <a:cs typeface="Times New Roman" panose="02020603050405020304" pitchFamily="18" charset="0"/>
              </a:rPr>
              <a:t>3. The Growth of Edge Computing:</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The Impact:</a:t>
            </a:r>
            <a:r>
              <a:rPr lang="en-US" sz="2700" dirty="0">
                <a:latin typeface="Times New Roman" panose="02020603050405020304" pitchFamily="18" charset="0"/>
                <a:cs typeface="Times New Roman" panose="02020603050405020304" pitchFamily="18" charset="0"/>
              </a:rPr>
              <a:t> The explosive growth of connected devices and the demand for instant, real-time experiences are pushing computing to the edge.</a:t>
            </a:r>
            <a:br>
              <a:rPr lang="en-US" sz="2700" dirty="0">
                <a:latin typeface="Times New Roman" panose="02020603050405020304" pitchFamily="18" charset="0"/>
                <a:cs typeface="Times New Roman" panose="02020603050405020304" pitchFamily="18" charset="0"/>
              </a:rPr>
            </a:br>
            <a:br>
              <a:rPr lang="en-US" sz="2700" dirty="0">
                <a:latin typeface="Times New Roman" panose="02020603050405020304" pitchFamily="18" charset="0"/>
                <a:cs typeface="Times New Roman" panose="02020603050405020304" pitchFamily="18" charset="0"/>
              </a:rPr>
            </a:br>
            <a:r>
              <a:rPr lang="en-US" sz="2700" b="1" dirty="0">
                <a:latin typeface="Times New Roman" panose="02020603050405020304" pitchFamily="18" charset="0"/>
                <a:cs typeface="Times New Roman" panose="02020603050405020304" pitchFamily="18" charset="0"/>
              </a:rPr>
              <a:t>The Response:</a:t>
            </a:r>
            <a:r>
              <a:rPr lang="en-US" sz="2700" dirty="0">
                <a:latin typeface="Times New Roman" panose="02020603050405020304" pitchFamily="18" charset="0"/>
                <a:cs typeface="Times New Roman" panose="02020603050405020304" pitchFamily="18" charset="0"/>
              </a:rPr>
              <a:t> We are witnessing the proliferation of edge data centers, which act as a distributed layer of computing that complements the centralized power of hyperscale facilities, ensuring low-latency processing for the next generation of applications.</a:t>
            </a:r>
            <a:br>
              <a:rPr lang="en-US" sz="4000" dirty="0"/>
            </a:br>
            <a:endParaRPr lang="en-GB" sz="40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455743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45D87-230D-74AE-2A20-EACDBB92843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C490A21-15E5-67B4-FFA9-88C63154EB41}"/>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US" sz="3200" b="1" dirty="0">
                <a:latin typeface="Times New Roman" panose="02020603050405020304" pitchFamily="18" charset="0"/>
                <a:cs typeface="Times New Roman" panose="02020603050405020304" pitchFamily="18" charset="0"/>
              </a:rPr>
              <a:t>What is Data Sovereignty?</a:t>
            </a:r>
            <a:br>
              <a:rPr lang="en-US" sz="3200" b="1" dirty="0">
                <a:latin typeface="Times New Roman" panose="02020603050405020304" pitchFamily="18" charset="0"/>
                <a:cs typeface="Times New Roman" panose="02020603050405020304" pitchFamily="18" charset="0"/>
              </a:rPr>
            </a:br>
            <a:br>
              <a:rPr lang="en-US" sz="32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In simple terms, data sovereignty is the concept that digital data is subject to the laws and governance structures of the nation where it is physically located . It’s not just about </a:t>
            </a:r>
            <a:r>
              <a:rPr lang="en-US" sz="2400" i="1" dirty="0">
                <a:latin typeface="Times New Roman" panose="02020603050405020304" pitchFamily="18" charset="0"/>
                <a:cs typeface="Times New Roman" panose="02020603050405020304" pitchFamily="18" charset="0"/>
              </a:rPr>
              <a:t>where</a:t>
            </a:r>
            <a:r>
              <a:rPr lang="en-US" sz="2400" dirty="0">
                <a:latin typeface="Times New Roman" panose="02020603050405020304" pitchFamily="18" charset="0"/>
                <a:cs typeface="Times New Roman" panose="02020603050405020304" pitchFamily="18" charset="0"/>
              </a:rPr>
              <a:t> your data sits, but </a:t>
            </a:r>
            <a:r>
              <a:rPr lang="en-US" sz="2400" i="1" dirty="0">
                <a:latin typeface="Times New Roman" panose="02020603050405020304" pitchFamily="18" charset="0"/>
                <a:cs typeface="Times New Roman" panose="02020603050405020304" pitchFamily="18" charset="0"/>
              </a:rPr>
              <a:t>which government's laws</a:t>
            </a:r>
            <a:r>
              <a:rPr lang="en-US" sz="2400" dirty="0">
                <a:latin typeface="Times New Roman" panose="02020603050405020304" pitchFamily="18" charset="0"/>
                <a:cs typeface="Times New Roman" panose="02020603050405020304" pitchFamily="18" charset="0"/>
              </a:rPr>
              <a:t> apply to it and who has the legal authority to access it.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This creates a powerful link between a physical building (the data center) and national jurisdiction.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 data center in Berlin is not just a German building; it's a piece of territory subject to German and EU law (like the GDPR). A server in that building, even if owned by a US company, falls under that jurisdiction.</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172324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3A444-65A4-7E40-D0F3-A1E86F2041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896C50-BBD9-8D61-A898-6E9BDFF0BC6F}"/>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US" sz="3200" b="1" dirty="0">
                <a:latin typeface="Times New Roman" panose="02020603050405020304" pitchFamily="18" charset="0"/>
                <a:cs typeface="Times New Roman" panose="02020603050405020304" pitchFamily="18" charset="0"/>
              </a:rPr>
              <a:t>Why Data Centers are Strategic Projects with Sovereignty at the Core</a:t>
            </a:r>
            <a:br>
              <a:rPr lang="en-US" sz="4000" b="1" dirty="0">
                <a:latin typeface="Times New Roman" panose="02020603050405020304" pitchFamily="18" charset="0"/>
                <a:cs typeface="Times New Roman" panose="02020603050405020304" pitchFamily="18" charset="0"/>
              </a:rPr>
            </a:br>
            <a:br>
              <a:rPr lang="en-US" sz="40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The key dimensions that make data centers strategic assets, driven by sovereignty concerns are outlined below:</a:t>
            </a:r>
            <a:br>
              <a:rPr lang="en-US" sz="2400" dirty="0">
                <a:latin typeface="Times New Roman" panose="02020603050405020304" pitchFamily="18" charset="0"/>
                <a:cs typeface="Times New Roman" panose="02020603050405020304" pitchFamily="18" charset="0"/>
              </a:rPr>
            </a:br>
            <a:endParaRPr lang="en-GB" sz="40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305691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9C48D-19F4-E209-924C-DB25B046EC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1ABAEE-826A-0D16-A99E-D9C56A0765C6}"/>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fr-FR" sz="3200" b="1" dirty="0">
                <a:latin typeface="Times New Roman" panose="02020603050405020304" pitchFamily="18" charset="0"/>
                <a:cs typeface="Times New Roman" panose="02020603050405020304" pitchFamily="18" charset="0"/>
              </a:rPr>
              <a:t>National Security &amp; </a:t>
            </a:r>
            <a:r>
              <a:rPr lang="fr-FR" sz="3200" b="1" dirty="0" err="1">
                <a:latin typeface="Times New Roman" panose="02020603050405020304" pitchFamily="18" charset="0"/>
                <a:cs typeface="Times New Roman" panose="02020603050405020304" pitchFamily="18" charset="0"/>
              </a:rPr>
              <a:t>Defense</a:t>
            </a:r>
            <a:br>
              <a:rPr lang="fr-FR" sz="24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Military operations, intelligence, and command-and-control systems now run on data centers and cloud infrastructure. If this infrastructure is foreign-owned or controlled, it creates a critical vulnerability and Governments are moving sensitive workloads to </a:t>
            </a:r>
            <a:r>
              <a:rPr lang="en-US" sz="2400" b="1" dirty="0">
                <a:latin typeface="Times New Roman" panose="02020603050405020304" pitchFamily="18" charset="0"/>
                <a:cs typeface="Times New Roman" panose="02020603050405020304" pitchFamily="18" charset="0"/>
              </a:rPr>
              <a:t>"sovereign cloud enclaves"</a:t>
            </a:r>
            <a:r>
              <a:rPr lang="en-US" sz="2400" dirty="0">
                <a:latin typeface="Times New Roman" panose="02020603050405020304" pitchFamily="18" charset="0"/>
                <a:cs typeface="Times New Roman" panose="02020603050405020304" pitchFamily="18" charset="0"/>
              </a:rPr>
              <a:t> —data centers that are legally and operationally insulated from foreign interference.</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066043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B9805-F0A1-D1E8-52EC-7381C24E1E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18177AF-663E-603D-850A-57B90194109E}"/>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fr-FR" sz="3600" b="1" dirty="0">
                <a:latin typeface="Times New Roman" panose="02020603050405020304" pitchFamily="18" charset="0"/>
                <a:cs typeface="Times New Roman" panose="02020603050405020304" pitchFamily="18" charset="0"/>
              </a:rPr>
              <a:t>Legal &amp; </a:t>
            </a:r>
            <a:r>
              <a:rPr lang="fr-FR" sz="3600" b="1" dirty="0" err="1">
                <a:latin typeface="Times New Roman" panose="02020603050405020304" pitchFamily="18" charset="0"/>
                <a:cs typeface="Times New Roman" panose="02020603050405020304" pitchFamily="18" charset="0"/>
              </a:rPr>
              <a:t>Regulatory</a:t>
            </a:r>
            <a:r>
              <a:rPr lang="fr-FR" sz="3600" b="1" dirty="0">
                <a:latin typeface="Times New Roman" panose="02020603050405020304" pitchFamily="18" charset="0"/>
                <a:cs typeface="Times New Roman" panose="02020603050405020304" pitchFamily="18" charset="0"/>
              </a:rPr>
              <a:t> Control</a:t>
            </a:r>
            <a:br>
              <a:rPr lang="fr-FR" sz="3600" b="1" dirty="0">
                <a:latin typeface="Times New Roman" panose="02020603050405020304" pitchFamily="18" charset="0"/>
                <a:cs typeface="Times New Roman" panose="02020603050405020304" pitchFamily="18" charset="0"/>
              </a:rPr>
            </a:br>
            <a:r>
              <a:rPr lang="fr-FR" sz="2800" b="1" dirty="0">
                <a:solidFill>
                  <a:schemeClr val="bg1"/>
                </a:solidFill>
                <a:latin typeface="Times New Roman" panose="02020603050405020304" pitchFamily="18" charset="0"/>
                <a:cs typeface="Times New Roman" panose="02020603050405020304" pitchFamily="18" charset="0"/>
              </a:rPr>
              <a:t>,</a:t>
            </a:r>
            <a:br>
              <a:rPr lang="fr-FR" sz="40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Data stored in a data center falls under the jurisdiction of its host country. A foreign-owned data center could be compelled by its home government to hand over data under laws, potentially breaching local privacy laws, so Nations are creating certification frameworks, like Australia's </a:t>
            </a:r>
            <a:r>
              <a:rPr lang="en-US" sz="2400" b="1" dirty="0">
                <a:latin typeface="Times New Roman" panose="02020603050405020304" pitchFamily="18" charset="0"/>
                <a:cs typeface="Times New Roman" panose="02020603050405020304" pitchFamily="18" charset="0"/>
              </a:rPr>
              <a:t>"Certified Strategic"</a:t>
            </a:r>
            <a:r>
              <a:rPr lang="en-US" sz="2400" dirty="0">
                <a:latin typeface="Times New Roman" panose="02020603050405020304" pitchFamily="18" charset="0"/>
                <a:cs typeface="Times New Roman" panose="02020603050405020304" pitchFamily="18" charset="0"/>
              </a:rPr>
              <a:t> data </a:t>
            </a:r>
            <a:r>
              <a:rPr lang="en-US" sz="2400" dirty="0" err="1">
                <a:latin typeface="Times New Roman" panose="02020603050405020304" pitchFamily="18" charset="0"/>
                <a:cs typeface="Times New Roman" panose="02020603050405020304" pitchFamily="18" charset="0"/>
              </a:rPr>
              <a:t>centre</a:t>
            </a:r>
            <a:r>
              <a:rPr lang="en-US" sz="2400" dirty="0">
                <a:latin typeface="Times New Roman" panose="02020603050405020304" pitchFamily="18" charset="0"/>
                <a:cs typeface="Times New Roman" panose="02020603050405020304" pitchFamily="18" charset="0"/>
              </a:rPr>
              <a:t> status. This requires everything from the land ownership to the supply chain to be nationally controlled, ensuring data is protected from foreign claims.</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167695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B086D-6A3E-9FE6-5BE2-A0EC47AFD6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8ACA4B-B233-AD7A-8F5F-7F31F7CECC5A}"/>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fr-FR" sz="4000" b="1" dirty="0" err="1">
                <a:latin typeface="Times New Roman" panose="02020603050405020304" pitchFamily="18" charset="0"/>
                <a:cs typeface="Times New Roman" panose="02020603050405020304" pitchFamily="18" charset="0"/>
              </a:rPr>
              <a:t>Economic</a:t>
            </a:r>
            <a:r>
              <a:rPr lang="fr-FR" sz="4000" b="1" dirty="0">
                <a:latin typeface="Times New Roman" panose="02020603050405020304" pitchFamily="18" charset="0"/>
                <a:cs typeface="Times New Roman" panose="02020603050405020304" pitchFamily="18" charset="0"/>
              </a:rPr>
              <a:t> &amp; </a:t>
            </a:r>
            <a:r>
              <a:rPr lang="fr-FR" sz="4000" b="1" dirty="0" err="1">
                <a:latin typeface="Times New Roman" panose="02020603050405020304" pitchFamily="18" charset="0"/>
                <a:cs typeface="Times New Roman" panose="02020603050405020304" pitchFamily="18" charset="0"/>
              </a:rPr>
              <a:t>Industrial</a:t>
            </a:r>
            <a:r>
              <a:rPr lang="fr-FR" sz="4000" b="1" dirty="0">
                <a:latin typeface="Times New Roman" panose="02020603050405020304" pitchFamily="18" charset="0"/>
                <a:cs typeface="Times New Roman" panose="02020603050405020304" pitchFamily="18" charset="0"/>
              </a:rPr>
              <a:t> </a:t>
            </a:r>
            <a:r>
              <a:rPr lang="fr-FR" sz="4000" b="1" dirty="0" err="1">
                <a:latin typeface="Times New Roman" panose="02020603050405020304" pitchFamily="18" charset="0"/>
                <a:cs typeface="Times New Roman" panose="02020603050405020304" pitchFamily="18" charset="0"/>
              </a:rPr>
              <a:t>Strategy</a:t>
            </a:r>
            <a:br>
              <a:rPr lang="fr-FR" sz="4000" b="1" dirty="0">
                <a:latin typeface="Times New Roman" panose="02020603050405020304" pitchFamily="18" charset="0"/>
                <a:cs typeface="Times New Roman" panose="02020603050405020304" pitchFamily="18" charset="0"/>
              </a:rPr>
            </a:br>
            <a:r>
              <a:rPr lang="fr-FR" sz="2000" b="1" dirty="0">
                <a:solidFill>
                  <a:schemeClr val="bg1"/>
                </a:solidFill>
                <a:latin typeface="Times New Roman" panose="02020603050405020304" pitchFamily="18" charset="0"/>
                <a:cs typeface="Times New Roman" panose="02020603050405020304" pitchFamily="18" charset="0"/>
              </a:rPr>
              <a:t>,</a:t>
            </a:r>
            <a:br>
              <a:rPr lang="fr-FR" sz="4000" b="1"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Data is the raw material of the 21st-century economy, powering AI, finance, and innovation. Losing control of this data means losing economic value and competitive advantage, so some Countries are using investment screening to protect this "cognitive sovereignty." Deals involving foreign state-owned entities or sovereign wealth funds are subject to intense scrutiny to ensure they don't lead to foreign control over national digital assets.</a:t>
            </a: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279639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DAD0D-C6AA-E606-362C-71EA552585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5A9929-B973-07B6-8345-D2EDC2D419C6}"/>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fr-FR" sz="3600" b="1" dirty="0" err="1">
                <a:latin typeface="Times New Roman" panose="02020603050405020304" pitchFamily="18" charset="0"/>
                <a:cs typeface="Times New Roman" panose="02020603050405020304" pitchFamily="18" charset="0"/>
              </a:rPr>
              <a:t>Geopolitical</a:t>
            </a:r>
            <a:r>
              <a:rPr lang="fr-FR" sz="3600" b="1" dirty="0">
                <a:latin typeface="Times New Roman" panose="02020603050405020304" pitchFamily="18" charset="0"/>
                <a:cs typeface="Times New Roman" panose="02020603050405020304" pitchFamily="18" charset="0"/>
              </a:rPr>
              <a:t> </a:t>
            </a:r>
            <a:r>
              <a:rPr lang="fr-FR" sz="3600" b="1" dirty="0" err="1">
                <a:latin typeface="Times New Roman" panose="02020603050405020304" pitchFamily="18" charset="0"/>
                <a:cs typeface="Times New Roman" panose="02020603050405020304" pitchFamily="18" charset="0"/>
              </a:rPr>
              <a:t>Leverage</a:t>
            </a:r>
            <a:br>
              <a:rPr lang="fr-FR" sz="3600" b="1" dirty="0">
                <a:latin typeface="Times New Roman" panose="02020603050405020304" pitchFamily="18" charset="0"/>
                <a:cs typeface="Times New Roman" panose="02020603050405020304" pitchFamily="18" charset="0"/>
              </a:rPr>
            </a:br>
            <a:r>
              <a:rPr lang="fr-FR" sz="2700" b="1" dirty="0">
                <a:solidFill>
                  <a:schemeClr val="bg1"/>
                </a:solidFill>
                <a:latin typeface="Times New Roman" panose="02020603050405020304" pitchFamily="18" charset="0"/>
                <a:cs typeface="Times New Roman" panose="02020603050405020304" pitchFamily="18" charset="0"/>
              </a:rPr>
              <a:t>,</a:t>
            </a:r>
            <a:br>
              <a:rPr lang="fr-FR" sz="2700" b="1"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In an interconnected world, control over digital infrastructure is a source of power. A nation's reliance on foreign data infrastructure can be used as leverage in a geopolitical crisis, so some projects aim to create a federated, sovereign data infrastructure to reduce reliance on US-based </a:t>
            </a:r>
            <a:r>
              <a:rPr lang="en-US" sz="2700" dirty="0" err="1">
                <a:latin typeface="Times New Roman" panose="02020603050405020304" pitchFamily="18" charset="0"/>
                <a:cs typeface="Times New Roman" panose="02020603050405020304" pitchFamily="18" charset="0"/>
              </a:rPr>
              <a:t>hyperscalers</a:t>
            </a:r>
            <a:r>
              <a:rPr lang="en-US" sz="2700" dirty="0">
                <a:latin typeface="Times New Roman" panose="02020603050405020304" pitchFamily="18" charset="0"/>
                <a:cs typeface="Times New Roman" panose="02020603050405020304" pitchFamily="18" charset="0"/>
              </a:rPr>
              <a:t>, ensuring that national data is governed by national rules.</a:t>
            </a:r>
            <a:br>
              <a:rPr lang="en-US" sz="2700" dirty="0">
                <a:latin typeface="Times New Roman" panose="02020603050405020304" pitchFamily="18"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In essence, data centers, and where the ground is located determines whose laws rule. This fusion of the digital and the physical is what transforms a data center from a commercial building into a </a:t>
            </a:r>
            <a:r>
              <a:rPr lang="en-US" sz="2700" b="1" dirty="0">
                <a:latin typeface="Times New Roman" panose="02020603050405020304" pitchFamily="18" charset="0"/>
                <a:cs typeface="Times New Roman" panose="02020603050405020304" pitchFamily="18" charset="0"/>
              </a:rPr>
              <a:t>strategic national project</a:t>
            </a:r>
            <a:r>
              <a:rPr lang="en-US" sz="2700" dirty="0">
                <a:latin typeface="Times New Roman" panose="02020603050405020304" pitchFamily="18" charset="0"/>
                <a:cs typeface="Times New Roman" panose="02020603050405020304" pitchFamily="18" charset="0"/>
              </a:rPr>
              <a:t>.</a:t>
            </a:r>
            <a:endParaRPr lang="en-GB" sz="27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443614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FBC8D-3EBB-A0EE-56A6-28F43229619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892536-15DC-03AF-60CB-74AFAE6BA420}"/>
              </a:ext>
            </a:extLst>
          </p:cNvPr>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pPr algn="l"/>
            <a:r>
              <a:rPr lang="en-US" sz="3200" b="1" dirty="0">
                <a:latin typeface="Times New Roman" panose="02020603050405020304" pitchFamily="18" charset="0"/>
                <a:cs typeface="Times New Roman" panose="02020603050405020304" pitchFamily="18" charset="0"/>
              </a:rPr>
              <a:t>Conclusion</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 data center is a marvel of modern engineering, a highly orchestrated convergence of power, cooling, networking, and security. It is far more than a "room full of servers"; it is the robust, resilient, and secure engine room that powers the 21st century, enabling the digital experiences we now take for granted.</a:t>
            </a:r>
            <a:br>
              <a:rPr lang="en-US" sz="2400" dirty="0">
                <a:latin typeface="Times New Roman" panose="02020603050405020304" pitchFamily="18" charset="0"/>
                <a:cs typeface="Times New Roman" panose="02020603050405020304" pitchFamily="18" charset="0"/>
              </a:rPr>
            </a:br>
            <a:endParaRPr lang="en-GB" sz="2400" dirty="0">
              <a:solidFill>
                <a:schemeClr val="tx1"/>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226183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214290"/>
            <a:ext cx="8572560" cy="6357981"/>
          </a:xfrm>
        </p:spPr>
        <p:style>
          <a:lnRef idx="1">
            <a:schemeClr val="accent4"/>
          </a:lnRef>
          <a:fillRef idx="2">
            <a:schemeClr val="accent4"/>
          </a:fillRef>
          <a:effectRef idx="1">
            <a:schemeClr val="accent4"/>
          </a:effectRef>
          <a:fontRef idx="minor">
            <a:schemeClr val="dk1"/>
          </a:fontRef>
        </p:style>
        <p:txBody>
          <a:bodyPr>
            <a:normAutofit/>
          </a:bodyPr>
          <a:lstStyle/>
          <a:p>
            <a:r>
              <a:rPr lang="en-GB" sz="3600" b="1" dirty="0">
                <a:solidFill>
                  <a:schemeClr val="tx1"/>
                </a:solidFill>
                <a:latin typeface="Times New Roman" pitchFamily="18" charset="0"/>
                <a:cs typeface="Times New Roman" pitchFamily="18" charset="0"/>
              </a:rPr>
              <a:t>Thank you!</a:t>
            </a:r>
          </a:p>
        </p:txBody>
      </p:sp>
    </p:spTree>
    <p:extLst>
      <p:ext uri="{BB962C8B-B14F-4D97-AF65-F5344CB8AC3E}">
        <p14:creationId xmlns:p14="http://schemas.microsoft.com/office/powerpoint/2010/main" val="38683441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2447</TotalTime>
  <Words>1955</Words>
  <Application>Microsoft Office PowerPoint</Application>
  <PresentationFormat>Affichage à l'écran (4:3)</PresentationFormat>
  <Paragraphs>35</Paragraphs>
  <Slides>35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35</vt:i4>
      </vt:variant>
    </vt:vector>
  </HeadingPairs>
  <TitlesOfParts>
    <vt:vector size="39" baseType="lpstr">
      <vt:lpstr>Arial</vt:lpstr>
      <vt:lpstr>Calibri</vt:lpstr>
      <vt:lpstr>Times New Roman</vt:lpstr>
      <vt:lpstr>Thème Office</vt:lpstr>
      <vt:lpstr>Module : Littératies numériques</vt:lpstr>
      <vt:lpstr>Lesson 9  Data Centers</vt:lpstr>
      <vt:lpstr>What is a Data Center?  At its simplest, a data center is a specialized physical facility designed to house an organization's critical IT infrastructure. However, this simple definition belies its true complexity and importance. Think of it not as a single computer, but as a "computer building"—a highly engineered environment where hundreds or thousands of servers, storage systems, and network devices work in concert.</vt:lpstr>
      <vt:lpstr>A Data Centre</vt:lpstr>
      <vt:lpstr>The purpose of a Data center</vt:lpstr>
      <vt:lpstr>Every time you stream a movie, send an email, use a cloud application, or interact with an AI, you are relying on a data center somewhere in the world. So, the core purpose of a data center is threefold:  To Centralize IT Operations: It consolidates all of an organization's essential computing resources in a single, secure, and manageable location.</vt:lpstr>
      <vt:lpstr>To Store, Process, and Disseminate Data: It is the physical location where data lives, is analyzed, and from which it is served to users around the world.  To Ensure Business Continuity: By providing redundant and reliable power, cooling, and security, a data center is designed to keep applications and data accessible even during major disruptions, such as power outages or natural disasters. </vt:lpstr>
      <vt:lpstr>Data centers in Algeria  Data centers in Algeria are rapidly expanding to support national digitalization, with key facilities including the Mohammadia National Data Center, Algeria Telecom's Constantine facility, and Icosnet’s data centers in Algiers and Oran.  Major providers like YOTTA, Hodi, and Ayrade offer secure, Tier-certified hosting and cloud services. The industry focuses on data sovereignty, high availability, and localized, efficient infrastructure.</vt:lpstr>
      <vt:lpstr>Algeria’s Data Center located in El-Mohammadia (Algiers)</vt:lpstr>
      <vt:lpstr>The Main Components: An Ecosystem of Systems A functioning data center is more than just a room full of computers. It is an intricate ecosystem composed of three main pillars: the Facilities, the IT Equipment, and the Operations.</vt:lpstr>
      <vt:lpstr>1. Facilities (The Infrastructure Layer)  This is the physical plant that supports the IT equipment.  Power Systems: This is the single most critical component. Data centers require an absolutely reliable and continuous supply of electricity. This is achieved through a multi-layered system:  Utility Feed: The primary power source from the local electrical grid. </vt:lpstr>
      <vt:lpstr>Uninterruptible Power Supply (UPS): Provides instantaneous backup power from large battery banks. The UPS bridges the critical gap between a power failure and the start of the backup generators.  Backup Generators: Large, on-site generators, typically running on diesel or natural gas, that can power the facility for days or even weeks during an extended outage. </vt:lpstr>
      <vt:lpstr>Cooling Systems: The dense concentration of servers generates enormous amounts of heat, which can cause hardware failure. Cooling systems maintain a strict temperature and humidity range. Common methods include:  Air Conditioning: Large, industrial-grade CRAC (Computer Room Air Conditioner) or CRAH (Computer Room Air Handler) units that cool the air.  Liquid Cooling: Increasingly used for high-density computing (like AI servers), where coolant is pumped directly to the hottest components. </vt:lpstr>
      <vt:lpstr>Networking Infrastructure: The physical cabling (fiber optic and copper), switches, and routers that provide the "plumbing" to connect everything internally and to the outside world.</vt:lpstr>
      <vt:lpstr>2. IT Equipment (The Compute Layer) This is the actual hardware that performs the computational work.  Servers: These are the workhorses—powerful computers that process data and run applications. For efficiency, they are typically stacked vertically in standardized frames called racks.  Storage Systems: Dedicated hardware for persisting data. This can range from traditional spinning hard disk drives (HDDs) for capacity to high-speed solid-state drives (SSDs) and all-flash arrays for performance.  Network Equipment: The switches and routers that interconnect all the servers and storage within the data center and connect the facility to the internet backbone. </vt:lpstr>
      <vt:lpstr>3. Operations (The Security and Management Layer)  This layer ensures the facility runs smoothly and securely.  Physical Security: A multi-layered defense including perimeter fencing, security guards, biometric scanners (fingerprint/retina), video surveillance, and mantraps (interlocking doors) to prevent unauthorized access. </vt:lpstr>
      <vt:lpstr>Cybersecurity: Firewalls, intrusion detection systems, and other virtual defenses protect the data and applications from cyber threats.  Management Software: DCIM (Data Center Infrastructure Management) software monitors everything in real-time, from power usage and temperature to server health and network traffic.</vt:lpstr>
      <vt:lpstr>Types of Data Centers  Data centers are not monolithic; they are built and operated to serve different needs and range dramatically in size and purpose. </vt:lpstr>
      <vt:lpstr> Enterprise Data Centers: Built, owned, and operated by a single organization (e.g., a bank, a university, a government agency) exclusively for its own internal workloads. </vt:lpstr>
      <vt:lpstr>Colocation Facilities (Colos): A "data center hotel" or "apartment building for servers." The colo provider supplies the building, power, cooling, and physical security, while customers rent the space to house their own servers and networking equipment. </vt:lpstr>
      <vt:lpstr>Hyperscale Data Centers: The giants of the industry. These are massive, purpose-built facilities owned and operated by tech titans such as Amazon Web Services (AWS), Google, Microsoft Azure, and Meta. They are engineered for maximum efficiency and economies of scale to power public cloud services and massive global platforms.</vt:lpstr>
      <vt:lpstr>Edge Data Centers: Smaller facilities strategically located closer to population centers or data sources (e.g., a cell tower or a city outskirts). Their primary purpose is to reduce latency (delay) for real-time applications like autonomous vehicles, IoT devices, and game streaming by processing data near the user instead of sending it to a far-away hyperscale data center.</vt:lpstr>
      <vt:lpstr>Why Data centers Matter? </vt:lpstr>
      <vt:lpstr>Data centers are the physical foundation of the digital world. They are not just technical infrastructure; they are critical national assets that underpin modern communication, commerce, entertainment, and scientific research.</vt:lpstr>
      <vt:lpstr>Three major trends are shaping the future of data centers:  1. Sustainability and "Green" Data Centers:  The Challenge: Data centers are massive consumers of electricity, leaving a significant carbon footprint.  The Response: The industry is aggressively pursuing sustainability through Power Purchase Agreements (PPAs) for renewable energy (wind and solar), improving energy efficiency (measured by Power Usage Effectiveness or PUE), and innovating in water conservation. </vt:lpstr>
      <vt:lpstr>2. The Rise of AI and High-Performance Computing:  The Impact: Artificial Intelligence and machine learning workloads require immense computational power, especially from specialized processors like Graphics Processing Units (GPUs).  The Response: This is driving a new wave of data center design focused on high-density computing and the widespread adoption of advanced liquid cooling to manage the extreme heat generated by these powerful chips.</vt:lpstr>
      <vt:lpstr>3. The Growth of Edge Computing:  The Impact: The explosive growth of connected devices and the demand for instant, real-time experiences are pushing computing to the edge.  The Response: We are witnessing the proliferation of edge data centers, which act as a distributed layer of computing that complements the centralized power of hyperscale facilities, ensuring low-latency processing for the next generation of applications. </vt:lpstr>
      <vt:lpstr>What is Data Sovereignty?  In simple terms, data sovereignty is the concept that digital data is subject to the laws and governance structures of the nation where it is physically located . It’s not just about where your data sits, but which government's laws apply to it and who has the legal authority to access it. This creates a powerful link between a physical building (the data center) and national jurisdiction.  A data center in Berlin is not just a German building; it's a piece of territory subject to German and EU law (like the GDPR). A server in that building, even if owned by a US company, falls under that jurisdiction.</vt:lpstr>
      <vt:lpstr>Why Data Centers are Strategic Projects with Sovereignty at the Core  The key dimensions that make data centers strategic assets, driven by sovereignty concerns are outlined below: </vt:lpstr>
      <vt:lpstr>National Security &amp; Defense Military operations, intelligence, and command-and-control systems now run on data centers and cloud infrastructure. If this infrastructure is foreign-owned or controlled, it creates a critical vulnerability and Governments are moving sensitive workloads to "sovereign cloud enclaves" —data centers that are legally and operationally insulated from foreign interference.</vt:lpstr>
      <vt:lpstr>Legal &amp; Regulatory Control , Data stored in a data center falls under the jurisdiction of its host country. A foreign-owned data center could be compelled by its home government to hand over data under laws, potentially breaching local privacy laws, so Nations are creating certification frameworks, like Australia's "Certified Strategic" data centre status. This requires everything from the land ownership to the supply chain to be nationally controlled, ensuring data is protected from foreign claims.</vt:lpstr>
      <vt:lpstr>Economic &amp; Industrial Strategy , Data is the raw material of the 21st-century economy, powering AI, finance, and innovation. Losing control of this data means losing economic value and competitive advantage, so some Countries are using investment screening to protect this "cognitive sovereignty." Deals involving foreign state-owned entities or sovereign wealth funds are subject to intense scrutiny to ensure they don't lead to foreign control over national digital assets.</vt:lpstr>
      <vt:lpstr>Geopolitical Leverage , In an interconnected world, control over digital infrastructure is a source of power. A nation's reliance on foreign data infrastructure can be used as leverage in a geopolitical crisis, so some projects aim to create a federated, sovereign data infrastructure to reduce reliance on US-based hyperscalers, ensuring that national data is governed by national rules. In essence, data centers, and where the ground is located determines whose laws rule. This fusion of the digital and the physical is what transforms a data center from a commercial building into a strategic national project.</vt:lpstr>
      <vt:lpstr>Conclusion  A data center is a marvel of modern engineering, a highly orchestrated convergence of power, cooling, networking, and security. It is far more than a "room full of servers"; it is the robust, resilient, and secure engine room that powers the 21st century, enabling the digital experiences we now take for granted.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Intitulé du mémoire : Étude morphosémantique des adjectifs dans le français du tourisme    Cas de l’émission « Échappées Belles » diffusée sur France 5</dc:title>
  <dc:creator>Nino</dc:creator>
  <cp:lastModifiedBy>Mohamed Benammar</cp:lastModifiedBy>
  <cp:revision>164</cp:revision>
  <dcterms:created xsi:type="dcterms:W3CDTF">2023-06-21T15:32:09Z</dcterms:created>
  <dcterms:modified xsi:type="dcterms:W3CDTF">2026-04-12T09:49:34Z</dcterms:modified>
</cp:coreProperties>
</file>