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5"/>
  </p:sldMasterIdLst>
  <p:notesMasterIdLst>
    <p:notesMasterId r:id="rId17"/>
  </p:notesMasterIdLst>
  <p:handoutMasterIdLst>
    <p:handoutMasterId r:id="rId18"/>
  </p:handoutMasterIdLst>
  <p:sldIdLst>
    <p:sldId id="445" r:id="rId6"/>
    <p:sldId id="509" r:id="rId7"/>
    <p:sldId id="510" r:id="rId8"/>
    <p:sldId id="511" r:id="rId9"/>
    <p:sldId id="512" r:id="rId10"/>
    <p:sldId id="513" r:id="rId11"/>
    <p:sldId id="514" r:id="rId12"/>
    <p:sldId id="515" r:id="rId13"/>
    <p:sldId id="516" r:id="rId14"/>
    <p:sldId id="517" r:id="rId15"/>
    <p:sldId id="518" r:id="rId16"/>
  </p:sldIdLst>
  <p:sldSz cx="9144000" cy="6858000" type="screen4x3"/>
  <p:notesSz cx="685800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A" initials="A" lastIdx="1" clrIdx="0">
    <p:extLst>
      <p:ext uri="{19B8F6BF-5375-455C-9EA6-DF929625EA0E}">
        <p15:presenceInfo xmlns:p15="http://schemas.microsoft.com/office/powerpoint/2012/main" userId="ALF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2"/>
    <a:srgbClr val="DDDDDD"/>
    <a:srgbClr val="EAEAEA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264" autoAdjust="0"/>
    <p:restoredTop sz="93883" autoAdjust="0"/>
  </p:normalViewPr>
  <p:slideViewPr>
    <p:cSldViewPr>
      <p:cViewPr varScale="1">
        <p:scale>
          <a:sx n="64" d="100"/>
          <a:sy n="64" d="100"/>
        </p:scale>
        <p:origin x="5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548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COPYRIGHT 2009.  COMMUNITY LENDING ASSOCIATES, LLC. and REMOC ASSOCIATES, LLC. ALL RIGHTS  RESERVED. www.remoc.com</a:t>
            </a:r>
          </a:p>
          <a:p>
            <a:pPr>
              <a:defRPr/>
            </a:pPr>
            <a:r>
              <a:rPr lang="en-US"/>
              <a:t>www.communitylendassoc.com    860 767 6844</a:t>
            </a:r>
          </a:p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r>
              <a:rPr lang="en-US"/>
              <a:t>For informational purposes only. Not legal advice.</a:t>
            </a:r>
          </a:p>
          <a:p>
            <a:pPr>
              <a:defRPr/>
            </a:pPr>
            <a:fld id="{9A101438-D0D1-4815-BDAF-C03D809853F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r>
              <a:rPr lang="en-US"/>
              <a:t>Community Lending Associates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A584BC5D-B83D-46DC-9E68-DD71FE85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9825" y="693738"/>
            <a:ext cx="4578350" cy="3430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9275"/>
            <a:ext cx="5029200" cy="413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58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87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79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12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20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63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54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17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0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1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TP3-Solution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4(3)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4</a:t>
            </a:r>
            <a:r>
              <a:rPr lang="fr-FR" sz="1800" b="1" dirty="0">
                <a:latin typeface="Calibri "/>
              </a:rPr>
              <a:t>) </a:t>
            </a:r>
            <a:r>
              <a:rPr lang="fr-FR" sz="1800" dirty="0">
                <a:latin typeface="Calibri "/>
              </a:rPr>
              <a:t>Ecrire un programme qui vérifie si un étudiant nommé "Sara" existe. Le programme affiche </a:t>
            </a:r>
            <a:r>
              <a:rPr lang="fr-FR" sz="1800" dirty="0" smtClean="0">
                <a:latin typeface="Calibri "/>
              </a:rPr>
              <a:t>: Sara </a:t>
            </a:r>
            <a:r>
              <a:rPr lang="fr-FR" sz="1800" dirty="0">
                <a:latin typeface="Calibri "/>
              </a:rPr>
              <a:t>existe ou Sara n'existe pas</a:t>
            </a:r>
          </a:p>
          <a:p>
            <a:pPr marL="0" indent="0">
              <a:buNone/>
            </a:pPr>
            <a:endParaRPr lang="fr-FR" sz="1800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found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 "Sara":</a:t>
            </a:r>
            <a:b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found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found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("Sara existe")</a:t>
            </a:r>
            <a:b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("Sara n'existe pas")</a:t>
            </a:r>
            <a:endParaRPr lang="fr-FR" sz="1800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10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4(4)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3819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>
                <a:latin typeface="+mj-lt"/>
              </a:rPr>
              <a:t>5</a:t>
            </a:r>
            <a:r>
              <a:rPr lang="fr-FR" sz="1800" b="1" dirty="0" smtClean="0">
                <a:latin typeface="+mj-lt"/>
              </a:rPr>
              <a:t>) </a:t>
            </a:r>
            <a:r>
              <a:rPr lang="fr-FR" sz="1800" dirty="0" smtClean="0">
                <a:latin typeface="+mj-lt"/>
              </a:rPr>
              <a:t>Ecrire </a:t>
            </a:r>
            <a:r>
              <a:rPr lang="fr-FR" sz="1800" dirty="0">
                <a:latin typeface="+mj-lt"/>
              </a:rPr>
              <a:t>un programme qui crée une nouvelle liste contenant uniquement les étudiants ayant une note strictement supérieure à 14</a:t>
            </a:r>
            <a:r>
              <a:rPr lang="fr-FR" sz="18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 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[]</a:t>
            </a:r>
            <a:b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["grade"] 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14: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result.</a:t>
            </a:r>
            <a:r>
              <a:rPr lang="en-US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11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40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1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dirty="0">
                <a:latin typeface="Calibri "/>
              </a:rPr>
              <a:t>Copier et exécuter le programme suivant :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student = {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"Ali",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"age": 20,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"grade": 14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print(student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600" b="1" dirty="0" smtClean="0">
                <a:latin typeface="Calibri "/>
              </a:rPr>
              <a:t>1) </a:t>
            </a:r>
            <a:r>
              <a:rPr lang="fr-FR" sz="1600" dirty="0" smtClean="0">
                <a:latin typeface="Calibri "/>
              </a:rPr>
              <a:t>Que </a:t>
            </a:r>
            <a:r>
              <a:rPr lang="fr-FR" sz="1600" dirty="0">
                <a:latin typeface="Calibri "/>
              </a:rPr>
              <a:t>représente cette variable </a:t>
            </a:r>
            <a:r>
              <a:rPr lang="fr-FR" sz="1600" dirty="0" smtClean="0">
                <a:latin typeface="Calibri "/>
              </a:rPr>
              <a:t>?</a:t>
            </a:r>
          </a:p>
          <a:p>
            <a:pPr marL="0" indent="0">
              <a:buNone/>
            </a:pPr>
            <a:r>
              <a:rPr lang="fr-FR" sz="1600" dirty="0">
                <a:latin typeface="Calibri "/>
              </a:rPr>
              <a:t>	</a:t>
            </a:r>
            <a:r>
              <a:rPr lang="fr-FR" sz="1600" dirty="0" smtClean="0">
                <a:solidFill>
                  <a:srgbClr val="0070C0"/>
                </a:solidFill>
                <a:latin typeface="Calibri "/>
              </a:rPr>
              <a:t>Un </a:t>
            </a:r>
            <a:r>
              <a:rPr lang="fr-FR" sz="1600" dirty="0">
                <a:solidFill>
                  <a:srgbClr val="0070C0"/>
                </a:solidFill>
                <a:latin typeface="Calibri "/>
              </a:rPr>
              <a:t>dictionnaire représentant un étudiant</a:t>
            </a:r>
          </a:p>
          <a:p>
            <a:pPr marL="0" indent="0">
              <a:buNone/>
            </a:pPr>
            <a:r>
              <a:rPr lang="fr-FR" sz="1600" b="1" dirty="0">
                <a:latin typeface="Calibri "/>
              </a:rPr>
              <a:t>2) </a:t>
            </a:r>
            <a:r>
              <a:rPr lang="fr-FR" sz="1600" dirty="0">
                <a:latin typeface="Calibri "/>
              </a:rPr>
              <a:t>Donner l’instruction permettant d’afficher </a:t>
            </a:r>
            <a:r>
              <a:rPr lang="fr-FR" sz="1600" dirty="0" smtClean="0">
                <a:latin typeface="Calibri "/>
              </a:rPr>
              <a:t>: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fr-FR" sz="1600" dirty="0" smtClean="0">
                <a:latin typeface="Calibri "/>
              </a:rPr>
              <a:t>le nom</a:t>
            </a:r>
          </a:p>
          <a:p>
            <a:pPr marL="0" indent="0">
              <a:buNone/>
            </a:pPr>
            <a:r>
              <a:rPr lang="fr-FR" sz="1600" dirty="0" smtClean="0">
                <a:latin typeface="Calibri "/>
              </a:rPr>
              <a:t>	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"])</a:t>
            </a:r>
            <a:endParaRPr lang="fr-FR" sz="1600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fr-FR" sz="1600" dirty="0" smtClean="0">
                <a:latin typeface="Calibri "/>
              </a:rPr>
              <a:t>l’âge</a:t>
            </a:r>
          </a:p>
          <a:p>
            <a:pPr marL="0" indent="0">
              <a:buNone/>
            </a:pP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6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"])</a:t>
            </a:r>
            <a:endParaRPr lang="fr-FR" sz="1600" dirty="0">
              <a:latin typeface="Calibri "/>
            </a:endParaRPr>
          </a:p>
          <a:p>
            <a:pPr marL="0" indent="0">
              <a:buNone/>
            </a:pPr>
            <a:endParaRPr lang="fr-FR" sz="1600" dirty="0">
              <a:latin typeface="+mj-lt"/>
            </a:endParaRPr>
          </a:p>
          <a:p>
            <a:pPr marL="0" indent="0">
              <a:buNone/>
            </a:pPr>
            <a:endParaRPr lang="fr-FR" sz="16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2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6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1 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3819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3</a:t>
            </a:r>
            <a:r>
              <a:rPr lang="fr-FR" sz="1800" b="1" dirty="0">
                <a:latin typeface="Calibri "/>
              </a:rPr>
              <a:t>)</a:t>
            </a:r>
            <a:r>
              <a:rPr lang="fr-FR" sz="1800" dirty="0">
                <a:latin typeface="Calibri "/>
              </a:rPr>
              <a:t> Modifier la note de l’étudiant à 16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	</a:t>
            </a: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 = 16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4</a:t>
            </a:r>
            <a:r>
              <a:rPr lang="fr-FR" sz="1800" b="1" dirty="0">
                <a:latin typeface="Calibri "/>
              </a:rPr>
              <a:t>)</a:t>
            </a:r>
            <a:r>
              <a:rPr lang="fr-FR" sz="1800" dirty="0">
                <a:latin typeface="Calibri "/>
              </a:rPr>
              <a:t> Ajouter une nouvelle information : "ville": "</a:t>
            </a:r>
            <a:r>
              <a:rPr lang="fr-FR" sz="1800" dirty="0" smtClean="0">
                <a:latin typeface="Calibri "/>
              </a:rPr>
              <a:t>Alger« 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city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 = "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Algiers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endParaRPr lang="fr-FR" sz="1800" b="1" dirty="0">
              <a:latin typeface="Calibri "/>
            </a:endParaRPr>
          </a:p>
          <a:p>
            <a:pPr marL="0" indent="0">
              <a:buNone/>
            </a:pPr>
            <a:endParaRPr lang="fr-FR" sz="1800" b="1" dirty="0" smtClean="0">
              <a:latin typeface="Calibri "/>
            </a:endParaRP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5</a:t>
            </a:r>
            <a:r>
              <a:rPr lang="fr-FR" sz="1800" b="1" dirty="0">
                <a:latin typeface="Calibri "/>
              </a:rPr>
              <a:t>)</a:t>
            </a:r>
            <a:r>
              <a:rPr lang="fr-FR" sz="1800" dirty="0">
                <a:latin typeface="Calibri "/>
              </a:rPr>
              <a:t> Afficher le dictionnaire après modification.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800" dirty="0">
              <a:latin typeface="Calibri "/>
            </a:endParaRPr>
          </a:p>
          <a:p>
            <a:pPr marL="0" indent="0">
              <a:buNone/>
            </a:pPr>
            <a:endParaRPr lang="fr-FR" sz="16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3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72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dirty="0" smtClean="0">
                <a:latin typeface="Calibri "/>
              </a:rPr>
              <a:t>On </a:t>
            </a:r>
            <a:r>
              <a:rPr lang="fr-FR" sz="1600" dirty="0">
                <a:latin typeface="Calibri "/>
              </a:rPr>
              <a:t>considère le dictionnaire précédent</a:t>
            </a:r>
            <a:r>
              <a:rPr lang="fr-FR" sz="16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600" b="1" dirty="0" smtClean="0">
                <a:latin typeface="Calibri "/>
              </a:rPr>
              <a:t>1) </a:t>
            </a:r>
            <a:r>
              <a:rPr lang="fr-FR" sz="1600" dirty="0" smtClean="0">
                <a:latin typeface="Calibri "/>
              </a:rPr>
              <a:t>Ecrire </a:t>
            </a:r>
            <a:r>
              <a:rPr lang="fr-FR" sz="1600" dirty="0">
                <a:latin typeface="Calibri "/>
              </a:rPr>
              <a:t>un programme qui affiche toutes les clés</a:t>
            </a:r>
            <a:r>
              <a:rPr lang="fr-FR" sz="16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6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key </a:t>
            </a:r>
            <a:r>
              <a:rPr lang="fr-FR" sz="16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(key)</a:t>
            </a:r>
          </a:p>
          <a:p>
            <a:pPr marL="0" indent="0">
              <a:buNone/>
            </a:pPr>
            <a:endParaRPr lang="fr-FR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600" dirty="0" smtClean="0">
                <a:latin typeface="Calibri "/>
                <a:cs typeface="Courier New" panose="02070309020205020404" pitchFamily="49" charset="0"/>
              </a:rPr>
              <a:t>Ou bin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key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student.</a:t>
            </a:r>
            <a:r>
              <a:rPr lang="en-US" sz="16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keys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print(key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6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600" b="1" dirty="0" smtClean="0">
                <a:latin typeface="Calibri "/>
              </a:rPr>
              <a:t>2</a:t>
            </a:r>
            <a:r>
              <a:rPr lang="fr-FR" sz="1600" b="1" dirty="0">
                <a:latin typeface="Calibri "/>
              </a:rPr>
              <a:t>) </a:t>
            </a:r>
            <a:r>
              <a:rPr lang="fr-FR" sz="1600" dirty="0">
                <a:latin typeface="Calibri "/>
              </a:rPr>
              <a:t>Ecrire un programme qui affiche toutes les valeurs</a:t>
            </a:r>
            <a:r>
              <a:rPr lang="fr-FR" sz="16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key </a:t>
            </a:r>
            <a:r>
              <a:rPr lang="fr-FR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6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[key]</a:t>
            </a:r>
            <a:r>
              <a:rPr lang="fr-FR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sz="1600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600" dirty="0">
                <a:latin typeface="Calibri "/>
                <a:cs typeface="Courier New" panose="02070309020205020404" pitchFamily="49" charset="0"/>
              </a:rPr>
              <a:t>Ou </a:t>
            </a:r>
            <a:r>
              <a:rPr lang="fr-FR" sz="1600" dirty="0" smtClean="0">
                <a:latin typeface="Calibri "/>
                <a:cs typeface="Courier New" panose="02070309020205020404" pitchFamily="49" charset="0"/>
              </a:rPr>
              <a:t>bin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value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student.</a:t>
            </a:r>
            <a:r>
              <a:rPr lang="en-US" sz="16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print(value)</a:t>
            </a:r>
            <a:endParaRPr lang="fr-FR" sz="16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4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79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2(2)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700" b="1" dirty="0" smtClean="0">
                <a:latin typeface="Calibri "/>
              </a:rPr>
              <a:t>3</a:t>
            </a:r>
            <a:r>
              <a:rPr lang="fr-FR" sz="1700" b="1" dirty="0">
                <a:latin typeface="Calibri "/>
              </a:rPr>
              <a:t>) </a:t>
            </a:r>
            <a:r>
              <a:rPr lang="fr-FR" sz="1700" dirty="0">
                <a:latin typeface="Calibri "/>
              </a:rPr>
              <a:t>Ecrire un programme qui affiche :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name : Ali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age : 20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grade : 16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city : Algiers</a:t>
            </a:r>
          </a:p>
          <a:p>
            <a:pPr marL="0" indent="0">
              <a:buNone/>
            </a:pPr>
            <a:endParaRPr lang="fr-FR" sz="1700" dirty="0" smtClean="0">
              <a:latin typeface="Calibri "/>
            </a:endParaRPr>
          </a:p>
          <a:p>
            <a:pPr marL="0" indent="0">
              <a:buNone/>
            </a:pPr>
            <a:r>
              <a:rPr lang="en-US" sz="17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7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student: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":", student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[key</a:t>
            </a:r>
            <a:r>
              <a:rPr lang="en-US" sz="17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17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sz="1700" dirty="0" smtClean="0"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700" dirty="0" smtClean="0">
                <a:latin typeface="Calibri "/>
                <a:cs typeface="Courier New" panose="02070309020205020404" pitchFamily="49" charset="0"/>
              </a:rPr>
              <a:t>Ou </a:t>
            </a:r>
            <a:r>
              <a:rPr lang="fr-FR" sz="1700" dirty="0">
                <a:latin typeface="Calibri "/>
                <a:cs typeface="Courier New" panose="02070309020205020404" pitchFamily="49" charset="0"/>
              </a:rPr>
              <a:t>bin</a:t>
            </a:r>
          </a:p>
          <a:p>
            <a:pPr marL="0" indent="0">
              <a:buNone/>
            </a:pPr>
            <a:r>
              <a:rPr lang="en-US" sz="17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7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student.</a:t>
            </a:r>
            <a:r>
              <a:rPr lang="en-US" sz="17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print(key</a:t>
            </a:r>
            <a:r>
              <a:rPr lang="en-US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":", </a:t>
            </a:r>
            <a:r>
              <a:rPr lang="en-US" sz="17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7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700" dirty="0" smtClean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700" dirty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700" b="1" dirty="0">
                <a:latin typeface="Calibri "/>
              </a:rPr>
              <a:t>4) </a:t>
            </a:r>
            <a:r>
              <a:rPr lang="fr-FR" sz="1700" dirty="0">
                <a:latin typeface="Calibri "/>
              </a:rPr>
              <a:t>Ecrire un programme qui affiche le nombre d’éléments du dictionnaire</a:t>
            </a:r>
            <a:r>
              <a:rPr lang="fr-FR" sz="17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7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7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7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etudiant</a:t>
            </a:r>
            <a:r>
              <a:rPr lang="fr-FR" sz="17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fr-FR" sz="17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7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700" dirty="0" smtClean="0">
              <a:latin typeface="Calibri "/>
            </a:endParaRPr>
          </a:p>
          <a:p>
            <a:pPr marL="0" indent="0">
              <a:buNone/>
            </a:pPr>
            <a:endParaRPr lang="fr-FR" sz="17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5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9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On </a:t>
            </a:r>
            <a:r>
              <a:rPr lang="fr-FR" sz="1800" dirty="0">
                <a:latin typeface="Calibri "/>
                <a:cs typeface="Courier New" panose="02070309020205020404" pitchFamily="49" charset="0"/>
              </a:rPr>
              <a:t>considère le code suivant :</a:t>
            </a:r>
          </a:p>
          <a:p>
            <a:pPr marL="0" indent="0">
              <a:buNone/>
            </a:pP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{"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": "Ali", "grade": 12},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{"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": "Sara", "grade": 16},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{"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": "Yacine", "grade":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15}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fr-FR" sz="1800" b="1" dirty="0" smtClean="0">
                <a:latin typeface="Calibri "/>
                <a:cs typeface="Courier New" panose="02070309020205020404" pitchFamily="49" charset="0"/>
              </a:rPr>
              <a:t>1) </a:t>
            </a: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Que </a:t>
            </a:r>
            <a:r>
              <a:rPr lang="fr-FR" sz="1800" dirty="0">
                <a:latin typeface="Calibri "/>
                <a:cs typeface="Courier New" panose="02070309020205020404" pitchFamily="49" charset="0"/>
              </a:rPr>
              <a:t>contient la variable </a:t>
            </a:r>
            <a:r>
              <a:rPr lang="fr-FR" sz="1800" i="1" dirty="0" err="1">
                <a:latin typeface="Calibri "/>
                <a:cs typeface="Courier New" panose="02070309020205020404" pitchFamily="49" charset="0"/>
              </a:rPr>
              <a:t>students</a:t>
            </a:r>
            <a:r>
              <a:rPr lang="fr-FR" sz="1800" dirty="0">
                <a:latin typeface="Calibri 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?</a:t>
            </a:r>
          </a:p>
          <a:p>
            <a:pPr marL="0" indent="0">
              <a:buNone/>
            </a:pPr>
            <a:r>
              <a:rPr lang="fr-FR" sz="1800" dirty="0">
                <a:latin typeface="Calibri "/>
                <a:cs typeface="Courier New" panose="02070309020205020404" pitchFamily="49" charset="0"/>
              </a:rPr>
              <a:t>	</a:t>
            </a:r>
            <a:r>
              <a:rPr lang="fr-FR" sz="1800" dirty="0" smtClean="0">
                <a:solidFill>
                  <a:srgbClr val="0070C0"/>
                </a:solidFill>
                <a:latin typeface="Calibri "/>
                <a:cs typeface="Courier New" panose="02070309020205020404" pitchFamily="49" charset="0"/>
              </a:rPr>
              <a:t>Une </a:t>
            </a:r>
            <a:r>
              <a:rPr lang="fr-FR" sz="1800" dirty="0">
                <a:solidFill>
                  <a:srgbClr val="0070C0"/>
                </a:solidFill>
                <a:latin typeface="Calibri "/>
                <a:cs typeface="Courier New" panose="02070309020205020404" pitchFamily="49" charset="0"/>
              </a:rPr>
              <a:t>liste d’étudiants (</a:t>
            </a:r>
            <a:r>
              <a:rPr lang="fr-FR" sz="1800" dirty="0" smtClean="0">
                <a:solidFill>
                  <a:srgbClr val="0070C0"/>
                </a:solidFill>
                <a:latin typeface="Calibri "/>
                <a:cs typeface="Courier New" panose="02070309020205020404" pitchFamily="49" charset="0"/>
              </a:rPr>
              <a:t>dictionnaires)</a:t>
            </a:r>
            <a:endParaRPr lang="fr-FR" sz="1800" dirty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alibri "/>
                <a:cs typeface="Courier New" panose="02070309020205020404" pitchFamily="49" charset="0"/>
              </a:rPr>
              <a:t>2) Ecrire un programme qui affiche les noms des étudiants</a:t>
            </a: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endParaRPr lang="fr-FR" sz="1800" dirty="0" smtClean="0"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FR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"])    </a:t>
            </a:r>
          </a:p>
          <a:p>
            <a:pPr marL="0" indent="0">
              <a:buNone/>
            </a:pPr>
            <a:endParaRPr lang="fr-FR" sz="1700" dirty="0">
              <a:latin typeface="Calibri 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6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3 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Calibri "/>
                <a:cs typeface="Courier New" panose="02070309020205020404" pitchFamily="49" charset="0"/>
              </a:rPr>
              <a:t>3) </a:t>
            </a: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Ecrire l</a:t>
            </a:r>
            <a:r>
              <a:rPr lang="fr-FR" sz="1800" dirty="0" smtClean="0">
                <a:latin typeface="Calibri "/>
              </a:rPr>
              <a:t>e </a:t>
            </a:r>
            <a:r>
              <a:rPr lang="fr-FR" sz="1800" dirty="0">
                <a:latin typeface="Calibri "/>
              </a:rPr>
              <a:t>code qui affiche les notes des étudiants sur une même ligne, séparées par un </a:t>
            </a:r>
            <a:r>
              <a:rPr lang="fr-FR" sz="1800" dirty="0" smtClean="0">
                <a:latin typeface="Calibri "/>
              </a:rPr>
              <a:t>espace: 12 16 15.</a:t>
            </a:r>
          </a:p>
          <a:p>
            <a:pPr marL="0" indent="0">
              <a:buNone/>
            </a:pPr>
            <a:endParaRPr lang="fr-FR" sz="1800" dirty="0" smtClean="0">
              <a:latin typeface="Calibri "/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"], 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=" "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   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4) </a:t>
            </a:r>
            <a:r>
              <a:rPr lang="fr-FR" sz="1800" dirty="0">
                <a:latin typeface="Calibri "/>
              </a:rPr>
              <a:t>Ecrire un programme qui affiche :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Ali a 12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Sara a 16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Yacine a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 smtClean="0">
              <a:latin typeface="Calibri "/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FR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"a",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"grade"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7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1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On </a:t>
            </a:r>
            <a:r>
              <a:rPr lang="fr-FR" sz="1800" dirty="0">
                <a:latin typeface="Calibri "/>
              </a:rPr>
              <a:t>considère la liste précédente :</a:t>
            </a: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1) </a:t>
            </a:r>
            <a:r>
              <a:rPr lang="fr-FR" sz="1800" dirty="0" smtClean="0">
                <a:latin typeface="Calibri "/>
              </a:rPr>
              <a:t>Ecrire </a:t>
            </a:r>
            <a:r>
              <a:rPr lang="fr-FR" sz="1800" dirty="0">
                <a:latin typeface="Calibri "/>
              </a:rPr>
              <a:t>un programme qui affiche les </a:t>
            </a:r>
            <a:r>
              <a:rPr lang="fr-FR" sz="1800" dirty="0" smtClean="0">
                <a:latin typeface="Calibri "/>
              </a:rPr>
              <a:t>noms des étudiants </a:t>
            </a:r>
            <a:r>
              <a:rPr lang="fr-FR" sz="1800" dirty="0">
                <a:latin typeface="Calibri "/>
              </a:rPr>
              <a:t>ayant une note &gt; 14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  <a:r>
              <a:rPr lang="fr-FR" sz="1800" b="1" dirty="0"/>
              <a:t> </a:t>
            </a:r>
            <a:r>
              <a:rPr lang="fr-FR" sz="1800" dirty="0">
                <a:solidFill>
                  <a:srgbClr val="00B050"/>
                </a:solidFill>
              </a:rPr>
              <a:t>&gt; 14</a:t>
            </a:r>
            <a:r>
              <a:rPr lang="fr-FR" sz="1800" dirty="0"/>
              <a:t>: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"])    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2) </a:t>
            </a:r>
            <a:r>
              <a:rPr lang="fr-FR" sz="1800" dirty="0">
                <a:latin typeface="Calibri "/>
              </a:rPr>
              <a:t>Ecrire un programme qui compte combien d’étudiants ont une note ≥ 14.</a:t>
            </a:r>
          </a:p>
          <a:p>
            <a:pPr marL="0" indent="0">
              <a:buNone/>
            </a:pPr>
            <a:endParaRPr lang="fr-F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  <a:b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"] &gt;= 14:</a:t>
            </a:r>
            <a:b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r-FR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  <a:b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b="1" dirty="0" smtClean="0">
              <a:latin typeface="Calibri "/>
            </a:endParaRPr>
          </a:p>
          <a:p>
            <a:pPr marL="0" indent="0">
              <a:buNone/>
            </a:pPr>
            <a:endParaRPr lang="fr-FR" sz="1800" b="1" dirty="0">
              <a:latin typeface="Calibri "/>
            </a:endParaRPr>
          </a:p>
          <a:p>
            <a:pPr marL="0" indent="0">
              <a:buNone/>
            </a:pPr>
            <a:endParaRPr lang="fr-FR" sz="1800" b="1" dirty="0" smtClean="0">
              <a:latin typeface="Calibri "/>
            </a:endParaRP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3</a:t>
            </a:r>
            <a:r>
              <a:rPr lang="fr-FR" sz="1800" b="1" dirty="0">
                <a:latin typeface="Calibri "/>
              </a:rPr>
              <a:t>) </a:t>
            </a:r>
            <a:r>
              <a:rPr lang="fr-FR" sz="1800" dirty="0">
                <a:latin typeface="Calibri "/>
              </a:rPr>
              <a:t>Ecrire un programme qui calcule la moyenne de la classe.</a:t>
            </a: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4) </a:t>
            </a:r>
            <a:r>
              <a:rPr lang="fr-FR" sz="1800" dirty="0">
                <a:latin typeface="Calibri "/>
              </a:rPr>
              <a:t>Ecrire un programme qui vérifie si un étudiant nommé "Sara" existe. Le programme affiche </a:t>
            </a:r>
            <a:r>
              <a:rPr lang="fr-FR" sz="1800" dirty="0" smtClean="0">
                <a:latin typeface="Calibri "/>
              </a:rPr>
              <a:t>: </a:t>
            </a:r>
            <a:r>
              <a:rPr lang="fr-FR" sz="1800" i="1" dirty="0" smtClean="0">
                <a:latin typeface="Calibri "/>
              </a:rPr>
              <a:t>Sara </a:t>
            </a:r>
            <a:r>
              <a:rPr lang="fr-FR" sz="1800" i="1" dirty="0">
                <a:latin typeface="Calibri "/>
              </a:rPr>
              <a:t>existe</a:t>
            </a:r>
            <a:r>
              <a:rPr lang="fr-FR" sz="1800" dirty="0">
                <a:latin typeface="Calibri "/>
              </a:rPr>
              <a:t> ou </a:t>
            </a:r>
            <a:r>
              <a:rPr lang="fr-FR" sz="1800" i="1" dirty="0">
                <a:latin typeface="Calibri "/>
              </a:rPr>
              <a:t>Sara n'existe </a:t>
            </a:r>
            <a:r>
              <a:rPr lang="fr-FR" sz="1800" i="1" dirty="0" smtClean="0">
                <a:latin typeface="Calibri "/>
              </a:rPr>
              <a:t>pas</a:t>
            </a:r>
            <a:r>
              <a:rPr lang="fr-FR" sz="1800" dirty="0" smtClean="0">
                <a:latin typeface="Calibri "/>
              </a:rPr>
              <a:t>.</a:t>
            </a:r>
            <a:endParaRPr lang="fr-FR" sz="1800" dirty="0">
              <a:latin typeface="Calibri "/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800" dirty="0">
              <a:solidFill>
                <a:srgbClr val="0070C0"/>
              </a:solidFill>
              <a:latin typeface="Calibri 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8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8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4(2)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90261"/>
            <a:ext cx="8382000" cy="4734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3</a:t>
            </a:r>
            <a:r>
              <a:rPr lang="fr-FR" sz="1800" b="1" dirty="0">
                <a:latin typeface="Calibri "/>
              </a:rPr>
              <a:t>) </a:t>
            </a:r>
            <a:r>
              <a:rPr lang="fr-FR" sz="1800" dirty="0">
                <a:latin typeface="Calibri "/>
              </a:rPr>
              <a:t>Ecrire un programme qui calcule la moyenne de la classe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endParaRPr lang="fr-FR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</a:p>
          <a:p>
            <a:pPr marL="0" indent="0">
              <a:buNone/>
            </a:pP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pPr marL="0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average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=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fr-FR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"{average</a:t>
            </a:r>
            <a:r>
              <a:rPr lang="fr-F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:.2f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}")    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#Ou simplement </a:t>
            </a: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average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9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2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é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NMLSResourceTopic xmlns="ba3bbe5e-af72-471c-90f4-6a0ab3f8c38f"/>
    <GroupNumber xmlns="efe8e42f-3261-4de6-9f0c-8b6fb906bc99">14</GroupNumber>
    <ArticleStartDate xmlns="http://schemas.microsoft.com/sharepoint/v3" xsi:nil="true"/>
    <DocumentSortPriority xmlns="efe8e42f-3261-4de6-9f0c-8b6fb906bc99">2</DocumentSortPriority>
    <NMLS_x0020_Resource_x0020_Type xmlns="efe8e42f-3261-4de6-9f0c-8b6fb906bc99">Reference Guide</NMLS_x0020_Resource_x0020_Type>
    <DocumentAbstract xmlns="efe8e42f-3261-4de6-9f0c-8b6fb906bc99">Example of best practices in building a PowerPoint presentation
</DocumentAbstract>
    <UserType xmlns="efe8e42f-3261-4de6-9f0c-8b6fb906bc99">Company</UserType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NMLS Resource Document" ma:contentTypeID="0x010100DC5B5FCFF9D1BA4DAD229256A1AA6A3B0200D622463C5FFB014FBCAFE2655ACD4CF5" ma:contentTypeVersion="6" ma:contentTypeDescription="" ma:contentTypeScope="" ma:versionID="62cabd6c6ed5ab805f45e8bda64d38b4">
  <xsd:schema xmlns:xsd="http://www.w3.org/2001/XMLSchema" xmlns:xs="http://www.w3.org/2001/XMLSchema" xmlns:p="http://schemas.microsoft.com/office/2006/metadata/properties" xmlns:ns1="http://schemas.microsoft.com/sharepoint/v3" xmlns:ns2="efe8e42f-3261-4de6-9f0c-8b6fb906bc99" xmlns:ns3="ba3bbe5e-af72-471c-90f4-6a0ab3f8c38f" targetNamespace="http://schemas.microsoft.com/office/2006/metadata/properties" ma:root="true" ma:fieldsID="1cacb463c8c7f4291dbeee2ff2337f24" ns1:_="" ns2:_="" ns3:_="">
    <xsd:import namespace="http://schemas.microsoft.com/sharepoint/v3"/>
    <xsd:import namespace="efe8e42f-3261-4de6-9f0c-8b6fb906bc99"/>
    <xsd:import namespace="ba3bbe5e-af72-471c-90f4-6a0ab3f8c38f"/>
    <xsd:element name="properties">
      <xsd:complexType>
        <xsd:sequence>
          <xsd:element name="documentManagement">
            <xsd:complexType>
              <xsd:all>
                <xsd:element ref="ns1:ArticleStartDate" minOccurs="0"/>
                <xsd:element ref="ns2:DocumentAbstract" minOccurs="0"/>
                <xsd:element ref="ns2:NMLS_x0020_Resource_x0020_Type" minOccurs="0"/>
                <xsd:element ref="ns2:UserType" minOccurs="0"/>
                <xsd:element ref="ns3:NMLSResourceTopic" minOccurs="0"/>
                <xsd:element ref="ns2:DocumentSortPriority" minOccurs="0"/>
                <xsd:element ref="ns2:GroupNumber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rticleStartDate" ma:index="8" nillable="true" ma:displayName="Article Date" ma:format="DateOnly" ma:internalName="Article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e8e42f-3261-4de6-9f0c-8b6fb906bc99" elementFormDefault="qualified">
    <xsd:import namespace="http://schemas.microsoft.com/office/2006/documentManagement/types"/>
    <xsd:import namespace="http://schemas.microsoft.com/office/infopath/2007/PartnerControls"/>
    <xsd:element name="DocumentAbstract" ma:index="9" nillable="true" ma:displayName="DocumentAbstract" ma:internalName="DocumentAbstract">
      <xsd:simpleType>
        <xsd:restriction base="dms:Note">
          <xsd:maxLength value="255"/>
        </xsd:restriction>
      </xsd:simpleType>
    </xsd:element>
    <xsd:element name="NMLS_x0020_Resource_x0020_Type" ma:index="10" nillable="true" ma:displayName="NMLSResourceType" ma:default="Navigation Guide" ma:format="Dropdown" ma:internalName="NMLS_x0020_Resource_x0020_Type">
      <xsd:simpleType>
        <xsd:restriction base="dms:Choice">
          <xsd:enumeration value="Application Form"/>
          <xsd:enumeration value="Diagram"/>
          <xsd:enumeration value="FAQ"/>
          <xsd:enumeration value="Guidebook"/>
          <xsd:enumeration value="High Level Document"/>
          <xsd:enumeration value="MU Form"/>
          <xsd:enumeration value="Navigation Guide"/>
          <xsd:enumeration value="Other"/>
          <xsd:enumeration value="Policy"/>
          <xsd:enumeration value="Proposal for Comment"/>
          <xsd:enumeration value="Quick Guide"/>
          <xsd:enumeration value="Reference Guide"/>
          <xsd:enumeration value="Release Materials"/>
          <xsd:enumeration value="Report"/>
          <xsd:enumeration value="Survey"/>
          <xsd:enumeration value="Tutorial"/>
          <xsd:enumeration value="Test Content Outline"/>
        </xsd:restriction>
      </xsd:simpleType>
    </xsd:element>
    <xsd:element name="UserType" ma:index="11" nillable="true" ma:displayName="UserType" ma:default="Company" ma:format="Dropdown" ma:internalName="UserType">
      <xsd:simpleType>
        <xsd:restriction base="dms:Choice">
          <xsd:enumeration value="Company"/>
          <xsd:enumeration value="MLO"/>
          <xsd:enumeration value="Regulator"/>
          <xsd:enumeration value="Course Provider"/>
        </xsd:restriction>
      </xsd:simpleType>
    </xsd:element>
    <xsd:element name="DocumentSortPriority" ma:index="13" nillable="true" ma:displayName="DocumentSortPriority" ma:decimals="0" ma:default="0" ma:internalName="DocumentSortPriority">
      <xsd:simpleType>
        <xsd:restriction base="dms:Number"/>
      </xsd:simpleType>
    </xsd:element>
    <xsd:element name="GroupNumber" ma:index="14" nillable="true" ma:displayName="GroupNumber" ma:decimals="0" ma:internalName="GroupNumber">
      <xsd:simpleType>
        <xsd:restriction base="dms:Number">
          <xsd:minInclusive value="0"/>
        </xsd:restriction>
      </xsd:simpleType>
    </xsd:element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bbe5e-af72-471c-90f4-6a0ab3f8c38f" elementFormDefault="qualified">
    <xsd:import namespace="http://schemas.microsoft.com/office/2006/documentManagement/types"/>
    <xsd:import namespace="http://schemas.microsoft.com/office/infopath/2007/PartnerControls"/>
    <xsd:element name="NMLSResourceTopic" ma:index="12" nillable="true" ma:displayName="NMLSResourceTopic" ma:internalName="NMLSResource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ackground Check"/>
                    <xsd:enumeration value="Certification"/>
                    <xsd:enumeration value="Credit Report"/>
                    <xsd:enumeration value="Data Download"/>
                    <xsd:enumeration value="Education"/>
                    <xsd:enumeration value="Expansion"/>
                    <xsd:enumeration value="Financial Statements"/>
                    <xsd:enumeration value="Pre-Notification"/>
                    <xsd:enumeration value="Renewal"/>
                    <xsd:enumeration value="Testing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8AFC4-B253-4A4E-8DE7-83B2327BE9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04CE0B-4F32-4ABA-A2FE-77D7999DB8D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ba3bbe5e-af72-471c-90f4-6a0ab3f8c38f"/>
    <ds:schemaRef ds:uri="efe8e42f-3261-4de6-9f0c-8b6fb906bc9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CDDE69-BF9D-4429-A50A-D2E1D322214C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E7F0BA30-661A-4DE1-A3DC-BA2F2CA9C0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fe8e42f-3261-4de6-9f0c-8b6fb906bc99"/>
    <ds:schemaRef ds:uri="ba3bbe5e-af72-471c-90f4-6a0ab3f8c3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Présentation2</Template>
  <TotalTime>11911</TotalTime>
  <Words>719</Words>
  <Application>Microsoft Office PowerPoint</Application>
  <PresentationFormat>On-screen Show (4:3)</PresentationFormat>
  <Paragraphs>162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Arial</vt:lpstr>
      <vt:lpstr>Calibri</vt:lpstr>
      <vt:lpstr>Calibri </vt:lpstr>
      <vt:lpstr>Courier New</vt:lpstr>
      <vt:lpstr>Symbol</vt:lpstr>
      <vt:lpstr>Times New Roman</vt:lpstr>
      <vt:lpstr>Présentation2</vt:lpstr>
      <vt:lpstr>TP3-Solution</vt:lpstr>
      <vt:lpstr>Exercice 1</vt:lpstr>
      <vt:lpstr>Exercice 1 (2)</vt:lpstr>
      <vt:lpstr>Exercice 2</vt:lpstr>
      <vt:lpstr>Exercice 2(2)</vt:lpstr>
      <vt:lpstr>Exercice 3</vt:lpstr>
      <vt:lpstr>Exercice 3 (2)</vt:lpstr>
      <vt:lpstr>Exercice 4</vt:lpstr>
      <vt:lpstr>Exercice 4(2)</vt:lpstr>
      <vt:lpstr>Exercice 4(3)</vt:lpstr>
      <vt:lpstr>Exercice 4(4)</vt:lpstr>
    </vt:vector>
  </TitlesOfParts>
  <Company>Community Lending Associates,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Document: PowerPoint Presentation</dc:title>
  <dc:creator>Thomas Pinkowish</dc:creator>
  <cp:lastModifiedBy>ALFA</cp:lastModifiedBy>
  <cp:revision>8803819</cp:revision>
  <cp:lastPrinted>1998-10-07T20:47:16Z</cp:lastPrinted>
  <dcterms:created xsi:type="dcterms:W3CDTF">1998-03-02T13:03:23Z</dcterms:created>
  <dcterms:modified xsi:type="dcterms:W3CDTF">2026-03-31T15:10:22Z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NMLS Resource Document</vt:lpwstr>
  </property>
</Properties>
</file>