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67" r:id="rId9"/>
    <p:sldId id="265" r:id="rId10"/>
    <p:sldId id="268" r:id="rId11"/>
    <p:sldId id="271" r:id="rId12"/>
    <p:sldId id="269" r:id="rId13"/>
    <p:sldId id="270" r:id="rId14"/>
    <p:sldId id="272" r:id="rId15"/>
    <p:sldId id="274" r:id="rId16"/>
    <p:sldId id="275" r:id="rId17"/>
    <p:sldId id="276" r:id="rId18"/>
    <p:sldId id="278" r:id="rId19"/>
    <p:sldId id="279" r:id="rId20"/>
    <p:sldId id="284" r:id="rId21"/>
    <p:sldId id="281" r:id="rId22"/>
    <p:sldId id="282" r:id="rId23"/>
    <p:sldId id="283" r:id="rId24"/>
    <p:sldId id="285" r:id="rId25"/>
    <p:sldId id="286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8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05945-DAE8-4A03-8D0C-6FFD7E16376B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266B-DBCD-40D1-B4BD-1B057CCBE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9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266B-DBCD-40D1-B4BD-1B057CCBE56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0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266B-DBCD-40D1-B4BD-1B057CCBE56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4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51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28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82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1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69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41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27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18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4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61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9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4196-B06B-43E4-89EA-61BE08DEF619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965B1-52AA-43C0-84CF-B87E940D7A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2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148013"/>
            <a:ext cx="77628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5534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Cours </a:t>
            </a:r>
            <a:r>
              <a:rPr lang="fr-FR" dirty="0" smtClean="0"/>
              <a:t>Préparé </a:t>
            </a:r>
            <a:r>
              <a:rPr lang="fr-FR" dirty="0"/>
              <a:t>par M. MERZOUKI </a:t>
            </a:r>
            <a:r>
              <a:rPr lang="fr-FR" dirty="0" smtClean="0"/>
              <a:t>Youcef</a:t>
            </a:r>
          </a:p>
          <a:p>
            <a:r>
              <a:rPr lang="fr-FR" dirty="0" smtClean="0"/>
              <a:t>Mme </a:t>
            </a:r>
            <a:r>
              <a:rPr lang="fr-FR" dirty="0" err="1" smtClean="0"/>
              <a:t>Derdoukh</a:t>
            </a:r>
            <a:r>
              <a:rPr lang="fr-FR" dirty="0" smtClean="0"/>
              <a:t> </a:t>
            </a:r>
            <a:r>
              <a:rPr lang="fr-FR" dirty="0" err="1" smtClean="0"/>
              <a:t>Ouafa</a:t>
            </a:r>
            <a:r>
              <a:rPr lang="fr-FR" dirty="0" smtClean="0"/>
              <a:t> (modifié)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36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Depuis Linné (1707-1775), l’espèce est toujours désignée par 2 noms latins pour la compréhension internationale (nomenclature binomiale)</a:t>
            </a:r>
          </a:p>
          <a:p>
            <a:r>
              <a:rPr lang="fr-FR" dirty="0" smtClean="0"/>
              <a:t>Le premier nom est celui du genre commence toujours par 1 lettre </a:t>
            </a:r>
            <a:r>
              <a:rPr lang="fr-FR" dirty="0" smtClean="0">
                <a:solidFill>
                  <a:srgbClr val="FF0000"/>
                </a:solidFill>
              </a:rPr>
              <a:t>majuscule</a:t>
            </a:r>
          </a:p>
          <a:p>
            <a:r>
              <a:rPr lang="fr-FR" dirty="0" smtClean="0"/>
              <a:t>le second nom est celui de l’espèce commence par 1 lettre </a:t>
            </a:r>
            <a:r>
              <a:rPr lang="fr-FR" dirty="0" smtClean="0">
                <a:solidFill>
                  <a:srgbClr val="FF0000"/>
                </a:solidFill>
              </a:rPr>
              <a:t>minuscule</a:t>
            </a:r>
          </a:p>
          <a:p>
            <a:r>
              <a:rPr lang="fr-FR" dirty="0" smtClean="0"/>
              <a:t>Les 2 noms de l’espèce sont suivis du nom abrégé de l’auteur qui le premier a nommé l’espèce et puis de la date de description</a:t>
            </a:r>
          </a:p>
          <a:p>
            <a:r>
              <a:rPr lang="fr-FR" dirty="0" smtClean="0"/>
              <a:t>1 fois nommée et décrite dans 1 texte scientifique, 1 espèce ne peut plus changer de nom</a:t>
            </a:r>
          </a:p>
          <a:p>
            <a:r>
              <a:rPr lang="fr-FR" dirty="0" smtClean="0"/>
              <a:t>Ces nomenclatures ne comportent pas d’accent</a:t>
            </a:r>
          </a:p>
          <a:p>
            <a:r>
              <a:rPr lang="fr-FR" dirty="0" smtClean="0"/>
              <a:t>Si le genre et l’espèce sont donnés par le même auteur on ne met pas de parenthèse au nom d’auteur ainsi qu’à la date.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58578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9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Exemple :</a:t>
            </a:r>
          </a:p>
          <a:p>
            <a:pPr lvl="1"/>
            <a:r>
              <a:rPr lang="fr-FR" i="1" dirty="0" err="1" smtClean="0"/>
              <a:t>Felis</a:t>
            </a:r>
            <a:r>
              <a:rPr lang="fr-FR" i="1" dirty="0" smtClean="0"/>
              <a:t> </a:t>
            </a:r>
            <a:r>
              <a:rPr lang="fr-FR" i="1" dirty="0" err="1" smtClean="0"/>
              <a:t>leo</a:t>
            </a:r>
            <a:r>
              <a:rPr lang="fr-FR" i="1" dirty="0" smtClean="0"/>
              <a:t> </a:t>
            </a:r>
            <a:r>
              <a:rPr lang="fr-FR" dirty="0" smtClean="0"/>
              <a:t>L., 1758 (Le lion)</a:t>
            </a:r>
          </a:p>
          <a:p>
            <a:pPr lvl="1"/>
            <a:r>
              <a:rPr lang="fr-FR" i="1" dirty="0" err="1" smtClean="0"/>
              <a:t>Rattus</a:t>
            </a:r>
            <a:r>
              <a:rPr lang="fr-FR" i="1" dirty="0" smtClean="0"/>
              <a:t> </a:t>
            </a:r>
            <a:r>
              <a:rPr lang="fr-FR" i="1" dirty="0" err="1" smtClean="0"/>
              <a:t>rattus</a:t>
            </a:r>
            <a:r>
              <a:rPr lang="fr-FR" i="1" dirty="0" smtClean="0"/>
              <a:t> </a:t>
            </a:r>
            <a:r>
              <a:rPr lang="fr-FR" dirty="0" smtClean="0"/>
              <a:t>L., 1758 (Le rat)</a:t>
            </a:r>
          </a:p>
          <a:p>
            <a:pPr lvl="1"/>
            <a:r>
              <a:rPr lang="fr-FR" i="1" dirty="0" err="1" smtClean="0"/>
              <a:t>Pycnonotus</a:t>
            </a:r>
            <a:r>
              <a:rPr lang="fr-FR" i="1" dirty="0" smtClean="0"/>
              <a:t> </a:t>
            </a:r>
            <a:r>
              <a:rPr lang="fr-FR" i="1" dirty="0" err="1" smtClean="0"/>
              <a:t>barbatus</a:t>
            </a:r>
            <a:r>
              <a:rPr lang="fr-FR" i="1" dirty="0" smtClean="0"/>
              <a:t> </a:t>
            </a:r>
            <a:r>
              <a:rPr lang="fr-FR" dirty="0" err="1" smtClean="0"/>
              <a:t>Desf</a:t>
            </a:r>
            <a:r>
              <a:rPr lang="fr-FR" dirty="0" smtClean="0"/>
              <a:t>., 1757 (Le bulbul)</a:t>
            </a:r>
          </a:p>
          <a:p>
            <a:r>
              <a:rPr lang="fr-FR" dirty="0" smtClean="0"/>
              <a:t>Si le genre est donné par 1 auteur on met une parenthèse.</a:t>
            </a:r>
          </a:p>
          <a:p>
            <a:pPr lvl="1"/>
            <a:r>
              <a:rPr lang="fr-FR" dirty="0" smtClean="0"/>
              <a:t>Exemple: </a:t>
            </a:r>
            <a:r>
              <a:rPr lang="fr-FR" i="1" dirty="0" err="1" smtClean="0"/>
              <a:t>Dilodus</a:t>
            </a:r>
            <a:r>
              <a:rPr lang="fr-FR" i="1" dirty="0" smtClean="0"/>
              <a:t> </a:t>
            </a:r>
            <a:r>
              <a:rPr lang="fr-FR" i="1" dirty="0" err="1" smtClean="0"/>
              <a:t>puntazzo</a:t>
            </a:r>
            <a:r>
              <a:rPr lang="fr-FR" i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Gemelin</a:t>
            </a:r>
            <a:r>
              <a:rPr lang="fr-FR" dirty="0" smtClean="0"/>
              <a:t>, 1789) (Le Sar, poisson)</a:t>
            </a:r>
          </a:p>
          <a:p>
            <a:pPr marL="457200" lvl="1" indent="0">
              <a:buNone/>
            </a:pPr>
            <a:r>
              <a:rPr lang="fr-FR" dirty="0" smtClean="0"/>
              <a:t>                      </a:t>
            </a:r>
            <a:r>
              <a:rPr lang="fr-FR" i="1" dirty="0" err="1" smtClean="0"/>
              <a:t>Trigla</a:t>
            </a:r>
            <a:r>
              <a:rPr lang="fr-FR" i="1" dirty="0" smtClean="0"/>
              <a:t> </a:t>
            </a:r>
            <a:r>
              <a:rPr lang="fr-FR" i="1" dirty="0" err="1" smtClean="0"/>
              <a:t>cuculus</a:t>
            </a:r>
            <a:r>
              <a:rPr lang="fr-FR" i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Blosh</a:t>
            </a:r>
            <a:r>
              <a:rPr lang="fr-FR" dirty="0" smtClean="0"/>
              <a:t>, 1815) (Le Grondin, poisson)</a:t>
            </a:r>
          </a:p>
          <a:p>
            <a:r>
              <a:rPr lang="fr-FR" dirty="0" smtClean="0"/>
              <a:t>Dans bien des cas, l’étude systématique poussée, conduit à reconnaître les </a:t>
            </a:r>
            <a:r>
              <a:rPr lang="fr-FR" dirty="0" smtClean="0">
                <a:solidFill>
                  <a:srgbClr val="FF0000"/>
                </a:solidFill>
              </a:rPr>
              <a:t>sous-espèces</a:t>
            </a:r>
            <a:r>
              <a:rPr lang="fr-FR" dirty="0" smtClean="0"/>
              <a:t> et à employer la nomenclature </a:t>
            </a:r>
            <a:r>
              <a:rPr lang="fr-FR" dirty="0" err="1" smtClean="0"/>
              <a:t>trinomiale</a:t>
            </a:r>
            <a:r>
              <a:rPr lang="fr-FR" dirty="0" smtClean="0"/>
              <a:t> (utilisée pour la 1ère fois par </a:t>
            </a:r>
            <a:r>
              <a:rPr lang="fr-FR" dirty="0" err="1" smtClean="0"/>
              <a:t>Schlgele</a:t>
            </a:r>
            <a:r>
              <a:rPr lang="fr-FR" dirty="0" smtClean="0"/>
              <a:t> en 1844).</a:t>
            </a:r>
          </a:p>
          <a:p>
            <a:pPr lvl="1"/>
            <a:r>
              <a:rPr lang="fr-FR" dirty="0" smtClean="0"/>
              <a:t>Exemple: La sous espèce de chardonneret, le chardonneret à tête grise </a:t>
            </a:r>
            <a:r>
              <a:rPr lang="fr-FR" i="1" dirty="0" err="1" smtClean="0"/>
              <a:t>Carduelis</a:t>
            </a:r>
            <a:r>
              <a:rPr lang="fr-FR" i="1" dirty="0" smtClean="0"/>
              <a:t> </a:t>
            </a:r>
            <a:r>
              <a:rPr lang="fr-FR" i="1" dirty="0" err="1" smtClean="0"/>
              <a:t>carduelis</a:t>
            </a:r>
            <a:r>
              <a:rPr lang="fr-FR" i="1" dirty="0" smtClean="0"/>
              <a:t> </a:t>
            </a:r>
            <a:r>
              <a:rPr lang="fr-FR" i="1" dirty="0" err="1" smtClean="0"/>
              <a:t>caniceps</a:t>
            </a:r>
            <a:r>
              <a:rPr lang="fr-FR" dirty="0" smtClean="0"/>
              <a:t>.</a:t>
            </a:r>
          </a:p>
          <a:p>
            <a:r>
              <a:rPr lang="fr-FR" dirty="0" smtClean="0"/>
              <a:t>Remarque (1): le nom de l’espèce est écrit en </a:t>
            </a:r>
            <a:r>
              <a:rPr lang="fr-FR" i="1" dirty="0" smtClean="0"/>
              <a:t>italique</a:t>
            </a:r>
            <a:r>
              <a:rPr lang="fr-FR" dirty="0" smtClean="0"/>
              <a:t> si le texte est tapé ou souligné si le texte est manuscrit.</a:t>
            </a:r>
          </a:p>
          <a:p>
            <a:r>
              <a:rPr lang="fr-FR" dirty="0" smtClean="0"/>
              <a:t>Remarque (2): Si le genre est connu mais l’espèce est inconnue on inscrit le genre suivi du </a:t>
            </a:r>
            <a:r>
              <a:rPr lang="fr-FR" dirty="0" err="1" smtClean="0">
                <a:solidFill>
                  <a:srgbClr val="FF0000"/>
                </a:solidFill>
              </a:rPr>
              <a:t>sp</a:t>
            </a:r>
            <a:r>
              <a:rPr lang="fr-FR" dirty="0" smtClean="0"/>
              <a:t>. (</a:t>
            </a:r>
            <a:r>
              <a:rPr lang="fr-FR" dirty="0" err="1" smtClean="0"/>
              <a:t>sp</a:t>
            </a:r>
            <a:r>
              <a:rPr lang="fr-FR" dirty="0" smtClean="0"/>
              <a:t> = spécimen) pour 1 espèce non identifiée.</a:t>
            </a:r>
          </a:p>
          <a:p>
            <a:pPr lvl="1"/>
            <a:r>
              <a:rPr lang="fr-FR" dirty="0" smtClean="0"/>
              <a:t>Exemple : </a:t>
            </a:r>
            <a:r>
              <a:rPr lang="fr-FR" i="1" dirty="0" err="1" smtClean="0"/>
              <a:t>Calliptamus</a:t>
            </a:r>
            <a:r>
              <a:rPr lang="fr-FR" i="1" dirty="0" smtClean="0"/>
              <a:t> </a:t>
            </a:r>
            <a:r>
              <a:rPr lang="fr-FR" i="1" dirty="0" err="1" smtClean="0"/>
              <a:t>sp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01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57748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Pour déterminer 1espèce animale, il faut la décrire selon:</a:t>
            </a:r>
          </a:p>
          <a:p>
            <a:r>
              <a:rPr lang="fr-FR" dirty="0" smtClean="0"/>
              <a:t>La </a:t>
            </a:r>
            <a:r>
              <a:rPr lang="fr-FR" dirty="0" smtClean="0">
                <a:solidFill>
                  <a:srgbClr val="FF0000"/>
                </a:solidFill>
              </a:rPr>
              <a:t>morphologie externe</a:t>
            </a:r>
            <a:r>
              <a:rPr lang="fr-FR" dirty="0" smtClean="0"/>
              <a:t>, observable à l’œil nu ou en microscopie optique ou électronique (protozoaires), </a:t>
            </a:r>
            <a:r>
              <a:rPr lang="fr-FR" dirty="0" err="1" smtClean="0"/>
              <a:t>exp</a:t>
            </a:r>
            <a:r>
              <a:rPr lang="fr-FR" dirty="0" smtClean="0"/>
              <a:t>: tégument, ailes, pattes</a:t>
            </a:r>
          </a:p>
          <a:p>
            <a:r>
              <a:rPr lang="fr-FR" dirty="0" smtClean="0"/>
              <a:t>L’</a:t>
            </a:r>
            <a:r>
              <a:rPr lang="fr-FR" dirty="0" smtClean="0">
                <a:solidFill>
                  <a:srgbClr val="FF0000"/>
                </a:solidFill>
              </a:rPr>
              <a:t>anatomie interne</a:t>
            </a:r>
            <a:r>
              <a:rPr lang="fr-FR" dirty="0" smtClean="0"/>
              <a:t>, nécessitant 1 dissection, peut renseigner sur la position du système nerveux ou le type d’appareil circulatoire </a:t>
            </a:r>
          </a:p>
          <a:p>
            <a:r>
              <a:rPr lang="fr-FR" dirty="0" smtClean="0"/>
              <a:t>L’</a:t>
            </a:r>
            <a:r>
              <a:rPr lang="fr-FR" dirty="0" smtClean="0">
                <a:solidFill>
                  <a:srgbClr val="FF0000"/>
                </a:solidFill>
              </a:rPr>
              <a:t>embryologie</a:t>
            </a:r>
            <a:r>
              <a:rPr lang="fr-FR" dirty="0" smtClean="0"/>
              <a:t>, supposant des expérimentations comme des marquages cellulaires, peut montrer le type de segmentation ou de gastrulation </a:t>
            </a:r>
          </a:p>
          <a:p>
            <a:r>
              <a:rPr lang="fr-FR" dirty="0" smtClean="0"/>
              <a:t>Ces observations permettent de situer dans quel embranchement et quelle classe il appartient</a:t>
            </a:r>
          </a:p>
          <a:p>
            <a:r>
              <a:rPr lang="fr-FR" dirty="0" smtClean="0"/>
              <a:t>La détermination + précise (ordre, famille) se fait à l’aide de critères propres à chaque classe</a:t>
            </a:r>
          </a:p>
          <a:p>
            <a:r>
              <a:rPr lang="fr-FR" dirty="0" smtClean="0"/>
              <a:t>Par </a:t>
            </a:r>
            <a:r>
              <a:rPr lang="fr-FR" dirty="0" err="1" smtClean="0"/>
              <a:t>exp</a:t>
            </a:r>
            <a:r>
              <a:rPr lang="fr-FR" dirty="0" smtClean="0"/>
              <a:t>, chez les insectes, on étudie l’aspect des ailes (membraneuses, coriaces),  leur nombre, leur  nervation, puis la forme des pattes ou les types des pièces buccales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195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Les animaux sont classés selon différentes méthodes bio systématiques à savoir: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Uni /Pluricellulaires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Protozoaires</a:t>
            </a:r>
            <a:r>
              <a:rPr lang="fr-FR" dirty="0" smtClean="0"/>
              <a:t>: organismes unicellulaires, généralement hétérotrophes (ne produisent pas eux-mêmes leur nourriture)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Métazoaires</a:t>
            </a:r>
            <a:r>
              <a:rPr lang="fr-FR" dirty="0" smtClean="0"/>
              <a:t>: organismes pluricellulaires et hétérotrophes</a:t>
            </a:r>
          </a:p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Nature des tissus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Parazoaires</a:t>
            </a:r>
            <a:r>
              <a:rPr lang="fr-FR" dirty="0" smtClean="0"/>
              <a:t> (Éponges), </a:t>
            </a:r>
            <a:r>
              <a:rPr lang="fr-FR" dirty="0" err="1" smtClean="0"/>
              <a:t>comprennant</a:t>
            </a:r>
            <a:r>
              <a:rPr lang="fr-FR" dirty="0" smtClean="0"/>
              <a:t>  des organismes pluricellulaires n’ayant pas de véritables tissus, 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>
                <a:solidFill>
                  <a:srgbClr val="FF0000"/>
                </a:solidFill>
              </a:rPr>
              <a:t>Eumétazoaires</a:t>
            </a:r>
            <a:r>
              <a:rPr lang="fr-FR" dirty="0" smtClean="0"/>
              <a:t> ayant de vrai tissus</a:t>
            </a:r>
          </a:p>
          <a:p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79" y="836712"/>
            <a:ext cx="6619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6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Plan de symétrie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>
                <a:solidFill>
                  <a:srgbClr val="FF0000"/>
                </a:solidFill>
              </a:rPr>
              <a:t>radiata</a:t>
            </a:r>
            <a:r>
              <a:rPr lang="fr-FR" dirty="0" smtClean="0"/>
              <a:t>: animaux à symétrie radiale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>
                <a:solidFill>
                  <a:srgbClr val="FF0000"/>
                </a:solidFill>
              </a:rPr>
              <a:t>bilatéralia</a:t>
            </a:r>
            <a:r>
              <a:rPr lang="fr-FR" dirty="0" smtClean="0"/>
              <a:t>: animaux à symétrie bilatérale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Cavité interne</a:t>
            </a:r>
          </a:p>
          <a:p>
            <a:r>
              <a:rPr lang="fr-FR" dirty="0" smtClean="0"/>
              <a:t> Les </a:t>
            </a:r>
            <a:r>
              <a:rPr lang="fr-FR" dirty="0" err="1" smtClean="0">
                <a:solidFill>
                  <a:srgbClr val="FF0000"/>
                </a:solidFill>
              </a:rPr>
              <a:t>bilatéralia</a:t>
            </a:r>
            <a:r>
              <a:rPr lang="fr-FR" dirty="0" smtClean="0"/>
              <a:t> sont divisés en 3 groupes en se servant de la présence d'une cavité interne, le </a:t>
            </a:r>
            <a:r>
              <a:rPr lang="fr-FR" dirty="0" smtClean="0">
                <a:solidFill>
                  <a:srgbClr val="FF0000"/>
                </a:solidFill>
              </a:rPr>
              <a:t>cœlome</a:t>
            </a:r>
            <a:r>
              <a:rPr lang="fr-FR" dirty="0" smtClean="0"/>
              <a:t> comme critère</a:t>
            </a:r>
          </a:p>
          <a:p>
            <a:r>
              <a:rPr lang="fr-FR" dirty="0" smtClean="0"/>
              <a:t>On distingue </a:t>
            </a:r>
          </a:p>
          <a:p>
            <a:pPr lvl="1"/>
            <a:r>
              <a:rPr lang="fr-FR" dirty="0" smtClean="0"/>
              <a:t>Les  </a:t>
            </a:r>
            <a:r>
              <a:rPr lang="fr-FR" dirty="0" smtClean="0">
                <a:solidFill>
                  <a:srgbClr val="FF0000"/>
                </a:solidFill>
              </a:rPr>
              <a:t>Acœlomates</a:t>
            </a:r>
            <a:r>
              <a:rPr lang="fr-FR" dirty="0" smtClean="0"/>
              <a:t> sans cœlome, </a:t>
            </a:r>
            <a:r>
              <a:rPr lang="fr-FR" dirty="0" err="1" smtClean="0"/>
              <a:t>exp</a:t>
            </a:r>
            <a:r>
              <a:rPr lang="fr-FR" dirty="0" smtClean="0"/>
              <a:t>: le vers solitaire de l'embranchement des Plathelminthes</a:t>
            </a:r>
          </a:p>
          <a:p>
            <a:pPr lvl="1"/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Pseudo coelomates</a:t>
            </a:r>
            <a:r>
              <a:rPr lang="fr-FR" dirty="0" smtClean="0"/>
              <a:t>, animaux avec 1 cavité interne qui n'est pas un vrai cœlome, </a:t>
            </a:r>
            <a:r>
              <a:rPr lang="fr-FR" dirty="0" err="1" smtClean="0"/>
              <a:t>exp</a:t>
            </a:r>
            <a:r>
              <a:rPr lang="fr-FR" dirty="0" smtClean="0"/>
              <a:t>: l‘Ascaris (embranchement des Némathelminthes) </a:t>
            </a:r>
          </a:p>
          <a:p>
            <a:pPr lvl="1"/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coelomates</a:t>
            </a:r>
            <a:r>
              <a:rPr lang="fr-FR" dirty="0" smtClean="0"/>
              <a:t>, animaux ayant 1 véritable cœlome, </a:t>
            </a:r>
            <a:r>
              <a:rPr lang="fr-FR" dirty="0" err="1" smtClean="0"/>
              <a:t>exp</a:t>
            </a:r>
            <a:r>
              <a:rPr lang="fr-FR" dirty="0" smtClean="0"/>
              <a:t>: le ver de terre (embranchement des Annélides)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Origine  de la bouche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lors du développement embryonnaire, les coelomates sont divisés en: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Protostomiens</a:t>
            </a:r>
            <a:r>
              <a:rPr lang="fr-FR" dirty="0" smtClean="0"/>
              <a:t>: bouche dérivant du </a:t>
            </a:r>
            <a:r>
              <a:rPr lang="fr-FR" dirty="0" smtClean="0">
                <a:solidFill>
                  <a:srgbClr val="FF0000"/>
                </a:solidFill>
              </a:rPr>
              <a:t>blastopore</a:t>
            </a:r>
            <a:r>
              <a:rPr lang="fr-FR" dirty="0" smtClean="0"/>
              <a:t> (1</a:t>
            </a:r>
            <a:r>
              <a:rPr lang="fr-FR" baseline="30000" dirty="0" smtClean="0"/>
              <a:t>ère</a:t>
            </a:r>
            <a:r>
              <a:rPr lang="fr-FR" dirty="0" smtClean="0"/>
              <a:t> ouverture apparaissant au stade </a:t>
            </a:r>
            <a:r>
              <a:rPr lang="fr-FR" dirty="0" smtClean="0">
                <a:solidFill>
                  <a:srgbClr val="FF0000"/>
                </a:solidFill>
              </a:rPr>
              <a:t>gastrula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Deutérostomiens</a:t>
            </a:r>
            <a:r>
              <a:rPr lang="fr-FR" dirty="0" smtClean="0"/>
              <a:t>: la bouche dérive d‘1 ouverture qui apparaît + tard dans le développement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Plan d’organisation du règne animal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2" y="1772816"/>
            <a:ext cx="7497270" cy="434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4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A- </a:t>
            </a:r>
            <a:r>
              <a:rPr lang="fr-FR" dirty="0" smtClean="0">
                <a:solidFill>
                  <a:srgbClr val="FF0000"/>
                </a:solidFill>
              </a:rPr>
              <a:t>Protozoaires</a:t>
            </a:r>
            <a:r>
              <a:rPr lang="fr-FR" dirty="0" smtClean="0"/>
              <a:t> (unicellulaires)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étape: apparition des organismes unicellulaires</a:t>
            </a:r>
          </a:p>
          <a:p>
            <a:r>
              <a:rPr lang="fr-FR" dirty="0" smtClean="0"/>
              <a:t>caractérisés par 1 taille microscopique</a:t>
            </a:r>
          </a:p>
          <a:p>
            <a:r>
              <a:rPr lang="fr-FR" dirty="0" smtClean="0"/>
              <a:t>unique cellule indépendante ayant 1 certain nombre d’organites assurant toutes les fonctions (digestion, respiration, synthèse, locomotion, soutien, etc…).</a:t>
            </a:r>
          </a:p>
          <a:p>
            <a:r>
              <a:rPr lang="fr-FR" dirty="0" smtClean="0"/>
              <a:t>systématique basée sur la nature de l’appareil </a:t>
            </a:r>
            <a:r>
              <a:rPr lang="fr-FR" dirty="0" smtClean="0">
                <a:solidFill>
                  <a:srgbClr val="FF0000"/>
                </a:solidFill>
              </a:rPr>
              <a:t>locomoteur</a:t>
            </a:r>
            <a:r>
              <a:rPr lang="fr-FR" dirty="0" smtClean="0"/>
              <a:t> et sur les caractéristiques du développement</a:t>
            </a:r>
          </a:p>
          <a:p>
            <a:r>
              <a:rPr lang="fr-FR" dirty="0" smtClean="0"/>
              <a:t>Parmi ces embranchements:</a:t>
            </a:r>
          </a:p>
          <a:p>
            <a:r>
              <a:rPr lang="fr-FR" dirty="0" smtClean="0"/>
              <a:t>1 – Embranchement des </a:t>
            </a:r>
            <a:r>
              <a:rPr lang="fr-FR" dirty="0" smtClean="0">
                <a:solidFill>
                  <a:srgbClr val="FF0000"/>
                </a:solidFill>
              </a:rPr>
              <a:t>Flagellés = Dinoflagellata</a:t>
            </a:r>
          </a:p>
          <a:p>
            <a:r>
              <a:rPr lang="fr-FR" dirty="0" smtClean="0"/>
              <a:t>2 – Embranchement des </a:t>
            </a:r>
            <a:r>
              <a:rPr lang="fr-FR" dirty="0" err="1" smtClean="0">
                <a:solidFill>
                  <a:srgbClr val="FF0000"/>
                </a:solidFill>
              </a:rPr>
              <a:t>Rhizopoda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3 – Embranchement des </a:t>
            </a:r>
            <a:r>
              <a:rPr lang="fr-FR" dirty="0" smtClean="0">
                <a:solidFill>
                  <a:srgbClr val="FF0000"/>
                </a:solidFill>
              </a:rPr>
              <a:t>Actinopodes</a:t>
            </a:r>
          </a:p>
          <a:p>
            <a:r>
              <a:rPr lang="fr-FR" dirty="0" smtClean="0"/>
              <a:t>4 – Embranchement des </a:t>
            </a:r>
            <a:r>
              <a:rPr lang="fr-FR" dirty="0" err="1" smtClean="0">
                <a:solidFill>
                  <a:srgbClr val="FF0000"/>
                </a:solidFill>
              </a:rPr>
              <a:t>Sporozoa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5 – Embranchement des </a:t>
            </a:r>
            <a:r>
              <a:rPr lang="fr-FR" dirty="0" smtClean="0">
                <a:solidFill>
                  <a:srgbClr val="FF0000"/>
                </a:solidFill>
              </a:rPr>
              <a:t>Ciliés = </a:t>
            </a:r>
            <a:r>
              <a:rPr lang="fr-FR" dirty="0" err="1" smtClean="0">
                <a:solidFill>
                  <a:srgbClr val="FF0000"/>
                </a:solidFill>
              </a:rPr>
              <a:t>Ciliophora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6 – Embranchement des </a:t>
            </a:r>
            <a:r>
              <a:rPr lang="fr-FR" dirty="0" err="1" smtClean="0">
                <a:solidFill>
                  <a:srgbClr val="FF0000"/>
                </a:solidFill>
              </a:rPr>
              <a:t>Cnidosporidies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54" y="4077072"/>
            <a:ext cx="1743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14" y="5155046"/>
            <a:ext cx="1819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8192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1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5" y="764704"/>
            <a:ext cx="2444675" cy="17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939975" cy="214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69659"/>
            <a:ext cx="2110160" cy="197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5" y="3501008"/>
            <a:ext cx="1895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92997"/>
            <a:ext cx="2631344" cy="200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0478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3007" y="2860714"/>
            <a:ext cx="826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     Flagellés                                              Rhizopodes                                       Actinopodes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39533" y="5666763"/>
            <a:ext cx="7561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   Sporozoaires                             Ciliés                                              </a:t>
            </a:r>
            <a:r>
              <a:rPr lang="fr-FR" dirty="0" err="1" smtClean="0"/>
              <a:t>Cnidosporidies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8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Métazoaires</a:t>
            </a:r>
            <a:r>
              <a:rPr lang="fr-FR" dirty="0" smtClean="0"/>
              <a:t> (Pluricellulaires)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2ème  </a:t>
            </a:r>
            <a:r>
              <a:rPr lang="fr-FR" dirty="0" smtClean="0"/>
              <a:t>étape</a:t>
            </a:r>
            <a:r>
              <a:rPr lang="fr-FR" dirty="0"/>
              <a:t>: </a:t>
            </a:r>
            <a:r>
              <a:rPr lang="fr-FR" dirty="0" smtClean="0"/>
              <a:t>apparition </a:t>
            </a:r>
            <a:r>
              <a:rPr lang="fr-FR" dirty="0" smtClean="0"/>
              <a:t>des métazoaires</a:t>
            </a:r>
            <a:endParaRPr lang="fr-FR" dirty="0"/>
          </a:p>
          <a:p>
            <a:r>
              <a:rPr lang="fr-FR" dirty="0" smtClean="0"/>
              <a:t>cellules différenciées, groupées en faux ou vrai  tissus</a:t>
            </a:r>
          </a:p>
          <a:p>
            <a:r>
              <a:rPr lang="fr-FR" dirty="0" smtClean="0"/>
              <a:t>cellules constituant un organisme animal peuvent s’associer de 2 façons: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lâche</a:t>
            </a:r>
          </a:p>
          <a:p>
            <a:pPr lvl="2">
              <a:tabLst>
                <a:tab pos="2065338" algn="l"/>
              </a:tabLst>
            </a:pPr>
            <a:r>
              <a:rPr lang="fr-FR" dirty="0" smtClean="0"/>
              <a:t>Les jonctions cellulaires sont peu abondantes. </a:t>
            </a:r>
          </a:p>
          <a:p>
            <a:pPr lvl="2">
              <a:tabLst>
                <a:tab pos="2065338" algn="l"/>
              </a:tabLst>
            </a:pPr>
            <a:r>
              <a:rPr lang="fr-FR" dirty="0" smtClean="0"/>
              <a:t>métazoaires n’ayant  pas de vrais tissus = </a:t>
            </a:r>
            <a:r>
              <a:rPr lang="fr-FR" dirty="0" err="1" smtClean="0">
                <a:solidFill>
                  <a:srgbClr val="FF0000"/>
                </a:solidFill>
              </a:rPr>
              <a:t>parazoaires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solide</a:t>
            </a:r>
          </a:p>
          <a:p>
            <a:pPr lvl="2"/>
            <a:r>
              <a:rPr lang="fr-FR" dirty="0" smtClean="0"/>
              <a:t>grâce à la présence de nombreuses jonctions cellulaires et à la mise en place d’1 lame basale à la base des épithéliums</a:t>
            </a:r>
          </a:p>
          <a:p>
            <a:pPr lvl="2"/>
            <a:r>
              <a:rPr lang="fr-FR" dirty="0" smtClean="0"/>
              <a:t>animaux ayant de vrais tissus = </a:t>
            </a:r>
            <a:r>
              <a:rPr lang="fr-FR" dirty="0" smtClean="0">
                <a:solidFill>
                  <a:srgbClr val="FF0000"/>
                </a:solidFill>
              </a:rPr>
              <a:t>eu métazoaires</a:t>
            </a:r>
          </a:p>
          <a:p>
            <a:pPr lvl="2"/>
            <a:r>
              <a:rPr lang="fr-FR" dirty="0" smtClean="0"/>
              <a:t>capables de se reproduire de façon sexuée. </a:t>
            </a:r>
          </a:p>
          <a:p>
            <a:pPr lvl="2"/>
            <a:r>
              <a:rPr lang="fr-FR" dirty="0" smtClean="0"/>
              <a:t>fécondation de l’ovule par 1 spermatozoïde aboutit à la formation d’1 œuf ou zygote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74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147248" cy="5433467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eu métazoaires répartis en 2 catégories: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Diblastiques</a:t>
            </a:r>
            <a:r>
              <a:rPr lang="fr-FR" dirty="0" smtClean="0"/>
              <a:t> = Diploblastiques = Didermiques </a:t>
            </a:r>
          </a:p>
          <a:p>
            <a:pPr lvl="1"/>
            <a:r>
              <a:rPr lang="fr-FR" dirty="0" smtClean="0"/>
              <a:t>développement s’arrête au stade gastrula</a:t>
            </a:r>
          </a:p>
          <a:p>
            <a:pPr lvl="1"/>
            <a:r>
              <a:rPr lang="fr-FR" dirty="0" smtClean="0"/>
              <a:t>constitués de 2 feuillets cellulaires, l’</a:t>
            </a:r>
            <a:r>
              <a:rPr lang="fr-FR" dirty="0" smtClean="0">
                <a:solidFill>
                  <a:srgbClr val="FF0000"/>
                </a:solidFill>
              </a:rPr>
              <a:t>ectoderme</a:t>
            </a:r>
            <a:r>
              <a:rPr lang="fr-FR" dirty="0" smtClean="0"/>
              <a:t> et l’</a:t>
            </a:r>
            <a:r>
              <a:rPr lang="fr-FR" dirty="0" smtClean="0">
                <a:solidFill>
                  <a:srgbClr val="FF0000"/>
                </a:solidFill>
              </a:rPr>
              <a:t>endoderme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Triploblastiques</a:t>
            </a:r>
            <a:r>
              <a:rPr lang="fr-FR" dirty="0" smtClean="0"/>
              <a:t> = </a:t>
            </a:r>
            <a:r>
              <a:rPr lang="fr-FR" dirty="0" err="1" smtClean="0"/>
              <a:t>Triblastiques</a:t>
            </a:r>
            <a:r>
              <a:rPr lang="fr-FR" dirty="0" smtClean="0"/>
              <a:t> = Didermiques </a:t>
            </a:r>
          </a:p>
          <a:p>
            <a:pPr lvl="1"/>
            <a:r>
              <a:rPr lang="fr-FR" dirty="0" smtClean="0"/>
              <a:t>continuent leur développement après la gastrulation</a:t>
            </a:r>
          </a:p>
          <a:p>
            <a:pPr lvl="1"/>
            <a:r>
              <a:rPr lang="fr-FR" dirty="0" smtClean="0"/>
              <a:t>mise en place d’1  3</a:t>
            </a:r>
            <a:r>
              <a:rPr lang="fr-FR" baseline="30000" dirty="0" smtClean="0"/>
              <a:t>ème</a:t>
            </a:r>
            <a:r>
              <a:rPr lang="fr-FR" dirty="0" smtClean="0"/>
              <a:t> feuillet situé entre les deux autres</a:t>
            </a:r>
          </a:p>
          <a:p>
            <a:pPr lvl="1"/>
            <a:r>
              <a:rPr lang="fr-FR" dirty="0" smtClean="0"/>
              <a:t>C’est le mésoblaste qui donnera le </a:t>
            </a:r>
            <a:r>
              <a:rPr lang="fr-FR" dirty="0" smtClean="0">
                <a:solidFill>
                  <a:srgbClr val="FF0000"/>
                </a:solidFill>
              </a:rPr>
              <a:t>mésoderme</a:t>
            </a:r>
            <a:r>
              <a:rPr lang="fr-FR" dirty="0" smtClean="0"/>
              <a:t> chez l’adulte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68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Zoologie</a:t>
            </a:r>
            <a:r>
              <a:rPr lang="fr-FR" dirty="0" smtClean="0">
                <a:effectLst/>
                <a:latin typeface="Times New Roman"/>
                <a:ea typeface="Calibri"/>
              </a:rPr>
              <a:t>: </a:t>
            </a:r>
            <a:r>
              <a:rPr lang="fr-FR" dirty="0" err="1" smtClean="0">
                <a:effectLst/>
                <a:latin typeface="Times New Roman"/>
                <a:ea typeface="Calibri"/>
              </a:rPr>
              <a:t>zôon</a:t>
            </a:r>
            <a:r>
              <a:rPr lang="fr-FR" dirty="0" smtClean="0">
                <a:effectLst/>
                <a:latin typeface="Times New Roman"/>
                <a:ea typeface="Calibri"/>
              </a:rPr>
              <a:t>= animal, logos= science</a:t>
            </a: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Etude des  animaux</a:t>
            </a: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S’intéresse à la cytologie, histologie et anatomie</a:t>
            </a:r>
          </a:p>
          <a:p>
            <a:r>
              <a:rPr lang="fr-FR" dirty="0" smtClean="0">
                <a:effectLst/>
                <a:latin typeface="Times New Roman"/>
                <a:ea typeface="Calibri"/>
              </a:rPr>
              <a:t>Regroupe plusieurs disciplines: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Écologie</a:t>
            </a:r>
            <a:r>
              <a:rPr lang="fr-FR" dirty="0" smtClean="0">
                <a:effectLst/>
                <a:latin typeface="Times New Roman"/>
                <a:ea typeface="Calibri"/>
              </a:rPr>
              <a:t>: rapports entre les êtres vivants et leur milieu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Biogéographie</a:t>
            </a:r>
            <a:r>
              <a:rPr lang="fr-FR" dirty="0" smtClean="0">
                <a:effectLst/>
                <a:latin typeface="Times New Roman"/>
                <a:ea typeface="Calibri"/>
              </a:rPr>
              <a:t>: répartition des animaux dans leur milieu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Physiologie</a:t>
            </a:r>
            <a:r>
              <a:rPr lang="fr-FR" dirty="0" smtClean="0">
                <a:effectLst/>
                <a:latin typeface="Times New Roman"/>
                <a:ea typeface="Calibri"/>
              </a:rPr>
              <a:t>: détermination des fonctions propres aux divers organes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Systématique</a:t>
            </a:r>
            <a:r>
              <a:rPr lang="fr-FR" dirty="0" smtClean="0">
                <a:effectLst/>
                <a:latin typeface="Times New Roman"/>
                <a:ea typeface="Calibri"/>
              </a:rPr>
              <a:t>: classification et étude des différents caractères entre espèces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0671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93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273175"/>
            <a:ext cx="884555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522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Diploblastiques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organisme constitué de 2 feuillets cellulaires: ectoderme (externe) et endoderme (interne)</a:t>
            </a:r>
          </a:p>
          <a:p>
            <a:r>
              <a:rPr lang="fr-FR" dirty="0" smtClean="0"/>
              <a:t>forment le groupe des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Spongiaires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Cnidaires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Cténaires </a:t>
            </a:r>
          </a:p>
          <a:p>
            <a:r>
              <a:rPr lang="fr-FR" dirty="0" smtClean="0"/>
              <a:t>corps = simple sac limité par ces 2 feuillets: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674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Triploblastiques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formation d’1 3</a:t>
            </a:r>
            <a:r>
              <a:rPr lang="fr-FR" baseline="30000" dirty="0" smtClean="0"/>
              <a:t>ème</a:t>
            </a:r>
            <a:r>
              <a:rPr lang="fr-FR" dirty="0" smtClean="0"/>
              <a:t> feuillet intermédiaire: mésoderme</a:t>
            </a:r>
          </a:p>
          <a:p>
            <a:r>
              <a:rPr lang="fr-FR" dirty="0" smtClean="0"/>
              <a:t>Apparition de nouveaux tissus comme le </a:t>
            </a:r>
            <a:r>
              <a:rPr lang="fr-FR" dirty="0" smtClean="0">
                <a:solidFill>
                  <a:srgbClr val="FF0000"/>
                </a:solidFill>
              </a:rPr>
              <a:t>tissu musculaire</a:t>
            </a:r>
          </a:p>
          <a:p>
            <a:r>
              <a:rPr lang="fr-FR" dirty="0" smtClean="0"/>
              <a:t>le mésoderme permet la formation de vrai organes fonctionnant en appareil: appareil génital, circulatoire, excréteur...</a:t>
            </a:r>
          </a:p>
          <a:p>
            <a:r>
              <a:rPr lang="fr-FR" dirty="0" smtClean="0"/>
              <a:t>Selon le mésoderme, on distingue 3 ensembles: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41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5793507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Acœlomates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corps sans cavité entre le tube digestif et l’enveloppe corporelle</a:t>
            </a:r>
          </a:p>
          <a:p>
            <a:pPr lvl="1"/>
            <a:r>
              <a:rPr lang="fr-FR" dirty="0" smtClean="0"/>
              <a:t>mésoderme compact = tissu de remplissage</a:t>
            </a:r>
          </a:p>
          <a:p>
            <a:pPr lvl="1"/>
            <a:r>
              <a:rPr lang="fr-FR" dirty="0" smtClean="0"/>
              <a:t>embranchements des </a:t>
            </a:r>
            <a:r>
              <a:rPr lang="fr-FR" dirty="0" smtClean="0">
                <a:solidFill>
                  <a:srgbClr val="FF0000"/>
                </a:solidFill>
              </a:rPr>
              <a:t>Plathelminthes</a:t>
            </a:r>
            <a:r>
              <a:rPr lang="fr-FR" dirty="0" smtClean="0"/>
              <a:t> (Vers plats).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Pseudo coelomates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Cavité + mais pas entièrement entourée de tissu mésodermique</a:t>
            </a:r>
          </a:p>
          <a:p>
            <a:pPr lvl="1"/>
            <a:r>
              <a:rPr lang="fr-FR" dirty="0" smtClean="0"/>
              <a:t>embranchements des </a:t>
            </a:r>
            <a:r>
              <a:rPr lang="fr-FR" dirty="0" smtClean="0">
                <a:solidFill>
                  <a:srgbClr val="FF0000"/>
                </a:solidFill>
              </a:rPr>
              <a:t>Némathelminthes</a:t>
            </a:r>
            <a:r>
              <a:rPr lang="fr-FR" dirty="0" smtClean="0"/>
              <a:t> (Vers ronds).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Coelomates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vrai cœlome </a:t>
            </a:r>
          </a:p>
          <a:p>
            <a:pPr lvl="1"/>
            <a:r>
              <a:rPr lang="fr-FR" dirty="0" smtClean="0"/>
              <a:t>cavité corporelle entièrement entourée de tissus mésodermiques</a:t>
            </a:r>
          </a:p>
          <a:p>
            <a:pPr lvl="1"/>
            <a:r>
              <a:rPr lang="fr-FR" dirty="0" smtClean="0"/>
              <a:t>tissus formant de part et d’autres du tube digestif des cavités paires symétriques</a:t>
            </a:r>
          </a:p>
          <a:p>
            <a:pPr lvl="1"/>
            <a:r>
              <a:rPr lang="fr-FR" dirty="0" smtClean="0"/>
              <a:t>Selon la destinée du blastopore, on distingue 2 groupes: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817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Protostomiens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Proto= premier, </a:t>
            </a:r>
            <a:r>
              <a:rPr lang="fr-FR" dirty="0" err="1" smtClean="0"/>
              <a:t>stoma</a:t>
            </a:r>
            <a:r>
              <a:rPr lang="fr-FR" dirty="0" smtClean="0"/>
              <a:t>=bouche=Bouche formée en 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blastopore </a:t>
            </a:r>
            <a:r>
              <a:rPr lang="fr-FR" dirty="0" smtClean="0"/>
              <a:t>donne la </a:t>
            </a:r>
            <a:r>
              <a:rPr lang="fr-FR" dirty="0" smtClean="0">
                <a:solidFill>
                  <a:srgbClr val="FF0000"/>
                </a:solidFill>
              </a:rPr>
              <a:t>bouche</a:t>
            </a:r>
            <a:r>
              <a:rPr lang="fr-FR" dirty="0" smtClean="0"/>
              <a:t> du futur adulte</a:t>
            </a:r>
          </a:p>
          <a:p>
            <a:r>
              <a:rPr lang="fr-FR" dirty="0" smtClean="0"/>
              <a:t>segmentation de l’</a:t>
            </a:r>
            <a:r>
              <a:rPr lang="fr-FR" dirty="0" err="1" smtClean="0"/>
              <a:t>oeuf</a:t>
            </a:r>
            <a:r>
              <a:rPr lang="fr-FR" dirty="0" smtClean="0"/>
              <a:t> du type spiral</a:t>
            </a:r>
          </a:p>
          <a:p>
            <a:r>
              <a:rPr lang="fr-FR" dirty="0" smtClean="0"/>
              <a:t>système nerveux organisé, se condense en 1 chaîne nerveuse ganglionnaire</a:t>
            </a:r>
          </a:p>
          <a:p>
            <a:r>
              <a:rPr lang="fr-FR" dirty="0" smtClean="0"/>
              <a:t>au-dessous du tube digestif, la face </a:t>
            </a:r>
            <a:r>
              <a:rPr lang="fr-FR" dirty="0" err="1" smtClean="0"/>
              <a:t>blastoporale</a:t>
            </a:r>
            <a:r>
              <a:rPr lang="fr-FR" dirty="0" smtClean="0"/>
              <a:t> ou face neurale devient ventrale d’où le nom d’</a:t>
            </a:r>
            <a:r>
              <a:rPr lang="fr-FR" dirty="0" smtClean="0">
                <a:solidFill>
                  <a:srgbClr val="FF0000"/>
                </a:solidFill>
              </a:rPr>
              <a:t>Hyponeuriens</a:t>
            </a:r>
            <a:endParaRPr lang="fr-FR" dirty="0" smtClean="0"/>
          </a:p>
          <a:p>
            <a:r>
              <a:rPr lang="fr-FR" dirty="0" smtClean="0"/>
              <a:t>embranchements des </a:t>
            </a:r>
            <a:r>
              <a:rPr lang="fr-FR" dirty="0" smtClean="0">
                <a:solidFill>
                  <a:srgbClr val="FF0000"/>
                </a:solidFill>
              </a:rPr>
              <a:t>Annélides, mollusques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FF0000"/>
                </a:solidFill>
              </a:rPr>
              <a:t>Arthropodes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Deutérostomiens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Deutéro</a:t>
            </a:r>
            <a:r>
              <a:rPr lang="fr-FR" dirty="0" smtClean="0"/>
              <a:t>= second = bouche formée en 2</a:t>
            </a:r>
            <a:r>
              <a:rPr lang="fr-FR" baseline="30000" dirty="0" smtClean="0"/>
              <a:t>ème</a:t>
            </a:r>
            <a:r>
              <a:rPr lang="fr-FR" dirty="0" smtClean="0"/>
              <a:t>   </a:t>
            </a:r>
          </a:p>
          <a:p>
            <a:r>
              <a:rPr lang="fr-FR" dirty="0" smtClean="0"/>
              <a:t>blastopore devient l’</a:t>
            </a:r>
            <a:r>
              <a:rPr lang="fr-FR" dirty="0" smtClean="0">
                <a:solidFill>
                  <a:srgbClr val="FF0000"/>
                </a:solidFill>
              </a:rPr>
              <a:t>anus</a:t>
            </a:r>
            <a:r>
              <a:rPr lang="fr-FR" dirty="0" smtClean="0"/>
              <a:t> de l’adulte, la bouche se perce alors secondairement.</a:t>
            </a:r>
          </a:p>
          <a:p>
            <a:r>
              <a:rPr lang="fr-FR" dirty="0" smtClean="0"/>
              <a:t>segmentation de l’</a:t>
            </a:r>
            <a:r>
              <a:rPr lang="fr-FR" dirty="0" err="1" smtClean="0"/>
              <a:t>oeuf</a:t>
            </a:r>
            <a:r>
              <a:rPr lang="fr-FR" dirty="0" smtClean="0"/>
              <a:t> de type </a:t>
            </a:r>
            <a:r>
              <a:rPr lang="fr-FR" dirty="0" smtClean="0">
                <a:solidFill>
                  <a:srgbClr val="FF0000"/>
                </a:solidFill>
              </a:rPr>
              <a:t>radiaire</a:t>
            </a:r>
          </a:p>
          <a:p>
            <a:r>
              <a:rPr lang="fr-FR" dirty="0" smtClean="0"/>
              <a:t>structure du système nerveux permet de distinguer :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Epithélioneuriens</a:t>
            </a:r>
            <a:r>
              <a:rPr lang="fr-FR" dirty="0" smtClean="0"/>
              <a:t> (nerfs dans l’épithélium)</a:t>
            </a:r>
          </a:p>
          <a:p>
            <a:pPr lvl="2"/>
            <a:r>
              <a:rPr lang="fr-FR" dirty="0" smtClean="0"/>
              <a:t>système nerveux imparfaitement dégagé de l’ectoderme dont il dérive</a:t>
            </a:r>
          </a:p>
          <a:p>
            <a:pPr lvl="2"/>
            <a:r>
              <a:rPr lang="fr-FR" dirty="0" smtClean="0"/>
              <a:t>il est tégumentaire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Echinodermes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FF0000"/>
                </a:solidFill>
              </a:rPr>
              <a:t>Stomocordés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Epineuriens</a:t>
            </a:r>
            <a:r>
              <a:rPr lang="fr-FR" dirty="0" smtClean="0"/>
              <a:t> (Système nerveux dorsal)</a:t>
            </a:r>
          </a:p>
          <a:p>
            <a:pPr lvl="2">
              <a:tabLst>
                <a:tab pos="1885950" algn="l"/>
              </a:tabLst>
            </a:pPr>
            <a:r>
              <a:rPr lang="fr-FR" dirty="0" smtClean="0"/>
              <a:t>présentent des centres nerveux localisés au-dessus du tube digestif</a:t>
            </a:r>
          </a:p>
          <a:p>
            <a:pPr lvl="2">
              <a:tabLst>
                <a:tab pos="1885950" algn="l"/>
              </a:tabLst>
            </a:pPr>
            <a:r>
              <a:rPr lang="fr-FR" dirty="0" smtClean="0">
                <a:solidFill>
                  <a:srgbClr val="FF0000"/>
                </a:solidFill>
              </a:rPr>
              <a:t>Procordés </a:t>
            </a:r>
            <a:r>
              <a:rPr lang="fr-FR" dirty="0" smtClean="0"/>
              <a:t>et </a:t>
            </a:r>
            <a:r>
              <a:rPr lang="fr-FR" dirty="0" smtClean="0">
                <a:solidFill>
                  <a:srgbClr val="FF0000"/>
                </a:solidFill>
              </a:rPr>
              <a:t>Vertébrés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3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La zoologie est subdivisée en: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Entomologie</a:t>
            </a:r>
            <a:r>
              <a:rPr lang="fr-FR" dirty="0" smtClean="0"/>
              <a:t>, l’étude des insectes,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Herpétologie</a:t>
            </a:r>
            <a:r>
              <a:rPr lang="fr-FR" dirty="0" smtClean="0"/>
              <a:t>, l’étude des reptiles et amphibiens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Ichtyologie</a:t>
            </a:r>
            <a:r>
              <a:rPr lang="fr-FR" dirty="0" smtClean="0"/>
              <a:t>, l’étude des poissons,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Mammalogie</a:t>
            </a:r>
            <a:r>
              <a:rPr lang="fr-FR" dirty="0" smtClean="0"/>
              <a:t>, l’étude des mammifères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Ophiologie</a:t>
            </a:r>
            <a:r>
              <a:rPr lang="fr-FR" dirty="0" smtClean="0"/>
              <a:t>, l'étude des serpents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Ornithologie</a:t>
            </a:r>
            <a:r>
              <a:rPr lang="fr-FR" dirty="0" smtClean="0"/>
              <a:t>, l’étude des oiseaux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Batracologie</a:t>
            </a:r>
            <a:r>
              <a:rPr lang="fr-FR" dirty="0" smtClean="0"/>
              <a:t>, étude des batraciens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Malacologie</a:t>
            </a:r>
            <a:r>
              <a:rPr lang="fr-FR" dirty="0" smtClean="0"/>
              <a:t>, l’étude des mollusques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Arachnologie</a:t>
            </a:r>
            <a:r>
              <a:rPr lang="fr-FR" dirty="0" smtClean="0"/>
              <a:t>, l'étude des arachnides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Carcinologie</a:t>
            </a:r>
            <a:r>
              <a:rPr lang="fr-FR" dirty="0" smtClean="0"/>
              <a:t>,  l'étude des crustacés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Cétologie</a:t>
            </a:r>
            <a:r>
              <a:rPr lang="fr-FR" dirty="0" smtClean="0"/>
              <a:t>, l'étude des cétacés</a:t>
            </a:r>
          </a:p>
          <a:p>
            <a:r>
              <a:rPr lang="fr-FR" dirty="0" smtClean="0"/>
              <a:t>NB-La faune est un ensemble d’animaux qui peuplent une région, elle est en relation directe avec la flore existante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05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Taxonomie</a:t>
            </a:r>
            <a:r>
              <a:rPr lang="fr-FR" dirty="0" smtClean="0"/>
              <a:t> animale= science qui étudie la classification des différentes espèces animales</a:t>
            </a:r>
          </a:p>
          <a:p>
            <a:r>
              <a:rPr lang="fr-FR" dirty="0" smtClean="0"/>
              <a:t>Se compose de 2 mots grecs: </a:t>
            </a:r>
            <a:r>
              <a:rPr lang="fr-FR" dirty="0" err="1" smtClean="0"/>
              <a:t>Taxo</a:t>
            </a:r>
            <a:r>
              <a:rPr lang="fr-FR" dirty="0" smtClean="0"/>
              <a:t> = rangement + </a:t>
            </a:r>
            <a:r>
              <a:rPr lang="fr-FR" dirty="0" err="1" smtClean="0"/>
              <a:t>nomos</a:t>
            </a:r>
            <a:r>
              <a:rPr lang="fr-FR" dirty="0" smtClean="0"/>
              <a:t> = lois ou règle</a:t>
            </a:r>
          </a:p>
          <a:p>
            <a:r>
              <a:rPr lang="fr-FR" dirty="0" err="1" smtClean="0"/>
              <a:t>Exp</a:t>
            </a:r>
            <a:r>
              <a:rPr lang="fr-FR" dirty="0" smtClean="0"/>
              <a:t>: les insectes ou </a:t>
            </a:r>
            <a:r>
              <a:rPr lang="fr-FR" dirty="0" smtClean="0">
                <a:solidFill>
                  <a:srgbClr val="FF0000"/>
                </a:solidFill>
              </a:rPr>
              <a:t>Hexapodes</a:t>
            </a:r>
            <a:r>
              <a:rPr lang="fr-FR" dirty="0" smtClean="0"/>
              <a:t> regroupent les espèces qui possèdent 6 pattes</a:t>
            </a:r>
          </a:p>
          <a:p>
            <a:r>
              <a:rPr lang="fr-FR" dirty="0" smtClean="0"/>
              <a:t>C’est le scientifique suédois Linné (1707-1778) qui a mis les bases de la classification dans son livre </a:t>
            </a:r>
            <a:r>
              <a:rPr lang="fr-FR" dirty="0" err="1" smtClean="0"/>
              <a:t>Systema</a:t>
            </a:r>
            <a:r>
              <a:rPr lang="fr-FR" dirty="0" smtClean="0"/>
              <a:t> </a:t>
            </a:r>
            <a:r>
              <a:rPr lang="fr-FR" dirty="0" err="1" smtClean="0"/>
              <a:t>natura</a:t>
            </a:r>
            <a:r>
              <a:rPr lang="fr-FR" dirty="0" smtClean="0"/>
              <a:t> avec sa nomenclature binomiale.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5" y="980728"/>
            <a:ext cx="85232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90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La </a:t>
            </a:r>
            <a:r>
              <a:rPr lang="fr-FR" dirty="0" smtClean="0">
                <a:solidFill>
                  <a:srgbClr val="FF0000"/>
                </a:solidFill>
              </a:rPr>
              <a:t>phylogénie </a:t>
            </a:r>
            <a:r>
              <a:rPr lang="fr-FR" dirty="0" smtClean="0"/>
              <a:t>ou cladistique est basée sur l’analyse d’ADN</a:t>
            </a:r>
          </a:p>
          <a:p>
            <a:r>
              <a:rPr lang="fr-FR" dirty="0" smtClean="0"/>
              <a:t>Elle reconnaît 1 unité de classement particulière: le clade</a:t>
            </a:r>
          </a:p>
          <a:p>
            <a:r>
              <a:rPr lang="fr-FR" dirty="0" smtClean="0"/>
              <a:t>1clade est 1 ensemble d'organismes formant un groupe monophylétique, c'est-à-dire 1 totalité de descendance (1 ancêtre commun et tous ses descendants)</a:t>
            </a:r>
          </a:p>
          <a:p>
            <a:r>
              <a:rPr lang="fr-FR" dirty="0" smtClean="0"/>
              <a:t>Basée uniquement sur les caractères homologues, approche + stricte et objective</a:t>
            </a:r>
          </a:p>
          <a:p>
            <a:r>
              <a:rPr lang="fr-FR" dirty="0" smtClean="0"/>
              <a:t>Ne permet que des groupes </a:t>
            </a:r>
            <a:r>
              <a:rPr lang="fr-FR" dirty="0" smtClean="0">
                <a:solidFill>
                  <a:srgbClr val="FF0000"/>
                </a:solidFill>
              </a:rPr>
              <a:t>monophylétiques</a:t>
            </a:r>
            <a:r>
              <a:rPr lang="fr-FR" dirty="0" smtClean="0"/>
              <a:t> (descendants d’un ancêtre commun)</a:t>
            </a:r>
          </a:p>
          <a:p>
            <a:r>
              <a:rPr lang="fr-FR" dirty="0" smtClean="0"/>
              <a:t>Regroupe tous les descendants d’1 ancêtre commun pour former 1 clade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9" y="764704"/>
            <a:ext cx="8791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4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 – Bases de la </a:t>
            </a:r>
            <a:r>
              <a:rPr lang="fr-FR" sz="3600" dirty="0" smtClean="0"/>
              <a:t>taxonomie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La classification est l’utilisation des règles de la taxonomie et de la nomenclature</a:t>
            </a:r>
          </a:p>
          <a:p>
            <a:r>
              <a:rPr lang="fr-FR" dirty="0" smtClean="0"/>
              <a:t>Son principe est de regrouper les êtres en catégories </a:t>
            </a:r>
          </a:p>
          <a:p>
            <a:pPr lvl="1"/>
            <a:r>
              <a:rPr lang="fr-FR" dirty="0" smtClean="0"/>
              <a:t>selon leurs affinités et leurs différences</a:t>
            </a:r>
          </a:p>
          <a:p>
            <a:pPr lvl="1"/>
            <a:r>
              <a:rPr lang="fr-FR" dirty="0" smtClean="0"/>
              <a:t>partageant des caractères communs</a:t>
            </a:r>
          </a:p>
          <a:p>
            <a:pPr lvl="1"/>
            <a:r>
              <a:rPr lang="fr-FR" dirty="0" smtClean="0"/>
              <a:t>provenant d'une même lignée évolutive </a:t>
            </a:r>
          </a:p>
          <a:p>
            <a:r>
              <a:rPr lang="fr-FR" dirty="0" smtClean="0"/>
              <a:t>Espèces animales dénommées selon 2 noms: </a:t>
            </a:r>
            <a:r>
              <a:rPr lang="fr-FR" dirty="0" smtClean="0">
                <a:solidFill>
                  <a:srgbClr val="FF0000"/>
                </a:solidFill>
              </a:rPr>
              <a:t>genre</a:t>
            </a:r>
            <a:r>
              <a:rPr lang="fr-FR" dirty="0" smtClean="0"/>
              <a:t> (majuscule) et </a:t>
            </a:r>
            <a:r>
              <a:rPr lang="fr-FR" dirty="0" smtClean="0">
                <a:solidFill>
                  <a:srgbClr val="FF0000"/>
                </a:solidFill>
              </a:rPr>
              <a:t>espèce</a:t>
            </a:r>
            <a:r>
              <a:rPr lang="fr-FR" dirty="0" smtClean="0"/>
              <a:t> (minuscule) </a:t>
            </a:r>
          </a:p>
          <a:p>
            <a:r>
              <a:rPr lang="fr-FR" dirty="0" smtClean="0"/>
              <a:t>dans l’ordre décroissant de leur importance ou de leur niveau les taxons les + utilisés:</a:t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0096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Règne (</a:t>
            </a:r>
            <a:r>
              <a:rPr lang="fr-FR" dirty="0" err="1" smtClean="0"/>
              <a:t>Kingdom</a:t>
            </a:r>
            <a:r>
              <a:rPr lang="fr-FR" dirty="0" smtClean="0"/>
              <a:t>), </a:t>
            </a:r>
          </a:p>
          <a:p>
            <a:r>
              <a:rPr lang="fr-FR" dirty="0" smtClean="0"/>
              <a:t>Embranchement (Phylum)  </a:t>
            </a:r>
          </a:p>
          <a:p>
            <a:r>
              <a:rPr lang="fr-FR" dirty="0" smtClean="0"/>
              <a:t>Classe (Class) </a:t>
            </a:r>
          </a:p>
          <a:p>
            <a:r>
              <a:rPr lang="fr-FR" dirty="0" smtClean="0"/>
              <a:t>Ordre (</a:t>
            </a:r>
            <a:r>
              <a:rPr lang="fr-FR" dirty="0" err="1" smtClean="0"/>
              <a:t>Order</a:t>
            </a:r>
            <a:r>
              <a:rPr lang="fr-FR" dirty="0" smtClean="0"/>
              <a:t>) </a:t>
            </a:r>
          </a:p>
          <a:p>
            <a:r>
              <a:rPr lang="fr-FR" dirty="0" smtClean="0"/>
              <a:t>Sous-Ordre (</a:t>
            </a:r>
            <a:r>
              <a:rPr lang="fr-FR" dirty="0" err="1" smtClean="0"/>
              <a:t>sub-order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 Infra-ordre (infra-</a:t>
            </a:r>
            <a:r>
              <a:rPr lang="fr-FR" dirty="0" err="1" smtClean="0"/>
              <a:t>order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 Super familles (Super </a:t>
            </a:r>
            <a:r>
              <a:rPr lang="fr-FR" dirty="0" err="1" smtClean="0"/>
              <a:t>family</a:t>
            </a:r>
            <a:r>
              <a:rPr lang="fr-FR" dirty="0" smtClean="0"/>
              <a:t>)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Famille (</a:t>
            </a:r>
            <a:r>
              <a:rPr lang="fr-FR" dirty="0" err="1" smtClean="0"/>
              <a:t>Family</a:t>
            </a:r>
            <a:r>
              <a:rPr lang="fr-FR" dirty="0" smtClean="0"/>
              <a:t>) </a:t>
            </a:r>
          </a:p>
          <a:p>
            <a:r>
              <a:rPr lang="fr-FR" dirty="0" smtClean="0"/>
              <a:t>Sous-Famille (</a:t>
            </a:r>
            <a:r>
              <a:rPr lang="fr-FR" dirty="0" err="1" smtClean="0"/>
              <a:t>sub-family</a:t>
            </a:r>
            <a:r>
              <a:rPr lang="fr-FR" dirty="0" smtClean="0"/>
              <a:t>) </a:t>
            </a:r>
          </a:p>
          <a:p>
            <a:r>
              <a:rPr lang="fr-FR" dirty="0" smtClean="0"/>
              <a:t>Tribu (</a:t>
            </a:r>
            <a:r>
              <a:rPr lang="fr-FR" dirty="0" err="1" smtClean="0"/>
              <a:t>Tribe</a:t>
            </a:r>
            <a:r>
              <a:rPr lang="fr-FR" dirty="0" smtClean="0"/>
              <a:t>) </a:t>
            </a:r>
          </a:p>
          <a:p>
            <a:r>
              <a:rPr lang="fr-FR" dirty="0" smtClean="0"/>
              <a:t>Genre (</a:t>
            </a:r>
            <a:r>
              <a:rPr lang="fr-FR" dirty="0" err="1" smtClean="0"/>
              <a:t>Genus</a:t>
            </a:r>
            <a:r>
              <a:rPr lang="fr-FR" dirty="0" smtClean="0"/>
              <a:t>) </a:t>
            </a:r>
          </a:p>
          <a:p>
            <a:r>
              <a:rPr lang="fr-FR" dirty="0" smtClean="0"/>
              <a:t>Espèce (</a:t>
            </a:r>
            <a:r>
              <a:rPr lang="fr-FR" dirty="0" err="1" smtClean="0"/>
              <a:t>Species</a:t>
            </a:r>
            <a:r>
              <a:rPr lang="fr-FR" dirty="0" smtClean="0"/>
              <a:t>) </a:t>
            </a:r>
          </a:p>
          <a:p>
            <a:r>
              <a:rPr lang="fr-FR" dirty="0" smtClean="0"/>
              <a:t>Sous-espèce (</a:t>
            </a:r>
            <a:r>
              <a:rPr lang="fr-FR" dirty="0" err="1" smtClean="0"/>
              <a:t>subspecies</a:t>
            </a:r>
            <a:r>
              <a:rPr lang="fr-FR" dirty="0" smtClean="0"/>
              <a:t> </a:t>
            </a:r>
            <a:r>
              <a:rPr lang="fr-FR" dirty="0" err="1" smtClean="0"/>
              <a:t>Variety</a:t>
            </a:r>
            <a:r>
              <a:rPr lang="fr-FR" dirty="0" smtClean="0"/>
              <a:t>) ou Race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70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Règne: Animal</a:t>
            </a:r>
          </a:p>
          <a:p>
            <a:r>
              <a:rPr lang="fr-FR" dirty="0" smtClean="0"/>
              <a:t>Embranchement: Arthropodes</a:t>
            </a:r>
          </a:p>
          <a:p>
            <a:r>
              <a:rPr lang="fr-FR" dirty="0" smtClean="0"/>
              <a:t>Sous embranchement: Mandibulates</a:t>
            </a:r>
          </a:p>
          <a:p>
            <a:r>
              <a:rPr lang="fr-FR" dirty="0" smtClean="0"/>
              <a:t>Classe: Insectes</a:t>
            </a:r>
          </a:p>
          <a:p>
            <a:r>
              <a:rPr lang="fr-FR" dirty="0" smtClean="0"/>
              <a:t>Sous classe: Ptérygotes</a:t>
            </a:r>
          </a:p>
          <a:p>
            <a:r>
              <a:rPr lang="fr-FR" dirty="0" smtClean="0"/>
              <a:t>Superordre: </a:t>
            </a:r>
            <a:r>
              <a:rPr lang="fr-FR" dirty="0" err="1" smtClean="0"/>
              <a:t>Néopteres</a:t>
            </a:r>
            <a:endParaRPr lang="fr-FR" dirty="0" smtClean="0"/>
          </a:p>
          <a:p>
            <a:r>
              <a:rPr lang="fr-FR" dirty="0" smtClean="0"/>
              <a:t>Ordre: Orthoptères</a:t>
            </a:r>
          </a:p>
          <a:p>
            <a:r>
              <a:rPr lang="fr-FR" dirty="0" smtClean="0"/>
              <a:t>Sous ordre: </a:t>
            </a:r>
            <a:r>
              <a:rPr lang="fr-FR" dirty="0" err="1" smtClean="0"/>
              <a:t>Caelifères</a:t>
            </a:r>
            <a:endParaRPr lang="fr-FR" dirty="0" smtClean="0"/>
          </a:p>
          <a:p>
            <a:r>
              <a:rPr lang="fr-FR" dirty="0" smtClean="0"/>
              <a:t>Superfamille: </a:t>
            </a:r>
            <a:r>
              <a:rPr lang="fr-FR" dirty="0" err="1" smtClean="0"/>
              <a:t>Acridoidea</a:t>
            </a:r>
            <a:endParaRPr lang="fr-FR" dirty="0" smtClean="0"/>
          </a:p>
          <a:p>
            <a:r>
              <a:rPr lang="fr-FR" dirty="0" smtClean="0"/>
              <a:t>Famille: </a:t>
            </a:r>
            <a:r>
              <a:rPr lang="fr-FR" dirty="0" err="1" smtClean="0"/>
              <a:t>Acrididae</a:t>
            </a:r>
            <a:endParaRPr lang="fr-FR" dirty="0" smtClean="0"/>
          </a:p>
          <a:p>
            <a:r>
              <a:rPr lang="fr-FR" dirty="0" smtClean="0"/>
              <a:t>Sous famille: </a:t>
            </a:r>
            <a:r>
              <a:rPr lang="fr-FR" dirty="0" err="1" smtClean="0"/>
              <a:t>Caliptaminae</a:t>
            </a:r>
            <a:endParaRPr lang="fr-FR" dirty="0" smtClean="0"/>
          </a:p>
          <a:p>
            <a:r>
              <a:rPr lang="fr-FR" dirty="0" smtClean="0"/>
              <a:t>Genre: </a:t>
            </a:r>
            <a:r>
              <a:rPr lang="fr-FR" i="1" dirty="0" err="1" smtClean="0"/>
              <a:t>Calliptamus</a:t>
            </a:r>
            <a:endParaRPr lang="fr-FR" i="1" dirty="0" smtClean="0"/>
          </a:p>
          <a:p>
            <a:r>
              <a:rPr lang="fr-FR" dirty="0" smtClean="0"/>
              <a:t>Espèce: </a:t>
            </a:r>
            <a:r>
              <a:rPr lang="fr-FR" i="1" dirty="0" err="1" smtClean="0"/>
              <a:t>Calliptamus</a:t>
            </a:r>
            <a:r>
              <a:rPr lang="fr-FR" i="1" dirty="0" smtClean="0"/>
              <a:t> </a:t>
            </a:r>
            <a:r>
              <a:rPr lang="fr-FR" i="1" dirty="0" err="1" smtClean="0"/>
              <a:t>barbarus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89196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1 concept important de classification, assez stable, est celui d'</a:t>
            </a:r>
            <a:r>
              <a:rPr lang="fr-FR" i="1" dirty="0" smtClean="0"/>
              <a:t>espèce</a:t>
            </a:r>
          </a:p>
          <a:p>
            <a:r>
              <a:rPr lang="fr-FR" dirty="0" smtClean="0"/>
              <a:t>Ce groupement est relativement bien défini, du - pour les espèces à reproduction. C’est la notion de base.</a:t>
            </a:r>
          </a:p>
          <a:p>
            <a:r>
              <a:rPr lang="fr-FR" dirty="0" smtClean="0"/>
              <a:t>L'espèce se définit comme </a:t>
            </a:r>
          </a:p>
          <a:p>
            <a:pPr lvl="1"/>
            <a:r>
              <a:rPr lang="fr-FR" dirty="0" smtClean="0"/>
              <a:t>1 communauté d'êtres vivants interféconds ou inter fertiles</a:t>
            </a:r>
          </a:p>
          <a:p>
            <a:pPr lvl="1"/>
            <a:r>
              <a:rPr lang="fr-FR" dirty="0" smtClean="0"/>
              <a:t>capables de se reproduire entre eux</a:t>
            </a:r>
          </a:p>
          <a:p>
            <a:pPr lvl="1"/>
            <a:r>
              <a:rPr lang="fr-FR" dirty="0" smtClean="0"/>
              <a:t>pouvant échanger du matériel génétique et produisant des descendants eux-mêmes féconds </a:t>
            </a:r>
          </a:p>
          <a:p>
            <a:r>
              <a:rPr lang="fr-FR" dirty="0" smtClean="0"/>
              <a:t>NB- certains individus du même genre mais appartenant à des espèces différentes peuvent se croiser pour donner un individu hybride, mais celui-ci est le plus souvent stérile 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000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1748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1780</Words>
  <Application>Microsoft Office PowerPoint</Application>
  <PresentationFormat>Affichage à l'écran (4:3)</PresentationFormat>
  <Paragraphs>203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 – Bases de la taxonomie</vt:lpstr>
      <vt:lpstr>Présentation PowerPoint</vt:lpstr>
      <vt:lpstr>Exp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 d’organisation du règne animal</vt:lpstr>
      <vt:lpstr>A- Protozoaires (unicellulaires) </vt:lpstr>
      <vt:lpstr>Présentation PowerPoint</vt:lpstr>
      <vt:lpstr>Les Métazoaires (Pluricellulaires)</vt:lpstr>
      <vt:lpstr>Présentation PowerPoint</vt:lpstr>
      <vt:lpstr>Présentation PowerPoint</vt:lpstr>
      <vt:lpstr>Les Diploblastiques</vt:lpstr>
      <vt:lpstr>Les Triploblastiques</vt:lpstr>
      <vt:lpstr>Présentation PowerPoint</vt:lpstr>
      <vt:lpstr>Les Protostomiens</vt:lpstr>
      <vt:lpstr>Les Deutérostomiens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LENOVO</dc:creator>
  <cp:lastModifiedBy>LENOVO</cp:lastModifiedBy>
  <cp:revision>13</cp:revision>
  <dcterms:created xsi:type="dcterms:W3CDTF">2024-09-17T10:54:42Z</dcterms:created>
  <dcterms:modified xsi:type="dcterms:W3CDTF">2025-01-13T06:43:45Z</dcterms:modified>
</cp:coreProperties>
</file>