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66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23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632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58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011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58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939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186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537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64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381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AC9FF-8E8F-4275-AFBE-0FE243DC074D}" type="datetimeFigureOut">
              <a:rPr lang="fr-FR" smtClean="0"/>
              <a:t>13/01/2025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7DA6B-89F0-40A2-8B56-E991385003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98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3" y="2276872"/>
            <a:ext cx="7305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563" y="3224213"/>
            <a:ext cx="31908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5717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Caractères généraux des protozoaires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0" i="0" u="none" strike="noStrike" baseline="0" dirty="0" err="1" smtClean="0">
                <a:latin typeface="TimesNewRomanPSMT"/>
              </a:rPr>
              <a:t>Protos</a:t>
            </a:r>
            <a:r>
              <a:rPr lang="fr-FR" b="0" i="0" u="none" strike="noStrike" baseline="0" dirty="0" smtClean="0">
                <a:latin typeface="TimesNewRomanPSMT"/>
              </a:rPr>
              <a:t> = 1, </a:t>
            </a:r>
            <a:r>
              <a:rPr lang="fr-FR" b="0" i="0" u="none" strike="noStrike" baseline="0" dirty="0" err="1" smtClean="0">
                <a:latin typeface="TimesNewRomanPSMT"/>
              </a:rPr>
              <a:t>zoon</a:t>
            </a:r>
            <a:r>
              <a:rPr lang="fr-FR" b="0" i="0" u="none" strike="noStrike" baseline="0" dirty="0" smtClean="0">
                <a:latin typeface="TimesNewRomanPSMT"/>
              </a:rPr>
              <a:t> = animal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animaux à 1 seule cellule assurant toutes les fonctions vitales (respiration, digestion, excrétion et reproduction).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60000 espèces 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Taille: 2-3 </a:t>
            </a:r>
            <a:r>
              <a:rPr lang="fr-FR" b="0" i="0" u="none" strike="noStrike" baseline="0" dirty="0" err="1" smtClean="0">
                <a:latin typeface="TimesNewRomanPSMT"/>
              </a:rPr>
              <a:t>μm</a:t>
            </a:r>
            <a:r>
              <a:rPr lang="fr-FR" b="0" i="0" u="none" strike="noStrike" baseline="0" dirty="0" smtClean="0">
                <a:latin typeface="TimesNewRomanPSMT"/>
              </a:rPr>
              <a:t> à 3 </a:t>
            </a:r>
            <a:r>
              <a:rPr lang="fr-FR" b="0" i="0" u="none" strike="noStrike" baseline="0" dirty="0" err="1" smtClean="0">
                <a:latin typeface="TimesNewRomanPSMT"/>
              </a:rPr>
              <a:t>mm.</a:t>
            </a:r>
            <a:endParaRPr lang="fr-FR" b="0" i="0" u="none" strike="noStrike" baseline="0" dirty="0" smtClean="0">
              <a:latin typeface="TimesNewRomanPSMT"/>
            </a:endParaRPr>
          </a:p>
          <a:p>
            <a:r>
              <a:rPr lang="fr-FR" b="0" i="0" u="none" strike="noStrike" baseline="0" dirty="0" smtClean="0">
                <a:latin typeface="TimesNewRomanPSMT"/>
              </a:rPr>
              <a:t> hétérotrophes, stock alimentaire dans les vacuoles digestives.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locomotion par des pseudopodes, cils, flagelles ou sans (sessiles)</a:t>
            </a:r>
          </a:p>
          <a:p>
            <a:r>
              <a:rPr lang="fr-FR" b="0" i="0" u="none" strike="noStrike" baseline="0" dirty="0" err="1" smtClean="0">
                <a:latin typeface="TimesNewRomanPSMT"/>
              </a:rPr>
              <a:t>Osmo</a:t>
            </a:r>
            <a:r>
              <a:rPr lang="fr-FR" b="0" i="0" u="none" strike="noStrike" baseline="0" dirty="0" smtClean="0">
                <a:latin typeface="TimesNewRomanPSMT"/>
              </a:rPr>
              <a:t> régulation par les vacuoles contractiles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respiration par simple diffusion de l’oxygène.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reproduction sexuée et asexuée.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782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1-Structure d’une cellule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0" i="0" u="none" strike="noStrike" baseline="0" dirty="0" smtClean="0">
                <a:latin typeface="TimesNewRomanPSMT"/>
              </a:rPr>
              <a:t>se compose d’: 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1 </a:t>
            </a:r>
            <a:r>
              <a:rPr lang="fr-FR" b="1" i="0" u="none" strike="noStrike" baseline="0" dirty="0" smtClean="0">
                <a:latin typeface="TimesNewRomanPS-BoldMT"/>
              </a:rPr>
              <a:t>noyau </a:t>
            </a:r>
            <a:r>
              <a:rPr lang="fr-FR" b="0" i="0" u="none" strike="noStrike" baseline="0" dirty="0" smtClean="0">
                <a:latin typeface="TimesNewRomanPSMT"/>
              </a:rPr>
              <a:t>avec: </a:t>
            </a:r>
          </a:p>
          <a:p>
            <a:pPr lvl="1"/>
            <a:r>
              <a:rPr lang="fr-FR" b="1" i="0" u="none" strike="noStrike" baseline="0" dirty="0" smtClean="0">
                <a:latin typeface="TimesNewRomanPS-BoldMT"/>
              </a:rPr>
              <a:t>chromosomes c</a:t>
            </a:r>
            <a:r>
              <a:rPr lang="fr-FR" b="0" i="0" u="none" strike="noStrike" baseline="0" dirty="0" smtClean="0">
                <a:latin typeface="TimesNewRomanPSMT"/>
              </a:rPr>
              <a:t>ontenant de l</a:t>
            </a:r>
            <a:r>
              <a:rPr lang="fr-FR" b="1" i="0" u="none" strike="noStrike" baseline="0" dirty="0" smtClean="0">
                <a:latin typeface="TimesNewRomanPS-BoldMT"/>
              </a:rPr>
              <a:t>’ADN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1 nucléole 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1 </a:t>
            </a:r>
            <a:r>
              <a:rPr lang="fr-FR" b="1" i="0" u="none" strike="noStrike" baseline="0" dirty="0" smtClean="0">
                <a:latin typeface="TimesNewRomanPS-BoldMT"/>
              </a:rPr>
              <a:t>sac nucléaire </a:t>
            </a:r>
          </a:p>
          <a:p>
            <a:pPr lvl="1"/>
            <a:r>
              <a:rPr lang="fr-FR" b="1" i="0" u="none" strike="noStrike" baseline="0" dirty="0" smtClean="0">
                <a:latin typeface="TimesNewRomanPS-BoldMT"/>
              </a:rPr>
              <a:t>1 enveloppe 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1 </a:t>
            </a:r>
            <a:r>
              <a:rPr lang="fr-FR" b="1" i="0" u="none" strike="noStrike" baseline="0" dirty="0" smtClean="0">
                <a:latin typeface="TimesNewRomanPS-BoldMT"/>
              </a:rPr>
              <a:t>masse cytoplasmique </a:t>
            </a:r>
            <a:r>
              <a:rPr lang="fr-FR" b="0" i="0" u="none" strike="noStrike" baseline="0" dirty="0" smtClean="0">
                <a:latin typeface="TimesNewRomanPSMT"/>
              </a:rPr>
              <a:t>avec différents  organites (</a:t>
            </a:r>
            <a:r>
              <a:rPr lang="fr-FR" b="1" i="0" u="none" strike="noStrike" baseline="0" dirty="0" smtClean="0">
                <a:latin typeface="TimesNewRomanPS-BoldMT"/>
              </a:rPr>
              <a:t>mitochondries</a:t>
            </a:r>
            <a:r>
              <a:rPr lang="fr-FR" b="0" i="0" u="none" strike="noStrike" baseline="0" dirty="0" smtClean="0">
                <a:latin typeface="TimesNewRomanPSMT"/>
              </a:rPr>
              <a:t>, </a:t>
            </a:r>
            <a:r>
              <a:rPr lang="fr-FR" b="1" i="0" u="none" strike="noStrike" baseline="0" dirty="0" err="1" smtClean="0">
                <a:latin typeface="TimesNewRomanPS-BoldMT"/>
              </a:rPr>
              <a:t>dictyosomes</a:t>
            </a:r>
            <a:r>
              <a:rPr lang="fr-FR" b="0" i="0" u="none" strike="noStrike" baseline="0" dirty="0" smtClean="0">
                <a:latin typeface="TimesNewRomanPSMT"/>
              </a:rPr>
              <a:t>, </a:t>
            </a:r>
            <a:r>
              <a:rPr lang="fr-FR" b="1" i="0" u="none" strike="noStrike" baseline="0" dirty="0" smtClean="0">
                <a:latin typeface="TimesNewRomanPS-BoldMT"/>
              </a:rPr>
              <a:t>ribosomes</a:t>
            </a:r>
            <a:r>
              <a:rPr lang="fr-FR" b="0" i="0" u="none" strike="noStrike" baseline="0" dirty="0" smtClean="0">
                <a:latin typeface="TimesNewRomanPSMT"/>
              </a:rPr>
              <a:t>, </a:t>
            </a:r>
            <a:r>
              <a:rPr lang="fr-FR" b="1" i="0" u="none" strike="noStrike" baseline="0" dirty="0" smtClean="0">
                <a:latin typeface="TimesNewRomanPS-BoldMT"/>
              </a:rPr>
              <a:t>centrosome</a:t>
            </a:r>
            <a:r>
              <a:rPr lang="fr-FR" b="0" i="0" u="none" strike="noStrike" baseline="0" dirty="0" smtClean="0">
                <a:latin typeface="TimesNewRomanPSMT"/>
              </a:rPr>
              <a:t>, </a:t>
            </a:r>
            <a:r>
              <a:rPr lang="fr-FR" b="1" i="0" u="none" strike="noStrike" baseline="0" dirty="0" smtClean="0">
                <a:latin typeface="TimesNewRomanPS-BoldMT"/>
              </a:rPr>
              <a:t>membrane plasmique</a:t>
            </a:r>
            <a:r>
              <a:rPr lang="fr-FR" b="0" i="0" u="none" strike="noStrike" baseline="0" dirty="0" smtClean="0">
                <a:latin typeface="TimesNewRomanPSMT"/>
              </a:rPr>
              <a:t>).</a:t>
            </a:r>
          </a:p>
          <a:p>
            <a:r>
              <a:rPr lang="fr-FR" b="1" i="0" u="none" strike="noStrike" baseline="0" dirty="0" smtClean="0">
                <a:latin typeface="TimesNewRomanPS-BoldMT"/>
              </a:rPr>
              <a:t>NB: </a:t>
            </a:r>
            <a:r>
              <a:rPr lang="fr-FR" b="0" i="0" u="none" strike="noStrike" baseline="0" dirty="0" smtClean="0">
                <a:latin typeface="TimesNewRomanPSMT"/>
              </a:rPr>
              <a:t>chez les ciliés, il existe 1 noyau de taille volumineuse à fonction trophique = </a:t>
            </a:r>
            <a:r>
              <a:rPr lang="fr-FR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macronucléus</a:t>
            </a:r>
            <a:r>
              <a:rPr lang="fr-FR" b="1" i="0" u="none" strike="noStrike" baseline="0" dirty="0" smtClean="0">
                <a:latin typeface="TimesNewRomanPS-BoldMT"/>
              </a:rPr>
              <a:t> </a:t>
            </a:r>
            <a:r>
              <a:rPr lang="fr-FR" b="0" i="0" u="none" strike="noStrike" baseline="0" dirty="0" smtClean="0">
                <a:latin typeface="TimesNewRomanPSMT"/>
              </a:rPr>
              <a:t>et 1 noyau de taille réduite à fonction reproductrice = </a:t>
            </a:r>
            <a:r>
              <a:rPr lang="fr-FR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micronucléus</a:t>
            </a:r>
            <a:r>
              <a:rPr lang="fr-FR" i="0" u="none" strike="noStrike" baseline="0" dirty="0" smtClean="0">
                <a:solidFill>
                  <a:srgbClr val="FF0000"/>
                </a:solidFill>
                <a:latin typeface="TimesNewRomanPSMT"/>
              </a:rPr>
              <a:t>.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61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2-Reproduction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1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1- Phase asexuée</a:t>
            </a:r>
            <a:r>
              <a:rPr lang="fr-FR" b="1" i="0" u="none" strike="noStrike" baseline="0" dirty="0" smtClean="0">
                <a:latin typeface="TimesNewRomanPS-BoldMT"/>
              </a:rPr>
              <a:t>:</a:t>
            </a:r>
            <a:r>
              <a:rPr lang="fr-FR" dirty="0">
                <a:solidFill>
                  <a:prstClr val="black"/>
                </a:solidFill>
                <a:latin typeface="TimesNewRomanPSMT"/>
              </a:rPr>
              <a:t> par division </a:t>
            </a:r>
            <a:endParaRPr lang="fr-FR" b="1" i="0" u="none" strike="noStrike" baseline="0" dirty="0" smtClean="0">
              <a:latin typeface="TimesNewRomanPS-BoldMT"/>
            </a:endParaRPr>
          </a:p>
          <a:p>
            <a:r>
              <a:rPr lang="fr-FR" b="0" i="0" u="none" strike="noStrike" baseline="0" dirty="0" smtClean="0">
                <a:latin typeface="TimesNewRomanPSMT"/>
              </a:rPr>
              <a:t>Binaire:</a:t>
            </a:r>
            <a:r>
              <a:rPr lang="fr-FR" dirty="0" smtClean="0">
                <a:solidFill>
                  <a:prstClr val="black"/>
                </a:solidFill>
                <a:latin typeface="TimesNewRomanPSMT"/>
              </a:rPr>
              <a:t> </a:t>
            </a:r>
          </a:p>
          <a:p>
            <a:pPr lvl="1"/>
            <a:r>
              <a:rPr lang="fr-FR" dirty="0" smtClean="0">
                <a:solidFill>
                  <a:prstClr val="black"/>
                </a:solidFill>
                <a:latin typeface="TimesNewRomanPSMT"/>
              </a:rPr>
              <a:t>Division </a:t>
            </a:r>
            <a:r>
              <a:rPr lang="fr-FR" dirty="0">
                <a:solidFill>
                  <a:prstClr val="black"/>
                </a:solidFill>
                <a:latin typeface="TimesNewRomanPSMT"/>
              </a:rPr>
              <a:t>du noyau par mitose suivi de la division du cytoplasme, comme chez les amibes</a:t>
            </a:r>
            <a:r>
              <a:rPr lang="fr-FR" dirty="0" smtClean="0">
                <a:solidFill>
                  <a:prstClr val="black"/>
                </a:solidFill>
                <a:latin typeface="TimesNewRomanPSMT"/>
              </a:rPr>
              <a:t>.</a:t>
            </a:r>
          </a:p>
          <a:p>
            <a:pPr lvl="1"/>
            <a:r>
              <a:rPr lang="fr-FR" dirty="0" smtClean="0">
                <a:solidFill>
                  <a:prstClr val="black"/>
                </a:solidFill>
                <a:latin typeface="TimesNewRomanPSMT"/>
              </a:rPr>
              <a:t> Elle est </a:t>
            </a:r>
            <a:r>
              <a:rPr lang="fr-FR" dirty="0">
                <a:solidFill>
                  <a:prstClr val="black"/>
                </a:solidFill>
                <a:latin typeface="TimesNewRomanPSMT"/>
              </a:rPr>
              <a:t>longitudinale chez les flagellés ou transversale chez les ciliés (fig.1 et fig.2).</a:t>
            </a:r>
            <a:endParaRPr lang="fr-FR" b="0" i="0" u="none" strike="noStrike" baseline="0" dirty="0" smtClean="0">
              <a:latin typeface="TimesNewRomanPSMT"/>
            </a:endParaRPr>
          </a:p>
          <a:p>
            <a:r>
              <a:rPr lang="fr-FR" b="0" i="0" u="none" strike="noStrike" baseline="0" dirty="0" smtClean="0">
                <a:latin typeface="TimesNewRomanPSMT"/>
              </a:rPr>
              <a:t>multiple</a:t>
            </a:r>
            <a:r>
              <a:rPr lang="fr-FR" b="1" i="0" u="none" strike="noStrike" baseline="0" dirty="0" smtClean="0">
                <a:latin typeface="TimesNewRomanPS-BoldMT"/>
              </a:rPr>
              <a:t> </a:t>
            </a:r>
            <a:r>
              <a:rPr lang="fr-FR" b="1" i="0" u="none" strike="noStrike" baseline="0" dirty="0" smtClean="0">
                <a:latin typeface="TimesNewRomanPS-BoldMT"/>
              </a:rPr>
              <a:t>(Schizogonie):</a:t>
            </a:r>
            <a:endParaRPr lang="fr-FR" b="1" i="0" u="none" strike="noStrike" baseline="0" dirty="0" smtClean="0">
              <a:latin typeface="TimesNewRomanPS-BoldMT"/>
            </a:endParaRP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Consiste en division multiples du noyau, suivie de divisions cytoplasmiques. 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Les cellules filles multiples sont ensuite libérées (fig.3).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bourgeonnement.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Observée chez sporozoaires 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il y a 1 ou 2 bourgeons apparaissant à la surface de l’organisme parental entrainent 1 appareil nucléaire complet puis se détache et renferme chacun 1 individu complet</a:t>
            </a:r>
          </a:p>
        </p:txBody>
      </p:sp>
    </p:spTree>
    <p:extLst>
      <p:ext uri="{BB962C8B-B14F-4D97-AF65-F5344CB8AC3E}">
        <p14:creationId xmlns:p14="http://schemas.microsoft.com/office/powerpoint/2010/main" val="280567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826" y="980728"/>
            <a:ext cx="6581775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23728" y="299695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i="0" u="none" strike="noStrike" baseline="0" dirty="0" smtClean="0">
                <a:latin typeface="TimesNewRomanPS-BoldMT"/>
              </a:rPr>
              <a:t>Fig. 1- Division binaire longitudinale (Trypanosome)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914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732" y="1124744"/>
            <a:ext cx="4562475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23728" y="450600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i="0" u="none" strike="noStrike" baseline="0" dirty="0" smtClean="0">
                <a:latin typeface="TimesNewRomanPS-BoldMT"/>
              </a:rPr>
              <a:t>Fig. 2- Division binaire transversale (Paramécie)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0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62" y="1052736"/>
            <a:ext cx="7153275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23728" y="335699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i="0" u="none" strike="noStrike" baseline="0" dirty="0" smtClean="0">
                <a:latin typeface="TimesNewRomanPS-BoldMT"/>
              </a:rPr>
              <a:t>Fig. 3-Division multiples ou schizogonie (</a:t>
            </a:r>
            <a:r>
              <a:rPr lang="fr-FR" b="1" i="1" u="none" strike="noStrike" baseline="0" dirty="0" smtClean="0">
                <a:latin typeface="TimesNewRomanPS-BoldItalicMT"/>
              </a:rPr>
              <a:t>Plasmodium </a:t>
            </a:r>
            <a:r>
              <a:rPr lang="fr-FR" b="1" i="1" u="none" strike="noStrike" baseline="0" dirty="0" err="1" smtClean="0">
                <a:latin typeface="TimesNewRomanPS-BoldItalicMT"/>
              </a:rPr>
              <a:t>falciparum</a:t>
            </a:r>
            <a:r>
              <a:rPr lang="fr-FR" b="1" i="0" u="none" strike="noStrike" baseline="0" dirty="0" smtClean="0">
                <a:latin typeface="TimesNewRomanPS-BoldMT"/>
              </a:rPr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390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92696"/>
            <a:ext cx="8496944" cy="583264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  <a:tabLst>
                <a:tab pos="7710488" algn="l"/>
              </a:tabLst>
            </a:pPr>
            <a:r>
              <a:rPr lang="fr-FR" b="1" i="0" u="none" strike="noStrike" baseline="0" dirty="0" smtClean="0">
                <a:latin typeface="TimesNewRomanPS-BoldMT"/>
              </a:rPr>
              <a:t>2- </a:t>
            </a:r>
            <a:r>
              <a:rPr lang="fr-FR" b="1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Phase sexuée: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fusion de 2 cellules sexuelles complémentaires ou gamètes à 1 chromosome (haploïde)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Cette fusion engendre un œuf ou zygote.</a:t>
            </a:r>
          </a:p>
          <a:p>
            <a:r>
              <a:rPr lang="fr-FR" b="1" i="0" u="none" strike="noStrike" baseline="0" dirty="0" smtClean="0">
                <a:latin typeface="TimesNewRomanPS-BoldMT"/>
              </a:rPr>
              <a:t>NB: </a:t>
            </a:r>
            <a:r>
              <a:rPr lang="fr-FR" b="0" i="0" u="none" strike="noStrike" baseline="0" dirty="0" smtClean="0">
                <a:latin typeface="TimesNewRomanPSMT"/>
              </a:rPr>
              <a:t>Conjugaison surtout connue chez les ciliés, avec rapprochement de 2 individus et échange de matériel génétique.</a:t>
            </a:r>
          </a:p>
          <a:p>
            <a:pPr marL="0" indent="0">
              <a:buNone/>
            </a:pPr>
            <a:r>
              <a:rPr lang="fr-FR" b="1" i="0" u="none" strike="noStrike" baseline="0" dirty="0" smtClean="0">
                <a:latin typeface="TimesNewRomanPS-BoldMT"/>
              </a:rPr>
              <a:t>3- </a:t>
            </a:r>
            <a:r>
              <a:rPr lang="fr-FR" sz="2800" b="1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L’enkystement</a:t>
            </a:r>
          </a:p>
          <a:p>
            <a:r>
              <a:rPr lang="fr-FR" sz="2800" b="0" i="0" u="none" strike="noStrike" baseline="0" dirty="0" smtClean="0">
                <a:latin typeface="TimesNewRomanPSMT"/>
              </a:rPr>
              <a:t>Se produit dans des conditions défavorables </a:t>
            </a:r>
            <a:r>
              <a:rPr lang="fr-FR" b="0" i="0" u="none" strike="noStrike" baseline="0" dirty="0" smtClean="0">
                <a:latin typeface="TimesNewRomanPSMT"/>
              </a:rPr>
              <a:t>du milieu extérieur: 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dessiccation progressives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changement de température ou de PH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diminution de la quantité de nourriture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Le cytoplasme se déshydrate et sécrète 1 coque protectrice peu perméable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Quand les conditions redeviennent favorables, le kyste s’ouvre et le protozoaire reprend une vie active.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2025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Classification des protozoaires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97152"/>
          </a:xfrm>
        </p:spPr>
        <p:txBody>
          <a:bodyPr>
            <a:normAutofit fontScale="70000" lnSpcReduction="20000"/>
          </a:bodyPr>
          <a:lstStyle/>
          <a:p>
            <a:r>
              <a:rPr lang="fr-FR" b="0" i="0" u="none" strike="noStrike" baseline="0" dirty="0" smtClean="0">
                <a:latin typeface="TimesNewRomanPSMT"/>
              </a:rPr>
              <a:t>+</a:t>
            </a:r>
            <a:r>
              <a:rPr lang="fr-FR" b="0" i="0" u="none" strike="noStrike" baseline="0" dirty="0" err="1" smtClean="0">
                <a:latin typeface="TimesNewRomanPSMT"/>
              </a:rPr>
              <a:t>ieurs</a:t>
            </a:r>
            <a:r>
              <a:rPr lang="fr-FR" b="0" i="0" u="none" strike="noStrike" baseline="0" dirty="0" smtClean="0">
                <a:latin typeface="TimesNewRomanPSMT"/>
              </a:rPr>
              <a:t> </a:t>
            </a:r>
            <a:r>
              <a:rPr lang="fr-FR" b="0" i="0" u="none" strike="noStrike" baseline="0" dirty="0" err="1" smtClean="0">
                <a:latin typeface="TimesNewRomanPSMT"/>
              </a:rPr>
              <a:t>emb</a:t>
            </a:r>
            <a:r>
              <a:rPr lang="fr-FR" b="0" i="0" u="none" strike="noStrike" baseline="0" dirty="0" smtClean="0">
                <a:latin typeface="TimesNewRomanPSMT"/>
              </a:rPr>
              <a:t> ou phylum constituent le s/règne des protozoaires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Ces </a:t>
            </a:r>
            <a:r>
              <a:rPr lang="fr-FR" b="0" i="0" u="none" strike="noStrike" baseline="0" dirty="0" err="1" smtClean="0">
                <a:latin typeface="TimesNewRomanPSMT"/>
              </a:rPr>
              <a:t>emb</a:t>
            </a:r>
            <a:r>
              <a:rPr lang="fr-FR" b="0" i="0" u="none" strike="noStrike" baseline="0" dirty="0" smtClean="0">
                <a:latin typeface="TimesNewRomanPSMT"/>
              </a:rPr>
              <a:t> regroupent +</a:t>
            </a:r>
            <a:r>
              <a:rPr lang="fr-FR" b="0" i="0" u="none" strike="noStrike" baseline="0" dirty="0" err="1" smtClean="0">
                <a:latin typeface="TimesNewRomanPSMT"/>
              </a:rPr>
              <a:t>ieurs</a:t>
            </a:r>
            <a:r>
              <a:rPr lang="fr-FR" b="0" i="0" u="none" strike="noStrike" baseline="0" dirty="0" smtClean="0">
                <a:latin typeface="TimesNewRomanPSMT"/>
              </a:rPr>
              <a:t> </a:t>
            </a:r>
            <a:r>
              <a:rPr lang="fr-FR" b="0" i="0" u="none" strike="noStrike" baseline="0" dirty="0" err="1" smtClean="0">
                <a:latin typeface="TimesNewRomanPSMT"/>
              </a:rPr>
              <a:t>sp</a:t>
            </a:r>
            <a:r>
              <a:rPr lang="fr-FR" b="0" i="0" u="none" strike="noStrike" baseline="0" dirty="0" smtClean="0">
                <a:latin typeface="TimesNewRomanPSMT"/>
              </a:rPr>
              <a:t> de formes variables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Ces </a:t>
            </a:r>
            <a:r>
              <a:rPr lang="fr-FR" b="0" i="0" u="none" strike="noStrike" baseline="0" dirty="0" err="1" smtClean="0">
                <a:latin typeface="TimesNewRomanPSMT"/>
              </a:rPr>
              <a:t>sp</a:t>
            </a:r>
            <a:r>
              <a:rPr lang="fr-FR" b="0" i="0" u="none" strike="noStrike" baseline="0" dirty="0" smtClean="0">
                <a:latin typeface="TimesNewRomanPSMT"/>
              </a:rPr>
              <a:t>  existent à l’état solitaire (libre), parasites et d’autres vivant en symbiose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Toutes ces </a:t>
            </a:r>
            <a:r>
              <a:rPr lang="fr-FR" b="0" i="0" u="none" strike="noStrike" baseline="0" dirty="0" err="1" smtClean="0">
                <a:latin typeface="TimesNewRomanPSMT"/>
              </a:rPr>
              <a:t>sp</a:t>
            </a:r>
            <a:r>
              <a:rPr lang="fr-FR" b="0" i="0" u="none" strike="noStrike" baseline="0" dirty="0" smtClean="0">
                <a:latin typeface="TimesNewRomanPSMT"/>
              </a:rPr>
              <a:t> ont 1 répartition cosmopolite</a:t>
            </a:r>
          </a:p>
          <a:p>
            <a:r>
              <a:rPr lang="fr-FR" sz="2800" b="0" i="0" u="none" strike="noStrike" baseline="0" dirty="0" smtClean="0">
                <a:latin typeface="TimesNewRomanPSMT"/>
              </a:rPr>
              <a:t>systématique basée sur </a:t>
            </a:r>
            <a:r>
              <a:rPr lang="fr-FR" b="1" i="0" u="none" strike="noStrike" baseline="0" dirty="0" smtClean="0">
                <a:latin typeface="TimesNewRomanPS-BoldMT"/>
              </a:rPr>
              <a:t>la nature de l’appareil locomoteur</a:t>
            </a:r>
          </a:p>
          <a:p>
            <a:r>
              <a:rPr lang="fr-FR" b="0" i="0" u="none" strike="noStrike" baseline="0" dirty="0" smtClean="0">
                <a:latin typeface="TimesNewRomanPSMT"/>
              </a:rPr>
              <a:t>parmi ces </a:t>
            </a:r>
            <a:r>
              <a:rPr lang="fr-FR" b="0" i="0" u="none" strike="noStrike" baseline="0" dirty="0" err="1" smtClean="0">
                <a:latin typeface="TimesNewRomanPSMT"/>
              </a:rPr>
              <a:t>emb</a:t>
            </a:r>
            <a:r>
              <a:rPr lang="fr-FR" b="0" i="0" u="none" strike="noStrike" baseline="0" dirty="0" smtClean="0">
                <a:latin typeface="TimesNewRomanPSMT"/>
              </a:rPr>
              <a:t>:</a:t>
            </a:r>
          </a:p>
          <a:p>
            <a:pPr lvl="1"/>
            <a:r>
              <a:rPr lang="fr-FR" b="1" i="0" u="none" strike="noStrike" baseline="0" dirty="0" smtClean="0">
                <a:latin typeface="TimesNewRomanPS-BoldMT"/>
              </a:rPr>
              <a:t>flagellés </a:t>
            </a:r>
            <a:r>
              <a:rPr lang="fr-FR" b="0" i="0" u="none" strike="noStrike" baseline="0" dirty="0" smtClean="0">
                <a:latin typeface="TimesNewRomanPSMT"/>
              </a:rPr>
              <a:t>possèdent le </a:t>
            </a:r>
            <a:r>
              <a:rPr lang="fr-FR" b="1" i="0" u="none" strike="noStrike" baseline="0" dirty="0" smtClean="0">
                <a:latin typeface="TimesNewRomanPS-BoldMT"/>
              </a:rPr>
              <a:t>flagelle </a:t>
            </a:r>
            <a:r>
              <a:rPr lang="fr-FR" b="0" i="0" u="none" strike="noStrike" baseline="0" dirty="0" smtClean="0">
                <a:latin typeface="TimesNewRomanPSMT"/>
              </a:rPr>
              <a:t>comme organe locomoteur.</a:t>
            </a:r>
          </a:p>
          <a:p>
            <a:pPr lvl="1"/>
            <a:r>
              <a:rPr lang="fr-FR" b="1" i="0" u="none" strike="noStrike" baseline="0" dirty="0" smtClean="0">
                <a:latin typeface="TimesNewRomanPS-BoldMT"/>
              </a:rPr>
              <a:t>Rhizopodes </a:t>
            </a:r>
            <a:r>
              <a:rPr lang="fr-FR" b="0" i="0" u="none" strike="noStrike" baseline="0" dirty="0" smtClean="0">
                <a:latin typeface="TimesNewRomanPSMT"/>
              </a:rPr>
              <a:t>se déplacent à l’aide de </a:t>
            </a:r>
            <a:r>
              <a:rPr lang="fr-FR" b="1" i="0" u="none" strike="noStrike" baseline="0" dirty="0" smtClean="0">
                <a:latin typeface="TimesNewRomanPS-BoldMT"/>
              </a:rPr>
              <a:t>pseudopodes lobés</a:t>
            </a:r>
            <a:r>
              <a:rPr lang="fr-FR" b="0" i="0" u="none" strike="noStrike" baseline="0" dirty="0" smtClean="0">
                <a:latin typeface="TimesNewRomanPSMT"/>
              </a:rPr>
              <a:t>.</a:t>
            </a:r>
          </a:p>
          <a:p>
            <a:pPr lvl="1"/>
            <a:r>
              <a:rPr lang="fr-FR" b="1" i="0" u="none" strike="noStrike" baseline="0" dirty="0" smtClean="0">
                <a:latin typeface="TimesNewRomanPS-BoldMT"/>
              </a:rPr>
              <a:t>Sporozoaires:</a:t>
            </a:r>
            <a:r>
              <a:rPr lang="fr-FR" b="0" i="0" u="none" strike="noStrike" baseline="0" dirty="0" smtClean="0">
                <a:latin typeface="TimesNewRomanPSMT"/>
              </a:rPr>
              <a:t> </a:t>
            </a:r>
            <a:r>
              <a:rPr lang="fr-FR" i="0" u="none" strike="noStrike" baseline="0" dirty="0" smtClean="0">
                <a:latin typeface="TimesNewRomanPS-BoldMT"/>
              </a:rPr>
              <a:t>parasites intracellulaires</a:t>
            </a:r>
            <a:r>
              <a:rPr lang="fr-FR" b="0" i="0" u="none" strike="noStrike" baseline="0" dirty="0" smtClean="0">
                <a:latin typeface="TimesNewRomanPSMT"/>
              </a:rPr>
              <a:t>, dépourvus de tout organite locomoteur.</a:t>
            </a:r>
          </a:p>
          <a:p>
            <a:pPr lvl="1"/>
            <a:r>
              <a:rPr lang="fr-FR" b="1" i="0" u="none" strike="noStrike" baseline="0" dirty="0" smtClean="0">
                <a:latin typeface="TimesNewRomanPS-BoldMT"/>
              </a:rPr>
              <a:t>Ciliés </a:t>
            </a:r>
            <a:r>
              <a:rPr lang="fr-FR" b="0" i="0" u="none" strike="noStrike" baseline="0" dirty="0" smtClean="0">
                <a:latin typeface="TimesNewRomanPSMT"/>
              </a:rPr>
              <a:t>présentent des </a:t>
            </a:r>
            <a:r>
              <a:rPr lang="fr-FR" b="1" i="0" u="none" strike="noStrike" baseline="0" dirty="0" smtClean="0">
                <a:latin typeface="TimesNewRomanPS-BoldMT"/>
              </a:rPr>
              <a:t>cils vibratiles </a:t>
            </a:r>
            <a:r>
              <a:rPr lang="fr-FR" b="0" i="0" u="none" strike="noStrike" baseline="0" dirty="0" smtClean="0">
                <a:latin typeface="TimesNewRomanPSMT"/>
              </a:rPr>
              <a:t>comme organe locomoteur.</a:t>
            </a:r>
          </a:p>
          <a:p>
            <a:pPr lvl="1"/>
            <a:r>
              <a:rPr lang="fr-FR" b="1" i="0" u="none" strike="noStrike" baseline="0" dirty="0" smtClean="0">
                <a:latin typeface="TimesNewRomanPS-BoldMT"/>
              </a:rPr>
              <a:t>Actinopodes </a:t>
            </a:r>
            <a:r>
              <a:rPr lang="fr-FR" i="0" u="none" strike="noStrike" baseline="0" dirty="0" smtClean="0">
                <a:latin typeface="TimesNewRomanPSMT"/>
              </a:rPr>
              <a:t>possédant des </a:t>
            </a:r>
            <a:r>
              <a:rPr lang="fr-FR" b="1" i="0" u="none" strike="noStrike" baseline="0" dirty="0" smtClean="0">
                <a:latin typeface="TimesNewRomanPS-BoldMT"/>
              </a:rPr>
              <a:t>pseudopodes</a:t>
            </a:r>
            <a:r>
              <a:rPr lang="fr-FR" i="0" u="none" strike="noStrike" baseline="0" dirty="0" smtClean="0">
                <a:latin typeface="TimesNewRomanPS-BoldMT"/>
              </a:rPr>
              <a:t> filiformes et rayonnants</a:t>
            </a:r>
            <a:r>
              <a:rPr lang="fr-FR" i="0" u="none" strike="noStrike" baseline="0" dirty="0" smtClean="0">
                <a:latin typeface="TimesNewRomanPSMT"/>
              </a:rPr>
              <a:t>.</a:t>
            </a:r>
          </a:p>
          <a:p>
            <a:pPr lvl="1"/>
            <a:r>
              <a:rPr lang="fr-FR" b="1" i="0" u="none" strike="noStrike" baseline="0" dirty="0" err="1" smtClean="0">
                <a:latin typeface="TimesNewRomanPS-BoldMT"/>
              </a:rPr>
              <a:t>Cnidosporidies</a:t>
            </a:r>
            <a:r>
              <a:rPr lang="fr-FR" b="1" i="0" u="none" strike="noStrike" baseline="0" dirty="0" smtClean="0">
                <a:latin typeface="TimesNewRomanPS-BoldMT"/>
              </a:rPr>
              <a:t>: </a:t>
            </a:r>
            <a:r>
              <a:rPr lang="fr-FR" i="0" u="none" strike="noStrike" baseline="0" dirty="0" smtClean="0">
                <a:latin typeface="TimesNewRomanPS-BoldMT"/>
              </a:rPr>
              <a:t>parasites des invertébrés et des poissons</a:t>
            </a:r>
            <a:r>
              <a:rPr lang="fr-FR" i="0" u="none" strike="noStrike" baseline="0" dirty="0" smtClean="0">
                <a:latin typeface="TimesNewRomanPSMT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88973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491</Words>
  <Application>Microsoft Office PowerPoint</Application>
  <PresentationFormat>Affichage à l'écran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Caractères généraux des protozoaires</vt:lpstr>
      <vt:lpstr>1-Structure d’une cellule</vt:lpstr>
      <vt:lpstr>2-Reproduction</vt:lpstr>
      <vt:lpstr>Présentation PowerPoint</vt:lpstr>
      <vt:lpstr>Présentation PowerPoint</vt:lpstr>
      <vt:lpstr>Présentation PowerPoint</vt:lpstr>
      <vt:lpstr>Présentation PowerPoint</vt:lpstr>
      <vt:lpstr>Classification des protozoaires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6</cp:revision>
  <dcterms:created xsi:type="dcterms:W3CDTF">2024-10-12T10:17:49Z</dcterms:created>
  <dcterms:modified xsi:type="dcterms:W3CDTF">2025-01-13T10:29:57Z</dcterms:modified>
</cp:coreProperties>
</file>