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95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43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485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15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20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48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463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793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11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71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28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B9936-7F1C-4A38-9733-A3F54D7E290F}" type="datetimeFigureOut">
              <a:rPr lang="fr-FR" smtClean="0"/>
              <a:t>26/10/2025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B40CA-C7E4-4111-BDA8-35C7EBBC3B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86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Embranchement : </a:t>
            </a:r>
            <a:r>
              <a:rPr lang="fr-FR" b="1" dirty="0" err="1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Mastigophora</a:t>
            </a:r>
            <a:r>
              <a:rPr lang="fr-FR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fr-FR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=</a:t>
            </a:r>
            <a:r>
              <a:rPr lang="fr-FR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fr-FR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Flagellés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653136"/>
            <a:ext cx="3686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896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548680"/>
            <a:ext cx="8568952" cy="6120680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gambiense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parasite </a:t>
            </a:r>
            <a:r>
              <a:rPr lang="fr-FR" b="1" dirty="0" smtClean="0"/>
              <a:t>hétéroxène</a:t>
            </a:r>
            <a:r>
              <a:rPr lang="fr-FR" dirty="0" smtClean="0"/>
              <a:t> (mouche </a:t>
            </a:r>
            <a:r>
              <a:rPr lang="fr-FR" dirty="0" err="1" smtClean="0"/>
              <a:t>tsé</a:t>
            </a:r>
            <a:r>
              <a:rPr lang="fr-FR" dirty="0" smtClean="0"/>
              <a:t> </a:t>
            </a:r>
            <a:r>
              <a:rPr lang="fr-FR" dirty="0" err="1" smtClean="0"/>
              <a:t>tsé</a:t>
            </a:r>
            <a:r>
              <a:rPr lang="fr-FR" dirty="0" smtClean="0"/>
              <a:t> et Homme)</a:t>
            </a:r>
          </a:p>
          <a:p>
            <a:pPr lvl="1"/>
            <a:r>
              <a:rPr lang="fr-FR" dirty="0" smtClean="0"/>
              <a:t>vit dans le plasma sanguin et le liquide céphalo-rachidien</a:t>
            </a:r>
          </a:p>
          <a:p>
            <a:pPr lvl="1"/>
            <a:r>
              <a:rPr lang="fr-FR" dirty="0" smtClean="0"/>
              <a:t>agent causal de la maladie du </a:t>
            </a:r>
            <a:r>
              <a:rPr lang="fr-FR" b="1" dirty="0" smtClean="0"/>
              <a:t>sommeil</a:t>
            </a:r>
            <a:r>
              <a:rPr lang="fr-FR" dirty="0" smtClean="0"/>
              <a:t>, transmis à l’homme par la piqûre d’1 diptère: la mouche </a:t>
            </a:r>
            <a:r>
              <a:rPr lang="fr-FR" b="1" dirty="0" err="1" smtClean="0"/>
              <a:t>Glossina</a:t>
            </a:r>
            <a:r>
              <a:rPr lang="fr-FR" b="1" dirty="0" smtClean="0"/>
              <a:t> </a:t>
            </a:r>
            <a:r>
              <a:rPr lang="fr-FR" b="1" dirty="0" err="1" smtClean="0"/>
              <a:t>palpalis</a:t>
            </a:r>
            <a:endParaRPr lang="fr-FR" b="1" dirty="0" smtClean="0"/>
          </a:p>
          <a:p>
            <a:pPr lvl="1"/>
            <a:r>
              <a:rPr lang="fr-FR" dirty="0" smtClean="0"/>
              <a:t>L’homme atteint de cette affection présente</a:t>
            </a:r>
          </a:p>
          <a:p>
            <a:pPr lvl="2"/>
            <a:r>
              <a:rPr lang="fr-FR" dirty="0" smtClean="0"/>
              <a:t>1 fièvre irrégulière</a:t>
            </a:r>
          </a:p>
          <a:p>
            <a:pPr lvl="2"/>
            <a:r>
              <a:rPr lang="fr-FR" dirty="0" smtClean="0"/>
              <a:t>divers troubles nerveux</a:t>
            </a:r>
          </a:p>
          <a:p>
            <a:pPr lvl="2"/>
            <a:r>
              <a:rPr lang="fr-FR" dirty="0" smtClean="0"/>
              <a:t>quelques troubles oculaires.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cruzi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agent de la maladie de </a:t>
            </a:r>
            <a:r>
              <a:rPr lang="fr-FR" b="1" dirty="0" err="1" smtClean="0"/>
              <a:t>Chagas</a:t>
            </a:r>
            <a:r>
              <a:rPr lang="fr-FR" dirty="0" smtClean="0"/>
              <a:t> transmis à l’homme par 1 punaise sud américaine: </a:t>
            </a:r>
            <a:r>
              <a:rPr lang="fr-FR" dirty="0" err="1" smtClean="0"/>
              <a:t>Rhodnius</a:t>
            </a:r>
            <a:r>
              <a:rPr lang="fr-FR" dirty="0" smtClean="0"/>
              <a:t> </a:t>
            </a:r>
            <a:r>
              <a:rPr lang="fr-FR" dirty="0" err="1" smtClean="0"/>
              <a:t>prolixus</a:t>
            </a:r>
            <a:r>
              <a:rPr lang="fr-FR" dirty="0" smtClean="0"/>
              <a:t> = Réduve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brucei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agent du </a:t>
            </a:r>
            <a:r>
              <a:rPr lang="fr-FR" b="1" dirty="0" err="1" smtClean="0"/>
              <a:t>Nagana</a:t>
            </a:r>
            <a:r>
              <a:rPr lang="fr-FR" dirty="0" smtClean="0"/>
              <a:t> transmise aux équidés et bovidés par 1 Glossine.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evansi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agent du </a:t>
            </a:r>
            <a:r>
              <a:rPr lang="fr-FR" b="1" dirty="0" err="1" smtClean="0"/>
              <a:t>Surra</a:t>
            </a:r>
            <a:r>
              <a:rPr lang="fr-FR" dirty="0" smtClean="0"/>
              <a:t> (équidés) et du </a:t>
            </a:r>
            <a:r>
              <a:rPr lang="fr-FR" b="1" dirty="0" err="1" smtClean="0"/>
              <a:t>Débab</a:t>
            </a:r>
            <a:r>
              <a:rPr lang="fr-FR" dirty="0" smtClean="0"/>
              <a:t> (Camélidés) transmis par 1 diptère.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6243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2- Genre Leishmania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Parasites hétéroxènes transmis par 1 diptère piqueur (</a:t>
            </a:r>
            <a:r>
              <a:rPr lang="fr-FR" b="1" dirty="0" smtClean="0"/>
              <a:t>Phlébotome</a:t>
            </a:r>
            <a:r>
              <a:rPr lang="fr-FR" dirty="0" smtClean="0"/>
              <a:t>)</a:t>
            </a:r>
          </a:p>
          <a:p>
            <a:r>
              <a:rPr lang="fr-FR" dirty="0" smtClean="0"/>
              <a:t>provoquant des </a:t>
            </a:r>
            <a:r>
              <a:rPr lang="fr-FR" b="1" dirty="0" smtClean="0"/>
              <a:t>Leishmanioses</a:t>
            </a:r>
            <a:r>
              <a:rPr lang="fr-FR" dirty="0" smtClean="0"/>
              <a:t>, se présente sous 2 formes: </a:t>
            </a:r>
          </a:p>
          <a:p>
            <a:pPr lvl="1"/>
            <a:r>
              <a:rPr lang="fr-FR" dirty="0" smtClean="0"/>
              <a:t>forme </a:t>
            </a:r>
            <a:r>
              <a:rPr lang="fr-FR" b="1" dirty="0" smtClean="0"/>
              <a:t>Leishmania</a:t>
            </a:r>
            <a:r>
              <a:rPr lang="fr-FR" dirty="0" smtClean="0"/>
              <a:t> (dans les cellules sanguines de l’hôte définitif, sans flagelle) </a:t>
            </a:r>
          </a:p>
          <a:p>
            <a:pPr lvl="1"/>
            <a:r>
              <a:rPr lang="fr-FR" dirty="0" smtClean="0"/>
              <a:t>forme </a:t>
            </a:r>
            <a:r>
              <a:rPr lang="fr-FR" b="1" dirty="0" err="1" smtClean="0"/>
              <a:t>Leptomonas</a:t>
            </a:r>
            <a:r>
              <a:rPr lang="fr-FR" dirty="0" smtClean="0"/>
              <a:t> (dans le tube digestif du phlébotome, forme </a:t>
            </a:r>
            <a:r>
              <a:rPr lang="fr-FR" b="1" dirty="0" err="1" smtClean="0"/>
              <a:t>exocellulaire</a:t>
            </a:r>
            <a:r>
              <a:rPr lang="fr-FR" dirty="0" smtClean="0"/>
              <a:t> flagellée)</a:t>
            </a:r>
          </a:p>
          <a:p>
            <a:r>
              <a:rPr lang="fr-FR" dirty="0" smtClean="0"/>
              <a:t>2 Principales </a:t>
            </a:r>
            <a:r>
              <a:rPr lang="fr-FR" dirty="0" err="1" smtClean="0"/>
              <a:t>sp</a:t>
            </a:r>
            <a:r>
              <a:rPr lang="fr-FR" dirty="0" smtClean="0"/>
              <a:t> connues: </a:t>
            </a:r>
            <a:r>
              <a:rPr lang="fr-FR" b="1" dirty="0" smtClean="0"/>
              <a:t>Leishmania </a:t>
            </a:r>
            <a:r>
              <a:rPr lang="fr-FR" b="1" dirty="0" err="1" smtClean="0"/>
              <a:t>donovani</a:t>
            </a:r>
            <a:r>
              <a:rPr lang="fr-FR" dirty="0" smtClean="0"/>
              <a:t> et </a:t>
            </a:r>
            <a:r>
              <a:rPr lang="fr-FR" b="1" dirty="0" smtClean="0"/>
              <a:t>L. </a:t>
            </a:r>
            <a:r>
              <a:rPr lang="fr-FR" b="1" dirty="0" err="1" smtClean="0"/>
              <a:t>tropica</a:t>
            </a:r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9791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192688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Leishmania </a:t>
            </a:r>
            <a:r>
              <a:rPr lang="fr-FR" dirty="0" err="1" smtClean="0">
                <a:solidFill>
                  <a:srgbClr val="FF0000"/>
                </a:solidFill>
              </a:rPr>
              <a:t>donovani</a:t>
            </a:r>
            <a:r>
              <a:rPr lang="fr-FR" dirty="0" smtClean="0"/>
              <a:t>: </a:t>
            </a:r>
          </a:p>
          <a:p>
            <a:pPr lvl="1"/>
            <a:r>
              <a:rPr lang="fr-FR" dirty="0" smtClean="0"/>
              <a:t>parasite </a:t>
            </a:r>
            <a:r>
              <a:rPr lang="fr-FR" b="1" dirty="0" err="1" smtClean="0"/>
              <a:t>endocellulaire</a:t>
            </a:r>
            <a:endParaRPr lang="fr-FR" b="1" dirty="0" smtClean="0"/>
          </a:p>
          <a:p>
            <a:pPr lvl="1"/>
            <a:r>
              <a:rPr lang="fr-FR" dirty="0" smtClean="0"/>
              <a:t>2 - 4 microns</a:t>
            </a:r>
          </a:p>
          <a:p>
            <a:pPr lvl="1"/>
            <a:r>
              <a:rPr lang="fr-FR" dirty="0" smtClean="0"/>
              <a:t>agent de la </a:t>
            </a:r>
            <a:r>
              <a:rPr lang="fr-FR" b="1" dirty="0" smtClean="0"/>
              <a:t>leishmaniose viscérale </a:t>
            </a:r>
            <a:r>
              <a:rPr lang="fr-FR" dirty="0" smtClean="0"/>
              <a:t>ou </a:t>
            </a:r>
            <a:r>
              <a:rPr lang="fr-FR" dirty="0" err="1" smtClean="0"/>
              <a:t>Kala</a:t>
            </a:r>
            <a:r>
              <a:rPr lang="fr-FR" dirty="0" smtClean="0"/>
              <a:t> </a:t>
            </a:r>
            <a:r>
              <a:rPr lang="fr-FR" dirty="0" err="1" smtClean="0"/>
              <a:t>Azar</a:t>
            </a:r>
            <a:endParaRPr lang="fr-FR" dirty="0" smtClean="0"/>
          </a:p>
          <a:p>
            <a:pPr lvl="1"/>
            <a:r>
              <a:rPr lang="fr-FR" dirty="0" smtClean="0"/>
              <a:t>transmis par 1 Diptère (</a:t>
            </a:r>
            <a:r>
              <a:rPr lang="fr-FR" b="1" dirty="0" err="1" smtClean="0"/>
              <a:t>Plebotomus</a:t>
            </a:r>
            <a:r>
              <a:rPr lang="fr-FR" b="1" dirty="0" smtClean="0"/>
              <a:t> </a:t>
            </a:r>
            <a:r>
              <a:rPr lang="fr-FR" b="1" dirty="0" err="1" smtClean="0"/>
              <a:t>perniciosus</a:t>
            </a:r>
            <a:r>
              <a:rPr lang="fr-FR" dirty="0" smtClean="0"/>
              <a:t>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L. </a:t>
            </a:r>
            <a:r>
              <a:rPr lang="fr-FR" dirty="0" err="1" smtClean="0">
                <a:solidFill>
                  <a:srgbClr val="FF0000"/>
                </a:solidFill>
              </a:rPr>
              <a:t>tropica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 agent de la </a:t>
            </a:r>
            <a:r>
              <a:rPr lang="fr-FR" b="1" dirty="0" smtClean="0"/>
              <a:t>leishmaniose cutanée</a:t>
            </a:r>
            <a:r>
              <a:rPr lang="fr-FR" dirty="0" smtClean="0"/>
              <a:t>, clou de Biskra ou bouton d’orient</a:t>
            </a:r>
          </a:p>
          <a:p>
            <a:pPr lvl="1"/>
            <a:r>
              <a:rPr lang="fr-FR" dirty="0" smtClean="0"/>
              <a:t>transmis par la piqûre de </a:t>
            </a:r>
            <a:r>
              <a:rPr lang="fr-FR" b="1" dirty="0" err="1" smtClean="0"/>
              <a:t>Phlebotomus</a:t>
            </a:r>
            <a:r>
              <a:rPr lang="fr-FR" b="1" dirty="0" smtClean="0"/>
              <a:t> </a:t>
            </a:r>
            <a:r>
              <a:rPr lang="fr-FR" b="1" dirty="0" err="1" smtClean="0"/>
              <a:t>papatasi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476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3- Genre Trichomonas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</p:spPr>
        <p:txBody>
          <a:bodyPr>
            <a:normAutofit/>
          </a:bodyPr>
          <a:lstStyle/>
          <a:p>
            <a:r>
              <a:rPr lang="fr-FR" dirty="0" smtClean="0"/>
              <a:t>parasites </a:t>
            </a:r>
            <a:r>
              <a:rPr lang="fr-FR" dirty="0" err="1" smtClean="0"/>
              <a:t>monoxènes</a:t>
            </a:r>
            <a:r>
              <a:rPr lang="fr-FR" dirty="0" smtClean="0"/>
              <a:t> cavitaire de l’homme et de +</a:t>
            </a:r>
            <a:r>
              <a:rPr lang="fr-FR" dirty="0" err="1" smtClean="0"/>
              <a:t>ieurs</a:t>
            </a:r>
            <a:r>
              <a:rPr lang="fr-FR" dirty="0" smtClean="0"/>
              <a:t> vertébrés</a:t>
            </a:r>
          </a:p>
          <a:p>
            <a:r>
              <a:rPr lang="fr-FR" dirty="0" smtClean="0"/>
              <a:t>Principales </a:t>
            </a:r>
            <a:r>
              <a:rPr lang="fr-FR" dirty="0" err="1" smtClean="0"/>
              <a:t>sp</a:t>
            </a:r>
            <a:r>
              <a:rPr lang="fr-FR" dirty="0" smtClean="0"/>
              <a:t> connues: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intestinalis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vit dans le </a:t>
            </a:r>
            <a:r>
              <a:rPr lang="fr-FR" dirty="0" err="1" smtClean="0"/>
              <a:t>coecum</a:t>
            </a:r>
            <a:r>
              <a:rPr lang="fr-FR" dirty="0" smtClean="0"/>
              <a:t> et le colon</a:t>
            </a:r>
          </a:p>
          <a:p>
            <a:pPr lvl="1"/>
            <a:r>
              <a:rPr lang="fr-FR" dirty="0" smtClean="0"/>
              <a:t>se nourrit de bactéries</a:t>
            </a:r>
          </a:p>
          <a:p>
            <a:pPr lvl="1"/>
            <a:r>
              <a:rPr lang="fr-FR" dirty="0" smtClean="0"/>
              <a:t>rôle pathogène contesté.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T. </a:t>
            </a:r>
            <a:r>
              <a:rPr lang="fr-FR" dirty="0" err="1" smtClean="0">
                <a:solidFill>
                  <a:srgbClr val="FF0000"/>
                </a:solidFill>
              </a:rPr>
              <a:t>vaginalis</a:t>
            </a:r>
            <a:r>
              <a:rPr lang="fr-FR" dirty="0" smtClean="0"/>
              <a:t>: cause des</a:t>
            </a:r>
          </a:p>
          <a:p>
            <a:pPr lvl="1"/>
            <a:r>
              <a:rPr lang="fr-FR" b="1" dirty="0" smtClean="0"/>
              <a:t>vaginites</a:t>
            </a:r>
            <a:r>
              <a:rPr lang="fr-FR" dirty="0" smtClean="0"/>
              <a:t> chez la femme</a:t>
            </a:r>
          </a:p>
          <a:p>
            <a:pPr lvl="1"/>
            <a:r>
              <a:rPr lang="fr-FR" b="1" dirty="0" smtClean="0"/>
              <a:t>urétrites</a:t>
            </a:r>
            <a:r>
              <a:rPr lang="fr-FR" dirty="0" smtClean="0"/>
              <a:t> chez l’homme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177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Times New Roman"/>
              </a:rPr>
              <a:t>Embranchement des Sporozoaires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0" i="0" u="none" strike="noStrike" baseline="0" dirty="0" smtClean="0">
                <a:latin typeface="Times New Roman"/>
              </a:rPr>
              <a:t>petite taille</a:t>
            </a:r>
          </a:p>
          <a:p>
            <a:r>
              <a:rPr lang="fr-FR" b="0" i="0" u="none" strike="noStrike" baseline="0" dirty="0" smtClean="0">
                <a:latin typeface="Times New Roman"/>
              </a:rPr>
              <a:t>tous parasites </a:t>
            </a:r>
            <a:r>
              <a:rPr lang="fr-FR" b="1" i="0" u="none" strike="noStrike" baseline="0" dirty="0" smtClean="0">
                <a:latin typeface="Times New Roman"/>
              </a:rPr>
              <a:t>obligatoires  intracellulaires</a:t>
            </a:r>
          </a:p>
          <a:p>
            <a:r>
              <a:rPr lang="fr-FR" b="0" i="0" u="none" strike="noStrike" baseline="0" dirty="0" smtClean="0">
                <a:latin typeface="Times New Roman"/>
              </a:rPr>
              <a:t>Immobiles, dépourvus d’organite locomoteur</a:t>
            </a:r>
          </a:p>
          <a:p>
            <a:r>
              <a:rPr lang="fr-FR" dirty="0" smtClean="0"/>
              <a:t>possèdent des membranes et contiennent à l’extrémité apicale de leurs corps 1 complexe d’organites. </a:t>
            </a:r>
          </a:p>
          <a:p>
            <a:r>
              <a:rPr lang="fr-FR" dirty="0" smtClean="0"/>
              <a:t>reproduction par alternance entre Schizogamie et </a:t>
            </a:r>
            <a:r>
              <a:rPr lang="fr-FR" dirty="0" err="1" smtClean="0"/>
              <a:t>gamogonie</a:t>
            </a:r>
            <a:endParaRPr lang="fr-FR" dirty="0" smtClean="0"/>
          </a:p>
          <a:p>
            <a:r>
              <a:rPr lang="fr-FR" dirty="0" smtClean="0"/>
              <a:t>cycle biologique commençant toujours par 1 germe très effilé, de petite taille et </a:t>
            </a:r>
            <a:r>
              <a:rPr lang="fr-FR" dirty="0" err="1" smtClean="0"/>
              <a:t>uninucléé</a:t>
            </a:r>
            <a:r>
              <a:rPr lang="fr-FR" dirty="0" smtClean="0"/>
              <a:t>: le </a:t>
            </a:r>
            <a:r>
              <a:rPr lang="fr-FR" b="1" dirty="0" err="1" smtClean="0"/>
              <a:t>sporozoïte</a:t>
            </a:r>
            <a:endParaRPr lang="fr-FR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182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Classification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4 classes: </a:t>
            </a:r>
            <a:r>
              <a:rPr lang="fr-FR" b="1" dirty="0" err="1" smtClean="0"/>
              <a:t>Gregarinomorpha</a:t>
            </a:r>
            <a:r>
              <a:rPr lang="fr-FR" b="1" dirty="0" smtClean="0"/>
              <a:t>, </a:t>
            </a:r>
            <a:r>
              <a:rPr lang="fr-FR" b="1" dirty="0" err="1" smtClean="0"/>
              <a:t>Coccidimorpha</a:t>
            </a:r>
            <a:r>
              <a:rPr lang="fr-FR" b="1" dirty="0" smtClean="0"/>
              <a:t>, </a:t>
            </a:r>
            <a:r>
              <a:rPr lang="fr-FR" b="1" dirty="0" err="1" smtClean="0"/>
              <a:t>Sarcosporidies</a:t>
            </a:r>
            <a:r>
              <a:rPr lang="fr-FR" b="1" dirty="0" smtClean="0"/>
              <a:t> </a:t>
            </a:r>
            <a:r>
              <a:rPr lang="fr-FR" dirty="0" smtClean="0"/>
              <a:t>et</a:t>
            </a:r>
            <a:r>
              <a:rPr lang="fr-FR" b="1" dirty="0" smtClean="0"/>
              <a:t> </a:t>
            </a:r>
            <a:r>
              <a:rPr lang="fr-FR" b="1" dirty="0" err="1" smtClean="0"/>
              <a:t>Cnidosporidies</a:t>
            </a:r>
            <a:endParaRPr lang="fr-FR" b="1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Cl1: </a:t>
            </a:r>
            <a:r>
              <a:rPr lang="fr-FR" dirty="0" err="1" smtClean="0">
                <a:solidFill>
                  <a:srgbClr val="FF0000"/>
                </a:solidFill>
              </a:rPr>
              <a:t>Gregarinomorpha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grande taille: 70 - 5000 micron</a:t>
            </a:r>
          </a:p>
          <a:p>
            <a:pPr lvl="1"/>
            <a:r>
              <a:rPr lang="fr-FR" dirty="0" smtClean="0"/>
              <a:t>parasites </a:t>
            </a:r>
            <a:r>
              <a:rPr lang="fr-FR" dirty="0" err="1" smtClean="0"/>
              <a:t>monoxènes</a:t>
            </a:r>
            <a:r>
              <a:rPr lang="fr-FR" dirty="0" smtClean="0"/>
              <a:t> du tube digestif d’invertébrés divers (Annélides, Insectes) notamment le Blaps: </a:t>
            </a:r>
            <a:r>
              <a:rPr lang="fr-FR" b="1" dirty="0" smtClean="0"/>
              <a:t>Blaps </a:t>
            </a:r>
            <a:r>
              <a:rPr lang="fr-FR" b="1" dirty="0" err="1" smtClean="0"/>
              <a:t>macronata</a:t>
            </a:r>
            <a:r>
              <a:rPr lang="fr-FR" dirty="0" smtClean="0"/>
              <a:t>, petit coléoptère noir habitant les endroits sombres et humides</a:t>
            </a:r>
          </a:p>
          <a:p>
            <a:pPr lvl="1"/>
            <a:r>
              <a:rPr lang="fr-FR" dirty="0" smtClean="0"/>
              <a:t>L’individu végétatif: </a:t>
            </a:r>
            <a:r>
              <a:rPr lang="fr-FR" b="1" dirty="0" err="1" smtClean="0"/>
              <a:t>trophozoïte</a:t>
            </a:r>
            <a:r>
              <a:rPr lang="fr-FR" dirty="0" smtClean="0"/>
              <a:t>, mobile, se déplace dans l’intestin de son hôte par glissement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7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363265" cy="5610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83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Cl2: </a:t>
            </a:r>
            <a:r>
              <a:rPr lang="fr-FR" dirty="0" err="1" smtClean="0">
                <a:solidFill>
                  <a:srgbClr val="FF0000"/>
                </a:solidFill>
              </a:rPr>
              <a:t>Coccidomorpha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568952" cy="5616624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petite taille, immobile à l’état végétatif</a:t>
            </a:r>
          </a:p>
          <a:p>
            <a:r>
              <a:rPr lang="fr-FR" dirty="0" smtClean="0"/>
              <a:t>cycle par alternance entre Schizogonies et </a:t>
            </a:r>
            <a:r>
              <a:rPr lang="fr-FR" dirty="0" err="1" smtClean="0"/>
              <a:t>gamogamie</a:t>
            </a:r>
            <a:endParaRPr lang="fr-FR" dirty="0" smtClean="0"/>
          </a:p>
          <a:p>
            <a:r>
              <a:rPr lang="fr-FR" dirty="0" smtClean="0"/>
              <a:t>gamètes très dissemblables (</a:t>
            </a:r>
            <a:r>
              <a:rPr lang="fr-FR" b="1" dirty="0" smtClean="0"/>
              <a:t>anisogamie</a:t>
            </a:r>
            <a:r>
              <a:rPr lang="fr-FR" dirty="0" smtClean="0"/>
              <a:t>)</a:t>
            </a:r>
          </a:p>
          <a:p>
            <a:r>
              <a:rPr lang="fr-FR" dirty="0" smtClean="0"/>
              <a:t>cycle biologique se déroulant chez 1 hôte (coccidies </a:t>
            </a:r>
            <a:r>
              <a:rPr lang="fr-FR" dirty="0" err="1" smtClean="0"/>
              <a:t>monoxènes</a:t>
            </a:r>
            <a:r>
              <a:rPr lang="fr-FR" dirty="0" smtClean="0"/>
              <a:t>) ou 2 hôtes (coccidies hétéroxènes)</a:t>
            </a:r>
          </a:p>
          <a:p>
            <a:r>
              <a:rPr lang="fr-FR" dirty="0" smtClean="0"/>
              <a:t>Exp1 : Coccidies </a:t>
            </a:r>
            <a:r>
              <a:rPr lang="fr-FR" dirty="0" err="1" smtClean="0"/>
              <a:t>monoxènes</a:t>
            </a:r>
            <a:r>
              <a:rPr lang="fr-FR" dirty="0" smtClean="0"/>
              <a:t> : </a:t>
            </a:r>
            <a:r>
              <a:rPr lang="fr-FR" b="1" dirty="0" err="1" smtClean="0"/>
              <a:t>Eimeria</a:t>
            </a:r>
            <a:r>
              <a:rPr lang="fr-FR" b="1" dirty="0" smtClean="0"/>
              <a:t> </a:t>
            </a:r>
            <a:r>
              <a:rPr lang="fr-FR" b="1" dirty="0" err="1" smtClean="0"/>
              <a:t>perforans</a:t>
            </a:r>
            <a:r>
              <a:rPr lang="fr-FR" b="1" dirty="0" smtClean="0"/>
              <a:t>: </a:t>
            </a:r>
            <a:r>
              <a:rPr lang="fr-FR" dirty="0" smtClean="0"/>
              <a:t>provoque la maladie du gros ventre chez le lapin </a:t>
            </a:r>
          </a:p>
          <a:p>
            <a:r>
              <a:rPr lang="fr-FR" dirty="0" smtClean="0"/>
              <a:t>Exp2 : Coccidies hétéroxènes : </a:t>
            </a:r>
            <a:r>
              <a:rPr lang="fr-FR" b="1" dirty="0" smtClean="0"/>
              <a:t>Plasmodium </a:t>
            </a:r>
            <a:r>
              <a:rPr lang="fr-FR" b="1" dirty="0" err="1" smtClean="0"/>
              <a:t>falciparum</a:t>
            </a:r>
            <a:endParaRPr lang="fr-FR" b="1" dirty="0" smtClean="0"/>
          </a:p>
          <a:p>
            <a:pPr lvl="1"/>
            <a:r>
              <a:rPr lang="fr-FR" dirty="0" smtClean="0"/>
              <a:t>agent causale du </a:t>
            </a:r>
            <a:r>
              <a:rPr lang="fr-FR" b="1" dirty="0" smtClean="0"/>
              <a:t>paludisme</a:t>
            </a:r>
            <a:r>
              <a:rPr lang="fr-FR" dirty="0" smtClean="0"/>
              <a:t> (malaria) chez l’homme </a:t>
            </a:r>
          </a:p>
          <a:p>
            <a:pPr lvl="1"/>
            <a:r>
              <a:rPr lang="fr-FR" dirty="0" smtClean="0"/>
              <a:t>transmis par 1 moustique: l’</a:t>
            </a:r>
            <a:r>
              <a:rPr lang="fr-FR" b="1" dirty="0" smtClean="0"/>
              <a:t>Anophèle</a:t>
            </a:r>
            <a:r>
              <a:rPr lang="fr-FR" dirty="0" smtClean="0"/>
              <a:t> femelle </a:t>
            </a:r>
          </a:p>
          <a:p>
            <a:pPr lvl="1"/>
            <a:r>
              <a:rPr lang="fr-FR" dirty="0" smtClean="0"/>
              <a:t>cycle de reproduction comprenant 2 modes:</a:t>
            </a:r>
          </a:p>
          <a:p>
            <a:pPr lvl="2"/>
            <a:r>
              <a:rPr lang="fr-FR" dirty="0" smtClean="0"/>
              <a:t>sexuée ou </a:t>
            </a:r>
            <a:r>
              <a:rPr lang="fr-FR" b="1" dirty="0" err="1" smtClean="0"/>
              <a:t>sporogonie</a:t>
            </a:r>
            <a:r>
              <a:rPr lang="fr-FR" dirty="0" smtClean="0"/>
              <a:t> chez </a:t>
            </a:r>
            <a:r>
              <a:rPr lang="fr-FR" dirty="0" smtClean="0"/>
              <a:t>l’insecte</a:t>
            </a:r>
            <a:endParaRPr lang="fr-FR" dirty="0" smtClean="0"/>
          </a:p>
          <a:p>
            <a:pPr lvl="2"/>
            <a:r>
              <a:rPr lang="fr-FR" dirty="0" smtClean="0"/>
              <a:t>asexuée ou </a:t>
            </a:r>
            <a:r>
              <a:rPr lang="fr-FR" b="1" dirty="0" smtClean="0"/>
              <a:t>schizogonie</a:t>
            </a:r>
            <a:r>
              <a:rPr lang="fr-FR" dirty="0"/>
              <a:t> </a:t>
            </a:r>
            <a:r>
              <a:rPr lang="fr-FR" dirty="0" err="1"/>
              <a:t>chezl’homme</a:t>
            </a:r>
            <a:endParaRPr lang="fr-FR" dirty="0"/>
          </a:p>
          <a:p>
            <a:pPr lvl="1"/>
            <a:r>
              <a:rPr lang="fr-FR" dirty="0" smtClean="0"/>
              <a:t>Lorsqu’il </a:t>
            </a:r>
            <a:r>
              <a:rPr lang="fr-FR" dirty="0" smtClean="0"/>
              <a:t>se reproduit asexuellement, les stades produits sont libérés dans le sang et la fièvre monte</a:t>
            </a:r>
          </a:p>
          <a:p>
            <a:pPr lvl="1"/>
            <a:r>
              <a:rPr lang="fr-FR" dirty="0" smtClean="0"/>
              <a:t>Se cache dans les cellules du sang et du foie pour échapper aux attaques des anticorps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45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71953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92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Cl 3: </a:t>
            </a:r>
            <a:r>
              <a:rPr lang="fr-FR" dirty="0" err="1" smtClean="0">
                <a:solidFill>
                  <a:srgbClr val="FF0000"/>
                </a:solidFill>
              </a:rPr>
              <a:t>Sarcosporidies</a:t>
            </a:r>
            <a:r>
              <a:rPr lang="fr-FR" dirty="0" smtClean="0"/>
              <a:t> </a:t>
            </a:r>
          </a:p>
          <a:p>
            <a:r>
              <a:rPr lang="fr-FR" dirty="0" smtClean="0"/>
              <a:t>parasites d’Invertébrés ou de Vertébrés (dans les globules rouges)</a:t>
            </a:r>
          </a:p>
          <a:p>
            <a:r>
              <a:rPr lang="fr-FR" dirty="0" smtClean="0"/>
              <a:t>véhiculés par les tiques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935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476672"/>
            <a:ext cx="8568952" cy="6264696"/>
          </a:xfrm>
        </p:spPr>
        <p:txBody>
          <a:bodyPr/>
          <a:lstStyle/>
          <a:p>
            <a:r>
              <a:rPr lang="fr-FR" b="0" i="0" u="none" strike="noStrike" baseline="0" dirty="0" smtClean="0">
                <a:latin typeface="Times New Roman"/>
              </a:rPr>
              <a:t>Ce sont des protozoaires ayant 1 ou +</a:t>
            </a:r>
            <a:r>
              <a:rPr lang="fr-FR" b="0" i="0" u="none" strike="noStrike" baseline="0" dirty="0" err="1" smtClean="0">
                <a:latin typeface="Times New Roman"/>
              </a:rPr>
              <a:t>ieurs</a:t>
            </a:r>
            <a:r>
              <a:rPr lang="fr-FR" b="0" i="0" u="none" strike="noStrike" baseline="0" dirty="0" smtClean="0">
                <a:latin typeface="Times New Roman"/>
              </a:rPr>
              <a:t> flagelles qui servent à la locomotion</a:t>
            </a:r>
          </a:p>
          <a:p>
            <a:r>
              <a:rPr lang="fr-FR" b="0" i="0" u="none" strike="noStrike" baseline="0" dirty="0" smtClean="0">
                <a:latin typeface="Times New Roman"/>
              </a:rPr>
              <a:t>division binaire longitudinale</a:t>
            </a:r>
          </a:p>
          <a:p>
            <a:r>
              <a:rPr lang="fr-FR" dirty="0" smtClean="0"/>
              <a:t>Respiration: diffusion d’O2 par la paroi cellulaire</a:t>
            </a:r>
          </a:p>
          <a:p>
            <a:r>
              <a:rPr lang="fr-FR" dirty="0" smtClean="0"/>
              <a:t>flagelles, par leurs battements, favorisent les échanges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8876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Cl 4: </a:t>
            </a:r>
            <a:r>
              <a:rPr lang="fr-FR" dirty="0" err="1" smtClean="0">
                <a:solidFill>
                  <a:srgbClr val="FF0000"/>
                </a:solidFill>
              </a:rPr>
              <a:t>Cnidosporidies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5904656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parasites avec 1 forme de spore parasitant les invertébrés et les poissons</a:t>
            </a:r>
          </a:p>
          <a:p>
            <a:r>
              <a:rPr lang="fr-FR" dirty="0" smtClean="0"/>
              <a:t>On regroupe /terme de </a:t>
            </a:r>
            <a:r>
              <a:rPr lang="fr-FR" dirty="0" err="1" smtClean="0"/>
              <a:t>cnidosporidies</a:t>
            </a:r>
            <a:r>
              <a:rPr lang="fr-FR" dirty="0" smtClean="0"/>
              <a:t> 3 groupes de protozoaires parasites: les </a:t>
            </a:r>
            <a:r>
              <a:rPr lang="fr-FR" b="1" dirty="0" err="1" smtClean="0"/>
              <a:t>Microsporidies</a:t>
            </a:r>
            <a:r>
              <a:rPr lang="fr-FR" dirty="0" smtClean="0"/>
              <a:t>, les </a:t>
            </a:r>
            <a:r>
              <a:rPr lang="fr-FR" b="1" dirty="0" err="1" smtClean="0"/>
              <a:t>Acétosporidies</a:t>
            </a:r>
            <a:r>
              <a:rPr lang="fr-FR" b="1" dirty="0" smtClean="0"/>
              <a:t> </a:t>
            </a:r>
            <a:r>
              <a:rPr lang="fr-FR" dirty="0" smtClean="0"/>
              <a:t>et les </a:t>
            </a:r>
            <a:r>
              <a:rPr lang="fr-FR" b="1" dirty="0" err="1" smtClean="0"/>
              <a:t>Myxozoaires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1- Les </a:t>
            </a:r>
            <a:r>
              <a:rPr lang="fr-FR" dirty="0" err="1" smtClean="0">
                <a:solidFill>
                  <a:srgbClr val="FF0000"/>
                </a:solidFill>
              </a:rPr>
              <a:t>Microsporidies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organismes de très petite taille (2 - 8 micron)</a:t>
            </a:r>
          </a:p>
          <a:p>
            <a:pPr lvl="1"/>
            <a:r>
              <a:rPr lang="fr-FR" dirty="0" smtClean="0"/>
              <a:t>accomplissent tout leur cycle parasitaire chez 1 même hôte</a:t>
            </a:r>
          </a:p>
          <a:p>
            <a:pPr lvl="1"/>
            <a:r>
              <a:rPr lang="fr-FR" dirty="0" smtClean="0"/>
              <a:t>La partie interne de la spore (</a:t>
            </a:r>
            <a:r>
              <a:rPr lang="fr-FR" dirty="0" err="1" smtClean="0"/>
              <a:t>sporoplasme</a:t>
            </a:r>
            <a:r>
              <a:rPr lang="fr-FR" dirty="0" smtClean="0"/>
              <a:t>) pénètre dans 1 cellule où elle produit des </a:t>
            </a:r>
            <a:r>
              <a:rPr lang="fr-FR" dirty="0" err="1" smtClean="0"/>
              <a:t>schizozoïtes</a:t>
            </a:r>
            <a:endParaRPr lang="fr-FR" dirty="0" smtClean="0"/>
          </a:p>
          <a:p>
            <a:pPr lvl="1"/>
            <a:r>
              <a:rPr lang="fr-FR" dirty="0" smtClean="0"/>
              <a:t>Après 1 ou +</a:t>
            </a:r>
            <a:r>
              <a:rPr lang="fr-FR" dirty="0" err="1" smtClean="0"/>
              <a:t>ieurs</a:t>
            </a:r>
            <a:r>
              <a:rPr lang="fr-FR" dirty="0" smtClean="0"/>
              <a:t> divisions, les </a:t>
            </a:r>
            <a:r>
              <a:rPr lang="fr-FR" dirty="0" err="1" smtClean="0"/>
              <a:t>schizozoïtes</a:t>
            </a:r>
            <a:r>
              <a:rPr lang="fr-FR" dirty="0" smtClean="0"/>
              <a:t> deviennent </a:t>
            </a:r>
            <a:r>
              <a:rPr lang="fr-FR" dirty="0" err="1" smtClean="0"/>
              <a:t>sporontes</a:t>
            </a:r>
            <a:r>
              <a:rPr lang="fr-FR" dirty="0" smtClean="0"/>
              <a:t> donnant les spores</a:t>
            </a:r>
          </a:p>
          <a:p>
            <a:pPr lvl="1"/>
            <a:r>
              <a:rPr lang="fr-FR" dirty="0" smtClean="0"/>
              <a:t>Les spores peuvent être transmises à la descendance de l'hôte </a:t>
            </a:r>
          </a:p>
          <a:p>
            <a:pPr lvl="1"/>
            <a:r>
              <a:rPr lang="fr-FR" dirty="0" smtClean="0"/>
              <a:t>infectent surtout les poissons: </a:t>
            </a:r>
            <a:r>
              <a:rPr lang="fr-FR" b="1" dirty="0" err="1" smtClean="0"/>
              <a:t>Pleistophora</a:t>
            </a:r>
            <a:r>
              <a:rPr lang="fr-FR" b="1" dirty="0" smtClean="0"/>
              <a:t> </a:t>
            </a:r>
            <a:r>
              <a:rPr lang="fr-FR" b="1" dirty="0" err="1" smtClean="0"/>
              <a:t>ovariae</a:t>
            </a:r>
            <a:r>
              <a:rPr lang="fr-FR" b="1" dirty="0" smtClean="0"/>
              <a:t>  </a:t>
            </a:r>
            <a:r>
              <a:rPr lang="fr-FR" dirty="0" smtClean="0"/>
              <a:t>et </a:t>
            </a:r>
            <a:r>
              <a:rPr lang="fr-FR" b="1" dirty="0" err="1" smtClean="0"/>
              <a:t>Chloromyxum</a:t>
            </a:r>
            <a:r>
              <a:rPr lang="fr-FR" b="1" dirty="0" smtClean="0"/>
              <a:t> </a:t>
            </a:r>
            <a:r>
              <a:rPr lang="fr-FR" b="1" dirty="0" err="1" smtClean="0"/>
              <a:t>truttae</a:t>
            </a:r>
            <a:r>
              <a:rPr lang="fr-FR" dirty="0" smtClean="0"/>
              <a:t> mais aussi des invertébrés comme des insectes</a:t>
            </a:r>
          </a:p>
          <a:p>
            <a:pPr lvl="1"/>
            <a:r>
              <a:rPr lang="fr-FR" b="1" dirty="0" err="1" smtClean="0"/>
              <a:t>Nosema</a:t>
            </a:r>
            <a:r>
              <a:rPr lang="fr-FR" b="1" dirty="0" smtClean="0"/>
              <a:t> </a:t>
            </a:r>
            <a:r>
              <a:rPr lang="fr-FR" b="1" dirty="0" err="1" smtClean="0"/>
              <a:t>bombycis</a:t>
            </a:r>
            <a:r>
              <a:rPr lang="fr-FR" b="1" dirty="0" smtClean="0"/>
              <a:t> </a:t>
            </a:r>
            <a:r>
              <a:rPr lang="fr-FR" dirty="0" smtClean="0"/>
              <a:t>provoque la maladie de pébrine (taches noires) chez le ver à soie: Bombyx </a:t>
            </a:r>
            <a:r>
              <a:rPr lang="fr-FR" dirty="0" smtClean="0"/>
              <a:t>mori</a:t>
            </a:r>
            <a:endParaRPr lang="fr-FR" dirty="0" smtClean="0"/>
          </a:p>
          <a:p>
            <a:pPr lvl="1"/>
            <a:r>
              <a:rPr lang="fr-FR" b="1" dirty="0" err="1" smtClean="0"/>
              <a:t>Nosema</a:t>
            </a:r>
            <a:r>
              <a:rPr lang="fr-FR" b="1" dirty="0" smtClean="0"/>
              <a:t> apis </a:t>
            </a:r>
            <a:r>
              <a:rPr lang="fr-FR" dirty="0" smtClean="0"/>
              <a:t>provoque La nosémose chez l’abeilles: maladie très grave pouvant détruire tout 1 ruche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98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2- Les </a:t>
            </a:r>
            <a:r>
              <a:rPr lang="fr-FR" dirty="0" err="1" smtClean="0">
                <a:solidFill>
                  <a:srgbClr val="FF0000"/>
                </a:solidFill>
              </a:rPr>
              <a:t>Ascétosporidies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se divisent en </a:t>
            </a:r>
            <a:r>
              <a:rPr lang="fr-FR" smtClean="0"/>
              <a:t>2 </a:t>
            </a:r>
            <a:r>
              <a:rPr lang="fr-FR" smtClean="0"/>
              <a:t>/o: </a:t>
            </a:r>
            <a:r>
              <a:rPr lang="fr-FR" dirty="0" smtClean="0"/>
              <a:t>les </a:t>
            </a:r>
            <a:r>
              <a:rPr lang="fr-FR" b="1" dirty="0" err="1" smtClean="0"/>
              <a:t>haplosporidies</a:t>
            </a:r>
            <a:r>
              <a:rPr lang="fr-FR" dirty="0" smtClean="0"/>
              <a:t> et les </a:t>
            </a:r>
            <a:r>
              <a:rPr lang="fr-FR" b="1" dirty="0" err="1" smtClean="0"/>
              <a:t>paramyxidies</a:t>
            </a:r>
            <a:endParaRPr lang="fr-FR" b="1" dirty="0" smtClean="0"/>
          </a:p>
          <a:p>
            <a:pPr lvl="1"/>
            <a:r>
              <a:rPr lang="fr-FR" dirty="0" smtClean="0"/>
              <a:t>parasitent surtout les invertébrés marins: vers oligochètes et vers polychètes, mollusques: huîtres (Bonamia et </a:t>
            </a:r>
            <a:r>
              <a:rPr lang="fr-FR" dirty="0" err="1" smtClean="0"/>
              <a:t>Marteilia</a:t>
            </a:r>
            <a:r>
              <a:rPr lang="fr-FR" dirty="0" smtClean="0"/>
              <a:t>)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3- </a:t>
            </a:r>
            <a:r>
              <a:rPr lang="fr-FR" dirty="0" err="1" smtClean="0">
                <a:solidFill>
                  <a:srgbClr val="FF0000"/>
                </a:solidFill>
              </a:rPr>
              <a:t>Myxozoaires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dirty="0" smtClean="0"/>
              <a:t>parasites d’invertébrés et de poissons</a:t>
            </a:r>
          </a:p>
          <a:p>
            <a:pPr lvl="1"/>
            <a:r>
              <a:rPr lang="fr-FR" dirty="0" smtClean="0"/>
              <a:t>se présentent /forme de </a:t>
            </a:r>
            <a:r>
              <a:rPr lang="fr-FR" b="1" dirty="0" smtClean="0"/>
              <a:t>plasmode</a:t>
            </a:r>
            <a:r>
              <a:rPr lang="fr-FR" dirty="0" smtClean="0"/>
              <a:t> (tumeur chez l’adulte)</a:t>
            </a:r>
          </a:p>
          <a:p>
            <a:pPr lvl="1"/>
            <a:r>
              <a:rPr lang="fr-FR" dirty="0" err="1" smtClean="0"/>
              <a:t>Exp</a:t>
            </a:r>
            <a:r>
              <a:rPr lang="fr-FR" dirty="0" smtClean="0"/>
              <a:t>: </a:t>
            </a:r>
            <a:r>
              <a:rPr lang="fr-FR" b="1" dirty="0" err="1" smtClean="0"/>
              <a:t>Myxobolus</a:t>
            </a:r>
            <a:r>
              <a:rPr lang="fr-FR" b="1" dirty="0" smtClean="0"/>
              <a:t> </a:t>
            </a:r>
            <a:r>
              <a:rPr lang="fr-FR" b="1" dirty="0" err="1" smtClean="0"/>
              <a:t>pfeffeiri</a:t>
            </a:r>
            <a:r>
              <a:rPr lang="fr-FR" b="1" dirty="0" smtClean="0"/>
              <a:t> </a:t>
            </a:r>
            <a:r>
              <a:rPr lang="fr-FR" dirty="0" smtClean="0"/>
              <a:t>et </a:t>
            </a:r>
            <a:r>
              <a:rPr lang="fr-FR" b="1" dirty="0" smtClean="0"/>
              <a:t>M. </a:t>
            </a:r>
            <a:r>
              <a:rPr lang="fr-FR" b="1" dirty="0" err="1" smtClean="0"/>
              <a:t>tuberosa</a:t>
            </a:r>
            <a:r>
              <a:rPr lang="fr-FR" b="1" dirty="0" smtClean="0"/>
              <a:t> </a:t>
            </a:r>
            <a:r>
              <a:rPr lang="fr-FR" dirty="0" smtClean="0"/>
              <a:t>s'attaquant respectivement aux muscles et au derme des poissons cyprinidés chez lesquels ils provoquent des kystes (</a:t>
            </a:r>
            <a:r>
              <a:rPr lang="fr-FR" b="1" dirty="0" smtClean="0"/>
              <a:t>maladie à bosses</a:t>
            </a:r>
            <a:r>
              <a:rPr lang="fr-FR" dirty="0" smtClean="0"/>
              <a:t>) </a:t>
            </a:r>
          </a:p>
          <a:p>
            <a:pPr lvl="1"/>
            <a:r>
              <a:rPr lang="fr-FR" dirty="0" smtClean="0"/>
              <a:t>Cycle évolutif de </a:t>
            </a:r>
            <a:r>
              <a:rPr lang="fr-FR" b="1" dirty="0" err="1" smtClean="0"/>
              <a:t>Myxobolus</a:t>
            </a:r>
            <a:r>
              <a:rPr lang="fr-FR" b="1" dirty="0" smtClean="0"/>
              <a:t> </a:t>
            </a:r>
            <a:r>
              <a:rPr lang="fr-FR" b="1" dirty="0" err="1" smtClean="0"/>
              <a:t>pfeffeiri</a:t>
            </a:r>
            <a:endParaRPr lang="fr-FR" b="1" dirty="0" smtClean="0"/>
          </a:p>
          <a:p>
            <a:pPr lvl="2"/>
            <a:r>
              <a:rPr lang="fr-FR" dirty="0" smtClean="0"/>
              <a:t>vit en parasite dans les muscles des poissons d’eau douce (</a:t>
            </a:r>
            <a:r>
              <a:rPr lang="fr-FR" b="1" dirty="0" smtClean="0"/>
              <a:t>Barbus</a:t>
            </a:r>
            <a:r>
              <a:rPr lang="fr-FR" dirty="0" smtClean="0"/>
              <a:t>)  s’infestant en absorbant des spores mûres</a:t>
            </a:r>
          </a:p>
          <a:p>
            <a:pPr lvl="2"/>
            <a:r>
              <a:rPr lang="fr-FR" dirty="0" smtClean="0"/>
              <a:t>contamination se fait par ingestion d’1 spore par 1 poisson</a:t>
            </a:r>
          </a:p>
          <a:p>
            <a:pPr lvl="2"/>
            <a:r>
              <a:rPr lang="fr-FR" dirty="0" smtClean="0"/>
              <a:t>Les spores sont libérées par destruction des plasmodes</a:t>
            </a:r>
          </a:p>
          <a:p>
            <a:pPr lvl="2"/>
            <a:r>
              <a:rPr lang="fr-FR" dirty="0" smtClean="0"/>
              <a:t>Le germe amiboïde subit +</a:t>
            </a:r>
            <a:r>
              <a:rPr lang="fr-FR" dirty="0" err="1" smtClean="0"/>
              <a:t>ieurs</a:t>
            </a:r>
            <a:r>
              <a:rPr lang="fr-FR" dirty="0" smtClean="0"/>
              <a:t> schizogonies</a:t>
            </a:r>
          </a:p>
          <a:p>
            <a:pPr lvl="2"/>
            <a:r>
              <a:rPr lang="fr-FR" dirty="0" smtClean="0"/>
              <a:t>Les </a:t>
            </a:r>
            <a:r>
              <a:rPr lang="fr-FR" b="1" dirty="0" err="1" smtClean="0"/>
              <a:t>schizozoïtes</a:t>
            </a:r>
            <a:r>
              <a:rPr lang="fr-FR" dirty="0" smtClean="0"/>
              <a:t> libérés forment dans le tissu conjonctif, de volumineux plasmodes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853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156990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Classification:</a:t>
            </a:r>
            <a:br>
              <a:rPr lang="fr-FR" sz="40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</a:br>
            <a:r>
              <a:rPr lang="fr-FR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Cl: </a:t>
            </a:r>
            <a:r>
              <a:rPr lang="fr-FR" b="1" dirty="0" err="1" smtClean="0"/>
              <a:t>Phytomastigophora</a:t>
            </a:r>
            <a:r>
              <a:rPr lang="fr-FR" dirty="0" smtClean="0"/>
              <a:t> et </a:t>
            </a:r>
            <a:r>
              <a:rPr lang="fr-FR" b="1" dirty="0" err="1" smtClean="0"/>
              <a:t>Zoomastigophora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99687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Cl1: </a:t>
            </a:r>
            <a:r>
              <a:rPr lang="fr-FR" dirty="0" err="1" smtClean="0">
                <a:solidFill>
                  <a:srgbClr val="FF0000"/>
                </a:solidFill>
              </a:rPr>
              <a:t>Phytomastigophora</a:t>
            </a:r>
            <a:r>
              <a:rPr lang="fr-FR" dirty="0" smtClean="0">
                <a:solidFill>
                  <a:srgbClr val="FF0000"/>
                </a:solidFill>
              </a:rPr>
              <a:t>: cas de L’euglène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544616"/>
          </a:xfrm>
        </p:spPr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Famille:  </a:t>
            </a:r>
            <a:r>
              <a:rPr lang="fr-FR" dirty="0" err="1" smtClean="0"/>
              <a:t>Euglenaceae</a:t>
            </a:r>
            <a:r>
              <a:rPr lang="fr-FR" dirty="0" smtClean="0"/>
              <a:t> </a:t>
            </a:r>
          </a:p>
          <a:p>
            <a:r>
              <a:rPr lang="fr-FR" dirty="0" smtClean="0"/>
              <a:t>Genre: </a:t>
            </a:r>
            <a:r>
              <a:rPr lang="fr-FR" dirty="0" err="1" smtClean="0"/>
              <a:t>Euglena</a:t>
            </a:r>
            <a:endParaRPr lang="fr-FR" dirty="0" smtClean="0"/>
          </a:p>
          <a:p>
            <a:r>
              <a:rPr lang="fr-FR" dirty="0" smtClean="0"/>
              <a:t>petites algues incolores possédant des </a:t>
            </a:r>
            <a:r>
              <a:rPr lang="fr-FR" b="1" dirty="0" smtClean="0"/>
              <a:t>chloroplastes ramifiés</a:t>
            </a:r>
            <a:r>
              <a:rPr lang="fr-FR" dirty="0" smtClean="0"/>
              <a:t> (dits en forme d'étoile) </a:t>
            </a:r>
          </a:p>
          <a:p>
            <a:r>
              <a:rPr lang="fr-FR" dirty="0"/>
              <a:t> Le nom </a:t>
            </a:r>
            <a:r>
              <a:rPr lang="fr-FR" dirty="0" err="1"/>
              <a:t>Euglena</a:t>
            </a:r>
            <a:r>
              <a:rPr lang="fr-FR" dirty="0"/>
              <a:t> dérive des mots grecs eus et </a:t>
            </a:r>
            <a:r>
              <a:rPr lang="fr-FR" dirty="0" err="1"/>
              <a:t>glêne</a:t>
            </a:r>
            <a:r>
              <a:rPr lang="fr-FR" dirty="0"/>
              <a:t> signifiant bon œil et se référant au capteur (stigma) jouant le rôle d‘1 œil rudimentaire </a:t>
            </a:r>
          </a:p>
          <a:p>
            <a:r>
              <a:rPr lang="fr-FR" dirty="0" smtClean="0"/>
              <a:t>système </a:t>
            </a:r>
            <a:r>
              <a:rPr lang="fr-FR" b="1" dirty="0" smtClean="0"/>
              <a:t>photorécepteur</a:t>
            </a:r>
            <a:r>
              <a:rPr lang="fr-FR" dirty="0" smtClean="0"/>
              <a:t> spécifique.</a:t>
            </a:r>
          </a:p>
          <a:p>
            <a:r>
              <a:rPr lang="fr-FR" dirty="0" smtClean="0"/>
              <a:t>abondants en eaux douces et stagnées, où ils peuvent "fleurir" en nombre suffisant pour colorer la surface des étangs et des fossés en </a:t>
            </a:r>
            <a:r>
              <a:rPr lang="fr-FR" dirty="0" smtClean="0">
                <a:solidFill>
                  <a:srgbClr val="FF0000"/>
                </a:solidFill>
              </a:rPr>
              <a:t>vert</a:t>
            </a:r>
            <a:r>
              <a:rPr lang="fr-FR" dirty="0" smtClean="0"/>
              <a:t> avec </a:t>
            </a:r>
            <a:r>
              <a:rPr lang="fr-FR" b="1" dirty="0" err="1" smtClean="0"/>
              <a:t>Euglena</a:t>
            </a:r>
            <a:r>
              <a:rPr lang="fr-FR" b="1" dirty="0" smtClean="0"/>
              <a:t> viridis </a:t>
            </a:r>
            <a:r>
              <a:rPr lang="fr-FR" dirty="0" smtClean="0"/>
              <a:t>ou en </a:t>
            </a:r>
            <a:r>
              <a:rPr lang="fr-FR" dirty="0" smtClean="0">
                <a:solidFill>
                  <a:srgbClr val="FF0000"/>
                </a:solidFill>
              </a:rPr>
              <a:t>rouge</a:t>
            </a:r>
            <a:r>
              <a:rPr lang="fr-FR" dirty="0" smtClean="0"/>
              <a:t> avec </a:t>
            </a:r>
            <a:r>
              <a:rPr lang="fr-FR" b="1" dirty="0" smtClean="0"/>
              <a:t>E. </a:t>
            </a:r>
            <a:r>
              <a:rPr lang="fr-FR" b="1" dirty="0" err="1" smtClean="0"/>
              <a:t>sanguinea</a:t>
            </a:r>
            <a:endParaRPr lang="fr-FR" b="1" dirty="0" smtClean="0"/>
          </a:p>
          <a:p>
            <a:r>
              <a:rPr lang="fr-FR" dirty="0" smtClean="0"/>
              <a:t>autotrophe ou hétérotrophe          organisme </a:t>
            </a:r>
            <a:r>
              <a:rPr lang="fr-FR" b="1" dirty="0" err="1" smtClean="0"/>
              <a:t>mixotrophe</a:t>
            </a:r>
            <a:endParaRPr lang="fr-FR" b="1" dirty="0" smtClean="0"/>
          </a:p>
          <a:p>
            <a:r>
              <a:rPr lang="fr-FR" dirty="0" smtClean="0"/>
              <a:t>appareil flagellaire particulier ne se retrouvant chez aucun autre type d'organisme</a:t>
            </a:r>
          </a:p>
          <a:p>
            <a:r>
              <a:rPr lang="fr-FR" dirty="0" smtClean="0"/>
              <a:t>possèdent aussi des </a:t>
            </a:r>
            <a:r>
              <a:rPr lang="fr-FR" b="1" dirty="0" smtClean="0"/>
              <a:t>crêtes</a:t>
            </a:r>
            <a:r>
              <a:rPr lang="fr-FR" dirty="0" smtClean="0"/>
              <a:t> mitochondriales </a:t>
            </a:r>
            <a:r>
              <a:rPr lang="fr-FR" b="1" dirty="0" smtClean="0"/>
              <a:t>discoïdes</a:t>
            </a:r>
            <a:endParaRPr lang="fr-FR" b="1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914038" y="5157192"/>
            <a:ext cx="5400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73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60648"/>
            <a:ext cx="8640960" cy="6480720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20 - 300 µm</a:t>
            </a:r>
          </a:p>
          <a:p>
            <a:r>
              <a:rPr lang="fr-FR" dirty="0" smtClean="0"/>
              <a:t>typiquement cylindriques, ovales ou </a:t>
            </a:r>
            <a:r>
              <a:rPr lang="fr-FR" b="1" dirty="0" smtClean="0"/>
              <a:t>fusiformes</a:t>
            </a:r>
            <a:r>
              <a:rPr lang="fr-FR" dirty="0" smtClean="0"/>
              <a:t> avec 1 apparence de flagelle unique</a:t>
            </a:r>
          </a:p>
          <a:p>
            <a:r>
              <a:rPr lang="fr-FR" dirty="0" smtClean="0"/>
              <a:t>En effet, contrairement à de nombreuses descriptions, c'est 1 </a:t>
            </a:r>
            <a:r>
              <a:rPr lang="fr-FR" b="1" dirty="0" err="1" smtClean="0"/>
              <a:t>Bikonta</a:t>
            </a:r>
            <a:r>
              <a:rPr lang="fr-FR" dirty="0" smtClean="0"/>
              <a:t>  mais dont le très court second flagelle ne sort pas du réservoir</a:t>
            </a:r>
          </a:p>
          <a:p>
            <a:r>
              <a:rPr lang="fr-FR" dirty="0" smtClean="0"/>
              <a:t>se multiplie par division longitudinale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44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b="1" i="0" dirty="0" smtClean="0">
                <a:solidFill>
                  <a:srgbClr val="000000"/>
                </a:solidFill>
                <a:effectLst/>
                <a:latin typeface="Arial"/>
              </a:rPr>
              <a:t>Anatomie d'un euglène avec stigma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6656739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5530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Cl 2: Les </a:t>
            </a:r>
            <a:r>
              <a:rPr lang="fr-FR" dirty="0" err="1" smtClean="0">
                <a:solidFill>
                  <a:srgbClr val="FF0000"/>
                </a:solidFill>
              </a:rPr>
              <a:t>Zoomastigophora</a:t>
            </a:r>
            <a:r>
              <a:rPr lang="fr-FR" dirty="0" smtClean="0">
                <a:solidFill>
                  <a:srgbClr val="FF0000"/>
                </a:solidFill>
              </a:rPr>
              <a:t> ou Zooflagellés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libres, parasites ou  symbiotiques</a:t>
            </a:r>
          </a:p>
          <a:p>
            <a:r>
              <a:rPr lang="fr-FR" dirty="0" smtClean="0"/>
              <a:t>appareil locomoteur  constitué d’1 ou +</a:t>
            </a:r>
            <a:r>
              <a:rPr lang="fr-FR" dirty="0" err="1" smtClean="0"/>
              <a:t>ieurs</a:t>
            </a:r>
            <a:r>
              <a:rPr lang="fr-FR" dirty="0" smtClean="0"/>
              <a:t> flagelles de longueur variable</a:t>
            </a:r>
          </a:p>
          <a:p>
            <a:r>
              <a:rPr lang="fr-FR" dirty="0" smtClean="0"/>
              <a:t>division binaire longitudinale</a:t>
            </a:r>
          </a:p>
          <a:p>
            <a:r>
              <a:rPr lang="fr-FR" dirty="0" smtClean="0"/>
              <a:t> 4 Ordres: </a:t>
            </a:r>
            <a:r>
              <a:rPr lang="fr-FR" dirty="0" err="1" smtClean="0"/>
              <a:t>Kinetoplastida</a:t>
            </a:r>
            <a:r>
              <a:rPr lang="fr-FR" dirty="0" smtClean="0"/>
              <a:t>, </a:t>
            </a:r>
            <a:r>
              <a:rPr lang="fr-FR" dirty="0" err="1" smtClean="0"/>
              <a:t>Choanoflagellida</a:t>
            </a:r>
            <a:r>
              <a:rPr lang="fr-FR" dirty="0" smtClean="0"/>
              <a:t>, </a:t>
            </a:r>
            <a:r>
              <a:rPr lang="fr-FR" dirty="0" err="1" smtClean="0"/>
              <a:t>Diplomonadida</a:t>
            </a:r>
            <a:r>
              <a:rPr lang="fr-FR" dirty="0" smtClean="0"/>
              <a:t> et  </a:t>
            </a:r>
            <a:r>
              <a:rPr lang="fr-FR" dirty="0" err="1" smtClean="0"/>
              <a:t>Hypermastigida</a:t>
            </a:r>
            <a:r>
              <a:rPr lang="fr-FR" dirty="0" smtClean="0"/>
              <a:t> 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758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O1: </a:t>
            </a:r>
            <a:r>
              <a:rPr lang="fr-FR" dirty="0" err="1" smtClean="0">
                <a:solidFill>
                  <a:srgbClr val="FF0000"/>
                </a:solidFill>
              </a:rPr>
              <a:t>Kinetoplastida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/o:  </a:t>
            </a:r>
            <a:r>
              <a:rPr lang="fr-FR" b="1" dirty="0" err="1" smtClean="0"/>
              <a:t>Trypanosomatina</a:t>
            </a:r>
            <a:endParaRPr lang="fr-FR" b="1" dirty="0" smtClean="0"/>
          </a:p>
          <a:p>
            <a:r>
              <a:rPr lang="fr-FR" dirty="0" smtClean="0"/>
              <a:t>corps fusiforme</a:t>
            </a:r>
          </a:p>
          <a:p>
            <a:r>
              <a:rPr lang="fr-FR" dirty="0" smtClean="0"/>
              <a:t>flagelle dirigé vers l’avant et relié à la masse cytoplasmique par 1 </a:t>
            </a:r>
            <a:r>
              <a:rPr lang="fr-FR" b="1" dirty="0" smtClean="0"/>
              <a:t>membrane ondulante</a:t>
            </a:r>
          </a:p>
          <a:p>
            <a:r>
              <a:rPr lang="fr-FR" dirty="0" smtClean="0"/>
              <a:t>flagelle inséré au niveau du </a:t>
            </a:r>
            <a:r>
              <a:rPr lang="fr-FR" b="1" dirty="0" err="1" smtClean="0"/>
              <a:t>blépharoplaste</a:t>
            </a:r>
            <a:endParaRPr lang="fr-FR" b="1" dirty="0" smtClean="0"/>
          </a:p>
          <a:p>
            <a:r>
              <a:rPr lang="fr-FR" dirty="0" smtClean="0"/>
              <a:t>présence d’1 </a:t>
            </a:r>
            <a:r>
              <a:rPr lang="fr-FR" b="1" dirty="0" smtClean="0"/>
              <a:t>appareil parabasal</a:t>
            </a:r>
            <a:r>
              <a:rPr lang="fr-FR" dirty="0" smtClean="0"/>
              <a:t> et 1 volumineux </a:t>
            </a:r>
            <a:r>
              <a:rPr lang="fr-FR" b="1" dirty="0" err="1" smtClean="0"/>
              <a:t>kinétoplaste</a:t>
            </a:r>
            <a:endParaRPr lang="fr-FR" b="1" dirty="0" smtClean="0"/>
          </a:p>
          <a:p>
            <a:r>
              <a:rPr lang="fr-FR" dirty="0" smtClean="0"/>
              <a:t>parasites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4868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1. Genre </a:t>
            </a:r>
            <a:r>
              <a:rPr lang="fr-FR" dirty="0" err="1" smtClean="0">
                <a:solidFill>
                  <a:srgbClr val="FF0000"/>
                </a:solidFill>
              </a:rPr>
              <a:t>Trypanosoma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Parasites </a:t>
            </a:r>
            <a:r>
              <a:rPr lang="fr-FR" b="1" dirty="0" err="1" smtClean="0"/>
              <a:t>dixènes</a:t>
            </a:r>
            <a:r>
              <a:rPr lang="fr-FR" dirty="0" smtClean="0"/>
              <a:t> ou </a:t>
            </a:r>
            <a:r>
              <a:rPr lang="fr-FR" b="1" dirty="0" smtClean="0"/>
              <a:t>hétéroxènes</a:t>
            </a:r>
            <a:r>
              <a:rPr lang="fr-FR" dirty="0" smtClean="0"/>
              <a:t> vivant dans le sang ou le liquide céphalo-rachidien de divers vertébrés</a:t>
            </a:r>
          </a:p>
          <a:p>
            <a:r>
              <a:rPr lang="fr-FR" dirty="0" smtClean="0"/>
              <a:t>inoculés par des invertébrés piqueurs hématophages (sangsues, insectes)</a:t>
            </a:r>
          </a:p>
          <a:p>
            <a:r>
              <a:rPr lang="fr-FR" dirty="0" smtClean="0"/>
              <a:t>provoquant des </a:t>
            </a:r>
            <a:r>
              <a:rPr lang="fr-FR" b="1" dirty="0" err="1" smtClean="0"/>
              <a:t>Trypanosomioses</a:t>
            </a:r>
            <a:endParaRPr lang="fr-FR" b="1" dirty="0" smtClean="0"/>
          </a:p>
          <a:p>
            <a:r>
              <a:rPr lang="fr-FR" dirty="0" smtClean="0"/>
              <a:t>division binaire longitudinale</a:t>
            </a:r>
          </a:p>
          <a:p>
            <a:r>
              <a:rPr lang="fr-FR" dirty="0" smtClean="0"/>
              <a:t> 4 </a:t>
            </a:r>
            <a:r>
              <a:rPr lang="fr-FR" dirty="0" err="1" smtClean="0"/>
              <a:t>sp</a:t>
            </a:r>
            <a:r>
              <a:rPr lang="fr-FR" dirty="0" smtClean="0"/>
              <a:t>: T. </a:t>
            </a:r>
            <a:r>
              <a:rPr lang="fr-FR" dirty="0" err="1" smtClean="0"/>
              <a:t>gambiense</a:t>
            </a:r>
            <a:r>
              <a:rPr lang="fr-FR" dirty="0" smtClean="0"/>
              <a:t>; </a:t>
            </a:r>
            <a:r>
              <a:rPr lang="fr-FR" dirty="0" err="1" smtClean="0"/>
              <a:t>T.cruzi</a:t>
            </a:r>
            <a:r>
              <a:rPr lang="fr-FR" dirty="0" smtClean="0"/>
              <a:t>; T. </a:t>
            </a:r>
            <a:r>
              <a:rPr lang="fr-FR" dirty="0" err="1" smtClean="0"/>
              <a:t>brucei</a:t>
            </a:r>
            <a:r>
              <a:rPr lang="fr-FR" dirty="0" smtClean="0"/>
              <a:t> et T. </a:t>
            </a:r>
            <a:r>
              <a:rPr lang="fr-FR" dirty="0" err="1" smtClean="0"/>
              <a:t>evansi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30985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1069</Words>
  <Application>Microsoft Office PowerPoint</Application>
  <PresentationFormat>Affichage à l'écran (4:3)</PresentationFormat>
  <Paragraphs>136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Embranchement : Mastigophora = Flagellés</vt:lpstr>
      <vt:lpstr>Présentation PowerPoint</vt:lpstr>
      <vt:lpstr>Classification:  </vt:lpstr>
      <vt:lpstr>Cl1: Phytomastigophora: cas de L’euglène</vt:lpstr>
      <vt:lpstr>Présentation PowerPoint</vt:lpstr>
      <vt:lpstr>Présentation PowerPoint</vt:lpstr>
      <vt:lpstr>Cl 2: Les Zoomastigophora ou Zooflagellés </vt:lpstr>
      <vt:lpstr>O1: Kinetoplastida </vt:lpstr>
      <vt:lpstr>1. Genre Trypanosoma</vt:lpstr>
      <vt:lpstr>Présentation PowerPoint</vt:lpstr>
      <vt:lpstr> 2- Genre Leishmania</vt:lpstr>
      <vt:lpstr>Présentation PowerPoint</vt:lpstr>
      <vt:lpstr>3- Genre Trichomonas </vt:lpstr>
      <vt:lpstr>Embranchement des Sporozoaires</vt:lpstr>
      <vt:lpstr>Classification</vt:lpstr>
      <vt:lpstr>Présentation PowerPoint</vt:lpstr>
      <vt:lpstr>Cl2: Coccidomorpha </vt:lpstr>
      <vt:lpstr>Présentation PowerPoint</vt:lpstr>
      <vt:lpstr>Présentation PowerPoint</vt:lpstr>
      <vt:lpstr>Cl 4: Cnidosporidies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Embranchement : Mastigophora = Flagellés</dc:title>
  <dc:creator>LENOVO</dc:creator>
  <cp:lastModifiedBy>LENOVO</cp:lastModifiedBy>
  <cp:revision>6</cp:revision>
  <dcterms:created xsi:type="dcterms:W3CDTF">2024-11-08T20:11:38Z</dcterms:created>
  <dcterms:modified xsi:type="dcterms:W3CDTF">2025-10-26T14:19:22Z</dcterms:modified>
</cp:coreProperties>
</file>