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9" r:id="rId4"/>
    <p:sldId id="260" r:id="rId5"/>
    <p:sldId id="259" r:id="rId6"/>
    <p:sldId id="275" r:id="rId7"/>
    <p:sldId id="276" r:id="rId8"/>
    <p:sldId id="263" r:id="rId9"/>
    <p:sldId id="264" r:id="rId10"/>
    <p:sldId id="278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7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1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FFA59-5417-46E2-9C16-BF5F97BB7BD9}" type="datetimeFigureOut">
              <a:rPr lang="fr-FR" smtClean="0"/>
              <a:t>01/11/2025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EDEF2-C5F9-48F1-BA70-2285D9D67B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833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EDEF2-C5F9-48F1-BA70-2285D9D67B3E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8009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34BE-3A28-42EB-BF51-100DA5BAD4A9}" type="datetimeFigureOut">
              <a:rPr lang="fr-FR" smtClean="0"/>
              <a:t>01/11/2025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DFFA-7262-47F8-BA9E-1BBB6EBF46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5076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34BE-3A28-42EB-BF51-100DA5BAD4A9}" type="datetimeFigureOut">
              <a:rPr lang="fr-FR" smtClean="0"/>
              <a:t>01/11/2025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DFFA-7262-47F8-BA9E-1BBB6EBF46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5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34BE-3A28-42EB-BF51-100DA5BAD4A9}" type="datetimeFigureOut">
              <a:rPr lang="fr-FR" smtClean="0"/>
              <a:t>01/11/2025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DFFA-7262-47F8-BA9E-1BBB6EBF46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8832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34BE-3A28-42EB-BF51-100DA5BAD4A9}" type="datetimeFigureOut">
              <a:rPr lang="fr-FR" smtClean="0"/>
              <a:t>01/11/2025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DFFA-7262-47F8-BA9E-1BBB6EBF46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5520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34BE-3A28-42EB-BF51-100DA5BAD4A9}" type="datetimeFigureOut">
              <a:rPr lang="fr-FR" smtClean="0"/>
              <a:t>01/11/2025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DFFA-7262-47F8-BA9E-1BBB6EBF46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1431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34BE-3A28-42EB-BF51-100DA5BAD4A9}" type="datetimeFigureOut">
              <a:rPr lang="fr-FR" smtClean="0"/>
              <a:t>01/11/2025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DFFA-7262-47F8-BA9E-1BBB6EBF46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10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34BE-3A28-42EB-BF51-100DA5BAD4A9}" type="datetimeFigureOut">
              <a:rPr lang="fr-FR" smtClean="0"/>
              <a:t>01/11/2025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DFFA-7262-47F8-BA9E-1BBB6EBF46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9437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34BE-3A28-42EB-BF51-100DA5BAD4A9}" type="datetimeFigureOut">
              <a:rPr lang="fr-FR" smtClean="0"/>
              <a:t>01/11/2025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DFFA-7262-47F8-BA9E-1BBB6EBF46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705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34BE-3A28-42EB-BF51-100DA5BAD4A9}" type="datetimeFigureOut">
              <a:rPr lang="fr-FR" smtClean="0"/>
              <a:t>01/11/2025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DFFA-7262-47F8-BA9E-1BBB6EBF46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0012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34BE-3A28-42EB-BF51-100DA5BAD4A9}" type="datetimeFigureOut">
              <a:rPr lang="fr-FR" smtClean="0"/>
              <a:t>01/11/2025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DFFA-7262-47F8-BA9E-1BBB6EBF46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981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734BE-3A28-42EB-BF51-100DA5BAD4A9}" type="datetimeFigureOut">
              <a:rPr lang="fr-FR" smtClean="0"/>
              <a:t>01/11/2025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DFFA-7262-47F8-BA9E-1BBB6EBF46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9243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734BE-3A28-42EB-BF51-100DA5BAD4A9}" type="datetimeFigureOut">
              <a:rPr lang="fr-FR" smtClean="0"/>
              <a:t>01/11/2025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4DFFA-7262-47F8-BA9E-1BBB6EBF46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001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167144"/>
            <a:ext cx="8784078" cy="1087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0830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476672"/>
            <a:ext cx="8496944" cy="6048672"/>
          </a:xfrm>
        </p:spPr>
        <p:txBody>
          <a:bodyPr>
            <a:normAutofit/>
          </a:bodyPr>
          <a:lstStyle/>
          <a:p>
            <a:r>
              <a:rPr lang="fr-FR" dirty="0" smtClean="0"/>
              <a:t>Il se forme alors 1 </a:t>
            </a:r>
            <a:r>
              <a:rPr lang="fr-FR" dirty="0" smtClean="0">
                <a:solidFill>
                  <a:srgbClr val="FF0000"/>
                </a:solidFill>
              </a:rPr>
              <a:t>vacuole alimentaire </a:t>
            </a: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/>
              <a:t>Quand </a:t>
            </a:r>
            <a:r>
              <a:rPr lang="fr-FR" dirty="0" smtClean="0"/>
              <a:t>la vacuole se détache de la membrane Plasmique, 1 autre se forme aussitôt</a:t>
            </a:r>
          </a:p>
          <a:p>
            <a:r>
              <a:rPr lang="fr-FR" dirty="0" smtClean="0"/>
              <a:t>1 succession de vacuoles traversent le cytoplasme en suivant 1 trajet défini pendant lequel il y a </a:t>
            </a:r>
            <a:r>
              <a:rPr lang="fr-FR" dirty="0" smtClean="0"/>
              <a:t>digestion </a:t>
            </a:r>
            <a:r>
              <a:rPr lang="fr-FR" dirty="0" smtClean="0"/>
              <a:t>de leur contenu</a:t>
            </a:r>
          </a:p>
          <a:p>
            <a:r>
              <a:rPr lang="fr-FR" dirty="0" smtClean="0"/>
              <a:t>Après la digestion, les vacuoles s’ouvrent vers l’extérieur en dessous du péristome et forment 1 orifice provisoire le </a:t>
            </a:r>
            <a:r>
              <a:rPr lang="fr-FR" dirty="0" err="1" smtClean="0">
                <a:solidFill>
                  <a:srgbClr val="FF0000"/>
                </a:solidFill>
              </a:rPr>
              <a:t>cytoprocte</a:t>
            </a:r>
            <a:r>
              <a:rPr lang="fr-FR" dirty="0" smtClean="0"/>
              <a:t> (fig. 4).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1485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"/>
            <a:ext cx="4424515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6353175" y="868070"/>
            <a:ext cx="1808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Vacuole digestive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6353175" y="3059668"/>
            <a:ext cx="1452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Micronucléus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6353175" y="1484784"/>
            <a:ext cx="28499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Vacuole pulsatile en diastole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6380813" y="2204864"/>
            <a:ext cx="5036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Cils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6332219" y="3789040"/>
            <a:ext cx="11306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Péristome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6332219" y="4365104"/>
            <a:ext cx="1368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Cytopharynx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6353175" y="4770057"/>
            <a:ext cx="2042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Vacuole alimentaire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6380813" y="5139389"/>
            <a:ext cx="12177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Cytoprocte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410691" y="3059668"/>
            <a:ext cx="14970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macronucléus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0" y="463155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/>
              <a:t>Vacuole pulsatile </a:t>
            </a:r>
          </a:p>
          <a:p>
            <a:r>
              <a:rPr lang="fr-FR" dirty="0" smtClean="0"/>
              <a:t>en systole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2576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Reproduction asexuée et sexuée chez la paramécie : La division asexuée est effectuée par</a:t>
            </a:r>
          </a:p>
          <a:p>
            <a:pPr lvl="1"/>
            <a:r>
              <a:rPr lang="fr-FR" dirty="0" smtClean="0"/>
              <a:t>division binaire transversale </a:t>
            </a:r>
          </a:p>
          <a:p>
            <a:pPr lvl="1"/>
            <a:r>
              <a:rPr lang="fr-FR" dirty="0" smtClean="0"/>
              <a:t>multiplication sexuée par conjugaison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43687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 smtClean="0"/>
              <a:t>appareil nucléaire constitué d’</a:t>
            </a:r>
          </a:p>
          <a:p>
            <a:pPr lvl="1"/>
            <a:r>
              <a:rPr lang="fr-FR" dirty="0" smtClean="0"/>
              <a:t>1 petit noyau: micronucléus à rôle reproducteur </a:t>
            </a:r>
          </a:p>
          <a:p>
            <a:pPr lvl="1"/>
            <a:r>
              <a:rPr lang="fr-FR" dirty="0" smtClean="0"/>
              <a:t>1gros noyau: macronucléus à rôle purement </a:t>
            </a:r>
            <a:r>
              <a:rPr lang="fr-FR" dirty="0" smtClean="0"/>
              <a:t>métabolique  </a:t>
            </a:r>
            <a:endParaRPr lang="fr-FR" dirty="0" smtClean="0"/>
          </a:p>
          <a:p>
            <a:r>
              <a:rPr lang="fr-FR" dirty="0" smtClean="0"/>
              <a:t> Généralement, la paramécie se multiplie par division binaire transversale. Séparant la moitié antérieure et la moitié postérieure de la cellule</a:t>
            </a:r>
          </a:p>
          <a:p>
            <a:r>
              <a:rPr lang="fr-FR" dirty="0" smtClean="0"/>
              <a:t>Le micronucléus se divise; le macronucléus s'étire, s'étrangle et se sépare en 2</a:t>
            </a:r>
          </a:p>
          <a:p>
            <a:r>
              <a:rPr lang="fr-FR" dirty="0" smtClean="0"/>
              <a:t>Les organites se dupliquent puis le cytoplasme s'étrangle</a:t>
            </a:r>
          </a:p>
          <a:p>
            <a:r>
              <a:rPr lang="fr-FR" dirty="0" smtClean="0"/>
              <a:t>formation d’1 nouveau péristome, à partir de l’ancien</a:t>
            </a:r>
          </a:p>
          <a:p>
            <a:r>
              <a:rPr lang="fr-FR" dirty="0" smtClean="0"/>
              <a:t>dans la région postérieur, formation de nouvelles vacuoles pulsatiles</a:t>
            </a:r>
          </a:p>
          <a:p>
            <a:r>
              <a:rPr lang="fr-FR" dirty="0" smtClean="0"/>
              <a:t>séparation des 2 cellules-filles</a:t>
            </a:r>
          </a:p>
          <a:p>
            <a:r>
              <a:rPr lang="fr-FR" dirty="0" smtClean="0"/>
              <a:t>ce rythme de division est rapide de 2 à 3 fois/ jour pour 1 individu</a:t>
            </a:r>
          </a:p>
          <a:p>
            <a:r>
              <a:rPr lang="fr-FR" dirty="0" smtClean="0"/>
              <a:t>Les 2individus formés ont la même orientation, alors que chez d’autres ciliés, la division binaire engendre 2 individus symétriques par rapport au plan de division (fig. 5).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979712" y="836712"/>
            <a:ext cx="61275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          </a:t>
            </a:r>
            <a:r>
              <a:rPr lang="fr-FR" sz="3600" b="1" dirty="0" smtClean="0"/>
              <a:t>Division binaire transversale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060027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Fig. 5 - Division binaire transversale</a:t>
            </a:r>
            <a:endParaRPr lang="fr-FR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332" y="1989470"/>
            <a:ext cx="6097336" cy="3747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0527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Multiplication sexuée ou Conjugaison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2 paramécies s’accolent par le péristome</a:t>
            </a:r>
          </a:p>
          <a:p>
            <a:r>
              <a:rPr lang="fr-FR" dirty="0" smtClean="0"/>
              <a:t>les macronucléus vont dégénère et disparaitre</a:t>
            </a:r>
          </a:p>
          <a:p>
            <a:r>
              <a:rPr lang="fr-FR" dirty="0" smtClean="0"/>
              <a:t>Dans chaque paramécie, le micronucléus se gonfle et se divise 2 fois de suite </a:t>
            </a:r>
          </a:p>
          <a:p>
            <a:r>
              <a:rPr lang="fr-FR" dirty="0" smtClean="0"/>
              <a:t>ces divisions sont accompagnées de la réduction du nombre de chromosomes</a:t>
            </a:r>
          </a:p>
          <a:p>
            <a:r>
              <a:rPr lang="fr-FR" dirty="0" smtClean="0"/>
              <a:t>Les 3 micronucléus dégénèrent et 1 seul subsiste</a:t>
            </a:r>
          </a:p>
          <a:p>
            <a:r>
              <a:rPr lang="fr-FR" dirty="0" smtClean="0"/>
              <a:t>ce micronucléus subit une 3éme division qui donne 2 noyaux haploïde l’1 est le noyau migrateur (pronucléus mâle) l’autre qui n’est pas migrateur est le pronucléus femelle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42493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476672"/>
            <a:ext cx="8568952" cy="6120680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Dans chaque paramécie, il y aura fusion des 2 noyaux et forme 1 noyau diploïde qui commence aussitôt sa division et les 2 paramécies se séparent</a:t>
            </a:r>
          </a:p>
          <a:p>
            <a:r>
              <a:rPr lang="fr-FR" dirty="0" smtClean="0"/>
              <a:t>le zygote subit 3 mitoses consécutives et 8 noyaux sont obtenus</a:t>
            </a:r>
          </a:p>
          <a:p>
            <a:r>
              <a:rPr lang="fr-FR" dirty="0" smtClean="0"/>
              <a:t>4 vont former le macronucléus 3 dégénèrent et 1 forme le micronucléus qui se divise en même temps que la cellule</a:t>
            </a:r>
          </a:p>
          <a:p>
            <a:r>
              <a:rPr lang="fr-FR" dirty="0" smtClean="0"/>
              <a:t>On obtient 2 paramécies avec 1 micronucléus et 2 macronucléus</a:t>
            </a:r>
          </a:p>
          <a:p>
            <a:r>
              <a:rPr lang="fr-FR" dirty="0" smtClean="0"/>
              <a:t>Il y a encore 1 division des micronucléus et 4 paramécies sont obtenues.</a:t>
            </a:r>
          </a:p>
          <a:p>
            <a:r>
              <a:rPr lang="fr-FR" b="1" dirty="0" smtClean="0"/>
              <a:t>NB</a:t>
            </a:r>
            <a:r>
              <a:rPr lang="fr-FR" dirty="0" smtClean="0"/>
              <a:t>- Chez d’autres ciliés, le zygote donne directement après division 1 macronucléus et 1 micronucléus.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204061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Autres </a:t>
            </a:r>
            <a:r>
              <a:rPr lang="fr-FR" dirty="0" err="1" smtClean="0"/>
              <a:t>ciliata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dirty="0" smtClean="0"/>
              <a:t>Ordre 2 - Hétérotriches </a:t>
            </a:r>
            <a:r>
              <a:rPr lang="fr-FR" dirty="0" smtClean="0"/>
              <a:t>:</a:t>
            </a:r>
          </a:p>
          <a:p>
            <a:r>
              <a:rPr lang="fr-FR" dirty="0" smtClean="0"/>
              <a:t>Cils uniformément répartis, présence de frange adorale.</a:t>
            </a:r>
          </a:p>
          <a:p>
            <a:r>
              <a:rPr lang="fr-FR" dirty="0" err="1" smtClean="0"/>
              <a:t>Exp</a:t>
            </a:r>
            <a:r>
              <a:rPr lang="fr-FR" dirty="0" smtClean="0"/>
              <a:t> : le </a:t>
            </a:r>
            <a:r>
              <a:rPr lang="fr-FR" dirty="0" smtClean="0">
                <a:solidFill>
                  <a:srgbClr val="FF0000"/>
                </a:solidFill>
              </a:rPr>
              <a:t>stentor</a:t>
            </a:r>
            <a:r>
              <a:rPr lang="fr-FR" dirty="0" smtClean="0"/>
              <a:t> présente vers l’avant 1 zone de </a:t>
            </a:r>
            <a:r>
              <a:rPr lang="fr-FR" dirty="0" err="1" smtClean="0"/>
              <a:t>membranelle</a:t>
            </a:r>
            <a:r>
              <a:rPr lang="fr-FR" dirty="0" smtClean="0"/>
              <a:t> adorales produisant 1 flux tourbillonnaire aspirant le liquide des alentours contenant des proies.</a:t>
            </a:r>
          </a:p>
          <a:p>
            <a:r>
              <a:rPr lang="fr-FR" b="1" dirty="0" smtClean="0"/>
              <a:t>Ordre 3 - </a:t>
            </a:r>
            <a:r>
              <a:rPr lang="fr-FR" b="1" dirty="0" err="1" smtClean="0"/>
              <a:t>Oligotriches</a:t>
            </a:r>
            <a:r>
              <a:rPr lang="fr-FR" b="1" dirty="0" smtClean="0"/>
              <a:t> </a:t>
            </a:r>
            <a:r>
              <a:rPr lang="fr-FR" dirty="0" smtClean="0"/>
              <a:t>:</a:t>
            </a:r>
          </a:p>
          <a:p>
            <a:r>
              <a:rPr lang="fr-FR" dirty="0" smtClean="0"/>
              <a:t>Cils sur quelques parties du corps.</a:t>
            </a:r>
          </a:p>
          <a:p>
            <a:r>
              <a:rPr lang="fr-FR" dirty="0" smtClean="0"/>
              <a:t>ciliature orale différente de la ciliature somatique</a:t>
            </a:r>
          </a:p>
          <a:p>
            <a:r>
              <a:rPr lang="fr-FR" dirty="0" err="1" smtClean="0"/>
              <a:t>cytostome</a:t>
            </a:r>
            <a:r>
              <a:rPr lang="fr-FR" dirty="0" smtClean="0"/>
              <a:t>  ventral ou proche de l’extrémité antérieure</a:t>
            </a:r>
          </a:p>
          <a:p>
            <a:r>
              <a:rPr lang="fr-FR" dirty="0" err="1" smtClean="0"/>
              <a:t>Exp</a:t>
            </a:r>
            <a:r>
              <a:rPr lang="fr-FR" dirty="0" smtClean="0"/>
              <a:t>: </a:t>
            </a:r>
            <a:r>
              <a:rPr lang="fr-FR" dirty="0" err="1" smtClean="0">
                <a:solidFill>
                  <a:srgbClr val="FF0000"/>
                </a:solidFill>
              </a:rPr>
              <a:t>Entodinium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caudatum</a:t>
            </a:r>
            <a:endParaRPr lang="fr-F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385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476672"/>
            <a:ext cx="8640960" cy="6192688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 smtClean="0"/>
              <a:t>Ordre 4 - </a:t>
            </a:r>
            <a:r>
              <a:rPr lang="fr-FR" b="1" dirty="0" err="1" smtClean="0"/>
              <a:t>Hypotriches</a:t>
            </a:r>
            <a:r>
              <a:rPr lang="fr-FR" b="1" dirty="0" smtClean="0"/>
              <a:t> </a:t>
            </a:r>
            <a:r>
              <a:rPr lang="fr-FR" dirty="0" smtClean="0"/>
              <a:t>:</a:t>
            </a:r>
          </a:p>
          <a:p>
            <a:r>
              <a:rPr lang="fr-FR" dirty="0" smtClean="0"/>
              <a:t>Cils sur la face ventrale.</a:t>
            </a:r>
          </a:p>
          <a:p>
            <a:r>
              <a:rPr lang="fr-FR" dirty="0" err="1" smtClean="0"/>
              <a:t>Exp</a:t>
            </a:r>
            <a:r>
              <a:rPr lang="fr-FR" dirty="0" smtClean="0"/>
              <a:t>: </a:t>
            </a:r>
            <a:r>
              <a:rPr lang="fr-FR" dirty="0" err="1" smtClean="0">
                <a:solidFill>
                  <a:srgbClr val="FF0000"/>
                </a:solidFill>
              </a:rPr>
              <a:t>Stylonichia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mytilus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, la face dorsale est bombée alors que la face ventrale est plane et porte des cils groupés.</a:t>
            </a:r>
          </a:p>
          <a:p>
            <a:r>
              <a:rPr lang="fr-FR" b="1" dirty="0" smtClean="0"/>
              <a:t>Ordre 5 - </a:t>
            </a:r>
            <a:r>
              <a:rPr lang="fr-FR" b="1" dirty="0" err="1" smtClean="0"/>
              <a:t>Peritriches</a:t>
            </a:r>
            <a:r>
              <a:rPr lang="fr-FR" b="1" dirty="0" smtClean="0"/>
              <a:t> </a:t>
            </a:r>
            <a:r>
              <a:rPr lang="fr-FR" dirty="0" smtClean="0"/>
              <a:t>:</a:t>
            </a:r>
          </a:p>
          <a:p>
            <a:r>
              <a:rPr lang="fr-FR" dirty="0" smtClean="0"/>
              <a:t>Cils en frange adorale seulement.</a:t>
            </a:r>
          </a:p>
          <a:p>
            <a:r>
              <a:rPr lang="fr-FR" dirty="0" smtClean="0"/>
              <a:t>péristome est 1 spire et les cils forment 1 vélum, les cils sont rares sur le reste du corps</a:t>
            </a:r>
          </a:p>
          <a:p>
            <a:r>
              <a:rPr lang="fr-FR" dirty="0" err="1" smtClean="0"/>
              <a:t>Exp</a:t>
            </a:r>
            <a:r>
              <a:rPr lang="fr-FR" dirty="0" smtClean="0"/>
              <a:t>: </a:t>
            </a:r>
            <a:r>
              <a:rPr lang="fr-FR" dirty="0" err="1" smtClean="0">
                <a:solidFill>
                  <a:srgbClr val="FF0000"/>
                </a:solidFill>
              </a:rPr>
              <a:t>Vorticella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convallaria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(Vorticelle = tourbillon)</a:t>
            </a:r>
          </a:p>
          <a:p>
            <a:pPr lvl="1"/>
            <a:r>
              <a:rPr lang="fr-FR" dirty="0" smtClean="0"/>
              <a:t>vit dans les eaux douces</a:t>
            </a:r>
          </a:p>
          <a:p>
            <a:pPr lvl="1"/>
            <a:r>
              <a:rPr lang="fr-FR" dirty="0" smtClean="0"/>
              <a:t>a la forme d’1 clochette attachée à 1 support grâce à 1 long pédoncule enroulé en ressort.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5660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Il regroupe les protozoaires ayant des </a:t>
            </a:r>
            <a:r>
              <a:rPr lang="fr-FR" dirty="0" smtClean="0">
                <a:solidFill>
                  <a:srgbClr val="FF0000"/>
                </a:solidFill>
              </a:rPr>
              <a:t>cils vibratiles</a:t>
            </a:r>
          </a:p>
          <a:p>
            <a:r>
              <a:rPr lang="fr-FR" dirty="0" err="1" smtClean="0"/>
              <a:t>sp</a:t>
            </a:r>
            <a:r>
              <a:rPr lang="fr-FR" dirty="0" smtClean="0"/>
              <a:t>  vivant en milieu riche en matière organique</a:t>
            </a:r>
          </a:p>
          <a:p>
            <a:r>
              <a:rPr lang="fr-FR" dirty="0" smtClean="0"/>
              <a:t>possèdent 2 noyaux:</a:t>
            </a:r>
          </a:p>
          <a:p>
            <a:pPr lvl="1"/>
            <a:r>
              <a:rPr lang="fr-FR" dirty="0" smtClean="0"/>
              <a:t> </a:t>
            </a:r>
            <a:r>
              <a:rPr lang="fr-FR" dirty="0" smtClean="0">
                <a:solidFill>
                  <a:srgbClr val="FF0000"/>
                </a:solidFill>
              </a:rPr>
              <a:t>macronucléus</a:t>
            </a:r>
            <a:r>
              <a:rPr lang="fr-FR" dirty="0" smtClean="0"/>
              <a:t>:  métabolisme </a:t>
            </a:r>
          </a:p>
          <a:p>
            <a:pPr lvl="1"/>
            <a:r>
              <a:rPr lang="fr-FR" dirty="0" smtClean="0">
                <a:solidFill>
                  <a:srgbClr val="FF0000"/>
                </a:solidFill>
              </a:rPr>
              <a:t>Micronucléus</a:t>
            </a:r>
            <a:r>
              <a:rPr lang="fr-FR" dirty="0" smtClean="0"/>
              <a:t>: cycle de reproduction et division sexuée.</a:t>
            </a:r>
          </a:p>
          <a:p>
            <a:r>
              <a:rPr lang="fr-FR" dirty="0" smtClean="0"/>
              <a:t>2 </a:t>
            </a:r>
            <a:r>
              <a:rPr lang="fr-FR" dirty="0" smtClean="0">
                <a:solidFill>
                  <a:srgbClr val="FF0000"/>
                </a:solidFill>
              </a:rPr>
              <a:t>vacuoles contractiles</a:t>
            </a:r>
            <a:r>
              <a:rPr lang="fr-FR" dirty="0" smtClean="0"/>
              <a:t>:</a:t>
            </a:r>
          </a:p>
          <a:p>
            <a:pPr lvl="1"/>
            <a:r>
              <a:rPr lang="fr-FR" dirty="0" smtClean="0"/>
              <a:t>1 au sommet</a:t>
            </a:r>
          </a:p>
          <a:p>
            <a:pPr lvl="1"/>
            <a:r>
              <a:rPr lang="fr-FR" dirty="0" smtClean="0"/>
              <a:t>l’autre dans la partie inférieure</a:t>
            </a:r>
          </a:p>
          <a:p>
            <a:r>
              <a:rPr lang="fr-FR" dirty="0" smtClean="0"/>
              <a:t>Ces 2 vacuoles pulsatiles fonctionnent alternativement quand l’1 est en diastole, l’autre est en systole</a:t>
            </a:r>
          </a:p>
        </p:txBody>
      </p:sp>
    </p:spTree>
    <p:extLst>
      <p:ext uri="{BB962C8B-B14F-4D97-AF65-F5344CB8AC3E}">
        <p14:creationId xmlns:p14="http://schemas.microsoft.com/office/powerpoint/2010/main" val="1046879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1 transport actif des sels minéraux vers l'intérieur de la cellule permet de + à l'organisme de maintenir son équilibre osmotique</a:t>
            </a:r>
          </a:p>
          <a:p>
            <a:r>
              <a:rPr lang="fr-FR" dirty="0" smtClean="0"/>
              <a:t>reproduction asexuée : division binaire transversale </a:t>
            </a:r>
          </a:p>
          <a:p>
            <a:r>
              <a:rPr lang="fr-FR" dirty="0" smtClean="0"/>
              <a:t>multiplication sexuée par conjugaison</a:t>
            </a:r>
          </a:p>
          <a:p>
            <a:r>
              <a:rPr lang="fr-FR" dirty="0" smtClean="0"/>
              <a:t>en majorité hétérotrophes libres</a:t>
            </a:r>
          </a:p>
          <a:p>
            <a:r>
              <a:rPr lang="fr-FR" dirty="0" smtClean="0"/>
              <a:t>Certains ciliés sont symbiotes ou commensaux dans la panse des ruminants.</a:t>
            </a:r>
          </a:p>
          <a:p>
            <a:r>
              <a:rPr lang="fr-FR" dirty="0" smtClean="0"/>
              <a:t>protozoaires les + complexes et les + évolués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3197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Classification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2 </a:t>
            </a:r>
            <a:r>
              <a:rPr lang="fr-FR" dirty="0" smtClean="0"/>
              <a:t>Cl:</a:t>
            </a:r>
            <a:endParaRPr lang="fr-FR" dirty="0" smtClean="0"/>
          </a:p>
          <a:p>
            <a:pPr lvl="1"/>
            <a:r>
              <a:rPr lang="fr-FR" dirty="0" smtClean="0"/>
              <a:t>les </a:t>
            </a:r>
            <a:r>
              <a:rPr lang="fr-FR" sz="3600" dirty="0" smtClean="0">
                <a:solidFill>
                  <a:srgbClr val="FF0000"/>
                </a:solidFill>
              </a:rPr>
              <a:t>Tentaculifères</a:t>
            </a:r>
            <a:r>
              <a:rPr lang="fr-FR" dirty="0" smtClean="0"/>
              <a:t>: portent des tentacules = prédateurs ou parasités par fixation à l’aide des tentacules (ventouses), tentacules creux pour aspirer le contenue de la proie, possèdent 2 suçoirs, sans chlorophylle</a:t>
            </a:r>
          </a:p>
          <a:p>
            <a:pPr lvl="1"/>
            <a:r>
              <a:rPr lang="fr-FR" dirty="0" smtClean="0"/>
              <a:t>les </a:t>
            </a:r>
            <a:r>
              <a:rPr lang="fr-FR" sz="3600" dirty="0" smtClean="0">
                <a:solidFill>
                  <a:srgbClr val="FF0000"/>
                </a:solidFill>
              </a:rPr>
              <a:t>Ciliés</a:t>
            </a:r>
            <a:r>
              <a:rPr lang="fr-FR" dirty="0" smtClean="0"/>
              <a:t> portent des cils, se subdivisent en 5 ordres: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795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2110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 </a:t>
            </a:r>
            <a:r>
              <a:rPr lang="fr-FR" dirty="0" smtClean="0"/>
              <a:t>des </a:t>
            </a:r>
            <a:r>
              <a:rPr lang="fr-FR" dirty="0" err="1" smtClean="0"/>
              <a:t>Ciliata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 Les Ciliés vivent dans les eaux marines et douces, stagnantes riches en matières organiques, pélagiques ou benthiques</a:t>
            </a:r>
          </a:p>
          <a:p>
            <a:r>
              <a:rPr lang="fr-FR" dirty="0" smtClean="0"/>
              <a:t>Ils sont nageurs ou fixés, autonomes ou commensaux, peu sont parasites.</a:t>
            </a:r>
          </a:p>
          <a:p>
            <a:r>
              <a:rPr lang="fr-FR" dirty="0" smtClean="0"/>
              <a:t>Locomotion: battements </a:t>
            </a:r>
            <a:r>
              <a:rPr lang="fr-FR" dirty="0" smtClean="0"/>
              <a:t>coordonnés des cils vibratiles</a:t>
            </a:r>
          </a:p>
          <a:p>
            <a:r>
              <a:rPr lang="fr-FR" dirty="0" smtClean="0"/>
              <a:t>Nourriture: débris </a:t>
            </a:r>
            <a:r>
              <a:rPr lang="fr-FR" dirty="0" smtClean="0"/>
              <a:t>végétaux, bactéries, autres unicellulaires</a:t>
            </a:r>
            <a:r>
              <a:rPr lang="fr-FR" dirty="0" smtClean="0"/>
              <a:t>…</a:t>
            </a:r>
            <a:endParaRPr lang="fr-FR" dirty="0" smtClean="0"/>
          </a:p>
          <a:p>
            <a:r>
              <a:rPr lang="fr-FR" dirty="0" smtClean="0"/>
              <a:t> L’ingestion des particules alimentaires et l’élimination des déchets incomestibles s’effectuent dans 1 région particulière à la ciliature spécialisée: le péristome</a:t>
            </a:r>
          </a:p>
        </p:txBody>
      </p:sp>
    </p:spTree>
    <p:extLst>
      <p:ext uri="{BB962C8B-B14F-4D97-AF65-F5344CB8AC3E}">
        <p14:creationId xmlns:p14="http://schemas.microsoft.com/office/powerpoint/2010/main" val="665124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336704"/>
          </a:xfrm>
        </p:spPr>
        <p:txBody>
          <a:bodyPr>
            <a:normAutofit/>
          </a:bodyPr>
          <a:lstStyle/>
          <a:p>
            <a:r>
              <a:rPr lang="fr-FR" dirty="0" smtClean="0"/>
              <a:t>Le contenu du péristome est déversé dans 1 vacuole alimentaire au contenu acide</a:t>
            </a:r>
          </a:p>
          <a:p>
            <a:r>
              <a:rPr lang="fr-FR" dirty="0" smtClean="0"/>
              <a:t>Excrétion: simple diffusion</a:t>
            </a:r>
          </a:p>
          <a:p>
            <a:r>
              <a:rPr lang="fr-FR" dirty="0" smtClean="0"/>
              <a:t>Certaines </a:t>
            </a:r>
            <a:r>
              <a:rPr lang="fr-FR" dirty="0" err="1" smtClean="0"/>
              <a:t>sp</a:t>
            </a:r>
            <a:r>
              <a:rPr lang="fr-FR" dirty="0" smtClean="0"/>
              <a:t> sont capables de s’enkyster lorsque les conditions du milieu deviennent défavorables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0276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                   </a:t>
            </a:r>
            <a:r>
              <a:rPr lang="fr-FR" b="1" dirty="0" smtClean="0"/>
              <a:t>Ordre 1 - Holotriches</a:t>
            </a:r>
          </a:p>
          <a:p>
            <a:endParaRPr lang="fr-FR" dirty="0" smtClean="0"/>
          </a:p>
          <a:p>
            <a:r>
              <a:rPr lang="fr-FR" dirty="0" smtClean="0"/>
              <a:t>Cils </a:t>
            </a:r>
            <a:r>
              <a:rPr lang="fr-FR" dirty="0" smtClean="0"/>
              <a:t>uniformément répartis, pas de frange adorale</a:t>
            </a:r>
          </a:p>
          <a:p>
            <a:r>
              <a:rPr lang="fr-FR" dirty="0" smtClean="0"/>
              <a:t>Les cils recouvrent toute la surface de la cellule</a:t>
            </a:r>
          </a:p>
          <a:p>
            <a:r>
              <a:rPr lang="fr-FR" dirty="0" err="1" smtClean="0"/>
              <a:t>Exp</a:t>
            </a:r>
            <a:r>
              <a:rPr lang="fr-FR" dirty="0" smtClean="0"/>
              <a:t>: Espèce </a:t>
            </a:r>
            <a:r>
              <a:rPr lang="fr-FR" dirty="0" err="1" smtClean="0">
                <a:solidFill>
                  <a:srgbClr val="FF0000"/>
                </a:solidFill>
              </a:rPr>
              <a:t>Paramecium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caudatum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(Famille: </a:t>
            </a:r>
            <a:r>
              <a:rPr lang="fr-FR" dirty="0" err="1" smtClean="0"/>
              <a:t>Parameciidae</a:t>
            </a:r>
            <a:r>
              <a:rPr lang="fr-FR" dirty="0" smtClean="0"/>
              <a:t>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5667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paramécie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vit dans les eaux douces</a:t>
            </a:r>
          </a:p>
          <a:p>
            <a:r>
              <a:rPr lang="fr-FR" dirty="0" smtClean="0"/>
              <a:t>cellule allongée de grande taille: 150-300 </a:t>
            </a:r>
            <a:r>
              <a:rPr lang="fr-FR" dirty="0" err="1" smtClean="0"/>
              <a:t>um</a:t>
            </a:r>
            <a:endParaRPr lang="fr-FR" dirty="0" smtClean="0"/>
          </a:p>
          <a:p>
            <a:r>
              <a:rPr lang="fr-FR" dirty="0" smtClean="0"/>
              <a:t>Cils vibratiles formant 1 revêtement continu sur toute la surface</a:t>
            </a:r>
          </a:p>
          <a:p>
            <a:r>
              <a:rPr lang="fr-FR" dirty="0" smtClean="0"/>
              <a:t>Sur l’1 des côtés, 1 large dépression sert à l’ingestion des particules alimentaires et l’élimination des déchets incomestibles, le </a:t>
            </a:r>
            <a:r>
              <a:rPr lang="fr-FR" dirty="0" smtClean="0"/>
              <a:t>péristome </a:t>
            </a:r>
            <a:r>
              <a:rPr lang="fr-FR" dirty="0" smtClean="0"/>
              <a:t>qui marque la face ventrale de la paramécie</a:t>
            </a:r>
          </a:p>
          <a:p>
            <a:r>
              <a:rPr lang="fr-FR" dirty="0" smtClean="0"/>
              <a:t> se prolonge dans le cytoplasme par un </a:t>
            </a:r>
            <a:r>
              <a:rPr lang="fr-FR" dirty="0" err="1" smtClean="0">
                <a:solidFill>
                  <a:srgbClr val="FF0000"/>
                </a:solidFill>
              </a:rPr>
              <a:t>cytopharynx</a:t>
            </a:r>
            <a:r>
              <a:rPr lang="fr-FR" dirty="0" smtClean="0"/>
              <a:t> pourvu d’1 </a:t>
            </a:r>
            <a:r>
              <a:rPr lang="fr-FR" dirty="0" err="1" smtClean="0">
                <a:solidFill>
                  <a:srgbClr val="FF0000"/>
                </a:solidFill>
              </a:rPr>
              <a:t>membranelle</a:t>
            </a:r>
            <a:r>
              <a:rPr lang="fr-FR" dirty="0" smtClean="0"/>
              <a:t> dont les mouvements entrainent les particules alimentaires au fond</a:t>
            </a:r>
          </a:p>
        </p:txBody>
      </p:sp>
    </p:spTree>
    <p:extLst>
      <p:ext uri="{BB962C8B-B14F-4D97-AF65-F5344CB8AC3E}">
        <p14:creationId xmlns:p14="http://schemas.microsoft.com/office/powerpoint/2010/main" val="10872385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985</Words>
  <Application>Microsoft Office PowerPoint</Application>
  <PresentationFormat>Affichage à l'écran (4:3)</PresentationFormat>
  <Paragraphs>102</Paragraphs>
  <Slides>18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Présentation PowerPoint</vt:lpstr>
      <vt:lpstr>Présentation PowerPoint</vt:lpstr>
      <vt:lpstr>Présentation PowerPoint</vt:lpstr>
      <vt:lpstr>Classification</vt:lpstr>
      <vt:lpstr>Présentation PowerPoint</vt:lpstr>
      <vt:lpstr>cl des Ciliata</vt:lpstr>
      <vt:lpstr>Présentation PowerPoint</vt:lpstr>
      <vt:lpstr>Présentation PowerPoint</vt:lpstr>
      <vt:lpstr>La paramécie</vt:lpstr>
      <vt:lpstr>Présentation PowerPoint</vt:lpstr>
      <vt:lpstr>Présentation PowerPoint</vt:lpstr>
      <vt:lpstr>Présentation PowerPoint</vt:lpstr>
      <vt:lpstr>Présentation PowerPoint</vt:lpstr>
      <vt:lpstr>Fig. 5 - Division binaire transversale</vt:lpstr>
      <vt:lpstr>Multiplication sexuée ou Conjugaison</vt:lpstr>
      <vt:lpstr>Présentation PowerPoint</vt:lpstr>
      <vt:lpstr>Autres ciliata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LENOVO</cp:lastModifiedBy>
  <cp:revision>7</cp:revision>
  <dcterms:created xsi:type="dcterms:W3CDTF">2024-10-18T16:01:55Z</dcterms:created>
  <dcterms:modified xsi:type="dcterms:W3CDTF">2025-11-01T16:36:33Z</dcterms:modified>
</cp:coreProperties>
</file>