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8" r:id="rId14"/>
    <p:sldId id="269" r:id="rId15"/>
    <p:sldId id="270" r:id="rId16"/>
    <p:sldId id="273" r:id="rId17"/>
    <p:sldId id="274" r:id="rId18"/>
    <p:sldId id="271" r:id="rId19"/>
    <p:sldId id="275" r:id="rId20"/>
    <p:sldId id="296" r:id="rId21"/>
    <p:sldId id="277" r:id="rId22"/>
    <p:sldId id="278" r:id="rId23"/>
    <p:sldId id="272" r:id="rId24"/>
    <p:sldId id="279" r:id="rId25"/>
    <p:sldId id="297" r:id="rId26"/>
    <p:sldId id="282" r:id="rId27"/>
    <p:sldId id="284" r:id="rId28"/>
    <p:sldId id="285" r:id="rId29"/>
    <p:sldId id="286" r:id="rId30"/>
    <p:sldId id="289" r:id="rId31"/>
    <p:sldId id="288" r:id="rId32"/>
    <p:sldId id="290" r:id="rId33"/>
    <p:sldId id="291" r:id="rId34"/>
    <p:sldId id="292" r:id="rId35"/>
    <p:sldId id="298" r:id="rId36"/>
    <p:sldId id="293" r:id="rId37"/>
    <p:sldId id="294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3F94-D7DA-41F6-BAC4-4FE93C2A9F3D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A8333-8164-421A-8701-1DB95790C1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06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8333-8164-421A-8701-1DB95790C1B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13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70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03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76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4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03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58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60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89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39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26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8BFDF-5BC7-4139-986F-773A73EBA5F5}" type="datetimeFigureOut">
              <a:rPr lang="fr-FR" smtClean="0"/>
              <a:t>01/11/2025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5F8C1-B17E-4DFC-B8C3-D2B969DAF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26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Trias" TargetMode="External"/><Relationship Id="rId2" Type="http://schemas.openxmlformats.org/officeDocument/2006/relationships/hyperlink" Target="https://fr.wikipedia.org/wiki/Cambrie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Diplo%C3%AFde" TargetMode="External"/><Relationship Id="rId3" Type="http://schemas.openxmlformats.org/officeDocument/2006/relationships/hyperlink" Target="https://fr.wikipedia.org/wiki/Algue" TargetMode="External"/><Relationship Id="rId7" Type="http://schemas.openxmlformats.org/officeDocument/2006/relationships/hyperlink" Target="https://fr.wikipedia.org/wiki/Haplo%C3%AFde" TargetMode="External"/><Relationship Id="rId2" Type="http://schemas.openxmlformats.org/officeDocument/2006/relationships/hyperlink" Target="https://fr.wikipedia.org/wiki/Bact%C3%A9r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Crustac%C3%A9" TargetMode="External"/><Relationship Id="rId5" Type="http://schemas.openxmlformats.org/officeDocument/2006/relationships/hyperlink" Target="https://fr.wikipedia.org/wiki/%C3%89chinoderme" TargetMode="External"/><Relationship Id="rId4" Type="http://schemas.openxmlformats.org/officeDocument/2006/relationships/hyperlink" Target="https://fr.wikipedia.org/wiki/Mollusqu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/index.php?title=Ammonia_tepida&amp;action=edit&amp;redlink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fr.wikipedia.org/wiki/Rotaliid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Zooplancton" TargetMode="External"/><Relationship Id="rId13" Type="http://schemas.openxmlformats.org/officeDocument/2006/relationships/hyperlink" Target="https://fr.wikipedia.org/wiki/Mixotrophe" TargetMode="External"/><Relationship Id="rId3" Type="http://schemas.openxmlformats.org/officeDocument/2006/relationships/hyperlink" Target="https://fr.wikipedia.org/wiki/Cellule" TargetMode="External"/><Relationship Id="rId7" Type="http://schemas.openxmlformats.org/officeDocument/2006/relationships/hyperlink" Target="https://fr.wikipedia.org/wiki/Silice" TargetMode="External"/><Relationship Id="rId12" Type="http://schemas.openxmlformats.org/officeDocument/2006/relationships/hyperlink" Target="https://fr.wikipedia.org/wiki/Photosynth%C3%A8se" TargetMode="External"/><Relationship Id="rId2" Type="http://schemas.openxmlformats.org/officeDocument/2006/relationships/hyperlink" Target="https://fr.wikipedia.org/wiki/Capsule_(bact%C3%A9riologi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Squelette_min%C3%A9ral" TargetMode="External"/><Relationship Id="rId11" Type="http://schemas.openxmlformats.org/officeDocument/2006/relationships/hyperlink" Target="https://fr.wikipedia.org/wiki/Endosymbionte" TargetMode="External"/><Relationship Id="rId5" Type="http://schemas.openxmlformats.org/officeDocument/2006/relationships/hyperlink" Target="https://fr.wikipedia.org/wiki/Ectoplasme_(biologie)" TargetMode="External"/><Relationship Id="rId10" Type="http://schemas.openxmlformats.org/officeDocument/2006/relationships/hyperlink" Target="https://fr.wikipedia.org/wiki/H%C3%A9t%C3%A9rotrophe" TargetMode="External"/><Relationship Id="rId4" Type="http://schemas.openxmlformats.org/officeDocument/2006/relationships/hyperlink" Target="https://fr.wikipedia.org/wiki/Endoplasme" TargetMode="External"/><Relationship Id="rId9" Type="http://schemas.openxmlformats.org/officeDocument/2006/relationships/hyperlink" Target="https://fr.wikipedia.org/wiki/Oc%C3%A9a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ambrien" TargetMode="External"/><Relationship Id="rId2" Type="http://schemas.openxmlformats.org/officeDocument/2006/relationships/hyperlink" Target="https://fr.wikipedia.org/wiki/Foss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Calcaire" TargetMode="External"/><Relationship Id="rId5" Type="http://schemas.openxmlformats.org/officeDocument/2006/relationships/hyperlink" Target="https://fr.wikipedia.org/wiki/Endoplasme" TargetMode="External"/><Relationship Id="rId4" Type="http://schemas.openxmlformats.org/officeDocument/2006/relationships/hyperlink" Target="https://fr.wikipedia.org/wiki/Ectoplasme_(biologie)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Pseudopode" TargetMode="External"/><Relationship Id="rId3" Type="http://schemas.openxmlformats.org/officeDocument/2006/relationships/hyperlink" Target="https://fr.wikipedia.org/wiki/C%C3%A9lestine" TargetMode="External"/><Relationship Id="rId7" Type="http://schemas.openxmlformats.org/officeDocument/2006/relationships/hyperlink" Target="https://fr.wikipedia.org/wiki/Ectoplasme_(biologie)" TargetMode="External"/><Relationship Id="rId2" Type="http://schemas.openxmlformats.org/officeDocument/2006/relationships/hyperlink" Target="https://fr.wikipedia.org/wiki/Test_(zoologi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Endoplasme" TargetMode="External"/><Relationship Id="rId5" Type="http://schemas.openxmlformats.org/officeDocument/2006/relationships/hyperlink" Target="https://fr.wikipedia.org/wiki/Cytoplasme" TargetMode="External"/><Relationship Id="rId4" Type="http://schemas.openxmlformats.org/officeDocument/2006/relationships/hyperlink" Target="https://fr.wikipedia.org/wiki/Sulfate_de_strontium" TargetMode="External"/><Relationship Id="rId9" Type="http://schemas.openxmlformats.org/officeDocument/2006/relationships/hyperlink" Target="https://fr.wikipedia.org/wiki/Zooxanthell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yon%C3%A8me" TargetMode="External"/><Relationship Id="rId2" Type="http://schemas.openxmlformats.org/officeDocument/2006/relationships/hyperlink" Target="https://fr.wikipedia.org/wiki/Spicule_(invert%C3%A9br%C3%A9s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Hydrostatiqu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922230"/>
            <a:ext cx="7546311" cy="11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3555372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0" i="0" dirty="0" smtClean="0">
                <a:solidFill>
                  <a:srgbClr val="FF0000"/>
                </a:solidFill>
                <a:effectLst/>
                <a:latin typeface="-apple-system"/>
              </a:rPr>
              <a:t>Phylum: </a:t>
            </a:r>
            <a:r>
              <a:rPr lang="fr-FR" sz="4000" b="0" i="0" dirty="0" err="1" smtClean="0">
                <a:solidFill>
                  <a:srgbClr val="FF0000"/>
                </a:solidFill>
                <a:effectLst/>
                <a:latin typeface="-apple-system"/>
              </a:rPr>
              <a:t>Protozoa</a:t>
            </a:r>
            <a:r>
              <a:rPr lang="fr-FR" sz="4000" dirty="0" smtClean="0">
                <a:solidFill>
                  <a:srgbClr val="FF0000"/>
                </a:solidFill>
              </a:rPr>
              <a:t/>
            </a:r>
            <a:br>
              <a:rPr lang="fr-FR" sz="4000" dirty="0" smtClean="0">
                <a:solidFill>
                  <a:srgbClr val="FF0000"/>
                </a:solidFill>
              </a:rPr>
            </a:br>
            <a:r>
              <a:rPr lang="fr-FR" sz="4000" b="0" i="0" dirty="0" err="1" smtClean="0">
                <a:solidFill>
                  <a:srgbClr val="FF0000"/>
                </a:solidFill>
                <a:effectLst/>
                <a:latin typeface="-apple-system"/>
              </a:rPr>
              <a:t>Subphylum</a:t>
            </a:r>
            <a:r>
              <a:rPr lang="fr-FR" sz="4000" b="0" i="0" dirty="0" smtClean="0">
                <a:solidFill>
                  <a:srgbClr val="FF0000"/>
                </a:solidFill>
                <a:effectLst/>
                <a:latin typeface="-apple-system"/>
              </a:rPr>
              <a:t>: </a:t>
            </a:r>
            <a:r>
              <a:rPr lang="fr-FR" sz="4000" b="0" i="0" dirty="0" err="1" smtClean="0">
                <a:solidFill>
                  <a:srgbClr val="FF0000"/>
                </a:solidFill>
                <a:effectLst/>
                <a:latin typeface="-apple-system"/>
              </a:rPr>
              <a:t>sacromastigophora</a:t>
            </a:r>
            <a:r>
              <a:rPr lang="fr-FR" sz="4000" dirty="0" smtClean="0">
                <a:solidFill>
                  <a:srgbClr val="FF0000"/>
                </a:solidFill>
              </a:rPr>
              <a:t/>
            </a:r>
            <a:br>
              <a:rPr lang="fr-FR" sz="4000" dirty="0" smtClean="0">
                <a:solidFill>
                  <a:srgbClr val="FF0000"/>
                </a:solidFill>
              </a:rPr>
            </a:br>
            <a:r>
              <a:rPr lang="fr-FR" sz="4000" b="0" i="0" dirty="0" smtClean="0">
                <a:solidFill>
                  <a:srgbClr val="FF0000"/>
                </a:solidFill>
                <a:effectLst/>
                <a:latin typeface="-apple-system"/>
              </a:rPr>
              <a:t>Superclass1: </a:t>
            </a:r>
            <a:r>
              <a:rPr lang="fr-FR" sz="4000" b="0" i="0" dirty="0" err="1" smtClean="0">
                <a:solidFill>
                  <a:srgbClr val="FF0000"/>
                </a:solidFill>
                <a:effectLst/>
                <a:latin typeface="-apple-system"/>
              </a:rPr>
              <a:t>Sarcodina</a:t>
            </a:r>
            <a:r>
              <a:rPr lang="fr-FR" sz="4000" b="0" i="0" dirty="0" smtClean="0">
                <a:solidFill>
                  <a:srgbClr val="FF0000"/>
                </a:solidFill>
                <a:effectLst/>
                <a:latin typeface="-apple-system"/>
              </a:rPr>
              <a:t>=</a:t>
            </a:r>
            <a:r>
              <a:rPr lang="fr-FR" sz="4000" dirty="0" smtClean="0">
                <a:solidFill>
                  <a:srgbClr val="FF0000"/>
                </a:solidFill>
              </a:rPr>
              <a:t/>
            </a:r>
            <a:br>
              <a:rPr lang="fr-FR" sz="4000" dirty="0" smtClean="0">
                <a:solidFill>
                  <a:srgbClr val="FF0000"/>
                </a:solidFill>
              </a:rPr>
            </a:br>
            <a:r>
              <a:rPr lang="fr-FR" sz="4000" b="0" i="0" dirty="0" smtClean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fr-FR" sz="4000" b="0" i="0" dirty="0" err="1" smtClean="0">
                <a:solidFill>
                  <a:srgbClr val="FF0000"/>
                </a:solidFill>
                <a:effectLst/>
                <a:latin typeface="-apple-system"/>
              </a:rPr>
              <a:t>Rhizopodea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15686"/>
            <a:ext cx="5207862" cy="107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088849" y="1988840"/>
            <a:ext cx="949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/>
              <a:t>et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80379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effectLst/>
                <a:latin typeface="Times New Roman"/>
                <a:ea typeface="Calibri"/>
              </a:rPr>
              <a:t>Cycle de développement  </a:t>
            </a:r>
            <a:r>
              <a:rPr lang="fr-FR" b="1" dirty="0" err="1" smtClean="0">
                <a:effectLst/>
                <a:latin typeface="Times New Roman"/>
                <a:ea typeface="Calibri"/>
              </a:rPr>
              <a:t>haplodiplobiontique</a:t>
            </a:r>
            <a:r>
              <a:rPr lang="fr-FR" b="1" dirty="0" smtClean="0">
                <a:effectLst/>
                <a:latin typeface="Times New Roman"/>
                <a:ea typeface="Calibri"/>
              </a:rPr>
              <a:t> : </a:t>
            </a:r>
          </a:p>
          <a:p>
            <a:r>
              <a:rPr lang="fr-FR" dirty="0" smtClean="0">
                <a:effectLst/>
                <a:latin typeface="Times New Roman"/>
                <a:ea typeface="Calibri"/>
              </a:rPr>
              <a:t>alternance des phases haploïde et diploïde qui sont équivalentes en durée</a:t>
            </a:r>
          </a:p>
          <a:p>
            <a:r>
              <a:rPr lang="fr-FR" dirty="0" smtClean="0">
                <a:effectLst/>
                <a:latin typeface="Times New Roman"/>
                <a:ea typeface="Calibri"/>
              </a:rPr>
              <a:t>La méiose a lieu à la fin de la vie de l’organisme diploïde</a:t>
            </a:r>
          </a:p>
          <a:p>
            <a:r>
              <a:rPr lang="fr-FR" dirty="0" smtClean="0">
                <a:effectLst/>
                <a:latin typeface="Times New Roman"/>
                <a:ea typeface="Calibri"/>
              </a:rPr>
              <a:t>L’alternance de phase est 1 alternance de génération</a:t>
            </a:r>
          </a:p>
          <a:p>
            <a:r>
              <a:rPr lang="fr-FR" dirty="0" err="1" smtClean="0">
                <a:effectLst/>
                <a:latin typeface="Times New Roman"/>
                <a:ea typeface="Calibri"/>
              </a:rPr>
              <a:t>Exp</a:t>
            </a:r>
            <a:r>
              <a:rPr lang="fr-FR" dirty="0" smtClean="0">
                <a:effectLst/>
                <a:latin typeface="Times New Roman"/>
                <a:ea typeface="Calibri"/>
              </a:rPr>
              <a:t>: </a:t>
            </a:r>
            <a:r>
              <a:rPr lang="fr-FR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Elphydium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crispum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fr-FR" dirty="0" smtClean="0">
                <a:effectLst/>
                <a:latin typeface="Times New Roman"/>
                <a:ea typeface="Calibri"/>
              </a:rPr>
              <a:t>(foraminifère)</a:t>
            </a:r>
          </a:p>
          <a:p>
            <a:r>
              <a:rPr lang="fr-FR" dirty="0" smtClean="0">
                <a:effectLst/>
                <a:latin typeface="Times New Roman"/>
                <a:ea typeface="Calibri"/>
              </a:rPr>
              <a:t>La génération diploïde présente 1 individu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microsphérique</a:t>
            </a:r>
            <a:r>
              <a:rPr lang="fr-FR" dirty="0" smtClean="0">
                <a:effectLst/>
                <a:latin typeface="Times New Roman"/>
                <a:ea typeface="Calibri"/>
              </a:rPr>
              <a:t> alors que la génération haploïde montre 1 individu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macrosphérique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524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2-Classification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>
                <a:effectLst/>
                <a:latin typeface="Times New Roman"/>
                <a:ea typeface="Times New Roman"/>
              </a:rPr>
              <a:t>2 Classes: </a:t>
            </a:r>
            <a:r>
              <a:rPr lang="fr-FR" dirty="0" err="1" smtClean="0">
                <a:effectLst/>
                <a:latin typeface="Times New Roman"/>
                <a:ea typeface="Times New Roman"/>
              </a:rPr>
              <a:t>Lobosea</a:t>
            </a:r>
            <a:r>
              <a:rPr lang="fr-FR" dirty="0" smtClean="0">
                <a:effectLst/>
                <a:latin typeface="Times New Roman"/>
                <a:ea typeface="Times New Roman"/>
              </a:rPr>
              <a:t> et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Granuloreticulosea</a:t>
            </a:r>
            <a:r>
              <a:rPr lang="fr-FR" dirty="0" smtClean="0">
                <a:effectLst/>
                <a:latin typeface="Times New Roman"/>
                <a:ea typeface="Calibri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Classe 1: </a:t>
            </a:r>
            <a:r>
              <a:rPr lang="fr-FR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Lobosa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fr-FR" dirty="0" smtClean="0">
                <a:effectLst/>
                <a:latin typeface="Times New Roman"/>
                <a:ea typeface="Times New Roman"/>
                <a:cs typeface="Arial"/>
              </a:rPr>
              <a:t>(2/ classes basées sur la (+) ou (-) de coque ou thèque enveloppant les individus)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800" dirty="0" smtClean="0">
                <a:effectLst/>
                <a:latin typeface="Times New Roman"/>
                <a:ea typeface="Calibri"/>
              </a:rPr>
              <a:t>2 Sous classe: </a:t>
            </a:r>
            <a:r>
              <a:rPr lang="fr-FR" sz="28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Gymnamiba</a:t>
            </a:r>
            <a:r>
              <a:rPr lang="fr-FR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fr-FR" sz="2800" dirty="0" smtClean="0">
                <a:effectLst/>
                <a:latin typeface="Times New Roman"/>
                <a:ea typeface="Calibri"/>
              </a:rPr>
              <a:t>et</a:t>
            </a:r>
            <a:r>
              <a:rPr lang="fr-FR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Thecamoeba</a:t>
            </a:r>
            <a:endParaRPr lang="fr-FR" sz="2800" b="1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1- / cl  </a:t>
            </a:r>
            <a:r>
              <a:rPr lang="fr-FR" sz="28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Gymnamiba</a:t>
            </a:r>
            <a:r>
              <a:rPr lang="fr-FR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fr-FR" sz="2800" dirty="0" smtClean="0">
                <a:effectLst/>
                <a:latin typeface="Times New Roman"/>
                <a:ea typeface="Calibri"/>
                <a:cs typeface="Arial"/>
              </a:rPr>
              <a:t>(amibes nues): = amibes à </a:t>
            </a:r>
            <a:r>
              <a:rPr lang="fr-FR" sz="2800" dirty="0" err="1" smtClean="0">
                <a:effectLst/>
                <a:latin typeface="Times New Roman"/>
                <a:ea typeface="Calibri"/>
                <a:cs typeface="Arial"/>
              </a:rPr>
              <a:t>lobopodes</a:t>
            </a:r>
            <a:r>
              <a:rPr lang="fr-FR" sz="2800" dirty="0" smtClean="0">
                <a:effectLst/>
                <a:latin typeface="Times New Roman"/>
                <a:ea typeface="Calibri"/>
                <a:cs typeface="Arial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800" dirty="0" smtClean="0">
                <a:effectLst/>
                <a:latin typeface="Times New Roman"/>
                <a:ea typeface="Calibri"/>
                <a:cs typeface="Arial"/>
              </a:rPr>
              <a:t> Ordre	</a:t>
            </a:r>
            <a:r>
              <a:rPr lang="fr-FR" sz="2800" dirty="0" err="1" smtClean="0">
                <a:effectLst/>
                <a:latin typeface="Times New Roman"/>
                <a:ea typeface="Calibri"/>
                <a:cs typeface="Arial"/>
              </a:rPr>
              <a:t>Amoebida</a:t>
            </a:r>
            <a:endParaRPr lang="fr-FR" sz="2800" dirty="0" smtClean="0">
              <a:effectLst/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800" dirty="0" smtClean="0">
                <a:effectLst/>
                <a:latin typeface="Times New Roman"/>
                <a:ea typeface="Calibri"/>
                <a:cs typeface="Arial"/>
              </a:rPr>
              <a:t>Famille	</a:t>
            </a:r>
            <a:r>
              <a:rPr lang="fr-FR" sz="2800" dirty="0" err="1" smtClean="0">
                <a:effectLst/>
                <a:latin typeface="Times New Roman"/>
                <a:ea typeface="Calibri"/>
                <a:cs typeface="Arial"/>
              </a:rPr>
              <a:t>Amoebidae</a:t>
            </a:r>
            <a:endParaRPr lang="fr-FR" sz="2800" dirty="0" smtClean="0">
              <a:effectLst/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800" dirty="0" smtClean="0">
                <a:effectLst/>
                <a:latin typeface="Times New Roman"/>
                <a:ea typeface="Calibri"/>
                <a:cs typeface="Arial"/>
              </a:rPr>
              <a:t>Genre	 </a:t>
            </a:r>
            <a:r>
              <a:rPr lang="fr-FR" sz="2800" dirty="0" err="1" smtClean="0">
                <a:effectLst/>
                <a:latin typeface="Times New Roman"/>
                <a:ea typeface="Calibri"/>
                <a:cs typeface="Arial"/>
              </a:rPr>
              <a:t>Amoeba</a:t>
            </a:r>
            <a:endParaRPr lang="fr-FR" sz="24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800" b="1" dirty="0" smtClean="0">
                <a:effectLst/>
                <a:latin typeface="Times New Roman"/>
                <a:ea typeface="Calibri"/>
                <a:cs typeface="Arial"/>
              </a:rPr>
              <a:t>Ex 1 : </a:t>
            </a:r>
            <a:r>
              <a:rPr lang="fr-FR" sz="2800" dirty="0" smtClean="0">
                <a:effectLst/>
                <a:latin typeface="Times New Roman"/>
                <a:ea typeface="Calibri"/>
                <a:cs typeface="Arial"/>
              </a:rPr>
              <a:t>Amibe non pathogène: </a:t>
            </a:r>
            <a:r>
              <a:rPr lang="fr-FR" sz="2800" b="1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Amoeba</a:t>
            </a:r>
            <a:r>
              <a:rPr lang="fr-FR" sz="28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proteus</a:t>
            </a:r>
            <a:r>
              <a:rPr lang="fr-FR" sz="28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fr-FR" sz="2400" dirty="0">
              <a:solidFill>
                <a:srgbClr val="FF0000"/>
              </a:solidFill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800" b="1" dirty="0" smtClean="0">
                <a:effectLst/>
                <a:latin typeface="Times New Roman"/>
                <a:ea typeface="Calibri"/>
                <a:cs typeface="Arial"/>
              </a:rPr>
              <a:t>Ex 2 : </a:t>
            </a:r>
            <a:r>
              <a:rPr lang="fr-FR" sz="2800" dirty="0" smtClean="0">
                <a:effectLst/>
                <a:latin typeface="Times New Roman"/>
                <a:ea typeface="Calibri"/>
                <a:cs typeface="Arial"/>
              </a:rPr>
              <a:t>Amibe commensale: </a:t>
            </a:r>
            <a:r>
              <a:rPr lang="fr-FR" sz="2800" b="1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Entamoeba</a:t>
            </a:r>
            <a:r>
              <a:rPr lang="fr-FR" sz="28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coli </a:t>
            </a:r>
            <a:r>
              <a:rPr lang="fr-FR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fr-FR" sz="2400" dirty="0">
              <a:solidFill>
                <a:srgbClr val="FF0000"/>
              </a:solidFill>
              <a:ea typeface="Calibri"/>
              <a:cs typeface="Arial"/>
            </a:endParaRPr>
          </a:p>
          <a:p>
            <a:r>
              <a:rPr lang="fr-FR" sz="2800" b="1" dirty="0" smtClean="0">
                <a:effectLst/>
                <a:latin typeface="Times New Roman"/>
                <a:ea typeface="Calibri"/>
              </a:rPr>
              <a:t>Ex 3 : </a:t>
            </a:r>
            <a:r>
              <a:rPr lang="fr-FR" sz="2800" dirty="0" smtClean="0">
                <a:effectLst/>
                <a:latin typeface="Times New Roman"/>
                <a:ea typeface="Calibri"/>
              </a:rPr>
              <a:t>Amibe </a:t>
            </a:r>
            <a:r>
              <a:rPr lang="fr-FR" sz="28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pathogène</a:t>
            </a:r>
            <a:r>
              <a:rPr lang="fr-FR" sz="2800" dirty="0" smtClean="0">
                <a:effectLst/>
                <a:latin typeface="Times New Roman"/>
                <a:ea typeface="Calibri"/>
              </a:rPr>
              <a:t>: </a:t>
            </a:r>
            <a:r>
              <a:rPr lang="fr-FR" sz="2800" b="1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Entamoeba</a:t>
            </a:r>
            <a:r>
              <a:rPr lang="fr-FR" sz="28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fr-FR" sz="2800" b="1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histolytica</a:t>
            </a:r>
            <a:r>
              <a:rPr lang="fr-FR" sz="28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</a:p>
          <a:p>
            <a:endParaRPr lang="fr-FR" sz="2800" dirty="0">
              <a:solidFill>
                <a:srgbClr val="FF0000"/>
              </a:solidFill>
              <a:ea typeface="Calibri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21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u="none" strike="noStrike" baseline="0" dirty="0" err="1" smtClean="0">
                <a:solidFill>
                  <a:srgbClr val="FF0000"/>
                </a:solidFill>
                <a:latin typeface="Times New Roman"/>
              </a:rPr>
              <a:t>Entamoeba</a:t>
            </a:r>
            <a:r>
              <a:rPr lang="fr-FR" b="1" i="1" u="none" strike="noStrike" baseline="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fr-FR" b="1" i="1" u="none" strike="noStrike" baseline="0" dirty="0" err="1" smtClean="0">
                <a:solidFill>
                  <a:srgbClr val="FF0000"/>
                </a:solidFill>
                <a:latin typeface="Times New Roman"/>
              </a:rPr>
              <a:t>histolytica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i="0" u="none" strike="noStrike" baseline="0" dirty="0" smtClean="0">
                <a:latin typeface="Times New Roman"/>
              </a:rPr>
              <a:t>vit en parasite dans les cellules de la paroi intestinale chez l'homme</a:t>
            </a:r>
          </a:p>
          <a:p>
            <a:r>
              <a:rPr lang="fr-FR" b="0" i="0" u="none" strike="noStrike" baseline="0" dirty="0" smtClean="0">
                <a:latin typeface="Times New Roman"/>
              </a:rPr>
              <a:t>Le concept </a:t>
            </a:r>
            <a:r>
              <a:rPr lang="fr-FR" b="1" i="1" u="none" strike="noStrike" baseline="0" dirty="0" err="1" smtClean="0">
                <a:latin typeface="Times New Roman"/>
              </a:rPr>
              <a:t>histolytica</a:t>
            </a:r>
            <a:r>
              <a:rPr lang="fr-FR" b="1" i="1" u="none" strike="noStrike" baseline="0" dirty="0" smtClean="0">
                <a:latin typeface="Times New Roman"/>
              </a:rPr>
              <a:t> </a:t>
            </a:r>
            <a:r>
              <a:rPr lang="fr-FR" b="0" i="0" u="none" strike="noStrike" baseline="0" dirty="0" smtClean="0">
                <a:latin typeface="Times New Roman"/>
              </a:rPr>
              <a:t>est issu des mêmes racines qu’histolyse (</a:t>
            </a:r>
            <a:r>
              <a:rPr lang="fr-FR" b="1" i="0" u="none" strike="noStrike" baseline="0" dirty="0" smtClean="0">
                <a:latin typeface="Times New Roman"/>
              </a:rPr>
              <a:t>destruction de tissus</a:t>
            </a:r>
            <a:r>
              <a:rPr lang="fr-FR" b="0" i="0" u="none" strike="noStrike" baseline="0" dirty="0" smtClean="0">
                <a:latin typeface="Times New Roman"/>
              </a:rPr>
              <a:t>)</a:t>
            </a:r>
          </a:p>
          <a:p>
            <a:r>
              <a:rPr lang="fr-FR" b="0" i="0" u="none" strike="noStrike" baseline="0" dirty="0" smtClean="0">
                <a:latin typeface="Times New Roman"/>
              </a:rPr>
              <a:t>phagocyte des cellules intestinales et sanguines</a:t>
            </a:r>
          </a:p>
          <a:p>
            <a:r>
              <a:rPr lang="fr-FR" b="0" i="0" u="none" strike="noStrike" baseline="0" dirty="0" smtClean="0">
                <a:latin typeface="Times New Roman"/>
              </a:rPr>
              <a:t>provoque des complications ulcéreuses.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03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Amoeba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proteus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612068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= amibe protée = forme d'amibe d'eau douce de grande taille (jusqu'à 500 µm de long), vivant à la surface de la vase des eaux stagnantes mais aussi des terres humides</a:t>
            </a:r>
          </a:p>
          <a:p>
            <a:r>
              <a:rPr lang="fr-FR" dirty="0" smtClean="0"/>
              <a:t>se nourrit par phagocytose : c'est un </a:t>
            </a:r>
            <a:r>
              <a:rPr lang="fr-FR" b="1" dirty="0" smtClean="0"/>
              <a:t>hétérotrophe </a:t>
            </a:r>
            <a:r>
              <a:rPr lang="fr-FR" b="1" dirty="0" err="1" smtClean="0"/>
              <a:t>phagotrophe</a:t>
            </a:r>
            <a:endParaRPr lang="fr-FR" b="1" dirty="0" smtClean="0"/>
          </a:p>
          <a:p>
            <a:r>
              <a:rPr lang="fr-FR" dirty="0" smtClean="0"/>
              <a:t>amibe polymorphe, sphérique lorsqu'elle est contractée</a:t>
            </a:r>
          </a:p>
          <a:p>
            <a:r>
              <a:rPr lang="fr-FR" dirty="0" smtClean="0"/>
              <a:t>s'allonge en limace quand elle progresse sur 1 substrat solide</a:t>
            </a:r>
          </a:p>
          <a:p>
            <a:r>
              <a:rPr lang="fr-FR" dirty="0" smtClean="0"/>
              <a:t>émet de larges pseudopodes antérieurs alors que sa portion postérieure ne présente qu‘1 amas de petites saillies collantes et visqueuses formant le </a:t>
            </a:r>
            <a:r>
              <a:rPr lang="fr-FR" b="1" dirty="0" err="1" smtClean="0"/>
              <a:t>collopode</a:t>
            </a:r>
            <a:r>
              <a:rPr lang="fr-FR" dirty="0" smtClean="0"/>
              <a:t> adhérant au substrat, agglutinant et entraînant les particules et les proies</a:t>
            </a:r>
          </a:p>
          <a:p>
            <a:r>
              <a:rPr lang="fr-FR" dirty="0" smtClean="0"/>
              <a:t>Au repos, émet dans toutes les directions de nombreux pseudopodes courts (non ramifiés).</a:t>
            </a:r>
          </a:p>
          <a:p>
            <a:r>
              <a:rPr lang="fr-FR" dirty="0" smtClean="0"/>
              <a:t>cytoplasme comporte de larges vacuoles digestives et pulsatiles</a:t>
            </a:r>
          </a:p>
          <a:p>
            <a:r>
              <a:rPr lang="fr-FR" dirty="0" smtClean="0"/>
              <a:t>la 1</a:t>
            </a:r>
            <a:r>
              <a:rPr lang="fr-FR" baseline="30000" dirty="0" smtClean="0"/>
              <a:t>ère </a:t>
            </a:r>
            <a:r>
              <a:rPr lang="fr-FR" dirty="0" smtClean="0"/>
              <a:t> assure la phagocytose et la 2</a:t>
            </a:r>
            <a:r>
              <a:rPr lang="fr-FR" baseline="30000" dirty="0" smtClean="0"/>
              <a:t>ème</a:t>
            </a:r>
            <a:r>
              <a:rPr lang="fr-FR" dirty="0" smtClean="0"/>
              <a:t>   régule la pression osmotique de l'animal</a:t>
            </a:r>
          </a:p>
          <a:p>
            <a:r>
              <a:rPr lang="fr-FR" dirty="0" smtClean="0"/>
              <a:t>multiplication assurée par mitose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30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5733256"/>
            <a:ext cx="5486400" cy="566738"/>
          </a:xfrm>
        </p:spPr>
        <p:txBody>
          <a:bodyPr/>
          <a:lstStyle/>
          <a:p>
            <a:r>
              <a:rPr lang="fr-FR" dirty="0" smtClean="0"/>
              <a:t>                               </a:t>
            </a:r>
            <a:r>
              <a:rPr lang="fr-FR" dirty="0" err="1" smtClean="0"/>
              <a:t>Amoeba</a:t>
            </a:r>
            <a:r>
              <a:rPr lang="fr-FR" dirty="0" smtClean="0"/>
              <a:t> </a:t>
            </a:r>
            <a:r>
              <a:rPr lang="fr-FR" dirty="0" err="1" smtClean="0"/>
              <a:t>proteus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40" y="980727"/>
            <a:ext cx="5332191" cy="402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92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Sous classe des </a:t>
            </a:r>
            <a:r>
              <a:rPr lang="fr-FR" dirty="0" err="1" smtClean="0">
                <a:solidFill>
                  <a:srgbClr val="FF0000"/>
                </a:solidFill>
              </a:rPr>
              <a:t>Thecamoeba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amibes à pseudopodes </a:t>
            </a:r>
            <a:r>
              <a:rPr lang="fr-FR" b="1" dirty="0" smtClean="0"/>
              <a:t>lobés</a:t>
            </a:r>
            <a:r>
              <a:rPr lang="fr-FR" dirty="0" smtClean="0"/>
              <a:t> entourés d’1 coque chitineuse ou siliceuse</a:t>
            </a:r>
          </a:p>
          <a:p>
            <a:r>
              <a:rPr lang="fr-FR" dirty="0" smtClean="0"/>
              <a:t>vivent dans les eaux douces acides</a:t>
            </a:r>
          </a:p>
          <a:p>
            <a:r>
              <a:rPr lang="fr-FR" dirty="0" smtClean="0"/>
              <a:t>Ex 1: </a:t>
            </a:r>
            <a:r>
              <a:rPr lang="fr-FR" dirty="0" err="1" smtClean="0">
                <a:solidFill>
                  <a:srgbClr val="FF0000"/>
                </a:solidFill>
              </a:rPr>
              <a:t>Difflugia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pyriformis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Ex. 2: </a:t>
            </a:r>
            <a:r>
              <a:rPr lang="fr-FR" dirty="0" err="1" smtClean="0">
                <a:solidFill>
                  <a:srgbClr val="FF0000"/>
                </a:solidFill>
              </a:rPr>
              <a:t>Euglypha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6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Difflugia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pyriformis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Chez </a:t>
            </a:r>
            <a:r>
              <a:rPr lang="fr-FR" dirty="0" err="1" smtClean="0"/>
              <a:t>Difflugia</a:t>
            </a:r>
            <a:r>
              <a:rPr lang="fr-FR" dirty="0" smtClean="0"/>
              <a:t> </a:t>
            </a:r>
            <a:r>
              <a:rPr lang="fr-FR" dirty="0" err="1" smtClean="0"/>
              <a:t>pyriformis</a:t>
            </a:r>
            <a:r>
              <a:rPr lang="fr-FR" dirty="0" smtClean="0"/>
              <a:t>, le pseudopode tractant se déploie grâce à 1 flux cytoplasmique centrifuge</a:t>
            </a:r>
          </a:p>
          <a:p>
            <a:r>
              <a:rPr lang="fr-FR" dirty="0" smtClean="0"/>
              <a:t>Chaque pseudopode, 1 fois adhérant au substrat, sert de point d'appui à l'amibe pour avancer</a:t>
            </a:r>
          </a:p>
          <a:p>
            <a:r>
              <a:rPr lang="fr-FR" dirty="0" smtClean="0"/>
              <a:t>il est remplacé par 1 nouveau pseudopode.</a:t>
            </a:r>
          </a:p>
          <a:p>
            <a:r>
              <a:rPr lang="fr-FR" dirty="0" smtClean="0"/>
              <a:t>L'ancien pseudopode régresse alors que le pseudopode en développement progresse grâce à 1 flux cytoplasmique bien visible grâce au déplacement des organites</a:t>
            </a:r>
          </a:p>
          <a:p>
            <a:r>
              <a:rPr lang="fr-FR" dirty="0" smtClean="0"/>
              <a:t>Il arrive que le pseudopode tractant "bourgeonne" un pseudopode secondaire, ici, à angle droit, qui annonce 1 changement d'orientation migratoire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077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5211974"/>
            <a:ext cx="4268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 smtClean="0"/>
              <a:t>Difflugia</a:t>
            </a:r>
            <a:r>
              <a:rPr lang="fr-FR" sz="4000" dirty="0" smtClean="0"/>
              <a:t> </a:t>
            </a:r>
            <a:r>
              <a:rPr lang="fr-FR" sz="4000" dirty="0" err="1" smtClean="0"/>
              <a:t>pyriformis</a:t>
            </a:r>
            <a:r>
              <a:rPr lang="fr-FR" sz="4000" dirty="0" smtClean="0"/>
              <a:t> </a:t>
            </a:r>
            <a:endParaRPr lang="fr-FR" sz="4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42" y="764704"/>
            <a:ext cx="5730136" cy="444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193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Classe 2 : </a:t>
            </a:r>
            <a:r>
              <a:rPr lang="fr-FR" dirty="0" err="1" smtClean="0">
                <a:solidFill>
                  <a:srgbClr val="FF0000"/>
                </a:solidFill>
              </a:rPr>
              <a:t>Granuloreticulosea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L’ordre des </a:t>
            </a:r>
            <a:r>
              <a:rPr lang="fr-FR" dirty="0" smtClean="0">
                <a:solidFill>
                  <a:srgbClr val="FF0000"/>
                </a:solidFill>
              </a:rPr>
              <a:t>Foraminifères</a:t>
            </a:r>
            <a:r>
              <a:rPr lang="fr-FR" dirty="0" smtClean="0"/>
              <a:t> (</a:t>
            </a:r>
            <a:r>
              <a:rPr lang="fr-FR" dirty="0" err="1" smtClean="0"/>
              <a:t>Foraminiferida</a:t>
            </a:r>
            <a:r>
              <a:rPr lang="fr-FR" dirty="0" smtClean="0"/>
              <a:t>) y constitue le groupe le + important, surtout du point de vue paléontologique</a:t>
            </a:r>
          </a:p>
          <a:p>
            <a:r>
              <a:rPr lang="fr-FR" dirty="0" smtClean="0"/>
              <a:t>possèdent 1 coquille calcaire complexe perforée d’où sortent des pseudopodes effilés</a:t>
            </a:r>
          </a:p>
          <a:p>
            <a:r>
              <a:rPr lang="fr-FR" dirty="0" smtClean="0"/>
              <a:t>coquille divisée en +</a:t>
            </a:r>
            <a:r>
              <a:rPr lang="fr-FR" dirty="0" err="1" smtClean="0"/>
              <a:t>ieurs</a:t>
            </a:r>
            <a:r>
              <a:rPr lang="fr-FR" dirty="0" smtClean="0"/>
              <a:t> compartiments atteint 2 à 3 cm de diamètre</a:t>
            </a:r>
          </a:p>
          <a:p>
            <a:r>
              <a:rPr lang="fr-FR" dirty="0" smtClean="0"/>
              <a:t>se nourrissent en phagocytant des </a:t>
            </a:r>
            <a:r>
              <a:rPr lang="fr-FR" b="1" dirty="0" smtClean="0"/>
              <a:t>diatomées</a:t>
            </a:r>
            <a:r>
              <a:rPr lang="fr-FR" dirty="0" smtClean="0"/>
              <a:t> (algues unicellulaires) ou des bactéries.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32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0" i="0" dirty="0" smtClean="0">
                <a:effectLst/>
                <a:latin typeface="Linux Libertine"/>
              </a:rPr>
              <a:t>                </a:t>
            </a:r>
            <a:r>
              <a:rPr lang="fr-FR" b="0" i="0" dirty="0" err="1" smtClean="0">
                <a:solidFill>
                  <a:srgbClr val="FF0000"/>
                </a:solidFill>
                <a:effectLst/>
                <a:latin typeface="Linux Libertine"/>
              </a:rPr>
              <a:t>Foraminifera</a:t>
            </a:r>
            <a:r>
              <a:rPr lang="fr-FR" b="0" i="0" dirty="0" smtClean="0">
                <a:solidFill>
                  <a:srgbClr val="FF0000"/>
                </a:solidFill>
                <a:effectLst/>
                <a:latin typeface="Linux Libertine"/>
              </a:rPr>
              <a:t/>
            </a:r>
            <a:br>
              <a:rPr lang="fr-FR" b="0" i="0" dirty="0" smtClean="0">
                <a:solidFill>
                  <a:srgbClr val="FF0000"/>
                </a:solidFill>
                <a:effectLst/>
                <a:latin typeface="Linux Libertine"/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69856"/>
            <a:ext cx="8424936" cy="619268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Foraminifera</a:t>
            </a:r>
            <a:r>
              <a:rPr lang="fr-FR" dirty="0" smtClean="0"/>
              <a:t>, du latin foramen, « ouverture, trou », sont caractérisés par leurs coquilles = tests, le + souvent calcaires et en général multiloculaires (formées de plusieurs loges ou chambres) qui restent en communication entre elles par leurs ouvertures successives </a:t>
            </a:r>
          </a:p>
          <a:p>
            <a:pPr lvl="0"/>
            <a:r>
              <a:rPr lang="fr-FR" dirty="0">
                <a:solidFill>
                  <a:srgbClr val="202122"/>
                </a:solidFill>
                <a:latin typeface="Arial"/>
              </a:rPr>
              <a:t>Les foraminifères se développent en construisant de nouvelles loges à leur test</a:t>
            </a:r>
          </a:p>
          <a:p>
            <a:pPr lvl="0"/>
            <a:r>
              <a:rPr lang="fr-FR" dirty="0">
                <a:solidFill>
                  <a:srgbClr val="202122"/>
                </a:solidFill>
                <a:latin typeface="Arial"/>
              </a:rPr>
              <a:t>Celles-ci sont disposées selon 1 géométrie propre à chaque </a:t>
            </a:r>
            <a:r>
              <a:rPr lang="fr-FR" dirty="0" err="1">
                <a:solidFill>
                  <a:srgbClr val="202122"/>
                </a:solidFill>
                <a:latin typeface="Arial"/>
              </a:rPr>
              <a:t>sp</a:t>
            </a:r>
            <a:r>
              <a:rPr lang="fr-FR" dirty="0">
                <a:solidFill>
                  <a:srgbClr val="202122"/>
                </a:solidFill>
                <a:latin typeface="Arial"/>
              </a:rPr>
              <a:t>: </a:t>
            </a:r>
          </a:p>
          <a:p>
            <a:pPr lvl="0"/>
            <a:r>
              <a:rPr lang="fr-FR" dirty="0" smtClean="0">
                <a:solidFill>
                  <a:srgbClr val="202122"/>
                </a:solidFill>
                <a:latin typeface="Arial"/>
              </a:rPr>
              <a:t>Le </a:t>
            </a:r>
            <a:r>
              <a:rPr lang="fr-FR" dirty="0">
                <a:solidFill>
                  <a:srgbClr val="202122"/>
                </a:solidFill>
                <a:latin typeface="Arial"/>
              </a:rPr>
              <a:t>test est initialement composé de matière organique progressivement minéralisée, mais aussi parfois de particules exogènes agglomérées (notamment chez les </a:t>
            </a:r>
            <a:r>
              <a:rPr lang="fr-FR" dirty="0" err="1">
                <a:solidFill>
                  <a:srgbClr val="202122"/>
                </a:solidFill>
                <a:latin typeface="Arial"/>
              </a:rPr>
              <a:t>sp</a:t>
            </a:r>
            <a:r>
              <a:rPr lang="fr-FR" dirty="0">
                <a:solidFill>
                  <a:srgbClr val="202122"/>
                </a:solidFill>
                <a:latin typeface="Arial"/>
              </a:rPr>
              <a:t> vivant dans le sédiment ou en profondeur</a:t>
            </a:r>
            <a:r>
              <a:rPr lang="fr-FR" dirty="0" smtClean="0">
                <a:solidFill>
                  <a:srgbClr val="202122"/>
                </a:solidFill>
                <a:latin typeface="Arial"/>
              </a:rPr>
              <a:t>)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La surface du test peut être lisse ou recouverte de stries, de côtes, d‘1 réticule, de tubercules, de piquants...</a:t>
            </a:r>
          </a:p>
          <a:p>
            <a:r>
              <a:rPr lang="fr-FR" dirty="0" smtClean="0">
                <a:solidFill>
                  <a:srgbClr val="202122"/>
                </a:solidFill>
                <a:latin typeface="Arial"/>
              </a:rPr>
              <a:t>De </a:t>
            </a:r>
            <a:r>
              <a:rPr lang="fr-FR" dirty="0">
                <a:solidFill>
                  <a:srgbClr val="202122"/>
                </a:solidFill>
                <a:latin typeface="Arial"/>
              </a:rPr>
              <a:t>ces foramens sortent des </a:t>
            </a:r>
            <a:r>
              <a:rPr lang="fr-FR" b="1" dirty="0">
                <a:solidFill>
                  <a:srgbClr val="202122"/>
                </a:solidFill>
                <a:latin typeface="Arial"/>
              </a:rPr>
              <a:t>pseudopodes</a:t>
            </a:r>
            <a:r>
              <a:rPr lang="fr-FR" dirty="0">
                <a:solidFill>
                  <a:srgbClr val="202122"/>
                </a:solidFill>
                <a:latin typeface="Arial"/>
              </a:rPr>
              <a:t>, qui permettent à l'organisme d'interagir avec son </a:t>
            </a:r>
            <a:r>
              <a:rPr lang="fr-FR" dirty="0" smtClean="0">
                <a:solidFill>
                  <a:srgbClr val="202122"/>
                </a:solidFill>
                <a:latin typeface="Arial"/>
              </a:rPr>
              <a:t>environnement: </a:t>
            </a:r>
            <a:r>
              <a:rPr lang="fr-FR" dirty="0">
                <a:solidFill>
                  <a:srgbClr val="202122"/>
                </a:solidFill>
                <a:latin typeface="Arial"/>
              </a:rPr>
              <a:t>préhension, alimentation, </a:t>
            </a:r>
            <a:r>
              <a:rPr lang="fr-FR" dirty="0" smtClean="0">
                <a:solidFill>
                  <a:srgbClr val="202122"/>
                </a:solidFill>
                <a:latin typeface="Arial"/>
              </a:rPr>
              <a:t>déplacement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6481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92688"/>
          </a:xfrm>
        </p:spPr>
        <p:txBody>
          <a:bodyPr>
            <a:normAutofit fontScale="85000" lnSpcReduction="20000"/>
          </a:bodyPr>
          <a:lstStyle/>
          <a:p>
            <a:endParaRPr lang="fr-FR" b="0" i="0" u="none" strike="noStrike" baseline="0" dirty="0" smtClean="0">
              <a:latin typeface="Times New Roman"/>
            </a:endParaRPr>
          </a:p>
          <a:p>
            <a:pPr marL="0" indent="0">
              <a:buNone/>
            </a:pPr>
            <a:r>
              <a:rPr lang="fr-FR" dirty="0" smtClean="0">
                <a:latin typeface="Times New Roman"/>
              </a:rPr>
              <a:t>                                   </a:t>
            </a:r>
            <a:r>
              <a:rPr lang="fr-FR" sz="6400" dirty="0" smtClean="0">
                <a:solidFill>
                  <a:srgbClr val="FF0000"/>
                </a:solidFill>
                <a:latin typeface="Times New Roman"/>
              </a:rPr>
              <a:t>1-</a:t>
            </a:r>
            <a:r>
              <a:rPr lang="fr-FR" dirty="0" smtClean="0">
                <a:latin typeface="Times New Roman"/>
              </a:rPr>
              <a:t> </a:t>
            </a:r>
            <a:r>
              <a:rPr lang="fr-FR" sz="6400" dirty="0" smtClean="0">
                <a:solidFill>
                  <a:srgbClr val="FF0000"/>
                </a:solidFill>
                <a:latin typeface="Times New Roman"/>
              </a:rPr>
              <a:t>Généralités</a:t>
            </a:r>
          </a:p>
          <a:p>
            <a:endParaRPr lang="fr-FR" dirty="0">
              <a:latin typeface="Times New Roman"/>
            </a:endParaRPr>
          </a:p>
          <a:p>
            <a:r>
              <a:rPr lang="fr-FR" b="0" i="0" u="none" strike="noStrike" baseline="0" dirty="0" smtClean="0">
                <a:latin typeface="Times New Roman"/>
              </a:rPr>
              <a:t>se déplacent grâce à des </a:t>
            </a:r>
            <a:r>
              <a:rPr lang="fr-FR" b="1" i="0" u="none" strike="noStrike" baseline="0" dirty="0" smtClean="0">
                <a:latin typeface="Times New Roman"/>
              </a:rPr>
              <a:t>pseudopodes </a:t>
            </a:r>
          </a:p>
          <a:p>
            <a:r>
              <a:rPr lang="fr-FR" b="1" dirty="0" smtClean="0">
                <a:solidFill>
                  <a:prstClr val="black"/>
                </a:solidFill>
                <a:latin typeface="Times New Roman"/>
              </a:rPr>
              <a:t>= </a:t>
            </a:r>
            <a:r>
              <a:rPr lang="fr-FR" dirty="0" smtClean="0">
                <a:effectLst/>
                <a:latin typeface="Times New Roman"/>
                <a:ea typeface="Calibri"/>
              </a:rPr>
              <a:t>extensions cytoplasmiques temporaires pour la locomotion et la capture des proies</a:t>
            </a:r>
          </a:p>
          <a:p>
            <a:r>
              <a:rPr lang="fr-FR" dirty="0" smtClean="0">
                <a:effectLst/>
                <a:latin typeface="Times New Roman"/>
                <a:ea typeface="Calibri"/>
              </a:rPr>
              <a:t>certains se rétractent, d’autres se forment</a:t>
            </a:r>
          </a:p>
          <a:p>
            <a:r>
              <a:rPr lang="fr-FR" dirty="0" smtClean="0">
                <a:effectLst/>
                <a:latin typeface="Times New Roman"/>
                <a:ea typeface="Calibri"/>
              </a:rPr>
              <a:t> 4 formes en existent:</a:t>
            </a:r>
            <a:r>
              <a:rPr lang="fr-FR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Times New Roman"/>
                <a:ea typeface="Calibri"/>
              </a:rPr>
              <a:t>Lobopodes</a:t>
            </a:r>
            <a:r>
              <a:rPr lang="fr-FR" dirty="0" smtClean="0">
                <a:solidFill>
                  <a:prstClr val="black"/>
                </a:solidFill>
                <a:latin typeface="Times New Roman"/>
                <a:ea typeface="Calibri"/>
              </a:rPr>
              <a:t>,</a:t>
            </a:r>
            <a:r>
              <a:rPr lang="fr-FR" dirty="0" smtClean="0">
                <a:effectLst/>
                <a:latin typeface="Times New Roman"/>
                <a:ea typeface="Calibri"/>
              </a:rPr>
              <a:t> Filopodes,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Réticulopodes</a:t>
            </a:r>
            <a:r>
              <a:rPr lang="fr-FR" dirty="0" smtClean="0">
                <a:effectLst/>
                <a:latin typeface="Times New Roman"/>
                <a:ea typeface="Calibri"/>
              </a:rPr>
              <a:t> et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Axapodes</a:t>
            </a:r>
            <a:endParaRPr lang="fr-FR" dirty="0" smtClean="0">
              <a:effectLst/>
              <a:latin typeface="Times New Roman"/>
              <a:ea typeface="Calibri"/>
            </a:endParaRPr>
          </a:p>
          <a:p>
            <a:r>
              <a:rPr lang="fr-FR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Lobopodes</a:t>
            </a:r>
            <a:r>
              <a:rPr lang="fr-FR" b="1" dirty="0" smtClean="0">
                <a:effectLst/>
                <a:latin typeface="Times New Roman"/>
                <a:ea typeface="Calibri"/>
              </a:rPr>
              <a:t> : =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digitation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</a:p>
          <a:p>
            <a:pPr lvl="1"/>
            <a:r>
              <a:rPr lang="fr-FR" dirty="0" smtClean="0">
                <a:effectLst/>
                <a:latin typeface="Times New Roman"/>
                <a:ea typeface="Calibri"/>
              </a:rPr>
              <a:t>arrondie</a:t>
            </a:r>
          </a:p>
          <a:p>
            <a:pPr lvl="1"/>
            <a:r>
              <a:rPr lang="fr-FR" dirty="0" smtClean="0">
                <a:effectLst/>
                <a:latin typeface="Times New Roman"/>
                <a:ea typeface="Calibri"/>
              </a:rPr>
              <a:t>larges et courts</a:t>
            </a:r>
          </a:p>
          <a:p>
            <a:pPr lvl="1"/>
            <a:r>
              <a:rPr lang="fr-FR" dirty="0" smtClean="0">
                <a:effectLst/>
                <a:latin typeface="Times New Roman"/>
                <a:ea typeface="Calibri"/>
              </a:rPr>
              <a:t>contiennent 1 endoplasme et 1 ectoplasme (périphérique)</a:t>
            </a:r>
          </a:p>
          <a:p>
            <a:pPr lvl="1"/>
            <a:r>
              <a:rPr lang="fr-FR" dirty="0" smtClean="0">
                <a:effectLst/>
                <a:latin typeface="Times New Roman"/>
                <a:ea typeface="Calibri"/>
              </a:rPr>
              <a:t>Présentes chez les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amibes</a:t>
            </a:r>
            <a:r>
              <a:rPr lang="fr-FR" dirty="0" smtClean="0">
                <a:effectLst/>
                <a:latin typeface="Times New Roman"/>
                <a:ea typeface="Calibri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polypodiales</a:t>
            </a:r>
            <a:r>
              <a:rPr lang="fr-FR" dirty="0" smtClean="0">
                <a:effectLst/>
                <a:latin typeface="Times New Roman"/>
                <a:ea typeface="Calibri"/>
              </a:rPr>
              <a:t> (+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ieurs</a:t>
            </a:r>
            <a:r>
              <a:rPr lang="fr-FR" dirty="0" smtClean="0">
                <a:effectLst/>
                <a:latin typeface="Times New Roman"/>
                <a:ea typeface="Calibri"/>
              </a:rPr>
              <a:t> pseudopodes) et les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amibes </a:t>
            </a:r>
            <a:r>
              <a:rPr lang="fr-FR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monopodiales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fr-FR" dirty="0" smtClean="0">
                <a:effectLst/>
                <a:latin typeface="Times New Roman"/>
                <a:ea typeface="Calibri"/>
              </a:rPr>
              <a:t>(1 pseudopode)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266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sz="3100" dirty="0">
                <a:solidFill>
                  <a:prstClr val="black"/>
                </a:solidFill>
              </a:rPr>
              <a:t>extrêmement abondants depuis </a:t>
            </a:r>
            <a:r>
              <a:rPr lang="fr-FR" sz="3100" dirty="0">
                <a:solidFill>
                  <a:srgbClr val="202122"/>
                </a:solidFill>
                <a:latin typeface="Arial"/>
              </a:rPr>
              <a:t>540 </a:t>
            </a:r>
            <a:r>
              <a:rPr lang="fr-FR" sz="3100" dirty="0">
                <a:solidFill>
                  <a:prstClr val="black"/>
                </a:solidFill>
              </a:rPr>
              <a:t>Ma</a:t>
            </a:r>
            <a:r>
              <a:rPr lang="fr-FR" sz="3100" dirty="0">
                <a:solidFill>
                  <a:srgbClr val="202122"/>
                </a:solidFill>
                <a:latin typeface="Arial"/>
              </a:rPr>
              <a:t> apparus au </a:t>
            </a:r>
            <a:r>
              <a:rPr lang="fr-FR" sz="3100" dirty="0">
                <a:solidFill>
                  <a:srgbClr val="202122"/>
                </a:solidFill>
                <a:latin typeface="Arial"/>
                <a:hlinkClick r:id="rId2" tooltip="Cambrien"/>
              </a:rPr>
              <a:t>Cambrien</a:t>
            </a:r>
            <a:r>
              <a:rPr lang="fr-FR" sz="3100" dirty="0">
                <a:solidFill>
                  <a:srgbClr val="202122"/>
                </a:solidFill>
                <a:latin typeface="Arial"/>
              </a:rPr>
              <a:t> inférieur et développés à partir du </a:t>
            </a:r>
            <a:r>
              <a:rPr lang="fr-FR" sz="3100" dirty="0">
                <a:solidFill>
                  <a:srgbClr val="202122"/>
                </a:solidFill>
                <a:latin typeface="Arial"/>
                <a:hlinkClick r:id="rId3" tooltip="Trias"/>
              </a:rPr>
              <a:t>Trias </a:t>
            </a:r>
            <a:r>
              <a:rPr lang="fr-FR" sz="3100" dirty="0">
                <a:solidFill>
                  <a:srgbClr val="202122"/>
                </a:solidFill>
                <a:latin typeface="Arial"/>
              </a:rPr>
              <a:t>→ </a:t>
            </a:r>
            <a:r>
              <a:rPr lang="fr-FR" sz="3100" dirty="0">
                <a:solidFill>
                  <a:prstClr val="black"/>
                </a:solidFill>
              </a:rPr>
              <a:t> grande importance écologique et scientifique (forment 1 des groupes de fossiles les + abondants et diversifiés)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colonise </a:t>
            </a:r>
            <a:r>
              <a:rPr lang="fr-FR" dirty="0">
                <a:solidFill>
                  <a:prstClr val="black"/>
                </a:solidFill>
              </a:rPr>
              <a:t>majoritairement les fonds marins (foraminifères </a:t>
            </a:r>
            <a:r>
              <a:rPr lang="fr-FR" dirty="0">
                <a:solidFill>
                  <a:srgbClr val="FF0000"/>
                </a:solidFill>
              </a:rPr>
              <a:t>benthiques</a:t>
            </a:r>
            <a:r>
              <a:rPr lang="fr-FR" dirty="0">
                <a:solidFill>
                  <a:prstClr val="black"/>
                </a:solidFill>
              </a:rPr>
              <a:t>) 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1 + faible fraction, les </a:t>
            </a:r>
            <a:r>
              <a:rPr lang="fr-FR" dirty="0">
                <a:solidFill>
                  <a:srgbClr val="FF0000"/>
                </a:solidFill>
              </a:rPr>
              <a:t>Globigérines</a:t>
            </a:r>
            <a:r>
              <a:rPr lang="fr-FR" dirty="0">
                <a:solidFill>
                  <a:prstClr val="black"/>
                </a:solidFill>
              </a:rPr>
              <a:t> est (-) diversifiée (foraminifères </a:t>
            </a:r>
            <a:r>
              <a:rPr lang="fr-FR" dirty="0">
                <a:solidFill>
                  <a:srgbClr val="FF0000"/>
                </a:solidFill>
              </a:rPr>
              <a:t>planctoniques</a:t>
            </a:r>
            <a:r>
              <a:rPr lang="fr-FR" dirty="0">
                <a:solidFill>
                  <a:prstClr val="black"/>
                </a:solidFill>
              </a:rPr>
              <a:t> vivant généralement à faible profondeur dans la couche euphotique).</a:t>
            </a:r>
          </a:p>
          <a:p>
            <a:r>
              <a:rPr lang="fr-FR" dirty="0" smtClean="0"/>
              <a:t>Leur taille varie généralement de 38 µm à 1 mm (certains peuvent faire quelques cm, avec 1 maximum enregistré à 18 cm)</a:t>
            </a:r>
          </a:p>
          <a:p>
            <a:r>
              <a:rPr lang="fr-FR" dirty="0" smtClean="0"/>
              <a:t>On en recense actuellement près de 50 000 </a:t>
            </a:r>
            <a:r>
              <a:rPr lang="fr-FR" dirty="0" err="1" smtClean="0"/>
              <a:t>sp</a:t>
            </a:r>
            <a:r>
              <a:rPr lang="fr-FR" dirty="0" smtClean="0"/>
              <a:t>, renfermant des espèces vivantes (6 700–10 000) et fossiles (40 000)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06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i="0" dirty="0" smtClean="0">
                <a:effectLst/>
                <a:latin typeface="inherit"/>
              </a:rPr>
              <a:t>Alimentation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régime alimentaire constitué de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2" tooltip="Bactérie"/>
              </a:rPr>
              <a:t>bactéries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3" tooltip="Algue"/>
              </a:rPr>
              <a:t>algues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, larves (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4" tooltip="Mollusque"/>
              </a:rPr>
              <a:t>mollusques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, 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5" tooltip="Échinoderme"/>
              </a:rPr>
              <a:t>échinodermes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</a:rPr>
              <a:t>,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6" tooltip="Crustacé"/>
              </a:rPr>
              <a:t>crustacés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), et de déchets variés: s'adaptent à leur environnement.</a:t>
            </a:r>
          </a:p>
          <a:p>
            <a:pPr marL="0" indent="0">
              <a:buNone/>
            </a:pPr>
            <a:r>
              <a:rPr lang="fr-FR" b="1" i="0" dirty="0" smtClean="0">
                <a:effectLst/>
                <a:latin typeface="inherit"/>
              </a:rPr>
              <a:t>Reproduction et croissance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ont 1 cycle de reproduction complexe, appelé  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haplo-diplophasique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: alternance d‘1 F 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mononucléée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7" tooltip="Haploïde"/>
              </a:rPr>
              <a:t>haploïde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(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gamogonie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) et d‘1 F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8" tooltip="Diploïde"/>
              </a:rPr>
              <a:t>diploïde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plurinucléée (schizogonie)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La phase sexuée (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gamogonie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) est cependant absente chez certaines 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sp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.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Chaque foraminifère commence sa vie dans 1 loge simple (test uniloculaire), qui va se complexifier ou se multiplier avec la croissance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Chaque nouvelle loge ajoutée est + grande que la précédente, et certaines 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sp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 peuvent ainsi mesurer +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ieurs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 cm à partir d‘1 certain âge, tout en demeurant unicellulaires.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241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136460" cy="279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715" y="35370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0" i="1" u="none" strike="noStrike" dirty="0" err="1" smtClean="0">
                <a:solidFill>
                  <a:srgbClr val="202122"/>
                </a:solidFill>
                <a:effectLst/>
                <a:latin typeface="Arial"/>
                <a:hlinkClick r:id="rId3" tooltip="Ammonia tepida (page inexistante)"/>
              </a:rPr>
              <a:t>Ammonia</a:t>
            </a:r>
            <a:r>
              <a:rPr lang="fr-FR" sz="2400" b="0" i="1" u="none" strike="noStrike" dirty="0" smtClean="0">
                <a:solidFill>
                  <a:srgbClr val="202122"/>
                </a:solidFill>
                <a:effectLst/>
                <a:latin typeface="Arial"/>
                <a:hlinkClick r:id="rId3" tooltip="Ammonia tepida (page inexistante)"/>
              </a:rPr>
              <a:t> </a:t>
            </a:r>
            <a:r>
              <a:rPr lang="fr-FR" sz="2400" b="0" i="1" u="none" strike="noStrike" dirty="0" err="1" smtClean="0">
                <a:solidFill>
                  <a:srgbClr val="202122"/>
                </a:solidFill>
                <a:effectLst/>
                <a:latin typeface="Arial"/>
                <a:hlinkClick r:id="rId3" tooltip="Ammonia tepida (page inexistante)"/>
              </a:rPr>
              <a:t>tepida</a:t>
            </a:r>
            <a:r>
              <a:rPr lang="fr-FR" sz="2400" b="0" i="0" dirty="0" smtClean="0">
                <a:solidFill>
                  <a:srgbClr val="202122"/>
                </a:solidFill>
                <a:effectLst/>
                <a:latin typeface="Arial"/>
              </a:rPr>
              <a:t> vivant (groupe des </a:t>
            </a:r>
            <a:r>
              <a:rPr lang="fr-FR" sz="2400" b="0" i="0" u="sng" dirty="0" err="1" smtClean="0">
                <a:effectLst/>
                <a:latin typeface="Arial"/>
                <a:hlinkClick r:id="rId4"/>
              </a:rPr>
              <a:t>Rotaliida</a:t>
            </a:r>
            <a:r>
              <a:rPr lang="fr-FR" sz="2400" b="0" i="0" dirty="0" smtClean="0">
                <a:solidFill>
                  <a:srgbClr val="202122"/>
                </a:solidFill>
                <a:effectLst/>
                <a:latin typeface="Arial"/>
              </a:rPr>
              <a:t>)</a:t>
            </a:r>
            <a:endParaRPr lang="fr-FR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823"/>
            <a:ext cx="4176464" cy="391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20072" y="45811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err="1" smtClean="0"/>
              <a:t>Globigerina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bulloides</a:t>
            </a:r>
            <a:r>
              <a:rPr lang="fr-FR" sz="2400" b="1" dirty="0" smtClean="0"/>
              <a:t>, 1 foraminifère  planctonique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487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Superclass2: </a:t>
            </a:r>
            <a:r>
              <a:rPr lang="fr-FR" dirty="0" err="1" smtClean="0">
                <a:solidFill>
                  <a:srgbClr val="FF0000"/>
                </a:solidFill>
              </a:rPr>
              <a:t>Sarcodina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= </a:t>
            </a:r>
            <a:r>
              <a:rPr lang="fr-FR" dirty="0" err="1" smtClean="0">
                <a:solidFill>
                  <a:srgbClr val="FF0000"/>
                </a:solidFill>
              </a:rPr>
              <a:t>Actinopoda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 classes :</a:t>
            </a:r>
          </a:p>
          <a:p>
            <a:r>
              <a:rPr lang="fr-FR" dirty="0" smtClean="0"/>
              <a:t> Cl 1 : </a:t>
            </a:r>
            <a:r>
              <a:rPr lang="fr-FR" dirty="0" err="1" smtClean="0"/>
              <a:t>Acantharea</a:t>
            </a:r>
            <a:r>
              <a:rPr lang="fr-FR" dirty="0" smtClean="0"/>
              <a:t> = Acanthaires</a:t>
            </a:r>
          </a:p>
          <a:p>
            <a:r>
              <a:rPr lang="fr-FR" dirty="0" smtClean="0"/>
              <a:t> Cl 2 : </a:t>
            </a:r>
            <a:r>
              <a:rPr lang="fr-FR" dirty="0" err="1" smtClean="0"/>
              <a:t>Phacodarea</a:t>
            </a:r>
            <a:r>
              <a:rPr lang="fr-FR" dirty="0" smtClean="0"/>
              <a:t> = Radiolaires </a:t>
            </a:r>
          </a:p>
          <a:p>
            <a:r>
              <a:rPr lang="fr-FR" dirty="0" smtClean="0"/>
              <a:t> Cl 3 : </a:t>
            </a:r>
            <a:r>
              <a:rPr lang="fr-FR" dirty="0" err="1" smtClean="0"/>
              <a:t>Heliozoa</a:t>
            </a:r>
            <a:r>
              <a:rPr lang="fr-FR" dirty="0" smtClean="0"/>
              <a:t> = Héliozoaires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41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3200" dirty="0" smtClean="0">
                <a:solidFill>
                  <a:srgbClr val="FF0000"/>
                </a:solidFill>
                <a:latin typeface="Linux Libertine"/>
                <a:ea typeface="+mn-ea"/>
                <a:cs typeface="+mn-cs"/>
              </a:rPr>
              <a:t>Cl1- </a:t>
            </a:r>
            <a:r>
              <a:rPr lang="fr-FR" sz="3200" dirty="0" err="1" smtClean="0">
                <a:solidFill>
                  <a:srgbClr val="FF0000"/>
                </a:solidFill>
                <a:latin typeface="Linux Libertine"/>
                <a:ea typeface="+mn-ea"/>
                <a:cs typeface="+mn-cs"/>
              </a:rPr>
              <a:t>Radiolaria</a:t>
            </a:r>
            <a:r>
              <a:rPr lang="fr-FR" sz="3200" dirty="0">
                <a:solidFill>
                  <a:srgbClr val="FF0000"/>
                </a:solidFill>
                <a:latin typeface="Linux Libertine"/>
                <a:ea typeface="+mn-ea"/>
                <a:cs typeface="+mn-cs"/>
              </a:rPr>
              <a:t/>
            </a:r>
            <a:br>
              <a:rPr lang="fr-FR" sz="3200" dirty="0">
                <a:solidFill>
                  <a:srgbClr val="FF0000"/>
                </a:solidFill>
                <a:latin typeface="Linux Libertine"/>
                <a:ea typeface="+mn-ea"/>
                <a:cs typeface="+mn-cs"/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688632"/>
          </a:xfrm>
        </p:spPr>
        <p:txBody>
          <a:bodyPr>
            <a:normAutofit fontScale="70000" lnSpcReduction="20000"/>
          </a:bodyPr>
          <a:lstStyle/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appelés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Phacodarea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ou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</a:t>
            </a:r>
            <a:r>
              <a:rPr lang="fr-FR" b="1" i="0" dirty="0" err="1" smtClean="0">
                <a:solidFill>
                  <a:srgbClr val="202122"/>
                </a:solidFill>
                <a:effectLst/>
                <a:latin typeface="Arial"/>
              </a:rPr>
              <a:t>radiozoaires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  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diamètre  0,1 - 0,2 mm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produisent des squelettes minéraux complexes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généralement avec 1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2" tooltip="Capsule (bactériologie)"/>
              </a:rPr>
              <a:t>capsule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centrale divisant la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3" tooltip="Cellule"/>
              </a:rPr>
              <a:t>cellule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en 2 parties: l'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4" tooltip="Endoplasme"/>
              </a:rPr>
              <a:t>endoplasme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et l'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5" tooltip="Ectoplasme (biologie)"/>
              </a:rPr>
              <a:t>ectoplasme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, l‘1 interne et l'autre externe.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Le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6" tooltip="Squelette minéral"/>
              </a:rPr>
              <a:t>squelette minéral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est généralement constitué de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7" tooltip="Silice"/>
              </a:rPr>
              <a:t>silice</a:t>
            </a:r>
            <a:endParaRPr lang="fr-FR" b="0" i="0" u="none" strike="noStrike" dirty="0" smtClean="0">
              <a:solidFill>
                <a:srgbClr val="202122"/>
              </a:solidFill>
              <a:effectLst/>
              <a:latin typeface="Arial"/>
            </a:endParaRP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On les trouve / forme de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8" tooltip="Zooplancton"/>
              </a:rPr>
              <a:t>zooplancton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dans tous les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9" tooltip="Océan"/>
              </a:rPr>
              <a:t>océans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du monde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En tant que zooplancton, les radiolaires sont principalement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10" tooltip="Hétérotrophe"/>
              </a:rPr>
              <a:t>hétérotrophes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, mais nombre d'entre eux possèdent des </a:t>
            </a:r>
            <a:r>
              <a:rPr lang="fr-FR" b="0" i="0" u="none" strike="noStrike" dirty="0" err="1" smtClean="0">
                <a:solidFill>
                  <a:srgbClr val="202122"/>
                </a:solidFill>
                <a:effectLst/>
                <a:latin typeface="Arial"/>
                <a:hlinkClick r:id="rId11" tooltip="Endosymbionte"/>
              </a:rPr>
              <a:t>endosymbiontes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12" tooltip="Photosynthèse"/>
              </a:rPr>
              <a:t>photosynthétiques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et sont donc considérés comme </a:t>
            </a:r>
            <a:r>
              <a:rPr lang="fr-FR" b="0" i="0" u="none" strike="noStrike" dirty="0" err="1" smtClean="0">
                <a:solidFill>
                  <a:srgbClr val="FF0000"/>
                </a:solidFill>
                <a:effectLst/>
                <a:latin typeface="Arial"/>
                <a:hlinkClick r:id="rId13" tooltip="Mixotrophe"/>
              </a:rPr>
              <a:t>mixotrophes</a:t>
            </a:r>
            <a:endParaRPr lang="fr-FR" b="0" i="0" u="none" strike="noStrike" dirty="0" smtClean="0">
              <a:solidFill>
                <a:srgbClr val="FF0000"/>
              </a:solidFill>
              <a:effectLst/>
              <a:latin typeface="Arial"/>
            </a:endParaRP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Les restes squelettiques de certains types de radiolaires constituent 1 grande partie de la couverture du plancher océanique / forme de boue siliceuse</a:t>
            </a:r>
          </a:p>
          <a:p>
            <a:endParaRPr lang="fr-FR" b="0" i="0" dirty="0" smtClean="0">
              <a:solidFill>
                <a:srgbClr val="202122"/>
              </a:solidFill>
              <a:effectLst/>
              <a:latin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530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32656"/>
            <a:ext cx="8712968" cy="6525344"/>
          </a:xfrm>
        </p:spPr>
        <p:txBody>
          <a:bodyPr/>
          <a:lstStyle/>
          <a:p>
            <a:pPr lvl="0"/>
            <a:r>
              <a:rPr lang="fr-FR" sz="2800" dirty="0">
                <a:solidFill>
                  <a:srgbClr val="202122"/>
                </a:solidFill>
                <a:latin typeface="Arial"/>
              </a:rPr>
              <a:t>En raison de leur évolution rapide en tant qu‘</a:t>
            </a:r>
            <a:r>
              <a:rPr lang="fr-FR" sz="2800" dirty="0" err="1">
                <a:solidFill>
                  <a:srgbClr val="202122"/>
                </a:solidFill>
                <a:latin typeface="Arial"/>
              </a:rPr>
              <a:t>sp</a:t>
            </a:r>
            <a:r>
              <a:rPr lang="fr-FR" sz="2800" dirty="0">
                <a:solidFill>
                  <a:srgbClr val="202122"/>
                </a:solidFill>
                <a:latin typeface="Arial"/>
              </a:rPr>
              <a:t> et de leurs squelettes complexes, les radiolaires représentent 1 important </a:t>
            </a:r>
            <a:r>
              <a:rPr lang="fr-FR" sz="2800" dirty="0">
                <a:solidFill>
                  <a:srgbClr val="202122"/>
                </a:solidFill>
                <a:latin typeface="Arial"/>
                <a:hlinkClick r:id="rId2" tooltip="Fossile"/>
              </a:rPr>
              <a:t>fossile</a:t>
            </a:r>
            <a:r>
              <a:rPr lang="fr-FR" sz="2800" dirty="0">
                <a:solidFill>
                  <a:srgbClr val="202122"/>
                </a:solidFill>
                <a:latin typeface="Arial"/>
              </a:rPr>
              <a:t> diagnostique découvert à partir du </a:t>
            </a:r>
            <a:r>
              <a:rPr lang="fr-FR" sz="2800" dirty="0">
                <a:solidFill>
                  <a:srgbClr val="202122"/>
                </a:solidFill>
                <a:latin typeface="Arial"/>
                <a:hlinkClick r:id="rId3" tooltip="Cambrien"/>
              </a:rPr>
              <a:t>Cambrien</a:t>
            </a:r>
            <a:endParaRPr lang="fr-FR" sz="2800" dirty="0">
              <a:solidFill>
                <a:srgbClr val="202122"/>
              </a:solidFill>
              <a:latin typeface="Arial"/>
            </a:endParaRPr>
          </a:p>
          <a:p>
            <a:pPr lvl="0"/>
            <a:r>
              <a:rPr lang="fr-FR" sz="2800" dirty="0">
                <a:solidFill>
                  <a:srgbClr val="202122"/>
                </a:solidFill>
                <a:latin typeface="Arial"/>
              </a:rPr>
              <a:t>vivent en principe à l’état isolé, mais il existe quelques formes coloniales dans lesquelles chaque individu garde son identité fonctionnelle propre</a:t>
            </a:r>
          </a:p>
          <a:p>
            <a:pPr lvl="0"/>
            <a:r>
              <a:rPr lang="fr-FR" sz="2800" dirty="0">
                <a:solidFill>
                  <a:srgbClr val="202122"/>
                </a:solidFill>
                <a:latin typeface="Arial"/>
              </a:rPr>
              <a:t>se caractérisent par la présence d‘1 capsule centrale séparant physiquement 1 </a:t>
            </a:r>
            <a:r>
              <a:rPr lang="fr-FR" sz="2800" dirty="0">
                <a:solidFill>
                  <a:srgbClr val="202122"/>
                </a:solidFill>
                <a:latin typeface="Arial"/>
                <a:hlinkClick r:id="rId4" tooltip="Ectoplasme (biologie)"/>
              </a:rPr>
              <a:t>ectoplasme</a:t>
            </a:r>
            <a:r>
              <a:rPr lang="fr-FR" sz="2800" dirty="0">
                <a:solidFill>
                  <a:srgbClr val="202122"/>
                </a:solidFill>
                <a:latin typeface="Arial"/>
              </a:rPr>
              <a:t> d‘1 </a:t>
            </a:r>
            <a:r>
              <a:rPr lang="fr-FR" sz="2800" dirty="0">
                <a:solidFill>
                  <a:srgbClr val="202122"/>
                </a:solidFill>
                <a:latin typeface="Arial"/>
                <a:hlinkClick r:id="rId5" tooltip="Endoplasme"/>
              </a:rPr>
              <a:t>endoplasme</a:t>
            </a:r>
            <a:r>
              <a:rPr lang="fr-FR" sz="2800" dirty="0">
                <a:solidFill>
                  <a:srgbClr val="202122"/>
                </a:solidFill>
                <a:latin typeface="Arial"/>
              </a:rPr>
              <a:t>.</a:t>
            </a:r>
          </a:p>
          <a:p>
            <a:pPr lvl="0"/>
            <a:r>
              <a:rPr lang="fr-FR" sz="2800" dirty="0">
                <a:solidFill>
                  <a:srgbClr val="202122"/>
                </a:solidFill>
                <a:latin typeface="Arial"/>
              </a:rPr>
              <a:t>vivent dans les grandes profondeurs au-delà de la limite de </a:t>
            </a:r>
            <a:r>
              <a:rPr lang="fr-FR" sz="2800" dirty="0" err="1">
                <a:solidFill>
                  <a:srgbClr val="202122"/>
                </a:solidFill>
                <a:latin typeface="Arial"/>
              </a:rPr>
              <a:t>redissolution</a:t>
            </a:r>
            <a:r>
              <a:rPr lang="fr-FR" sz="2800" dirty="0">
                <a:solidFill>
                  <a:srgbClr val="202122"/>
                </a:solidFill>
                <a:latin typeface="Arial"/>
              </a:rPr>
              <a:t> du </a:t>
            </a:r>
            <a:r>
              <a:rPr lang="fr-FR" sz="2800" u="sng" dirty="0">
                <a:solidFill>
                  <a:srgbClr val="202122"/>
                </a:solidFill>
                <a:latin typeface="Arial"/>
                <a:hlinkClick r:id="rId6"/>
              </a:rPr>
              <a:t>calcaire</a:t>
            </a:r>
            <a:r>
              <a:rPr lang="fr-FR" sz="2800" dirty="0">
                <a:solidFill>
                  <a:srgbClr val="202122"/>
                </a:solidFill>
                <a:latin typeface="Arial"/>
              </a:rPr>
              <a:t>, et ont existé à toutes les époques géologiques du Cambrien à l’actuel.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051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4167336" cy="590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449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Quelques radiolaires communs : 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Challengeron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wyvillei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>
                <a:solidFill>
                  <a:srgbClr val="FF0000"/>
                </a:solidFill>
              </a:rPr>
              <a:t>Hexacontium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asteracanthion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>
                <a:solidFill>
                  <a:srgbClr val="FF0000"/>
                </a:solidFill>
              </a:rPr>
              <a:t>Thalassicola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pellucida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19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3815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350100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Microfossiles de sédiments marins contenant des  </a:t>
            </a:r>
          </a:p>
          <a:p>
            <a:r>
              <a:rPr lang="fr-FR" sz="2400" dirty="0"/>
              <a:t>-</a:t>
            </a:r>
            <a:r>
              <a:rPr lang="fr-FR" sz="2400" dirty="0" smtClean="0"/>
              <a:t>radiolaires (sphères)</a:t>
            </a:r>
          </a:p>
          <a:p>
            <a:r>
              <a:rPr lang="fr-FR" sz="2400" dirty="0" smtClean="0"/>
              <a:t>- spicules d'éponges (petites "épines")</a:t>
            </a:r>
          </a:p>
          <a:p>
            <a:r>
              <a:rPr lang="fr-FR" sz="2400" dirty="0" smtClean="0"/>
              <a:t>- foraminifères planctoniques (petits coquillages blancs) </a:t>
            </a:r>
          </a:p>
          <a:p>
            <a:r>
              <a:rPr lang="fr-FR" sz="2400" dirty="0" smtClean="0"/>
              <a:t>- foraminifères benthiques (grand coquillage blanc au centre de l'image et petits coquillages jaunes constitués de grains de sable agglomérés)</a:t>
            </a:r>
          </a:p>
          <a:p>
            <a:r>
              <a:rPr lang="fr-FR" sz="2400" dirty="0" smtClean="0"/>
              <a:t>Diamètre moyen des sphères : environ 0,5 </a:t>
            </a:r>
            <a:r>
              <a:rPr lang="fr-FR" sz="2400" dirty="0" err="1" smtClean="0"/>
              <a:t>mm.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744003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FF0000"/>
                </a:solidFill>
              </a:rPr>
              <a:t>Cl2-</a:t>
            </a:r>
            <a:r>
              <a:rPr lang="fr-FR" dirty="0" smtClean="0"/>
              <a:t> </a:t>
            </a:r>
            <a:r>
              <a:rPr lang="fr-FR" b="0" i="0" u="sng" dirty="0" err="1" smtClean="0">
                <a:solidFill>
                  <a:srgbClr val="FF0000"/>
                </a:solidFill>
                <a:effectLst/>
                <a:latin typeface="Arial"/>
              </a:rPr>
              <a:t>Acantharia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actinopodes émettant de fins pseudopodes rayonnants</a:t>
            </a:r>
          </a:p>
          <a:p>
            <a:pPr lvl="0"/>
            <a:r>
              <a:rPr lang="fr-FR" sz="2700" dirty="0">
                <a:solidFill>
                  <a:srgbClr val="202122"/>
                </a:solidFill>
                <a:latin typeface="Arial"/>
              </a:rPr>
              <a:t> </a:t>
            </a:r>
            <a:r>
              <a:rPr lang="fr-FR" sz="2700" dirty="0">
                <a:solidFill>
                  <a:srgbClr val="202122"/>
                </a:solidFill>
                <a:latin typeface="Arial"/>
                <a:hlinkClick r:id="rId2" tooltip="Test (zoologie)"/>
              </a:rPr>
              <a:t>test</a:t>
            </a:r>
            <a:r>
              <a:rPr lang="fr-FR" sz="2700" dirty="0">
                <a:solidFill>
                  <a:srgbClr val="202122"/>
                </a:solidFill>
                <a:latin typeface="Arial"/>
              </a:rPr>
              <a:t> </a:t>
            </a:r>
            <a:r>
              <a:rPr lang="fr-FR" sz="2700" dirty="0" smtClean="0">
                <a:solidFill>
                  <a:srgbClr val="202122"/>
                </a:solidFill>
                <a:latin typeface="Arial"/>
              </a:rPr>
              <a:t> </a:t>
            </a:r>
            <a:r>
              <a:rPr lang="fr-FR" sz="2700" dirty="0">
                <a:solidFill>
                  <a:srgbClr val="202122"/>
                </a:solidFill>
                <a:latin typeface="Arial"/>
              </a:rPr>
              <a:t>essentiellement constitué de </a:t>
            </a:r>
            <a:r>
              <a:rPr lang="fr-FR" sz="2700" dirty="0" err="1">
                <a:solidFill>
                  <a:srgbClr val="202122"/>
                </a:solidFill>
                <a:latin typeface="Arial"/>
                <a:hlinkClick r:id="rId3" tooltip="Célestine"/>
              </a:rPr>
              <a:t>célestine</a:t>
            </a:r>
            <a:r>
              <a:rPr lang="fr-FR" sz="2700" dirty="0">
                <a:solidFill>
                  <a:srgbClr val="202122"/>
                </a:solidFill>
                <a:latin typeface="Arial"/>
              </a:rPr>
              <a:t> (matière organique et </a:t>
            </a:r>
            <a:r>
              <a:rPr lang="fr-FR" sz="2700" dirty="0">
                <a:solidFill>
                  <a:srgbClr val="202122"/>
                </a:solidFill>
                <a:latin typeface="Arial"/>
                <a:hlinkClick r:id="rId4" tooltip="Sulfate de strontium"/>
              </a:rPr>
              <a:t>sulfate de strontium</a:t>
            </a:r>
            <a:r>
              <a:rPr lang="fr-FR" sz="2700" dirty="0" smtClean="0">
                <a:solidFill>
                  <a:srgbClr val="202122"/>
                </a:solidFill>
                <a:latin typeface="Arial"/>
              </a:rPr>
              <a:t>)</a:t>
            </a:r>
          </a:p>
          <a:p>
            <a:pPr lvl="0"/>
            <a:r>
              <a:rPr lang="fr-FR" sz="3000" dirty="0">
                <a:solidFill>
                  <a:srgbClr val="202122"/>
                </a:solidFill>
                <a:latin typeface="Arial"/>
                <a:hlinkClick r:id="rId5" tooltip="Cytoplasme"/>
              </a:rPr>
              <a:t>cytoplasme</a:t>
            </a:r>
            <a:r>
              <a:rPr lang="fr-FR" sz="3000" dirty="0">
                <a:solidFill>
                  <a:srgbClr val="202122"/>
                </a:solidFill>
                <a:latin typeface="Arial"/>
              </a:rPr>
              <a:t> comprend </a:t>
            </a:r>
          </a:p>
          <a:p>
            <a:pPr lvl="1"/>
            <a:r>
              <a:rPr lang="fr-FR" sz="2600" dirty="0">
                <a:solidFill>
                  <a:srgbClr val="202122"/>
                </a:solidFill>
                <a:latin typeface="Arial"/>
                <a:hlinkClick r:id="rId6" tooltip="Endoplasme"/>
              </a:rPr>
              <a:t>endoplasme</a:t>
            </a:r>
            <a:r>
              <a:rPr lang="fr-FR" sz="2600" dirty="0">
                <a:solidFill>
                  <a:srgbClr val="202122"/>
                </a:solidFill>
                <a:latin typeface="Arial"/>
              </a:rPr>
              <a:t> central granuleux et polynucléaire </a:t>
            </a:r>
          </a:p>
          <a:p>
            <a:pPr lvl="1"/>
            <a:r>
              <a:rPr lang="fr-FR" sz="2600" dirty="0">
                <a:solidFill>
                  <a:srgbClr val="202122"/>
                </a:solidFill>
                <a:latin typeface="Arial"/>
                <a:hlinkClick r:id="rId7" tooltip="Ectoplasme (biologie)"/>
              </a:rPr>
              <a:t>ectoplasme</a:t>
            </a:r>
            <a:r>
              <a:rPr lang="fr-FR" sz="2600" dirty="0">
                <a:solidFill>
                  <a:srgbClr val="202122"/>
                </a:solidFill>
                <a:latin typeface="Arial"/>
              </a:rPr>
              <a:t> périphérique, émettant des </a:t>
            </a:r>
            <a:r>
              <a:rPr lang="fr-FR" sz="2600" dirty="0">
                <a:solidFill>
                  <a:srgbClr val="202122"/>
                </a:solidFill>
                <a:latin typeface="Arial"/>
                <a:hlinkClick r:id="rId8" tooltip="Pseudopode"/>
              </a:rPr>
              <a:t>pseudopodes</a:t>
            </a:r>
            <a:r>
              <a:rPr lang="fr-FR" sz="2600" dirty="0">
                <a:solidFill>
                  <a:srgbClr val="202122"/>
                </a:solidFill>
                <a:latin typeface="Arial"/>
              </a:rPr>
              <a:t> porteurs d'algues commensales (les </a:t>
            </a:r>
            <a:r>
              <a:rPr lang="fr-FR" sz="2600" dirty="0">
                <a:solidFill>
                  <a:srgbClr val="202122"/>
                </a:solidFill>
                <a:latin typeface="Arial"/>
                <a:hlinkClick r:id="rId9" tooltip="Zooxanthelle"/>
              </a:rPr>
              <a:t>zooxanthelles</a:t>
            </a:r>
            <a:r>
              <a:rPr lang="fr-FR" sz="2600" dirty="0">
                <a:solidFill>
                  <a:srgbClr val="202122"/>
                </a:solidFill>
                <a:latin typeface="Arial"/>
              </a:rPr>
              <a:t>)</a:t>
            </a:r>
          </a:p>
          <a:p>
            <a:pPr lvl="0"/>
            <a:endParaRPr lang="fr-FR" sz="2700" dirty="0">
              <a:solidFill>
                <a:srgbClr val="202122"/>
              </a:solidFill>
              <a:latin typeface="Arial"/>
            </a:endParaRPr>
          </a:p>
          <a:p>
            <a:endParaRPr lang="fr-FR" b="0" i="0" dirty="0" smtClean="0">
              <a:solidFill>
                <a:srgbClr val="202122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16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602502" cy="457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174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6264696"/>
          </a:xfrm>
        </p:spPr>
        <p:txBody>
          <a:bodyPr>
            <a:normAutofit/>
          </a:bodyPr>
          <a:lstStyle/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squelette, toujours présent, est formé de 10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2" tooltip="Spicule (invertébrés)"/>
              </a:rPr>
              <a:t>spicules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diamétraux parfaitement symétriques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20 spicules soudés au centre de la cellule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d’où ils prennent naissance, au point de sortie de spicules, tous d’égale longueur</a:t>
            </a:r>
          </a:p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s’insèrent des faisceaux de </a:t>
            </a:r>
            <a:r>
              <a:rPr lang="fr-FR" b="0" i="0" u="none" strike="noStrike" dirty="0" err="1" smtClean="0">
                <a:solidFill>
                  <a:srgbClr val="202122"/>
                </a:solidFill>
                <a:effectLst/>
                <a:latin typeface="Arial"/>
                <a:hlinkClick r:id="rId3" tooltip="Myonème"/>
              </a:rPr>
              <a:t>myonèmes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contractiles formant 1 appareil </a:t>
            </a:r>
            <a:r>
              <a:rPr lang="fr-FR" b="0" i="0" u="none" strike="noStrike" dirty="0" smtClean="0">
                <a:solidFill>
                  <a:srgbClr val="202122"/>
                </a:solidFill>
                <a:effectLst/>
                <a:latin typeface="Arial"/>
                <a:hlinkClick r:id="rId4" tooltip="Hydrostatique"/>
              </a:rPr>
              <a:t>hydrostatique</a:t>
            </a: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 perfectionné permettant à l'organisme de flotter ou de plonger.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27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63" y="188640"/>
            <a:ext cx="4320480" cy="607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8520" y="3079574"/>
            <a:ext cx="4729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/>
              <a:t>Quelques Acanthaires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288195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45" y="476672"/>
            <a:ext cx="47625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1 - 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axopode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2 - radicule radiale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3 - 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filipodes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4 - cortex ectoplasmique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5 - 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myonème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6 - 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mithocondrium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7 - endoplasme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8 - ribosome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9 - </a:t>
            </a:r>
            <a:r>
              <a:rPr lang="fr-FR" b="0" i="0" dirty="0" err="1" smtClean="0">
                <a:solidFill>
                  <a:srgbClr val="202122"/>
                </a:solidFill>
                <a:effectLst/>
                <a:latin typeface="Arial"/>
              </a:rPr>
              <a:t>zooxatelle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10 - vacuoles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11 -microtubules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12 -Ectoplasme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13 -membrane de la capsule centrale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14 - appareil de Golgi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15 - vacuoles digestives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i="0" dirty="0" smtClean="0">
                <a:solidFill>
                  <a:srgbClr val="202122"/>
                </a:solidFill>
                <a:effectLst/>
                <a:latin typeface="Arial"/>
              </a:rPr>
              <a:t>16 - noyaux.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195736" y="4941168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Schéma cellulaire d'</a:t>
            </a:r>
            <a:r>
              <a:rPr lang="fr-FR" sz="2800" dirty="0" err="1" smtClean="0"/>
              <a:t>Acantharia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51916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424936" cy="61206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                                   </a:t>
            </a:r>
            <a:r>
              <a:rPr lang="fr-FR" sz="5200" dirty="0" smtClean="0">
                <a:solidFill>
                  <a:srgbClr val="FF0000"/>
                </a:solidFill>
              </a:rPr>
              <a:t>Cl3- </a:t>
            </a:r>
            <a:r>
              <a:rPr lang="fr-FR" sz="5200" dirty="0" err="1" smtClean="0">
                <a:solidFill>
                  <a:srgbClr val="FF0000"/>
                </a:solidFill>
              </a:rPr>
              <a:t>Heliozoa</a:t>
            </a:r>
            <a:endParaRPr lang="fr-FR" sz="5200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constituent 1 groupe d'actinopodes, aujourd'hui avéré </a:t>
            </a:r>
            <a:r>
              <a:rPr lang="fr-FR" dirty="0" smtClean="0">
                <a:solidFill>
                  <a:srgbClr val="FF0000"/>
                </a:solidFill>
              </a:rPr>
              <a:t>polyphylétique</a:t>
            </a:r>
          </a:p>
          <a:p>
            <a:r>
              <a:rPr lang="fr-FR" dirty="0" smtClean="0"/>
              <a:t>Ces </a:t>
            </a:r>
            <a:r>
              <a:rPr lang="fr-FR" dirty="0" err="1" smtClean="0"/>
              <a:t>sp</a:t>
            </a:r>
            <a:r>
              <a:rPr lang="fr-FR" dirty="0" smtClean="0"/>
              <a:t> possèdent 1 squelette de silicate (SiO2) ou </a:t>
            </a:r>
            <a:r>
              <a:rPr lang="fr-FR" dirty="0" err="1" smtClean="0">
                <a:solidFill>
                  <a:srgbClr val="FF0000"/>
                </a:solidFill>
              </a:rPr>
              <a:t>chitinoïde</a:t>
            </a:r>
            <a:r>
              <a:rPr lang="fr-FR" dirty="0" smtClean="0"/>
              <a:t> (proche de chitine, de nature glucidique)</a:t>
            </a:r>
          </a:p>
          <a:p>
            <a:r>
              <a:rPr lang="fr-FR" dirty="0" smtClean="0"/>
              <a:t>1 étude phylogénétique a permis de proposer l'embranchement monophylétique des héliozoaires recentré autour des </a:t>
            </a:r>
            <a:r>
              <a:rPr lang="fr-FR" dirty="0" err="1" smtClean="0"/>
              <a:t>Centrohelida</a:t>
            </a:r>
            <a:endParaRPr lang="fr-FR" dirty="0" smtClean="0"/>
          </a:p>
          <a:p>
            <a:r>
              <a:rPr lang="fr-FR" dirty="0" smtClean="0"/>
              <a:t>Les héliozoaires doivent leur nom au biologiste allemand Ernst Haeckel (1834-1919) qui les classifie en 1866 de manière différente des acanthaires et des radiolaires</a:t>
            </a:r>
          </a:p>
          <a:p>
            <a:r>
              <a:rPr lang="fr-FR" dirty="0" smtClean="0"/>
              <a:t>groupes avec lesquels ils partagent des extensions cytoplasmiques appelés </a:t>
            </a:r>
            <a:r>
              <a:rPr lang="fr-FR" dirty="0" err="1" smtClean="0">
                <a:solidFill>
                  <a:srgbClr val="FF0000"/>
                </a:solidFill>
              </a:rPr>
              <a:t>axopodes</a:t>
            </a:r>
            <a:r>
              <a:rPr lang="fr-FR" dirty="0" smtClean="0"/>
              <a:t> et 1squelette minéral.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867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Caractéristiques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424936" cy="5688632"/>
          </a:xfrm>
        </p:spPr>
        <p:txBody>
          <a:bodyPr>
            <a:noAutofit/>
          </a:bodyPr>
          <a:lstStyle/>
          <a:p>
            <a:r>
              <a:rPr lang="fr-FR" sz="2800" dirty="0" smtClean="0"/>
              <a:t>Leur alimentation se fait à l'aide d'</a:t>
            </a:r>
            <a:r>
              <a:rPr lang="fr-FR" sz="2800" dirty="0" err="1" smtClean="0">
                <a:solidFill>
                  <a:srgbClr val="FF0000"/>
                </a:solidFill>
              </a:rPr>
              <a:t>exopodes</a:t>
            </a:r>
            <a:r>
              <a:rPr lang="fr-FR" sz="2800" dirty="0" smtClean="0"/>
              <a:t> (extensions cytoplasmiques) produisant des enzymes digestives avant de phagocyter la proie.</a:t>
            </a:r>
          </a:p>
          <a:p>
            <a:r>
              <a:rPr lang="fr-FR" sz="2800" dirty="0" smtClean="0"/>
              <a:t>Ils doivent leur nom à leur structure particulière évoquant la forme du </a:t>
            </a:r>
            <a:r>
              <a:rPr lang="fr-FR" sz="2800" dirty="0" smtClean="0">
                <a:solidFill>
                  <a:srgbClr val="FF0000"/>
                </a:solidFill>
              </a:rPr>
              <a:t>solei</a:t>
            </a:r>
            <a:r>
              <a:rPr lang="fr-FR" sz="2800" dirty="0" smtClean="0"/>
              <a:t>l</a:t>
            </a:r>
          </a:p>
          <a:p>
            <a:r>
              <a:rPr lang="fr-FR" sz="2800" dirty="0" smtClean="0"/>
              <a:t>En effet à partir d‘1 seule cellule sphérique qui constitue le corps de l'animal émergent des projections radiantes cytoplasmiques: les </a:t>
            </a:r>
            <a:r>
              <a:rPr lang="fr-FR" sz="2800" dirty="0" err="1" smtClean="0">
                <a:solidFill>
                  <a:srgbClr val="FF0000"/>
                </a:solidFill>
              </a:rPr>
              <a:t>axopodes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Certaines formes possèdent des coquilles composées de </a:t>
            </a:r>
            <a:r>
              <a:rPr lang="fr-FR" sz="2800" dirty="0" smtClean="0">
                <a:solidFill>
                  <a:srgbClr val="FF0000"/>
                </a:solidFill>
              </a:rPr>
              <a:t>grains de sable </a:t>
            </a:r>
            <a:r>
              <a:rPr lang="fr-FR" sz="2800" dirty="0" smtClean="0"/>
              <a:t>ou de petites particules semblables, d'autres ont 1 squelette siliceux</a:t>
            </a:r>
          </a:p>
        </p:txBody>
      </p:sp>
    </p:spTree>
    <p:extLst>
      <p:ext uri="{BB962C8B-B14F-4D97-AF65-F5344CB8AC3E}">
        <p14:creationId xmlns:p14="http://schemas.microsoft.com/office/powerpoint/2010/main" val="2135663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548680"/>
            <a:ext cx="8568952" cy="6120680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corps composé de </a:t>
            </a:r>
          </a:p>
          <a:p>
            <a:pPr lvl="1"/>
            <a:r>
              <a:rPr lang="fr-FR" dirty="0">
                <a:solidFill>
                  <a:prstClr val="black"/>
                </a:solidFill>
              </a:rPr>
              <a:t>ectoplasme: présente 1 texture </a:t>
            </a:r>
            <a:r>
              <a:rPr lang="fr-FR" dirty="0" smtClean="0">
                <a:solidFill>
                  <a:prstClr val="black"/>
                </a:solidFill>
              </a:rPr>
              <a:t>vacuolaire </a:t>
            </a:r>
            <a:endParaRPr lang="fr-FR" dirty="0">
              <a:solidFill>
                <a:prstClr val="black"/>
              </a:solidFill>
            </a:endParaRPr>
          </a:p>
          <a:p>
            <a:pPr lvl="1"/>
            <a:r>
              <a:rPr lang="fr-FR" dirty="0">
                <a:solidFill>
                  <a:prstClr val="black"/>
                </a:solidFill>
              </a:rPr>
              <a:t>Endoplasme: très </a:t>
            </a:r>
            <a:r>
              <a:rPr lang="fr-FR" dirty="0" smtClean="0">
                <a:solidFill>
                  <a:prstClr val="black"/>
                </a:solidFill>
              </a:rPr>
              <a:t>dense, </a:t>
            </a:r>
            <a:r>
              <a:rPr lang="fr-FR" dirty="0">
                <a:solidFill>
                  <a:prstClr val="black"/>
                </a:solidFill>
              </a:rPr>
              <a:t>contient de nombreuses </a:t>
            </a:r>
            <a:r>
              <a:rPr lang="fr-FR" dirty="0" smtClean="0">
                <a:solidFill>
                  <a:prstClr val="black"/>
                </a:solidFill>
              </a:rPr>
              <a:t>inclusions dont 1 ou des noyaux</a:t>
            </a:r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vivent </a:t>
            </a:r>
            <a:r>
              <a:rPr lang="fr-FR" dirty="0">
                <a:solidFill>
                  <a:prstClr val="black"/>
                </a:solidFill>
              </a:rPr>
              <a:t>en mer ou en eau douce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font </a:t>
            </a:r>
            <a:r>
              <a:rPr lang="fr-FR" dirty="0">
                <a:solidFill>
                  <a:prstClr val="black"/>
                </a:solidFill>
              </a:rPr>
              <a:t>partie du </a:t>
            </a:r>
            <a:r>
              <a:rPr lang="fr-FR" dirty="0" smtClean="0">
                <a:solidFill>
                  <a:srgbClr val="FF0000"/>
                </a:solidFill>
              </a:rPr>
              <a:t>plancton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vivent </a:t>
            </a:r>
            <a:r>
              <a:rPr lang="fr-FR" dirty="0">
                <a:solidFill>
                  <a:prstClr val="black"/>
                </a:solidFill>
              </a:rPr>
              <a:t>souvent en symbiose avec des </a:t>
            </a:r>
            <a:r>
              <a:rPr lang="fr-FR" dirty="0">
                <a:solidFill>
                  <a:srgbClr val="FF0000"/>
                </a:solidFill>
              </a:rPr>
              <a:t>algues unicellulaires </a:t>
            </a:r>
            <a:r>
              <a:rPr lang="fr-FR" dirty="0">
                <a:solidFill>
                  <a:prstClr val="black"/>
                </a:solidFill>
              </a:rPr>
              <a:t>présentes dans leur cytoplasme (</a:t>
            </a:r>
            <a:r>
              <a:rPr lang="fr-FR" dirty="0">
                <a:solidFill>
                  <a:srgbClr val="FF0000"/>
                </a:solidFill>
              </a:rPr>
              <a:t>chlorelles et Xanthophycées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certaines </a:t>
            </a:r>
            <a:r>
              <a:rPr lang="fr-FR" dirty="0">
                <a:solidFill>
                  <a:prstClr val="black"/>
                </a:solidFill>
              </a:rPr>
              <a:t>formes sont fixées à 1 substrat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453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Classification phylogénétique</a:t>
            </a:r>
            <a:br>
              <a:rPr lang="fr-FR" dirty="0" smtClean="0"/>
            </a:br>
            <a:r>
              <a:rPr lang="fr-FR" dirty="0" smtClean="0"/>
              <a:t>et Taxonomie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Classification phylogénétique: </a:t>
            </a:r>
            <a:r>
              <a:rPr lang="fr-FR" sz="1600" dirty="0" smtClean="0"/>
              <a:t> </a:t>
            </a:r>
            <a:r>
              <a:rPr lang="fr-FR" sz="2000" dirty="0" smtClean="0"/>
              <a:t>groupe s'avère aujourd'hui polyphylétique: certains Héliozoaires sont proches des Radiolaires</a:t>
            </a:r>
          </a:p>
          <a:p>
            <a:r>
              <a:rPr lang="fr-FR" sz="2000" b="1" dirty="0" smtClean="0"/>
              <a:t>Taxonomie: </a:t>
            </a:r>
          </a:p>
          <a:p>
            <a:r>
              <a:rPr lang="fr-FR" sz="2000" dirty="0" smtClean="0"/>
              <a:t>Liste des classes</a:t>
            </a:r>
          </a:p>
          <a:p>
            <a:pPr lvl="1"/>
            <a:r>
              <a:rPr lang="fr-FR" sz="1600" dirty="0" smtClean="0"/>
              <a:t>classe </a:t>
            </a:r>
            <a:r>
              <a:rPr lang="fr-FR" sz="1600" dirty="0" err="1" smtClean="0"/>
              <a:t>Centrohelea</a:t>
            </a:r>
            <a:r>
              <a:rPr lang="fr-FR" sz="1600" dirty="0" smtClean="0"/>
              <a:t> Kuhn, 1926</a:t>
            </a:r>
          </a:p>
          <a:p>
            <a:pPr lvl="1"/>
            <a:r>
              <a:rPr lang="fr-FR" sz="1600" dirty="0" smtClean="0"/>
              <a:t>classe </a:t>
            </a:r>
            <a:r>
              <a:rPr lang="fr-FR" sz="1600" dirty="0" err="1" smtClean="0"/>
              <a:t>Nucleohelea</a:t>
            </a:r>
            <a:r>
              <a:rPr lang="fr-FR" sz="1600" dirty="0" smtClean="0"/>
              <a:t> Kuhn, 1926</a:t>
            </a:r>
          </a:p>
          <a:p>
            <a:r>
              <a:rPr lang="fr-FR" sz="2000" dirty="0" smtClean="0"/>
              <a:t>Liste des genres (non classés)              -</a:t>
            </a:r>
            <a:r>
              <a:rPr lang="fr-FR" sz="2000" dirty="0" err="1" smtClean="0"/>
              <a:t>Rhumbleria</a:t>
            </a:r>
            <a:endParaRPr lang="fr-FR" sz="2000" dirty="0" smtClean="0"/>
          </a:p>
          <a:p>
            <a:r>
              <a:rPr lang="fr-FR" sz="2000" dirty="0" err="1" smtClean="0"/>
              <a:t>Asterocoelum</a:t>
            </a:r>
            <a:r>
              <a:rPr lang="fr-FR" sz="2000" dirty="0" smtClean="0"/>
              <a:t>                                           -</a:t>
            </a:r>
            <a:r>
              <a:rPr lang="fr-FR" sz="2000" dirty="0" err="1" smtClean="0"/>
              <a:t>Myriophrys</a:t>
            </a:r>
            <a:r>
              <a:rPr lang="fr-FR" sz="2000" dirty="0" smtClean="0"/>
              <a:t> </a:t>
            </a:r>
          </a:p>
          <a:p>
            <a:r>
              <a:rPr lang="fr-FR" sz="2000" dirty="0" err="1" smtClean="0"/>
              <a:t>Belonocystis</a:t>
            </a:r>
            <a:r>
              <a:rPr lang="fr-FR" sz="2000" dirty="0" smtClean="0"/>
              <a:t>                                              -</a:t>
            </a:r>
            <a:r>
              <a:rPr lang="fr-FR" sz="2000" dirty="0" err="1" smtClean="0"/>
              <a:t>Monobia</a:t>
            </a:r>
            <a:r>
              <a:rPr lang="fr-FR" sz="2000" dirty="0" smtClean="0"/>
              <a:t> </a:t>
            </a:r>
          </a:p>
          <a:p>
            <a:r>
              <a:rPr lang="fr-FR" sz="2000" dirty="0" err="1" smtClean="0"/>
              <a:t>Chondropus</a:t>
            </a:r>
            <a:r>
              <a:rPr lang="fr-FR" sz="2000" dirty="0" smtClean="0"/>
              <a:t>                                             -Actinophrys</a:t>
            </a:r>
          </a:p>
        </p:txBody>
      </p:sp>
    </p:spTree>
    <p:extLst>
      <p:ext uri="{BB962C8B-B14F-4D97-AF65-F5344CB8AC3E}">
        <p14:creationId xmlns:p14="http://schemas.microsoft.com/office/powerpoint/2010/main" val="1015698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515719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                 </a:t>
            </a:r>
            <a:r>
              <a:rPr lang="fr-FR" sz="4000" dirty="0" smtClean="0"/>
              <a:t>Actinophrys </a:t>
            </a:r>
            <a:r>
              <a:rPr lang="fr-FR" sz="4000" dirty="0" err="1" smtClean="0"/>
              <a:t>sp</a:t>
            </a:r>
            <a:r>
              <a:rPr lang="fr-FR" sz="4000" dirty="0" smtClean="0"/>
              <a:t>.</a:t>
            </a:r>
            <a:endParaRPr lang="fr-FR" sz="4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" b="122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0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2068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Filopodes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présentes chez les </a:t>
            </a:r>
            <a:r>
              <a:rPr lang="fr-FR" dirty="0" err="1" smtClean="0">
                <a:solidFill>
                  <a:srgbClr val="FF0000"/>
                </a:solidFill>
              </a:rPr>
              <a:t>Thécamoebiens</a:t>
            </a:r>
            <a:r>
              <a:rPr lang="fr-FR" dirty="0" smtClean="0"/>
              <a:t> (</a:t>
            </a:r>
            <a:r>
              <a:rPr lang="fr-FR" dirty="0" err="1" smtClean="0"/>
              <a:t>Difflugia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= pseudopodes fins ou ramifiés mais pointant toujours à 1 extrémité de la cellule</a:t>
            </a:r>
          </a:p>
          <a:p>
            <a:pPr lvl="1"/>
            <a:r>
              <a:rPr lang="fr-FR" dirty="0" smtClean="0"/>
              <a:t>incapables de s’anastomoser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Réticulopodes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présentes chez les </a:t>
            </a:r>
            <a:r>
              <a:rPr lang="fr-FR" dirty="0" smtClean="0">
                <a:solidFill>
                  <a:srgbClr val="FF0000"/>
                </a:solidFill>
              </a:rPr>
              <a:t>foraminifères</a:t>
            </a:r>
          </a:p>
          <a:p>
            <a:pPr lvl="1"/>
            <a:r>
              <a:rPr lang="fr-FR" dirty="0" smtClean="0"/>
              <a:t>Fins et très ramifiés</a:t>
            </a:r>
          </a:p>
          <a:p>
            <a:pPr lvl="1"/>
            <a:r>
              <a:rPr lang="fr-FR" dirty="0" smtClean="0"/>
              <a:t>se rejoignent pour constituer un réseau </a:t>
            </a:r>
          </a:p>
          <a:p>
            <a:pPr lvl="1"/>
            <a:r>
              <a:rPr lang="fr-FR" dirty="0" smtClean="0"/>
              <a:t>même, les </a:t>
            </a:r>
            <a:r>
              <a:rPr lang="fr-FR" dirty="0" err="1" smtClean="0"/>
              <a:t>réticulopodes</a:t>
            </a:r>
            <a:r>
              <a:rPr lang="fr-FR" dirty="0" smtClean="0"/>
              <a:t> de +</a:t>
            </a:r>
            <a:r>
              <a:rPr lang="fr-FR" dirty="0" err="1" smtClean="0"/>
              <a:t>ieurs</a:t>
            </a:r>
            <a:r>
              <a:rPr lang="fr-FR" dirty="0" smtClean="0"/>
              <a:t> cellules peuvent se rejoindre et donner 1 réticulum multicellulaire (filet pour piéger les proies)</a:t>
            </a:r>
          </a:p>
          <a:p>
            <a:pPr lvl="1"/>
            <a:r>
              <a:rPr lang="fr-FR" dirty="0" err="1" smtClean="0"/>
              <a:t>Exp</a:t>
            </a:r>
            <a:r>
              <a:rPr lang="fr-FR" dirty="0" smtClean="0"/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Elphidium</a:t>
            </a:r>
            <a:r>
              <a:rPr lang="fr-FR" dirty="0" smtClean="0"/>
              <a:t>. 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Axapodes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prolongements cytoplasmiques, à disposition rayonnante où chacun est soutenu par 1 filament axial (</a:t>
            </a:r>
            <a:r>
              <a:rPr lang="fr-FR" dirty="0" err="1" smtClean="0">
                <a:solidFill>
                  <a:srgbClr val="FF0000"/>
                </a:solidFill>
              </a:rPr>
              <a:t>axonème</a:t>
            </a:r>
            <a:r>
              <a:rPr lang="fr-FR" dirty="0" smtClean="0"/>
              <a:t>) </a:t>
            </a:r>
          </a:p>
          <a:p>
            <a:r>
              <a:rPr lang="fr-FR" dirty="0" smtClean="0"/>
              <a:t>présentes chez les </a:t>
            </a:r>
            <a:r>
              <a:rPr lang="fr-FR" dirty="0" smtClean="0">
                <a:solidFill>
                  <a:srgbClr val="FF0000"/>
                </a:solidFill>
              </a:rPr>
              <a:t>actinopodes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55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6632"/>
            <a:ext cx="4050109" cy="357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3" y="3962024"/>
            <a:ext cx="4973445" cy="250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40" y="3212976"/>
            <a:ext cx="3588932" cy="305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79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16999"/>
            <a:ext cx="5904655" cy="520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15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b="1" dirty="0" smtClean="0">
                <a:effectLst/>
                <a:latin typeface="Times New Roman"/>
                <a:ea typeface="Calibri"/>
              </a:rPr>
              <a:t>Excrétion et </a:t>
            </a:r>
            <a:r>
              <a:rPr lang="fr-FR" b="1" dirty="0" err="1" smtClean="0">
                <a:effectLst/>
                <a:latin typeface="Times New Roman"/>
                <a:ea typeface="Calibri"/>
              </a:rPr>
              <a:t>osmo</a:t>
            </a:r>
            <a:r>
              <a:rPr lang="fr-FR" b="1" dirty="0" smtClean="0">
                <a:effectLst/>
                <a:latin typeface="Times New Roman"/>
                <a:ea typeface="Calibri"/>
              </a:rPr>
              <a:t> régulation</a:t>
            </a:r>
            <a:r>
              <a:rPr lang="fr-FR" dirty="0" smtClean="0">
                <a:effectLst/>
                <a:latin typeface="Times New Roman"/>
                <a:ea typeface="Calibri"/>
              </a:rPr>
              <a:t>: </a:t>
            </a:r>
          </a:p>
          <a:p>
            <a:pPr lvl="1" algn="just">
              <a:lnSpc>
                <a:spcPct val="150000"/>
              </a:lnSpc>
            </a:pPr>
            <a:r>
              <a:rPr lang="fr-FR" b="1" dirty="0" smtClean="0">
                <a:effectLst/>
                <a:latin typeface="Times New Roman"/>
                <a:ea typeface="Calibri"/>
              </a:rPr>
              <a:t> 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amibes: vacuoles 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contractiles se formant par fusion progressive de petites vacuoles, puis s’accolent à la membrane plasmique pour vider leur contenu à l’extérieur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effectLst/>
                <a:latin typeface="Times New Roman"/>
                <a:ea typeface="Calibri"/>
              </a:rPr>
              <a:t>Nutrition</a:t>
            </a:r>
            <a:r>
              <a:rPr lang="fr-FR" dirty="0" smtClean="0">
                <a:effectLst/>
                <a:latin typeface="Times New Roman"/>
                <a:ea typeface="Calibri"/>
              </a:rPr>
              <a:t>: </a:t>
            </a:r>
          </a:p>
          <a:p>
            <a:pPr lvl="1" algn="just">
              <a:lnSpc>
                <a:spcPct val="150000"/>
              </a:lnSpc>
            </a:pPr>
            <a:r>
              <a:rPr lang="fr-FR" dirty="0" smtClean="0">
                <a:effectLst/>
                <a:latin typeface="Times New Roman"/>
                <a:ea typeface="Calibri"/>
              </a:rPr>
              <a:t>détritivores </a:t>
            </a:r>
            <a:r>
              <a:rPr lang="fr-FR" dirty="0" smtClean="0">
                <a:effectLst/>
                <a:latin typeface="Times New Roman"/>
                <a:ea typeface="Calibri"/>
              </a:rPr>
              <a:t>et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bactérivores</a:t>
            </a:r>
            <a:r>
              <a:rPr lang="fr-FR" dirty="0" smtClean="0">
                <a:effectLst/>
                <a:latin typeface="Times New Roman"/>
                <a:ea typeface="Calibri"/>
              </a:rPr>
              <a:t> vivant dans des milieux riches en matières organiques comme le sol et tous les milieux aquatiques notamment en eau douce</a:t>
            </a:r>
          </a:p>
          <a:p>
            <a:pPr lvl="1" algn="just">
              <a:lnSpc>
                <a:spcPct val="150000"/>
              </a:lnSpc>
            </a:pPr>
            <a:r>
              <a:rPr lang="fr-FR" dirty="0" smtClean="0">
                <a:effectLst/>
                <a:latin typeface="Times New Roman"/>
                <a:ea typeface="Calibri"/>
              </a:rPr>
              <a:t>Certains sont parasites de Mammifères et les agents d’affections humaines graves (comme l’amibiase).</a:t>
            </a:r>
            <a:endParaRPr lang="fr-FR" dirty="0" smtClean="0">
              <a:effectLst/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19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96944" cy="45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744" y="5433030"/>
            <a:ext cx="4325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Vacuoles pulsatiles 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86408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19268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000" b="1" dirty="0">
                <a:solidFill>
                  <a:prstClr val="black"/>
                </a:solidFill>
                <a:latin typeface="Times New Roman"/>
                <a:ea typeface="Calibri"/>
              </a:rPr>
              <a:t>Reproduction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Division binaire: division du noyau sans division du cytoplasme → forme transitoire ou résistante (</a:t>
            </a:r>
            <a:r>
              <a:rPr lang="fr-FR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Amoeba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binucleata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)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divisions </a:t>
            </a:r>
            <a:r>
              <a:rPr lang="fr-FR" sz="24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multiples: </a:t>
            </a:r>
            <a:r>
              <a:rPr lang="fr-FR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foraminifères</a:t>
            </a:r>
            <a:endParaRPr lang="fr-FR" sz="2400" dirty="0">
              <a:solidFill>
                <a:srgbClr val="FF0000"/>
              </a:solidFill>
              <a:ea typeface="Calibri"/>
              <a:cs typeface="Arial"/>
            </a:endParaRPr>
          </a:p>
          <a:p>
            <a:pPr lvl="1"/>
            <a:r>
              <a:rPr lang="fr-FR" sz="2400" dirty="0">
                <a:solidFill>
                  <a:prstClr val="black"/>
                </a:solidFill>
                <a:latin typeface="Times New Roman"/>
                <a:ea typeface="Calibri"/>
              </a:rPr>
              <a:t>multiplication sexuée par autogamie</a:t>
            </a:r>
          </a:p>
          <a:p>
            <a:pPr lvl="2"/>
            <a:r>
              <a:rPr lang="fr-FR" dirty="0" smtClean="0">
                <a:solidFill>
                  <a:prstClr val="black"/>
                </a:solidFill>
                <a:latin typeface="Times New Roman"/>
                <a:ea typeface="Calibri"/>
              </a:rPr>
              <a:t>=  </a:t>
            </a:r>
            <a:r>
              <a:rPr lang="fr-FR" dirty="0">
                <a:solidFill>
                  <a:prstClr val="black"/>
                </a:solidFill>
                <a:latin typeface="Times New Roman"/>
                <a:ea typeface="Calibri"/>
              </a:rPr>
              <a:t>mode: de reproduction </a:t>
            </a:r>
            <a:r>
              <a:rPr lang="fr-FR" dirty="0" err="1">
                <a:solidFill>
                  <a:prstClr val="black"/>
                </a:solidFill>
                <a:latin typeface="Times New Roman"/>
                <a:ea typeface="Calibri"/>
              </a:rPr>
              <a:t>automictique</a:t>
            </a:r>
            <a:r>
              <a:rPr lang="fr-FR" dirty="0">
                <a:solidFill>
                  <a:prstClr val="black"/>
                </a:solidFill>
                <a:latin typeface="Times New Roman"/>
                <a:ea typeface="Calibri"/>
              </a:rPr>
              <a:t>  n’impliquant qu’1 parent</a:t>
            </a:r>
          </a:p>
          <a:p>
            <a:pPr lvl="2"/>
            <a:r>
              <a:rPr lang="fr-FR" dirty="0">
                <a:solidFill>
                  <a:prstClr val="black"/>
                </a:solidFill>
                <a:latin typeface="Times New Roman"/>
                <a:ea typeface="Calibri"/>
              </a:rPr>
              <a:t>pas 1 multiplication bien qu’un individu donne un individu</a:t>
            </a:r>
          </a:p>
          <a:p>
            <a:pPr lvl="2"/>
            <a:r>
              <a:rPr lang="fr-FR" dirty="0">
                <a:solidFill>
                  <a:prstClr val="black"/>
                </a:solidFill>
                <a:latin typeface="Times New Roman"/>
                <a:ea typeface="Calibri"/>
              </a:rPr>
              <a:t>C’est 1 rajeunissement génétique de l’individu</a:t>
            </a:r>
          </a:p>
          <a:p>
            <a:pPr lvl="2"/>
            <a:r>
              <a:rPr lang="fr-FR" dirty="0">
                <a:solidFill>
                  <a:prstClr val="black"/>
                </a:solidFill>
                <a:latin typeface="Times New Roman"/>
                <a:ea typeface="Calibri"/>
              </a:rPr>
              <a:t>rencontré chez certains foraminifères et héliozoaires (actinopodes)</a:t>
            </a:r>
            <a:endParaRPr lang="fr-FR" dirty="0">
              <a:solidFill>
                <a:prstClr val="black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27128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1118</Words>
  <Application>Microsoft Office PowerPoint</Application>
  <PresentationFormat>Affichage à l'écran (4:3)</PresentationFormat>
  <Paragraphs>182</Paragraphs>
  <Slides>37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2-Classification</vt:lpstr>
      <vt:lpstr>Entamoeba histolytica</vt:lpstr>
      <vt:lpstr>Amoeba proteus </vt:lpstr>
      <vt:lpstr>                               Amoeba proteus </vt:lpstr>
      <vt:lpstr>Sous classe des Thecamoeba </vt:lpstr>
      <vt:lpstr>Difflugia pyriformis </vt:lpstr>
      <vt:lpstr>Présentation PowerPoint</vt:lpstr>
      <vt:lpstr>Classe 2 : Granuloreticulosea </vt:lpstr>
      <vt:lpstr>                Foraminifera </vt:lpstr>
      <vt:lpstr>Présentation PowerPoint</vt:lpstr>
      <vt:lpstr>Présentation PowerPoint</vt:lpstr>
      <vt:lpstr>Présentation PowerPoint</vt:lpstr>
      <vt:lpstr>Superclass2: Sarcodina = Actinopoda  </vt:lpstr>
      <vt:lpstr>Cl1- Radiolaria </vt:lpstr>
      <vt:lpstr>Présentation PowerPoint</vt:lpstr>
      <vt:lpstr>Présentation PowerPoint</vt:lpstr>
      <vt:lpstr>Présentation PowerPoint</vt:lpstr>
      <vt:lpstr>Présentation PowerPoint</vt:lpstr>
      <vt:lpstr> Cl2- Acantharia</vt:lpstr>
      <vt:lpstr>Présentation PowerPoint</vt:lpstr>
      <vt:lpstr>Présentation PowerPoint</vt:lpstr>
      <vt:lpstr>Présentation PowerPoint</vt:lpstr>
      <vt:lpstr>Présentation PowerPoint</vt:lpstr>
      <vt:lpstr>Caractéristiques </vt:lpstr>
      <vt:lpstr>Présentation PowerPoint</vt:lpstr>
      <vt:lpstr>Classification phylogénétique et Taxonomie </vt:lpstr>
      <vt:lpstr>                          Actinophrys sp.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keywords>ES</cp:keywords>
  <cp:lastModifiedBy>LENOVO</cp:lastModifiedBy>
  <cp:revision>8</cp:revision>
  <dcterms:created xsi:type="dcterms:W3CDTF">2024-10-25T20:41:39Z</dcterms:created>
  <dcterms:modified xsi:type="dcterms:W3CDTF">2025-11-01T19:45:49Z</dcterms:modified>
</cp:coreProperties>
</file>