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7" r:id="rId8"/>
    <p:sldId id="259" r:id="rId9"/>
    <p:sldId id="266" r:id="rId10"/>
    <p:sldId id="267" r:id="rId11"/>
    <p:sldId id="279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3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6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5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9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7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33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49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5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5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7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F58D-6F57-4824-A8CA-C2E1B1615A07}" type="datetimeFigureOut">
              <a:rPr lang="fr-FR" smtClean="0"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7B120-7779-4EC6-95AF-D0FD519E7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2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7535"/>
            <a:ext cx="7619566" cy="14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0003"/>
            <a:ext cx="7421509" cy="101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1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6" y="692696"/>
            <a:ext cx="8301754" cy="58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0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" y="0"/>
            <a:ext cx="8782402" cy="480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530120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Cycle général d’un cnidaire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0682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basée sur 2 critères:</a:t>
            </a:r>
          </a:p>
          <a:p>
            <a:pPr lvl="1"/>
            <a:r>
              <a:rPr lang="fr-FR" dirty="0" smtClean="0"/>
              <a:t>aspect de la cavité gastrique: non cloisonnée, incomplètement ou complètement cloisonnée</a:t>
            </a:r>
          </a:p>
          <a:p>
            <a:pPr lvl="1"/>
            <a:r>
              <a:rPr lang="fr-FR" dirty="0" smtClean="0"/>
              <a:t>cycle de développement: alternance ou prédominance des phases polype ou méduse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77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" y="1268760"/>
            <a:ext cx="9023032" cy="476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0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 1 – Hydrozoaires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40060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sp</a:t>
            </a: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dulçaquicoles</a:t>
            </a: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exp</a:t>
            </a: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: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Hydra</a:t>
            </a: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ou marines vivant en colonie: </a:t>
            </a:r>
            <a:r>
              <a:rPr lang="fr-FR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Obelia</a:t>
            </a:r>
            <a:endParaRPr lang="fr-FR" dirty="0" smtClean="0">
              <a:solidFill>
                <a:srgbClr val="FF0000"/>
              </a:solidFill>
              <a:effectLst/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Cavité </a:t>
            </a:r>
            <a:r>
              <a:rPr lang="fr-FR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gastrovasculaire</a:t>
            </a: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simple non divisée par des cloisons</a:t>
            </a:r>
            <a:endParaRPr lang="fr-FR" sz="28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Polype solitaire, colonial </a:t>
            </a:r>
            <a:endParaRPr lang="fr-FR" sz="28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Méduse planctonique, transparente et petite</a:t>
            </a:r>
            <a:endParaRPr lang="fr-FR" sz="2800" dirty="0"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Alternance entre forme polype et forme méduse ou cycle réduit à la phase polype ou à la phase méduse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génération polype mieux développée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méduses avec </a:t>
            </a:r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velum </a:t>
            </a:r>
            <a:r>
              <a:rPr lang="fr-FR" dirty="0" smtClean="0">
                <a:effectLst/>
                <a:latin typeface="Times New Roman"/>
                <a:ea typeface="Calibri"/>
                <a:cs typeface="Arial"/>
              </a:rPr>
              <a:t>(repli de l’ombrelle)</a:t>
            </a:r>
          </a:p>
        </p:txBody>
      </p:sp>
    </p:spTree>
    <p:extLst>
      <p:ext uri="{BB962C8B-B14F-4D97-AF65-F5344CB8AC3E}">
        <p14:creationId xmlns:p14="http://schemas.microsoft.com/office/powerpoint/2010/main" val="74852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80" y="476672"/>
            <a:ext cx="33897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2080" y="5229200"/>
            <a:ext cx="411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Fragment d’une </a:t>
            </a:r>
            <a:r>
              <a:rPr lang="fr-FR" dirty="0" err="1" smtClean="0"/>
              <a:t>colonnie</a:t>
            </a:r>
            <a:r>
              <a:rPr lang="fr-FR" dirty="0" smtClean="0"/>
              <a:t> d’</a:t>
            </a:r>
            <a:r>
              <a:rPr lang="fr-FR" dirty="0" err="1" smtClean="0"/>
              <a:t>Obelia</a:t>
            </a:r>
            <a:r>
              <a:rPr lang="fr-FR" dirty="0" smtClean="0"/>
              <a:t> </a:t>
            </a:r>
            <a:r>
              <a:rPr lang="fr-FR" dirty="0" err="1" smtClean="0"/>
              <a:t>sp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28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2 S/Cl: Hydraires et Siphonophores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S/Cl1: Hydraires</a:t>
            </a:r>
          </a:p>
          <a:p>
            <a:pPr lvl="2"/>
            <a:r>
              <a:rPr lang="fr-FR" dirty="0" smtClean="0"/>
              <a:t> Tentacules creux</a:t>
            </a:r>
          </a:p>
          <a:p>
            <a:pPr lvl="2"/>
            <a:r>
              <a:rPr lang="fr-FR" dirty="0" smtClean="0"/>
              <a:t> Solitaires ou coloniaux</a:t>
            </a:r>
          </a:p>
          <a:p>
            <a:pPr lvl="2"/>
            <a:r>
              <a:rPr lang="fr-FR" dirty="0" smtClean="0"/>
              <a:t>2 ordres: Hydrides, </a:t>
            </a:r>
            <a:r>
              <a:rPr lang="fr-FR" dirty="0" err="1" smtClean="0"/>
              <a:t>Leptolides</a:t>
            </a:r>
            <a:endParaRPr lang="fr-FR" dirty="0" smtClean="0"/>
          </a:p>
          <a:p>
            <a:pPr lvl="3"/>
            <a:r>
              <a:rPr lang="fr-FR" dirty="0" smtClean="0">
                <a:solidFill>
                  <a:srgbClr val="FF0000"/>
                </a:solidFill>
              </a:rPr>
              <a:t>O1: Hydrides</a:t>
            </a:r>
            <a:r>
              <a:rPr lang="fr-FR" dirty="0" smtClean="0"/>
              <a:t>:</a:t>
            </a:r>
          </a:p>
          <a:p>
            <a:pPr lvl="4"/>
            <a:r>
              <a:rPr lang="fr-FR" dirty="0" smtClean="0"/>
              <a:t> Exclusivement sous forme polype.</a:t>
            </a:r>
          </a:p>
          <a:p>
            <a:pPr lvl="4"/>
            <a:r>
              <a:rPr lang="fr-FR" dirty="0" smtClean="0"/>
              <a:t> </a:t>
            </a:r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Hydra viridis </a:t>
            </a:r>
            <a:r>
              <a:rPr lang="fr-FR" dirty="0" smtClean="0"/>
              <a:t>(Hydre d’eau douce).</a:t>
            </a:r>
          </a:p>
          <a:p>
            <a:pPr lvl="3"/>
            <a:r>
              <a:rPr lang="fr-FR" dirty="0" smtClean="0">
                <a:solidFill>
                  <a:srgbClr val="FF0000"/>
                </a:solidFill>
              </a:rPr>
              <a:t>O2: </a:t>
            </a:r>
            <a:r>
              <a:rPr lang="fr-FR" dirty="0" err="1" smtClean="0">
                <a:solidFill>
                  <a:srgbClr val="FF0000"/>
                </a:solidFill>
              </a:rPr>
              <a:t>Leptolides</a:t>
            </a:r>
            <a:r>
              <a:rPr lang="fr-FR" dirty="0" smtClean="0"/>
              <a:t>:</a:t>
            </a:r>
          </a:p>
          <a:p>
            <a:pPr lvl="4"/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Obelia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geniculata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S/Cl2: Siphonophores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 Colonies pélagiques (flottantes), constituées d’unité semblables: les </a:t>
            </a:r>
            <a:r>
              <a:rPr lang="fr-FR" dirty="0" smtClean="0">
                <a:solidFill>
                  <a:srgbClr val="FF0000"/>
                </a:solidFill>
              </a:rPr>
              <a:t>cormidies</a:t>
            </a:r>
          </a:p>
          <a:p>
            <a:pPr lvl="2"/>
            <a:r>
              <a:rPr lang="fr-FR" dirty="0" smtClean="0"/>
              <a:t>permanentes ou détachables</a:t>
            </a:r>
          </a:p>
          <a:p>
            <a:pPr lvl="2"/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Physalia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phisalis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 2 -  Scyphozoaires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Skuphos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coupe)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Cavité gastrique à 4 bourrelets endodermique</a:t>
            </a: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Phase Polype très réduite lorsqu'elle existe, solitaire, petit  et fixé sur 1 substrat</a:t>
            </a: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Formation de méduse par reproduction asexuée = 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strobilation</a:t>
            </a: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fr-FR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Phase méduse sans velum dominante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hiver, le corps du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scyphistome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(petit polype issu de la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planula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s’allonge et s’étrangle en disques superposés: le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strobile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 disque se coupe, se détache, se renverse et constitue 1 méduse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ephyrule</a:t>
            </a:r>
            <a:endParaRPr lang="fr-F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Aurelia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aurita</a:t>
            </a:r>
            <a:endParaRPr lang="fr-F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6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2943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4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Cl 3 -  Anthozoaires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Uniquement forme polype</a:t>
            </a:r>
            <a:endParaRPr lang="fr-FR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Cavité gastrique partiellement divisée en loges par des parois endodermiques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 centre du cercle de tentacules, l’ectoderme s’invagine en 1 pharynx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Sur le côte du pharynx existe 1 gouttière ciliée: 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siphonoglyphe</a:t>
            </a: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fr-F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 </a:t>
            </a: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dernier confère à l’animal 1 symétrie dorso-ventrale (symétrie bilatérale) qui se superpose à la symétrie rayonnée, indiquée par les tentacules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Sexes généralement séparés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Systématique basée sur le nombre de tentacules et de loges gastriques.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fr-FR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S/Cl: Octocoralliaires et Hexacoralliaires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fr-FR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1- 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 de véritables tissus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tiennent leur nom de cellules caractéristiques retrouvées à la surface de  leur corps = cellules urticantes: les </a:t>
            </a:r>
            <a:r>
              <a:rPr lang="fr-FR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cnidocystes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fr-FR" sz="3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cnidé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= ortie) très abondants le long de leurs tentacules et dans l’ectoderme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symétrie </a:t>
            </a:r>
            <a:r>
              <a:rPr lang="fr-FR" sz="3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radiale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à laquelle se superpose 1 symétrie bilatérale secondaire (chez les Anthozoaires)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sz="3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Corps en forme de sac avec 1 cavité interne digestive  pourvu d1 orifice à double fonction (anus + bouche) entouré de tentacule creux spécialisés dans la capture de la proie.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cycle biologique unique avec alternance de générations 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entre </a:t>
            </a:r>
            <a:r>
              <a:rPr lang="fr-FR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stade</a:t>
            </a:r>
          </a:p>
          <a:p>
            <a:pPr lvl="1" algn="just">
              <a:lnSpc>
                <a:spcPct val="150000"/>
              </a:lnSpc>
              <a:buFont typeface="Symbol"/>
              <a:buChar char=""/>
            </a:pPr>
            <a:r>
              <a:rPr lang="fr-FR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polype</a:t>
            </a:r>
            <a:r>
              <a:rPr lang="fr-FR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(fixe) constituant généralement la forme asexuée benthiques</a:t>
            </a:r>
          </a:p>
          <a:p>
            <a:pPr lvl="1" algn="just">
              <a:lnSpc>
                <a:spcPct val="150000"/>
              </a:lnSpc>
              <a:buFont typeface="Symbol"/>
              <a:buChar char=""/>
            </a:pPr>
            <a:r>
              <a:rPr lang="fr-FR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fr-FR" sz="2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méduse</a:t>
            </a:r>
            <a:r>
              <a:rPr lang="fr-FR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(libre) sexuée et pélagiques</a:t>
            </a:r>
            <a:endParaRPr lang="fr-FR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72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S/Cl1: Octocoralliaires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8 tentacules pennés</a:t>
            </a:r>
          </a:p>
          <a:p>
            <a:pPr lvl="1"/>
            <a:r>
              <a:rPr lang="fr-FR" dirty="0" smtClean="0"/>
              <a:t>8 cloisons gastriques</a:t>
            </a:r>
          </a:p>
          <a:p>
            <a:pPr lvl="1"/>
            <a:r>
              <a:rPr lang="fr-FR" dirty="0" smtClean="0"/>
              <a:t>1 </a:t>
            </a:r>
            <a:r>
              <a:rPr lang="fr-FR" dirty="0" err="1" smtClean="0"/>
              <a:t>siphonoglyphe</a:t>
            </a:r>
            <a:r>
              <a:rPr lang="fr-FR" dirty="0" smtClean="0"/>
              <a:t> ventral</a:t>
            </a:r>
          </a:p>
          <a:p>
            <a:pPr lvl="1"/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Coralium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rubrum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corail rouge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S/Cl2: Hexacoralliaires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Tentacules lisses correspond à 1 multiple de 6</a:t>
            </a:r>
          </a:p>
          <a:p>
            <a:pPr lvl="1"/>
            <a:r>
              <a:rPr lang="fr-FR" dirty="0" smtClean="0"/>
              <a:t>Cloisons gastriques égales à 1 multiple de 6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siphonoglyphes</a:t>
            </a:r>
            <a:r>
              <a:rPr lang="fr-FR" dirty="0" smtClean="0"/>
              <a:t>: 1 ventral et 1 dorsal</a:t>
            </a:r>
          </a:p>
          <a:p>
            <a:pPr lvl="1"/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Anémone de mer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6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6995"/>
            <a:ext cx="3746468" cy="313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67671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6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6" y="1268760"/>
            <a:ext cx="8969253" cy="43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07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Défense et écologie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76064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cnidoblastes = excellent moyen de défense</a:t>
            </a:r>
          </a:p>
          <a:p>
            <a:r>
              <a:rPr lang="fr-FR" dirty="0" smtClean="0"/>
              <a:t>toxines relâchées injectées dans les tissus de la proie</a:t>
            </a:r>
          </a:p>
          <a:p>
            <a:r>
              <a:rPr lang="fr-FR" dirty="0" smtClean="0"/>
              <a:t>Pour les plongeurs, la substance toxique peut provoquer des brûlures douloureuses </a:t>
            </a:r>
          </a:p>
          <a:p>
            <a:r>
              <a:rPr lang="fr-FR" dirty="0" smtClean="0"/>
              <a:t>squelette calcaire des coraux leur assure 1 protection contre les poissons trop  voraces.</a:t>
            </a:r>
          </a:p>
          <a:p>
            <a:r>
              <a:rPr lang="fr-FR" dirty="0" smtClean="0"/>
              <a:t>polypes produisent du mucus pour nettoyer leur surface des    particules qui sédimentent et de nombreux poissons coralliens se nourrissent de ce </a:t>
            </a:r>
            <a:r>
              <a:rPr lang="fr-FR" dirty="0" smtClean="0"/>
              <a:t>mucus</a:t>
            </a:r>
            <a:endParaRPr lang="fr-FR" dirty="0" smtClean="0"/>
          </a:p>
          <a:p>
            <a:r>
              <a:rPr lang="fr-FR" dirty="0" smtClean="0"/>
              <a:t>Plusieurs coraux possèdent des algues photosynthétiques dans des vacuoles</a:t>
            </a:r>
          </a:p>
          <a:p>
            <a:r>
              <a:rPr lang="fr-FR" dirty="0" smtClean="0"/>
              <a:t>Les algues produisent des sucres qui sont assimilés par </a:t>
            </a:r>
            <a:r>
              <a:rPr lang="fr-FR" smtClean="0"/>
              <a:t>les </a:t>
            </a:r>
            <a:r>
              <a:rPr lang="fr-FR" smtClean="0"/>
              <a:t>coraux </a:t>
            </a:r>
            <a:r>
              <a:rPr lang="fr-FR" dirty="0" smtClean="0"/>
              <a:t>et débarrassent les coraux des déchets azotés</a:t>
            </a:r>
          </a:p>
          <a:p>
            <a:r>
              <a:rPr lang="fr-FR" dirty="0" smtClean="0"/>
              <a:t>Corail       </a:t>
            </a:r>
            <a:r>
              <a:rPr lang="fr-FR" dirty="0" smtClean="0"/>
              <a:t>  </a:t>
            </a:r>
            <a:r>
              <a:rPr lang="fr-FR" dirty="0" smtClean="0"/>
              <a:t>récif  corallien        écosystème marin très important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763688" y="60212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68" y="5950695"/>
            <a:ext cx="6588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4807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aquatiques, presque tous </a:t>
            </a:r>
            <a:r>
              <a:rPr lang="fr-FR" dirty="0" smtClean="0"/>
              <a:t>marins</a:t>
            </a:r>
            <a:r>
              <a:rPr lang="fr-FR" dirty="0" smtClean="0"/>
              <a:t>, solitaires ou coloniaux, pélagiques ou benthiques</a:t>
            </a:r>
          </a:p>
          <a:p>
            <a:r>
              <a:rPr lang="fr-FR" dirty="0" smtClean="0"/>
              <a:t>Reproduction sexuée (polype ou méduse avec </a:t>
            </a:r>
            <a:r>
              <a:rPr lang="fr-FR" dirty="0" smtClean="0">
                <a:solidFill>
                  <a:srgbClr val="FF0000"/>
                </a:solidFill>
              </a:rPr>
              <a:t>gonochorisme</a:t>
            </a:r>
            <a:r>
              <a:rPr lang="fr-FR" dirty="0" smtClean="0"/>
              <a:t> ou </a:t>
            </a:r>
            <a:r>
              <a:rPr lang="fr-FR" dirty="0" smtClean="0">
                <a:solidFill>
                  <a:srgbClr val="FF0000"/>
                </a:solidFill>
              </a:rPr>
              <a:t>hermaphrodisme</a:t>
            </a:r>
            <a:r>
              <a:rPr lang="fr-FR" dirty="0" smtClean="0"/>
              <a:t>), et/ou asexuée (polype avec bourgeonnement, </a:t>
            </a:r>
            <a:r>
              <a:rPr lang="fr-FR" dirty="0" err="1" smtClean="0">
                <a:solidFill>
                  <a:srgbClr val="FF0000"/>
                </a:solidFill>
              </a:rPr>
              <a:t>strobilisation</a:t>
            </a:r>
            <a:r>
              <a:rPr lang="fr-FR" dirty="0" smtClean="0"/>
              <a:t>,...).</a:t>
            </a:r>
          </a:p>
          <a:p>
            <a:r>
              <a:rPr lang="fr-FR" dirty="0" smtClean="0"/>
              <a:t>prédateurs utilisant les cnidoblastes pour accrocher et engluer leurs proies</a:t>
            </a:r>
          </a:p>
          <a:p>
            <a:r>
              <a:rPr lang="fr-FR" dirty="0" smtClean="0"/>
              <a:t>certaines anémones de mer produisent des </a:t>
            </a:r>
            <a:r>
              <a:rPr lang="fr-FR" dirty="0" smtClean="0">
                <a:solidFill>
                  <a:srgbClr val="FF0000"/>
                </a:solidFill>
              </a:rPr>
              <a:t>cellulases</a:t>
            </a:r>
            <a:r>
              <a:rPr lang="fr-FR" dirty="0" smtClean="0"/>
              <a:t> leur permettant de digérer le matériel végétal</a:t>
            </a:r>
          </a:p>
          <a:p>
            <a:r>
              <a:rPr lang="fr-FR" dirty="0" smtClean="0"/>
              <a:t>vivent très souvent en association symbiotique</a:t>
            </a:r>
          </a:p>
          <a:p>
            <a:r>
              <a:rPr lang="fr-FR" dirty="0" err="1" smtClean="0"/>
              <a:t>Exp</a:t>
            </a:r>
            <a:r>
              <a:rPr lang="fr-FR" dirty="0" smtClean="0"/>
              <a:t>: anémone et le poisson-clown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74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16791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7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2- structure de la paroi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 smtClean="0"/>
              <a:t>cas de l’Hydre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ectoderme, constitué de 4 types de cellules:</a:t>
            </a:r>
          </a:p>
          <a:p>
            <a:pPr lvl="2"/>
            <a:r>
              <a:rPr lang="fr-FR" dirty="0" smtClean="0"/>
              <a:t>Cellules myoépithéliales</a:t>
            </a:r>
          </a:p>
          <a:p>
            <a:pPr lvl="2"/>
            <a:r>
              <a:rPr lang="fr-FR" dirty="0" smtClean="0"/>
              <a:t>Cellules neurosensorielles</a:t>
            </a:r>
          </a:p>
          <a:p>
            <a:pPr lvl="2"/>
            <a:r>
              <a:rPr lang="fr-FR" dirty="0" smtClean="0"/>
              <a:t>Cellules interstitielles</a:t>
            </a:r>
          </a:p>
          <a:p>
            <a:pPr lvl="2"/>
            <a:r>
              <a:rPr lang="fr-FR" dirty="0" smtClean="0"/>
              <a:t>Cellules urticantes (</a:t>
            </a:r>
            <a:r>
              <a:rPr lang="fr-FR" dirty="0" err="1" smtClean="0"/>
              <a:t>cnidocytes</a:t>
            </a:r>
            <a:r>
              <a:rPr lang="fr-FR" dirty="0" smtClean="0"/>
              <a:t> ou cnidoblastes)</a:t>
            </a:r>
          </a:p>
          <a:p>
            <a:pPr lvl="1"/>
            <a:r>
              <a:rPr lang="fr-FR" dirty="0" smtClean="0"/>
              <a:t>endoderme, composé de 4 types de cellules:</a:t>
            </a:r>
          </a:p>
          <a:p>
            <a:pPr lvl="2"/>
            <a:r>
              <a:rPr lang="fr-FR" dirty="0" smtClean="0"/>
              <a:t>Cellules myoépithéliales</a:t>
            </a:r>
          </a:p>
          <a:p>
            <a:pPr lvl="2"/>
            <a:r>
              <a:rPr lang="fr-FR" dirty="0" smtClean="0"/>
              <a:t>Cellules glandulaires</a:t>
            </a:r>
          </a:p>
          <a:p>
            <a:pPr lvl="2"/>
            <a:r>
              <a:rPr lang="fr-FR" dirty="0" smtClean="0"/>
              <a:t>Cellules sensorielles</a:t>
            </a:r>
          </a:p>
          <a:p>
            <a:pPr lvl="2"/>
            <a:r>
              <a:rPr lang="fr-FR" dirty="0" smtClean="0"/>
              <a:t>Cellules interstitielles</a:t>
            </a:r>
          </a:p>
          <a:p>
            <a:r>
              <a:rPr lang="fr-FR" dirty="0" smtClean="0"/>
              <a:t>Entre les 2 feuillets se trouve 1 couche intermédiaire: </a:t>
            </a:r>
            <a:r>
              <a:rPr lang="fr-FR" dirty="0" err="1" smtClean="0"/>
              <a:t>mésoglée</a:t>
            </a:r>
            <a:r>
              <a:rPr lang="fr-FR" dirty="0" smtClean="0"/>
              <a:t> contenant des </a:t>
            </a:r>
            <a:r>
              <a:rPr lang="fr-FR" dirty="0" err="1" smtClean="0">
                <a:solidFill>
                  <a:srgbClr val="FF0000"/>
                </a:solidFill>
              </a:rPr>
              <a:t>protoneurones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9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" y="332656"/>
            <a:ext cx="9142947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0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12" y="428028"/>
            <a:ext cx="3579452" cy="410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4" y="476672"/>
            <a:ext cx="4824536" cy="46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6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 smtClean="0"/>
              <a:t>                                              </a:t>
            </a:r>
            <a:endParaRPr lang="fr-FR" sz="6400" dirty="0" smtClean="0"/>
          </a:p>
          <a:p>
            <a:pPr marL="0" indent="0">
              <a:buNone/>
            </a:pPr>
            <a:r>
              <a:rPr lang="fr-FR" sz="5000" b="1" u="sng" dirty="0" smtClean="0"/>
              <a:t>Cas des méduses</a:t>
            </a:r>
            <a:r>
              <a:rPr lang="fr-FR" sz="5000" dirty="0" smtClean="0"/>
              <a:t>: </a:t>
            </a:r>
          </a:p>
          <a:p>
            <a:r>
              <a:rPr lang="fr-FR" sz="5000" dirty="0" smtClean="0"/>
              <a:t>nageuses</a:t>
            </a:r>
          </a:p>
          <a:p>
            <a:r>
              <a:rPr lang="fr-FR" sz="5000" dirty="0" smtClean="0"/>
              <a:t>face aborale convexe:  </a:t>
            </a:r>
            <a:r>
              <a:rPr lang="fr-FR" sz="5000" dirty="0" smtClean="0">
                <a:solidFill>
                  <a:srgbClr val="FF0000"/>
                </a:solidFill>
              </a:rPr>
              <a:t>Ombrelle</a:t>
            </a:r>
          </a:p>
          <a:p>
            <a:r>
              <a:rPr lang="fr-FR" sz="5000" dirty="0" smtClean="0"/>
              <a:t>face orale concave</a:t>
            </a:r>
          </a:p>
          <a:p>
            <a:r>
              <a:rPr lang="fr-FR" sz="5000" dirty="0" smtClean="0"/>
              <a:t>bouche s'ouvre à l'extrémité, orientée vers le bas et suspendue par le </a:t>
            </a:r>
            <a:r>
              <a:rPr lang="fr-FR" sz="5000" dirty="0" smtClean="0">
                <a:solidFill>
                  <a:srgbClr val="FF0000"/>
                </a:solidFill>
              </a:rPr>
              <a:t>manubrium</a:t>
            </a:r>
          </a:p>
          <a:p>
            <a:r>
              <a:rPr lang="fr-FR" sz="5000" dirty="0" smtClean="0">
                <a:solidFill>
                  <a:srgbClr val="FF0000"/>
                </a:solidFill>
              </a:rPr>
              <a:t>cavité gastro-vasculaire </a:t>
            </a:r>
            <a:r>
              <a:rPr lang="fr-FR" sz="5000" dirty="0" smtClean="0"/>
              <a:t>ramifiée dans l'ombrelle qui est bordée de tentacules</a:t>
            </a:r>
          </a:p>
          <a:p>
            <a:r>
              <a:rPr lang="fr-FR" sz="5000" dirty="0" smtClean="0"/>
              <a:t>cnidoblastes concentrés sur les tentacules</a:t>
            </a:r>
          </a:p>
          <a:p>
            <a:pPr marL="0" indent="0">
              <a:buNone/>
            </a:pPr>
            <a:r>
              <a:rPr lang="fr-FR" sz="5000" b="1" u="sng" dirty="0" smtClean="0"/>
              <a:t>Cas des polypes</a:t>
            </a:r>
            <a:r>
              <a:rPr lang="fr-FR" sz="5000" dirty="0" smtClean="0"/>
              <a:t> </a:t>
            </a:r>
            <a:endParaRPr lang="fr-FR" sz="5000" dirty="0" smtClean="0"/>
          </a:p>
          <a:p>
            <a:r>
              <a:rPr lang="fr-FR" sz="5000" dirty="0" smtClean="0"/>
              <a:t>petit sac dont l'ouverture= bouche, est orientée vers le haut et entourée d‘1 couronne de tentacules dans lesquels se prolonge la cavité </a:t>
            </a:r>
            <a:r>
              <a:rPr lang="fr-FR" sz="5000" dirty="0" err="1" smtClean="0"/>
              <a:t>gastrovasculaire</a:t>
            </a:r>
            <a:r>
              <a:rPr lang="fr-FR" sz="5000" dirty="0" smtClean="0"/>
              <a:t> s'attachant au substrat par leur disque pédieux</a:t>
            </a:r>
          </a:p>
          <a:p>
            <a:r>
              <a:rPr lang="fr-FR" sz="5000" dirty="0" err="1" smtClean="0"/>
              <a:t>mésoglée</a:t>
            </a:r>
            <a:r>
              <a:rPr lang="fr-FR" sz="5000" dirty="0" smtClean="0"/>
              <a:t> mince</a:t>
            </a:r>
          </a:p>
          <a:p>
            <a:r>
              <a:rPr lang="fr-FR" sz="5000" dirty="0" smtClean="0"/>
              <a:t>cellules digestives captant la nourriture par phagocytose et les cellules </a:t>
            </a:r>
            <a:r>
              <a:rPr lang="fr-FR" sz="5000" dirty="0" smtClean="0"/>
              <a:t>glandulaires </a:t>
            </a:r>
            <a:r>
              <a:rPr lang="fr-FR" sz="5000" dirty="0" smtClean="0"/>
              <a:t>libérant les enzymes digestives dans la cavité gastro-vasculaire</a:t>
            </a:r>
          </a:p>
          <a:p>
            <a:r>
              <a:rPr lang="fr-FR" sz="5000" dirty="0" smtClean="0"/>
              <a:t>Cnidaires: carnivores capturant leurs proies à l'aide de leurs tentacules et des cnidocystes</a:t>
            </a:r>
          </a:p>
        </p:txBody>
      </p:sp>
    </p:spTree>
    <p:extLst>
      <p:ext uri="{BB962C8B-B14F-4D97-AF65-F5344CB8AC3E}">
        <p14:creationId xmlns:p14="http://schemas.microsoft.com/office/powerpoint/2010/main" val="129396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Reproduction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alternance entre forme polype et forme méduse</a:t>
            </a:r>
          </a:p>
          <a:p>
            <a:r>
              <a:rPr lang="fr-FR" dirty="0" smtClean="0"/>
              <a:t>Les 2 formes peuvent émettre des gamètes</a:t>
            </a:r>
          </a:p>
          <a:p>
            <a:r>
              <a:rPr lang="fr-FR" dirty="0" smtClean="0"/>
              <a:t>résultat de la fécondation: larve ciliée = </a:t>
            </a:r>
            <a:r>
              <a:rPr lang="fr-FR" dirty="0" err="1" smtClean="0">
                <a:solidFill>
                  <a:srgbClr val="FF0000"/>
                </a:solidFill>
              </a:rPr>
              <a:t>planula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larve se fixe et se transforme en 1 petit polype (</a:t>
            </a:r>
            <a:r>
              <a:rPr lang="fr-FR" dirty="0" err="1" smtClean="0">
                <a:solidFill>
                  <a:srgbClr val="FF0000"/>
                </a:solidFill>
              </a:rPr>
              <a:t>scyphistome</a:t>
            </a:r>
            <a:r>
              <a:rPr lang="fr-FR" dirty="0" smtClean="0"/>
              <a:t>) pouvant vivre +</a:t>
            </a:r>
            <a:r>
              <a:rPr lang="fr-FR" dirty="0" err="1" smtClean="0"/>
              <a:t>ieurs</a:t>
            </a:r>
            <a:r>
              <a:rPr lang="fr-FR" dirty="0" smtClean="0"/>
              <a:t> années et se multiplier par bourgeonnement latéral</a:t>
            </a:r>
          </a:p>
          <a:p>
            <a:r>
              <a:rPr lang="fr-FR" dirty="0" smtClean="0"/>
              <a:t>constrictions transversales apparaissant le long du </a:t>
            </a:r>
            <a:r>
              <a:rPr lang="fr-FR" dirty="0" err="1" smtClean="0"/>
              <a:t>scyphistome</a:t>
            </a:r>
            <a:r>
              <a:rPr lang="fr-FR" dirty="0" smtClean="0"/>
              <a:t> pour donner le </a:t>
            </a:r>
            <a:r>
              <a:rPr lang="fr-FR" dirty="0" smtClean="0">
                <a:solidFill>
                  <a:srgbClr val="FF0000"/>
                </a:solidFill>
              </a:rPr>
              <a:t>strobile</a:t>
            </a:r>
          </a:p>
          <a:p>
            <a:r>
              <a:rPr lang="fr-FR" dirty="0" smtClean="0"/>
              <a:t>Ceux-ci vont se détacher successivement pour donner de petites méduses (</a:t>
            </a:r>
            <a:r>
              <a:rPr lang="fr-FR" dirty="0" err="1" smtClean="0">
                <a:solidFill>
                  <a:srgbClr val="FF0000"/>
                </a:solidFill>
              </a:rPr>
              <a:t>éphyrules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Toutes les méduses issues d‘1 même </a:t>
            </a:r>
            <a:r>
              <a:rPr lang="fr-FR" dirty="0" err="1" smtClean="0"/>
              <a:t>scyphistome</a:t>
            </a:r>
            <a:r>
              <a:rPr lang="fr-FR" dirty="0" smtClean="0"/>
              <a:t> sont de même sexe  et mènent 1 vie pélagique</a:t>
            </a:r>
          </a:p>
          <a:p>
            <a:r>
              <a:rPr lang="fr-FR" dirty="0" smtClean="0"/>
              <a:t>peuvent se reproduire de façon végétative pour donner d'autres méduses ou par des gamètes pour recommencer 1 nouveau cycle au stade polype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2648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971</Words>
  <Application>Microsoft Office PowerPoint</Application>
  <PresentationFormat>Affichage à l'écran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1- Généralités</vt:lpstr>
      <vt:lpstr>Présentation PowerPoint</vt:lpstr>
      <vt:lpstr>Présentation PowerPoint</vt:lpstr>
      <vt:lpstr>2- structure de la paroi</vt:lpstr>
      <vt:lpstr>Présentation PowerPoint</vt:lpstr>
      <vt:lpstr>Présentation PowerPoint</vt:lpstr>
      <vt:lpstr>Présentation PowerPoint</vt:lpstr>
      <vt:lpstr>Reproduction </vt:lpstr>
      <vt:lpstr>Présentation PowerPoint</vt:lpstr>
      <vt:lpstr>Présentation PowerPoint</vt:lpstr>
      <vt:lpstr>Classification</vt:lpstr>
      <vt:lpstr>Présentation PowerPoint</vt:lpstr>
      <vt:lpstr>Cl 1 – Hydrozoaires</vt:lpstr>
      <vt:lpstr>Présentation PowerPoint</vt:lpstr>
      <vt:lpstr>Présentation PowerPoint</vt:lpstr>
      <vt:lpstr>Cl 2 -  Scyphozoaires </vt:lpstr>
      <vt:lpstr>Présentation PowerPoint</vt:lpstr>
      <vt:lpstr>Cl 3 -  Anthozoaires </vt:lpstr>
      <vt:lpstr>Présentation PowerPoint</vt:lpstr>
      <vt:lpstr>Présentation PowerPoint</vt:lpstr>
      <vt:lpstr>Présentation PowerPoint</vt:lpstr>
      <vt:lpstr>Défense et écologie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6</cp:revision>
  <dcterms:created xsi:type="dcterms:W3CDTF">2024-11-22T22:12:20Z</dcterms:created>
  <dcterms:modified xsi:type="dcterms:W3CDTF">2024-11-24T06:49:34Z</dcterms:modified>
</cp:coreProperties>
</file>