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7" r:id="rId12"/>
    <p:sldId id="268" r:id="rId13"/>
    <p:sldId id="269" r:id="rId14"/>
    <p:sldId id="266" r:id="rId15"/>
    <p:sldId id="270" r:id="rId16"/>
    <p:sldId id="272" r:id="rId17"/>
    <p:sldId id="271" r:id="rId18"/>
    <p:sldId id="273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84948-02E4-4C2C-AB16-4EA69C20BA63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8122-2BEC-40A9-8547-0B36B1DDF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7962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84948-02E4-4C2C-AB16-4EA69C20BA63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8122-2BEC-40A9-8547-0B36B1DDF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5615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84948-02E4-4C2C-AB16-4EA69C20BA63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8122-2BEC-40A9-8547-0B36B1DDF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012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84948-02E4-4C2C-AB16-4EA69C20BA63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8122-2BEC-40A9-8547-0B36B1DDF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972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84948-02E4-4C2C-AB16-4EA69C20BA63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8122-2BEC-40A9-8547-0B36B1DDF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1029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84948-02E4-4C2C-AB16-4EA69C20BA63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8122-2BEC-40A9-8547-0B36B1DDF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806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84948-02E4-4C2C-AB16-4EA69C20BA63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8122-2BEC-40A9-8547-0B36B1DDF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211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84948-02E4-4C2C-AB16-4EA69C20BA63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8122-2BEC-40A9-8547-0B36B1DDF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016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84948-02E4-4C2C-AB16-4EA69C20BA63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8122-2BEC-40A9-8547-0B36B1DDF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487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84948-02E4-4C2C-AB16-4EA69C20BA63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8122-2BEC-40A9-8547-0B36B1DDF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70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84948-02E4-4C2C-AB16-4EA69C20BA63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98122-2BEC-40A9-8547-0B36B1DDF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619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84948-02E4-4C2C-AB16-4EA69C20BA63}" type="datetimeFigureOut">
              <a:rPr lang="fr-FR" smtClean="0"/>
              <a:t>07/12/2024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98122-2BEC-40A9-8547-0B36B1DDF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54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Les </a:t>
            </a:r>
            <a:r>
              <a:rPr lang="fr-FR" dirty="0" err="1" smtClean="0">
                <a:solidFill>
                  <a:srgbClr val="FF0000"/>
                </a:solidFill>
              </a:rPr>
              <a:t>Metazoaires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Triploplastiques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4400" dirty="0" smtClean="0">
                <a:solidFill>
                  <a:srgbClr val="FF0000"/>
                </a:solidFill>
                <a:ea typeface="+mj-ea"/>
                <a:cs typeface="+mj-cs"/>
              </a:rPr>
              <a:t>Les </a:t>
            </a:r>
            <a:r>
              <a:rPr lang="fr-FR" sz="4400" dirty="0" err="1" smtClean="0">
                <a:solidFill>
                  <a:srgbClr val="FF0000"/>
                </a:solidFill>
                <a:ea typeface="+mj-ea"/>
                <a:cs typeface="+mj-cs"/>
              </a:rPr>
              <a:t>Acoelomates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390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spcBef>
                <a:spcPct val="20000"/>
              </a:spcBef>
            </a:pPr>
            <a:r>
              <a:rPr lang="fr-FR" sz="2200" b="1" dirty="0" smtClean="0">
                <a:solidFill>
                  <a:srgbClr val="FF0000"/>
                </a:solidFill>
                <a:latin typeface="TimesNewRomanPS-BoldMT"/>
                <a:ea typeface="+mn-ea"/>
                <a:cs typeface="+mn-cs"/>
              </a:rPr>
              <a:t>Cl2 </a:t>
            </a:r>
            <a:r>
              <a:rPr lang="fr-FR" sz="2200" b="1" dirty="0">
                <a:solidFill>
                  <a:srgbClr val="FF0000"/>
                </a:solidFill>
                <a:latin typeface="TimesNewRomanPS-BoldMT"/>
                <a:ea typeface="+mn-ea"/>
                <a:cs typeface="+mn-cs"/>
              </a:rPr>
              <a:t>: Les </a:t>
            </a:r>
            <a:r>
              <a:rPr lang="fr-FR" sz="2200" b="1" dirty="0" smtClean="0">
                <a:solidFill>
                  <a:srgbClr val="FF0000"/>
                </a:solidFill>
                <a:latin typeface="TimesNewRomanPS-BoldMT"/>
                <a:ea typeface="+mn-ea"/>
                <a:cs typeface="+mn-cs"/>
              </a:rPr>
              <a:t>Trématodes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5544616"/>
          </a:xfrm>
        </p:spPr>
        <p:txBody>
          <a:bodyPr>
            <a:normAutofit fontScale="70000" lnSpcReduction="20000"/>
          </a:bodyPr>
          <a:lstStyle/>
          <a:p>
            <a:r>
              <a:rPr lang="fr-FR" sz="3100" dirty="0" smtClean="0">
                <a:solidFill>
                  <a:prstClr val="black"/>
                </a:solidFill>
                <a:latin typeface="TimesNewRomanPS-BoldMT"/>
                <a:ea typeface="+mj-ea"/>
                <a:cs typeface="+mj-cs"/>
              </a:rPr>
              <a:t>Tréma </a:t>
            </a:r>
            <a:r>
              <a:rPr lang="fr-FR" sz="3100" dirty="0">
                <a:solidFill>
                  <a:prstClr val="black"/>
                </a:solidFill>
                <a:latin typeface="TimesNewRomanPSMT"/>
                <a:ea typeface="+mj-ea"/>
                <a:cs typeface="+mj-cs"/>
              </a:rPr>
              <a:t>= </a:t>
            </a:r>
            <a:r>
              <a:rPr lang="fr-FR" sz="3100" dirty="0" smtClean="0">
                <a:solidFill>
                  <a:prstClr val="black"/>
                </a:solidFill>
                <a:latin typeface="TimesNewRomanPSMT"/>
                <a:ea typeface="+mj-ea"/>
                <a:cs typeface="+mj-cs"/>
              </a:rPr>
              <a:t>trou</a:t>
            </a:r>
            <a:r>
              <a:rPr lang="fr-FR" sz="3100" dirty="0">
                <a:solidFill>
                  <a:prstClr val="black"/>
                </a:solidFill>
                <a:latin typeface="TimesNewRomanPSMT"/>
                <a:ea typeface="+mj-ea"/>
                <a:cs typeface="+mj-cs"/>
              </a:rPr>
              <a:t/>
            </a:r>
            <a:br>
              <a:rPr lang="fr-FR" sz="3100" dirty="0">
                <a:solidFill>
                  <a:prstClr val="black"/>
                </a:solidFill>
                <a:latin typeface="TimesNewRomanPSMT"/>
                <a:ea typeface="+mj-ea"/>
                <a:cs typeface="+mj-cs"/>
              </a:rPr>
            </a:br>
            <a:r>
              <a:rPr lang="fr-FR" i="0" u="none" strike="noStrike" baseline="0" dirty="0" smtClean="0">
                <a:latin typeface="TimesNewRomanPSMT"/>
              </a:rPr>
              <a:t>Corps + ou - foliacé, </a:t>
            </a:r>
            <a:r>
              <a:rPr lang="fr-FR" i="0" u="none" strike="noStrike" baseline="0" dirty="0" smtClean="0">
                <a:solidFill>
                  <a:srgbClr val="FF0000"/>
                </a:solidFill>
                <a:latin typeface="TimesNewRomanPSMT"/>
              </a:rPr>
              <a:t>non segmenté</a:t>
            </a:r>
          </a:p>
          <a:p>
            <a:r>
              <a:rPr lang="fr-FR" i="0" u="none" strike="noStrike" baseline="0" dirty="0" smtClean="0">
                <a:latin typeface="TimesNewRomanPS-BoldMT"/>
              </a:rPr>
              <a:t>Endoparasites </a:t>
            </a:r>
            <a:r>
              <a:rPr lang="fr-FR" i="0" u="none" strike="noStrike" baseline="0" dirty="0" err="1" smtClean="0">
                <a:latin typeface="TimesNewRomanPS-BoldMT"/>
              </a:rPr>
              <a:t>monogènes</a:t>
            </a:r>
            <a:r>
              <a:rPr lang="fr-FR" i="0" u="none" strike="noStrike" baseline="0" dirty="0" smtClean="0">
                <a:latin typeface="TimesNewRomanPS-BoldMT"/>
              </a:rPr>
              <a:t> ou hétéroxènes internes de vertébrés</a:t>
            </a:r>
          </a:p>
          <a:p>
            <a:r>
              <a:rPr lang="fr-FR" i="0" u="none" strike="noStrike" baseline="0" dirty="0" err="1" smtClean="0">
                <a:latin typeface="TimesNewRomanPSMT"/>
              </a:rPr>
              <a:t>Appellées</a:t>
            </a:r>
            <a:r>
              <a:rPr lang="fr-FR" i="0" u="none" strike="noStrike" baseline="0" dirty="0" smtClean="0">
                <a:latin typeface="TimesNewRomanPSMT"/>
              </a:rPr>
              <a:t>  </a:t>
            </a:r>
            <a:r>
              <a:rPr lang="fr-FR" i="0" u="none" strike="noStrike" baseline="0" dirty="0" smtClean="0">
                <a:solidFill>
                  <a:srgbClr val="FF0000"/>
                </a:solidFill>
                <a:latin typeface="TimesNewRomanPSMT"/>
              </a:rPr>
              <a:t>douves</a:t>
            </a:r>
            <a:r>
              <a:rPr lang="fr-FR" i="0" u="none" strike="noStrike" baseline="0" dirty="0" smtClean="0">
                <a:latin typeface="TimesNewRomanPSMT"/>
              </a:rPr>
              <a:t> </a:t>
            </a:r>
          </a:p>
          <a:p>
            <a:r>
              <a:rPr lang="fr-FR" i="0" u="none" strike="noStrike" baseline="0" dirty="0" smtClean="0">
                <a:latin typeface="TimesNewRomanPSMT"/>
              </a:rPr>
              <a:t>cycle à 2 ou +</a:t>
            </a:r>
            <a:r>
              <a:rPr lang="fr-FR" i="0" u="none" strike="noStrike" baseline="0" dirty="0" err="1" smtClean="0">
                <a:latin typeface="TimesNewRomanPSMT"/>
              </a:rPr>
              <a:t>ieurs</a:t>
            </a:r>
            <a:r>
              <a:rPr lang="fr-FR" i="0" u="none" strike="noStrike" baseline="0" dirty="0" smtClean="0">
                <a:latin typeface="TimesNewRomanPSMT"/>
              </a:rPr>
              <a:t> hôtes</a:t>
            </a:r>
          </a:p>
          <a:p>
            <a:r>
              <a:rPr lang="fr-FR" i="0" u="none" strike="noStrike" baseline="0" dirty="0" smtClean="0">
                <a:latin typeface="TimesNewRomanPS-BoldMT"/>
              </a:rPr>
              <a:t>Corps </a:t>
            </a:r>
            <a:r>
              <a:rPr lang="fr-FR" i="0" u="none" strike="noStrike" baseline="0" dirty="0" smtClean="0">
                <a:latin typeface="TimesNewRomanPS-BoldMT"/>
              </a:rPr>
              <a:t>dépourvu </a:t>
            </a:r>
            <a:r>
              <a:rPr lang="fr-FR" i="0" u="none" strike="noStrike" baseline="0" dirty="0" smtClean="0">
                <a:latin typeface="TimesNewRomanPS-BoldMT"/>
              </a:rPr>
              <a:t>de cils, incolores</a:t>
            </a:r>
          </a:p>
          <a:p>
            <a:r>
              <a:rPr lang="fr-FR" i="0" u="none" strike="noStrike" baseline="0" dirty="0" smtClean="0">
                <a:latin typeface="TimesNewRomanPSMT"/>
              </a:rPr>
              <a:t>Larves ciliées et libres = </a:t>
            </a:r>
            <a:r>
              <a:rPr lang="fr-FR" i="0" u="none" strike="noStrike" baseline="0" dirty="0" smtClean="0">
                <a:solidFill>
                  <a:srgbClr val="FF0000"/>
                </a:solidFill>
                <a:latin typeface="TimesNewRomanPSMT"/>
              </a:rPr>
              <a:t>Miracidium</a:t>
            </a:r>
          </a:p>
          <a:p>
            <a:r>
              <a:rPr lang="fr-FR" i="0" u="none" strike="noStrike" baseline="0" dirty="0" smtClean="0">
                <a:latin typeface="TimesNewRomanPS-BoldMT"/>
              </a:rPr>
              <a:t>appareil de fixation </a:t>
            </a:r>
            <a:r>
              <a:rPr lang="fr-FR" i="0" u="none" strike="noStrike" baseline="0" dirty="0" smtClean="0">
                <a:latin typeface="TimesNewRomanPSMT"/>
              </a:rPr>
              <a:t>constitué de 2 </a:t>
            </a:r>
            <a:r>
              <a:rPr lang="fr-FR" i="0" u="none" strike="noStrike" baseline="0" dirty="0" smtClean="0">
                <a:solidFill>
                  <a:srgbClr val="FF0000"/>
                </a:solidFill>
                <a:latin typeface="TimesNewRomanPSMT"/>
              </a:rPr>
              <a:t>ventouses</a:t>
            </a:r>
            <a:r>
              <a:rPr lang="fr-FR" i="0" u="none" strike="noStrike" baseline="0" dirty="0" smtClean="0">
                <a:latin typeface="TimesNewRomanPSMT"/>
              </a:rPr>
              <a:t>, 1 orale (buccale) et l’autre ventrale</a:t>
            </a:r>
          </a:p>
          <a:p>
            <a:r>
              <a:rPr lang="fr-FR" i="0" u="none" strike="noStrike" baseline="0" dirty="0" smtClean="0">
                <a:latin typeface="TimesNewRomanPS-BoldMT"/>
              </a:rPr>
              <a:t>Appareil digestif </a:t>
            </a:r>
          </a:p>
          <a:p>
            <a:pPr lvl="1"/>
            <a:r>
              <a:rPr lang="fr-FR" i="0" u="none" strike="noStrike" baseline="0" dirty="0" smtClean="0">
                <a:latin typeface="TimesNewRomanPSMT"/>
              </a:rPr>
              <a:t>formé par 1 bouche s’ouvrant au centre de la ventouse antérieure</a:t>
            </a:r>
          </a:p>
          <a:p>
            <a:pPr lvl="1"/>
            <a:r>
              <a:rPr lang="fr-FR" i="0" u="none" strike="noStrike" baseline="0" dirty="0" smtClean="0">
                <a:latin typeface="TimesNewRomanPSMT"/>
              </a:rPr>
              <a:t>1 pharynx</a:t>
            </a:r>
          </a:p>
          <a:p>
            <a:pPr lvl="1"/>
            <a:r>
              <a:rPr lang="fr-FR" i="0" u="none" strike="noStrike" baseline="0" dirty="0" smtClean="0">
                <a:latin typeface="TimesNewRomanPSMT"/>
              </a:rPr>
              <a:t>1 </a:t>
            </a:r>
            <a:r>
              <a:rPr lang="fr-FR" i="0" u="none" strike="noStrike" baseline="0" dirty="0" smtClean="0">
                <a:latin typeface="TimesNewRomanPSMT"/>
              </a:rPr>
              <a:t>œsophage </a:t>
            </a:r>
            <a:endParaRPr lang="fr-FR" i="0" u="none" strike="noStrike" baseline="0" dirty="0" smtClean="0">
              <a:latin typeface="TimesNewRomanPSMT"/>
            </a:endParaRPr>
          </a:p>
          <a:p>
            <a:pPr lvl="1"/>
            <a:r>
              <a:rPr lang="fr-FR" i="0" u="none" strike="noStrike" baseline="0" dirty="0" smtClean="0">
                <a:latin typeface="TimesNewRomanPSMT"/>
              </a:rPr>
              <a:t>1 intestin bifide</a:t>
            </a:r>
          </a:p>
          <a:p>
            <a:r>
              <a:rPr lang="fr-FR" i="0" u="none" strike="noStrike" baseline="0" dirty="0" smtClean="0">
                <a:latin typeface="TimesNewRomanPSMT"/>
              </a:rPr>
              <a:t>Hermaphrodites </a:t>
            </a:r>
            <a:r>
              <a:rPr lang="fr-FR" b="0" i="0" u="none" strike="noStrike" baseline="0" dirty="0" smtClean="0">
                <a:latin typeface="TimesNewRomanPSMT"/>
              </a:rPr>
              <a:t>protérandriques</a:t>
            </a:r>
          </a:p>
          <a:p>
            <a:r>
              <a:rPr lang="fr-FR" dirty="0" smtClean="0">
                <a:latin typeface="TimesNewRomanPSMT"/>
              </a:rPr>
              <a:t>2 /Cl: </a:t>
            </a:r>
            <a:r>
              <a:rPr lang="fr-FR" dirty="0" err="1" smtClean="0">
                <a:latin typeface="TimesNewRomanPSMT"/>
              </a:rPr>
              <a:t>Monogena</a:t>
            </a:r>
            <a:r>
              <a:rPr lang="fr-FR" dirty="0" smtClean="0">
                <a:latin typeface="TimesNewRomanPSMT"/>
              </a:rPr>
              <a:t> et </a:t>
            </a:r>
            <a:r>
              <a:rPr lang="fr-FR" dirty="0" err="1" smtClean="0">
                <a:latin typeface="TimesNewRomanPSMT"/>
              </a:rPr>
              <a:t>Digena</a:t>
            </a:r>
            <a:endParaRPr lang="fr-FR" b="0" i="0" u="none" strike="noStrike" baseline="0" dirty="0" smtClean="0">
              <a:latin typeface="TimesNewRomanPSMT"/>
            </a:endParaRPr>
          </a:p>
        </p:txBody>
      </p:sp>
    </p:spTree>
    <p:extLst>
      <p:ext uri="{BB962C8B-B14F-4D97-AF65-F5344CB8AC3E}">
        <p14:creationId xmlns:p14="http://schemas.microsoft.com/office/powerpoint/2010/main" val="1013834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476672"/>
            <a:ext cx="8640960" cy="61926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15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                                            </a:t>
            </a:r>
            <a:r>
              <a:rPr lang="fr-FR" sz="2400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S/Cl1:</a:t>
            </a:r>
            <a:r>
              <a:rPr lang="fr-FR" sz="2400" b="1" i="0" dirty="0" smtClean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fr-FR" sz="2400" b="1" i="0" dirty="0" err="1" smtClean="0">
                <a:solidFill>
                  <a:srgbClr val="FF0000"/>
                </a:solidFill>
                <a:effectLst/>
                <a:latin typeface="Arial"/>
              </a:rPr>
              <a:t>Monogenea</a:t>
            </a:r>
            <a:endParaRPr lang="fr-FR" sz="2400" b="1" i="0" dirty="0" smtClean="0">
              <a:solidFill>
                <a:srgbClr val="FF0000"/>
              </a:solidFill>
              <a:effectLst/>
              <a:latin typeface="Arial"/>
            </a:endParaRPr>
          </a:p>
          <a:p>
            <a:pPr marL="0" indent="0">
              <a:buNone/>
            </a:pPr>
            <a:endParaRPr lang="fr-FR" sz="1600" b="1" i="0" dirty="0" smtClean="0">
              <a:solidFill>
                <a:srgbClr val="202122"/>
              </a:solidFill>
              <a:effectLst/>
              <a:latin typeface="Arial"/>
            </a:endParaRPr>
          </a:p>
          <a:p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ectoparasites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d'organismes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aquatiques: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branchies, nageoire et cavité buccale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de poissons, occasionnellement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vessie urinaire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d’amphibiens </a:t>
            </a:r>
            <a:r>
              <a:rPr lang="fr-FR" sz="2400" dirty="0" err="1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Polystomatidae</a:t>
            </a:r>
            <a:endParaRPr lang="fr-FR" sz="2400" dirty="0" smtClean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0,5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-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6 mm,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parfois 30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mm</a:t>
            </a:r>
          </a:p>
          <a:p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25 000 </a:t>
            </a:r>
            <a:r>
              <a:rPr lang="fr-FR" sz="2400" dirty="0" err="1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sp</a:t>
            </a:r>
            <a:endParaRPr lang="fr-FR" sz="2400" dirty="0" smtClean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cycle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de vie direct (œuf, larve, adulte) à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hôte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unique</a:t>
            </a:r>
          </a:p>
          <a:p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adulte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émet des œufs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se fixant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sur les branchies de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l'hôte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ou se disperser dans le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milieu</a:t>
            </a:r>
          </a:p>
          <a:p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Ces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œufs éclosent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en quelques jours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pour donner des larves, ciliées, capables de chercher activement leurs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hôtes</a:t>
            </a:r>
          </a:p>
          <a:p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1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fois fixée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à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la base des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branchies,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la larve se métamorphose en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adulte</a:t>
            </a:r>
            <a:endParaRPr lang="fr-FR" sz="2400" dirty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Les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adultes tendent à se fixer sur l'extrémité des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branchies: facilite 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l'expulsion des </a:t>
            </a:r>
            <a:r>
              <a:rPr lang="fr-FR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œufs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077711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336704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appareil mâle comprend 1 testicule </a:t>
            </a:r>
            <a:r>
              <a:rPr lang="fr-FR" dirty="0" smtClean="0"/>
              <a:t>compact </a:t>
            </a:r>
            <a:r>
              <a:rPr lang="fr-FR" dirty="0" smtClean="0"/>
              <a:t>ou </a:t>
            </a:r>
            <a:r>
              <a:rPr lang="fr-FR" dirty="0" smtClean="0"/>
              <a:t>folliculaire </a:t>
            </a:r>
          </a:p>
          <a:p>
            <a:r>
              <a:rPr lang="fr-FR" dirty="0" smtClean="0"/>
              <a:t>canal </a:t>
            </a:r>
            <a:r>
              <a:rPr lang="fr-FR" dirty="0" smtClean="0"/>
              <a:t>déférent débouche dans l'organe </a:t>
            </a:r>
            <a:r>
              <a:rPr lang="fr-FR" dirty="0" smtClean="0"/>
              <a:t>copulateur</a:t>
            </a:r>
          </a:p>
          <a:p>
            <a:r>
              <a:rPr lang="fr-FR" dirty="0" smtClean="0"/>
              <a:t>spermatozoïdes </a:t>
            </a:r>
            <a:r>
              <a:rPr lang="fr-FR" dirty="0" smtClean="0"/>
              <a:t>= longues cellules filiformes contenant, selon les familles, 1 ou 2 </a:t>
            </a:r>
            <a:r>
              <a:rPr lang="fr-FR" dirty="0" err="1" smtClean="0"/>
              <a:t>axonèmes</a:t>
            </a:r>
            <a:r>
              <a:rPr lang="fr-FR" dirty="0" smtClean="0"/>
              <a:t> parallèles</a:t>
            </a:r>
          </a:p>
          <a:p>
            <a:r>
              <a:rPr lang="fr-FR" dirty="0" smtClean="0"/>
              <a:t>appareil femelle composé d‘1 </a:t>
            </a:r>
            <a:r>
              <a:rPr lang="fr-FR" dirty="0" smtClean="0"/>
              <a:t>ovaire</a:t>
            </a:r>
            <a:endParaRPr lang="fr-FR" dirty="0" smtClean="0"/>
          </a:p>
          <a:p>
            <a:r>
              <a:rPr lang="fr-FR" dirty="0" smtClean="0">
                <a:solidFill>
                  <a:srgbClr val="FF0000"/>
                </a:solidFill>
              </a:rPr>
              <a:t>glandes </a:t>
            </a:r>
            <a:r>
              <a:rPr lang="fr-FR" dirty="0" err="1" smtClean="0">
                <a:solidFill>
                  <a:srgbClr val="FF0000"/>
                </a:solidFill>
              </a:rPr>
              <a:t>vitellogènes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très développées à l'exception </a:t>
            </a:r>
            <a:r>
              <a:rPr lang="fr-FR" dirty="0" smtClean="0"/>
              <a:t>de </a:t>
            </a:r>
            <a:r>
              <a:rPr lang="fr-FR" dirty="0" smtClean="0"/>
              <a:t>quelques </a:t>
            </a:r>
            <a:r>
              <a:rPr lang="fr-FR" dirty="0" err="1" smtClean="0"/>
              <a:t>sp</a:t>
            </a:r>
            <a:r>
              <a:rPr lang="fr-FR" dirty="0" smtClean="0"/>
              <a:t> vivipares</a:t>
            </a:r>
          </a:p>
          <a:p>
            <a:r>
              <a:rPr lang="fr-FR" dirty="0" smtClean="0"/>
              <a:t>vagin, lorsqu'il existe, débouche sur l‘1 ou l'autre des faces du </a:t>
            </a:r>
            <a:r>
              <a:rPr lang="fr-FR" dirty="0" smtClean="0"/>
              <a:t>corps </a:t>
            </a:r>
            <a:endParaRPr lang="fr-FR" dirty="0" smtClean="0"/>
          </a:p>
          <a:p>
            <a:r>
              <a:rPr lang="fr-FR" dirty="0" smtClean="0"/>
              <a:t>œufs produits isolément  présentent généralement des filaments polaires, de longueur variable</a:t>
            </a:r>
          </a:p>
          <a:p>
            <a:r>
              <a:rPr lang="fr-FR" dirty="0" smtClean="0"/>
              <a:t>Quelques </a:t>
            </a:r>
            <a:r>
              <a:rPr lang="fr-FR" dirty="0" err="1" smtClean="0"/>
              <a:t>sp</a:t>
            </a:r>
            <a:r>
              <a:rPr lang="fr-FR" dirty="0" smtClean="0"/>
              <a:t> </a:t>
            </a:r>
            <a:r>
              <a:rPr lang="fr-FR" dirty="0" smtClean="0"/>
              <a:t>attachent leurs œufs sur les branchies de l'hôte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5025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097"/>
            <a:ext cx="6573819" cy="4960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87624" y="5085184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</a:rPr>
              <a:t>Gyrodactylus</a:t>
            </a:r>
            <a:r>
              <a:rPr lang="fr-FR" sz="2400" dirty="0" smtClean="0">
                <a:solidFill>
                  <a:srgbClr val="FF0000"/>
                </a:solidFill>
              </a:rPr>
              <a:t>  </a:t>
            </a:r>
            <a:r>
              <a:rPr lang="fr-FR" sz="2400" dirty="0" err="1" smtClean="0">
                <a:solidFill>
                  <a:srgbClr val="FF0000"/>
                </a:solidFill>
              </a:rPr>
              <a:t>longoacuminatus</a:t>
            </a:r>
            <a:r>
              <a:rPr lang="fr-FR" sz="2400" dirty="0" smtClean="0"/>
              <a:t>, parasite du carassin argenté (</a:t>
            </a:r>
            <a:r>
              <a:rPr lang="fr-FR" sz="2400" dirty="0" err="1" smtClean="0"/>
              <a:t>Carassius</a:t>
            </a:r>
            <a:r>
              <a:rPr lang="fr-FR" sz="2400" dirty="0" smtClean="0"/>
              <a:t>  </a:t>
            </a:r>
            <a:r>
              <a:rPr lang="fr-FR" sz="2400" dirty="0" err="1" smtClean="0"/>
              <a:t>gibelio</a:t>
            </a:r>
            <a:r>
              <a:rPr lang="fr-FR" sz="2400" dirty="0" smtClean="0"/>
              <a:t>). Les crochets du disque de fixation à l'extrémité de l'animal </a:t>
            </a:r>
            <a:r>
              <a:rPr lang="fr-FR" sz="2400" dirty="0" smtClean="0"/>
              <a:t>bien </a:t>
            </a:r>
            <a:r>
              <a:rPr lang="fr-FR" sz="2400" dirty="0" smtClean="0"/>
              <a:t>visibles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606497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476672"/>
            <a:ext cx="8712968" cy="626469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fr-FR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                                </a:t>
            </a:r>
            <a:r>
              <a:rPr lang="fr-FR" sz="41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S/Cl2: </a:t>
            </a:r>
            <a:r>
              <a:rPr lang="fr-FR" sz="4100" dirty="0" err="1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Digena</a:t>
            </a:r>
            <a:r>
              <a:rPr lang="fr-FR" sz="41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= </a:t>
            </a:r>
            <a:r>
              <a:rPr lang="fr-FR" sz="4100" dirty="0" err="1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Digènes</a:t>
            </a:r>
            <a:r>
              <a:rPr lang="fr-FR" sz="41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 </a:t>
            </a:r>
            <a:endParaRPr lang="fr-FR" sz="4100" dirty="0">
              <a:solidFill>
                <a:srgbClr val="FF0000"/>
              </a:solidFill>
              <a:ea typeface="Calibri"/>
              <a:cs typeface="Arial"/>
            </a:endParaRPr>
          </a:p>
          <a:p>
            <a:pPr lvl="0" algn="just">
              <a:lnSpc>
                <a:spcPct val="150000"/>
              </a:lnSpc>
              <a:buFont typeface="Arial"/>
              <a:buChar char="•"/>
              <a:tabLst>
                <a:tab pos="457200" algn="l"/>
              </a:tabLst>
            </a:pPr>
            <a:r>
              <a:rPr lang="fr-FR" dirty="0" smtClean="0">
                <a:effectLst/>
                <a:latin typeface="Times New Roman"/>
                <a:ea typeface="Calibri"/>
                <a:cs typeface="Times New Roman"/>
              </a:rPr>
              <a:t>Parasites internes de vertébrés, hétéroxènes</a:t>
            </a:r>
            <a:endParaRPr lang="fr-FR" sz="2800" dirty="0"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buFont typeface="Arial"/>
              <a:buChar char="•"/>
              <a:tabLst>
                <a:tab pos="457200" algn="l"/>
              </a:tabLst>
            </a:pPr>
            <a:r>
              <a:rPr lang="fr-FR" dirty="0" smtClean="0">
                <a:effectLst/>
                <a:latin typeface="Times New Roman"/>
                <a:ea typeface="Calibri"/>
                <a:cs typeface="Times New Roman"/>
              </a:rPr>
              <a:t>grandes </a:t>
            </a:r>
            <a:r>
              <a:rPr lang="fr-FR" dirty="0" smtClean="0">
                <a:effectLst/>
                <a:latin typeface="Times New Roman"/>
                <a:ea typeface="Calibri"/>
                <a:cs typeface="Times New Roman"/>
              </a:rPr>
              <a:t>différences par rapport aux </a:t>
            </a:r>
            <a:r>
              <a:rPr lang="fr-FR" dirty="0" err="1" smtClean="0">
                <a:effectLst/>
                <a:latin typeface="Times New Roman"/>
                <a:ea typeface="Calibri"/>
                <a:cs typeface="Times New Roman"/>
              </a:rPr>
              <a:t>Turbellaria</a:t>
            </a:r>
            <a:r>
              <a:rPr lang="fr-FR" dirty="0" smtClean="0">
                <a:effectLst/>
                <a:latin typeface="Times New Roman"/>
                <a:ea typeface="Calibri"/>
                <a:cs typeface="Times New Roman"/>
              </a:rPr>
              <a:t> dues au parasitisme:</a:t>
            </a:r>
            <a:endParaRPr lang="fr-FR" sz="2800" dirty="0">
              <a:ea typeface="Calibri"/>
              <a:cs typeface="Times New Roman"/>
            </a:endParaRPr>
          </a:p>
          <a:p>
            <a:pPr lvl="1" algn="just">
              <a:lnSpc>
                <a:spcPct val="150000"/>
              </a:lnSpc>
              <a:buFont typeface="Arial"/>
              <a:buChar char="•"/>
              <a:tabLst>
                <a:tab pos="457200" algn="l"/>
              </a:tabLst>
            </a:pPr>
            <a:r>
              <a:rPr lang="fr-FR" dirty="0" smtClean="0">
                <a:effectLst/>
                <a:latin typeface="Times New Roman"/>
                <a:ea typeface="Calibri"/>
                <a:cs typeface="Times New Roman"/>
              </a:rPr>
              <a:t>perte de la ciliature</a:t>
            </a:r>
            <a:endParaRPr lang="fr-FR" sz="2400" dirty="0">
              <a:ea typeface="Calibri"/>
              <a:cs typeface="Times New Roman"/>
            </a:endParaRPr>
          </a:p>
          <a:p>
            <a:pPr lvl="1" algn="just">
              <a:lnSpc>
                <a:spcPct val="150000"/>
              </a:lnSpc>
              <a:buFont typeface="Arial"/>
              <a:buChar char="•"/>
              <a:tabLst>
                <a:tab pos="457200" algn="l"/>
              </a:tabLst>
            </a:pPr>
            <a:r>
              <a:rPr lang="fr-FR" dirty="0" smtClean="0">
                <a:effectLst/>
                <a:latin typeface="Times New Roman"/>
                <a:ea typeface="Calibri"/>
                <a:cs typeface="Times New Roman"/>
              </a:rPr>
              <a:t>régression des organes de sens</a:t>
            </a:r>
            <a:endParaRPr lang="fr-FR" sz="2400" dirty="0">
              <a:ea typeface="Calibri"/>
              <a:cs typeface="Times New Roman"/>
            </a:endParaRPr>
          </a:p>
          <a:p>
            <a:pPr lvl="1" algn="just">
              <a:lnSpc>
                <a:spcPct val="150000"/>
              </a:lnSpc>
              <a:buFont typeface="Arial"/>
              <a:buChar char="•"/>
              <a:tabLst>
                <a:tab pos="457200" algn="l"/>
              </a:tabLst>
            </a:pPr>
            <a:r>
              <a:rPr lang="fr-FR" dirty="0" smtClean="0">
                <a:effectLst/>
                <a:latin typeface="Times New Roman"/>
                <a:ea typeface="Calibri"/>
                <a:cs typeface="Times New Roman"/>
              </a:rPr>
              <a:t>développement d’organes de fixation souvent  1 ventouse buccale antérieure et 1 ventrale</a:t>
            </a:r>
            <a:endParaRPr lang="fr-FR" sz="24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buFont typeface="Arial"/>
              <a:buChar char="•"/>
              <a:tabLst>
                <a:tab pos="457200" algn="l"/>
              </a:tabLst>
            </a:pPr>
            <a:r>
              <a:rPr lang="fr-FR" dirty="0" smtClean="0">
                <a:effectLst/>
                <a:latin typeface="Times New Roman"/>
                <a:ea typeface="Calibri"/>
                <a:cs typeface="Times New Roman"/>
              </a:rPr>
              <a:t>larve ciliée nageuse: Miracidium</a:t>
            </a:r>
            <a:endParaRPr lang="fr-FR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buFont typeface="Arial"/>
              <a:buChar char="•"/>
              <a:tabLst>
                <a:tab pos="457200" algn="l"/>
              </a:tabLst>
            </a:pPr>
            <a:r>
              <a:rPr lang="fr-FR" dirty="0" smtClean="0">
                <a:effectLst/>
                <a:latin typeface="Times New Roman"/>
                <a:ea typeface="Calibri"/>
                <a:cs typeface="Times New Roman"/>
              </a:rPr>
              <a:t>développement indirect avec de nombreuses formes larvaires (reproduction asexuée)</a:t>
            </a:r>
            <a:endParaRPr lang="fr-FR" dirty="0">
              <a:ea typeface="Calibri"/>
              <a:cs typeface="Times New Roman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5388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264696"/>
          </a:xfrm>
        </p:spPr>
        <p:txBody>
          <a:bodyPr>
            <a:normAutofit/>
          </a:bodyPr>
          <a:lstStyle/>
          <a:p>
            <a:r>
              <a:rPr lang="fr-FR" sz="2800" dirty="0" smtClean="0"/>
              <a:t>Tégument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cuticule avec écailles ou épines</a:t>
            </a:r>
          </a:p>
          <a:p>
            <a:pPr lvl="1"/>
            <a:r>
              <a:rPr lang="fr-FR" dirty="0" smtClean="0"/>
              <a:t> Musculature (circulaires et longitudinales)</a:t>
            </a:r>
          </a:p>
          <a:p>
            <a:pPr lvl="1"/>
            <a:r>
              <a:rPr lang="fr-FR" dirty="0" smtClean="0"/>
              <a:t>Cavité </a:t>
            </a:r>
            <a:r>
              <a:rPr lang="fr-FR" dirty="0" err="1" smtClean="0"/>
              <a:t>périviscérale</a:t>
            </a:r>
            <a:r>
              <a:rPr lang="fr-FR" dirty="0" smtClean="0"/>
              <a:t> </a:t>
            </a:r>
            <a:r>
              <a:rPr lang="fr-FR" dirty="0" smtClean="0"/>
              <a:t>rempli </a:t>
            </a:r>
            <a:r>
              <a:rPr lang="fr-FR" dirty="0" smtClean="0"/>
              <a:t>par 1 </a:t>
            </a:r>
            <a:r>
              <a:rPr lang="fr-FR" dirty="0" err="1" smtClean="0"/>
              <a:t>paranchyme</a:t>
            </a:r>
            <a:r>
              <a:rPr lang="fr-FR" dirty="0" smtClean="0"/>
              <a:t> formé des cellules étoilées</a:t>
            </a:r>
          </a:p>
          <a:p>
            <a:r>
              <a:rPr lang="fr-FR" sz="2800" dirty="0" smtClean="0"/>
              <a:t>Tube digestif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Bouche antérieure s’ouvre au centre de la ventouse</a:t>
            </a:r>
          </a:p>
          <a:p>
            <a:pPr lvl="1"/>
            <a:r>
              <a:rPr lang="fr-FR" dirty="0" smtClean="0"/>
              <a:t> pharynx musculeux</a:t>
            </a:r>
          </a:p>
          <a:p>
            <a:pPr lvl="1"/>
            <a:r>
              <a:rPr lang="fr-FR" dirty="0" smtClean="0"/>
              <a:t> œsophage court en relation avec 1 intestin bifide</a:t>
            </a:r>
          </a:p>
          <a:p>
            <a:r>
              <a:rPr lang="fr-FR" dirty="0" err="1" smtClean="0"/>
              <a:t>Exp</a:t>
            </a:r>
            <a:r>
              <a:rPr lang="fr-FR" dirty="0" smtClean="0"/>
              <a:t>: </a:t>
            </a:r>
            <a:r>
              <a:rPr lang="fr-FR" dirty="0" err="1" smtClean="0">
                <a:solidFill>
                  <a:srgbClr val="FF0000"/>
                </a:solidFill>
              </a:rPr>
              <a:t>Fasciola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hepatica</a:t>
            </a:r>
            <a:r>
              <a:rPr lang="fr-FR" dirty="0" smtClean="0">
                <a:solidFill>
                  <a:srgbClr val="FF0000"/>
                </a:solidFill>
              </a:rPr>
              <a:t>, </a:t>
            </a:r>
            <a:r>
              <a:rPr lang="fr-FR" dirty="0" err="1" smtClean="0">
                <a:solidFill>
                  <a:srgbClr val="FF0000"/>
                </a:solidFill>
              </a:rPr>
              <a:t>Schistosoma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mansoni</a:t>
            </a:r>
            <a:r>
              <a:rPr lang="fr-FR" dirty="0" smtClean="0">
                <a:solidFill>
                  <a:srgbClr val="FF0000"/>
                </a:solidFill>
              </a:rPr>
              <a:t>, </a:t>
            </a:r>
            <a:r>
              <a:rPr lang="fr-FR" dirty="0" err="1" smtClean="0">
                <a:solidFill>
                  <a:srgbClr val="FF0000"/>
                </a:solidFill>
              </a:rPr>
              <a:t>Dicrocoelium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dendriticum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7458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Fasciola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hepatica</a:t>
            </a:r>
            <a:r>
              <a:rPr lang="fr-FR" dirty="0" smtClean="0">
                <a:solidFill>
                  <a:srgbClr val="FF0000"/>
                </a:solidFill>
              </a:rPr>
              <a:t> (grande douve)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08720"/>
            <a:ext cx="8712968" cy="5760640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provoque la </a:t>
            </a:r>
            <a:r>
              <a:rPr lang="fr-FR" dirty="0" err="1" smtClean="0">
                <a:solidFill>
                  <a:srgbClr val="FF0000"/>
                </a:solidFill>
              </a:rPr>
              <a:t>fasciolose</a:t>
            </a:r>
            <a:r>
              <a:rPr lang="fr-FR" dirty="0" smtClean="0"/>
              <a:t> = maladie parasitaire des ruminants, due à la présence de grandes douves adultes dans les canaux biliaires</a:t>
            </a:r>
          </a:p>
          <a:p>
            <a:r>
              <a:rPr lang="fr-FR" dirty="0" smtClean="0"/>
              <a:t>œufs pondus éliminés avec les excréments des animaux malades</a:t>
            </a:r>
          </a:p>
          <a:p>
            <a:r>
              <a:rPr lang="fr-FR" dirty="0" smtClean="0"/>
              <a:t>Si humidité suffisante: œuf      miracidium</a:t>
            </a:r>
            <a:r>
              <a:rPr lang="fr-FR" dirty="0" smtClean="0"/>
              <a:t>, </a:t>
            </a:r>
            <a:r>
              <a:rPr lang="fr-FR" dirty="0" smtClean="0"/>
              <a:t>nage </a:t>
            </a:r>
            <a:r>
              <a:rPr lang="fr-FR" dirty="0" smtClean="0"/>
              <a:t>et </a:t>
            </a:r>
            <a:r>
              <a:rPr lang="fr-FR" dirty="0" smtClean="0"/>
              <a:t>parasite </a:t>
            </a:r>
            <a:r>
              <a:rPr lang="fr-FR" dirty="0" smtClean="0"/>
              <a:t>1 </a:t>
            </a:r>
            <a:r>
              <a:rPr lang="fr-FR" dirty="0" smtClean="0"/>
              <a:t>mollusque </a:t>
            </a:r>
            <a:r>
              <a:rPr lang="fr-FR" dirty="0" smtClean="0"/>
              <a:t>(limnée, </a:t>
            </a:r>
            <a:r>
              <a:rPr lang="fr-FR" dirty="0" err="1" smtClean="0">
                <a:solidFill>
                  <a:srgbClr val="FF0000"/>
                </a:solidFill>
              </a:rPr>
              <a:t>Lymnaea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truncatula</a:t>
            </a:r>
            <a:r>
              <a:rPr lang="fr-FR" dirty="0" smtClean="0"/>
              <a:t>)</a:t>
            </a:r>
          </a:p>
          <a:p>
            <a:r>
              <a:rPr lang="fr-FR" dirty="0" smtClean="0"/>
              <a:t>larve se transforme et donne naissance, de 5 à 7 semaines + tard 1 grand nombre de cercaires, qui se fixent sur les brins d’herbe perdent leur queue et deviennent des </a:t>
            </a:r>
            <a:r>
              <a:rPr lang="fr-FR" dirty="0" err="1" smtClean="0">
                <a:solidFill>
                  <a:srgbClr val="FF0000"/>
                </a:solidFill>
              </a:rPr>
              <a:t>métacercaires</a:t>
            </a:r>
            <a:r>
              <a:rPr lang="fr-FR" dirty="0" smtClean="0"/>
              <a:t> (forme de résistance du parasite, élément infestant)</a:t>
            </a:r>
          </a:p>
          <a:p>
            <a:r>
              <a:rPr lang="fr-FR" dirty="0" smtClean="0"/>
              <a:t>Ruminant= hôte définitif en consommant de l’herbe contaminée:</a:t>
            </a:r>
          </a:p>
          <a:p>
            <a:pPr lvl="1"/>
            <a:r>
              <a:rPr lang="fr-FR" dirty="0" smtClean="0"/>
              <a:t>ingère des </a:t>
            </a:r>
            <a:r>
              <a:rPr lang="fr-FR" dirty="0" err="1" smtClean="0"/>
              <a:t>métacercaires</a:t>
            </a:r>
            <a:r>
              <a:rPr lang="fr-FR" dirty="0" smtClean="0"/>
              <a:t> qui se libèrent de leur enveloppe</a:t>
            </a:r>
          </a:p>
          <a:p>
            <a:pPr lvl="1"/>
            <a:r>
              <a:rPr lang="fr-FR" dirty="0" smtClean="0"/>
              <a:t>arrivent au foie par la voie sanguine </a:t>
            </a:r>
          </a:p>
          <a:p>
            <a:pPr lvl="1"/>
            <a:r>
              <a:rPr lang="fr-FR" dirty="0" smtClean="0"/>
              <a:t>traversent le tissu hépatique</a:t>
            </a:r>
          </a:p>
          <a:p>
            <a:pPr lvl="1"/>
            <a:r>
              <a:rPr lang="fr-FR" dirty="0" smtClean="0"/>
              <a:t>se logent dans les canaux biliaires</a:t>
            </a:r>
          </a:p>
          <a:p>
            <a:pPr lvl="1"/>
            <a:r>
              <a:rPr lang="fr-FR" dirty="0" smtClean="0"/>
              <a:t>se transforment en douves adultes en 3 mois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3851920" y="203340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268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Cl3: Cestodes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620688"/>
            <a:ext cx="8640960" cy="5832648"/>
          </a:xfrm>
        </p:spPr>
        <p:txBody>
          <a:bodyPr>
            <a:noAutofit/>
          </a:bodyPr>
          <a:lstStyle/>
          <a:p>
            <a:r>
              <a:rPr lang="fr-FR" sz="2000" dirty="0" err="1"/>
              <a:t>Cestus</a:t>
            </a:r>
            <a:r>
              <a:rPr lang="fr-FR" sz="2000" dirty="0"/>
              <a:t> = ceinture ou ruban</a:t>
            </a:r>
          </a:p>
          <a:p>
            <a:r>
              <a:rPr lang="fr-FR" sz="2000" dirty="0" smtClean="0"/>
              <a:t>endoparasites de vertébrés</a:t>
            </a:r>
          </a:p>
          <a:p>
            <a:r>
              <a:rPr lang="fr-FR" sz="2000" dirty="0"/>
              <a:t>Vers en forme </a:t>
            </a:r>
            <a:r>
              <a:rPr lang="fr-FR" sz="2000" dirty="0" smtClean="0"/>
              <a:t>de </a:t>
            </a:r>
            <a:r>
              <a:rPr lang="fr-FR" sz="2000" dirty="0"/>
              <a:t>ruban blanchâtre et corps divisé en </a:t>
            </a:r>
            <a:r>
              <a:rPr lang="fr-FR" sz="2000" dirty="0" smtClean="0"/>
              <a:t>3 parties</a:t>
            </a:r>
            <a:r>
              <a:rPr lang="fr-FR" sz="2000" dirty="0"/>
              <a:t>: </a:t>
            </a:r>
            <a:r>
              <a:rPr lang="fr-FR" sz="2000" dirty="0" smtClean="0">
                <a:solidFill>
                  <a:srgbClr val="FF0000"/>
                </a:solidFill>
              </a:rPr>
              <a:t>scolex </a:t>
            </a:r>
            <a:r>
              <a:rPr lang="fr-FR" sz="2000" dirty="0"/>
              <a:t>à </a:t>
            </a:r>
            <a:r>
              <a:rPr lang="fr-FR" sz="2000" dirty="0" smtClean="0"/>
              <a:t>ventouses ou crochets , cou non segmenté et </a:t>
            </a:r>
            <a:r>
              <a:rPr lang="fr-FR" sz="2000" dirty="0" smtClean="0">
                <a:solidFill>
                  <a:srgbClr val="FF0000"/>
                </a:solidFill>
              </a:rPr>
              <a:t>strobile </a:t>
            </a:r>
            <a:r>
              <a:rPr lang="fr-FR" sz="2000" dirty="0" smtClean="0"/>
              <a:t>divisé en </a:t>
            </a:r>
            <a:r>
              <a:rPr lang="fr-FR" sz="2000" dirty="0" err="1" smtClean="0">
                <a:solidFill>
                  <a:srgbClr val="FF0000"/>
                </a:solidFill>
              </a:rPr>
              <a:t>poglotis</a:t>
            </a:r>
            <a:endParaRPr lang="fr-FR" sz="2000" dirty="0" smtClean="0">
              <a:solidFill>
                <a:srgbClr val="FF0000"/>
              </a:solidFill>
            </a:endParaRPr>
          </a:p>
          <a:p>
            <a:r>
              <a:rPr lang="fr-FR" sz="2000" smtClean="0"/>
              <a:t>Hermaphrodites </a:t>
            </a:r>
            <a:r>
              <a:rPr lang="fr-FR" sz="2000" dirty="0"/>
              <a:t>protérandriques (répété dans chaque </a:t>
            </a:r>
            <a:r>
              <a:rPr lang="fr-FR" sz="2000"/>
              <a:t>segment</a:t>
            </a:r>
            <a:r>
              <a:rPr lang="fr-FR" sz="2000" smtClean="0"/>
              <a:t>)</a:t>
            </a:r>
            <a:endParaRPr lang="fr-FR" sz="2000" dirty="0" smtClean="0"/>
          </a:p>
          <a:p>
            <a:r>
              <a:rPr lang="fr-FR" sz="2000" dirty="0" smtClean="0"/>
              <a:t>provoquent </a:t>
            </a:r>
            <a:r>
              <a:rPr lang="fr-FR" sz="2000" dirty="0" smtClean="0"/>
              <a:t>le </a:t>
            </a:r>
            <a:r>
              <a:rPr lang="fr-FR" sz="2000" dirty="0" smtClean="0">
                <a:solidFill>
                  <a:srgbClr val="FF0000"/>
                </a:solidFill>
              </a:rPr>
              <a:t>téniasis</a:t>
            </a:r>
            <a:r>
              <a:rPr lang="fr-FR" sz="2000" dirty="0" smtClean="0"/>
              <a:t>, maladie due à la présence d’un grand nombre de </a:t>
            </a:r>
            <a:r>
              <a:rPr lang="fr-FR" sz="2000" dirty="0" smtClean="0">
                <a:solidFill>
                  <a:srgbClr val="FF0000"/>
                </a:solidFill>
              </a:rPr>
              <a:t>ténias</a:t>
            </a:r>
            <a:r>
              <a:rPr lang="fr-FR" sz="2000" dirty="0" smtClean="0"/>
              <a:t> adultes dans l’intestin </a:t>
            </a:r>
            <a:r>
              <a:rPr lang="fr-FR" sz="2000" dirty="0" smtClean="0"/>
              <a:t>d’1 </a:t>
            </a:r>
            <a:r>
              <a:rPr lang="fr-FR" sz="2000" dirty="0" smtClean="0"/>
              <a:t>animal</a:t>
            </a:r>
          </a:p>
          <a:p>
            <a:r>
              <a:rPr lang="fr-FR" sz="2000" dirty="0" err="1" smtClean="0"/>
              <a:t>Exp</a:t>
            </a:r>
            <a:r>
              <a:rPr lang="fr-FR" sz="2000" dirty="0" smtClean="0"/>
              <a:t>: </a:t>
            </a:r>
            <a:r>
              <a:rPr lang="fr-FR" sz="2000" dirty="0" err="1" smtClean="0">
                <a:solidFill>
                  <a:srgbClr val="FF0000"/>
                </a:solidFill>
              </a:rPr>
              <a:t>Echinococcus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err="1" smtClean="0">
                <a:solidFill>
                  <a:srgbClr val="FF0000"/>
                </a:solidFill>
              </a:rPr>
              <a:t>granulosus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/>
              <a:t>= Ténia </a:t>
            </a:r>
            <a:r>
              <a:rPr lang="fr-FR" sz="2000" dirty="0" err="1" smtClean="0"/>
              <a:t>echinocoque</a:t>
            </a:r>
            <a:r>
              <a:rPr lang="fr-FR" sz="2000" dirty="0" smtClean="0"/>
              <a:t> (chien, chat, loup, cheval</a:t>
            </a:r>
            <a:r>
              <a:rPr lang="fr-FR" sz="2000" dirty="0" smtClean="0"/>
              <a:t>): </a:t>
            </a:r>
            <a:r>
              <a:rPr lang="fr-FR" sz="2000" dirty="0" smtClean="0">
                <a:solidFill>
                  <a:srgbClr val="FF0000"/>
                </a:solidFill>
              </a:rPr>
              <a:t>kyste hydatique</a:t>
            </a:r>
            <a:endParaRPr lang="fr-FR" sz="2000" dirty="0" smtClean="0">
              <a:solidFill>
                <a:srgbClr val="FF0000"/>
              </a:solidFill>
            </a:endParaRPr>
          </a:p>
          <a:p>
            <a:r>
              <a:rPr lang="fr-FR" sz="2000" dirty="0" smtClean="0"/>
              <a:t>                   </a:t>
            </a:r>
            <a:r>
              <a:rPr lang="fr-FR" sz="2000" dirty="0" err="1" smtClean="0">
                <a:solidFill>
                  <a:srgbClr val="FF0000"/>
                </a:solidFill>
              </a:rPr>
              <a:t>Taenia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err="1" smtClean="0">
                <a:solidFill>
                  <a:srgbClr val="FF0000"/>
                </a:solidFill>
              </a:rPr>
              <a:t>solium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/>
              <a:t>(homme, porc)</a:t>
            </a:r>
          </a:p>
          <a:p>
            <a:r>
              <a:rPr lang="fr-FR" sz="2000" dirty="0" smtClean="0"/>
              <a:t>                   </a:t>
            </a:r>
            <a:r>
              <a:rPr lang="fr-FR" sz="2000" dirty="0" err="1" smtClean="0">
                <a:solidFill>
                  <a:srgbClr val="FF0000"/>
                </a:solidFill>
              </a:rPr>
              <a:t>Taenia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err="1" smtClean="0">
                <a:solidFill>
                  <a:srgbClr val="FF0000"/>
                </a:solidFill>
              </a:rPr>
              <a:t>saginata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/>
              <a:t>(homme, bœuf) </a:t>
            </a:r>
          </a:p>
          <a:p>
            <a:r>
              <a:rPr lang="fr-FR" sz="2000" dirty="0" smtClean="0"/>
              <a:t>Les </a:t>
            </a:r>
            <a:r>
              <a:rPr lang="fr-FR" sz="2000" dirty="0" smtClean="0"/>
              <a:t>tænias, ou vers solitaires, ont </a:t>
            </a:r>
            <a:r>
              <a:rPr lang="fr-FR" sz="2000" dirty="0" smtClean="0"/>
              <a:t>1cycle à 2hôtes </a:t>
            </a:r>
            <a:r>
              <a:rPr lang="fr-FR" sz="2000" dirty="0" smtClean="0"/>
              <a:t>(homme-porc pour Tænia </a:t>
            </a:r>
            <a:r>
              <a:rPr lang="fr-FR" sz="2000" dirty="0" err="1" smtClean="0"/>
              <a:t>solium</a:t>
            </a:r>
            <a:r>
              <a:rPr lang="fr-FR" sz="2000" dirty="0" smtClean="0"/>
              <a:t>, et homme-</a:t>
            </a:r>
            <a:r>
              <a:rPr lang="fr-FR" sz="2000" dirty="0" err="1" smtClean="0"/>
              <a:t>boeuf</a:t>
            </a:r>
            <a:r>
              <a:rPr lang="fr-FR" sz="2000" dirty="0" smtClean="0"/>
              <a:t> pour Tænia </a:t>
            </a:r>
            <a:r>
              <a:rPr lang="fr-FR" sz="2000" dirty="0" err="1" smtClean="0"/>
              <a:t>saginata</a:t>
            </a:r>
            <a:r>
              <a:rPr lang="fr-FR" sz="2000" dirty="0" smtClean="0"/>
              <a:t>).</a:t>
            </a:r>
          </a:p>
          <a:p>
            <a:r>
              <a:rPr lang="fr-FR" sz="2000" dirty="0" smtClean="0"/>
              <a:t>adulte </a:t>
            </a:r>
            <a:r>
              <a:rPr lang="fr-FR" sz="2000" dirty="0" smtClean="0"/>
              <a:t>vit dans le tube digestif humain  (ventouses et/ou de crochets)</a:t>
            </a:r>
          </a:p>
          <a:p>
            <a:r>
              <a:rPr lang="fr-FR" sz="2000" dirty="0" smtClean="0"/>
              <a:t>peut </a:t>
            </a:r>
            <a:r>
              <a:rPr lang="fr-FR" sz="2000" dirty="0" smtClean="0"/>
              <a:t>atteindre des dimensions considérables (de 2 à 8 m</a:t>
            </a:r>
            <a:r>
              <a:rPr lang="fr-FR" sz="2000" dirty="0" smtClean="0"/>
              <a:t>)</a:t>
            </a:r>
            <a:endParaRPr lang="fr-FR" sz="2000" dirty="0" smtClean="0"/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853091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784976" cy="6408712"/>
          </a:xfrm>
        </p:spPr>
        <p:txBody>
          <a:bodyPr>
            <a:normAutofit/>
          </a:bodyPr>
          <a:lstStyle/>
          <a:p>
            <a:pPr lvl="0"/>
            <a:r>
              <a:rPr lang="fr-FR" sz="2400" dirty="0">
                <a:solidFill>
                  <a:prstClr val="black"/>
                </a:solidFill>
              </a:rPr>
              <a:t>+</a:t>
            </a:r>
            <a:r>
              <a:rPr lang="fr-FR" sz="2400" dirty="0" err="1">
                <a:solidFill>
                  <a:prstClr val="black"/>
                </a:solidFill>
              </a:rPr>
              <a:t>ieurs</a:t>
            </a:r>
            <a:r>
              <a:rPr lang="fr-FR" sz="2400" dirty="0">
                <a:solidFill>
                  <a:prstClr val="black"/>
                </a:solidFill>
              </a:rPr>
              <a:t> segments = proglottis (de 2000 à 5000 selon les </a:t>
            </a:r>
            <a:r>
              <a:rPr lang="fr-FR" sz="2400" dirty="0" err="1">
                <a:solidFill>
                  <a:prstClr val="black"/>
                </a:solidFill>
              </a:rPr>
              <a:t>sp</a:t>
            </a:r>
            <a:r>
              <a:rPr lang="fr-FR" sz="2400" dirty="0">
                <a:solidFill>
                  <a:prstClr val="black"/>
                </a:solidFill>
              </a:rPr>
              <a:t>)</a:t>
            </a:r>
          </a:p>
          <a:p>
            <a:pPr lvl="0"/>
            <a:r>
              <a:rPr lang="fr-FR" sz="2400" dirty="0">
                <a:solidFill>
                  <a:prstClr val="black"/>
                </a:solidFill>
              </a:rPr>
              <a:t>Chaque proglottis possède 1 appareil génital hermaphrodite et présente 1autonomie (au - locomotion dans le tube digestif) </a:t>
            </a:r>
          </a:p>
          <a:p>
            <a:pPr lvl="0"/>
            <a:r>
              <a:rPr lang="fr-FR" sz="2400" dirty="0">
                <a:solidFill>
                  <a:prstClr val="black"/>
                </a:solidFill>
              </a:rPr>
              <a:t>L’autofécondation n’est pas possible entre appareils reproducteurs d’1 même anneau </a:t>
            </a:r>
          </a:p>
          <a:p>
            <a:pPr lvl="0"/>
            <a:r>
              <a:rPr lang="fr-FR" sz="2400" dirty="0">
                <a:solidFill>
                  <a:prstClr val="black"/>
                </a:solidFill>
              </a:rPr>
              <a:t>A maturité, leur utérus est bourré d’</a:t>
            </a:r>
            <a:r>
              <a:rPr lang="fr-FR" sz="2400" dirty="0" err="1">
                <a:solidFill>
                  <a:prstClr val="black"/>
                </a:solidFill>
              </a:rPr>
              <a:t>oeufs</a:t>
            </a:r>
            <a:r>
              <a:rPr lang="fr-FR" sz="2400" dirty="0">
                <a:solidFill>
                  <a:prstClr val="black"/>
                </a:solidFill>
              </a:rPr>
              <a:t> (+</a:t>
            </a:r>
            <a:r>
              <a:rPr lang="fr-FR" sz="2400" dirty="0" err="1">
                <a:solidFill>
                  <a:prstClr val="black"/>
                </a:solidFill>
              </a:rPr>
              <a:t>ieurs</a:t>
            </a:r>
            <a:r>
              <a:rPr lang="fr-FR" sz="2400" dirty="0">
                <a:solidFill>
                  <a:prstClr val="black"/>
                </a:solidFill>
              </a:rPr>
              <a:t> milliers) </a:t>
            </a:r>
          </a:p>
          <a:p>
            <a:pPr lvl="0"/>
            <a:r>
              <a:rPr lang="fr-FR" sz="2400" dirty="0">
                <a:solidFill>
                  <a:prstClr val="black"/>
                </a:solidFill>
              </a:rPr>
              <a:t>Eliminés par voie anale, ces proglottis sont nommés </a:t>
            </a:r>
            <a:r>
              <a:rPr lang="fr-FR" sz="2400" dirty="0">
                <a:solidFill>
                  <a:srgbClr val="FF0000"/>
                </a:solidFill>
              </a:rPr>
              <a:t>cucurbitains</a:t>
            </a:r>
            <a:r>
              <a:rPr lang="fr-FR" sz="2400" dirty="0">
                <a:solidFill>
                  <a:prstClr val="black"/>
                </a:solidFill>
              </a:rPr>
              <a:t>, ils libèrent leurs œufs et contaminent ainsi la nourriture des Mammifères herbivores. </a:t>
            </a:r>
          </a:p>
          <a:p>
            <a:pPr lvl="0"/>
            <a:r>
              <a:rPr lang="fr-FR" sz="2400" dirty="0">
                <a:solidFill>
                  <a:prstClr val="black"/>
                </a:solidFill>
              </a:rPr>
              <a:t>De là, via la circulation sanguine, des </a:t>
            </a:r>
            <a:r>
              <a:rPr lang="fr-FR" sz="2400" dirty="0">
                <a:solidFill>
                  <a:srgbClr val="FF0000"/>
                </a:solidFill>
              </a:rPr>
              <a:t>larves hexacanthes </a:t>
            </a:r>
            <a:r>
              <a:rPr lang="fr-FR" sz="2400" dirty="0">
                <a:solidFill>
                  <a:prstClr val="black"/>
                </a:solidFill>
              </a:rPr>
              <a:t>s’enkyster dans les muscles et différencier 1 scolex </a:t>
            </a:r>
          </a:p>
          <a:p>
            <a:pPr lvl="0"/>
            <a:r>
              <a:rPr lang="fr-FR" sz="2400" dirty="0">
                <a:solidFill>
                  <a:prstClr val="black"/>
                </a:solidFill>
              </a:rPr>
              <a:t>Le passage à l’hôte définitif s’effectue via la consommation de la viande de l’animal contaminé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720181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  <a:latin typeface="TimesNewRomanPS-BoldMT"/>
              </a:rPr>
              <a:t>Phylum des Plathelminthes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i="0" u="none" strike="noStrike" baseline="0" dirty="0" smtClean="0">
                <a:solidFill>
                  <a:srgbClr val="FF0000"/>
                </a:solidFill>
                <a:latin typeface="TimesNewRomanPS-BoldMT"/>
              </a:rPr>
              <a:t>1- Caractères généraux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124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408712"/>
          </a:xfrm>
        </p:spPr>
        <p:txBody>
          <a:bodyPr>
            <a:normAutofit fontScale="92500" lnSpcReduction="20000"/>
          </a:bodyPr>
          <a:lstStyle/>
          <a:p>
            <a:r>
              <a:rPr lang="fr-FR" i="0" u="none" strike="noStrike" baseline="0" dirty="0" smtClean="0">
                <a:latin typeface="TimesNewRomanPS-BoldMT"/>
              </a:rPr>
              <a:t>= Platodes= HELMINTHE=VER VERS PLATS</a:t>
            </a:r>
          </a:p>
          <a:p>
            <a:r>
              <a:rPr lang="fr-FR" i="0" u="none" strike="noStrike" baseline="0" dirty="0" smtClean="0">
                <a:latin typeface="TimesNewRomanPS-BoldMT"/>
              </a:rPr>
              <a:t>triploblastiques les + primitifs</a:t>
            </a:r>
          </a:p>
          <a:p>
            <a:r>
              <a:rPr lang="fr-FR" i="0" u="none" strike="noStrike" baseline="0" dirty="0" smtClean="0">
                <a:latin typeface="TimesNewRomanPSMT"/>
              </a:rPr>
              <a:t>présentent 1</a:t>
            </a:r>
          </a:p>
          <a:p>
            <a:r>
              <a:rPr lang="fr-FR" i="0" u="none" strike="noStrike" baseline="0" dirty="0" smtClean="0">
                <a:latin typeface="TimesNewRomanPS-BoldMT"/>
              </a:rPr>
              <a:t>aplatissement dorso-ventral </a:t>
            </a:r>
            <a:r>
              <a:rPr lang="fr-FR" i="0" u="none" strike="noStrike" baseline="0" dirty="0" smtClean="0">
                <a:latin typeface="TimesNewRomanPSMT"/>
              </a:rPr>
              <a:t>avec existence des faces dorsale et ventrale</a:t>
            </a:r>
          </a:p>
          <a:p>
            <a:r>
              <a:rPr lang="fr-FR" i="0" u="none" strike="noStrike" baseline="0" dirty="0" smtClean="0">
                <a:latin typeface="TimesNewRomanPSMT"/>
              </a:rPr>
              <a:t>corps organisé en </a:t>
            </a:r>
            <a:r>
              <a:rPr lang="fr-FR" i="0" u="none" strike="noStrike" baseline="0" dirty="0" smtClean="0">
                <a:latin typeface="TimesNewRomanPS-BoldMT"/>
              </a:rPr>
              <a:t>2 régions </a:t>
            </a:r>
            <a:r>
              <a:rPr lang="fr-FR" i="0" u="none" strike="noStrike" baseline="0" dirty="0" smtClean="0">
                <a:latin typeface="TimesNewRomanPSMT"/>
              </a:rPr>
              <a:t>différentes:</a:t>
            </a:r>
          </a:p>
          <a:p>
            <a:pPr lvl="1"/>
            <a:r>
              <a:rPr lang="fr-FR" i="0" u="none" strike="noStrike" baseline="0" dirty="0" smtClean="0">
                <a:latin typeface="TimesNewRomanPS-BoldMT"/>
              </a:rPr>
              <a:t>région céphalique</a:t>
            </a:r>
            <a:r>
              <a:rPr lang="fr-FR" i="0" u="none" strike="noStrike" baseline="0" dirty="0" smtClean="0">
                <a:latin typeface="TimesNewRomanPSMT"/>
              </a:rPr>
              <a:t>, antérieure (fonctions sensorielles).</a:t>
            </a:r>
          </a:p>
          <a:p>
            <a:pPr lvl="1"/>
            <a:r>
              <a:rPr lang="fr-FR" i="0" u="none" strike="noStrike" baseline="0" dirty="0" smtClean="0">
                <a:latin typeface="TimesNewRomanPS-BoldMT"/>
              </a:rPr>
              <a:t>région postérieure</a:t>
            </a:r>
            <a:r>
              <a:rPr lang="fr-FR" i="0" u="none" strike="noStrike" baseline="0" dirty="0" smtClean="0">
                <a:latin typeface="TimesNewRomanPSMT"/>
              </a:rPr>
              <a:t>, caudale</a:t>
            </a:r>
          </a:p>
          <a:p>
            <a:r>
              <a:rPr lang="fr-FR" i="0" u="none" strike="noStrike" baseline="0" dirty="0" smtClean="0">
                <a:latin typeface="TimesNewRomanPSMT"/>
              </a:rPr>
              <a:t>symétrie bilatérale</a:t>
            </a:r>
          </a:p>
          <a:p>
            <a:r>
              <a:rPr lang="fr-FR" i="0" u="none" strike="noStrike" baseline="0" dirty="0" smtClean="0">
                <a:latin typeface="TimesNewRomanPS-BoldMT"/>
              </a:rPr>
              <a:t>appareil circulatoire </a:t>
            </a:r>
            <a:r>
              <a:rPr lang="fr-FR" i="0" u="none" strike="noStrike" baseline="0" dirty="0" smtClean="0">
                <a:latin typeface="TimesNewRomanPSMT"/>
              </a:rPr>
              <a:t>vrai et sang -, </a:t>
            </a:r>
            <a:r>
              <a:rPr lang="fr-FR" i="0" u="none" strike="noStrike" baseline="0" dirty="0" smtClean="0">
                <a:latin typeface="TimesNewRomanPS-BoldMT"/>
              </a:rPr>
              <a:t>hémolymphe +</a:t>
            </a:r>
          </a:p>
          <a:p>
            <a:r>
              <a:rPr lang="fr-FR" i="0" u="none" strike="noStrike" baseline="0" dirty="0" smtClean="0">
                <a:latin typeface="TimesNewRomanPS-BoldMT"/>
              </a:rPr>
              <a:t>appareil respiratoire </a:t>
            </a:r>
            <a:r>
              <a:rPr lang="fr-FR" i="0" u="none" strike="noStrike" baseline="0" dirty="0" smtClean="0">
                <a:latin typeface="TimesNewRomanPSMT"/>
              </a:rPr>
              <a:t>- : échanges gazeux  à travers le tégument ou, comme chez les parasites, pas d’échange gazeux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230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60648"/>
            <a:ext cx="8856984" cy="6480720"/>
          </a:xfrm>
        </p:spPr>
        <p:txBody>
          <a:bodyPr>
            <a:normAutofit fontScale="92500" lnSpcReduction="20000"/>
          </a:bodyPr>
          <a:lstStyle/>
          <a:p>
            <a:r>
              <a:rPr lang="fr-FR" i="0" u="none" strike="noStrike" baseline="0" dirty="0" smtClean="0">
                <a:latin typeface="TimesNewRomanPS-BoldMT"/>
              </a:rPr>
              <a:t>appareil digestif </a:t>
            </a:r>
          </a:p>
          <a:p>
            <a:pPr lvl="1"/>
            <a:r>
              <a:rPr lang="fr-FR" b="1" i="0" u="none" strike="noStrike" baseline="0" dirty="0" smtClean="0">
                <a:latin typeface="TimesNewRomanPS-BoldMT"/>
              </a:rPr>
              <a:t> </a:t>
            </a:r>
            <a:r>
              <a:rPr lang="fr-FR" b="0" i="0" u="none" strike="noStrike" baseline="0" dirty="0" smtClean="0">
                <a:solidFill>
                  <a:srgbClr val="FF0000"/>
                </a:solidFill>
                <a:latin typeface="TimesNewRomanPSMT"/>
              </a:rPr>
              <a:t>incomplet</a:t>
            </a:r>
            <a:r>
              <a:rPr lang="fr-FR" b="0" i="0" u="none" strike="noStrike" baseline="0" dirty="0" smtClean="0">
                <a:latin typeface="TimesNewRomanPSMT"/>
              </a:rPr>
              <a:t>: bouche seul orifice par lequel le tube digestif communique avec l’extérieur situé sur face ventrale </a:t>
            </a:r>
          </a:p>
          <a:p>
            <a:pPr lvl="1"/>
            <a:r>
              <a:rPr lang="fr-FR" b="0" i="0" u="none" strike="noStrike" baseline="0" dirty="0" smtClean="0">
                <a:latin typeface="TimesNewRomanPSMT"/>
              </a:rPr>
              <a:t>(</a:t>
            </a:r>
            <a:r>
              <a:rPr lang="fr-FR" sz="2700" dirty="0" smtClean="0">
                <a:solidFill>
                  <a:prstClr val="black"/>
                </a:solidFill>
                <a:latin typeface="TimesNewRomanPSMT"/>
              </a:rPr>
              <a:t>anus -)</a:t>
            </a:r>
            <a:r>
              <a:rPr lang="fr-FR" b="0" i="0" u="none" strike="noStrike" baseline="0" dirty="0" smtClean="0">
                <a:latin typeface="TimesNewRomanPSMT"/>
              </a:rPr>
              <a:t> </a:t>
            </a:r>
          </a:p>
          <a:p>
            <a:pPr lvl="1"/>
            <a:r>
              <a:rPr lang="fr-FR" b="0" i="0" u="none" strike="noStrike" baseline="0" dirty="0" smtClean="0">
                <a:latin typeface="TimesNewRomanPSMT"/>
              </a:rPr>
              <a:t>ou –: échanges possibles par osmose (pour les parasites)</a:t>
            </a:r>
          </a:p>
          <a:p>
            <a:r>
              <a:rPr lang="fr-FR" i="0" u="none" strike="noStrike" baseline="0" dirty="0" smtClean="0">
                <a:latin typeface="TimesNewRomanPSMT"/>
              </a:rPr>
              <a:t>Parasites (Cestodes, Trématodes) ou libre (Turbellariés)</a:t>
            </a:r>
          </a:p>
          <a:p>
            <a:r>
              <a:rPr lang="fr-FR" i="0" u="none" strike="noStrike" baseline="0" dirty="0" smtClean="0">
                <a:latin typeface="TimesNewRomanPSMT"/>
              </a:rPr>
              <a:t>Hermaphrodites </a:t>
            </a:r>
            <a:r>
              <a:rPr lang="fr-FR" i="0" u="none" strike="noStrike" baseline="0" dirty="0" smtClean="0">
                <a:solidFill>
                  <a:srgbClr val="FF0000"/>
                </a:solidFill>
                <a:latin typeface="TimesNewRomanPSMT"/>
              </a:rPr>
              <a:t>protérandriques</a:t>
            </a:r>
            <a:r>
              <a:rPr lang="fr-FR" i="0" u="none" strike="noStrike" baseline="0" dirty="0" smtClean="0">
                <a:latin typeface="TimesNewRomanPSMT"/>
              </a:rPr>
              <a:t> (appareil génital mâle arrive à maturité avant l’appareil génital femelle)</a:t>
            </a:r>
          </a:p>
          <a:p>
            <a:r>
              <a:rPr lang="fr-FR" i="0" u="none" strike="noStrike" baseline="0" dirty="0" smtClean="0">
                <a:latin typeface="TimesNewRomanPSMT"/>
              </a:rPr>
              <a:t>Appareil excréteur formé par 1 ensemble de </a:t>
            </a:r>
            <a:r>
              <a:rPr lang="fr-FR" i="0" u="none" strike="noStrike" baseline="0" dirty="0" err="1" smtClean="0">
                <a:solidFill>
                  <a:srgbClr val="FF0000"/>
                </a:solidFill>
                <a:latin typeface="TimesNewRomanPSMT"/>
              </a:rPr>
              <a:t>protonéphrédies</a:t>
            </a:r>
            <a:r>
              <a:rPr lang="fr-FR" i="0" u="none" strike="noStrike" baseline="0" dirty="0" smtClean="0">
                <a:latin typeface="TimesNewRomanPSMT"/>
              </a:rPr>
              <a:t> (ensemble de cellules à flamme)</a:t>
            </a:r>
          </a:p>
          <a:p>
            <a:r>
              <a:rPr lang="fr-FR" i="0" u="none" strike="noStrike" baseline="0" dirty="0" smtClean="0">
                <a:latin typeface="TimesNewRomanPSMT"/>
              </a:rPr>
              <a:t>Système nerveux rudimentaire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8461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08712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Différenciation antéropostérieure  caractérisée par la </a:t>
            </a:r>
            <a:r>
              <a:rPr lang="fr-FR" dirty="0" err="1" smtClean="0">
                <a:solidFill>
                  <a:srgbClr val="FF0000"/>
                </a:solidFill>
              </a:rPr>
              <a:t>céphalisation</a:t>
            </a:r>
            <a:r>
              <a:rPr lang="fr-FR" dirty="0" smtClean="0"/>
              <a:t>, 1</a:t>
            </a:r>
            <a:r>
              <a:rPr lang="fr-FR" baseline="30000" dirty="0" smtClean="0"/>
              <a:t>ère</a:t>
            </a:r>
            <a:r>
              <a:rPr lang="fr-FR" dirty="0" smtClean="0"/>
              <a:t>  étape vers l’apparition de la tête</a:t>
            </a:r>
          </a:p>
          <a:p>
            <a:r>
              <a:rPr lang="fr-FR" dirty="0" smtClean="0"/>
              <a:t>œufs regroupés dans des cocons de ponte</a:t>
            </a:r>
          </a:p>
          <a:p>
            <a:r>
              <a:rPr lang="fr-FR" dirty="0" smtClean="0"/>
              <a:t>Mode de vie:  Libres, commensaux, ou parasites </a:t>
            </a:r>
          </a:p>
          <a:p>
            <a:r>
              <a:rPr lang="fr-FR" dirty="0" smtClean="0"/>
              <a:t>appareil reproducteur mâle composé de testicules fragmentés drainés par 2 </a:t>
            </a:r>
            <a:r>
              <a:rPr lang="fr-FR" dirty="0" err="1" smtClean="0"/>
              <a:t>spermiductes</a:t>
            </a:r>
            <a:endParaRPr lang="fr-FR" dirty="0" smtClean="0"/>
          </a:p>
          <a:p>
            <a:r>
              <a:rPr lang="fr-FR" dirty="0" smtClean="0"/>
              <a:t>Ils s’élargissent pour former les vésicules séminales pour stocker les produits génitaux</a:t>
            </a:r>
          </a:p>
          <a:p>
            <a:r>
              <a:rPr lang="fr-FR" dirty="0" smtClean="0"/>
              <a:t>appareil reproducteur femelle constitué par 2 ovaires en position antérieure, drainés par des oviductes où l’on trouve de nombreuses glandes </a:t>
            </a:r>
            <a:r>
              <a:rPr lang="fr-FR" dirty="0" err="1" smtClean="0"/>
              <a:t>vitellogènes</a:t>
            </a:r>
            <a:r>
              <a:rPr lang="fr-FR" dirty="0" smtClean="0"/>
              <a:t> produisant les cellules nourricières (vitellines) pour l’œuf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2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2-Classification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8000" dirty="0" smtClean="0">
                <a:effectLst/>
                <a:latin typeface="Times New Roman"/>
                <a:ea typeface="Calibri"/>
                <a:cs typeface="Arial"/>
              </a:rPr>
              <a:t>4 classes: </a:t>
            </a:r>
            <a:r>
              <a:rPr lang="fr-FR" sz="8000" dirty="0" err="1" smtClean="0">
                <a:effectLst/>
                <a:latin typeface="Times New Roman"/>
                <a:ea typeface="Calibri"/>
                <a:cs typeface="Arial"/>
              </a:rPr>
              <a:t>Turbellaria,Tramatodes</a:t>
            </a:r>
            <a:r>
              <a:rPr lang="fr-FR" sz="8000" dirty="0" smtClean="0">
                <a:effectLst/>
                <a:latin typeface="Times New Roman"/>
                <a:ea typeface="Calibri"/>
                <a:cs typeface="Arial"/>
              </a:rPr>
              <a:t>, Cestodes, </a:t>
            </a:r>
            <a:r>
              <a:rPr lang="fr-FR" sz="8000" dirty="0" err="1" smtClean="0">
                <a:effectLst/>
                <a:latin typeface="Times New Roman"/>
                <a:ea typeface="Calibri"/>
                <a:cs typeface="Arial"/>
              </a:rPr>
              <a:t>Monogènes</a:t>
            </a:r>
            <a:endParaRPr lang="fr-FR" sz="8000" dirty="0" smtClean="0">
              <a:effectLst/>
              <a:latin typeface="Times New Roman"/>
              <a:ea typeface="Calibri"/>
              <a:cs typeface="Arial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fr-FR" sz="80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Cl1:  </a:t>
            </a:r>
            <a:r>
              <a:rPr lang="fr-FR" sz="8000" b="1" dirty="0" err="1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Turbellaria</a:t>
            </a:r>
            <a:endParaRPr lang="fr-FR" sz="8000" b="1" dirty="0" smtClean="0">
              <a:solidFill>
                <a:srgbClr val="FF0000"/>
              </a:solidFill>
              <a:effectLst/>
              <a:latin typeface="Times New Roman"/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8000" dirty="0">
                <a:solidFill>
                  <a:prstClr val="black"/>
                </a:solidFill>
              </a:rPr>
              <a:t>essentiellement aquatiques (eau douce/ marin) et en terre humide, avec quelques formes terrestres (dans les forêts tropicales humides</a:t>
            </a:r>
            <a:r>
              <a:rPr lang="fr-FR" sz="8000" dirty="0" smtClean="0">
                <a:solidFill>
                  <a:prstClr val="black"/>
                </a:solidFill>
              </a:rPr>
              <a:t>)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8000" dirty="0" smtClean="0">
                <a:effectLst/>
                <a:latin typeface="Times New Roman"/>
                <a:ea typeface="Calibri"/>
                <a:cs typeface="Arial"/>
              </a:rPr>
              <a:t>Corps </a:t>
            </a:r>
            <a:r>
              <a:rPr lang="fr-FR" sz="80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foliacés</a:t>
            </a:r>
            <a:r>
              <a:rPr lang="fr-FR" sz="8000" dirty="0" smtClean="0">
                <a:effectLst/>
                <a:latin typeface="Times New Roman"/>
                <a:ea typeface="Calibri"/>
                <a:cs typeface="Arial"/>
              </a:rPr>
              <a:t> avec épiderme recouvert de cils dont les battements créent des tourbillons dans l’eau douce, d’où leur nom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8000" dirty="0" smtClean="0">
                <a:effectLst/>
                <a:latin typeface="Times New Roman"/>
                <a:ea typeface="Calibri"/>
                <a:cs typeface="Arial"/>
              </a:rPr>
              <a:t>3000 </a:t>
            </a:r>
            <a:r>
              <a:rPr lang="fr-FR" sz="8000" dirty="0" err="1" smtClean="0">
                <a:effectLst/>
                <a:latin typeface="Times New Roman"/>
                <a:ea typeface="Calibri"/>
                <a:cs typeface="Arial"/>
              </a:rPr>
              <a:t>sp</a:t>
            </a:r>
            <a:r>
              <a:rPr lang="fr-FR" sz="8000" dirty="0" smtClean="0">
                <a:effectLst/>
                <a:latin typeface="Times New Roman"/>
                <a:ea typeface="Calibri"/>
                <a:cs typeface="Arial"/>
              </a:rPr>
              <a:t>, carnivores</a:t>
            </a:r>
            <a:endParaRPr lang="fr-FR" sz="8000" dirty="0"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8000" dirty="0" smtClean="0">
                <a:effectLst/>
                <a:latin typeface="Times New Roman"/>
                <a:ea typeface="Calibri"/>
                <a:cs typeface="Arial"/>
              </a:rPr>
              <a:t>libres, petite taille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8000" dirty="0" smtClean="0">
                <a:effectLst/>
                <a:latin typeface="Times New Roman"/>
                <a:ea typeface="Calibri"/>
                <a:cs typeface="Arial"/>
              </a:rPr>
              <a:t>corps aplati, mou très coloré non segmentés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8000" dirty="0" smtClean="0">
                <a:effectLst/>
                <a:latin typeface="Times New Roman"/>
                <a:ea typeface="Calibri"/>
                <a:cs typeface="Arial"/>
              </a:rPr>
              <a:t>région antérieure avec 2 yeux (ou +)  et des auricules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fr-FR" sz="8000" dirty="0" smtClean="0">
              <a:effectLst/>
              <a:latin typeface="Times New Roman"/>
              <a:ea typeface="Calibri"/>
              <a:cs typeface="Arial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6145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77500" lnSpcReduction="20000"/>
          </a:bodyPr>
          <a:lstStyle/>
          <a:p>
            <a:r>
              <a:rPr lang="fr-FR" i="0" u="none" strike="noStrike" baseline="0" dirty="0" smtClean="0">
                <a:latin typeface="TimesNewRomanPS-BoldMT"/>
              </a:rPr>
              <a:t>Appareil digestif </a:t>
            </a:r>
            <a:r>
              <a:rPr lang="fr-FR" i="0" u="none" strike="noStrike" baseline="0" dirty="0" smtClean="0">
                <a:latin typeface="TimesNewRomanPSMT"/>
              </a:rPr>
              <a:t>caractérisé par:</a:t>
            </a:r>
          </a:p>
          <a:p>
            <a:r>
              <a:rPr lang="fr-FR" i="0" u="none" strike="noStrike" baseline="0" dirty="0" smtClean="0">
                <a:latin typeface="TimesNewRomanPSMT"/>
              </a:rPr>
              <a:t>Absence d’anus (absorption d’eau puis rejet brusque de déchets)</a:t>
            </a:r>
          </a:p>
          <a:p>
            <a:r>
              <a:rPr lang="fr-FR" i="0" u="none" strike="noStrike" baseline="0" dirty="0" smtClean="0">
                <a:latin typeface="TimesNewRomanPSMT"/>
              </a:rPr>
              <a:t>Pharynx avec trompe </a:t>
            </a:r>
            <a:r>
              <a:rPr lang="fr-FR" i="0" u="none" strike="noStrike" baseline="0" dirty="0" err="1" smtClean="0">
                <a:latin typeface="TimesNewRomanPSMT"/>
              </a:rPr>
              <a:t>dévaginable</a:t>
            </a:r>
            <a:r>
              <a:rPr lang="fr-FR" i="0" u="none" strike="noStrike" baseline="0" dirty="0" smtClean="0">
                <a:latin typeface="TimesNewRomanPSMT"/>
              </a:rPr>
              <a:t> (capture de la proie)</a:t>
            </a:r>
          </a:p>
          <a:p>
            <a:r>
              <a:rPr lang="fr-FR" i="0" u="none" strike="noStrike" baseline="0" dirty="0" smtClean="0">
                <a:latin typeface="TimesNewRomanPS-BoldMT"/>
              </a:rPr>
              <a:t>intestin </a:t>
            </a:r>
            <a:r>
              <a:rPr lang="fr-FR" i="0" u="none" strike="noStrike" baseline="0" dirty="0" smtClean="0">
                <a:latin typeface="TimesNewRomanPSMT"/>
              </a:rPr>
              <a:t>formé de 3 branches (1 antérieure et 2 postérieures)</a:t>
            </a:r>
          </a:p>
          <a:p>
            <a:r>
              <a:rPr lang="fr-FR" i="0" u="none" strike="noStrike" baseline="0" dirty="0" smtClean="0">
                <a:latin typeface="TimesNewRomanPSMT"/>
              </a:rPr>
              <a:t>Hermaphrodites protérandriques</a:t>
            </a:r>
          </a:p>
          <a:p>
            <a:r>
              <a:rPr lang="fr-FR" i="0" u="none" strike="noStrike" baseline="0" dirty="0" smtClean="0">
                <a:latin typeface="TimesNewRomanPS-BoldMT"/>
              </a:rPr>
              <a:t>Appareil respiratoire - </a:t>
            </a:r>
            <a:r>
              <a:rPr lang="fr-FR" i="0" u="none" strike="noStrike" baseline="0" dirty="0" smtClean="0">
                <a:latin typeface="TimesNewRomanPSMT"/>
              </a:rPr>
              <a:t>(respiration cutanée)</a:t>
            </a:r>
          </a:p>
          <a:p>
            <a:r>
              <a:rPr lang="fr-FR" dirty="0" err="1" smtClean="0"/>
              <a:t>Exp</a:t>
            </a:r>
            <a:r>
              <a:rPr lang="fr-FR" dirty="0" smtClean="0"/>
              <a:t>: Planaire blanche : </a:t>
            </a:r>
            <a:r>
              <a:rPr lang="fr-FR" dirty="0" err="1" smtClean="0">
                <a:solidFill>
                  <a:srgbClr val="FF0000"/>
                </a:solidFill>
              </a:rPr>
              <a:t>Dendrocoelium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lacteum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(Dissout les pierres, mange de petits crustacés, prédateur),    </a:t>
            </a:r>
            <a:r>
              <a:rPr lang="fr-FR" dirty="0" err="1" smtClean="0">
                <a:solidFill>
                  <a:srgbClr val="FF0000"/>
                </a:solidFill>
              </a:rPr>
              <a:t>Planaria</a:t>
            </a:r>
            <a:r>
              <a:rPr lang="fr-FR" dirty="0" smtClean="0">
                <a:solidFill>
                  <a:srgbClr val="FF0000"/>
                </a:solidFill>
              </a:rPr>
              <a:t>  </a:t>
            </a:r>
            <a:r>
              <a:rPr lang="fr-FR" dirty="0" err="1" smtClean="0">
                <a:solidFill>
                  <a:srgbClr val="FF0000"/>
                </a:solidFill>
              </a:rPr>
              <a:t>gonocephala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</a:p>
          <a:p>
            <a:r>
              <a:rPr lang="fr-FR" dirty="0" smtClean="0"/>
              <a:t>ont l’aspect d’1 petite feuille souple</a:t>
            </a:r>
          </a:p>
          <a:p>
            <a:r>
              <a:rPr lang="fr-FR" dirty="0" smtClean="0"/>
              <a:t>5mm-4cm</a:t>
            </a:r>
          </a:p>
          <a:p>
            <a:r>
              <a:rPr lang="fr-FR" dirty="0" smtClean="0"/>
              <a:t>tête bien reconnaissable porte les organes sensoriels: 1 paire d’ocelles (yeux rudimentaires) et des tentacules olfactifs 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9497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336704"/>
          </a:xfrm>
        </p:spPr>
        <p:txBody>
          <a:bodyPr>
            <a:normAutofit fontScale="85000" lnSpcReduction="20000"/>
          </a:bodyPr>
          <a:lstStyle/>
          <a:p>
            <a:pPr lvl="0" algn="just">
              <a:lnSpc>
                <a:spcPct val="150000"/>
              </a:lnSpc>
            </a:pP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systématique basée sur la  forme et la structure de l’appareil digestif</a:t>
            </a:r>
          </a:p>
          <a:p>
            <a:pPr lvl="0" algn="just">
              <a:lnSpc>
                <a:spcPct val="150000"/>
              </a:lnSpc>
            </a:pPr>
            <a:r>
              <a:rPr lang="fr-FR" sz="2500" dirty="0" smtClean="0">
                <a:solidFill>
                  <a:prstClr val="black"/>
                </a:solidFill>
                <a:latin typeface="TimesNewRomanPS-BoldMT"/>
              </a:rPr>
              <a:t>5 </a:t>
            </a:r>
            <a:r>
              <a:rPr lang="fr-FR" sz="2500" dirty="0">
                <a:solidFill>
                  <a:prstClr val="black"/>
                </a:solidFill>
                <a:latin typeface="TimesNewRomanPS-BoldMT"/>
              </a:rPr>
              <a:t>ordres</a:t>
            </a:r>
            <a:r>
              <a:rPr lang="fr-FR" sz="2500" dirty="0" smtClean="0">
                <a:solidFill>
                  <a:prstClr val="black"/>
                </a:solidFill>
                <a:latin typeface="TimesNewRomanPS-BoldMT"/>
              </a:rPr>
              <a:t>: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fr-FR" sz="2800" b="1" dirty="0" err="1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Acèles</a:t>
            </a:r>
            <a:r>
              <a:rPr lang="fr-FR" sz="2800" b="1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,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fr-FR" sz="2800" b="1" dirty="0" err="1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Rhabdocèles</a:t>
            </a:r>
            <a:r>
              <a:rPr lang="fr-FR" sz="2800" b="1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,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fr-FR" sz="2800" b="1" dirty="0" err="1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Allocèles</a:t>
            </a:r>
            <a:r>
              <a:rPr lang="fr-FR" sz="2800" b="1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,</a:t>
            </a:r>
            <a:r>
              <a:rPr lang="fr-FR" sz="2400" b="1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fr-FR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Polyclades</a:t>
            </a:r>
            <a:r>
              <a:rPr lang="fr-FR" sz="2400" b="1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et </a:t>
            </a:r>
            <a:r>
              <a:rPr lang="fr-FR" sz="2400" b="1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Triclades</a:t>
            </a:r>
            <a:endParaRPr lang="fr-FR" sz="2500" dirty="0" smtClean="0">
              <a:solidFill>
                <a:prstClr val="black"/>
              </a:solidFill>
              <a:latin typeface="TimesNewRomanPS-BoldMT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fr-FR" sz="28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O1:  </a:t>
            </a:r>
            <a:r>
              <a:rPr lang="fr-FR" sz="2800" b="1" dirty="0" err="1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Acèles</a:t>
            </a:r>
            <a:r>
              <a:rPr lang="fr-FR" sz="28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: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2800" dirty="0" smtClean="0">
                <a:effectLst/>
                <a:latin typeface="Times New Roman"/>
                <a:ea typeface="Calibri"/>
                <a:cs typeface="Arial"/>
              </a:rPr>
              <a:t>appareil digestif réduit  </a:t>
            </a:r>
          </a:p>
          <a:p>
            <a:pPr lvl="1" algn="just">
              <a:lnSpc>
                <a:spcPct val="150000"/>
              </a:lnSpc>
            </a:pPr>
            <a:r>
              <a:rPr lang="fr-FR" sz="2400" dirty="0" smtClean="0">
                <a:effectLst/>
                <a:latin typeface="Times New Roman"/>
                <a:ea typeface="Calibri"/>
                <a:cs typeface="Arial"/>
              </a:rPr>
              <a:t>bouche + </a:t>
            </a:r>
            <a:endParaRPr lang="fr-FR" sz="2000" dirty="0">
              <a:ea typeface="Calibri"/>
              <a:cs typeface="Arial"/>
            </a:endParaRPr>
          </a:p>
          <a:p>
            <a:pPr lvl="1" algn="just">
              <a:lnSpc>
                <a:spcPct val="150000"/>
              </a:lnSpc>
            </a:pPr>
            <a:r>
              <a:rPr lang="fr-FR" sz="2400" dirty="0" smtClean="0">
                <a:effectLst/>
                <a:latin typeface="Times New Roman"/>
                <a:ea typeface="Calibri"/>
                <a:cs typeface="Arial"/>
              </a:rPr>
              <a:t>petite cavité  buccale</a:t>
            </a:r>
          </a:p>
          <a:p>
            <a:pPr lvl="1" algn="just">
              <a:lnSpc>
                <a:spcPct val="150000"/>
              </a:lnSpc>
            </a:pPr>
            <a:r>
              <a:rPr lang="fr-FR" sz="2400" dirty="0" smtClean="0">
                <a:effectLst/>
                <a:latin typeface="Times New Roman"/>
                <a:ea typeface="Calibri"/>
                <a:cs typeface="Arial"/>
              </a:rPr>
              <a:t>Pharynx et intestin –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2800" dirty="0" smtClean="0">
                <a:effectLst/>
                <a:latin typeface="Times New Roman"/>
                <a:ea typeface="Calibri"/>
                <a:cs typeface="Arial"/>
              </a:rPr>
              <a:t>formes essentiellement marines</a:t>
            </a:r>
            <a:endParaRPr lang="fr-FR" sz="2400" dirty="0"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28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O2: </a:t>
            </a:r>
            <a:r>
              <a:rPr lang="fr-FR" sz="2800" b="1" dirty="0" err="1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Rhabdocèles</a:t>
            </a:r>
            <a:r>
              <a:rPr lang="fr-FR" sz="28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:</a:t>
            </a:r>
          </a:p>
          <a:p>
            <a:pPr lvl="1" algn="just">
              <a:lnSpc>
                <a:spcPct val="150000"/>
              </a:lnSpc>
            </a:pPr>
            <a:r>
              <a:rPr lang="fr-FR" sz="2400" dirty="0" smtClean="0">
                <a:effectLst/>
                <a:latin typeface="Times New Roman"/>
                <a:ea typeface="Calibri"/>
                <a:cs typeface="Arial"/>
              </a:rPr>
              <a:t>Bouche et pharynx +, intestin rectiligne</a:t>
            </a:r>
            <a:endParaRPr lang="fr-FR" sz="2000" dirty="0">
              <a:ea typeface="Calibri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fr-FR" sz="28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O3: </a:t>
            </a:r>
            <a:r>
              <a:rPr lang="fr-FR" sz="2800" b="1" dirty="0" err="1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Allocèles</a:t>
            </a:r>
            <a:r>
              <a:rPr lang="fr-FR" sz="2800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: </a:t>
            </a:r>
          </a:p>
          <a:p>
            <a:pPr lvl="1" algn="just">
              <a:lnSpc>
                <a:spcPct val="150000"/>
              </a:lnSpc>
            </a:pPr>
            <a:r>
              <a:rPr lang="fr-FR" sz="2400" dirty="0" smtClean="0">
                <a:effectLst/>
                <a:latin typeface="Times New Roman"/>
                <a:ea typeface="Calibri"/>
                <a:cs typeface="Arial"/>
              </a:rPr>
              <a:t>intestin onduleux porte quelques ramifications</a:t>
            </a:r>
            <a:endParaRPr lang="fr-FR" sz="2000" dirty="0">
              <a:ea typeface="Calibri"/>
              <a:cs typeface="Arial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739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260648"/>
            <a:ext cx="8712968" cy="6480720"/>
          </a:xfrm>
        </p:spPr>
        <p:txBody>
          <a:bodyPr/>
          <a:lstStyle/>
          <a:p>
            <a:pPr lvl="0" algn="just">
              <a:lnSpc>
                <a:spcPct val="150000"/>
              </a:lnSpc>
            </a:pPr>
            <a:r>
              <a:rPr lang="fr-FR" sz="24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O4: 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Polyclades</a:t>
            </a:r>
            <a:r>
              <a:rPr lang="fr-FR" sz="240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:</a:t>
            </a:r>
          </a:p>
          <a:p>
            <a:pPr lvl="1" algn="just">
              <a:lnSpc>
                <a:spcPct val="150000"/>
              </a:lnSpc>
            </a:pP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intestin très développé et ramifié</a:t>
            </a:r>
            <a:endParaRPr lang="fr-FR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0" algn="just">
              <a:lnSpc>
                <a:spcPct val="150000"/>
              </a:lnSpc>
            </a:pPr>
            <a:r>
              <a:rPr lang="fr-FR" sz="24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O5: 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Triclades</a:t>
            </a:r>
            <a:r>
              <a:rPr lang="fr-FR" sz="2400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: </a:t>
            </a:r>
          </a:p>
          <a:p>
            <a:pPr lvl="1" algn="just">
              <a:lnSpc>
                <a:spcPct val="150000"/>
              </a:lnSpc>
            </a:pP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intestin formé de 3 branches (1 antérieure et 2 postérieures)</a:t>
            </a:r>
          </a:p>
          <a:p>
            <a:pPr lvl="1" algn="just">
              <a:lnSpc>
                <a:spcPct val="150000"/>
              </a:lnSpc>
            </a:pP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ces branches présentent des diverticules (</a:t>
            </a:r>
            <a:r>
              <a:rPr lang="fr-FR" sz="24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caecum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)</a:t>
            </a:r>
          </a:p>
          <a:p>
            <a:pPr lvl="1" algn="just">
              <a:lnSpc>
                <a:spcPct val="150000"/>
              </a:lnSpc>
            </a:pP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On distingue 3 /O selon l’écologie des </a:t>
            </a:r>
            <a:r>
              <a:rPr lang="fr-FR" sz="24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sp</a:t>
            </a:r>
            <a:r>
              <a:rPr lang="fr-FR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:</a:t>
            </a:r>
            <a:endParaRPr lang="fr-FR" sz="2400" dirty="0">
              <a:solidFill>
                <a:prstClr val="black"/>
              </a:solidFill>
              <a:ea typeface="Calibri"/>
              <a:cs typeface="Arial"/>
            </a:endParaRPr>
          </a:p>
          <a:p>
            <a:pPr lvl="2" algn="just">
              <a:lnSpc>
                <a:spcPct val="150000"/>
              </a:lnSpc>
              <a:buFont typeface="Arial"/>
              <a:buChar char="•"/>
              <a:tabLst>
                <a:tab pos="457200" algn="l"/>
              </a:tabLst>
            </a:pPr>
            <a:r>
              <a:rPr lang="fr-FR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Terricoles</a:t>
            </a:r>
            <a:endParaRPr lang="fr-FR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lvl="2" algn="just">
              <a:lnSpc>
                <a:spcPct val="150000"/>
              </a:lnSpc>
              <a:buFont typeface="Arial"/>
              <a:buChar char="•"/>
              <a:tabLst>
                <a:tab pos="457200" algn="l"/>
              </a:tabLst>
            </a:pPr>
            <a:r>
              <a:rPr lang="fr-FR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Maricoles</a:t>
            </a:r>
            <a:r>
              <a:rPr lang="fr-FR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fr-FR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lvl="2" algn="just">
              <a:lnSpc>
                <a:spcPct val="150000"/>
              </a:lnSpc>
              <a:buFont typeface="Symbol"/>
              <a:buChar char=""/>
            </a:pPr>
            <a:r>
              <a:rPr lang="fr-FR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Paludicoles</a:t>
            </a:r>
            <a:endParaRPr lang="fr-FR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lvl="0"/>
            <a:endParaRPr lang="fr-FR" sz="2400" dirty="0">
              <a:solidFill>
                <a:prstClr val="black"/>
              </a:solidFill>
              <a:latin typeface="TimesNewRomanPS-BoldMT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23409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1273</Words>
  <Application>Microsoft Office PowerPoint</Application>
  <PresentationFormat>Affichage à l'écran (4:3)</PresentationFormat>
  <Paragraphs>149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Les Metazoaires Triploplastiques</vt:lpstr>
      <vt:lpstr>Phylum des Plathelminthes</vt:lpstr>
      <vt:lpstr>Présentation PowerPoint</vt:lpstr>
      <vt:lpstr>Présentation PowerPoint</vt:lpstr>
      <vt:lpstr>Présentation PowerPoint</vt:lpstr>
      <vt:lpstr>2-Classification</vt:lpstr>
      <vt:lpstr>Présentation PowerPoint</vt:lpstr>
      <vt:lpstr>Présentation PowerPoint</vt:lpstr>
      <vt:lpstr>Présentation PowerPoint</vt:lpstr>
      <vt:lpstr>Cl2 : Les Trématodes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Fasciola hepatica (grande douve) </vt:lpstr>
      <vt:lpstr>Cl3: Cestodes 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Metazoaires Triploplastiques</dc:title>
  <dc:creator>LENOVO</dc:creator>
  <cp:lastModifiedBy>LENOVO</cp:lastModifiedBy>
  <cp:revision>9</cp:revision>
  <dcterms:created xsi:type="dcterms:W3CDTF">2024-11-30T15:03:29Z</dcterms:created>
  <dcterms:modified xsi:type="dcterms:W3CDTF">2024-12-07T13:05:39Z</dcterms:modified>
</cp:coreProperties>
</file>