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9" r:id="rId7"/>
    <p:sldId id="261" r:id="rId8"/>
    <p:sldId id="262" r:id="rId9"/>
    <p:sldId id="270" r:id="rId10"/>
    <p:sldId id="263" r:id="rId11"/>
    <p:sldId id="268" r:id="rId12"/>
    <p:sldId id="271" r:id="rId13"/>
    <p:sldId id="272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0760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058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502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3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970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671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542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66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99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55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F7EBD-23B0-42B1-B24A-EC43D9D5DF7F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C2542-7F04-4C47-AC18-6BD68FEC26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57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b="1" i="0" u="none" strike="noStrike" baseline="0" dirty="0" smtClean="0">
                <a:latin typeface="TimesNewRomanPS-BoldMT"/>
              </a:rPr>
              <a:t>Phylum des Némathelminthes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i="0" u="none" strike="noStrike" baseline="0" dirty="0" smtClean="0">
                <a:latin typeface="TimesNewRomanPS-BoldMT"/>
              </a:rPr>
              <a:t>Caractères généraux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4737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60648"/>
            <a:ext cx="8496944" cy="586551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fr-FR" sz="7400" b="1" dirty="0" smtClean="0">
                <a:effectLst/>
                <a:latin typeface="Times New Roman"/>
                <a:ea typeface="Times New Roman"/>
              </a:rPr>
              <a:t>Ecologie des nématodes</a:t>
            </a:r>
            <a:endParaRPr lang="fr-FR" sz="7400" dirty="0" smtClean="0"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7400" b="1" dirty="0" smtClean="0">
                <a:effectLst/>
                <a:latin typeface="Times New Roman"/>
                <a:ea typeface="Times New Roman"/>
              </a:rPr>
              <a:t>Nématodes </a:t>
            </a:r>
            <a:r>
              <a:rPr lang="fr-FR" sz="7400" b="1" dirty="0" err="1" smtClean="0">
                <a:effectLst/>
                <a:latin typeface="Times New Roman"/>
                <a:ea typeface="Times New Roman"/>
              </a:rPr>
              <a:t>phytoparasites</a:t>
            </a:r>
            <a:r>
              <a:rPr lang="fr-FR" sz="7400" b="1" dirty="0" smtClean="0">
                <a:effectLst/>
                <a:latin typeface="Times New Roman"/>
                <a:ea typeface="Times New Roman"/>
              </a:rPr>
              <a:t> </a:t>
            </a:r>
            <a:endParaRPr lang="fr-FR" sz="7400" dirty="0" smtClean="0">
              <a:effectLst/>
              <a:latin typeface="Times New Roman"/>
              <a:ea typeface="Times New Roman"/>
            </a:endParaRPr>
          </a:p>
          <a:p>
            <a:pPr lvl="1" algn="just">
              <a:lnSpc>
                <a:spcPct val="150000"/>
              </a:lnSpc>
              <a:buFont typeface="Symbol"/>
              <a:buChar char=""/>
            </a:pPr>
            <a:r>
              <a:rPr lang="fr-FR" sz="7400" dirty="0" smtClean="0">
                <a:effectLst/>
                <a:latin typeface="Times New Roman"/>
                <a:ea typeface="Calibri"/>
                <a:cs typeface="Times New Roman"/>
              </a:rPr>
              <a:t>provoquent beaucoup de dégâts sur les plantes cultivées notamment les </a:t>
            </a:r>
            <a:r>
              <a:rPr lang="fr-FR" sz="74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gales</a:t>
            </a:r>
            <a:r>
              <a:rPr lang="fr-FR" sz="7400" dirty="0" smtClean="0">
                <a:effectLst/>
                <a:latin typeface="Times New Roman"/>
                <a:ea typeface="Calibri"/>
                <a:cs typeface="Times New Roman"/>
              </a:rPr>
              <a:t> et les </a:t>
            </a:r>
            <a:r>
              <a:rPr lang="fr-FR" sz="74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kystes</a:t>
            </a:r>
            <a:r>
              <a:rPr lang="fr-FR" sz="7400" dirty="0" smtClean="0">
                <a:effectLst/>
                <a:latin typeface="Times New Roman"/>
                <a:ea typeface="Calibri"/>
                <a:cs typeface="Times New Roman"/>
              </a:rPr>
              <a:t> racinaires</a:t>
            </a:r>
          </a:p>
          <a:p>
            <a:pPr lvl="1" algn="just">
              <a:lnSpc>
                <a:spcPct val="150000"/>
              </a:lnSpc>
              <a:buFont typeface="Symbol"/>
              <a:buChar char=""/>
            </a:pPr>
            <a:r>
              <a:rPr lang="fr-FR" sz="7400" dirty="0" err="1" smtClean="0">
                <a:effectLst/>
                <a:latin typeface="Times New Roman"/>
                <a:ea typeface="Times New Roman"/>
              </a:rPr>
              <a:t>Exp</a:t>
            </a:r>
            <a:r>
              <a:rPr lang="fr-FR" sz="7400" dirty="0" smtClean="0">
                <a:effectLst/>
                <a:latin typeface="Times New Roman"/>
                <a:ea typeface="Times New Roman"/>
              </a:rPr>
              <a:t>: </a:t>
            </a:r>
            <a:r>
              <a:rPr lang="fr-FR" sz="7400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Heterodera</a:t>
            </a:r>
            <a:r>
              <a:rPr lang="fr-FR" sz="74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fr-FR" sz="7400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avenae</a:t>
            </a:r>
            <a:r>
              <a:rPr lang="fr-FR" sz="74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fr-FR" sz="7400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Globodera</a:t>
            </a:r>
            <a:r>
              <a:rPr lang="fr-FR" sz="74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fr-FR" sz="7400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rostochiensis</a:t>
            </a:r>
            <a:r>
              <a:rPr lang="fr-FR" sz="74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fr-FR" sz="7400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Meloidogyne</a:t>
            </a:r>
            <a:r>
              <a:rPr lang="fr-FR" sz="74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fr-FR" sz="7400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incognita</a:t>
            </a:r>
            <a:r>
              <a:rPr lang="fr-FR" sz="7400" dirty="0" smtClean="0">
                <a:effectLst/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7400" b="1" dirty="0" smtClean="0">
                <a:effectLst/>
                <a:latin typeface="Times New Roman"/>
                <a:ea typeface="Times New Roman"/>
              </a:rPr>
              <a:t>Nématodes </a:t>
            </a:r>
            <a:r>
              <a:rPr lang="fr-FR" sz="7400" b="1" dirty="0" err="1" smtClean="0">
                <a:effectLst/>
                <a:latin typeface="Times New Roman"/>
                <a:ea typeface="Times New Roman"/>
              </a:rPr>
              <a:t>zooparasites</a:t>
            </a:r>
            <a:endParaRPr lang="fr-FR" sz="7400" dirty="0" smtClean="0">
              <a:effectLst/>
              <a:latin typeface="Times New Roman"/>
              <a:ea typeface="Times New Roman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fr-FR" sz="7400" dirty="0" smtClean="0">
                <a:effectLst/>
                <a:latin typeface="Times New Roman"/>
                <a:ea typeface="Times New Roman"/>
              </a:rPr>
              <a:t>        -</a:t>
            </a:r>
            <a:r>
              <a:rPr lang="fr-FR" sz="740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fr-FR" sz="7400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Ankylostoma</a:t>
            </a:r>
            <a:r>
              <a:rPr lang="fr-FR" sz="74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fr-FR" sz="7400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duodenale</a:t>
            </a:r>
            <a:r>
              <a:rPr lang="fr-FR" sz="74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</a:p>
          <a:p>
            <a:pPr lvl="2">
              <a:lnSpc>
                <a:spcPct val="150000"/>
              </a:lnSpc>
              <a:buFont typeface="Symbol"/>
              <a:buChar char=""/>
            </a:pPr>
            <a:r>
              <a:rPr lang="fr-FR" sz="7400" dirty="0" smtClean="0">
                <a:effectLst/>
                <a:latin typeface="Times New Roman"/>
                <a:ea typeface="Calibri"/>
                <a:cs typeface="Times New Roman"/>
              </a:rPr>
              <a:t>Parasite l’intestin grêle de l’homme.</a:t>
            </a:r>
          </a:p>
          <a:p>
            <a:pPr lvl="2">
              <a:lnSpc>
                <a:spcPct val="150000"/>
              </a:lnSpc>
              <a:buFont typeface="Symbol"/>
              <a:buChar char=""/>
            </a:pPr>
            <a:r>
              <a:rPr lang="fr-FR" sz="7400" dirty="0" smtClean="0">
                <a:effectLst/>
                <a:latin typeface="Times New Roman"/>
                <a:ea typeface="Calibri"/>
                <a:cs typeface="Times New Roman"/>
              </a:rPr>
              <a:t>1 - 2 cm.</a:t>
            </a:r>
          </a:p>
          <a:p>
            <a:pPr lvl="2">
              <a:lnSpc>
                <a:spcPct val="150000"/>
              </a:lnSpc>
              <a:buFont typeface="Symbol"/>
              <a:buChar char=""/>
            </a:pPr>
            <a:r>
              <a:rPr lang="fr-FR" sz="7400" dirty="0" smtClean="0">
                <a:effectLst/>
                <a:latin typeface="Times New Roman"/>
                <a:ea typeface="Calibri"/>
                <a:cs typeface="Times New Roman"/>
              </a:rPr>
              <a:t>Provoque l’</a:t>
            </a:r>
            <a:r>
              <a:rPr lang="fr-FR" sz="74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Anémie des mineurs.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sz="7400" dirty="0" smtClean="0">
                <a:effectLst/>
                <a:latin typeface="Times New Roman"/>
                <a:ea typeface="Times New Roman"/>
              </a:rPr>
              <a:t>       - </a:t>
            </a:r>
            <a:r>
              <a:rPr lang="fr-FR" sz="7400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Parascaris</a:t>
            </a:r>
            <a:r>
              <a:rPr lang="fr-FR" sz="74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fr-FR" sz="7400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equorum</a:t>
            </a:r>
            <a:r>
              <a:rPr lang="fr-FR" sz="74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</a:p>
          <a:p>
            <a:pPr lvl="2" algn="just">
              <a:lnSpc>
                <a:spcPct val="150000"/>
              </a:lnSpc>
            </a:pPr>
            <a:r>
              <a:rPr lang="fr-FR" sz="7400" dirty="0" smtClean="0">
                <a:effectLst/>
                <a:latin typeface="Times New Roman"/>
                <a:ea typeface="Times New Roman"/>
              </a:rPr>
              <a:t>     Nématode  de grande taille</a:t>
            </a:r>
          </a:p>
          <a:p>
            <a:pPr lvl="2" algn="just">
              <a:lnSpc>
                <a:spcPct val="150000"/>
              </a:lnSpc>
            </a:pPr>
            <a:r>
              <a:rPr lang="fr-FR" sz="7400" dirty="0" smtClean="0">
                <a:effectLst/>
                <a:latin typeface="Times New Roman"/>
                <a:ea typeface="Times New Roman"/>
              </a:rPr>
              <a:t>     parasite le gros intestin du cheval</a:t>
            </a:r>
          </a:p>
          <a:p>
            <a:pPr lvl="2" algn="just">
              <a:lnSpc>
                <a:spcPct val="150000"/>
              </a:lnSpc>
            </a:pPr>
            <a:r>
              <a:rPr lang="fr-FR" sz="7400" dirty="0" smtClean="0">
                <a:effectLst/>
                <a:latin typeface="Times New Roman"/>
                <a:ea typeface="Times New Roman"/>
              </a:rPr>
              <a:t>    30 cm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dirty="0" smtClean="0">
                <a:effectLst/>
                <a:latin typeface="Times New Roman"/>
                <a:ea typeface="Times New Roman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291121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264696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fr-FR" sz="1300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 - </a:t>
            </a:r>
            <a:r>
              <a:rPr lang="fr-FR" sz="2000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Ascaris </a:t>
            </a:r>
            <a:r>
              <a:rPr lang="fr-FR" sz="2000" i="1" dirty="0" err="1">
                <a:solidFill>
                  <a:srgbClr val="FF0000"/>
                </a:solidFill>
                <a:latin typeface="Times New Roman"/>
                <a:ea typeface="Times New Roman"/>
              </a:rPr>
              <a:t>lumbricoïdes</a:t>
            </a:r>
            <a:r>
              <a:rPr lang="fr-FR" sz="20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prstClr val="black"/>
                </a:solidFill>
                <a:latin typeface="Times New Roman"/>
                <a:ea typeface="Times New Roman"/>
              </a:rPr>
              <a:t>parasite le gros intestin de l’homme en provoquant l’</a:t>
            </a:r>
            <a:r>
              <a:rPr lang="fr-FR" sz="2000" b="1" dirty="0">
                <a:solidFill>
                  <a:prstClr val="black"/>
                </a:solidFill>
                <a:latin typeface="Times New Roman"/>
                <a:ea typeface="Times New Roman"/>
              </a:rPr>
              <a:t>ascaridiose</a:t>
            </a:r>
            <a:r>
              <a:rPr lang="fr-FR" sz="2000" dirty="0">
                <a:solidFill>
                  <a:prstClr val="black"/>
                </a:solidFill>
                <a:latin typeface="Times New Roman"/>
                <a:ea typeface="Times New Roman"/>
              </a:rPr>
              <a:t> dont les symptômes généraux sont </a:t>
            </a:r>
          </a:p>
          <a:p>
            <a:pPr lvl="2" algn="just">
              <a:lnSpc>
                <a:spcPct val="150000"/>
              </a:lnSpc>
            </a:pPr>
            <a:r>
              <a:rPr lang="fr-FR" sz="1600" dirty="0">
                <a:solidFill>
                  <a:prstClr val="black"/>
                </a:solidFill>
                <a:latin typeface="Times New Roman"/>
                <a:ea typeface="Times New Roman"/>
              </a:rPr>
              <a:t>troubles gastro-entérites (inflammation des muqueuses gastrique et intestinale)</a:t>
            </a:r>
          </a:p>
          <a:p>
            <a:pPr lvl="2" algn="just">
              <a:lnSpc>
                <a:spcPct val="150000"/>
              </a:lnSpc>
            </a:pPr>
            <a:r>
              <a:rPr lang="fr-FR" sz="1600" dirty="0">
                <a:solidFill>
                  <a:prstClr val="black"/>
                </a:solidFill>
                <a:latin typeface="Times New Roman"/>
                <a:ea typeface="Times New Roman"/>
              </a:rPr>
              <a:t>amaigrissement et parfois des crises nerveuses</a:t>
            </a:r>
          </a:p>
          <a:p>
            <a:pPr lvl="2" algn="just">
              <a:lnSpc>
                <a:spcPct val="150000"/>
              </a:lnSpc>
            </a:pPr>
            <a:r>
              <a:rPr lang="fr-FR" sz="1600" dirty="0">
                <a:solidFill>
                  <a:prstClr val="black"/>
                </a:solidFill>
                <a:latin typeface="Times New Roman"/>
                <a:ea typeface="Times New Roman"/>
              </a:rPr>
              <a:t>obstruction intestinale due à l’accumulation d’ascaris </a:t>
            </a:r>
            <a:endParaRPr lang="fr-FR" sz="16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fr-FR" sz="20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 </a:t>
            </a:r>
            <a:r>
              <a:rPr lang="fr-FR" sz="2000" dirty="0">
                <a:solidFill>
                  <a:prstClr val="black"/>
                </a:solidFill>
                <a:latin typeface="Times New Roman"/>
                <a:ea typeface="Times New Roman"/>
              </a:rPr>
              <a:t>- </a:t>
            </a:r>
            <a:r>
              <a:rPr lang="fr-FR" sz="2000" i="1" dirty="0" err="1">
                <a:solidFill>
                  <a:srgbClr val="FF0000"/>
                </a:solidFill>
                <a:latin typeface="Times New Roman"/>
                <a:ea typeface="Times New Roman"/>
              </a:rPr>
              <a:t>Wucheriria</a:t>
            </a:r>
            <a:r>
              <a:rPr lang="fr-FR" sz="2000" i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fr-FR" sz="2000" i="1" dirty="0" err="1">
                <a:solidFill>
                  <a:srgbClr val="FF0000"/>
                </a:solidFill>
                <a:latin typeface="Times New Roman"/>
                <a:ea typeface="Times New Roman"/>
              </a:rPr>
              <a:t>bancrofti</a:t>
            </a:r>
            <a:r>
              <a:rPr lang="fr-FR" sz="20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fr-FR" sz="2000" dirty="0">
                <a:solidFill>
                  <a:prstClr val="black"/>
                </a:solidFill>
                <a:latin typeface="Times New Roman"/>
                <a:ea typeface="Times New Roman"/>
              </a:rPr>
              <a:t>(filaire de Bancroft) 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prstClr val="black"/>
                </a:solidFill>
                <a:latin typeface="Times New Roman"/>
                <a:ea typeface="Times New Roman"/>
              </a:rPr>
              <a:t>parasite les vaisseaux lymphatiques de l’homme et de nombreux autres mammifères.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prstClr val="black"/>
                </a:solidFill>
                <a:latin typeface="Times New Roman"/>
                <a:ea typeface="Times New Roman"/>
              </a:rPr>
              <a:t>Provoque l’</a:t>
            </a:r>
            <a:r>
              <a:rPr lang="fr-FR" sz="2000" dirty="0">
                <a:solidFill>
                  <a:srgbClr val="FF0000"/>
                </a:solidFill>
                <a:latin typeface="Times New Roman"/>
                <a:ea typeface="Times New Roman"/>
              </a:rPr>
              <a:t>éléphantiasis</a:t>
            </a:r>
            <a:r>
              <a:rPr lang="fr-FR" sz="2000" dirty="0">
                <a:solidFill>
                  <a:prstClr val="black"/>
                </a:solidFill>
                <a:latin typeface="Times New Roman"/>
                <a:ea typeface="Times New Roman"/>
              </a:rPr>
              <a:t> détermine des enflures des membres inférieurs. 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prstClr val="black"/>
                </a:solidFill>
                <a:latin typeface="Times New Roman"/>
                <a:ea typeface="Times New Roman"/>
              </a:rPr>
              <a:t>L’homme se contamine par la piqûre de moustique. 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143910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0000"/>
                </a:solidFill>
                <a:latin typeface="Times New Roman"/>
              </a:rPr>
              <a:t>Schéma </a:t>
            </a:r>
            <a:r>
              <a:rPr lang="fr-FR" dirty="0">
                <a:solidFill>
                  <a:srgbClr val="000000"/>
                </a:solidFill>
                <a:latin typeface="Times New Roman"/>
              </a:rPr>
              <a:t>d'un nématode </a:t>
            </a:r>
            <a:r>
              <a:rPr lang="fr-FR" dirty="0" err="1">
                <a:solidFill>
                  <a:srgbClr val="000000"/>
                </a:solidFill>
                <a:latin typeface="Times New Roman"/>
              </a:rPr>
              <a:t>phytoparasite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332" y="1887845"/>
            <a:ext cx="6097336" cy="3950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365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Déformation massive et regroupement de galles sur</a:t>
            </a:r>
            <a:br>
              <a:rPr lang="fr-FR" sz="2400" dirty="0"/>
            </a:br>
            <a:r>
              <a:rPr lang="fr-FR" sz="2400" dirty="0"/>
              <a:t>le système racinaire de légumes attaqués par </a:t>
            </a:r>
            <a:r>
              <a:rPr lang="fr-FR" sz="2400" dirty="0" err="1"/>
              <a:t>Meloidogyne</a:t>
            </a:r>
            <a:r>
              <a:rPr lang="fr-FR" sz="2400" dirty="0"/>
              <a:t> </a:t>
            </a:r>
            <a:r>
              <a:rPr lang="fr-FR" sz="2400" dirty="0" err="1"/>
              <a:t>spp</a:t>
            </a:r>
            <a:endParaRPr lang="fr-FR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2917738" cy="3422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630" y="1491996"/>
            <a:ext cx="3914794" cy="3305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7472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368" y="188640"/>
            <a:ext cx="4677296" cy="6493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8525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5488" y="433802"/>
            <a:ext cx="4608512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mage 2" descr="http://www.zoology-uclouvain.be/images/syllabus/ne.2.08-systeme-nerveux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4664"/>
            <a:ext cx="4032448" cy="33123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00334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063"/>
            <a:ext cx="7560840" cy="5908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6984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ttp://www.zoology-uclouvain.be/images/syllabus/ne.2.09-systeme-reproducteu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8208912" cy="60486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7832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332656"/>
            <a:ext cx="8712968" cy="6408712"/>
          </a:xfrm>
        </p:spPr>
        <p:txBody>
          <a:bodyPr>
            <a:normAutofit fontScale="77500" lnSpcReduction="20000"/>
          </a:bodyPr>
          <a:lstStyle/>
          <a:p>
            <a:r>
              <a:rPr lang="fr-FR" dirty="0" err="1" smtClean="0"/>
              <a:t>Nematos</a:t>
            </a:r>
            <a:r>
              <a:rPr lang="fr-FR" dirty="0" smtClean="0"/>
              <a:t> = fil vers filiformes</a:t>
            </a:r>
          </a:p>
          <a:p>
            <a:r>
              <a:rPr lang="fr-FR" dirty="0" err="1" smtClean="0"/>
              <a:t>Metazoa</a:t>
            </a:r>
            <a:r>
              <a:rPr lang="fr-FR" dirty="0" smtClean="0"/>
              <a:t> triploblastiques </a:t>
            </a:r>
            <a:r>
              <a:rPr lang="fr-FR" dirty="0" err="1" smtClean="0"/>
              <a:t>pseudocoelommates</a:t>
            </a:r>
            <a:r>
              <a:rPr lang="fr-FR" dirty="0" smtClean="0"/>
              <a:t>  </a:t>
            </a:r>
            <a:r>
              <a:rPr lang="fr-FR" dirty="0" err="1" smtClean="0"/>
              <a:t>bilatéralia</a:t>
            </a:r>
            <a:endParaRPr lang="fr-FR" dirty="0" smtClean="0"/>
          </a:p>
          <a:p>
            <a:r>
              <a:rPr lang="fr-FR" dirty="0" smtClean="0"/>
              <a:t>libres ou parasites</a:t>
            </a:r>
          </a:p>
          <a:p>
            <a:r>
              <a:rPr lang="fr-FR" dirty="0" smtClean="0"/>
              <a:t>Corps fusiforme ou cylindriques effilé aux 2 extrémités à 1 section circulaire (vers ronds) avec cuticule </a:t>
            </a:r>
            <a:r>
              <a:rPr lang="fr-FR" dirty="0" smtClean="0"/>
              <a:t>chitineuse</a:t>
            </a:r>
            <a:endParaRPr lang="fr-FR" dirty="0" smtClean="0"/>
          </a:p>
          <a:p>
            <a:r>
              <a:rPr lang="fr-FR" dirty="0" smtClean="0"/>
              <a:t>croissance par mues</a:t>
            </a:r>
          </a:p>
          <a:p>
            <a:r>
              <a:rPr lang="fr-FR" dirty="0" smtClean="0"/>
              <a:t> </a:t>
            </a:r>
            <a:r>
              <a:rPr lang="fr-FR" dirty="0" smtClean="0"/>
              <a:t> Dimorphisme </a:t>
            </a:r>
            <a:r>
              <a:rPr lang="fr-FR" dirty="0" smtClean="0"/>
              <a:t>sexuel:</a:t>
            </a:r>
          </a:p>
          <a:p>
            <a:pPr lvl="1"/>
            <a:r>
              <a:rPr lang="fr-FR" dirty="0" smtClean="0"/>
              <a:t> Mâle + petit que  femelle</a:t>
            </a:r>
          </a:p>
          <a:p>
            <a:pPr lvl="1"/>
            <a:r>
              <a:rPr lang="fr-FR" dirty="0" smtClean="0"/>
              <a:t>mâles à extrémité postérieure recourbée = bourse copulatrice d’où sortent 2 stylets copulateurs (organes copulateurs)</a:t>
            </a:r>
          </a:p>
          <a:p>
            <a:pPr lvl="1"/>
            <a:r>
              <a:rPr lang="fr-FR" dirty="0" smtClean="0"/>
              <a:t>Mâle à appareil digestif et génital aboutissant au </a:t>
            </a:r>
            <a:r>
              <a:rPr lang="fr-FR" dirty="0" smtClean="0"/>
              <a:t>cloaque </a:t>
            </a:r>
            <a:r>
              <a:rPr lang="fr-FR" dirty="0" smtClean="0"/>
              <a:t>situé à l’extrémité postérieur</a:t>
            </a:r>
          </a:p>
          <a:p>
            <a:pPr lvl="1"/>
            <a:r>
              <a:rPr lang="fr-FR" dirty="0" smtClean="0"/>
              <a:t>Femelle à appareil digestif terminée par 1 anus situé à l’extrémité postérieure tandis que l’appareil génital se termine par 1 vagin situé dans le tiers antérieur du corps</a:t>
            </a:r>
          </a:p>
          <a:p>
            <a:r>
              <a:rPr lang="fr-FR" dirty="0" smtClean="0"/>
              <a:t>rencontrés dans la +part des habitats </a:t>
            </a:r>
            <a:r>
              <a:rPr lang="fr-FR" dirty="0" smtClean="0"/>
              <a:t>aquatiques: </a:t>
            </a:r>
            <a:r>
              <a:rPr lang="fr-FR" dirty="0" smtClean="0"/>
              <a:t>sols humides, tissus de végétaux, liquides corporels et tissus d’ animaux</a:t>
            </a:r>
          </a:p>
          <a:p>
            <a:r>
              <a:rPr lang="fr-FR" dirty="0" smtClean="0"/>
              <a:t>nombreux parasites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2584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Classification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80 000 </a:t>
            </a:r>
            <a:r>
              <a:rPr lang="fr-FR" dirty="0" err="1" smtClean="0"/>
              <a:t>sp</a:t>
            </a:r>
            <a:endParaRPr lang="fr-FR" dirty="0" smtClean="0"/>
          </a:p>
          <a:p>
            <a:r>
              <a:rPr lang="fr-FR" dirty="0" smtClean="0"/>
              <a:t>Basée sur l’aspect du tube digestif</a:t>
            </a:r>
          </a:p>
          <a:p>
            <a:r>
              <a:rPr lang="fr-FR" dirty="0" smtClean="0"/>
              <a:t>On distingue 2 classes: </a:t>
            </a:r>
            <a:r>
              <a:rPr lang="fr-FR" b="1" dirty="0" smtClean="0"/>
              <a:t>Gordiens</a:t>
            </a:r>
            <a:r>
              <a:rPr lang="fr-FR" dirty="0" smtClean="0"/>
              <a:t>(Appareil digestif atrophié): Anguille de vinaigre) et surtout </a:t>
            </a:r>
            <a:r>
              <a:rPr lang="fr-FR" b="1" dirty="0" smtClean="0"/>
              <a:t>Nématodes</a:t>
            </a:r>
            <a:r>
              <a:rPr lang="fr-FR" dirty="0" smtClean="0"/>
              <a:t> (Appareil digestif complet): c’est la + représentative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34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prstClr val="black"/>
                </a:solidFill>
              </a:rPr>
              <a:t>Les nématodes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Caractères généraux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2248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408712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tube digestif long droit avec 1 bouche et 1 anus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possèdent des parties buccales spécialisées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appareil respiratoire et </a:t>
            </a:r>
            <a:r>
              <a:rPr lang="fr-FR" sz="3400" dirty="0" smtClean="0">
                <a:effectLst/>
                <a:latin typeface="Times New Roman"/>
                <a:ea typeface="Times New Roman"/>
              </a:rPr>
              <a:t>circulatoire  </a:t>
            </a:r>
            <a:r>
              <a:rPr lang="fr-FR" sz="3400" dirty="0" smtClean="0">
                <a:effectLst/>
                <a:latin typeface="Times New Roman"/>
                <a:ea typeface="Times New Roman"/>
              </a:rPr>
              <a:t>-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sexes séparés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fécondation interne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Habitat: eaux douces,  mer, sol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libres, phytophages ou parasites d’arthropodes et de vertébrés (l’homme héberge 36 </a:t>
            </a:r>
            <a:r>
              <a:rPr lang="fr-FR" sz="3400" dirty="0" err="1" smtClean="0">
                <a:effectLst/>
                <a:latin typeface="Times New Roman"/>
                <a:ea typeface="Times New Roman"/>
              </a:rPr>
              <a:t>sp</a:t>
            </a:r>
            <a:r>
              <a:rPr lang="fr-FR" sz="3400" dirty="0" smtClean="0">
                <a:effectLst/>
                <a:latin typeface="Times New Roman"/>
                <a:ea typeface="Times New Roman"/>
              </a:rPr>
              <a:t>)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Corps non segmenté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Cuticule résistante, élastique mais rigide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400" dirty="0" smtClean="0">
                <a:effectLst/>
                <a:latin typeface="Times New Roman"/>
                <a:ea typeface="Times New Roman"/>
              </a:rPr>
              <a:t>croissance par mues successives aux stades larvaires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b="1" dirty="0" smtClean="0">
                <a:effectLst/>
                <a:latin typeface="Times New Roman"/>
                <a:ea typeface="Times New Roman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726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</p:spPr>
        <p:txBody>
          <a:bodyPr/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fr-FR" sz="2400" b="1" dirty="0">
                <a:solidFill>
                  <a:prstClr val="black"/>
                </a:solidFill>
                <a:latin typeface="Times New Roman"/>
                <a:ea typeface="Times New Roman"/>
              </a:rPr>
              <a:t>Tégument</a:t>
            </a:r>
            <a:endParaRPr lang="fr-FR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Épiderme recouvert par 1 cuticule épaisse, imperméable, pouvant avoir jusqu’à 9 couches cellulaires</a:t>
            </a: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Cette cuticule limite les pertes par évaporation.</a:t>
            </a: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Sous la cuticule se trouve l’épiderme avec 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Times New Roman"/>
              </a:rPr>
              <a:t>2 épaississements longitudinaux (1 dorsal et 1 ventral) où sont localisés les cordons nerveux (1 dorsal et 1 ventral) 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Times New Roman"/>
              </a:rPr>
              <a:t>2 gouttières latéralement (à gauche et à droite)  à canaux excréteurs</a:t>
            </a: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Cellules myoépithéliales +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1647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8072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b="1" dirty="0" smtClean="0">
                <a:effectLst/>
                <a:latin typeface="Times New Roman"/>
                <a:ea typeface="Times New Roman"/>
              </a:rPr>
              <a:t>Appareil  digestif:</a:t>
            </a:r>
            <a:endParaRPr lang="fr-FR" dirty="0" smtClean="0"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Times New Roman"/>
                <a:ea typeface="Times New Roman"/>
              </a:rPr>
              <a:t>Rectiligne, comporte 5 éléments principaux 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 smtClean="0">
                <a:effectLst/>
                <a:latin typeface="Times New Roman"/>
                <a:ea typeface="Times New Roman"/>
              </a:rPr>
              <a:t>bouche 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(en position terminale avant) entourée par 3 lèvres hémisphériques (1 dorsale et 2 ventrales).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 smtClean="0">
                <a:effectLst/>
                <a:latin typeface="Times New Roman"/>
                <a:ea typeface="Times New Roman"/>
              </a:rPr>
              <a:t>cavité (ou capsule) buccale 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tapissée par 1 mince couche </a:t>
            </a:r>
            <a:r>
              <a:rPr lang="fr-FR" dirty="0" err="1" smtClean="0">
                <a:effectLst/>
                <a:latin typeface="Times New Roman"/>
                <a:ea typeface="Times New Roman"/>
              </a:rPr>
              <a:t>cuticulaire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 et armée de dents, denticules ou râpes.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 smtClean="0">
                <a:effectLst/>
                <a:latin typeface="Times New Roman"/>
                <a:ea typeface="Times New Roman"/>
              </a:rPr>
              <a:t>pharynx 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musculeux à parois épaisses, tapissé d’1 couche </a:t>
            </a:r>
            <a:r>
              <a:rPr lang="fr-FR" dirty="0" err="1" smtClean="0">
                <a:effectLst/>
                <a:latin typeface="Times New Roman"/>
                <a:ea typeface="Times New Roman"/>
              </a:rPr>
              <a:t>cuticulaire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 où l’on trouve des glandes </a:t>
            </a:r>
            <a:r>
              <a:rPr lang="fr-FR" dirty="0" err="1" smtClean="0">
                <a:effectLst/>
                <a:latin typeface="Times New Roman"/>
                <a:ea typeface="Times New Roman"/>
              </a:rPr>
              <a:t>anti-coagulantes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 (pour les formes parasites de vertébrés).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 smtClean="0">
                <a:effectLst/>
                <a:latin typeface="Times New Roman"/>
                <a:ea typeface="Times New Roman"/>
              </a:rPr>
              <a:t>intestin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 droit et 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mince</a:t>
            </a:r>
            <a:endParaRPr lang="fr-FR" dirty="0" smtClean="0"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 smtClean="0">
                <a:effectLst/>
                <a:latin typeface="Times New Roman"/>
                <a:ea typeface="Times New Roman"/>
              </a:rPr>
              <a:t>rectum </a:t>
            </a:r>
          </a:p>
          <a:p>
            <a:pPr lvl="1" algn="just">
              <a:lnSpc>
                <a:spcPct val="150000"/>
              </a:lnSpc>
            </a:pPr>
            <a:r>
              <a:rPr lang="fr-FR" dirty="0" smtClean="0">
                <a:effectLst/>
                <a:latin typeface="Times New Roman"/>
                <a:ea typeface="Times New Roman"/>
              </a:rPr>
              <a:t>d’origine ectodermique </a:t>
            </a:r>
          </a:p>
          <a:p>
            <a:pPr lvl="1" algn="just">
              <a:lnSpc>
                <a:spcPct val="150000"/>
              </a:lnSpc>
            </a:pPr>
            <a:r>
              <a:rPr lang="fr-FR" dirty="0" smtClean="0">
                <a:effectLst/>
                <a:latin typeface="Times New Roman"/>
                <a:ea typeface="Times New Roman"/>
              </a:rPr>
              <a:t>tapissé d’1 couche </a:t>
            </a:r>
            <a:r>
              <a:rPr lang="fr-FR" dirty="0" err="1" smtClean="0">
                <a:effectLst/>
                <a:latin typeface="Times New Roman"/>
                <a:ea typeface="Times New Roman"/>
              </a:rPr>
              <a:t>cuticulaire</a:t>
            </a:r>
            <a:endParaRPr lang="fr-FR" dirty="0" smtClean="0">
              <a:effectLst/>
              <a:latin typeface="Times New Roman"/>
              <a:ea typeface="Times New Roman"/>
            </a:endParaRPr>
          </a:p>
          <a:p>
            <a:pPr lvl="1" algn="just">
              <a:lnSpc>
                <a:spcPct val="150000"/>
              </a:lnSpc>
            </a:pPr>
            <a:r>
              <a:rPr lang="fr-FR" dirty="0" smtClean="0">
                <a:effectLst/>
                <a:latin typeface="Times New Roman"/>
                <a:ea typeface="Times New Roman"/>
              </a:rPr>
              <a:t>femelles ont 1 rectum terminé par 1 anus s’ouvrant en position </a:t>
            </a:r>
            <a:r>
              <a:rPr lang="fr-FR" dirty="0" err="1" smtClean="0">
                <a:effectLst/>
                <a:latin typeface="Times New Roman"/>
                <a:ea typeface="Times New Roman"/>
              </a:rPr>
              <a:t>sub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-terminale</a:t>
            </a:r>
          </a:p>
          <a:p>
            <a:pPr lvl="1" algn="just">
              <a:lnSpc>
                <a:spcPct val="150000"/>
              </a:lnSpc>
            </a:pPr>
            <a:r>
              <a:rPr lang="fr-FR" dirty="0" smtClean="0">
                <a:effectLst/>
                <a:latin typeface="Times New Roman"/>
                <a:ea typeface="Times New Roman"/>
              </a:rPr>
              <a:t>Mâle à rectum débouchant dans 1 cloaque  à spicules copulateurs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0420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336704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sz="3800" b="1" dirty="0" smtClean="0">
                <a:effectLst/>
                <a:latin typeface="Times New Roman"/>
                <a:ea typeface="Times New Roman"/>
              </a:rPr>
              <a:t>Organes  des sens</a:t>
            </a:r>
            <a:endParaRPr lang="fr-FR" sz="3800" dirty="0" smtClean="0"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800" b="1" dirty="0" smtClean="0">
                <a:effectLst/>
                <a:latin typeface="Times New Roman"/>
                <a:ea typeface="Times New Roman"/>
              </a:rPr>
              <a:t>Amphides</a:t>
            </a:r>
            <a:r>
              <a:rPr lang="fr-FR" sz="3800" dirty="0" smtClean="0">
                <a:effectLst/>
                <a:latin typeface="Times New Roman"/>
                <a:ea typeface="Times New Roman"/>
              </a:rPr>
              <a:t>: invaginations </a:t>
            </a:r>
            <a:r>
              <a:rPr lang="fr-FR" sz="3800" dirty="0" err="1" smtClean="0">
                <a:effectLst/>
                <a:latin typeface="Times New Roman"/>
                <a:ea typeface="Times New Roman"/>
              </a:rPr>
              <a:t>cuticulaires</a:t>
            </a:r>
            <a:r>
              <a:rPr lang="fr-FR" sz="3800" dirty="0" smtClean="0">
                <a:effectLst/>
                <a:latin typeface="Times New Roman"/>
                <a:ea typeface="Times New Roman"/>
              </a:rPr>
              <a:t> dans la partie antérieure à rôle chimiorécepteur.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800" b="1" dirty="0" err="1" smtClean="0">
                <a:effectLst/>
                <a:latin typeface="Times New Roman"/>
                <a:ea typeface="Times New Roman"/>
              </a:rPr>
              <a:t>Phasmides</a:t>
            </a:r>
            <a:r>
              <a:rPr lang="fr-FR" sz="3800" dirty="0" smtClean="0">
                <a:effectLst/>
                <a:latin typeface="Times New Roman"/>
                <a:ea typeface="Times New Roman"/>
              </a:rPr>
              <a:t>: organes pairs situés latéralement en position post-annulaire.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800" dirty="0" smtClean="0">
                <a:effectLst/>
                <a:latin typeface="Times New Roman"/>
                <a:ea typeface="Times New Roman"/>
              </a:rPr>
              <a:t>organes sensoriels permettent de distinguer deux sous-groupes: </a:t>
            </a:r>
          </a:p>
          <a:p>
            <a:pPr lvl="1" algn="just">
              <a:lnSpc>
                <a:spcPct val="150000"/>
              </a:lnSpc>
            </a:pPr>
            <a:r>
              <a:rPr lang="fr-FR" sz="3800" dirty="0" err="1" smtClean="0">
                <a:effectLst/>
                <a:latin typeface="Times New Roman"/>
                <a:ea typeface="Times New Roman"/>
              </a:rPr>
              <a:t>Aphasmidiens</a:t>
            </a:r>
            <a:r>
              <a:rPr lang="fr-FR" sz="3800" dirty="0" smtClean="0">
                <a:effectLst/>
                <a:latin typeface="Times New Roman"/>
                <a:ea typeface="Times New Roman"/>
              </a:rPr>
              <a:t>: sans  </a:t>
            </a:r>
            <a:r>
              <a:rPr lang="fr-FR" sz="3800" dirty="0" err="1" smtClean="0">
                <a:effectLst/>
                <a:latin typeface="Times New Roman"/>
                <a:ea typeface="Times New Roman"/>
              </a:rPr>
              <a:t>phasmide</a:t>
            </a:r>
            <a:r>
              <a:rPr lang="fr-FR" sz="3800" dirty="0" smtClean="0">
                <a:effectLst/>
                <a:latin typeface="Times New Roman"/>
                <a:ea typeface="Times New Roman"/>
              </a:rPr>
              <a:t>,  parasites.</a:t>
            </a:r>
          </a:p>
          <a:p>
            <a:pPr lvl="1" algn="just">
              <a:lnSpc>
                <a:spcPct val="150000"/>
              </a:lnSpc>
            </a:pPr>
            <a:r>
              <a:rPr lang="fr-FR" sz="3800" dirty="0" err="1" smtClean="0">
                <a:effectLst/>
                <a:latin typeface="Times New Roman"/>
                <a:ea typeface="Times New Roman"/>
              </a:rPr>
              <a:t>Phasmidiens</a:t>
            </a:r>
            <a:r>
              <a:rPr lang="fr-FR" sz="3800" dirty="0" smtClean="0">
                <a:effectLst/>
                <a:latin typeface="Times New Roman"/>
                <a:ea typeface="Times New Roman"/>
              </a:rPr>
              <a:t>: ayant 2 </a:t>
            </a:r>
            <a:r>
              <a:rPr lang="fr-FR" sz="3800" dirty="0" err="1" smtClean="0">
                <a:effectLst/>
                <a:latin typeface="Times New Roman"/>
                <a:ea typeface="Times New Roman"/>
              </a:rPr>
              <a:t>phasmides</a:t>
            </a:r>
            <a:r>
              <a:rPr lang="fr-FR" sz="3800" dirty="0" smtClean="0">
                <a:effectLst/>
                <a:latin typeface="Times New Roman"/>
                <a:ea typeface="Times New Roman"/>
              </a:rPr>
              <a:t>, libres dans la terre ou la matière putréfiée; parasites de végétaux ou d’animaux.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sz="3800" b="1" dirty="0" smtClean="0">
                <a:effectLst/>
                <a:latin typeface="Times New Roman"/>
                <a:ea typeface="Times New Roman"/>
              </a:rPr>
              <a:t>Appareil  excréteur:</a:t>
            </a:r>
            <a:endParaRPr lang="fr-FR" sz="3800" dirty="0" smtClean="0"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800" dirty="0" smtClean="0">
                <a:effectLst/>
                <a:latin typeface="Times New Roman"/>
                <a:ea typeface="Times New Roman"/>
              </a:rPr>
              <a:t>Sans </a:t>
            </a:r>
            <a:r>
              <a:rPr lang="fr-FR" sz="3800" dirty="0" err="1" smtClean="0">
                <a:effectLst/>
                <a:latin typeface="Times New Roman"/>
                <a:ea typeface="Times New Roman"/>
              </a:rPr>
              <a:t>protonéphridie</a:t>
            </a:r>
            <a:endParaRPr lang="fr-FR" sz="3800" dirty="0" smtClean="0"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3800" dirty="0" smtClean="0">
                <a:effectLst/>
                <a:latin typeface="Times New Roman"/>
                <a:ea typeface="Times New Roman"/>
              </a:rPr>
              <a:t>2 types distincts :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5423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336704"/>
          </a:xfrm>
        </p:spPr>
        <p:txBody>
          <a:bodyPr>
            <a:normAutofit/>
          </a:bodyPr>
          <a:lstStyle/>
          <a:p>
            <a:r>
              <a:rPr lang="fr-FR" dirty="0" smtClean="0"/>
              <a:t>nématodes primitifs:</a:t>
            </a:r>
          </a:p>
          <a:p>
            <a:r>
              <a:rPr lang="fr-FR" dirty="0" smtClean="0"/>
              <a:t>1 ou 2 cellules géantes (les cellules </a:t>
            </a:r>
            <a:r>
              <a:rPr lang="fr-FR" dirty="0" err="1" smtClean="0"/>
              <a:t>Renette</a:t>
            </a:r>
            <a:r>
              <a:rPr lang="fr-FR" dirty="0" smtClean="0"/>
              <a:t>) situées ventralement à la jonction œsophage/intestin</a:t>
            </a:r>
          </a:p>
          <a:p>
            <a:r>
              <a:rPr lang="fr-FR" dirty="0" smtClean="0"/>
              <a:t>Chaque cellule possède 1 pore excréteur en position antérieure.</a:t>
            </a:r>
          </a:p>
          <a:p>
            <a:r>
              <a:rPr lang="fr-FR" dirty="0" smtClean="0"/>
              <a:t>formes +évoluées: </a:t>
            </a:r>
          </a:p>
          <a:p>
            <a:r>
              <a:rPr lang="fr-FR" dirty="0" smtClean="0"/>
              <a:t>cellules géantes s’atrophiant </a:t>
            </a:r>
          </a:p>
          <a:p>
            <a:r>
              <a:rPr lang="fr-FR" dirty="0" smtClean="0"/>
              <a:t>formation de 2 canaux excréteurs qui courent le long du corps</a:t>
            </a:r>
          </a:p>
          <a:p>
            <a:r>
              <a:rPr lang="fr-FR" dirty="0" smtClean="0"/>
              <a:t>1 seul pore excréteur en position antérieure.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97336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701</Words>
  <Application>Microsoft Office PowerPoint</Application>
  <PresentationFormat>Affichage à l'écran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Phylum des Némathelminthes</vt:lpstr>
      <vt:lpstr>Présentation PowerPoint</vt:lpstr>
      <vt:lpstr>Classification </vt:lpstr>
      <vt:lpstr>Les nématodes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Schéma d'un nématode phytoparasite</vt:lpstr>
      <vt:lpstr>Déformation massive et regroupement de galles sur le système racinaire de légumes attaqués par Meloidogyne spp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Phylum des Némathelminthes</dc:title>
  <dc:creator>LENOVO</dc:creator>
  <cp:lastModifiedBy>LENOVO</cp:lastModifiedBy>
  <cp:revision>3</cp:revision>
  <dcterms:created xsi:type="dcterms:W3CDTF">2024-12-07T13:05:49Z</dcterms:created>
  <dcterms:modified xsi:type="dcterms:W3CDTF">2025-12-13T21:54:55Z</dcterms:modified>
</cp:coreProperties>
</file>