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3" r:id="rId6"/>
    <p:sldId id="262" r:id="rId7"/>
    <p:sldId id="275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8174-C4B7-42A2-9ADD-CCAC7E58A230}" type="datetimeFigureOut">
              <a:rPr lang="fr-FR" smtClean="0"/>
              <a:t>13/12/2025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E088-ADAA-427A-81E7-BF4152D07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52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8174-C4B7-42A2-9ADD-CCAC7E58A230}" type="datetimeFigureOut">
              <a:rPr lang="fr-FR" smtClean="0"/>
              <a:t>13/12/2025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E088-ADAA-427A-81E7-BF4152D07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67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8174-C4B7-42A2-9ADD-CCAC7E58A230}" type="datetimeFigureOut">
              <a:rPr lang="fr-FR" smtClean="0"/>
              <a:t>13/12/2025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E088-ADAA-427A-81E7-BF4152D07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68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8174-C4B7-42A2-9ADD-CCAC7E58A230}" type="datetimeFigureOut">
              <a:rPr lang="fr-FR" smtClean="0"/>
              <a:t>13/12/2025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E088-ADAA-427A-81E7-BF4152D07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9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8174-C4B7-42A2-9ADD-CCAC7E58A230}" type="datetimeFigureOut">
              <a:rPr lang="fr-FR" smtClean="0"/>
              <a:t>13/12/2025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E088-ADAA-427A-81E7-BF4152D07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4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8174-C4B7-42A2-9ADD-CCAC7E58A230}" type="datetimeFigureOut">
              <a:rPr lang="fr-FR" smtClean="0"/>
              <a:t>13/12/2025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E088-ADAA-427A-81E7-BF4152D07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88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8174-C4B7-42A2-9ADD-CCAC7E58A230}" type="datetimeFigureOut">
              <a:rPr lang="fr-FR" smtClean="0"/>
              <a:t>13/12/2025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E088-ADAA-427A-81E7-BF4152D07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54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8174-C4B7-42A2-9ADD-CCAC7E58A230}" type="datetimeFigureOut">
              <a:rPr lang="fr-FR" smtClean="0"/>
              <a:t>13/12/2025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E088-ADAA-427A-81E7-BF4152D07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06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8174-C4B7-42A2-9ADD-CCAC7E58A230}" type="datetimeFigureOut">
              <a:rPr lang="fr-FR" smtClean="0"/>
              <a:t>13/12/2025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E088-ADAA-427A-81E7-BF4152D07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53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8174-C4B7-42A2-9ADD-CCAC7E58A230}" type="datetimeFigureOut">
              <a:rPr lang="fr-FR" smtClean="0"/>
              <a:t>13/12/2025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E088-ADAA-427A-81E7-BF4152D07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0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8174-C4B7-42A2-9ADD-CCAC7E58A230}" type="datetimeFigureOut">
              <a:rPr lang="fr-FR" smtClean="0"/>
              <a:t>13/12/2025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E088-ADAA-427A-81E7-BF4152D07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1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8174-C4B7-42A2-9ADD-CCAC7E58A230}" type="datetimeFigureOut">
              <a:rPr lang="fr-FR" smtClean="0"/>
              <a:t>13/12/2025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BE088-ADAA-427A-81E7-BF4152D07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89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Embranchement des Annélides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1– Généralités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5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40871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Appareil  reproducteur mâle: 2 paires de testicules logées dans le </a:t>
            </a:r>
            <a:r>
              <a:rPr lang="fr-FR" dirty="0" smtClean="0">
                <a:solidFill>
                  <a:srgbClr val="FF0000"/>
                </a:solidFill>
              </a:rPr>
              <a:t>10e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FF0000"/>
                </a:solidFill>
              </a:rPr>
              <a:t>11e</a:t>
            </a:r>
            <a:r>
              <a:rPr lang="fr-FR" dirty="0" smtClean="0"/>
              <a:t> anneau, les testicules communiquent avec  3 paires de vésicules séminales où les spermatozoïdes achèvent leur formation</a:t>
            </a:r>
          </a:p>
          <a:p>
            <a:r>
              <a:rPr lang="fr-FR" dirty="0" smtClean="0"/>
              <a:t>Au moment de l’accouplement les spermatozoïdes sont entraînés par 2 paires de pavillons ciliés dans les conduits génitaux mâles ou </a:t>
            </a:r>
            <a:r>
              <a:rPr lang="fr-FR" dirty="0" err="1" smtClean="0"/>
              <a:t>spermiductes</a:t>
            </a:r>
            <a:r>
              <a:rPr lang="fr-FR" dirty="0" smtClean="0"/>
              <a:t> qui débouchent à l’extérieur par les orifices génitaux mâles situés sur le </a:t>
            </a:r>
            <a:r>
              <a:rPr lang="fr-FR" dirty="0" smtClean="0">
                <a:solidFill>
                  <a:srgbClr val="FF0000"/>
                </a:solidFill>
              </a:rPr>
              <a:t>15e</a:t>
            </a:r>
            <a:r>
              <a:rPr lang="fr-FR" dirty="0" smtClean="0"/>
              <a:t> anneau.</a:t>
            </a:r>
          </a:p>
          <a:p>
            <a:r>
              <a:rPr lang="fr-FR" dirty="0" smtClean="0"/>
              <a:t>Appareil  reproducteur femelle formé par 1 paire d’ovaires logée dans le </a:t>
            </a:r>
            <a:r>
              <a:rPr lang="fr-FR" dirty="0" smtClean="0">
                <a:solidFill>
                  <a:srgbClr val="FF0000"/>
                </a:solidFill>
              </a:rPr>
              <a:t>13e</a:t>
            </a:r>
            <a:r>
              <a:rPr lang="fr-FR" dirty="0" smtClean="0"/>
              <a:t> anneau</a:t>
            </a:r>
          </a:p>
          <a:p>
            <a:r>
              <a:rPr lang="fr-FR" dirty="0" smtClean="0"/>
              <a:t>A maturité, les ovules tombent dans 2 pavillons ciliés se prolongeant par 2 oviductes qui s’ouvrent à l’extérieur par les orifices génitaux femelles situés sur le </a:t>
            </a:r>
            <a:r>
              <a:rPr lang="fr-FR" dirty="0" smtClean="0">
                <a:solidFill>
                  <a:srgbClr val="FF0000"/>
                </a:solidFill>
              </a:rPr>
              <a:t>14</a:t>
            </a:r>
            <a:r>
              <a:rPr lang="fr-FR" baseline="30000" dirty="0" smtClean="0">
                <a:solidFill>
                  <a:srgbClr val="FF0000"/>
                </a:solidFill>
              </a:rPr>
              <a:t>e</a:t>
            </a:r>
            <a:r>
              <a:rPr lang="fr-FR" dirty="0" smtClean="0"/>
              <a:t> anneau</a:t>
            </a:r>
          </a:p>
          <a:p>
            <a:r>
              <a:rPr lang="fr-FR" dirty="0" smtClean="0"/>
              <a:t>dans le </a:t>
            </a:r>
            <a:r>
              <a:rPr lang="fr-FR" dirty="0" smtClean="0">
                <a:solidFill>
                  <a:srgbClr val="FF0000"/>
                </a:solidFill>
              </a:rPr>
              <a:t>9e</a:t>
            </a:r>
            <a:r>
              <a:rPr lang="fr-FR" dirty="0" smtClean="0"/>
              <a:t> et le </a:t>
            </a:r>
            <a:r>
              <a:rPr lang="fr-FR" dirty="0" smtClean="0">
                <a:solidFill>
                  <a:srgbClr val="FF0000"/>
                </a:solidFill>
              </a:rPr>
              <a:t>10e</a:t>
            </a:r>
            <a:r>
              <a:rPr lang="fr-FR" dirty="0" smtClean="0"/>
              <a:t> anneau on peut observer 2 paires de réceptacles séminaux, servant au moment de l’accouplement à emmagasiner les spermatozoïdes du lombric partenaire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38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15" y="188641"/>
            <a:ext cx="6301370" cy="636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36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                           </a:t>
            </a:r>
            <a:r>
              <a:rPr lang="fr-FR" dirty="0" smtClean="0">
                <a:solidFill>
                  <a:srgbClr val="FF0000"/>
                </a:solidFill>
              </a:rPr>
              <a:t>Accouplement et fécondation</a:t>
            </a:r>
          </a:p>
          <a:p>
            <a:r>
              <a:rPr lang="fr-FR" dirty="0" smtClean="0"/>
              <a:t>Les 2 lombrics s’accouplent de telle façon que le </a:t>
            </a:r>
            <a:r>
              <a:rPr lang="fr-FR" dirty="0" err="1" smtClean="0"/>
              <a:t>clitellum</a:t>
            </a:r>
            <a:r>
              <a:rPr lang="fr-FR" dirty="0" smtClean="0"/>
              <a:t> de l’1 se trouve en face des réceptacles séminaux de l’autre par la face ventrale</a:t>
            </a:r>
          </a:p>
          <a:p>
            <a:r>
              <a:rPr lang="fr-FR" dirty="0" smtClean="0"/>
              <a:t>Les spermatozoïdes mis en liberté au niveau de l’orifice sexuel mâle s’écoulent le long de la crête sexuelle et pénètrent dans les réceptacles séminaux de l’autre lombric (et inversement)</a:t>
            </a:r>
          </a:p>
          <a:p>
            <a:r>
              <a:rPr lang="fr-FR" dirty="0" smtClean="0"/>
              <a:t>Les 2 individus se séparent </a:t>
            </a:r>
          </a:p>
          <a:p>
            <a:r>
              <a:rPr lang="fr-FR" dirty="0" smtClean="0"/>
              <a:t>Au fur et à mesure de la ponte, les œufs sont fécondés par les spermatozoïdes mis en réserve dans les réceptacles séminaux</a:t>
            </a:r>
          </a:p>
          <a:p>
            <a:r>
              <a:rPr lang="fr-FR" dirty="0" smtClean="0"/>
              <a:t>Les œufs fécondés sont agglomérés et entourés par 1 manchon de mucus sécrété par le </a:t>
            </a:r>
            <a:r>
              <a:rPr lang="fr-FR" dirty="0" err="1" smtClean="0"/>
              <a:t>clitellum</a:t>
            </a:r>
            <a:endParaRPr lang="fr-FR" dirty="0" smtClean="0"/>
          </a:p>
          <a:p>
            <a:r>
              <a:rPr lang="fr-FR" dirty="0" smtClean="0"/>
              <a:t>L’éclosion d’un œuf donne naissance à 1 lombric minuscule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03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9" y="188639"/>
            <a:ext cx="5830779" cy="661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71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Cl3-Les Achètes ou Hirudinées: Cas de la </a:t>
            </a:r>
            <a:r>
              <a:rPr lang="fr-FR" dirty="0" smtClean="0">
                <a:solidFill>
                  <a:srgbClr val="FF0000"/>
                </a:solidFill>
              </a:rPr>
              <a:t>Sangsue: </a:t>
            </a:r>
            <a:r>
              <a:rPr lang="fr-FR" i="1" dirty="0" err="1" smtClean="0">
                <a:solidFill>
                  <a:srgbClr val="FF0000"/>
                </a:solidFill>
              </a:rPr>
              <a:t>Hirudo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</a:rPr>
              <a:t>officinalis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25658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Dépourvus de parapodes et de soies</a:t>
            </a:r>
          </a:p>
          <a:p>
            <a:r>
              <a:rPr lang="fr-FR" dirty="0" smtClean="0"/>
              <a:t>Beaucoup sont ectoparasites de Vertébrés suceurs de sang</a:t>
            </a:r>
          </a:p>
          <a:p>
            <a:r>
              <a:rPr lang="fr-FR" dirty="0" smtClean="0"/>
              <a:t>Il existe des formes marines, d’eaux douces ou terrestres</a:t>
            </a:r>
          </a:p>
          <a:p>
            <a:r>
              <a:rPr lang="fr-FR" dirty="0" smtClean="0"/>
              <a:t>Corps aplati dorso-ventralement comportant 1 nombre constant de métamères (=33)</a:t>
            </a:r>
          </a:p>
          <a:p>
            <a:r>
              <a:rPr lang="fr-FR" dirty="0" smtClean="0"/>
              <a:t>Possèdent 2 ventouses fixatrices, la ventouse buccale est en + suceuse</a:t>
            </a:r>
          </a:p>
          <a:p>
            <a:r>
              <a:rPr lang="fr-FR" dirty="0" smtClean="0"/>
              <a:t>Hermaphrodites</a:t>
            </a:r>
          </a:p>
        </p:txBody>
      </p:sp>
    </p:spTree>
    <p:extLst>
      <p:ext uri="{BB962C8B-B14F-4D97-AF65-F5344CB8AC3E}">
        <p14:creationId xmlns:p14="http://schemas.microsoft.com/office/powerpoint/2010/main" val="634419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41994"/>
            <a:ext cx="4680520" cy="345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" y="-106826"/>
            <a:ext cx="669761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7292" y="6165304"/>
            <a:ext cx="348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Appareil circulatoire des Annélides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48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76" y="404664"/>
            <a:ext cx="5044642" cy="362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4067944" cy="37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88024" y="40770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                   Reproduction sexuée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325865" y="4077072"/>
            <a:ext cx="19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Larve trochophore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90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01" y="548680"/>
            <a:ext cx="3947714" cy="415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979697" cy="270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3861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Coupe transversale de Néréis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516216" y="4571836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Tête de Néréis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687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3248620" cy="445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0" y="188640"/>
            <a:ext cx="5108193" cy="326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3892406"/>
            <a:ext cx="1825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Hirudo</a:t>
            </a:r>
            <a:r>
              <a:rPr lang="fr-FR" dirty="0" smtClean="0"/>
              <a:t> </a:t>
            </a:r>
            <a:r>
              <a:rPr lang="fr-FR" dirty="0" err="1" smtClean="0"/>
              <a:t>officinalis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48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5" y="244392"/>
            <a:ext cx="8773745" cy="63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15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Métazoaires </a:t>
            </a:r>
            <a:r>
              <a:rPr lang="fr-FR" dirty="0" err="1" smtClean="0"/>
              <a:t>bilatéralia</a:t>
            </a:r>
            <a:r>
              <a:rPr lang="fr-FR" dirty="0" smtClean="0"/>
              <a:t>, triploblastiques, </a:t>
            </a:r>
            <a:r>
              <a:rPr lang="fr-FR" dirty="0" smtClean="0">
                <a:solidFill>
                  <a:srgbClr val="FF0000"/>
                </a:solidFill>
              </a:rPr>
              <a:t>coelomates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FF0000"/>
                </a:solidFill>
              </a:rPr>
              <a:t>protostomiens,</a:t>
            </a:r>
            <a:r>
              <a:rPr lang="fr-FR" dirty="0" smtClean="0"/>
              <a:t>  </a:t>
            </a:r>
            <a:r>
              <a:rPr lang="fr-FR" dirty="0" smtClean="0">
                <a:solidFill>
                  <a:srgbClr val="FF0000"/>
                </a:solidFill>
              </a:rPr>
              <a:t>hyponeuriens</a:t>
            </a:r>
            <a:r>
              <a:rPr lang="fr-FR" dirty="0" smtClean="0"/>
              <a:t>, </a:t>
            </a:r>
            <a:r>
              <a:rPr lang="fr-FR" dirty="0" err="1" smtClean="0"/>
              <a:t>articulata</a:t>
            </a:r>
            <a:r>
              <a:rPr lang="fr-FR" dirty="0" smtClean="0"/>
              <a:t>, vermiformes</a:t>
            </a:r>
          </a:p>
          <a:p>
            <a:r>
              <a:rPr lang="fr-FR" dirty="0" smtClean="0"/>
              <a:t>Libres ou parasites</a:t>
            </a:r>
          </a:p>
          <a:p>
            <a:r>
              <a:rPr lang="fr-FR" dirty="0" smtClean="0"/>
              <a:t>Corps divisé en  3 parties: </a:t>
            </a:r>
            <a:r>
              <a:rPr lang="fr-FR" dirty="0" err="1" smtClean="0">
                <a:solidFill>
                  <a:srgbClr val="FF0000"/>
                </a:solidFill>
              </a:rPr>
              <a:t>prostomium</a:t>
            </a:r>
            <a:r>
              <a:rPr lang="fr-FR" dirty="0" smtClean="0"/>
              <a:t>, tronc, </a:t>
            </a:r>
            <a:r>
              <a:rPr lang="fr-FR" dirty="0" err="1" smtClean="0">
                <a:solidFill>
                  <a:srgbClr val="FF0000"/>
                </a:solidFill>
              </a:rPr>
              <a:t>pygidium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Chaque anneau ou métamère contient 1 paire de sacs cœlomiques ou mésodermiques + élément des  systèmes nerveux, circulatoire et excréteur</a:t>
            </a:r>
          </a:p>
          <a:p>
            <a:r>
              <a:rPr lang="fr-FR" dirty="0" smtClean="0"/>
              <a:t> paroi du corps = cuticule + épithélium</a:t>
            </a:r>
          </a:p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segment= </a:t>
            </a:r>
            <a:r>
              <a:rPr lang="fr-FR" dirty="0" err="1" smtClean="0"/>
              <a:t>prostomium</a:t>
            </a:r>
            <a:r>
              <a:rPr lang="fr-FR" dirty="0" smtClean="0"/>
              <a:t>, porte la bouche </a:t>
            </a:r>
          </a:p>
          <a:p>
            <a:r>
              <a:rPr lang="fr-FR" dirty="0" smtClean="0"/>
              <a:t>tube digestif rectiligne jusqu’à l’anus, porté par le dernier segment= </a:t>
            </a:r>
            <a:r>
              <a:rPr lang="fr-FR" dirty="0" err="1" smtClean="0"/>
              <a:t>pygidium</a:t>
            </a:r>
            <a:r>
              <a:rPr lang="fr-FR" dirty="0" smtClean="0"/>
              <a:t> </a:t>
            </a:r>
          </a:p>
          <a:p>
            <a:r>
              <a:rPr lang="fr-FR" dirty="0" smtClean="0"/>
              <a:t>portent souvent à leur surface des soies chitineuses</a:t>
            </a:r>
          </a:p>
          <a:p>
            <a:r>
              <a:rPr lang="fr-FR" dirty="0" smtClean="0"/>
              <a:t>Système circulatoire  </a:t>
            </a:r>
            <a:r>
              <a:rPr lang="fr-FR" dirty="0" smtClean="0">
                <a:solidFill>
                  <a:srgbClr val="FF0000"/>
                </a:solidFill>
              </a:rPr>
              <a:t>clos</a:t>
            </a:r>
          </a:p>
          <a:p>
            <a:r>
              <a:rPr lang="fr-FR" dirty="0" smtClean="0"/>
              <a:t>Respiration: 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échanges gazeux à travers la paroi corporelle humide</a:t>
            </a:r>
          </a:p>
          <a:p>
            <a:pPr lvl="1"/>
            <a:r>
              <a:rPr lang="fr-FR" dirty="0" smtClean="0"/>
              <a:t>branchies (</a:t>
            </a:r>
            <a:r>
              <a:rPr lang="fr-FR" dirty="0" err="1" smtClean="0">
                <a:solidFill>
                  <a:srgbClr val="FF0000"/>
                </a:solidFill>
              </a:rPr>
              <a:t>polymnie</a:t>
            </a:r>
            <a:r>
              <a:rPr lang="fr-FR" dirty="0" smtClean="0">
                <a:solidFill>
                  <a:srgbClr val="FF0000"/>
                </a:solidFill>
              </a:rPr>
              <a:t>,</a:t>
            </a:r>
            <a:r>
              <a:rPr lang="fr-FR" dirty="0" smtClean="0"/>
              <a:t> annélides fouisseuses)</a:t>
            </a:r>
          </a:p>
          <a:p>
            <a:pPr lvl="1"/>
            <a:r>
              <a:rPr lang="fr-FR" dirty="0" smtClean="0"/>
              <a:t>parapodes (richement innervés) = excroissances locomotrices latérales des métamères: polychètes</a:t>
            </a:r>
          </a:p>
          <a:p>
            <a:pPr lvl="1"/>
            <a:r>
              <a:rPr lang="fr-FR" dirty="0" smtClean="0"/>
              <a:t>Panache: vers sédentaires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78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Appareil  excréteur: 1 paire de </a:t>
            </a:r>
            <a:r>
              <a:rPr lang="fr-FR" dirty="0" smtClean="0">
                <a:solidFill>
                  <a:srgbClr val="FF0000"/>
                </a:solidFill>
              </a:rPr>
              <a:t>néphridies</a:t>
            </a:r>
            <a:r>
              <a:rPr lang="fr-FR" dirty="0" smtClean="0"/>
              <a:t> /segment</a:t>
            </a:r>
          </a:p>
          <a:p>
            <a:r>
              <a:rPr lang="fr-FR" dirty="0" smtClean="0"/>
              <a:t>Système  nerveux:1 </a:t>
            </a:r>
            <a:r>
              <a:rPr lang="fr-FR" dirty="0" smtClean="0">
                <a:solidFill>
                  <a:srgbClr val="FF0000"/>
                </a:solidFill>
              </a:rPr>
              <a:t>ganglion cérébral </a:t>
            </a:r>
            <a:r>
              <a:rPr lang="fr-FR" dirty="0" smtClean="0"/>
              <a:t>au </a:t>
            </a:r>
            <a:r>
              <a:rPr lang="fr-FR" dirty="0" smtClean="0">
                <a:solidFill>
                  <a:srgbClr val="FF0000"/>
                </a:solidFill>
              </a:rPr>
              <a:t>1</a:t>
            </a:r>
            <a:r>
              <a:rPr lang="fr-FR" baseline="30000" dirty="0" smtClean="0">
                <a:solidFill>
                  <a:srgbClr val="FF0000"/>
                </a:solidFill>
              </a:rPr>
              <a:t>er</a:t>
            </a:r>
            <a:r>
              <a:rPr lang="fr-FR" dirty="0" smtClean="0"/>
              <a:t>  anneau, suivi d’1 paire de cordons ventraux longitudinaux, dotés de ganglions segmentaires</a:t>
            </a:r>
          </a:p>
          <a:p>
            <a:r>
              <a:rPr lang="fr-FR" dirty="0" smtClean="0"/>
              <a:t>Tube  digestif rectiligne constitué d’ 1 bouche + pharynx + œsophage étroit + estomac ou jabot renflé + gésier+ long intestin</a:t>
            </a:r>
          </a:p>
          <a:p>
            <a:r>
              <a:rPr lang="fr-FR" dirty="0" smtClean="0"/>
              <a:t>Reproduction  sexuée, hermaphrodites</a:t>
            </a:r>
          </a:p>
          <a:p>
            <a:r>
              <a:rPr lang="fr-FR" dirty="0" smtClean="0"/>
              <a:t>Appareil reproducteur bien développé: +</a:t>
            </a:r>
            <a:r>
              <a:rPr lang="fr-FR" dirty="0" err="1" smtClean="0"/>
              <a:t>ieurs</a:t>
            </a:r>
            <a:r>
              <a:rPr lang="fr-FR" dirty="0" smtClean="0"/>
              <a:t> testicules et ovaires</a:t>
            </a:r>
          </a:p>
          <a:p>
            <a:r>
              <a:rPr lang="fr-FR" dirty="0" smtClean="0"/>
              <a:t>Lors de l'accouplement, le sperme est transféré d‘1 individu à l'autre et stocké dans le réceptacle séminal où il est entreposé</a:t>
            </a:r>
          </a:p>
          <a:p>
            <a:r>
              <a:rPr lang="fr-FR" dirty="0" smtClean="0"/>
              <a:t>Larve: </a:t>
            </a:r>
            <a:r>
              <a:rPr lang="fr-FR" dirty="0" smtClean="0">
                <a:solidFill>
                  <a:srgbClr val="FF0000"/>
                </a:solidFill>
              </a:rPr>
              <a:t>trochosphère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59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2 - Classification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3 Cl selon l’importance de la soie: Polychètes, Oligochètes, Achètes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21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Cl1-Les Polychètes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Poly = nombreuses, </a:t>
            </a:r>
            <a:r>
              <a:rPr lang="fr-FR" dirty="0" err="1" smtClean="0"/>
              <a:t>Chète</a:t>
            </a:r>
            <a:r>
              <a:rPr lang="fr-FR" dirty="0" smtClean="0"/>
              <a:t> = soie</a:t>
            </a:r>
          </a:p>
          <a:p>
            <a:r>
              <a:rPr lang="fr-FR" dirty="0" smtClean="0"/>
              <a:t>Corps métamérisé à grand pouvoir de régénération</a:t>
            </a:r>
          </a:p>
          <a:p>
            <a:r>
              <a:rPr lang="fr-FR" dirty="0" smtClean="0"/>
              <a:t>Soies nombreuses </a:t>
            </a:r>
            <a:r>
              <a:rPr lang="fr-FR" dirty="0" smtClean="0">
                <a:solidFill>
                  <a:srgbClr val="FF0000"/>
                </a:solidFill>
              </a:rPr>
              <a:t>portées par des parapodes </a:t>
            </a:r>
            <a:r>
              <a:rPr lang="fr-FR" dirty="0" smtClean="0"/>
              <a:t>(expansions latérales à fonction locomotrice)</a:t>
            </a:r>
          </a:p>
          <a:p>
            <a:r>
              <a:rPr lang="fr-FR" dirty="0" err="1" smtClean="0"/>
              <a:t>prostomium</a:t>
            </a:r>
            <a:r>
              <a:rPr lang="fr-FR" dirty="0" smtClean="0"/>
              <a:t> porte des antennes, palpes et paires des tentacules</a:t>
            </a:r>
          </a:p>
          <a:p>
            <a:r>
              <a:rPr lang="fr-FR" dirty="0" smtClean="0"/>
              <a:t>Taille  varie de quelques cm à 3m</a:t>
            </a:r>
          </a:p>
          <a:p>
            <a:r>
              <a:rPr lang="fr-FR" dirty="0" smtClean="0"/>
              <a:t>2 /Cl: </a:t>
            </a:r>
            <a:r>
              <a:rPr lang="fr-FR" dirty="0" smtClean="0">
                <a:solidFill>
                  <a:srgbClr val="FF0000"/>
                </a:solidFill>
              </a:rPr>
              <a:t>P</a:t>
            </a:r>
            <a:r>
              <a:rPr lang="fr-FR" dirty="0" smtClean="0"/>
              <a:t>. </a:t>
            </a:r>
            <a:r>
              <a:rPr lang="fr-FR" dirty="0" smtClean="0">
                <a:solidFill>
                  <a:srgbClr val="FF0000"/>
                </a:solidFill>
              </a:rPr>
              <a:t>Errants </a:t>
            </a:r>
            <a:r>
              <a:rPr lang="fr-FR" dirty="0" smtClean="0"/>
              <a:t>et</a:t>
            </a:r>
            <a:r>
              <a:rPr lang="fr-FR" dirty="0" smtClean="0">
                <a:solidFill>
                  <a:srgbClr val="FF0000"/>
                </a:solidFill>
              </a:rPr>
              <a:t> P. sédentaires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>                                          </a:t>
            </a:r>
            <a:r>
              <a:rPr lang="fr-FR" dirty="0" smtClean="0">
                <a:solidFill>
                  <a:srgbClr val="FF0000"/>
                </a:solidFill>
              </a:rPr>
              <a:t>/Cl1- Polychètes Errantes</a:t>
            </a:r>
          </a:p>
          <a:p>
            <a:r>
              <a:rPr lang="fr-FR" dirty="0" smtClean="0"/>
              <a:t>Fam: </a:t>
            </a:r>
            <a:r>
              <a:rPr lang="fr-FR" dirty="0" err="1" smtClean="0"/>
              <a:t>Nereidae</a:t>
            </a:r>
            <a:r>
              <a:rPr lang="fr-FR" dirty="0" smtClean="0"/>
              <a:t>, </a:t>
            </a:r>
            <a:r>
              <a:rPr lang="fr-FR" dirty="0" err="1" smtClean="0"/>
              <a:t>Aphroditidae</a:t>
            </a:r>
            <a:r>
              <a:rPr lang="fr-FR" dirty="0" smtClean="0"/>
              <a:t>, </a:t>
            </a:r>
            <a:r>
              <a:rPr lang="fr-FR" dirty="0" err="1" smtClean="0"/>
              <a:t>Tomopteridae</a:t>
            </a:r>
            <a:r>
              <a:rPr lang="fr-FR" dirty="0" smtClean="0"/>
              <a:t> </a:t>
            </a:r>
          </a:p>
          <a:p>
            <a:r>
              <a:rPr lang="fr-FR" dirty="0" smtClean="0"/>
              <a:t>Principalement marins</a:t>
            </a:r>
          </a:p>
          <a:p>
            <a:r>
              <a:rPr lang="fr-FR" dirty="0" smtClean="0"/>
              <a:t>Libres, vivants dans le sable ou dans les fentes des rochers</a:t>
            </a:r>
          </a:p>
          <a:p>
            <a:r>
              <a:rPr lang="fr-FR" dirty="0" smtClean="0"/>
              <a:t>Ex: </a:t>
            </a:r>
            <a:r>
              <a:rPr lang="fr-FR" dirty="0" err="1" smtClean="0">
                <a:solidFill>
                  <a:srgbClr val="FF0000"/>
                </a:solidFill>
              </a:rPr>
              <a:t>Néreis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diversicolor</a:t>
            </a:r>
            <a:r>
              <a:rPr lang="fr-FR" dirty="0" smtClean="0">
                <a:solidFill>
                  <a:srgbClr val="FF0000"/>
                </a:solidFill>
              </a:rPr>
              <a:t> = </a:t>
            </a:r>
            <a:r>
              <a:rPr lang="fr-FR" dirty="0" smtClean="0"/>
              <a:t>ver de sable et </a:t>
            </a:r>
            <a:r>
              <a:rPr lang="fr-FR" dirty="0" err="1" smtClean="0"/>
              <a:t>Arenicola</a:t>
            </a:r>
            <a:r>
              <a:rPr lang="fr-FR" dirty="0" smtClean="0"/>
              <a:t> marina = Arénicole= Ver de roche</a:t>
            </a:r>
          </a:p>
          <a:p>
            <a:pPr marL="0" indent="0">
              <a:buNone/>
            </a:pPr>
            <a:r>
              <a:rPr lang="fr-FR" dirty="0" smtClean="0"/>
              <a:t>                                               </a:t>
            </a:r>
            <a:r>
              <a:rPr lang="fr-FR" dirty="0" smtClean="0">
                <a:solidFill>
                  <a:srgbClr val="FF0000"/>
                </a:solidFill>
              </a:rPr>
              <a:t>/Cl2- Polychètes sédentaires </a:t>
            </a:r>
          </a:p>
          <a:p>
            <a:r>
              <a:rPr lang="fr-FR" dirty="0" smtClean="0"/>
              <a:t>Vivent généralement dans 1 tube qu’elles secrètent</a:t>
            </a:r>
          </a:p>
          <a:p>
            <a:r>
              <a:rPr lang="fr-FR" dirty="0" smtClean="0"/>
              <a:t>Fam: </a:t>
            </a:r>
            <a:r>
              <a:rPr lang="fr-FR" dirty="0" err="1" smtClean="0"/>
              <a:t>Sabellariidae</a:t>
            </a:r>
            <a:r>
              <a:rPr lang="fr-FR" dirty="0" smtClean="0"/>
              <a:t>, </a:t>
            </a:r>
            <a:r>
              <a:rPr lang="fr-FR" dirty="0" err="1" smtClean="0"/>
              <a:t>Sabellidae</a:t>
            </a:r>
            <a:r>
              <a:rPr lang="fr-FR" dirty="0" smtClean="0"/>
              <a:t> ,</a:t>
            </a:r>
            <a:r>
              <a:rPr lang="fr-FR" dirty="0" err="1" smtClean="0"/>
              <a:t>Serpulidae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Exp</a:t>
            </a:r>
            <a:r>
              <a:rPr lang="fr-FR" dirty="0" smtClean="0"/>
              <a:t>: </a:t>
            </a:r>
            <a:r>
              <a:rPr lang="fr-FR" dirty="0" err="1" smtClean="0">
                <a:solidFill>
                  <a:srgbClr val="FF0000"/>
                </a:solidFill>
              </a:rPr>
              <a:t>Boccardia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proboscidea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6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2541"/>
            <a:ext cx="4521274" cy="452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85" y="836712"/>
            <a:ext cx="4113200" cy="30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38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Cl2-Les Oligochètes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61662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soie peu nombreuse </a:t>
            </a:r>
            <a:r>
              <a:rPr lang="fr-FR" dirty="0" smtClean="0">
                <a:solidFill>
                  <a:srgbClr val="FF0000"/>
                </a:solidFill>
              </a:rPr>
              <a:t>fixée directement sur le tégument ,</a:t>
            </a:r>
            <a:r>
              <a:rPr lang="fr-FR" dirty="0" smtClean="0"/>
              <a:t>pas de parapodes</a:t>
            </a:r>
          </a:p>
          <a:p>
            <a:r>
              <a:rPr lang="fr-FR" dirty="0" smtClean="0"/>
              <a:t>Hermaphrodite protérandriques avec partenaire obligatoire</a:t>
            </a:r>
          </a:p>
          <a:p>
            <a:r>
              <a:rPr lang="fr-FR" dirty="0" smtClean="0"/>
              <a:t>Grand pouvoir de régénération</a:t>
            </a:r>
          </a:p>
          <a:p>
            <a:r>
              <a:rPr lang="fr-FR" dirty="0" smtClean="0"/>
              <a:t>Terrestres ou dulcicoles</a:t>
            </a:r>
          </a:p>
          <a:p>
            <a:r>
              <a:rPr lang="fr-FR" dirty="0" smtClean="0"/>
              <a:t>2 /Cl: </a:t>
            </a:r>
            <a:r>
              <a:rPr lang="fr-FR" dirty="0" err="1" smtClean="0">
                <a:solidFill>
                  <a:srgbClr val="FF0000"/>
                </a:solidFill>
              </a:rPr>
              <a:t>Limnicoles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et</a:t>
            </a:r>
            <a:r>
              <a:rPr lang="fr-FR" dirty="0" smtClean="0">
                <a:solidFill>
                  <a:srgbClr val="FF0000"/>
                </a:solidFill>
              </a:rPr>
              <a:t> terricoles</a:t>
            </a:r>
          </a:p>
          <a:p>
            <a:pPr lvl="1"/>
            <a:r>
              <a:rPr lang="fr-FR" dirty="0" smtClean="0"/>
              <a:t>/Cl1- Oligochètes </a:t>
            </a:r>
            <a:r>
              <a:rPr lang="fr-FR" dirty="0" err="1" smtClean="0"/>
              <a:t>Limnicoles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/Cl2- Oligochètes terricoles: Ex : </a:t>
            </a:r>
            <a:r>
              <a:rPr lang="fr-FR" dirty="0" err="1" smtClean="0">
                <a:solidFill>
                  <a:srgbClr val="FF0000"/>
                </a:solidFill>
              </a:rPr>
              <a:t>Lumbricus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terrestris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(ver de terre)</a:t>
            </a:r>
          </a:p>
          <a:p>
            <a:pPr lvl="2"/>
            <a:r>
              <a:rPr lang="fr-FR" dirty="0" smtClean="0"/>
              <a:t> Corps mou, cylindrique, allongé de couleur rougeâtre, formé de nombreux anneaux </a:t>
            </a:r>
            <a:r>
              <a:rPr lang="fr-FR" dirty="0" smtClean="0">
                <a:solidFill>
                  <a:srgbClr val="FF0000"/>
                </a:solidFill>
              </a:rPr>
              <a:t>100 – 180</a:t>
            </a:r>
          </a:p>
          <a:p>
            <a:pPr lvl="2"/>
            <a:r>
              <a:rPr lang="fr-FR" dirty="0" smtClean="0"/>
              <a:t>Peau humide et visqueuse par du mucus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110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/>
          </a:bodyPr>
          <a:lstStyle/>
          <a:p>
            <a:r>
              <a:rPr lang="fr-FR" dirty="0" smtClean="0"/>
              <a:t>Les 2 faces, ventrale et dorsale facilement distinctes:</a:t>
            </a:r>
          </a:p>
          <a:p>
            <a:pPr lvl="1"/>
            <a:r>
              <a:rPr lang="fr-FR" dirty="0" smtClean="0"/>
              <a:t>face ventrale + plate et - colorée  que face dorsale</a:t>
            </a:r>
          </a:p>
          <a:p>
            <a:pPr lvl="1"/>
            <a:r>
              <a:rPr lang="fr-FR" dirty="0" smtClean="0"/>
              <a:t>possède des rangées de crochets que l'on sent bien en passant le doigt de l'arrière vers l'avant </a:t>
            </a:r>
          </a:p>
          <a:p>
            <a:r>
              <a:rPr lang="fr-FR" dirty="0" smtClean="0"/>
              <a:t>facile de distinguer la partie antérieure, + colorée  de la partie postérieure + large et qui possède des anneaux aplatis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35e</a:t>
            </a:r>
            <a:r>
              <a:rPr lang="fr-FR" dirty="0" smtClean="0"/>
              <a:t> anneau dorsal: </a:t>
            </a:r>
            <a:r>
              <a:rPr lang="fr-FR" dirty="0" err="1" smtClean="0">
                <a:solidFill>
                  <a:srgbClr val="FF0000"/>
                </a:solidFill>
              </a:rPr>
              <a:t>Clitellum</a:t>
            </a:r>
            <a:r>
              <a:rPr lang="fr-FR" dirty="0" smtClean="0"/>
              <a:t>: sécrète 1 cocon de ponte</a:t>
            </a:r>
          </a:p>
        </p:txBody>
      </p:sp>
    </p:spTree>
    <p:extLst>
      <p:ext uri="{BB962C8B-B14F-4D97-AF65-F5344CB8AC3E}">
        <p14:creationId xmlns:p14="http://schemas.microsoft.com/office/powerpoint/2010/main" val="41618489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615</Words>
  <Application>Microsoft Office PowerPoint</Application>
  <PresentationFormat>Affichage à l'écran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 Embranchement des Annélides</vt:lpstr>
      <vt:lpstr>Présentation PowerPoint</vt:lpstr>
      <vt:lpstr>Présentation PowerPoint</vt:lpstr>
      <vt:lpstr>Présentation PowerPoint</vt:lpstr>
      <vt:lpstr>2 - Classification</vt:lpstr>
      <vt:lpstr>Cl1-Les Polychètes</vt:lpstr>
      <vt:lpstr>Présentation PowerPoint</vt:lpstr>
      <vt:lpstr>Cl2-Les Oligochètes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Cl3-Les Achètes ou Hirudinées: Cas de la Sangsue: Hirudo officinalis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Embranchement des Annélides</dc:title>
  <dc:creator>LENOVO</dc:creator>
  <cp:lastModifiedBy>LENOVO</cp:lastModifiedBy>
  <cp:revision>9</cp:revision>
  <dcterms:created xsi:type="dcterms:W3CDTF">2024-12-14T13:24:42Z</dcterms:created>
  <dcterms:modified xsi:type="dcterms:W3CDTF">2025-12-13T21:59:43Z</dcterms:modified>
</cp:coreProperties>
</file>