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58" r:id="rId3"/>
    <p:sldId id="259" r:id="rId4"/>
    <p:sldId id="260" r:id="rId5"/>
    <p:sldId id="265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8BBBD-2464-485C-B7E8-660EDE3C943B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94BF02-67CB-4CB1-BC26-C6A1E495AF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2722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46D12B-451B-449F-AEA2-4D585C11D5BD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98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59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72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980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6895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6850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76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76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8041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3645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56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70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5F345-B4B9-4ABF-983A-655EB04B8199}" type="datetimeFigureOut">
              <a:rPr lang="fr-FR" smtClean="0"/>
              <a:t>18/04/2026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D3554-C232-4A13-84AC-A8DF303FB9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373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1143000"/>
          </a:xfrm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fr-FR" b="1" dirty="0" err="1" smtClean="0"/>
              <a:t>Secondary</a:t>
            </a:r>
            <a:r>
              <a:rPr lang="fr-FR" b="1" dirty="0" smtClean="0"/>
              <a:t> </a:t>
            </a:r>
            <a:r>
              <a:rPr lang="fr-FR" b="1" dirty="0" err="1" smtClean="0"/>
              <a:t>growth</a:t>
            </a:r>
            <a:r>
              <a:rPr lang="ar-SA" b="1" dirty="0" smtClean="0"/>
              <a:t/>
            </a:r>
            <a:br>
              <a:rPr lang="ar-SA" b="1" dirty="0" smtClean="0"/>
            </a:br>
            <a:r>
              <a:rPr lang="ar-SA" b="1" dirty="0" smtClean="0"/>
              <a:t>النمو الثانوي</a:t>
            </a:r>
            <a:r>
              <a:rPr lang="fr-FR" b="1" dirty="0" smtClean="0"/>
              <a:t> 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820543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r>
              <a:rPr lang="fr-FR" b="1" dirty="0" smtClean="0"/>
              <a:t>Stem </a:t>
            </a:r>
            <a:r>
              <a:rPr lang="fr-FR" b="1" dirty="0" err="1" smtClean="0"/>
              <a:t>secondary</a:t>
            </a:r>
            <a:r>
              <a:rPr lang="fr-FR" b="1" dirty="0" smtClean="0"/>
              <a:t> </a:t>
            </a:r>
            <a:r>
              <a:rPr lang="fr-FR" b="1" dirty="0" err="1" smtClean="0"/>
              <a:t>growth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71682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2132856"/>
            <a:ext cx="8229600" cy="1143000"/>
          </a:xfrm>
          <a:solidFill>
            <a:srgbClr val="00B0F0"/>
          </a:solidFill>
        </p:spPr>
        <p:txBody>
          <a:bodyPr/>
          <a:lstStyle/>
          <a:p>
            <a:r>
              <a:rPr lang="fr-FR" b="1" dirty="0" err="1" smtClean="0"/>
              <a:t>Primary</a:t>
            </a:r>
            <a:r>
              <a:rPr lang="fr-FR" b="1" dirty="0" smtClean="0"/>
              <a:t> </a:t>
            </a:r>
            <a:r>
              <a:rPr lang="fr-FR" b="1" dirty="0" err="1" smtClean="0"/>
              <a:t>growth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98894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838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8788"/>
            <a:ext cx="913447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مستطيل 1"/>
          <p:cNvSpPr>
            <a:spLocks noChangeArrowheads="1"/>
          </p:cNvSpPr>
          <p:nvPr/>
        </p:nvSpPr>
        <p:spPr bwMode="auto">
          <a:xfrm>
            <a:off x="6432550" y="857250"/>
            <a:ext cx="184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ar-DZ" sz="2000"/>
          </a:p>
        </p:txBody>
      </p:sp>
    </p:spTree>
    <p:extLst>
      <p:ext uri="{BB962C8B-B14F-4D97-AF65-F5344CB8AC3E}">
        <p14:creationId xmlns:p14="http://schemas.microsoft.com/office/powerpoint/2010/main" val="14081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14" t="29382" r="2750" b="25770"/>
          <a:stretch/>
        </p:blipFill>
        <p:spPr>
          <a:xfrm>
            <a:off x="4716016" y="404664"/>
            <a:ext cx="4427984" cy="635913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10148" t="39204" r="11908"/>
          <a:stretch/>
        </p:blipFill>
        <p:spPr>
          <a:xfrm>
            <a:off x="0" y="764704"/>
            <a:ext cx="4716016" cy="599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599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1674" t="3113" r="7945" b="11109"/>
          <a:stretch/>
        </p:blipFill>
        <p:spPr>
          <a:xfrm>
            <a:off x="0" y="188640"/>
            <a:ext cx="9036496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22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3140968"/>
            <a:ext cx="8229600" cy="1143000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fr-FR" b="1" dirty="0" err="1" smtClean="0"/>
              <a:t>Secondary</a:t>
            </a:r>
            <a:r>
              <a:rPr lang="fr-FR" b="1" dirty="0" smtClean="0"/>
              <a:t> structure</a:t>
            </a:r>
            <a:br>
              <a:rPr lang="fr-FR" b="1" dirty="0" smtClean="0"/>
            </a:br>
            <a:r>
              <a:rPr lang="fr-FR" b="1" dirty="0" smtClean="0"/>
              <a:t>and </a:t>
            </a:r>
            <a:r>
              <a:rPr lang="fr-FR" b="1" dirty="0" err="1" smtClean="0"/>
              <a:t>cork</a:t>
            </a:r>
            <a:r>
              <a:rPr lang="fr-FR" b="1" dirty="0" smtClean="0"/>
              <a:t> cambium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85423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25"/>
            <a:ext cx="9144000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40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2201" r="5901" b="15351"/>
          <a:stretch/>
        </p:blipFill>
        <p:spPr>
          <a:xfrm>
            <a:off x="179512" y="116632"/>
            <a:ext cx="8784976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07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AutoShape 4" descr="data:image/jpeg;base64,/9j/4AAQSkZJRgABAQAAAQABAAD/2wCEAAkGBxMTEhUSEhMWFhUWFxoaGRgYGBgeGBgaFxcYFxgaHRcYHSggGB4lHhcXITEhJSkrLi4uFx8zODMsNygtLisBCgoKDg0OGhAQGzclICUtLS0tLy8tLS0tLS0tLS0tLS0tLS0tLS0tLS0tLS0tLS0tLS0tLS0tLS0tLS0tLS0tLf/AABEIALcBEwMBIgACEQEDEQH/xAAcAAADAAMBAQEAAAAAAAAAAAAEBQYAAwcCAQj/xAA9EAACAQMDAgUDAQUHAgcBAAABAgMAESEEBRIxQQYTIlFhMnGBkRRCUqGxBxUjcsHR8OHxFiQzQ1NigrL/xAAZAQADAQEBAAAAAAAAAAAAAAABAgMABAX/xAAnEQACAgICAgEEAgMAAAAAAAAAAQIRAyESMUFRIgQyYXETobHB8P/aAAwDAQACEQMRAD8A5pJp5Rhif1rVFq3TFzVluOxSNJe4r6PB6NmSS3v0rmi7/Rzc15JCTdCSD3ojVLzj5AZpnuPh7To3oe/5Fa4tExVmQXRep7UMjSdjKSJqDUEG1Ue16xALcc0mljCNy96L2x+TWAyegoy3tDPsq9kZpJAgJA+KrNwHlgcegqM2dZtPqUDqBz6f8FE+L9xnjmUObRt0t70m6oSOgPdd2bzLcacbdqmkXCmlW3aETPe+Kp5t4i0MeVDfYZqc/p45BZKzxBr/ACxZkP6UDvPiB2tHGCpaw5DBFz2PY1p1PildSLIvE/OKWamBzJEAf31//oUY2vjegRVMf67dJUji81WkS45NYITYi9mXPS+LKcUDuW+QzSOshkWMiwZSRi9wCOPUe9u/et25kLK/mKJGHpJ5G+MD1Dr7WN/5Um3UxG3CNkPflIr2uD2CLbvXQdadDefXKyRxxozxKqAf4wBHHqR6lIvfvmvh3BolI/ZyQbX5zlu4tbLd7jFItCi+W4KuWtg8hxsD+8pX7Zv7e1aYVUML5s2cgH+h/XNMFyKXQ+JJVbgI4wptYNc2yOhFugt+te/Emr1DwmZGjAFr8QbspsSCSen86D0Cw+Yo8qUnkLASRnODbKfyvVZAkflOnkuRxNwXXnY5PQWxcZ/FPBJ6YtsTeHtW2oSXTmwDR3TGeY9Q7dCQB+aUoJfSVNu9wBgoQR2t0P8AKvO2emS8XNTEwNnIJIz3AF8WxT/cUETco1HqvIOQBQ87EC17kXJFq5si8lGrSYFPvGsbJm4kKPoRF5EjJJ43JzWzTDWTkcdTMzDNhNwxyF/3lHW360cm5TOXIEMfBGfkmmBuBbBJ5lcHr0+1AajTKY+LIwkBV7Mq8CnEG47g3t8G4tSmDI9s1Am4KfMaxuvNWPRskqTYgm+e9q+SbaBI04JDD922ARg2B6dOlfNKNORlZQxAsFEfAe17kEZHYG17Z7Wyxwrg2t89vii1f6I5XRzncPCOv1hjmeZTEWFwMFVJyfk2ovxhoGnkMYFo41Cr+Mn+ePxVsrIFZkNkXJ9sZqF129mSQgA297VOc+W4eCVug3bUGmSKFCAY/wDEf5dvp+9gD+gqh/vRJRdiOfuKgddqmaUPni1jb9Mf896ptW6+WhERjOPVa1604zktMfNqXH0PTqvSXagIN1SNieObYIoHcSRD6pOAClgSCQSOikjpf3zUhtu7jn6iaio5F+SbTWy0j3p3Ys1wL9O36Vq3bdRJbFrV80wikW4aze1an2rlYk9DVLyrXQt2wN9TxBPKwNId61g8slWF6rtb4NXUjEhGO1SGv/s31KXtLyX271aOOUvleh9EDLJck1lUTbEFPFuo619puUR+SHO16uSSWMBr3bNMt72h5ZSiEg018F+HBFOzsLcR0Puao10qCRpOrGubNkWNp/0QONbp4e1MRyCR7irvw5st9AI3uvIXb3NU87KFJdQaAO9Afu4HQCpfU5JSSUVsayP3nahIoi0+nII6sRahdm8DapD5jMqd/eurbZLCU54v3oTVapdQeC24j5q8Fk40n/sor42Suo2+MujyTc3Xpx7fpSzxLsL6o+YJiFTpcVcy6WIGwUXApPuGyyS3APFT7VWEZrvYqkReicpHxBPIYuPil2vnc/8AqFj7Xq8Xw4NPGW62965vv27GR7KtrG2K0U+QVs1DU8TcYqo8PaiGcgM2QRYX6mpaPYdTKOQXHzTjwTscsWtjklHFF5nsbngwAzgdevaqOMb2HimU24aOJibzRo2RwYOoHs3JFKnp0wKBdBGMDTyjH/u3Ofbg6uovenO7aCJiZB6Rj62AvftcrxXt9Rzf4pTNs5ZDJGVbhgjmnTsfS2bH2v8ApTdFTQnpkbhIILD6omkdT3uGVmY/i/Stg1kxuBuHKwPpLzAm3+dLD9aD0epZI3j4oQ1rkp61t04v1HyPitS9TYZPXrcEWGbn5/nWZrGDTyOQGa5VRa5x7e/2qu0MiCL/ANGW4Hr4yC2cYuvSpTSpj1qSAOzAXz78T0/PSqj+8ZEQWMgRbDiJ0J9hho+lNFtAJjcpFSYMiuqezG7AsfdQPiqOQltKj4PFuNxbAYgr3wL4pTuckEnJpIpyzEEkOmSDYj6cU18F6tJi+nkuqslgDbJvdTi9rG1zb+lR7bRVdUeYo5OJA1OnSNhyAaaK45JwbAuwBFxb4GLivOnaSNbJ5M4TIfi0gCZIUOSLDkcC1r1p1Gz8X4ORFy5CMX5HmOKrEzADjc/vGwz+K9+ZIG5PJdrGJx/ltbkoHE3tg5vxNL0YJ2vXu0gYyRwnjYlY7C1zdQqKcnBv8daba3cY3cdicfJNC6WebikkixeWpNo0MS35EqSqnk2cdu3a16Fk0JVmnCt6XIjDD97te/t3+alnxPJGrJZIuTSNvizchpYEiVGZ3JLAew74/A/FTuzaxpmIKcP81VcapJZpbc7C+SQD7AntWrXbcpF16D2Nc9QXxemRlJXSJ/UaRopAkzCNCVaOYqTGrD9yQjKqf4vgfNW2v1In0/lyPpxgWdJUIx3Fjft7Ut0rKV48uQ6H/atQXTxuCEjDE9Qi3/pXQsrxrjL+h/5U/uRvH7PJ6ZbmFEObH1selv8A6jrfvih9r2PSohkazq3T3FNNVxdrXFrVLeIGlQhUFkHtVlNrpAc7f+D1qxHGSUvx7fFTe6eI5kB4jFD774gtZQDcdaTT72JBYigoW+VGUXfQ/wBn8WTfWGsR2qqh8bIyFmPqHUVyKTVdlxRO2QFj6jiqLRpwXZQbhv4aRmC4JrK8/wBwKc3rKekJaLHXb7L6mUEXrxtvilVBEoOe9WmmTSTEJEylbXJqd8T7fo4iFVgWPXNc0vpeHz7A40hNJvMZawclT7mi0lQryFjWmLZtO6npf/nepn9tMU3lA+m9s1H+KEkBIq4t5TKXsa2bdoesiym3WvC7NEycgRcjtUruMeo07FQx4E4psUccHUWFbdFPu/iRYTYG7GhNH4zYGzjFC6KOJCssnqI7UHuGuikcsEtV8eSl2FoqNdvKyR2DdR0qQh2lUcuUvWmTcVVgQvSmX9/8l6U05J7NtI8S+J/KBHlnHxXvwzvsurlksoCRRlmucnl6VFhk9Sce1It51XmDApz/AGf6YRRzzlI5LkRlGJDgAFyyt+7e4zY/TSwxw7GgkMJUd2BBgNxYqzhPpGLgMge3T7da+zbdKuX0J9FmDQySDj1PK/KQKOucf0rbP+zOOQZ0bpwssot781IA/IHSgItEAxEpSK1uvWxJGB3sLYB/0vTwXN2i3dFwcEdG8pSbdrSRsknf5/FES72zKo8xJF92WYMBYAE3Yr7jFCarRr6Qk0UnFbehCrADPqFsn5Nzg3+cj2aVgGCGx9he569FuR+R2omtjPRa6MqVLsR7GCIg57NzDdaYaxI2UGR5FB7mIkdMEWY/Jz/Oh9m2mQngUa+ME5X1XuQemLfrW/eYXU+q7sAVJNvpC4GD1HS9O0+NigEUWmLqTqgvEgi8T5IYm5PSvaKkWovDKsl834FTfBOPzelraY8+XFTkMARyDZJAsb3+np0rdrJuUiuoVbkXCKAvTitgDYdjj361yRklIoh5uc7WBZI3WZJAxZRcMOARlJyCMk5/1rTFouMQnikVgCuTGwA//Mi+sdcAGjBqHGmhaKVFdJCnJwtgGW+eYPG3AZFjnqKJ3PSTMWDxwy8gbujPaNT0awbiM8ja1znrVJdjA6Sx2ZQEdnZSJFHBcWBtHwBUdRa/tQ2+7tK+owPQl+Kr0GTmvTCNFXy5VlPU8eVhbOSQPn/pS2Ld8ksoF+w6D4zmo5crhSIZpNaRN7/vc7SBIwQb5xmqrw15zCzti2a+wvBI3Ow5UTp9asbHNc2fJzdJEOXpB+l2CO7cZCpY/i9JtXsLR6j1S87C+O1fd13wKLg/ivsmtVofMUEMe9Uh9vyWxlHyAzPqOXJDi/T7Vo3rVzuoCoSe9q+7juQiivfNBeHvFDI95FBU1WLdr0FryS+6xFjd1Kn2NJZpR0Fdm33S6bXwf4ZCt7jtSba/7PolILm/3quTNDD2x1kVHKnW2b1u0+uKixrtWs8I6URm6jp7Vybe9kKO3DKXxamhlhkQykma03xwLXrKV8BWVTigcYnYvDIglSQs5Qj8VKeLt95lY0A9B+v3r207+UQBxLGtm27RzQki9uuKlC2tkk6Adk1WoY2Qn5vRM+mIblIKY7XxhJtRRBe5IpZRQspK9HnQ7kFXBP5FetbqkksXOBQTaCQnpj4otdleVbJYHvepPGrtC2eYtTADcG/6Ur3DcIybAWrzr/CUqerH4NLINJyaxORTpeB0kGRxq9emgFrCjdDspJsGo+bZCveotOLNZLtBerHYoYY9MQ7vG7sSHFmUcQosyr616nI/76dJtaHqab6jbmaJUQKSo+lWXzCG9QYoDyPW1wMY9q6YtvY2N3IWTaZX+mWB/u/A/gScT3rNQushXmJNQqdL+Yxjvc4FnK9PcUJqdskROTKpB7B15jNrFAeakHrdaDh1KoJU4RsXCgOfrXi1/TcDr0NVRaz1+1M78pArMbAvxClre/AAE/j26040+6SKDG6yh75Jlaym1reW4a32v8Y6UpgKHiJS6LbLKoJzgYLAHHe9OtLDo2sPMmV7dSlxe/8A9RfPtn/Wt5MmxjsaSx3kVfMLdXlVmN7WwVsB07AdKybe9QpMlyrC1gGfj0PYuet+nTFEabSKq4mN+wPmKDcXF8Cw6D70DqN1cMlwwwRcSzA8b4Aux4gfajPSNbN0fifUBW9MNybnklzkZ/e+35vS7WbgWV2bTxM3K4Yc1tf+FFcC4tj7Z70YPEkqg282xIA/8w+M2Iwt+nzQ2v3MSn/EAUjBcyyyNxFznkSSB8Cue/yPY42SAzRSopDMyqy3PUi1/sLYoGHa1hsxOnficRhwf1EbXGfnt969+FbCQ8XLRG6h7OpKv09JHIde9etMsfJllLrY2uiBrWx7gjPei/A0g3QqZWEiwcVX6xHyt0JOWuQbX/SlWu1MCEh0pheFFeRTLgEi6AX9JtYgtm98Gwyc5pHrpTqnZgoDNk2Fhf3tUM6Tq2c+ahhDp4nTkgtegeCIxLC9Ndr0hWLy36jvXj+4bksZMHtXPKcF2c6BrwuMoD+Kf7B5CrxZR9jS4beqCy3Nedw1KxRqWBDfaqYJbsfVDTdtm0M4sY/0/wClc48S7MIpAIbhfm9VO376gBu1adbukUh4yWv2NdGTJ00DZP7Jro4T6zb7VaabeYWW6uKldRtmlkPFjY1p13gviBJDKQPa9QnhWZd0FV5Kbed4BjKrliMCuZaoauIsZI24n82ozXtPEysp6UYm96iT6owy/HWq/T4ljjS2h1oiZEa5wa+1WSkEn/D/AJVldvIPMoUhhKIJZLPbPSmGh8QRaQtHGvmK4/Q0A2xftCvqBIAV6L9qFl0JVeYF7dqktE3oybUEerh1zWzS7yoFmUilv/iBL8WFiPetWp3dD0tUpKUXoXiNJN/9XFB+op/4f1plwMVE6SQNybobVs2jxHJASOOL0Y7ew1rR0PcdmdlNn61zPfdomgckEnPWqPW+NJAAQuKWazfvOHqpmorcQK0JNHuM0ZvyNMP77kYZJr2NvUjlejNFs6yHDAVnxq2NaFE+7PH3q21mgeSNeEbnjGhsR6hdAS1rX63Nx+aGj8LRl0JkAIZSD2BBFj+tNN83WQSHzkWWO11RwSnq/fVweSE+wIA9h0owlFrRTHXgVjW6xUD+ayqgXishRvSx4KyrIDzGLcrds0MugLryM0HI5Ks6JbtazcVF+otcfFbNJCZJuUUAe3r8pebCwyRi7W/PegtdKT6SgQBmYILXXnbBY2fsOpNqcoGppp4InLR3hkAUkFSpIPJCGjbBFrjPS9btGoIRlvm3LkR9R+rjcXI9u4NKoVCobYu2D7gW5Y7ZFVPhwTMwhEsgXJCizAe4CsbZz27UY9g7DdRyRbiWRWv/APORg3sArAY/6UNuL6mFbjUAxg2srxOwN/p45a4z9qda9ZFHF3QIOrPCSvxdkTiCOmDU/qIg0ZHLS3UlgUbjIwz0DH1DPYXrZWvAUmjXq54DJ5kuqEh4i6tFKnJe1mWE2972N7VqnGlfMD2It6LS5vyDNzeNL9sW7G3YUudg2LlsBVvc2UHpnoP0HWmGi4oVZNXLCxFiFglaw64ZVINz3FiL1BbHRv2aMRtxEyOCA9lPIC1wQbi69sD2o/X6cDUSqxtcM4NrgkrzA+L5F/cigtfrLGItqpJ2yOLxSJYNe5BZQMlQPc3+KfNIqxpIVh5eXkTCVmbgwwOLBMBl6/0otaC1oD0kzMjh3JjUFgrNgC4yFJ926V4bUQpZgQK1yyQInLUFfLkYrwR7OpsW6DIGPtQmj2DzVw1x2qE8DyTWzmy92etz8RRxJywa07L4ohc2bJPaku+eFpALG9qRJAsGL3btRngjFa7JpRaOny7uSQqAda0bjrmDcTHyx7VI+GNzC6gFjcAXPxTPUePITqFW3pDi5/NTjhdU3bDwa6Ctf4Wd+MqxMgPUD/atz+DoGUcywPySDXV9Fq0dFK2IIFvate47bFOpVrX9x1Bqzw0qhI26uzkG4+BuWYpWBHvSjVTS6McZ7kdj2qk1urn08skfIOENvm3UVPb34nVwYpkBU/ypI/yp0xVfk8R7nppU9RANB6PViB+YPJKn9VoFLAr0on9iPGwOK6VFeB6SOjafctG6hiVz9qyuWtoM9aym4/kFIc77uarIyaZzZcH5P+tLdF4omj6+oe1b5toZXZiOpP8AWtH91hwbYNaPEa4s07vq4tQOSji/es0ezu9iGAoV9EyHIrI5HDAKxGaP6D+EUQ26RQB/Siv2FmXC0oTdZFcBmuAKaJ4lt0FR68E2maTpGFwwxS0wi9r4FVu37zDMeLixNKPEmmjjJ4HrTc0NCLYLFOB6eVfBNxNw386SFT1vWrzW6UeFm4HQ/B2qEk6huTW5MQDmyqSbXxf2v3tTmUrdn0s6BnU84pOKm18A88Pntki3U1N/2dbdKxmnVLhECXNit3YGxVhZsL+Me9PtRoo5HJIsFjA4uyxuz8PqHInn6gcAZHzRUa6KxVAMG7Qcg0kJjkDAiTTsFK4/+ORiCbi/UAitm4blFqMtqdSbXNpY1ZQb2YgxkkA4xxuLd60avZZlYYBJUNwBHKxvf0EXxfsK0TaFEfhIxQccsY3wbXsY7BuvcC2Ba4NNsY8pEAxCtyHuOmc3FwCPyKqtNtTGy8Fa4Uji4OB3xfj3wc0iXRoPpmSReN+ShvcYIYAg9u9NtvhQsPNj5re5IAvZgen2z708BQ/W6eVS0bs6xWC3KcrKBe9+N/zeku7QJGSIpBIOIAYBh16g/I+//Rm7iOYjRs4vZVIBBNyeS8W+3W32pRLqhCeBgRwLg8mlDAjubPYHr2qWVpjAsETu3CJWewuQqsxsO+L4osaTcAOMbaxADYAGYAdsDFhmtEu7RMUJ0UYI/hmlW4t3AP2PzXnRy6l7wxyvZrlY+eMZC8ibnA6XzUlSCH6rUTvEyTSyuUIxI7XBUr2Y9evYkZqg0MZk0wQRozAkAsWv6hjj6svcL9V7kUlbatTKY7wRpYAMFlT1EYLetybn2FMfDZ8sNyuSnUAi94zyPUEdj+ot2pyiWjdqNtidtOkl1jYGTy3tfmvovfiCRY9sfpTTXbjpdItyQvsK534v1ojljMbP5iJ6wSOIJJYce/Q5vUhqdxkmcvKSfvTXUdHHOPKTOkeIvFMbgEIePc1z3edRG0hkjBC27+9edFuBJKnK0QNqMpHA+i+anbv5BUUuj7obw6dpD9UuB+elT2q0rKbnvR/iDcTzEY+lMD7190OrWQcJR9j/ANe1UVx2PE6d4A8cxfs6wyHg6C2e/wAimfifxO0UTPG2T0tXJNy2/iqlMi/WjtVBqI4QkoPFsqe1Sa3a6JzhTPOl3LUM8kpJYt1v3rW8ayjk2CDX3aNfwJUi4pxt+1NrJCsK2tkmrUu0ZumG6Dw6ksSsDaveo8NgIbMb1QxQiGPy+461P+JtxeKPkBgm1eYs2WeTjHQHLkyRmRlYqe1fKaxaIOA5YXbNZXo2x/gVEMEUr8eY6/FL982LyQ0i9BUhotza3XI710HZNwOs0siuPUqkH5xUsnOKtEuNEomh/aFBvSvX7Q0d2AvatWh17xsVBtYnB+DTtfEAZWRlzarX7DTRESCTlyINF6eU04/aUI4kCioNAhzatLIvQ7mJ4tPdgQbGmM+gds8r0LvkBQgoCBWnSbm1rE0u3tBTdaKDaPDBky5FZuOyQwG5IpN/fOoX6HxSfcNxlke7sTTKDkKoyb7OqeEYVGnbULIyAuV5oGvGy24Bilzxa5/dN+lM5zOqq0iCWEm4aNlIsotcx5j79uPfNJtk2q2jhCMDIyXdOSEkyHkAOz4IIAJI7jFGRQTcPLhnCMORMQJRze2WJAEnQHqSvxRUeOkWSo2QssoZo2iR82jU/s7nBJx6klB+46G9q+Sa9Y+cY1FjcjhJG4Ha/r0rlHtc2uG6UBq9u1DljIAr2Au5WMsScZYhS3TvevEe1SJMIZUs5zwZgnIG4sJDg9etz070Qhqaho3HIaecNkFVC2Nr2JQKbj2PvTQNcFgijAaygm2LjOfjqf0pR+zPGQpDIUJNrhrekMMjB6dx3p7NKJEDGeFjxJsQqHuQGvYXuOvSqR0DsUuXU+ZHgx/vKT6S2LnJt1IvQ/7NPq3aS3mEeklmW5t8Ej3onUbNqGsFGJB1DrZgRcAm/c2waE3rYZVOdOyBQA1j5i3/AIuYFluScdq5pWwpA6+H52JsIxbsZYwR+C3el24xFVZDa4vyswI+RjrkmitHYHgzOkT4fgLk4x6SQOuPe3vRUUGkDD/zDGx6SaclWt2PGS9jkdqWvQa9EtBpkjUSzRnySxzxPFivRcdsnob3A9qvPB2siEi+SSUJBXlZTY9RxP1dzb4NSG9aZECokjsv1FSpVbnoQpY9el/avHg/VcecZ/dfkp9uQz985/NUTuI0fRs8dRu+v1AUHDD+H+Bf4cD7DpSc6JuORVr4kl46kFY7iaNZbgdzdX/PJSfzQI1ydCtvxUJTkn0cs5VJonNk0S8rt0q82TZuasII2YdyOlJoI4ncAKQL5Iq40vjBdMgUQ2QYFuppZTk1pCt27J6f+zt1u7R3BzjNDnwzGw48QKt9L/aFC/1RunyRcfyoXdEi1hD6WZPN7ocX/wCtTTyN/Jf2YjJfDLqpVcjt8Uw3DzJdIsEiepbeq3t3/Snk5l0sXKdLKCAWvcC+K3afWo6cwAyd66sUlNfFgcmQGn8NsucGqzwPq1gmKOvHkOvbFSviDxEYNQQmY2sQfb3FPtv3RJFUm1zWlKeLfaDT7YTvvIzuY/UL0BM5ZeM8fp/lU7qt/kimdUyAe9ex43J9MqY96OKEV8ktsLT8Dldn03Z7D2vWUlO86c5Hesq9r0LTInSagqb1WeDt74agAfS+CKmdmiieThI3EHofmq7bfDT6dmkiAlx6aXI1XErKvIj8QJx1MpXpegNNc5NUG26Iecz65SoOc9KrW1e1FQl1xSrqhZS8HLZQb3onbtbIje4q0n8L6SYnyZre2cUsl8NywH6ea+4pXkj0DkqGOm46hRzWwFKN6k0sZ4hciqPY9VFbixs3cHrX3fdggkHK4BoLHvlYieyT0UiTHhHESaf6LwnG9ldLMSB19zbr2pNBE2lZvJIN+9P/AAVrpZNRaR14qrO3mX4gAWueOerDPbrTRrwP50UXiK6yCLUgCNfpkUAuFIIVRYgMmAACB3zSCbWcQeMhljAFhKp9OPpHUrawwjWo/cA7eY5lEiqwBcMGBuOS465zm3U5zQra9CB5sFic+ZAwViCB9URBRuvbj2xTHQa/774qBFYDB4P64jcZWxF17Y5Ht7Vo/b75EccZBv6FFr4IupPEi/x0oBePLkpxc2uOL9Ta46H9bUYIbNci1xi4tcMpsc4P3BrAsoNNp2KxvJFbkL8gnl3J6HAAOO4rdrNQSUEhfGLqqcrC+OgJt8mhNgn4FDydVB6KzDJHS6sLX6fjoaNfdrEFlZhcmziOS4t7niwPe3KqylSMgTc9wBTikyydBaTTorrfJIcC1xjN70t3CCSJgOXIEXushZGxYZvY26WtinSojAuYfTxuCdPqlBub3DRs6m/vj70u1vIxoPP8xVJCi03o6XX/ABEUjt+nxXM/Y7R82uFvInPlCQ4ubNeID1GQFRxt26/yoLSsqsC0YkU9ixUA/cZozZNBK8rorlCEZnuW4lFFyGVeoza3zRCaH9qZjGYIR/AXsAbYAUksb29rdfakdgB9bqom+vSKx4gK3nSkKFAIW3XF+xxelMG3kCaVYDGvlclPInKnkWAbJXibe3e/aqETvpW4vFp5uQPpPF+FrLbkpI6qSVph4P2iU6nUSzRcFeLjbjwDK3G1lAtxtb7/AK08O6C5cVYPtGmLwxM3/tk2P8SyAHHwCo/WjH2uNs8RXrw9CYJ30zm6glVuf3WPJPyLitPifW/s+UuxJsFHW9UUfZz51ykpLyDz6ZY+gAqS37xRHE3llbn39qp49Lq50LGPjjAJzXKfEG06iOQmdCpJ69v1ouCbrwJjSTLfQaxNSvFTY27UnM0ui1CSZ9LXHznoamdt1zQMGQ/iqrX+KIZolDD196zxqqG4tM6R4reTcdE3kyKq+XzA/iZclD7VyTZt4njjZVJsRkV03wNrY+HEG6N29ie9J938PiJm4gWuaXHDiqSBeiF0Oo8z/Cl79CaaQ6KWJHsb2+k/FC6nw9K5LIt/imOx7q0RMOpU8WwCR0+/+9MkmqZeMlJE7r9Tyct3IFDKjMaY77szwPdQWjY+kgX/ABWzR6SQpyET29+J/pQn8FSEkqF4hrKYHTt/C36GsqXNiWTjixqq2LxJNpkuTcdgev2oyfw8oubXNIG0DlyDVXKMxucX2X2m8U6TV2j1KcCe5tY/mlnizwekCefA/KM/yqYn2px2uKyTUzpGYwzcD1U5H49qCp9CJK9G3bt3MbAfzqk0/jMIbMLr71Hafb3I5cTW19GbUJY4S7M0h94o1UbiOeI2N82oHU6iWRQEY2qemkKkKTi/SrvZdGrIpX2orHxjRpKkJds0UvK1yfvVT4I0JT9qeUAN6VjJ6HjdpEsMjldPva1HQaMD1AZFOIeJjijYN9LOxTjyBYXyGsXsBfiD2wScUIXy2HHtiDfIRzAVAjAZAfkoJz6WGVBFvSSevWjNFopAisDGDILeVJGpLezIGI5ix6hl6ZNL9K0TclaXgpuOYjZgDc2uvUA5PS9al1EyuUgl5BiQFsPKe57pKONzbuAaYuHavTxJLGW8sIjL5qKSGOckRubkYH0sw+a0TcZH5LcKT6VLE8BewUFr3Auf1oDdzMW/xozG2MFWUYvawJsMe2KI0SMkgQ+ki2CbDPv7db0yYGUu16mJI7GOTlckPGwva+PSTbv89O1atTr0PIs8btf1CaIhvj1QYvb3PzX1oxGiklJFva6Oh69SpBNj/vavjLo3DK8ksRAuC6hlJyDbjfAI6XFHJ1oKPK7eL8kjgIIBBh1vDtck8jyv3yPehtBrV+n+8dTCfqPMMykjrxYSEH8gXvS5dphNyNXp/jkWX+qWosxukDqkumkU2vZ4nJIIta/qH4qFjDCeICOSYah3MjGPmySLzuLuOQax/dJ5CxpNpUjvJ5kXMGMhTf6XJFiT3FuWKYJvflywu8UYjVrvEvLyzdSpYKS1msR0Hb3zX3WaUAAKeSkhg638tluBZSwBJBuCfxSS9mBNt0hZo/LZUPP0sxVVDD1DLYzbp8U1G9/3f5hLpOXZR6HJUMFJIF8EAWyBboK1R6gfsiq45rDqGBVrgWljuDdTfryIz+7Uv423AtHpgw9QMliI1VePoAAKgAm4Ynr/ADpoKhZK40Oo/Ep1GpEpUIbAWv1sTb85prvOs46lfRcMqyKe1n6/zDCorQ6VsOGFgM3OfxVrNEZtKjhgZIyyHtdX9S9fYhv1rSladCr7P0VOwbjHqEvGRcYI9jWnxXsK6qB4yo5EYPsa5Jo/23QTebGrcSfUOqn9K6r4d8XR6gBXBjk/hbH6e9dEJxaVs5XGto/PO97RNpZDHMpB7HsfkVu2V4z6ZBk10n+3BVbyuIF1uSfi1ckBtT2mjpi+Udlfo/O0zc4jdOtqpPEPiQkxi31xhv8AQ1CaHepEHHqKpGBkjhdha1xn2vUZNxaJuLvZf+Fd10MgEbjypfk4Y/BpnvXheCUYI/IuK58+xyPxKkEH+VN5YNV5QiEzKBjl3tXO8tqoMlRZxRRxqECxgAC18mpHxduet05WWOSJrmwQR9B8m9It68LTxxieKZ2YdQzEg/7UFpfErOFintk2uarBSrbKwjZ9fxnrL5K3/wAgrKJm0WTZQR71lapeg8fwBbbvyq3GU4J61UTbdE681ta3Witb4K0xe5X/AGo0eGk8vy1JCn5oUr6IyaZzjetQYm9DBhW3T6lZFBZRene6/wBnDXvE5+xzSaXw3Kh45BFb4ob41odafywoBtQ02hQ9O9fNJ4ekIBLE020u2MguR0rNN7QrJKfZkUkkXrNFNJDIpQXS+RTubedPzMbdRREeojI9IBFMkxk2uw2PW+bJFEFIDsoYgdFJHI/gXP4qg3iOLUK6uo5Lys1jeI9ODqAS0fK9m44vYkEWoLZp1VHYra6FRJa6oSDggZu/03+9KN4nlVkZmZW4izA5dCOvMH1YNr3yAAelPHSL41qzNR4fkjaMEISzceHMKxPSwbob/wAQuM2NjilMzyQHyptMvE9pVYMflZEIP6Ej4pnu278l4DUCWNh0KFSjDH04sbdOo62oKDeZ0Fg/moRbhLdk69QL3H/OtahwjS63TFPKImgBAwHZ4rr3ZbX64FlFveitp0zqT5Bhl5WuoKsSL3sY2AYdT0FLYotKxszSQN3JUSRnvcFbOvXpY2969wxJewIcXNiBg4wbNkfYgUUjNlNqtTF6i2i49PpbIGBcclsTe/sCPaleu1sRURAz8Y2JEbLHbLZ4uCSlx1BvmtsmokROCSOqkEcQx42OLcb2HWtHh0W1C/4iJyBt5i8lY2ta35/50oTfgydgsv7JxU31CE/xRoce91f59r17i/ZwC8Op5SIV4q8BANj0PP02yev8qF1pLyPYKPUbBR6L37A9B+a8a1k5co4QgPH0Fywxa+bA2NvvmufkEZvvcwurw6RyDa5hU5GPqjYA0fugmMemGnUuFjWbgEBEbTN5jIQMWv0Htb7192/W6Sd/KbRCNmwCkjm3wLnJ+LWxTWLwhJdjp5ZI0HVDzj5AZAFwF79b4vmik2hhDqNbp5GdpY5Ipc3jjUeXyF7EliClgbFbG1j71Pf2m6nUImkjZ08lo+axp1Vxa5cWw1nHfOTVNuW2DmU4vG4DO3muhMg6jgV+onOATeoqXSDUoxb6hew9hcmw9utPB09izmokzqpjwFjmuiaDnPoNQguHMPNbHPOIh/xcAj81BaPbz5gjbsa6F4V1oSZVFuN7H5BwaZtIMFa/BKbLvE7qOLm/zn+tdA2jdFkCrqY1bsGUWIqR0ewpHqpoUktwdlK9wL4/lamyaCeEkoplQ5+RStJPRyzSs3/2i+HvMj82F2Yr1Trj4rlU+3SJlkYD3II/rXTD4neKRQ4JjOCO4+aK8Q79B5VniMkbDBxb/vSwyzWqDFyRymOQCqzQMk+mblKR5ZDHHb2FINz1Gncf4UTIb9zeiYvRomIOZJAPwKrNWh3tBui8WyRN6PoGAD7ferHZvFyz2Vlsa5XHa9OvD25rExDDr3rnz4I05QWw8I+Tquu3NOHljN+tce3pQZnA7Grn++4APqyak9z2wlmkj9Sk3pfppybuejKFK0bdJ4nZUVWW5Atf3rKTtGR1FfK7eYeTOreJd/kmQppO/VyP6VHp4r1+mQxyZscMb4qe0niGeMAKb/FOv/EyyJxni696Er7aI8HHwMtL4+18tgiqbdSAaq4dS0iBpLciKgtg3OPTtJbKnIow+OM/+lj8VGSt6QHFvpD+HVTQyYHJCentTabdQ4ItaoQ+NuVwEse1P/B22avXgym0UQv6yL8+LAMFUG5sL3PTFPGUoxoHCS7NGq2WJySEuT3omLZWjUG4C+1W3/hwQkDzC2Tf0gHBtix/n8iueeJ93kOq/ZAGJDBbAZN7EED/ACm9S58nxj2BKTKWaF49MDc8GbkQO17cSwB7gG18YpNFqwYWhaVlFyV5oHiW5zY25xHHa4Pcd6P38x+aIvMaKEKqBzcgLxHDmF+oXtc5ta/al2saXT2SWNXiIuOWQ1xho5VzYgdiRnINX60dUVSF+r05i+viwYXDIVZGF8EMMN/ofagYpUUPdSSR6WDWKtfBtYhvtincO16edHl0/mQ2K8w6l4wf88d2UdMsDeleq0ckEnF0AYMLBhdXtkYIsyn/AFoBDNVuEbRxeXGVcIRKQT6mvg+rF7e2P6Ux290IJYEWUEWBFz+98X/3oadF6y6R4bgnlHyKFjkemQ4Fuwat2g3aeJeMcrcf4SFZfsVcEAZ7UyAxpqEiYWjcXPW/b7Zz27daUTaa5vdDbHUW7e//ADNG6vdlksdRp42NusbNHj7AMD1Na5dn5+vTgGMnC+dEzA+xsQf1F6nl2ZIK2jfSkbaaWAyoTdbEC3/6te97WNz1pZJI6kN5TDib3UXx173B/SvMvh3VDJ08trdQpI/Vbil8+gdCQ4ZCtrhuQORcY+2ai2/Ix0XZ9wlN3XlNEqfuwKjFjay8WTOR8daB1GoeaQpqBOitezRqOWHv6gxHlMLfPx0qO2/jGzM0TuSMMsrRspvYZAPIdcfFNdRqw/lgTalVtxYyytIRyIDWVcn7C5PtVIz0OmNPFO4wadHEjNIyh+MY9IgZuIUFioJP7xUAZ+9Q2g1AY8kpp/abp4dLAunTm8kpUhnFh5YAa6rfkGLWB5dr4vU94XAisZO/ana+NkMuxvqEHBnC+o4rXtLGJkB75vTfXxKVHAgX7UsO3OzA3I45FSUgwlXZr/tBhePVQayI2M0QJI6F4/Q1/fHGqLw74uDIGYepevzQu5DzdAOQ5GF+Q/yuLH+dqXeE4IpCw+m3aqP5V7BmSvZW68abVqH8kgnrQi7dpliMbPZb4VuoPxSjVafUQOWgkuB+6elfd23IamHy2Xy5h0+aRxb8kELN98MIcxdf6igdy2OYaaIBcAkn7mjPDu4sWGlnuhFyjH39r+1WkIK2DZWtHlF0+hm+JyGPRcWs3WirKvyfYVZ+JtoVpOSCwPWhNDsyA/PuaGTNGL2bnfYr0PhKZ2WRyFVu3cVSw7AqrZXNTm76bXBjwkJXtalP9+6mG4djf5oNSy/bJDuMn0y4OyH3FZUjp/EerKgj/maypfxZF5RuMwyfwr5UpVsqT6T3t8191vh2wupuKysr0I7jbIqbYi1ekMfXpQzsOtfaykaOiDtA236UzTxxKbGSRUB9i7BR/Wv1RtsMaRKsUYVRfilgACos6Y7EX/NZWUud7S/7wDIKfEOuWCOSaQkpElzb6msMD7kcReuZ+Ag+t3GfWi0bKFsuGF5f8EZYZ9IObDPsMVlZUfo4rlKXm6BBDc7nHcx6pAygsOebgdQtwLixJswva9rEdFuu28vC/wCyTO8Cm7xuSpU362+g9sixrKyrsshDBJwIK3Vx0ZTYgWFrEZFFy7xMVsZLgjN1WzXyCfTk/wD2Oc9RWVlFdCjptxm0reR5iy8etww+oA8bnqBjqCP6VuXcNK7XaJ4SwxxKsgPvx9JHti9ZWVnphbNer0iGJ2iljkUFc8ZA4te+GTuR7/u0qaFCpPEG4tnrk/8AasrKlkMGNucpiERSNbAASICsmPlWtfFulq1FwJI31LSeVILlgxZ+ClluOV+nEix9qysqbdhGu17vpBBKJImYGTgkhNii3w5VQb9QSLG+a+T6aOJ4mE6shYHmFkFgCM2ADC59jfHasrKpSod9ITf2h7u85jjLc1jd3ViDch8KPUSbADoSTmkmwEsxLdBWVlFu0Rb7Y/1um4+sHrQ8m4uVKr+tZWVM5rHXg9RKjwSX/wARGX82uP6VN7HpljkYEkZtj9KysqtnTPpDSLRyGfish4n3prv3hAPHyDkOBe/zWVlVjFVZNqiF0uqZZxBqRysfS464q0m8QRxS+W9wMZsT1rKykktoEktHrddPqHs8XFoznrY/oaWz84rM36VlZSSxxfaEjsZ7TP52BTLVeC9NLZpQb/Br5WUn0+CEG5IWTcXo0p4O0SjiA2Pk1lZWV0UvQvKXs//Z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1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fr-FR"/>
          </a:p>
        </p:txBody>
      </p:sp>
      <p:pic>
        <p:nvPicPr>
          <p:cNvPr id="7680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765175"/>
            <a:ext cx="8562975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790575"/>
            <a:ext cx="2095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789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Content Placeholder 2"/>
          <p:cNvSpPr>
            <a:spLocks noGrp="1"/>
          </p:cNvSpPr>
          <p:nvPr>
            <p:ph sz="half" idx="1"/>
          </p:nvPr>
        </p:nvSpPr>
        <p:spPr>
          <a:xfrm>
            <a:off x="383096" y="476672"/>
            <a:ext cx="8305800" cy="1447800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Undergo</a:t>
            </a:r>
            <a:r>
              <a:rPr lang="en-US" b="1" dirty="0" smtClean="0"/>
              <a:t> secondary growth – </a:t>
            </a:r>
            <a:r>
              <a:rPr lang="en-US" b="1" dirty="0" smtClean="0">
                <a:solidFill>
                  <a:srgbClr val="FF0000"/>
                </a:solidFill>
              </a:rPr>
              <a:t>increase in girth </a:t>
            </a:r>
            <a:r>
              <a:rPr lang="en-US" b="1" dirty="0" smtClean="0"/>
              <a:t>of stems/roots from </a:t>
            </a:r>
            <a:r>
              <a:rPr lang="en-US" b="1" dirty="0" smtClean="0">
                <a:solidFill>
                  <a:srgbClr val="FF0000"/>
                </a:solidFill>
              </a:rPr>
              <a:t>vascular and cork cambium </a:t>
            </a:r>
            <a:r>
              <a:rPr lang="en-US" b="1" dirty="0" smtClean="0"/>
              <a:t>(</a:t>
            </a:r>
            <a:r>
              <a:rPr lang="en-US" b="1" dirty="0" smtClean="0">
                <a:solidFill>
                  <a:srgbClr val="FF0000"/>
                </a:solidFill>
              </a:rPr>
              <a:t>lateral meristem or secondary meristem</a:t>
            </a:r>
            <a:r>
              <a:rPr lang="en-US" b="1" dirty="0" smtClean="0"/>
              <a:t>)</a:t>
            </a:r>
          </a:p>
        </p:txBody>
      </p:sp>
      <p:pic>
        <p:nvPicPr>
          <p:cNvPr id="17412" name="Content Placeholder 4" descr="t07-02.jpg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r="5174"/>
          <a:stretch/>
        </p:blipFill>
        <p:spPr>
          <a:xfrm>
            <a:off x="35352" y="2033464"/>
            <a:ext cx="9036496" cy="4824536"/>
          </a:xfrm>
        </p:spPr>
      </p:pic>
      <p:sp>
        <p:nvSpPr>
          <p:cNvPr id="2" name="ZoneTexte 1"/>
          <p:cNvSpPr txBox="1"/>
          <p:nvPr/>
        </p:nvSpPr>
        <p:spPr>
          <a:xfrm>
            <a:off x="7217699" y="5733256"/>
            <a:ext cx="1471197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/>
              <a:t>الفلين 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5868144" y="3950516"/>
            <a:ext cx="1471197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err="1" smtClean="0"/>
              <a:t>اللحا</a:t>
            </a:r>
            <a:r>
              <a:rPr lang="ar-SA" sz="2400" b="1" dirty="0" smtClean="0"/>
              <a:t> الثانوي</a:t>
            </a:r>
            <a:endParaRPr lang="fr-FR" sz="24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7020272" y="3429000"/>
            <a:ext cx="2084069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/>
              <a:t>الخشب الثانوي</a:t>
            </a:r>
            <a:endParaRPr lang="fr-FR" sz="2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7217699" y="4892352"/>
            <a:ext cx="1926301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/>
              <a:t>القشرة الثانوية</a:t>
            </a:r>
            <a:endParaRPr lang="fr-FR" sz="20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355976" y="2761158"/>
            <a:ext cx="204726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err="1" smtClean="0"/>
              <a:t>المرستيم</a:t>
            </a:r>
            <a:r>
              <a:rPr lang="ar-SA" sz="2400" b="1" dirty="0" smtClean="0"/>
              <a:t> الثانوي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292491" y="2924944"/>
            <a:ext cx="204726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err="1" smtClean="0"/>
              <a:t>المرستيم</a:t>
            </a:r>
            <a:r>
              <a:rPr lang="ar-SA" sz="2400" b="1" dirty="0" smtClean="0"/>
              <a:t> الاولي</a:t>
            </a:r>
            <a:endParaRPr lang="fr-FR" sz="2400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7038675" y="1994427"/>
            <a:ext cx="2047261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400" b="1" dirty="0" smtClean="0"/>
              <a:t>الانسجة الثانوية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828232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1887" y="3523307"/>
            <a:ext cx="9144000" cy="500063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 fontScale="90000"/>
          </a:bodyPr>
          <a:lstStyle/>
          <a:p>
            <a:pPr>
              <a:defRPr/>
            </a:pPr>
            <a:r>
              <a:rPr lang="fr-FR" sz="3200" b="1" dirty="0"/>
              <a:t>Wood formation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44" y="3690817"/>
            <a:ext cx="914400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61764" y="-40451"/>
            <a:ext cx="8820472" cy="365806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Cells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in the cambium (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yellow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)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divide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and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produce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-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cells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inward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that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differentiate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into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cells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secondary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xylem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(or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wood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)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- and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outward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cells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that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differentiate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into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secondary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phloem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cells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(or liber)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primary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xylem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being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on the center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side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of the stem,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its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position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fixed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 As a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result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of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its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activity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the cambium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is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therefore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pushed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outwards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Generally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speaking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400" dirty="0" smtClean="0">
                <a:solidFill>
                  <a:srgbClr val="202124"/>
                </a:solidFill>
                <a:latin typeface="inherit"/>
              </a:rPr>
              <a:t>- 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the production 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of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wood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(X2)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is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greater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than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the production of </a:t>
            </a:r>
            <a:r>
              <a:rPr kumimoji="0" lang="fr-FR" altLang="fr-FR" sz="24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bast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</a:rPr>
              <a:t> (P2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)</a:t>
            </a:r>
            <a:r>
              <a:rPr kumimoji="0" lang="fr-FR" alt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fr-FR" alt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03648" y="4429126"/>
            <a:ext cx="133402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ar-SA" sz="2000" b="1" dirty="0" smtClean="0"/>
              <a:t>الخشب الاولي</a:t>
            </a:r>
            <a:endParaRPr lang="fr-FR" sz="2000" dirty="0"/>
          </a:p>
        </p:txBody>
      </p:sp>
      <p:sp>
        <p:nvSpPr>
          <p:cNvPr id="6" name="Rectangle 5"/>
          <p:cNvSpPr/>
          <p:nvPr/>
        </p:nvSpPr>
        <p:spPr>
          <a:xfrm>
            <a:off x="199472" y="5805264"/>
            <a:ext cx="1204176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ar-SA" sz="2000" b="1" dirty="0" err="1" smtClean="0"/>
              <a:t>اللحا</a:t>
            </a:r>
            <a:r>
              <a:rPr lang="ar-SA" sz="2000" b="1" dirty="0" smtClean="0"/>
              <a:t> الاولي </a:t>
            </a:r>
            <a:endParaRPr lang="fr-FR" sz="2000" dirty="0"/>
          </a:p>
        </p:txBody>
      </p:sp>
      <p:sp>
        <p:nvSpPr>
          <p:cNvPr id="7" name="Rectangle 6"/>
          <p:cNvSpPr/>
          <p:nvPr/>
        </p:nvSpPr>
        <p:spPr>
          <a:xfrm>
            <a:off x="7777220" y="5292578"/>
            <a:ext cx="142539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ar-SA" sz="2000" b="1" dirty="0" smtClean="0"/>
              <a:t>الخشب الثانوي</a:t>
            </a:r>
            <a:endParaRPr lang="fr-FR" sz="2000" dirty="0"/>
          </a:p>
        </p:txBody>
      </p:sp>
      <p:sp>
        <p:nvSpPr>
          <p:cNvPr id="8" name="Rectangle 7"/>
          <p:cNvSpPr/>
          <p:nvPr/>
        </p:nvSpPr>
        <p:spPr>
          <a:xfrm>
            <a:off x="7980768" y="4010063"/>
            <a:ext cx="1295547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ar-SA" sz="2000" b="1" dirty="0" err="1" smtClean="0"/>
              <a:t>اللحا</a:t>
            </a:r>
            <a:r>
              <a:rPr lang="ar-SA" sz="2000" b="1" dirty="0" smtClean="0"/>
              <a:t> الثانوي 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0322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6854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</p:pic>
      <p:sp>
        <p:nvSpPr>
          <p:cNvPr id="2" name="Rectangle 1"/>
          <p:cNvSpPr/>
          <p:nvPr/>
        </p:nvSpPr>
        <p:spPr>
          <a:xfrm>
            <a:off x="611560" y="4662306"/>
            <a:ext cx="1152127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ar-DZ" sz="2400" b="1" dirty="0"/>
              <a:t>انقسام</a:t>
            </a:r>
          </a:p>
          <a:p>
            <a:r>
              <a:rPr lang="ar-DZ" sz="2400" b="1" dirty="0" smtClean="0"/>
              <a:t>محيطي</a:t>
            </a:r>
          </a:p>
        </p:txBody>
      </p:sp>
      <p:sp>
        <p:nvSpPr>
          <p:cNvPr id="3" name="Rectangle 2"/>
          <p:cNvSpPr/>
          <p:nvPr/>
        </p:nvSpPr>
        <p:spPr>
          <a:xfrm>
            <a:off x="6732240" y="4662305"/>
            <a:ext cx="1008112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ar-DZ" sz="2400" b="1" dirty="0">
                <a:solidFill>
                  <a:prstClr val="black"/>
                </a:solidFill>
              </a:rPr>
              <a:t>انقسام</a:t>
            </a:r>
          </a:p>
          <a:p>
            <a:pPr lvl="0"/>
            <a:r>
              <a:rPr lang="ar-DZ" sz="2400" b="1" dirty="0">
                <a:solidFill>
                  <a:prstClr val="black"/>
                </a:solidFill>
              </a:rPr>
              <a:t>عرضي</a:t>
            </a:r>
            <a:endParaRPr lang="fr-FR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75856" y="4673140"/>
            <a:ext cx="108012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ar-DZ" sz="2400" b="1" dirty="0">
                <a:solidFill>
                  <a:prstClr val="black"/>
                </a:solidFill>
              </a:rPr>
              <a:t>انقسام</a:t>
            </a:r>
          </a:p>
          <a:p>
            <a:pPr lvl="0"/>
            <a:r>
              <a:rPr lang="ar-DZ" sz="2400" b="1" dirty="0">
                <a:solidFill>
                  <a:prstClr val="black"/>
                </a:solidFill>
              </a:rPr>
              <a:t>مماسي</a:t>
            </a:r>
          </a:p>
        </p:txBody>
      </p:sp>
    </p:spTree>
    <p:extLst>
      <p:ext uri="{BB962C8B-B14F-4D97-AF65-F5344CB8AC3E}">
        <p14:creationId xmlns:p14="http://schemas.microsoft.com/office/powerpoint/2010/main" val="109567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2348880"/>
            <a:ext cx="8133958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Google Sans"/>
              </a:rPr>
              <a:t>secondary growth in dicot </a:t>
            </a:r>
            <a:r>
              <a:rPr lang="en-US" sz="4000" b="1" dirty="0" smtClean="0">
                <a:solidFill>
                  <a:srgbClr val="202124"/>
                </a:solidFill>
                <a:latin typeface="Google Sans"/>
              </a:rPr>
              <a:t>roots 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54973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98" y="116632"/>
            <a:ext cx="8820472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02124"/>
                </a:solidFill>
                <a:latin typeface="Google Sans"/>
              </a:rPr>
              <a:t>The </a:t>
            </a:r>
            <a:r>
              <a:rPr lang="en-US" sz="2800" b="1" dirty="0">
                <a:solidFill>
                  <a:srgbClr val="202124"/>
                </a:solidFill>
                <a:latin typeface="Google Sans"/>
              </a:rPr>
              <a:t>process of </a:t>
            </a:r>
            <a:r>
              <a:rPr lang="en-US" sz="2800" b="1" dirty="0">
                <a:solidFill>
                  <a:srgbClr val="FF0000"/>
                </a:solidFill>
                <a:latin typeface="Google Sans"/>
              </a:rPr>
              <a:t>secondary growth in dicot </a:t>
            </a:r>
            <a:r>
              <a:rPr lang="en-US" sz="2800" b="1" dirty="0">
                <a:solidFill>
                  <a:srgbClr val="202124"/>
                </a:solidFill>
                <a:latin typeface="Google Sans"/>
              </a:rPr>
              <a:t>roots is accomplished in </a:t>
            </a:r>
            <a:r>
              <a:rPr lang="en-US" sz="2800" b="1" dirty="0">
                <a:solidFill>
                  <a:srgbClr val="FF0000"/>
                </a:solidFill>
                <a:latin typeface="Google Sans"/>
              </a:rPr>
              <a:t>two </a:t>
            </a:r>
            <a:r>
              <a:rPr lang="en-US" sz="2800" b="1" dirty="0" smtClean="0">
                <a:solidFill>
                  <a:srgbClr val="FF0000"/>
                </a:solidFill>
                <a:latin typeface="Google Sans"/>
              </a:rPr>
              <a:t>steps</a:t>
            </a:r>
            <a:r>
              <a:rPr lang="en-US" sz="2800" b="1" dirty="0" smtClean="0">
                <a:solidFill>
                  <a:srgbClr val="202124"/>
                </a:solidFill>
                <a:latin typeface="Google Sans"/>
              </a:rPr>
              <a:t>,</a:t>
            </a:r>
          </a:p>
          <a:p>
            <a:pPr algn="ctr"/>
            <a:endParaRPr lang="en-US" sz="2800" b="1" dirty="0" smtClean="0">
              <a:solidFill>
                <a:srgbClr val="202124"/>
              </a:solidFill>
              <a:latin typeface="Google Sans"/>
            </a:endParaRPr>
          </a:p>
          <a:p>
            <a:pPr algn="ctr"/>
            <a:r>
              <a:rPr lang="en-US" sz="2800" b="1" dirty="0" smtClean="0">
                <a:solidFill>
                  <a:srgbClr val="202124"/>
                </a:solidFill>
                <a:latin typeface="Google Sans"/>
              </a:rPr>
              <a:t>a</a:t>
            </a:r>
            <a:r>
              <a:rPr lang="en-US" sz="2800" b="1" dirty="0">
                <a:solidFill>
                  <a:srgbClr val="202124"/>
                </a:solidFill>
                <a:latin typeface="Google Sans"/>
              </a:rPr>
              <a:t>) </a:t>
            </a:r>
            <a:r>
              <a:rPr lang="en-US" sz="2800" b="1" dirty="0">
                <a:solidFill>
                  <a:srgbClr val="040C28"/>
                </a:solidFill>
                <a:latin typeface="Google Sans"/>
              </a:rPr>
              <a:t>Formation and activity of the </a:t>
            </a:r>
            <a:r>
              <a:rPr lang="en-US" sz="2800" b="1" dirty="0">
                <a:solidFill>
                  <a:srgbClr val="FF0000"/>
                </a:solidFill>
                <a:latin typeface="Google Sans"/>
              </a:rPr>
              <a:t>vascular </a:t>
            </a:r>
            <a:r>
              <a:rPr lang="en-US" sz="2800" b="1" dirty="0" smtClean="0">
                <a:solidFill>
                  <a:srgbClr val="FF0000"/>
                </a:solidFill>
                <a:latin typeface="Google Sans"/>
              </a:rPr>
              <a:t>cambium</a:t>
            </a:r>
            <a:endParaRPr lang="en-US" sz="2800" b="1" dirty="0">
              <a:solidFill>
                <a:srgbClr val="040C28"/>
              </a:solidFill>
              <a:latin typeface="Google Sans"/>
            </a:endParaRPr>
          </a:p>
          <a:p>
            <a:pPr algn="ctr"/>
            <a:r>
              <a:rPr lang="en-US" sz="2800" b="1" dirty="0" smtClean="0">
                <a:solidFill>
                  <a:srgbClr val="040C28"/>
                </a:solidFill>
                <a:latin typeface="Google Sans"/>
              </a:rPr>
              <a:t>b)Formation </a:t>
            </a:r>
            <a:r>
              <a:rPr lang="en-US" sz="2800" b="1" dirty="0">
                <a:solidFill>
                  <a:srgbClr val="040C28"/>
                </a:solidFill>
                <a:latin typeface="Google Sans"/>
              </a:rPr>
              <a:t>and activity of the </a:t>
            </a:r>
            <a:r>
              <a:rPr lang="en-US" sz="2800" b="1" dirty="0">
                <a:solidFill>
                  <a:srgbClr val="FF0000"/>
                </a:solidFill>
                <a:latin typeface="Google Sans"/>
              </a:rPr>
              <a:t>cork cambium</a:t>
            </a:r>
            <a:r>
              <a:rPr lang="en-US" sz="2800" b="1" dirty="0">
                <a:solidFill>
                  <a:srgbClr val="202124"/>
                </a:solidFill>
                <a:latin typeface="Google Sans"/>
              </a:rPr>
              <a:t>.</a:t>
            </a:r>
            <a:endParaRPr lang="fr-FR" sz="2800" b="1" dirty="0"/>
          </a:p>
        </p:txBody>
      </p:sp>
      <p:sp>
        <p:nvSpPr>
          <p:cNvPr id="3" name="Rectangle 2"/>
          <p:cNvSpPr/>
          <p:nvPr/>
        </p:nvSpPr>
        <p:spPr>
          <a:xfrm>
            <a:off x="0" y="2395020"/>
            <a:ext cx="9144000" cy="452431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rtl="1"/>
            <a:r>
              <a:rPr lang="fr-F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-The parenchyme </a:t>
            </a:r>
            <a:r>
              <a:rPr lang="fr-FR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fr-F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fr-FR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FR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phloem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meristematic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forms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cambial strips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rtl="1"/>
            <a:endParaRPr lang="fr-F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1"/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at the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time, a portion of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pericycle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become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meristematic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cells</a:t>
            </a:r>
            <a:r>
              <a:rPr lang="fr-F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forms small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cambial strips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rt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These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cambial strips join together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form a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wavy band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cambium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Hence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wavy cambium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gradually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becomes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cambium.</a:t>
            </a:r>
          </a:p>
          <a:p>
            <a:pPr rtl="1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it forms secondary xylem and phloem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tissues toward the primary phloem</a:t>
            </a:r>
          </a:p>
          <a:p>
            <a:pPr rtl="1"/>
            <a:endParaRPr lang="fr-F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139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51" t="27084" r="3538" b="25257"/>
          <a:stretch/>
        </p:blipFill>
        <p:spPr>
          <a:xfrm>
            <a:off x="4644008" y="0"/>
            <a:ext cx="4392487" cy="68580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/>
          <a:srcRect l="21774" t="44094" r="31184" b="19485"/>
          <a:stretch/>
        </p:blipFill>
        <p:spPr>
          <a:xfrm>
            <a:off x="0" y="1484784"/>
            <a:ext cx="464400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74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32656"/>
            <a:ext cx="8928992" cy="60016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Periderm formation</a:t>
            </a:r>
            <a:endParaRPr lang="en-US" sz="2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The cells of </a:t>
            </a:r>
            <a:r>
              <a:rPr lang="en-US" sz="2400" dirty="0" err="1">
                <a:solidFill>
                  <a:srgbClr val="FF0000"/>
                </a:solidFill>
                <a:latin typeface="Verdana" panose="020B0604030504040204" pitchFamily="34" charset="0"/>
              </a:rPr>
              <a:t>pericycle</a:t>
            </a: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</a:rPr>
              <a:t>become </a:t>
            </a:r>
            <a:r>
              <a:rPr lang="en-US" sz="2400" dirty="0" err="1">
                <a:solidFill>
                  <a:srgbClr val="FF0000"/>
                </a:solidFill>
                <a:latin typeface="Verdana" panose="020B0604030504040204" pitchFamily="34" charset="0"/>
              </a:rPr>
              <a:t>meristematic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and forms secondary meristems called 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cork cambium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</a:rPr>
              <a:t> or </a:t>
            </a:r>
            <a:r>
              <a:rPr lang="en-US" sz="2400" b="1" dirty="0" err="1">
                <a:solidFill>
                  <a:srgbClr val="FF0000"/>
                </a:solidFill>
                <a:latin typeface="Verdana" panose="020B0604030504040204" pitchFamily="34" charset="0"/>
              </a:rPr>
              <a:t>phellogen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</a:rPr>
              <a:t>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These cells cut off </a:t>
            </a:r>
            <a:r>
              <a:rPr lang="en-US" sz="2400" b="1" dirty="0" err="1">
                <a:solidFill>
                  <a:srgbClr val="FF0000"/>
                </a:solidFill>
                <a:latin typeface="Verdana" panose="020B0604030504040204" pitchFamily="34" charset="0"/>
              </a:rPr>
              <a:t>phellem</a:t>
            </a: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 towards the outer region and </a:t>
            </a:r>
            <a:r>
              <a:rPr lang="en-US" sz="2400" b="1" dirty="0" err="1">
                <a:solidFill>
                  <a:srgbClr val="FF0000"/>
                </a:solidFill>
                <a:latin typeface="Verdana" panose="020B0604030504040204" pitchFamily="34" charset="0"/>
              </a:rPr>
              <a:t>phelloderm</a:t>
            </a: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 towards the inner region.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Verdana" panose="020B0604030504040204" pitchFamily="34" charset="0"/>
              </a:rPr>
              <a:t>These three tissues together form the outer protective layer of a root known as the </a:t>
            </a:r>
            <a:r>
              <a:rPr lang="en-US" sz="2400" b="1" dirty="0">
                <a:solidFill>
                  <a:srgbClr val="FF0000"/>
                </a:solidFill>
                <a:latin typeface="Verdana" panose="020B0604030504040204" pitchFamily="34" charset="0"/>
              </a:rPr>
              <a:t>periderm</a:t>
            </a:r>
            <a:r>
              <a:rPr lang="en-US" sz="2400" dirty="0">
                <a:solidFill>
                  <a:srgbClr val="FF0000"/>
                </a:solidFill>
                <a:latin typeface="Verdana" panose="020B0604030504040204" pitchFamily="34" charset="0"/>
              </a:rPr>
              <a:t>.</a:t>
            </a:r>
            <a:endParaRPr lang="en-US" sz="2400" b="0" i="0" dirty="0">
              <a:solidFill>
                <a:srgbClr val="FF0000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4763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20668" t="16532" r="43912" b="11610"/>
          <a:stretch/>
        </p:blipFill>
        <p:spPr>
          <a:xfrm>
            <a:off x="107504" y="0"/>
            <a:ext cx="9036496" cy="68580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1560" y="764704"/>
            <a:ext cx="187220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الانسجة الثانوية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24128" y="2132856"/>
            <a:ext cx="223224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الخشب و </a:t>
            </a:r>
            <a:r>
              <a:rPr lang="ar-SA" sz="2000" b="1" dirty="0" err="1" smtClean="0">
                <a:solidFill>
                  <a:srgbClr val="FF0000"/>
                </a:solidFill>
              </a:rPr>
              <a:t>اللحا</a:t>
            </a:r>
            <a:r>
              <a:rPr lang="ar-SA" sz="2000" b="1" dirty="0" smtClean="0">
                <a:solidFill>
                  <a:srgbClr val="FF0000"/>
                </a:solidFill>
              </a:rPr>
              <a:t> الثانويين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904148" y="4665822"/>
            <a:ext cx="1872208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البشرة المحيطية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11560" y="5075348"/>
            <a:ext cx="244827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SA" sz="2000" b="1" dirty="0" smtClean="0">
                <a:solidFill>
                  <a:srgbClr val="FF0000"/>
                </a:solidFill>
              </a:rPr>
              <a:t>تعويض البشرة الممزقة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82558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243</Words>
  <Application>Microsoft Office PowerPoint</Application>
  <PresentationFormat>Affichage à l'écran (4:3)</PresentationFormat>
  <Paragraphs>48</Paragraphs>
  <Slides>18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Thème Office</vt:lpstr>
      <vt:lpstr>Secondary growth النمو الثانوي </vt:lpstr>
      <vt:lpstr>Présentation PowerPoint</vt:lpstr>
      <vt:lpstr>Wood formation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Stem secondary growth</vt:lpstr>
      <vt:lpstr>Primary growth</vt:lpstr>
      <vt:lpstr>Présentation PowerPoint</vt:lpstr>
      <vt:lpstr>Présentation PowerPoint</vt:lpstr>
      <vt:lpstr>Présentation PowerPoint</vt:lpstr>
      <vt:lpstr>Secondary structure and cork cambium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lenovo</dc:creator>
  <cp:lastModifiedBy>lenovo</cp:lastModifiedBy>
  <cp:revision>3</cp:revision>
  <dcterms:created xsi:type="dcterms:W3CDTF">2026-04-18T20:03:49Z</dcterms:created>
  <dcterms:modified xsi:type="dcterms:W3CDTF">2026-04-18T20:08:34Z</dcterms:modified>
</cp:coreProperties>
</file>