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3DDCB-639C-489E-BD6D-009A5150BCC7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E12E4-2B31-4674-BEC2-72E8F127D2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4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CDA1C5-020A-452F-BA51-A62A828308B3}" type="slidenum">
              <a:rPr lang="en-US" altLang="fr-FR">
                <a:latin typeface="Arial" panose="020B0604020202020204" pitchFamily="34" charset="0"/>
                <a:ea typeface="ヒラギノ角ゴ Pro W3"/>
                <a:cs typeface="ヒラギノ角ゴ Pro W3"/>
              </a:rPr>
              <a:pPr/>
              <a:t>15</a:t>
            </a:fld>
            <a:endParaRPr lang="en-US" altLang="fr-FR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fr-FR" smtClean="0">
                <a:latin typeface="Times New Roman" panose="02020603050405020304" pitchFamily="18" charset="0"/>
              </a:rPr>
              <a:t>Figure 35.17 Organization of primary tissues in young stems.</a:t>
            </a:r>
          </a:p>
        </p:txBody>
      </p:sp>
    </p:spTree>
    <p:extLst>
      <p:ext uri="{BB962C8B-B14F-4D97-AF65-F5344CB8AC3E}">
        <p14:creationId xmlns:p14="http://schemas.microsoft.com/office/powerpoint/2010/main" val="267266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91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78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06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3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6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87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81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49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43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5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76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F0FF-931C-4EED-8897-B997195989A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23A6E-8754-45FA-99A8-382F24DF8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62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Shoot tip and primary meristems</a:t>
            </a:r>
          </a:p>
        </p:txBody>
      </p:sp>
      <p:pic>
        <p:nvPicPr>
          <p:cNvPr id="176131" name="Picture 3" descr="f25-13_shoot_tip_and_pr_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5966"/>
            <a:ext cx="8640960" cy="662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6876256" y="347464"/>
            <a:ext cx="2016224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err="1" smtClean="0"/>
              <a:t>المرستيم</a:t>
            </a:r>
            <a:r>
              <a:rPr lang="ar-DZ" sz="2400" b="1" dirty="0" smtClean="0"/>
              <a:t> الاولي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551712" y="4725144"/>
            <a:ext cx="2592288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sz="2400" dirty="0" smtClean="0"/>
              <a:t>الانسجة البالغة الاولية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3131840" y="980728"/>
            <a:ext cx="504056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smtClean="0"/>
              <a:t>1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275983" y="3140982"/>
            <a:ext cx="504056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/>
              <a:t>2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415644" y="5445223"/>
            <a:ext cx="504056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smtClean="0"/>
              <a:t>3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0120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48680"/>
            <a:ext cx="8856984" cy="51934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444444"/>
                </a:solidFill>
                <a:latin typeface="Poppins"/>
              </a:rPr>
              <a:t>The internal structure of a </a:t>
            </a:r>
            <a:r>
              <a:rPr lang="en-US" sz="2800" b="1" dirty="0">
                <a:solidFill>
                  <a:srgbClr val="FF0000"/>
                </a:solidFill>
                <a:latin typeface="Poppins"/>
              </a:rPr>
              <a:t>monocot stem </a:t>
            </a:r>
            <a:r>
              <a:rPr lang="en-US" sz="2800" b="1" dirty="0">
                <a:solidFill>
                  <a:srgbClr val="444444"/>
                </a:solidFill>
                <a:latin typeface="Poppins"/>
              </a:rPr>
              <a:t>mainly </a:t>
            </a:r>
            <a:r>
              <a:rPr lang="en-US" sz="2800" b="1" dirty="0" smtClean="0">
                <a:solidFill>
                  <a:srgbClr val="444444"/>
                </a:solidFill>
                <a:latin typeface="Poppins"/>
              </a:rPr>
              <a:t>comprises:</a:t>
            </a:r>
          </a:p>
          <a:p>
            <a:pPr algn="ctr">
              <a:lnSpc>
                <a:spcPct val="150000"/>
              </a:lnSpc>
            </a:pPr>
            <a:endParaRPr lang="en-US" sz="2800" b="1" dirty="0" smtClean="0">
              <a:solidFill>
                <a:srgbClr val="444444"/>
              </a:solidFill>
              <a:latin typeface="Poppins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444444"/>
                </a:solidFill>
                <a:latin typeface="Poppins"/>
              </a:rPr>
              <a:t>-  </a:t>
            </a:r>
            <a:r>
              <a:rPr lang="en-US" sz="2800" b="1" dirty="0">
                <a:solidFill>
                  <a:srgbClr val="444444"/>
                </a:solidFill>
                <a:latin typeface="Poppins"/>
              </a:rPr>
              <a:t>a well-developed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Poppins"/>
              </a:rPr>
              <a:t>epidermis</a:t>
            </a:r>
            <a:r>
              <a:rPr lang="en-US" sz="2800" b="1" dirty="0" smtClean="0">
                <a:solidFill>
                  <a:srgbClr val="444444"/>
                </a:solidFill>
                <a:latin typeface="Poppins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444444"/>
                </a:solidFill>
                <a:latin typeface="Poppins"/>
              </a:rPr>
              <a:t>-  </a:t>
            </a:r>
            <a:r>
              <a:rPr lang="en-US" sz="2800" b="1" dirty="0">
                <a:solidFill>
                  <a:srgbClr val="444444"/>
                </a:solidFill>
                <a:latin typeface="Poppins"/>
              </a:rPr>
              <a:t>hypodermis,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Poppins"/>
              </a:rPr>
              <a:t>ground tissue</a:t>
            </a:r>
            <a:r>
              <a:rPr lang="en-US" sz="2800" b="1" dirty="0">
                <a:solidFill>
                  <a:srgbClr val="444444"/>
                </a:solidFill>
                <a:latin typeface="Poppins"/>
              </a:rPr>
              <a:t>, </a:t>
            </a:r>
            <a:endParaRPr lang="en-US" sz="2800" b="1" dirty="0" smtClean="0">
              <a:solidFill>
                <a:srgbClr val="444444"/>
              </a:solidFill>
              <a:latin typeface="Poppins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444444"/>
                </a:solidFill>
                <a:latin typeface="Poppins"/>
              </a:rPr>
              <a:t>- and </a:t>
            </a:r>
            <a:r>
              <a:rPr lang="en-US" sz="2800" b="1" dirty="0">
                <a:solidFill>
                  <a:srgbClr val="444444"/>
                </a:solidFill>
                <a:latin typeface="Poppins"/>
              </a:rPr>
              <a:t>numerous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Poppins"/>
              </a:rPr>
              <a:t>dispersed vascular bundles</a:t>
            </a:r>
            <a:r>
              <a:rPr lang="en-US" sz="2800" b="1" dirty="0" smtClean="0">
                <a:solidFill>
                  <a:srgbClr val="444444"/>
                </a:solidFill>
                <a:latin typeface="Poppins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444444"/>
                </a:solidFill>
                <a:latin typeface="Poppins"/>
              </a:rPr>
              <a:t> </a:t>
            </a:r>
            <a:r>
              <a:rPr lang="en-US" sz="2800" b="1" dirty="0">
                <a:solidFill>
                  <a:srgbClr val="444444"/>
                </a:solidFill>
                <a:latin typeface="Poppins"/>
              </a:rPr>
              <a:t>Tulips, onions, lilies and garlic are examples of monocot stems.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5864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5" descr="Résultat de recherche d'images pour &quot;anatomie tige monocotyledo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271463"/>
            <a:ext cx="878205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4256656" y="3255366"/>
            <a:ext cx="172819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smtClean="0">
                <a:solidFill>
                  <a:prstClr val="white"/>
                </a:solidFill>
              </a:rPr>
              <a:t>البشرة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161656" y="4437112"/>
            <a:ext cx="172819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err="1" smtClean="0">
                <a:solidFill>
                  <a:prstClr val="white"/>
                </a:solidFill>
              </a:rPr>
              <a:t>اللحا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39952" y="6124873"/>
            <a:ext cx="172819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smtClean="0">
                <a:solidFill>
                  <a:prstClr val="white"/>
                </a:solidFill>
              </a:rPr>
              <a:t>القشرة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39952" y="5229200"/>
            <a:ext cx="1728192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smtClean="0">
                <a:solidFill>
                  <a:prstClr val="white"/>
                </a:solidFill>
              </a:rPr>
              <a:t>الخشب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3" name="Accolade fermante 2"/>
          <p:cNvSpPr/>
          <p:nvPr/>
        </p:nvSpPr>
        <p:spPr>
          <a:xfrm>
            <a:off x="5868144" y="4005064"/>
            <a:ext cx="360040" cy="1685801"/>
          </a:xfrm>
          <a:prstGeom prst="righ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5" descr="Résultat de recherche d'images pour &quot;anatomie tige monocotyledone&quot;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332656"/>
            <a:ext cx="8964488" cy="652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6876256" y="404664"/>
            <a:ext cx="187220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err="1" smtClean="0">
                <a:solidFill>
                  <a:prstClr val="black"/>
                </a:solidFill>
              </a:rPr>
              <a:t>البرانشيم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76256" y="1988840"/>
            <a:ext cx="187220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err="1" smtClean="0">
                <a:solidFill>
                  <a:prstClr val="black"/>
                </a:solidFill>
              </a:rPr>
              <a:t>السكليرونشيم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12432" y="5517232"/>
            <a:ext cx="187220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err="1" smtClean="0">
                <a:solidFill>
                  <a:prstClr val="black"/>
                </a:solidFill>
              </a:rPr>
              <a:t>البرانشيم</a:t>
            </a:r>
            <a:r>
              <a:rPr lang="ar-DZ" sz="2400" b="1" dirty="0" smtClean="0">
                <a:solidFill>
                  <a:prstClr val="black"/>
                </a:solidFill>
              </a:rPr>
              <a:t> </a:t>
            </a:r>
            <a:r>
              <a:rPr lang="ar-DZ" sz="2400" b="1" dirty="0" err="1" smtClean="0">
                <a:solidFill>
                  <a:prstClr val="black"/>
                </a:solidFill>
              </a:rPr>
              <a:t>السللوزي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103186" y="2958043"/>
            <a:ext cx="187220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err="1" smtClean="0">
                <a:solidFill>
                  <a:prstClr val="black"/>
                </a:solidFill>
              </a:rPr>
              <a:t>البرانشيم</a:t>
            </a:r>
            <a:r>
              <a:rPr lang="ar-DZ" sz="2400" b="1" dirty="0" smtClean="0">
                <a:solidFill>
                  <a:prstClr val="black"/>
                </a:solidFill>
              </a:rPr>
              <a:t> المتخشب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71792" y="4437112"/>
            <a:ext cx="187220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b="1" dirty="0" smtClean="0">
                <a:solidFill>
                  <a:prstClr val="black"/>
                </a:solidFill>
              </a:rPr>
              <a:t>الخشب الاولي</a:t>
            </a:r>
            <a:endParaRPr lang="fr-F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14890" r="36233" b="15073"/>
          <a:stretch/>
        </p:blipFill>
        <p:spPr bwMode="auto">
          <a:xfrm>
            <a:off x="1546412" y="1089212"/>
            <a:ext cx="7490084" cy="512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011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42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35_17_PrimaryStemTissu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>
            <a:fillRect/>
          </a:stretch>
        </p:blipFill>
        <p:spPr bwMode="auto">
          <a:xfrm>
            <a:off x="322263" y="2322513"/>
            <a:ext cx="854868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Line 4"/>
          <p:cNvSpPr>
            <a:spLocks noChangeShapeType="1"/>
          </p:cNvSpPr>
          <p:nvPr/>
        </p:nvSpPr>
        <p:spPr bwMode="auto">
          <a:xfrm>
            <a:off x="3319463" y="2959100"/>
            <a:ext cx="39687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395288" y="2692400"/>
            <a:ext cx="15811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Sclerenchyma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(fiber cells)</a:t>
            </a: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2122488" y="2393950"/>
            <a:ext cx="839787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Phloem</a:t>
            </a: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3194050" y="2395538"/>
            <a:ext cx="6953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Xylem</a:t>
            </a:r>
          </a:p>
        </p:txBody>
      </p:sp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3430588" y="2976563"/>
            <a:ext cx="15811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Ground tissue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connecting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pith to cortex</a:t>
            </a:r>
          </a:p>
        </p:txBody>
      </p:sp>
      <p:sp>
        <p:nvSpPr>
          <p:cNvPr id="55304" name="Text Box 9"/>
          <p:cNvSpPr txBox="1">
            <a:spLocks noChangeArrowheads="1"/>
          </p:cNvSpPr>
          <p:nvPr/>
        </p:nvSpPr>
        <p:spPr bwMode="auto">
          <a:xfrm>
            <a:off x="3735388" y="4684713"/>
            <a:ext cx="496887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Pith</a:t>
            </a:r>
          </a:p>
        </p:txBody>
      </p:sp>
      <p:sp>
        <p:nvSpPr>
          <p:cNvPr id="55305" name="Text Box 10"/>
          <p:cNvSpPr txBox="1">
            <a:spLocks noChangeArrowheads="1"/>
          </p:cNvSpPr>
          <p:nvPr/>
        </p:nvSpPr>
        <p:spPr bwMode="auto">
          <a:xfrm>
            <a:off x="3140075" y="5438775"/>
            <a:ext cx="7874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Cortex</a:t>
            </a:r>
          </a:p>
        </p:txBody>
      </p:sp>
      <p:sp>
        <p:nvSpPr>
          <p:cNvPr id="55306" name="Text Box 11"/>
          <p:cNvSpPr txBox="1">
            <a:spLocks noChangeArrowheads="1"/>
          </p:cNvSpPr>
          <p:nvPr/>
        </p:nvSpPr>
        <p:spPr bwMode="auto">
          <a:xfrm>
            <a:off x="1539875" y="5768975"/>
            <a:ext cx="10128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bundle</a:t>
            </a:r>
          </a:p>
        </p:txBody>
      </p:sp>
      <p:sp>
        <p:nvSpPr>
          <p:cNvPr id="55307" name="Text Box 12"/>
          <p:cNvSpPr txBox="1">
            <a:spLocks noChangeArrowheads="1"/>
          </p:cNvSpPr>
          <p:nvPr/>
        </p:nvSpPr>
        <p:spPr bwMode="auto">
          <a:xfrm>
            <a:off x="401638" y="5438775"/>
            <a:ext cx="11049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Epidermis</a:t>
            </a:r>
          </a:p>
        </p:txBody>
      </p:sp>
      <p:sp>
        <p:nvSpPr>
          <p:cNvPr id="55308" name="Text Box 13"/>
          <p:cNvSpPr txBox="1">
            <a:spLocks noChangeArrowheads="1"/>
          </p:cNvSpPr>
          <p:nvPr/>
        </p:nvSpPr>
        <p:spPr bwMode="auto">
          <a:xfrm>
            <a:off x="2743200" y="5942013"/>
            <a:ext cx="695325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1 mm</a:t>
            </a:r>
          </a:p>
        </p:txBody>
      </p:sp>
      <p:sp>
        <p:nvSpPr>
          <p:cNvPr id="55309" name="Text Box 14"/>
          <p:cNvSpPr txBox="1">
            <a:spLocks noChangeArrowheads="1"/>
          </p:cNvSpPr>
          <p:nvPr/>
        </p:nvSpPr>
        <p:spPr bwMode="auto">
          <a:xfrm>
            <a:off x="8239125" y="5935663"/>
            <a:ext cx="695325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1 mm</a:t>
            </a:r>
          </a:p>
        </p:txBody>
      </p:sp>
      <p:sp>
        <p:nvSpPr>
          <p:cNvPr id="55310" name="Text Box 15"/>
          <p:cNvSpPr txBox="1">
            <a:spLocks noChangeArrowheads="1"/>
          </p:cNvSpPr>
          <p:nvPr/>
        </p:nvSpPr>
        <p:spPr bwMode="auto">
          <a:xfrm>
            <a:off x="5884863" y="5511800"/>
            <a:ext cx="10128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bundles</a:t>
            </a:r>
          </a:p>
        </p:txBody>
      </p:sp>
      <p:sp>
        <p:nvSpPr>
          <p:cNvPr id="55311" name="Text Box 16"/>
          <p:cNvSpPr txBox="1">
            <a:spLocks noChangeArrowheads="1"/>
          </p:cNvSpPr>
          <p:nvPr/>
        </p:nvSpPr>
        <p:spPr bwMode="auto">
          <a:xfrm>
            <a:off x="5091113" y="4692650"/>
            <a:ext cx="11049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Epidermis</a:t>
            </a:r>
          </a:p>
        </p:txBody>
      </p:sp>
      <p:sp>
        <p:nvSpPr>
          <p:cNvPr id="55312" name="Text Box 17"/>
          <p:cNvSpPr txBox="1">
            <a:spLocks noChangeArrowheads="1"/>
          </p:cNvSpPr>
          <p:nvPr/>
        </p:nvSpPr>
        <p:spPr bwMode="auto">
          <a:xfrm>
            <a:off x="6108700" y="2852738"/>
            <a:ext cx="838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Ground 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tissue</a:t>
            </a:r>
          </a:p>
        </p:txBody>
      </p:sp>
      <p:sp>
        <p:nvSpPr>
          <p:cNvPr id="55313" name="Text Box 18"/>
          <p:cNvSpPr txBox="1">
            <a:spLocks noChangeArrowheads="1"/>
          </p:cNvSpPr>
          <p:nvPr/>
        </p:nvSpPr>
        <p:spPr bwMode="auto">
          <a:xfrm>
            <a:off x="4424363" y="5837238"/>
            <a:ext cx="7874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Dermal</a:t>
            </a:r>
          </a:p>
        </p:txBody>
      </p:sp>
      <p:sp>
        <p:nvSpPr>
          <p:cNvPr id="55314" name="Text Box 19"/>
          <p:cNvSpPr txBox="1">
            <a:spLocks noChangeArrowheads="1"/>
          </p:cNvSpPr>
          <p:nvPr/>
        </p:nvSpPr>
        <p:spPr bwMode="auto">
          <a:xfrm>
            <a:off x="4427538" y="6162675"/>
            <a:ext cx="7874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Ground</a:t>
            </a:r>
          </a:p>
        </p:txBody>
      </p:sp>
      <p:sp>
        <p:nvSpPr>
          <p:cNvPr id="55315" name="Text Box 20"/>
          <p:cNvSpPr txBox="1">
            <a:spLocks noChangeArrowheads="1"/>
          </p:cNvSpPr>
          <p:nvPr/>
        </p:nvSpPr>
        <p:spPr bwMode="auto">
          <a:xfrm>
            <a:off x="4437063" y="6478588"/>
            <a:ext cx="9588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</a:p>
        </p:txBody>
      </p:sp>
      <p:sp>
        <p:nvSpPr>
          <p:cNvPr id="55316" name="Text Box 21"/>
          <p:cNvSpPr txBox="1">
            <a:spLocks noChangeArrowheads="1"/>
          </p:cNvSpPr>
          <p:nvPr/>
        </p:nvSpPr>
        <p:spPr bwMode="auto">
          <a:xfrm>
            <a:off x="4165600" y="5181600"/>
            <a:ext cx="98583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Key</a:t>
            </a:r>
            <a:b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to labels</a:t>
            </a:r>
          </a:p>
        </p:txBody>
      </p:sp>
      <p:sp>
        <p:nvSpPr>
          <p:cNvPr id="55317" name="Text Box 22"/>
          <p:cNvSpPr txBox="1">
            <a:spLocks noChangeArrowheads="1"/>
          </p:cNvSpPr>
          <p:nvPr/>
        </p:nvSpPr>
        <p:spPr bwMode="auto">
          <a:xfrm>
            <a:off x="1833563" y="6426200"/>
            <a:ext cx="284162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55318" name="Text Box 23"/>
          <p:cNvSpPr txBox="1">
            <a:spLocks noChangeArrowheads="1"/>
          </p:cNvSpPr>
          <p:nvPr/>
        </p:nvSpPr>
        <p:spPr bwMode="auto">
          <a:xfrm>
            <a:off x="7513638" y="6281738"/>
            <a:ext cx="284162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55319" name="Line 26"/>
          <p:cNvSpPr>
            <a:spLocks noChangeShapeType="1"/>
          </p:cNvSpPr>
          <p:nvPr/>
        </p:nvSpPr>
        <p:spPr bwMode="auto">
          <a:xfrm>
            <a:off x="2711450" y="5835650"/>
            <a:ext cx="0" cy="98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0" name="Line 27"/>
          <p:cNvSpPr>
            <a:spLocks noChangeShapeType="1"/>
          </p:cNvSpPr>
          <p:nvPr/>
        </p:nvSpPr>
        <p:spPr bwMode="auto">
          <a:xfrm>
            <a:off x="3359150" y="5835650"/>
            <a:ext cx="0" cy="100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1" name="Line 28"/>
          <p:cNvSpPr>
            <a:spLocks noChangeShapeType="1"/>
          </p:cNvSpPr>
          <p:nvPr/>
        </p:nvSpPr>
        <p:spPr bwMode="auto">
          <a:xfrm>
            <a:off x="2711450" y="5888038"/>
            <a:ext cx="647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2" name="Line 29"/>
          <p:cNvSpPr>
            <a:spLocks noChangeShapeType="1"/>
          </p:cNvSpPr>
          <p:nvPr/>
        </p:nvSpPr>
        <p:spPr bwMode="auto">
          <a:xfrm>
            <a:off x="8320088" y="5802313"/>
            <a:ext cx="0" cy="92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3" name="Line 30"/>
          <p:cNvSpPr>
            <a:spLocks noChangeShapeType="1"/>
          </p:cNvSpPr>
          <p:nvPr/>
        </p:nvSpPr>
        <p:spPr bwMode="auto">
          <a:xfrm>
            <a:off x="8736013" y="5802313"/>
            <a:ext cx="0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4" name="Line 31"/>
          <p:cNvSpPr>
            <a:spLocks noChangeShapeType="1"/>
          </p:cNvSpPr>
          <p:nvPr/>
        </p:nvSpPr>
        <p:spPr bwMode="auto">
          <a:xfrm>
            <a:off x="8320088" y="5848350"/>
            <a:ext cx="422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5" name="Line 32"/>
          <p:cNvSpPr>
            <a:spLocks noChangeShapeType="1"/>
          </p:cNvSpPr>
          <p:nvPr/>
        </p:nvSpPr>
        <p:spPr bwMode="auto">
          <a:xfrm>
            <a:off x="806450" y="3189288"/>
            <a:ext cx="687388" cy="7016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6" name="Line 33"/>
          <p:cNvSpPr>
            <a:spLocks noChangeShapeType="1"/>
          </p:cNvSpPr>
          <p:nvPr/>
        </p:nvSpPr>
        <p:spPr bwMode="auto">
          <a:xfrm flipH="1">
            <a:off x="1573213" y="2647950"/>
            <a:ext cx="833437" cy="13477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7" name="Line 34"/>
          <p:cNvSpPr>
            <a:spLocks noChangeShapeType="1"/>
          </p:cNvSpPr>
          <p:nvPr/>
        </p:nvSpPr>
        <p:spPr bwMode="auto">
          <a:xfrm flipH="1">
            <a:off x="1697038" y="2647950"/>
            <a:ext cx="1649412" cy="13430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8" name="Line 35"/>
          <p:cNvSpPr>
            <a:spLocks noChangeShapeType="1"/>
          </p:cNvSpPr>
          <p:nvPr/>
        </p:nvSpPr>
        <p:spPr bwMode="auto">
          <a:xfrm flipH="1">
            <a:off x="3384550" y="3651250"/>
            <a:ext cx="381000" cy="736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29" name="Line 36"/>
          <p:cNvSpPr>
            <a:spLocks noChangeShapeType="1"/>
          </p:cNvSpPr>
          <p:nvPr/>
        </p:nvSpPr>
        <p:spPr bwMode="auto">
          <a:xfrm>
            <a:off x="2527300" y="4832350"/>
            <a:ext cx="1162050" cy="127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0" name="Line 37"/>
          <p:cNvSpPr>
            <a:spLocks noChangeShapeType="1"/>
          </p:cNvSpPr>
          <p:nvPr/>
        </p:nvSpPr>
        <p:spPr bwMode="auto">
          <a:xfrm flipH="1">
            <a:off x="742950" y="5213350"/>
            <a:ext cx="615950" cy="2095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1" name="Line 38"/>
          <p:cNvSpPr>
            <a:spLocks noChangeShapeType="1"/>
          </p:cNvSpPr>
          <p:nvPr/>
        </p:nvSpPr>
        <p:spPr bwMode="auto">
          <a:xfrm>
            <a:off x="1600200" y="5041900"/>
            <a:ext cx="133350" cy="7048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2" name="Line 39"/>
          <p:cNvSpPr>
            <a:spLocks noChangeShapeType="1"/>
          </p:cNvSpPr>
          <p:nvPr/>
        </p:nvSpPr>
        <p:spPr bwMode="auto">
          <a:xfrm>
            <a:off x="2787650" y="5499100"/>
            <a:ext cx="317500" cy="1079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3" name="AutoShape 40"/>
          <p:cNvSpPr>
            <a:spLocks/>
          </p:cNvSpPr>
          <p:nvPr/>
        </p:nvSpPr>
        <p:spPr bwMode="auto">
          <a:xfrm rot="4030022">
            <a:off x="1548607" y="4807744"/>
            <a:ext cx="69850" cy="401637"/>
          </a:xfrm>
          <a:prstGeom prst="rightBrace">
            <a:avLst>
              <a:gd name="adj1" fmla="val 47917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34" name="Line 41"/>
          <p:cNvSpPr>
            <a:spLocks noChangeShapeType="1"/>
          </p:cNvSpPr>
          <p:nvPr/>
        </p:nvSpPr>
        <p:spPr bwMode="auto">
          <a:xfrm>
            <a:off x="6426200" y="3295650"/>
            <a:ext cx="1060450" cy="12573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5" name="Line 42"/>
          <p:cNvSpPr>
            <a:spLocks noChangeShapeType="1"/>
          </p:cNvSpPr>
          <p:nvPr/>
        </p:nvSpPr>
        <p:spPr bwMode="auto">
          <a:xfrm>
            <a:off x="6223000" y="4857750"/>
            <a:ext cx="241300" cy="952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6" name="Line 43"/>
          <p:cNvSpPr>
            <a:spLocks noChangeShapeType="1"/>
          </p:cNvSpPr>
          <p:nvPr/>
        </p:nvSpPr>
        <p:spPr bwMode="auto">
          <a:xfrm flipH="1">
            <a:off x="6883400" y="4933950"/>
            <a:ext cx="88900" cy="6921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7" name="Line 44"/>
          <p:cNvSpPr>
            <a:spLocks noChangeShapeType="1"/>
          </p:cNvSpPr>
          <p:nvPr/>
        </p:nvSpPr>
        <p:spPr bwMode="auto">
          <a:xfrm flipV="1">
            <a:off x="6883400" y="5543550"/>
            <a:ext cx="723900" cy="825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38" name="AutoShape 45"/>
          <p:cNvSpPr>
            <a:spLocks/>
          </p:cNvSpPr>
          <p:nvPr/>
        </p:nvSpPr>
        <p:spPr bwMode="auto">
          <a:xfrm rot="-6612812">
            <a:off x="6917532" y="4823619"/>
            <a:ext cx="84137" cy="174625"/>
          </a:xfrm>
          <a:prstGeom prst="leftBrace">
            <a:avLst>
              <a:gd name="adj1" fmla="val 17296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39" name="AutoShape 46"/>
          <p:cNvSpPr>
            <a:spLocks/>
          </p:cNvSpPr>
          <p:nvPr/>
        </p:nvSpPr>
        <p:spPr bwMode="auto">
          <a:xfrm rot="-407740">
            <a:off x="7566025" y="5484813"/>
            <a:ext cx="84138" cy="109537"/>
          </a:xfrm>
          <a:prstGeom prst="leftBrace">
            <a:avLst>
              <a:gd name="adj1" fmla="val 10849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40" name="Line 47"/>
          <p:cNvSpPr>
            <a:spLocks noChangeShapeType="1"/>
          </p:cNvSpPr>
          <p:nvPr/>
        </p:nvSpPr>
        <p:spPr bwMode="auto">
          <a:xfrm>
            <a:off x="806450" y="3189288"/>
            <a:ext cx="684213" cy="698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1" name="Line 48"/>
          <p:cNvSpPr>
            <a:spLocks noChangeShapeType="1"/>
          </p:cNvSpPr>
          <p:nvPr/>
        </p:nvSpPr>
        <p:spPr bwMode="auto">
          <a:xfrm flipH="1">
            <a:off x="1573213" y="2643188"/>
            <a:ext cx="833437" cy="134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2" name="Line 49"/>
          <p:cNvSpPr>
            <a:spLocks noChangeShapeType="1"/>
          </p:cNvSpPr>
          <p:nvPr/>
        </p:nvSpPr>
        <p:spPr bwMode="auto">
          <a:xfrm flipH="1">
            <a:off x="1697038" y="2643188"/>
            <a:ext cx="1649412" cy="1343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3" name="Line 50"/>
          <p:cNvSpPr>
            <a:spLocks noChangeShapeType="1"/>
          </p:cNvSpPr>
          <p:nvPr/>
        </p:nvSpPr>
        <p:spPr bwMode="auto">
          <a:xfrm flipH="1">
            <a:off x="3384550" y="3646488"/>
            <a:ext cx="381000" cy="736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4" name="Line 51"/>
          <p:cNvSpPr>
            <a:spLocks noChangeShapeType="1"/>
          </p:cNvSpPr>
          <p:nvPr/>
        </p:nvSpPr>
        <p:spPr bwMode="auto">
          <a:xfrm>
            <a:off x="2527300" y="4827588"/>
            <a:ext cx="1162050" cy="12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5" name="Line 52"/>
          <p:cNvSpPr>
            <a:spLocks noChangeShapeType="1"/>
          </p:cNvSpPr>
          <p:nvPr/>
        </p:nvSpPr>
        <p:spPr bwMode="auto">
          <a:xfrm flipH="1">
            <a:off x="741363" y="5210175"/>
            <a:ext cx="615950" cy="209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6" name="Line 53"/>
          <p:cNvSpPr>
            <a:spLocks noChangeShapeType="1"/>
          </p:cNvSpPr>
          <p:nvPr/>
        </p:nvSpPr>
        <p:spPr bwMode="auto">
          <a:xfrm>
            <a:off x="1598613" y="5038725"/>
            <a:ext cx="133350" cy="704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7" name="Line 54"/>
          <p:cNvSpPr>
            <a:spLocks noChangeShapeType="1"/>
          </p:cNvSpPr>
          <p:nvPr/>
        </p:nvSpPr>
        <p:spPr bwMode="auto">
          <a:xfrm>
            <a:off x="2786063" y="5495925"/>
            <a:ext cx="317500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48" name="AutoShape 55"/>
          <p:cNvSpPr>
            <a:spLocks/>
          </p:cNvSpPr>
          <p:nvPr/>
        </p:nvSpPr>
        <p:spPr bwMode="auto">
          <a:xfrm rot="4030022">
            <a:off x="1547019" y="4804569"/>
            <a:ext cx="69850" cy="401638"/>
          </a:xfrm>
          <a:prstGeom prst="rightBrace">
            <a:avLst>
              <a:gd name="adj1" fmla="val 47917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49" name="Line 56"/>
          <p:cNvSpPr>
            <a:spLocks noChangeShapeType="1"/>
          </p:cNvSpPr>
          <p:nvPr/>
        </p:nvSpPr>
        <p:spPr bwMode="auto">
          <a:xfrm>
            <a:off x="6426200" y="3295650"/>
            <a:ext cx="1060450" cy="1257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50" name="Line 57"/>
          <p:cNvSpPr>
            <a:spLocks noChangeShapeType="1"/>
          </p:cNvSpPr>
          <p:nvPr/>
        </p:nvSpPr>
        <p:spPr bwMode="auto">
          <a:xfrm>
            <a:off x="6223000" y="4857750"/>
            <a:ext cx="241300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51" name="Line 58"/>
          <p:cNvSpPr>
            <a:spLocks noChangeShapeType="1"/>
          </p:cNvSpPr>
          <p:nvPr/>
        </p:nvSpPr>
        <p:spPr bwMode="auto">
          <a:xfrm flipH="1">
            <a:off x="6878638" y="4930775"/>
            <a:ext cx="88900" cy="692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52" name="Line 59"/>
          <p:cNvSpPr>
            <a:spLocks noChangeShapeType="1"/>
          </p:cNvSpPr>
          <p:nvPr/>
        </p:nvSpPr>
        <p:spPr bwMode="auto">
          <a:xfrm flipV="1">
            <a:off x="6878638" y="5540375"/>
            <a:ext cx="723900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353" name="AutoShape 60"/>
          <p:cNvSpPr>
            <a:spLocks/>
          </p:cNvSpPr>
          <p:nvPr/>
        </p:nvSpPr>
        <p:spPr bwMode="auto">
          <a:xfrm rot="-6612812">
            <a:off x="6912769" y="4820444"/>
            <a:ext cx="84137" cy="174625"/>
          </a:xfrm>
          <a:prstGeom prst="leftBrace">
            <a:avLst>
              <a:gd name="adj1" fmla="val 1729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54" name="AutoShape 61"/>
          <p:cNvSpPr>
            <a:spLocks/>
          </p:cNvSpPr>
          <p:nvPr/>
        </p:nvSpPr>
        <p:spPr bwMode="auto">
          <a:xfrm rot="-407740">
            <a:off x="7561263" y="5481638"/>
            <a:ext cx="84137" cy="109537"/>
          </a:xfrm>
          <a:prstGeom prst="leftBrace">
            <a:avLst>
              <a:gd name="adj1" fmla="val 1084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55" name="Прямоугольник 2"/>
          <p:cNvSpPr>
            <a:spLocks noChangeArrowheads="1"/>
          </p:cNvSpPr>
          <p:nvPr/>
        </p:nvSpPr>
        <p:spPr bwMode="auto">
          <a:xfrm>
            <a:off x="6350" y="-6350"/>
            <a:ext cx="91805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stem anatomy of monocots and dicots</a:t>
            </a:r>
          </a:p>
        </p:txBody>
      </p:sp>
      <p:sp>
        <p:nvSpPr>
          <p:cNvPr id="55356" name="Прямоугольник 3"/>
          <p:cNvSpPr>
            <a:spLocks noChangeArrowheads="1"/>
          </p:cNvSpPr>
          <p:nvPr/>
        </p:nvSpPr>
        <p:spPr bwMode="auto">
          <a:xfrm>
            <a:off x="-17463" y="841375"/>
            <a:ext cx="43989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Font typeface="Arial" panose="020B0604020202020204" pitchFamily="34" charset="0"/>
              <a:buChar char="•"/>
            </a:pPr>
            <a:r>
              <a:rPr lang="en-US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In gymnosperms and most eudicots (a)</a:t>
            </a:r>
          </a:p>
          <a:p>
            <a:pPr lvl="1" algn="r"/>
            <a:r>
              <a:rPr lang="en-US" altLang="fr-FR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The vascular tissue consists of vascular bundles arranged in a ring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43525" y="841375"/>
            <a:ext cx="37528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In most monocot stems (b)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vascular bundles are scattered throughout the ground tissue, rather than forming a ring</a:t>
            </a:r>
          </a:p>
        </p:txBody>
      </p:sp>
    </p:spTree>
    <p:extLst>
      <p:ext uri="{BB962C8B-B14F-4D97-AF65-F5344CB8AC3E}">
        <p14:creationId xmlns:p14="http://schemas.microsoft.com/office/powerpoint/2010/main" val="2083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4061" t="22438" r="42324" b="4719"/>
          <a:stretch/>
        </p:blipFill>
        <p:spPr>
          <a:xfrm>
            <a:off x="0" y="116632"/>
            <a:ext cx="889248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5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61" t="25890" r="8168" b="22453"/>
          <a:stretch/>
        </p:blipFill>
        <p:spPr>
          <a:xfrm>
            <a:off x="4667534" y="0"/>
            <a:ext cx="4476465" cy="695739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7426" t="1701"/>
          <a:stretch/>
        </p:blipFill>
        <p:spPr>
          <a:xfrm>
            <a:off x="0" y="0"/>
            <a:ext cx="46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8640"/>
            <a:ext cx="849694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Cortex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Hypodermis</a:t>
            </a:r>
            <a:r>
              <a:rPr lang="en-US" sz="2400" dirty="0"/>
              <a:t>: A few layers of collenchyma cells providing mechanical support.</a:t>
            </a:r>
          </a:p>
          <a:p>
            <a:r>
              <a:rPr lang="en-US" sz="2400" b="1" dirty="0"/>
              <a:t>General </a:t>
            </a:r>
            <a:r>
              <a:rPr lang="en-US" sz="2400" b="1" dirty="0">
                <a:solidFill>
                  <a:srgbClr val="FF0000"/>
                </a:solidFill>
              </a:rPr>
              <a:t>Cortex</a:t>
            </a:r>
            <a:r>
              <a:rPr lang="en-US" sz="2400" dirty="0"/>
              <a:t>: Made up of parenchyma cells for storage.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Endodermis</a:t>
            </a:r>
            <a:r>
              <a:rPr lang="en-US" sz="2400" dirty="0"/>
              <a:t>: A single layer of compact cells, also called the </a:t>
            </a:r>
            <a:r>
              <a:rPr lang="en-US" sz="2400" b="1" dirty="0"/>
              <a:t>starch sheath</a:t>
            </a:r>
            <a:r>
              <a:rPr lang="en-US" sz="2400" dirty="0"/>
              <a:t> due to starch grain storage.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2780928"/>
            <a:ext cx="8712968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Vascular</a:t>
            </a:r>
            <a:r>
              <a:rPr lang="fr-FR" sz="2400" b="1" dirty="0">
                <a:solidFill>
                  <a:srgbClr val="FF0000"/>
                </a:solidFill>
              </a:rPr>
              <a:t> Bundle Arrangement</a:t>
            </a:r>
          </a:p>
          <a:p>
            <a:pPr>
              <a:buFont typeface="Arial"/>
              <a:buChar char="•"/>
            </a:pPr>
            <a:r>
              <a:rPr lang="fr-FR" sz="2400" b="1" dirty="0"/>
              <a:t>Distinct, </a:t>
            </a:r>
            <a:r>
              <a:rPr lang="fr-FR" sz="2400" b="1" dirty="0" err="1"/>
              <a:t>arranged</a:t>
            </a:r>
            <a:r>
              <a:rPr lang="fr-FR" sz="2400" b="1" dirty="0"/>
              <a:t> in a ring (</a:t>
            </a:r>
            <a:r>
              <a:rPr lang="fr-FR" sz="2400" b="1" dirty="0" err="1"/>
              <a:t>unlike</a:t>
            </a:r>
            <a:r>
              <a:rPr lang="fr-FR" sz="2400" b="1" dirty="0"/>
              <a:t> </a:t>
            </a:r>
            <a:r>
              <a:rPr lang="fr-FR" sz="2400" b="1" dirty="0" err="1"/>
              <a:t>scattered</a:t>
            </a:r>
            <a:r>
              <a:rPr lang="fr-FR" sz="2400" b="1" dirty="0"/>
              <a:t> bundles in </a:t>
            </a:r>
            <a:r>
              <a:rPr lang="fr-FR" sz="2400" b="1" dirty="0" err="1"/>
              <a:t>monocots</a:t>
            </a:r>
            <a:r>
              <a:rPr lang="fr-FR" sz="2400" b="1" dirty="0"/>
              <a:t>).</a:t>
            </a:r>
            <a:endParaRPr lang="fr-FR" sz="2400" dirty="0"/>
          </a:p>
          <a:p>
            <a:pPr>
              <a:buFont typeface="Arial"/>
              <a:buChar char="•"/>
            </a:pPr>
            <a:r>
              <a:rPr lang="fr-FR" sz="2400" b="1" dirty="0" err="1"/>
              <a:t>Each</a:t>
            </a:r>
            <a:r>
              <a:rPr lang="fr-FR" sz="2400" b="1" dirty="0"/>
              <a:t> bundle </a:t>
            </a:r>
            <a:r>
              <a:rPr lang="fr-FR" sz="2400" b="1" dirty="0" err="1"/>
              <a:t>consists</a:t>
            </a:r>
            <a:r>
              <a:rPr lang="fr-FR" sz="2400" b="1" dirty="0"/>
              <a:t> of:</a:t>
            </a:r>
            <a:endParaRPr lang="fr-FR" sz="2400" dirty="0"/>
          </a:p>
          <a:p>
            <a:pPr marL="742950" lvl="1" indent="-285750">
              <a:buFont typeface="Arial"/>
              <a:buChar char="•"/>
            </a:pPr>
            <a:r>
              <a:rPr lang="fr-FR" sz="2400" b="1" dirty="0" err="1">
                <a:solidFill>
                  <a:srgbClr val="FF0000"/>
                </a:solidFill>
              </a:rPr>
              <a:t>Xylem</a:t>
            </a:r>
            <a:r>
              <a:rPr lang="fr-FR" sz="2400" b="1" dirty="0"/>
              <a:t> (</a:t>
            </a:r>
            <a:r>
              <a:rPr lang="fr-FR" sz="2400" b="1" dirty="0" err="1"/>
              <a:t>inner</a:t>
            </a:r>
            <a:r>
              <a:rPr lang="fr-FR" sz="2400" b="1" dirty="0"/>
              <a:t> part):</a:t>
            </a:r>
            <a:r>
              <a:rPr lang="fr-FR" sz="2400" dirty="0"/>
              <a:t> </a:t>
            </a:r>
            <a:r>
              <a:rPr lang="fr-FR" sz="2400" dirty="0" err="1"/>
              <a:t>Conducts</a:t>
            </a:r>
            <a:r>
              <a:rPr lang="fr-FR" sz="2400" dirty="0"/>
              <a:t> water and </a:t>
            </a:r>
            <a:r>
              <a:rPr lang="fr-FR" sz="2400" dirty="0" err="1"/>
              <a:t>minerals</a:t>
            </a:r>
            <a:r>
              <a:rPr lang="fr-FR" sz="2400" dirty="0"/>
              <a:t>.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b="1" dirty="0" err="1">
                <a:solidFill>
                  <a:srgbClr val="FF0000"/>
                </a:solidFill>
              </a:rPr>
              <a:t>Phloem</a:t>
            </a:r>
            <a:r>
              <a:rPr lang="fr-FR" sz="2400" b="1" dirty="0"/>
              <a:t> (</a:t>
            </a:r>
            <a:r>
              <a:rPr lang="fr-FR" sz="2400" b="1" dirty="0" err="1"/>
              <a:t>outer</a:t>
            </a:r>
            <a:r>
              <a:rPr lang="fr-FR" sz="2400" b="1" dirty="0"/>
              <a:t> part):</a:t>
            </a:r>
            <a:r>
              <a:rPr lang="fr-FR" sz="2400" dirty="0"/>
              <a:t> Transports </a:t>
            </a:r>
            <a:r>
              <a:rPr lang="fr-FR" sz="2400" dirty="0" err="1"/>
              <a:t>food</a:t>
            </a:r>
            <a:r>
              <a:rPr lang="fr-FR" sz="2400" dirty="0"/>
              <a:t> (</a:t>
            </a:r>
            <a:r>
              <a:rPr lang="fr-FR" sz="2400" dirty="0" err="1"/>
              <a:t>sugars</a:t>
            </a:r>
            <a:r>
              <a:rPr lang="fr-FR" sz="2400" dirty="0"/>
              <a:t>).</a:t>
            </a:r>
          </a:p>
          <a:p>
            <a:pPr marL="742950" lvl="1" indent="-285750">
              <a:buFont typeface="Arial"/>
              <a:buChar char="•"/>
            </a:pPr>
            <a:r>
              <a:rPr lang="fr-FR" sz="2400" b="1" dirty="0">
                <a:solidFill>
                  <a:srgbClr val="FF0000"/>
                </a:solidFill>
              </a:rPr>
              <a:t>Cambium</a:t>
            </a:r>
            <a:r>
              <a:rPr lang="fr-FR" sz="2400" b="1" dirty="0"/>
              <a:t> (</a:t>
            </a:r>
            <a:r>
              <a:rPr lang="fr-FR" sz="2400" b="1" dirty="0" err="1"/>
              <a:t>between</a:t>
            </a:r>
            <a:r>
              <a:rPr lang="fr-FR" sz="2400" b="1" dirty="0"/>
              <a:t> </a:t>
            </a:r>
            <a:r>
              <a:rPr lang="fr-FR" sz="2400" b="1" dirty="0" err="1"/>
              <a:t>xylem</a:t>
            </a:r>
            <a:r>
              <a:rPr lang="fr-FR" sz="2400" b="1" dirty="0"/>
              <a:t> &amp; </a:t>
            </a:r>
            <a:r>
              <a:rPr lang="fr-FR" sz="2400" b="1" dirty="0" err="1"/>
              <a:t>phloem</a:t>
            </a:r>
            <a:r>
              <a:rPr lang="fr-FR" sz="2400" b="1" dirty="0"/>
              <a:t>):</a:t>
            </a:r>
            <a:r>
              <a:rPr lang="fr-FR" sz="2400" dirty="0"/>
              <a:t> </a:t>
            </a:r>
            <a:r>
              <a:rPr lang="fr-FR" sz="2400" dirty="0" err="1"/>
              <a:t>Responsible</a:t>
            </a:r>
            <a:r>
              <a:rPr lang="fr-FR" sz="2400" dirty="0"/>
              <a:t> for </a:t>
            </a:r>
            <a:r>
              <a:rPr lang="fr-FR" sz="2400" b="1" dirty="0" err="1"/>
              <a:t>secondary</a:t>
            </a:r>
            <a:r>
              <a:rPr lang="fr-FR" sz="2400" b="1" dirty="0"/>
              <a:t> </a:t>
            </a:r>
            <a:r>
              <a:rPr lang="fr-FR" sz="2400" b="1" dirty="0" err="1"/>
              <a:t>growth</a:t>
            </a:r>
            <a:r>
              <a:rPr lang="fr-FR" sz="2400" dirty="0"/>
              <a:t> (</a:t>
            </a:r>
            <a:r>
              <a:rPr lang="fr-FR" sz="2400" dirty="0" err="1"/>
              <a:t>producing</a:t>
            </a:r>
            <a:r>
              <a:rPr lang="fr-FR" sz="2400" dirty="0"/>
              <a:t> new </a:t>
            </a:r>
            <a:r>
              <a:rPr lang="fr-FR" sz="2400" dirty="0" err="1"/>
              <a:t>xylem</a:t>
            </a:r>
            <a:r>
              <a:rPr lang="fr-FR" sz="2400" dirty="0"/>
              <a:t> &amp; </a:t>
            </a:r>
            <a:r>
              <a:rPr lang="fr-FR" sz="2400" dirty="0" err="1"/>
              <a:t>phloem</a:t>
            </a:r>
            <a:r>
              <a:rPr lang="fr-FR" sz="2400" dirty="0"/>
              <a:t>).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5662625"/>
            <a:ext cx="864096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Pith</a:t>
            </a:r>
            <a:r>
              <a:rPr lang="en-US" sz="2400" b="1" dirty="0"/>
              <a:t> (Medulla)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Central part </a:t>
            </a:r>
            <a:r>
              <a:rPr lang="en-US" sz="2400" b="1" dirty="0"/>
              <a:t>of the stem</a:t>
            </a:r>
            <a:r>
              <a:rPr lang="en-US" sz="2400" dirty="0"/>
              <a:t>, composed of parenchyma cells, responsible for storage and transport of nutrients.</a:t>
            </a:r>
          </a:p>
        </p:txBody>
      </p:sp>
    </p:spTree>
    <p:extLst>
      <p:ext uri="{BB962C8B-B14F-4D97-AF65-F5344CB8AC3E}">
        <p14:creationId xmlns:p14="http://schemas.microsoft.com/office/powerpoint/2010/main" val="44743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1222" t="15547" r="20668" b="6688"/>
          <a:stretch/>
        </p:blipFill>
        <p:spPr>
          <a:xfrm>
            <a:off x="0" y="116632"/>
            <a:ext cx="8964488" cy="648072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108520" y="4571836"/>
            <a:ext cx="1224136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sz="1600" b="1" dirty="0" smtClean="0"/>
              <a:t>الخشب التالي</a:t>
            </a:r>
            <a:endParaRPr lang="fr-FR" sz="1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8475" y="5085184"/>
            <a:ext cx="136815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b="1" dirty="0" smtClean="0"/>
              <a:t>الخشب الاول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716016" y="338925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 smtClean="0"/>
              <a:t>القشرة الداخلية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906126" y="1844824"/>
            <a:ext cx="68407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b="1" dirty="0" smtClean="0"/>
              <a:t>القشرة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58630" y="1979548"/>
            <a:ext cx="72710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b="1" dirty="0" smtClean="0"/>
              <a:t>الادمة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16016" y="4643844"/>
            <a:ext cx="136815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b="1" dirty="0" smtClean="0"/>
              <a:t>الاشعة اللبية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638743" y="6228020"/>
            <a:ext cx="136815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r-SA" b="1" dirty="0" smtClean="0"/>
              <a:t>مقطع عرضي</a:t>
            </a:r>
            <a:endParaRPr lang="fr-FR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4716016" y="1412776"/>
            <a:ext cx="0" cy="3857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8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9051" b="17450"/>
          <a:stretch/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796136" y="2204864"/>
            <a:ext cx="244827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sz="2400" b="1" dirty="0" smtClean="0"/>
              <a:t>الاسطوانة المركزية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1833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4548"/>
          <a:stretch/>
        </p:blipFill>
        <p:spPr bwMode="auto">
          <a:xfrm>
            <a:off x="1475657" y="188913"/>
            <a:ext cx="6408711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38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0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8682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4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2060848"/>
            <a:ext cx="7416824" cy="258532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5400" dirty="0" err="1" smtClean="0">
                <a:latin typeface="Arial Black" panose="020B0A04020102020204" pitchFamily="34" charset="0"/>
              </a:rPr>
              <a:t>Anatomy</a:t>
            </a:r>
            <a:r>
              <a:rPr lang="fr-FR" sz="5400" dirty="0" smtClean="0">
                <a:latin typeface="Arial Black" panose="020B0A04020102020204" pitchFamily="34" charset="0"/>
              </a:rPr>
              <a:t> of </a:t>
            </a:r>
            <a:r>
              <a:rPr lang="fr-FR" sz="5400" dirty="0" err="1" smtClean="0">
                <a:latin typeface="Arial Black" panose="020B0A04020102020204" pitchFamily="34" charset="0"/>
              </a:rPr>
              <a:t>monocotyledonous</a:t>
            </a:r>
            <a:r>
              <a:rPr lang="fr-FR" sz="5400" dirty="0" smtClean="0">
                <a:latin typeface="Arial Black" panose="020B0A04020102020204" pitchFamily="34" charset="0"/>
              </a:rPr>
              <a:t>  stem</a:t>
            </a:r>
            <a:endParaRPr lang="fr-FR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3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Affichage à l'écran (4:3)</PresentationFormat>
  <Paragraphs>68</Paragraphs>
  <Slides>16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Shoot tip and primary meristems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Shoot tip and primary meristems</dc:title>
  <dc:creator>lenovo</dc:creator>
  <cp:lastModifiedBy>lenovo</cp:lastModifiedBy>
  <cp:revision>1</cp:revision>
  <dcterms:created xsi:type="dcterms:W3CDTF">2026-04-18T20:12:22Z</dcterms:created>
  <dcterms:modified xsi:type="dcterms:W3CDTF">2026-04-18T20:12:55Z</dcterms:modified>
</cp:coreProperties>
</file>