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45E8D-84A1-4A26-84CC-7BD266434A0A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C6DB6-4BC1-455A-87E6-CFCB28530A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4781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round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772DB9F0-0D33-4B8F-B22E-FB49AA874629}" type="slidenum">
              <a:rPr lang="en-GB" smtClean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7</a:t>
            </a:fld>
            <a:endParaRPr lang="en-GB" smtClean="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258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95325"/>
            <a:ext cx="4573587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370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fr-FR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59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BD4ADB-14D8-4C10-B6BD-950DCEC97496}" type="slidenum">
              <a:rPr lang="en-US" altLang="fr-FR">
                <a:latin typeface="Arial" panose="020B0604020202020204" pitchFamily="34" charset="0"/>
                <a:ea typeface="ヒラギノ角ゴ Pro W3"/>
                <a:cs typeface="ヒラギノ角ゴ Pro W3"/>
              </a:rPr>
              <a:pPr/>
              <a:t>9</a:t>
            </a:fld>
            <a:endParaRPr lang="en-US" altLang="fr-FR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fr-FR" smtClean="0">
                <a:latin typeface="Times New Roman" panose="02020603050405020304" pitchFamily="18" charset="0"/>
              </a:rPr>
              <a:t>Figure 35.14 Organization of primary tissues in young roots.</a:t>
            </a:r>
          </a:p>
        </p:txBody>
      </p:sp>
    </p:spTree>
    <p:extLst>
      <p:ext uri="{BB962C8B-B14F-4D97-AF65-F5344CB8AC3E}">
        <p14:creationId xmlns:p14="http://schemas.microsoft.com/office/powerpoint/2010/main" val="2203784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34AFDC2-C13A-448B-BE24-D72F828CFB8F}" type="slidenum">
              <a:rPr lang="en-US" altLang="fr-FR">
                <a:latin typeface="Arial" panose="020B0604020202020204" pitchFamily="34" charset="0"/>
                <a:ea typeface="ヒラギノ角ゴ Pro W3"/>
                <a:cs typeface="ヒラギノ角ゴ Pro W3"/>
              </a:rPr>
              <a:pPr/>
              <a:t>15</a:t>
            </a:fld>
            <a:endParaRPr lang="en-US" altLang="fr-FR">
              <a:latin typeface="Arial" panose="020B0604020202020204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fr-FR" smtClean="0">
                <a:latin typeface="Times New Roman" panose="02020603050405020304" pitchFamily="18" charset="0"/>
              </a:rPr>
              <a:t>Figure 35.14 Organization of primary tissues in young roots.</a:t>
            </a:r>
          </a:p>
        </p:txBody>
      </p:sp>
    </p:spTree>
    <p:extLst>
      <p:ext uri="{BB962C8B-B14F-4D97-AF65-F5344CB8AC3E}">
        <p14:creationId xmlns:p14="http://schemas.microsoft.com/office/powerpoint/2010/main" val="3617787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699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95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6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26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7999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046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3626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56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645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6147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316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B9D86-4179-44B8-B325-D531033483C1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F03A6-F617-45AC-97BF-25F0B5BC4E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70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556792"/>
            <a:ext cx="8229600" cy="2367136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fr-FR" sz="6000" b="1" dirty="0" err="1" smtClean="0">
                <a:solidFill>
                  <a:srgbClr val="FF0000"/>
                </a:solidFill>
              </a:rPr>
              <a:t>Chapter</a:t>
            </a:r>
            <a:r>
              <a:rPr lang="fr-FR" sz="6000" b="1" dirty="0" smtClean="0">
                <a:solidFill>
                  <a:srgbClr val="FF0000"/>
                </a:solidFill>
              </a:rPr>
              <a:t> III</a:t>
            </a:r>
            <a:br>
              <a:rPr lang="fr-FR" sz="6000" b="1" dirty="0" smtClean="0">
                <a:solidFill>
                  <a:srgbClr val="FF0000"/>
                </a:solidFill>
              </a:rPr>
            </a:br>
            <a:r>
              <a:rPr lang="fr-FR" sz="6000" b="1" dirty="0" err="1" smtClean="0">
                <a:solidFill>
                  <a:srgbClr val="FF0000"/>
                </a:solidFill>
              </a:rPr>
              <a:t>Anatomy</a:t>
            </a:r>
            <a:r>
              <a:rPr lang="fr-FR" sz="6000" b="1" dirty="0" smtClean="0">
                <a:solidFill>
                  <a:srgbClr val="FF0000"/>
                </a:solidFill>
              </a:rPr>
              <a:t> of </a:t>
            </a:r>
            <a:r>
              <a:rPr lang="fr-FR" sz="6000" b="1" dirty="0" err="1" smtClean="0">
                <a:solidFill>
                  <a:srgbClr val="FF0000"/>
                </a:solidFill>
              </a:rPr>
              <a:t>monocot</a:t>
            </a:r>
            <a:r>
              <a:rPr lang="fr-FR" sz="6000" b="1" dirty="0" smtClean="0">
                <a:solidFill>
                  <a:srgbClr val="FF0000"/>
                </a:solidFill>
              </a:rPr>
              <a:t> and </a:t>
            </a:r>
            <a:r>
              <a:rPr lang="fr-FR" sz="6000" b="1" dirty="0" err="1" smtClean="0">
                <a:solidFill>
                  <a:srgbClr val="FF0000"/>
                </a:solidFill>
              </a:rPr>
              <a:t>dicot</a:t>
            </a:r>
            <a:r>
              <a:rPr lang="fr-FR" sz="6000" b="1" dirty="0" smtClean="0">
                <a:solidFill>
                  <a:srgbClr val="FF0000"/>
                </a:solidFill>
              </a:rPr>
              <a:t> </a:t>
            </a:r>
            <a:r>
              <a:rPr lang="fr-FR" sz="6000" b="1" dirty="0" err="1" smtClean="0">
                <a:solidFill>
                  <a:srgbClr val="FF0000"/>
                </a:solidFill>
              </a:rPr>
              <a:t>roots</a:t>
            </a:r>
            <a:endParaRPr lang="fr-F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05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2996952"/>
            <a:ext cx="8229600" cy="11430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ar-SA" b="1" dirty="0" smtClean="0"/>
              <a:t>الأسطوانة المركزية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err="1" smtClean="0"/>
              <a:t>Stele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442150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1150" r="1963" b="18500"/>
          <a:stretch/>
        </p:blipFill>
        <p:spPr>
          <a:xfrm>
            <a:off x="107504" y="0"/>
            <a:ext cx="903649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47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39552" y="2060848"/>
            <a:ext cx="7416824" cy="3416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5400" dirty="0" err="1" smtClean="0">
                <a:latin typeface="Arial Black" panose="020B0A04020102020204" pitchFamily="34" charset="0"/>
              </a:rPr>
              <a:t>Anatomy</a:t>
            </a:r>
            <a:r>
              <a:rPr lang="fr-FR" sz="5400" dirty="0" smtClean="0">
                <a:latin typeface="Arial Black" panose="020B0A04020102020204" pitchFamily="34" charset="0"/>
              </a:rPr>
              <a:t> of </a:t>
            </a:r>
            <a:r>
              <a:rPr lang="fr-FR" sz="5400" dirty="0" err="1" smtClean="0">
                <a:latin typeface="Arial Black" panose="020B0A04020102020204" pitchFamily="34" charset="0"/>
              </a:rPr>
              <a:t>monocotyledonous</a:t>
            </a:r>
            <a:r>
              <a:rPr lang="fr-FR" sz="5400" dirty="0" smtClean="0">
                <a:latin typeface="Arial Black" panose="020B0A04020102020204" pitchFamily="34" charset="0"/>
              </a:rPr>
              <a:t>  </a:t>
            </a:r>
            <a:r>
              <a:rPr lang="fr-FR" sz="5400" dirty="0" err="1" smtClean="0">
                <a:latin typeface="Arial Black" panose="020B0A04020102020204" pitchFamily="34" charset="0"/>
              </a:rPr>
              <a:t>Root</a:t>
            </a:r>
            <a:endParaRPr lang="ar-DZ" sz="5400" dirty="0" smtClean="0">
              <a:latin typeface="Arial Black" panose="020B0A04020102020204" pitchFamily="34" charset="0"/>
            </a:endParaRPr>
          </a:p>
          <a:p>
            <a:pPr algn="ctr"/>
            <a:r>
              <a:rPr lang="ar-DZ" sz="5400" dirty="0" smtClean="0">
                <a:solidFill>
                  <a:schemeClr val="accent3">
                    <a:lumMod val="75000"/>
                  </a:schemeClr>
                </a:solidFill>
                <a:latin typeface="Arial Black" panose="020B0A04020102020204" pitchFamily="34" charset="0"/>
              </a:rPr>
              <a:t>جذر احاديات الفلقة</a:t>
            </a:r>
            <a:endParaRPr lang="fr-FR" sz="5400" dirty="0">
              <a:solidFill>
                <a:schemeClr val="accent3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509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6688" b="18500"/>
          <a:stretch/>
        </p:blipFill>
        <p:spPr>
          <a:xfrm>
            <a:off x="0" y="116632"/>
            <a:ext cx="91440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99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71600" y="1772468"/>
            <a:ext cx="7272808" cy="1961755"/>
          </a:xfrm>
          <a:prstGeom prst="rect">
            <a:avLst/>
          </a:prstGeom>
          <a:solidFill>
            <a:srgbClr val="66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Monocots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 are </a:t>
            </a:r>
            <a:r>
              <a:rPr kumimoji="0" lang="fr-FR" altLang="fr-FR" sz="2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usually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fr-FR" altLang="fr-FR" sz="2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Polyarch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(12-20).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00A0"/>
                </a:solidFill>
                <a:effectLst/>
                <a:latin typeface="Comic Sans MS" panose="030F0702030302020204" pitchFamily="66" charset="0"/>
              </a:rPr>
              <a:t>Bundles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</a:rPr>
              <a:t> of </a:t>
            </a:r>
            <a:r>
              <a:rPr kumimoji="0" lang="fr-FR" altLang="fr-FR" sz="2800" b="1" i="0" u="none" strike="noStrike" cap="none" normalizeH="0" baseline="0" dirty="0" err="1" smtClean="0">
                <a:ln>
                  <a:noFill/>
                </a:ln>
                <a:solidFill>
                  <a:srgbClr val="0000A0"/>
                </a:solidFill>
                <a:effectLst/>
                <a:latin typeface="Comic Sans MS" panose="030F0702030302020204" pitchFamily="66" charset="0"/>
              </a:rPr>
              <a:t>Phloem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00A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fr-FR" altLang="fr-FR" sz="2800" b="1" i="0" u="none" strike="noStrike" cap="none" normalizeH="0" baseline="0" dirty="0" err="1" smtClean="0">
                <a:ln>
                  <a:noFill/>
                </a:ln>
                <a:solidFill>
                  <a:srgbClr val="0000A0"/>
                </a:solidFill>
                <a:effectLst/>
                <a:latin typeface="Comic Sans MS" panose="030F0702030302020204" pitchFamily="66" charset="0"/>
              </a:rPr>
              <a:t>alternate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</a:rPr>
              <a:t> </a:t>
            </a:r>
            <a:r>
              <a:rPr kumimoji="0" lang="fr-FR" altLang="fr-FR" sz="2800" b="1" i="0" u="none" strike="noStrike" cap="none" normalizeH="0" baseline="0" dirty="0" err="1" smtClean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</a:rPr>
              <a:t>with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</a:rPr>
              <a:t> the </a:t>
            </a:r>
            <a:r>
              <a:rPr kumimoji="0" lang="fr-FR" altLang="fr-FR" sz="2800" b="1" i="0" u="none" strike="noStrike" cap="none" normalizeH="0" baseline="0" dirty="0" err="1" smtClean="0">
                <a:ln>
                  <a:noFill/>
                </a:ln>
                <a:solidFill>
                  <a:srgbClr val="0000A0"/>
                </a:solidFill>
                <a:effectLst/>
                <a:latin typeface="Comic Sans MS" panose="030F0702030302020204" pitchFamily="66" charset="0"/>
              </a:rPr>
              <a:t>Xylem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00A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kumimoji="0" lang="fr-FR" altLang="fr-FR" sz="2800" b="1" i="0" u="none" strike="noStrike" cap="none" normalizeH="0" baseline="0" dirty="0" err="1" smtClean="0">
                <a:ln>
                  <a:noFill/>
                </a:ln>
                <a:solidFill>
                  <a:srgbClr val="0000A0"/>
                </a:solidFill>
                <a:effectLst/>
                <a:latin typeface="Comic Sans MS" panose="030F0702030302020204" pitchFamily="66" charset="0"/>
              </a:rPr>
              <a:t>arms</a:t>
            </a:r>
            <a:r>
              <a:rPr kumimoji="0" lang="fr-FR" altLang="fr-FR" sz="28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omic Sans MS" panose="030F0702030302020204" pitchFamily="66" charset="0"/>
              </a:rPr>
              <a:t>.</a:t>
            </a:r>
            <a:r>
              <a:rPr kumimoji="0" lang="fr-FR" alt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117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35_14bPrimaryRootTissue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21"/>
          <a:stretch>
            <a:fillRect/>
          </a:stretch>
        </p:blipFill>
        <p:spPr bwMode="auto">
          <a:xfrm>
            <a:off x="296863" y="1003300"/>
            <a:ext cx="8548687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Line 4"/>
          <p:cNvSpPr>
            <a:spLocks noChangeShapeType="1"/>
          </p:cNvSpPr>
          <p:nvPr/>
        </p:nvSpPr>
        <p:spPr bwMode="auto">
          <a:xfrm>
            <a:off x="3294063" y="2435225"/>
            <a:ext cx="39687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56" name="Text Box 5"/>
          <p:cNvSpPr txBox="1">
            <a:spLocks noChangeArrowheads="1"/>
          </p:cNvSpPr>
          <p:nvPr/>
        </p:nvSpPr>
        <p:spPr bwMode="auto">
          <a:xfrm>
            <a:off x="7753350" y="2092325"/>
            <a:ext cx="973138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Dermal</a:t>
            </a:r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7762875" y="2489200"/>
            <a:ext cx="973138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Ground</a:t>
            </a:r>
          </a:p>
        </p:txBody>
      </p:sp>
      <p:sp>
        <p:nvSpPr>
          <p:cNvPr id="49158" name="Text Box 7"/>
          <p:cNvSpPr txBox="1">
            <a:spLocks noChangeArrowheads="1"/>
          </p:cNvSpPr>
          <p:nvPr/>
        </p:nvSpPr>
        <p:spPr bwMode="auto">
          <a:xfrm>
            <a:off x="7778750" y="2898775"/>
            <a:ext cx="10922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Vascular</a:t>
            </a:r>
          </a:p>
        </p:txBody>
      </p:sp>
      <p:sp>
        <p:nvSpPr>
          <p:cNvPr id="49159" name="Text Box 8"/>
          <p:cNvSpPr txBox="1">
            <a:spLocks noChangeArrowheads="1"/>
          </p:cNvSpPr>
          <p:nvPr/>
        </p:nvSpPr>
        <p:spPr bwMode="auto">
          <a:xfrm>
            <a:off x="7458075" y="1166813"/>
            <a:ext cx="1108075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Key </a:t>
            </a:r>
            <a:b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to labels</a:t>
            </a:r>
          </a:p>
        </p:txBody>
      </p:sp>
      <p:sp>
        <p:nvSpPr>
          <p:cNvPr id="49160" name="Text Box 9"/>
          <p:cNvSpPr txBox="1">
            <a:spLocks noChangeArrowheads="1"/>
          </p:cNvSpPr>
          <p:nvPr/>
        </p:nvSpPr>
        <p:spPr bwMode="auto">
          <a:xfrm>
            <a:off x="419100" y="1155700"/>
            <a:ext cx="1249363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Epidermis</a:t>
            </a:r>
          </a:p>
        </p:txBody>
      </p:sp>
      <p:sp>
        <p:nvSpPr>
          <p:cNvPr id="49161" name="Text Box 10"/>
          <p:cNvSpPr txBox="1">
            <a:spLocks noChangeArrowheads="1"/>
          </p:cNvSpPr>
          <p:nvPr/>
        </p:nvSpPr>
        <p:spPr bwMode="auto">
          <a:xfrm>
            <a:off x="439738" y="1771650"/>
            <a:ext cx="81915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Cortex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400050" y="2355850"/>
            <a:ext cx="1423988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Endodermis</a:t>
            </a:r>
          </a:p>
        </p:txBody>
      </p:sp>
      <p:sp>
        <p:nvSpPr>
          <p:cNvPr id="49163" name="Text Box 12"/>
          <p:cNvSpPr txBox="1">
            <a:spLocks noChangeArrowheads="1"/>
          </p:cNvSpPr>
          <p:nvPr/>
        </p:nvSpPr>
        <p:spPr bwMode="auto">
          <a:xfrm>
            <a:off x="396875" y="2990850"/>
            <a:ext cx="1095375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Vascular</a:t>
            </a:r>
            <a:b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cylinder</a:t>
            </a:r>
          </a:p>
        </p:txBody>
      </p:sp>
      <p:sp>
        <p:nvSpPr>
          <p:cNvPr id="49164" name="Text Box 13"/>
          <p:cNvSpPr txBox="1">
            <a:spLocks noChangeArrowheads="1"/>
          </p:cNvSpPr>
          <p:nvPr/>
        </p:nvSpPr>
        <p:spPr bwMode="auto">
          <a:xfrm>
            <a:off x="398463" y="3887788"/>
            <a:ext cx="1106487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Pericycle</a:t>
            </a:r>
          </a:p>
        </p:txBody>
      </p:sp>
      <p:sp>
        <p:nvSpPr>
          <p:cNvPr id="49165" name="Text Box 14"/>
          <p:cNvSpPr txBox="1">
            <a:spLocks noChangeArrowheads="1"/>
          </p:cNvSpPr>
          <p:nvPr/>
        </p:nvSpPr>
        <p:spPr bwMode="auto">
          <a:xfrm>
            <a:off x="387350" y="4564063"/>
            <a:ext cx="1497013" cy="728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Core of</a:t>
            </a:r>
            <a:b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parenchyma</a:t>
            </a:r>
            <a:b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cells</a:t>
            </a:r>
          </a:p>
        </p:txBody>
      </p:sp>
      <p:sp>
        <p:nvSpPr>
          <p:cNvPr id="49166" name="Text Box 15"/>
          <p:cNvSpPr txBox="1">
            <a:spLocks noChangeArrowheads="1"/>
          </p:cNvSpPr>
          <p:nvPr/>
        </p:nvSpPr>
        <p:spPr bwMode="auto">
          <a:xfrm>
            <a:off x="398463" y="5662613"/>
            <a:ext cx="819150" cy="2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Xylem</a:t>
            </a:r>
          </a:p>
        </p:txBody>
      </p:sp>
      <p:sp>
        <p:nvSpPr>
          <p:cNvPr id="49167" name="Text Box 16"/>
          <p:cNvSpPr txBox="1">
            <a:spLocks noChangeArrowheads="1"/>
          </p:cNvSpPr>
          <p:nvPr/>
        </p:nvSpPr>
        <p:spPr bwMode="auto">
          <a:xfrm>
            <a:off x="400050" y="6297613"/>
            <a:ext cx="91440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Phloem</a:t>
            </a:r>
          </a:p>
        </p:txBody>
      </p:sp>
      <p:sp>
        <p:nvSpPr>
          <p:cNvPr id="49168" name="Text Box 17"/>
          <p:cNvSpPr txBox="1">
            <a:spLocks noChangeArrowheads="1"/>
          </p:cNvSpPr>
          <p:nvPr/>
        </p:nvSpPr>
        <p:spPr bwMode="auto">
          <a:xfrm>
            <a:off x="6094413" y="6357938"/>
            <a:ext cx="955675" cy="24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100 </a:t>
            </a: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fr-FR" sz="20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9169" name="Text Box 19"/>
          <p:cNvSpPr txBox="1">
            <a:spLocks noChangeArrowheads="1"/>
          </p:cNvSpPr>
          <p:nvPr/>
        </p:nvSpPr>
        <p:spPr bwMode="auto">
          <a:xfrm>
            <a:off x="0" y="12700"/>
            <a:ext cx="9144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fr-FR" sz="36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Root with parenchyma in the center </a:t>
            </a:r>
            <a:br>
              <a:rPr lang="en-US" altLang="fr-FR" sz="36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36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(typical of monocots)</a:t>
            </a:r>
          </a:p>
        </p:txBody>
      </p:sp>
      <p:sp>
        <p:nvSpPr>
          <p:cNvPr id="49170" name="Line 20"/>
          <p:cNvSpPr>
            <a:spLocks noChangeShapeType="1"/>
          </p:cNvSpPr>
          <p:nvPr/>
        </p:nvSpPr>
        <p:spPr bwMode="auto">
          <a:xfrm flipH="1">
            <a:off x="6389688" y="6172200"/>
            <a:ext cx="0" cy="111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71" name="Line 21"/>
          <p:cNvSpPr>
            <a:spLocks noChangeShapeType="1"/>
          </p:cNvSpPr>
          <p:nvPr/>
        </p:nvSpPr>
        <p:spPr bwMode="auto">
          <a:xfrm>
            <a:off x="6692900" y="6172200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72" name="Line 22"/>
          <p:cNvSpPr>
            <a:spLocks noChangeShapeType="1"/>
          </p:cNvSpPr>
          <p:nvPr/>
        </p:nvSpPr>
        <p:spPr bwMode="auto">
          <a:xfrm>
            <a:off x="6389688" y="6224588"/>
            <a:ext cx="303212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73" name="Line 23"/>
          <p:cNvSpPr>
            <a:spLocks noChangeShapeType="1"/>
          </p:cNvSpPr>
          <p:nvPr/>
        </p:nvSpPr>
        <p:spPr bwMode="auto">
          <a:xfrm>
            <a:off x="1905000" y="1290638"/>
            <a:ext cx="1468438" cy="107156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74" name="Line 24"/>
          <p:cNvSpPr>
            <a:spLocks noChangeShapeType="1"/>
          </p:cNvSpPr>
          <p:nvPr/>
        </p:nvSpPr>
        <p:spPr bwMode="auto">
          <a:xfrm>
            <a:off x="1905000" y="1911350"/>
            <a:ext cx="1719263" cy="120491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75" name="Line 25"/>
          <p:cNvSpPr>
            <a:spLocks noChangeShapeType="1"/>
          </p:cNvSpPr>
          <p:nvPr/>
        </p:nvSpPr>
        <p:spPr bwMode="auto">
          <a:xfrm>
            <a:off x="1905000" y="2481263"/>
            <a:ext cx="2063750" cy="125571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76" name="Line 26"/>
          <p:cNvSpPr>
            <a:spLocks noChangeShapeType="1"/>
          </p:cNvSpPr>
          <p:nvPr/>
        </p:nvSpPr>
        <p:spPr bwMode="auto">
          <a:xfrm>
            <a:off x="1905000" y="3235325"/>
            <a:ext cx="2089150" cy="70008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77" name="Line 27"/>
          <p:cNvSpPr>
            <a:spLocks noChangeShapeType="1"/>
          </p:cNvSpPr>
          <p:nvPr/>
        </p:nvSpPr>
        <p:spPr bwMode="auto">
          <a:xfrm>
            <a:off x="1905000" y="4029075"/>
            <a:ext cx="2089150" cy="19843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78" name="Line 28"/>
          <p:cNvSpPr>
            <a:spLocks noChangeShapeType="1"/>
          </p:cNvSpPr>
          <p:nvPr/>
        </p:nvSpPr>
        <p:spPr bwMode="auto">
          <a:xfrm flipV="1">
            <a:off x="1905000" y="4346575"/>
            <a:ext cx="2790825" cy="51593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79" name="Line 29"/>
          <p:cNvSpPr>
            <a:spLocks noChangeShapeType="1"/>
          </p:cNvSpPr>
          <p:nvPr/>
        </p:nvSpPr>
        <p:spPr bwMode="auto">
          <a:xfrm flipV="1">
            <a:off x="1905000" y="4795838"/>
            <a:ext cx="2698750" cy="99218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80" name="Line 30"/>
          <p:cNvSpPr>
            <a:spLocks noChangeShapeType="1"/>
          </p:cNvSpPr>
          <p:nvPr/>
        </p:nvSpPr>
        <p:spPr bwMode="auto">
          <a:xfrm flipV="1">
            <a:off x="1905000" y="5006975"/>
            <a:ext cx="2817813" cy="14160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81" name="Oval 31"/>
          <p:cNvSpPr>
            <a:spLocks noChangeArrowheads="1"/>
          </p:cNvSpPr>
          <p:nvPr/>
        </p:nvSpPr>
        <p:spPr bwMode="auto">
          <a:xfrm>
            <a:off x="3929063" y="3460750"/>
            <a:ext cx="1573212" cy="1731963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182" name="Line 32"/>
          <p:cNvSpPr>
            <a:spLocks noChangeShapeType="1"/>
          </p:cNvSpPr>
          <p:nvPr/>
        </p:nvSpPr>
        <p:spPr bwMode="auto">
          <a:xfrm>
            <a:off x="1905000" y="1290638"/>
            <a:ext cx="1468438" cy="10715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83" name="Line 33"/>
          <p:cNvSpPr>
            <a:spLocks noChangeShapeType="1"/>
          </p:cNvSpPr>
          <p:nvPr/>
        </p:nvSpPr>
        <p:spPr bwMode="auto">
          <a:xfrm>
            <a:off x="1905000" y="1911350"/>
            <a:ext cx="1719263" cy="12049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84" name="Line 34"/>
          <p:cNvSpPr>
            <a:spLocks noChangeShapeType="1"/>
          </p:cNvSpPr>
          <p:nvPr/>
        </p:nvSpPr>
        <p:spPr bwMode="auto">
          <a:xfrm>
            <a:off x="1905000" y="2481263"/>
            <a:ext cx="2063750" cy="1255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85" name="Line 35"/>
          <p:cNvSpPr>
            <a:spLocks noChangeShapeType="1"/>
          </p:cNvSpPr>
          <p:nvPr/>
        </p:nvSpPr>
        <p:spPr bwMode="auto">
          <a:xfrm>
            <a:off x="1905000" y="3235325"/>
            <a:ext cx="2089150" cy="7000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86" name="Line 36"/>
          <p:cNvSpPr>
            <a:spLocks noChangeShapeType="1"/>
          </p:cNvSpPr>
          <p:nvPr/>
        </p:nvSpPr>
        <p:spPr bwMode="auto">
          <a:xfrm>
            <a:off x="1905000" y="4024313"/>
            <a:ext cx="2089150" cy="1984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87" name="Line 37"/>
          <p:cNvSpPr>
            <a:spLocks noChangeShapeType="1"/>
          </p:cNvSpPr>
          <p:nvPr/>
        </p:nvSpPr>
        <p:spPr bwMode="auto">
          <a:xfrm flipV="1">
            <a:off x="1905000" y="4341813"/>
            <a:ext cx="2790825" cy="5159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88" name="Line 38"/>
          <p:cNvSpPr>
            <a:spLocks noChangeShapeType="1"/>
          </p:cNvSpPr>
          <p:nvPr/>
        </p:nvSpPr>
        <p:spPr bwMode="auto">
          <a:xfrm flipV="1">
            <a:off x="1905000" y="4791075"/>
            <a:ext cx="2698750" cy="992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89" name="Line 39"/>
          <p:cNvSpPr>
            <a:spLocks noChangeShapeType="1"/>
          </p:cNvSpPr>
          <p:nvPr/>
        </p:nvSpPr>
        <p:spPr bwMode="auto">
          <a:xfrm flipV="1">
            <a:off x="1905000" y="5002213"/>
            <a:ext cx="2817813" cy="1416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190" name="Oval 40"/>
          <p:cNvSpPr>
            <a:spLocks noChangeArrowheads="1"/>
          </p:cNvSpPr>
          <p:nvPr/>
        </p:nvSpPr>
        <p:spPr bwMode="auto">
          <a:xfrm>
            <a:off x="3930650" y="3459163"/>
            <a:ext cx="1573213" cy="173196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5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03649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8229600" cy="11430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altLang="fr-FR" sz="6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Lateral roots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330161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re 1"/>
          <p:cNvSpPr>
            <a:spLocks noGrp="1"/>
          </p:cNvSpPr>
          <p:nvPr>
            <p:ph type="title"/>
          </p:nvPr>
        </p:nvSpPr>
        <p:spPr>
          <a:xfrm>
            <a:off x="428625" y="2500312"/>
            <a:ext cx="8229600" cy="186479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eaLnBrk="1" hangingPunct="1"/>
            <a:r>
              <a:rPr lang="ar-DZ" sz="6000" b="1" dirty="0" smtClean="0"/>
              <a:t>تشكل الجذور الثانوية</a:t>
            </a:r>
            <a:r>
              <a:rPr lang="fr-FR" sz="6000" b="1" dirty="0" smtClean="0"/>
              <a:t> </a:t>
            </a:r>
            <a:br>
              <a:rPr lang="fr-FR" sz="6000" b="1" dirty="0" smtClean="0"/>
            </a:br>
            <a:r>
              <a:rPr lang="fr-FR" sz="6000" b="1" dirty="0" err="1" smtClean="0"/>
              <a:t>Lateral</a:t>
            </a:r>
            <a:r>
              <a:rPr lang="fr-FR" sz="6000" b="1" dirty="0" smtClean="0"/>
              <a:t> </a:t>
            </a:r>
            <a:r>
              <a:rPr lang="fr-FR" sz="6000" b="1" dirty="0" err="1" smtClean="0"/>
              <a:t>roots</a:t>
            </a:r>
            <a:r>
              <a:rPr lang="fr-FR" sz="6000" b="1" dirty="0" smtClean="0"/>
              <a:t> formation</a:t>
            </a:r>
          </a:p>
        </p:txBody>
      </p:sp>
    </p:spTree>
    <p:extLst>
      <p:ext uri="{BB962C8B-B14F-4D97-AF65-F5344CB8AC3E}">
        <p14:creationId xmlns:p14="http://schemas.microsoft.com/office/powerpoint/2010/main" val="113819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believeinsci.com/wp-content/uploads/tree-roots-1152x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136904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5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5" t="11923" r="3538" b="26231"/>
          <a:stretch/>
        </p:blipFill>
        <p:spPr>
          <a:xfrm>
            <a:off x="107504" y="0"/>
            <a:ext cx="9036496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2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</a:pPr>
            <a:r>
              <a:rPr lang="en-US" altLang="fr-FR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Lateral roots </a:t>
            </a:r>
            <a:r>
              <a:rPr lang="en-US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arise from </a:t>
            </a:r>
            <a:r>
              <a:rPr lang="en-US" altLang="fr-FR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fr-FR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pericycle</a:t>
            </a:r>
            <a:r>
              <a:rPr lang="en-US" altLang="fr-FR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the </a:t>
            </a:r>
            <a:r>
              <a:rPr lang="en-US" altLang="fr-F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outermost cell layer </a:t>
            </a:r>
            <a:r>
              <a:rPr lang="en-US" altLang="fr-FR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vascular cylinder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6584251" cy="4845818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4631384" y="2132856"/>
            <a:ext cx="4512616" cy="954107"/>
            <a:chOff x="4631384" y="1052736"/>
            <a:chExt cx="4512616" cy="954107"/>
          </a:xfrm>
        </p:grpSpPr>
        <p:sp>
          <p:nvSpPr>
            <p:cNvPr id="6" name="ZoneTexte 5"/>
            <p:cNvSpPr txBox="1"/>
            <p:nvPr/>
          </p:nvSpPr>
          <p:spPr>
            <a:xfrm>
              <a:off x="6588225" y="1052736"/>
              <a:ext cx="2555775" cy="954107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err="1" smtClean="0">
                  <a:solidFill>
                    <a:srgbClr val="00B050"/>
                  </a:solidFill>
                </a:rPr>
                <a:t>Pericycle</a:t>
              </a:r>
              <a:r>
                <a:rPr lang="fr-FR" sz="2800" b="1" dirty="0" smtClean="0">
                  <a:solidFill>
                    <a:srgbClr val="00B050"/>
                  </a:solidFill>
                </a:rPr>
                <a:t> </a:t>
              </a:r>
              <a:r>
                <a:rPr lang="ar-SA" sz="2800" b="1" dirty="0" smtClean="0">
                  <a:solidFill>
                    <a:srgbClr val="00B050"/>
                  </a:solidFill>
                </a:rPr>
                <a:t>الدائرة المحيطية</a:t>
              </a:r>
              <a:endParaRPr lang="fr-FR" sz="2800" b="1" dirty="0">
                <a:solidFill>
                  <a:srgbClr val="00B050"/>
                </a:solidFill>
              </a:endParaRPr>
            </a:p>
          </p:txBody>
        </p:sp>
        <p:sp>
          <p:nvSpPr>
            <p:cNvPr id="7" name="Flèche droite 6"/>
            <p:cNvSpPr/>
            <p:nvPr/>
          </p:nvSpPr>
          <p:spPr>
            <a:xfrm rot="9948199" flipV="1">
              <a:off x="4631384" y="1328229"/>
              <a:ext cx="2268990" cy="179596"/>
            </a:xfrm>
            <a:prstGeom prst="rightArrow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3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260648"/>
            <a:ext cx="8208912" cy="5262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err="1"/>
              <a:t>teps</a:t>
            </a:r>
            <a:r>
              <a:rPr lang="en-US" sz="2400" b="1" dirty="0"/>
              <a:t> of Lateral Root Emergence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1️⃣ </a:t>
            </a:r>
            <a:r>
              <a:rPr lang="en-US" sz="2400" b="1" dirty="0">
                <a:solidFill>
                  <a:schemeClr val="accent6"/>
                </a:solidFill>
              </a:rPr>
              <a:t>Initiation in the </a:t>
            </a:r>
            <a:r>
              <a:rPr lang="en-US" sz="2400" b="1" dirty="0" err="1">
                <a:solidFill>
                  <a:schemeClr val="accent6"/>
                </a:solidFill>
              </a:rPr>
              <a:t>Pericycle</a:t>
            </a:r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400" dirty="0"/>
              <a:t>The </a:t>
            </a:r>
            <a:r>
              <a:rPr lang="en-US" sz="2400" dirty="0" err="1"/>
              <a:t>pericycle</a:t>
            </a:r>
            <a:r>
              <a:rPr lang="en-US" sz="2400" dirty="0"/>
              <a:t> cells </a:t>
            </a:r>
            <a:r>
              <a:rPr lang="en-US" sz="2400" dirty="0">
                <a:solidFill>
                  <a:schemeClr val="accent6"/>
                </a:solidFill>
              </a:rPr>
              <a:t>near a xylem </a:t>
            </a:r>
            <a:r>
              <a:rPr lang="en-US" sz="2400" dirty="0"/>
              <a:t>pole become </a:t>
            </a:r>
            <a:r>
              <a:rPr lang="en-US" sz="2400" b="1" dirty="0" err="1"/>
              <a:t>meristematic</a:t>
            </a:r>
            <a:r>
              <a:rPr lang="en-US" sz="2400" dirty="0"/>
              <a:t> (capable of division).</a:t>
            </a:r>
          </a:p>
          <a:p>
            <a:r>
              <a:rPr lang="en-US" sz="2400" dirty="0"/>
              <a:t>These cells divide to form a </a:t>
            </a:r>
            <a:r>
              <a:rPr lang="en-US" sz="2400" b="1" dirty="0"/>
              <a:t>lateral root </a:t>
            </a:r>
            <a:r>
              <a:rPr lang="en-US" sz="2400" b="1" dirty="0" err="1"/>
              <a:t>primordium</a:t>
            </a:r>
            <a:r>
              <a:rPr lang="en-US" sz="2400" dirty="0"/>
              <a:t> (a small root structure).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2️⃣ </a:t>
            </a:r>
            <a:r>
              <a:rPr lang="en-US" sz="2400" b="1" dirty="0">
                <a:solidFill>
                  <a:schemeClr val="accent6"/>
                </a:solidFill>
              </a:rPr>
              <a:t>Growth Through the Cortex</a:t>
            </a:r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400" dirty="0"/>
              <a:t>The developing lateral root elongates, pushing outward.</a:t>
            </a:r>
          </a:p>
          <a:p>
            <a:r>
              <a:rPr lang="en-US" sz="2400" dirty="0"/>
              <a:t>It secretes </a:t>
            </a:r>
            <a:r>
              <a:rPr lang="en-US" sz="2400" b="1" dirty="0">
                <a:solidFill>
                  <a:schemeClr val="accent6"/>
                </a:solidFill>
              </a:rPr>
              <a:t>enzymes</a:t>
            </a:r>
            <a:r>
              <a:rPr lang="en-US" sz="2400" dirty="0">
                <a:solidFill>
                  <a:schemeClr val="accent6"/>
                </a:solidFill>
              </a:rPr>
              <a:t> that break down cortex cells</a:t>
            </a:r>
            <a:r>
              <a:rPr lang="en-US" sz="2400" dirty="0"/>
              <a:t>, creating a pathway.</a:t>
            </a:r>
          </a:p>
          <a:p>
            <a:r>
              <a:rPr lang="en-US" sz="2400" dirty="0">
                <a:solidFill>
                  <a:schemeClr val="accent6"/>
                </a:solidFill>
              </a:rPr>
              <a:t>3️⃣ </a:t>
            </a:r>
            <a:r>
              <a:rPr lang="en-US" sz="2400" b="1" dirty="0">
                <a:solidFill>
                  <a:schemeClr val="accent6"/>
                </a:solidFill>
              </a:rPr>
              <a:t>Breaking Through the Epidermis</a:t>
            </a:r>
            <a:endParaRPr lang="en-US" sz="2400" dirty="0">
              <a:solidFill>
                <a:schemeClr val="accent6"/>
              </a:solidFill>
            </a:endParaRPr>
          </a:p>
          <a:p>
            <a:r>
              <a:rPr lang="en-US" sz="2400" dirty="0"/>
              <a:t>The lateral root </a:t>
            </a:r>
            <a:r>
              <a:rPr lang="en-US" sz="2400" dirty="0">
                <a:solidFill>
                  <a:schemeClr val="accent6"/>
                </a:solidFill>
              </a:rPr>
              <a:t>reaches the epidermis and emerges into the soil</a:t>
            </a:r>
            <a:r>
              <a:rPr lang="en-US" sz="2400" dirty="0"/>
              <a:t>.</a:t>
            </a:r>
          </a:p>
          <a:p>
            <a:r>
              <a:rPr lang="en-US" sz="2400" dirty="0"/>
              <a:t>Root hairs develop for absorption, and vascular connections form with the main root.</a:t>
            </a:r>
          </a:p>
        </p:txBody>
      </p:sp>
    </p:spTree>
    <p:extLst>
      <p:ext uri="{BB962C8B-B14F-4D97-AF65-F5344CB8AC3E}">
        <p14:creationId xmlns:p14="http://schemas.microsoft.com/office/powerpoint/2010/main" val="4207910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smtClean="0"/>
          </a:p>
        </p:txBody>
      </p:sp>
      <p:pic>
        <p:nvPicPr>
          <p:cNvPr id="166915" name="Picture 2" descr="35_14LateralRootForm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90500"/>
            <a:ext cx="7461250" cy="6416675"/>
          </a:xfrm>
        </p:spPr>
      </p:pic>
    </p:spTree>
    <p:extLst>
      <p:ext uri="{BB962C8B-B14F-4D97-AF65-F5344CB8AC3E}">
        <p14:creationId xmlns:p14="http://schemas.microsoft.com/office/powerpoint/2010/main" val="56493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48897" r="38817" b="20221"/>
          <a:stretch/>
        </p:blipFill>
        <p:spPr bwMode="auto">
          <a:xfrm>
            <a:off x="107504" y="116632"/>
            <a:ext cx="9036496" cy="648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40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25-08_eudicot_root_tip_c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8045"/>
          <a:stretch>
            <a:fillRect/>
          </a:stretch>
        </p:blipFill>
        <p:spPr>
          <a:xfrm>
            <a:off x="179512" y="0"/>
            <a:ext cx="8964489" cy="6858000"/>
          </a:xfrm>
          <a:ln w="38100">
            <a:solidFill>
              <a:schemeClr val="tx1"/>
            </a:solidFill>
          </a:ln>
        </p:spPr>
      </p:pic>
      <p:sp>
        <p:nvSpPr>
          <p:cNvPr id="2" name="ZoneTexte 1"/>
          <p:cNvSpPr txBox="1"/>
          <p:nvPr/>
        </p:nvSpPr>
        <p:spPr>
          <a:xfrm>
            <a:off x="4228020" y="3924509"/>
            <a:ext cx="1784140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sz="2400" dirty="0" smtClean="0">
                <a:solidFill>
                  <a:prstClr val="white"/>
                </a:solidFill>
              </a:rPr>
              <a:t>القشرة الداخلية</a:t>
            </a:r>
            <a:endParaRPr lang="fr-FR" sz="2400" dirty="0">
              <a:solidFill>
                <a:prstClr val="white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635896" y="6237312"/>
            <a:ext cx="2014064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sz="2400" b="1" dirty="0" smtClean="0">
                <a:solidFill>
                  <a:prstClr val="white"/>
                </a:solidFill>
              </a:rPr>
              <a:t>الدائرة المحيطية</a:t>
            </a:r>
            <a:endParaRPr lang="fr-FR" sz="2400" b="1" dirty="0">
              <a:solidFill>
                <a:prstClr val="white"/>
              </a:solidFill>
            </a:endParaRPr>
          </a:p>
        </p:txBody>
      </p:sp>
      <p:sp>
        <p:nvSpPr>
          <p:cNvPr id="6" name="Ellipse 5"/>
          <p:cNvSpPr/>
          <p:nvPr/>
        </p:nvSpPr>
        <p:spPr>
          <a:xfrm>
            <a:off x="7092280" y="1484784"/>
            <a:ext cx="1152128" cy="165618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372200" y="3330407"/>
            <a:ext cx="1584176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DZ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حزمة وعائية</a:t>
            </a:r>
            <a:endParaRPr lang="fr-FR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Flèche vers le haut 8"/>
          <p:cNvSpPr/>
          <p:nvPr/>
        </p:nvSpPr>
        <p:spPr>
          <a:xfrm>
            <a:off x="7668344" y="3140968"/>
            <a:ext cx="288032" cy="1894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635896" y="4653136"/>
            <a:ext cx="100811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/>
              <a:t>phloem</a:t>
            </a:r>
            <a:endParaRPr lang="fr-FR" sz="20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635896" y="5693186"/>
            <a:ext cx="1008112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 smtClean="0"/>
              <a:t>xylem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5978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6" t="45986" r="5113" b="23900"/>
          <a:stretch/>
        </p:blipFill>
        <p:spPr>
          <a:xfrm>
            <a:off x="3779912" y="1844824"/>
            <a:ext cx="5364088" cy="5013176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0" y="116632"/>
            <a:ext cx="4057895" cy="6264696"/>
            <a:chOff x="755650" y="116632"/>
            <a:chExt cx="8409210" cy="6264696"/>
          </a:xfrm>
        </p:grpSpPr>
        <p:pic>
          <p:nvPicPr>
            <p:cNvPr id="6" name="Picture 3" descr="C:\Users\acer\Desktop\endoderm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650" y="116632"/>
              <a:ext cx="7992815" cy="6264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2918328" y="2852936"/>
              <a:ext cx="1941703" cy="40011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DZ" sz="2000" b="1" dirty="0" err="1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لحا</a:t>
              </a:r>
              <a:endParaRPr lang="fr-FR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6156175" y="1556792"/>
              <a:ext cx="2592290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ar-DZ" sz="20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خشب تالي</a:t>
              </a:r>
              <a:endParaRPr lang="fr-FR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6588224" y="5858108"/>
              <a:ext cx="2576636" cy="4001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DZ" sz="20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خلايا المرور</a:t>
              </a:r>
              <a:endParaRPr lang="fr-FR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0" name="Flèche droite 9"/>
            <p:cNvSpPr/>
            <p:nvPr/>
          </p:nvSpPr>
          <p:spPr>
            <a:xfrm>
              <a:off x="2555776" y="4869160"/>
              <a:ext cx="648072" cy="5760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FF0000"/>
                </a:solidFill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671425" y="3438780"/>
              <a:ext cx="3415206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ar-DZ" sz="20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خشب اول </a:t>
              </a:r>
              <a:endParaRPr lang="fr-FR" sz="20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2" name="Flèche vers le haut 11"/>
            <p:cNvSpPr/>
            <p:nvPr/>
          </p:nvSpPr>
          <p:spPr>
            <a:xfrm>
              <a:off x="6156176" y="5373216"/>
              <a:ext cx="576064" cy="100811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000">
                <a:solidFill>
                  <a:srgbClr val="FF0000"/>
                </a:solidFill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899593" y="5445223"/>
              <a:ext cx="3400032" cy="40011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DZ" sz="2000" b="1" dirty="0" smtClean="0">
                  <a:solidFill>
                    <a:srgbClr val="FF0000"/>
                  </a:solidFill>
                </a:rPr>
                <a:t>القشرة الداخلية</a:t>
              </a:r>
              <a:endParaRPr lang="fr-FR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29771" y="5796553"/>
            <a:ext cx="164802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SA" sz="24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اشرظة</a:t>
            </a:r>
            <a:r>
              <a:rPr lang="ar-SA" sz="2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ar-SA" sz="2400" b="1" dirty="0" err="1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كاسبار</a:t>
            </a:r>
            <a:endParaRPr lang="fr-FR" sz="2400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b="72427"/>
          <a:stretch/>
        </p:blipFill>
        <p:spPr>
          <a:xfrm>
            <a:off x="4020145" y="-50638"/>
            <a:ext cx="5123855" cy="18592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164288" y="2483604"/>
            <a:ext cx="169469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sz="2400" dirty="0"/>
              <a:t>أسطواني ممتلئ</a:t>
            </a:r>
            <a:endParaRPr lang="fr-FR" sz="2400" dirty="0"/>
          </a:p>
        </p:txBody>
      </p:sp>
      <p:sp>
        <p:nvSpPr>
          <p:cNvPr id="15" name="Rectangle 14"/>
          <p:cNvSpPr/>
          <p:nvPr/>
        </p:nvSpPr>
        <p:spPr>
          <a:xfrm>
            <a:off x="8164562" y="4638327"/>
            <a:ext cx="694421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ar-DZ" sz="2400" dirty="0" smtClean="0"/>
              <a:t>الفلين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404871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0"/>
            <a:ext cx="9036496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solidFill>
                  <a:srgbClr val="222222"/>
                </a:solidFill>
                <a:latin typeface="-apple-system"/>
              </a:rPr>
              <a:t>It is the </a:t>
            </a:r>
            <a:r>
              <a:rPr lang="en-US" sz="2800" b="1" dirty="0">
                <a:solidFill>
                  <a:srgbClr val="FF0000"/>
                </a:solidFill>
                <a:latin typeface="-apple-system"/>
              </a:rPr>
              <a:t>innermost layer </a:t>
            </a:r>
            <a:r>
              <a:rPr lang="en-US" sz="2800" b="1" dirty="0">
                <a:solidFill>
                  <a:srgbClr val="222222"/>
                </a:solidFill>
                <a:latin typeface="-apple-system"/>
              </a:rPr>
              <a:t>of cortex.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rgbClr val="222222"/>
                </a:solidFill>
                <a:latin typeface="-apple-system"/>
              </a:rPr>
              <a:t>It is made up of single layer of </a:t>
            </a:r>
            <a:r>
              <a:rPr lang="en-US" sz="2800" b="1" dirty="0" smtClean="0">
                <a:solidFill>
                  <a:srgbClr val="FF0000"/>
                </a:solidFill>
                <a:latin typeface="-apple-system"/>
              </a:rPr>
              <a:t>barrel shaped </a:t>
            </a:r>
            <a:r>
              <a:rPr lang="en-US" sz="2800" b="1" dirty="0" smtClean="0">
                <a:solidFill>
                  <a:srgbClr val="222222"/>
                </a:solidFill>
                <a:latin typeface="-apple-system"/>
              </a:rPr>
              <a:t>cells.</a:t>
            </a:r>
            <a:r>
              <a:rPr lang="ar-SA" sz="2800" b="1" dirty="0" smtClean="0">
                <a:solidFill>
                  <a:srgbClr val="222222"/>
                </a:solidFill>
                <a:latin typeface="-apple-system"/>
              </a:rPr>
              <a:t>خلايا بشكل برميل </a:t>
            </a:r>
            <a:endParaRPr lang="en-US" sz="2800" b="1" dirty="0" smtClean="0">
              <a:solidFill>
                <a:srgbClr val="222222"/>
              </a:solidFill>
              <a:latin typeface="-apple-system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rgbClr val="FF0000"/>
                </a:solidFill>
                <a:latin typeface="-apple-system"/>
              </a:rPr>
              <a:t>Radial and transverse walls </a:t>
            </a:r>
            <a:r>
              <a:rPr lang="en-US" sz="2800" b="1" dirty="0" smtClean="0">
                <a:solidFill>
                  <a:srgbClr val="222222"/>
                </a:solidFill>
                <a:latin typeface="-apple-system"/>
              </a:rPr>
              <a:t>of endodermal cells show thickenings due to </a:t>
            </a:r>
            <a:r>
              <a:rPr lang="en-US" sz="2800" b="1" dirty="0" smtClean="0">
                <a:solidFill>
                  <a:srgbClr val="FF0000"/>
                </a:solidFill>
                <a:latin typeface="-apple-system"/>
              </a:rPr>
              <a:t>deposition of lignin and </a:t>
            </a:r>
            <a:r>
              <a:rPr lang="en-US" sz="2800" b="1" dirty="0" err="1" smtClean="0">
                <a:solidFill>
                  <a:srgbClr val="FF0000"/>
                </a:solidFill>
                <a:latin typeface="-apple-system"/>
              </a:rPr>
              <a:t>suberin</a:t>
            </a:r>
            <a:r>
              <a:rPr lang="en-US" sz="2800" b="1" dirty="0" smtClean="0">
                <a:solidFill>
                  <a:srgbClr val="222222"/>
                </a:solidFill>
                <a:latin typeface="-apple-system"/>
              </a:rPr>
              <a:t>. These are called </a:t>
            </a:r>
            <a:r>
              <a:rPr lang="en-US" sz="2800" b="1" dirty="0" err="1" smtClean="0">
                <a:solidFill>
                  <a:srgbClr val="FF0000"/>
                </a:solidFill>
                <a:latin typeface="-apple-system"/>
              </a:rPr>
              <a:t>casparian</a:t>
            </a:r>
            <a:r>
              <a:rPr lang="en-US" sz="2800" b="1" dirty="0" smtClean="0">
                <a:solidFill>
                  <a:srgbClr val="FF0000"/>
                </a:solidFill>
                <a:latin typeface="-apple-system"/>
              </a:rPr>
              <a:t> thickenings</a:t>
            </a:r>
            <a:r>
              <a:rPr lang="en-US" sz="2800" b="1" dirty="0" smtClean="0">
                <a:solidFill>
                  <a:srgbClr val="222222"/>
                </a:solidFill>
                <a:latin typeface="-apple-system"/>
              </a:rPr>
              <a:t>. It is characteristic feature of endodermis.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smtClean="0">
                <a:solidFill>
                  <a:srgbClr val="222222"/>
                </a:solidFill>
                <a:latin typeface="-apple-system"/>
              </a:rPr>
              <a:t>Endodermal </a:t>
            </a:r>
            <a:r>
              <a:rPr lang="en-US" sz="2800" b="1" dirty="0">
                <a:solidFill>
                  <a:srgbClr val="222222"/>
                </a:solidFill>
                <a:latin typeface="-apple-system"/>
              </a:rPr>
              <a:t>cells present </a:t>
            </a:r>
            <a:r>
              <a:rPr lang="en-US" sz="2800" b="1" dirty="0">
                <a:solidFill>
                  <a:srgbClr val="FF0000"/>
                </a:solidFill>
                <a:latin typeface="-apple-system"/>
              </a:rPr>
              <a:t>opposite to </a:t>
            </a:r>
            <a:r>
              <a:rPr lang="en-US" sz="2800" b="1" dirty="0" err="1">
                <a:solidFill>
                  <a:srgbClr val="FF0000"/>
                </a:solidFill>
                <a:latin typeface="-apple-system"/>
              </a:rPr>
              <a:t>protoxylem</a:t>
            </a:r>
            <a:r>
              <a:rPr lang="en-US" sz="2800" b="1" dirty="0">
                <a:solidFill>
                  <a:srgbClr val="FF0000"/>
                </a:solidFill>
                <a:latin typeface="-apple-system"/>
              </a:rPr>
              <a:t> </a:t>
            </a:r>
            <a:r>
              <a:rPr lang="en-US" sz="2800" b="1" dirty="0">
                <a:solidFill>
                  <a:srgbClr val="222222"/>
                </a:solidFill>
                <a:latin typeface="-apple-system"/>
              </a:rPr>
              <a:t>are thin walled </a:t>
            </a:r>
            <a:r>
              <a:rPr lang="en-US" sz="2800" b="1" dirty="0">
                <a:solidFill>
                  <a:srgbClr val="FF0000"/>
                </a:solidFill>
                <a:latin typeface="-apple-system"/>
              </a:rPr>
              <a:t>without </a:t>
            </a:r>
            <a:r>
              <a:rPr lang="en-US" sz="2800" b="1" dirty="0" err="1">
                <a:solidFill>
                  <a:srgbClr val="FF0000"/>
                </a:solidFill>
                <a:latin typeface="-apple-system"/>
              </a:rPr>
              <a:t>casparian</a:t>
            </a:r>
            <a:r>
              <a:rPr lang="en-US" sz="2800" b="1" dirty="0">
                <a:solidFill>
                  <a:srgbClr val="FF0000"/>
                </a:solidFill>
                <a:latin typeface="-apple-system"/>
              </a:rPr>
              <a:t> strips</a:t>
            </a:r>
            <a:r>
              <a:rPr lang="en-US" sz="2800" b="1" dirty="0">
                <a:solidFill>
                  <a:srgbClr val="222222"/>
                </a:solidFill>
                <a:latin typeface="-apple-system"/>
              </a:rPr>
              <a:t>. These cells are called </a:t>
            </a:r>
            <a:r>
              <a:rPr lang="en-US" sz="2800" b="1" dirty="0">
                <a:solidFill>
                  <a:srgbClr val="FF0000"/>
                </a:solidFill>
                <a:latin typeface="-apple-system"/>
              </a:rPr>
              <a:t>passage cells</a:t>
            </a:r>
            <a:r>
              <a:rPr lang="en-US" sz="2800" b="1" dirty="0">
                <a:solidFill>
                  <a:srgbClr val="222222"/>
                </a:solidFill>
                <a:latin typeface="-apple-system"/>
              </a:rPr>
              <a:t>.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>
                <a:solidFill>
                  <a:srgbClr val="222222"/>
                </a:solidFill>
                <a:latin typeface="-apple-system"/>
              </a:rPr>
              <a:t>Passage cells help in the entry of water and salts from cortex into stele.</a:t>
            </a:r>
            <a:endParaRPr lang="en-US" sz="2800" b="1" i="0" dirty="0">
              <a:solidFill>
                <a:srgbClr val="222222"/>
              </a:solidFill>
              <a:effectLst/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081627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9488" y="654050"/>
            <a:ext cx="7510462" cy="2824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0771" name="Text Box 2"/>
          <p:cNvSpPr txBox="1">
            <a:spLocks noChangeArrowheads="1"/>
          </p:cNvSpPr>
          <p:nvPr/>
        </p:nvSpPr>
        <p:spPr bwMode="auto">
          <a:xfrm>
            <a:off x="2047875" y="3917950"/>
            <a:ext cx="5373688" cy="15986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81639" tIns="40820" rIns="81639" bIns="4082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fr-FR" sz="2400" b="1" dirty="0"/>
              <a:t>épaississement </a:t>
            </a:r>
            <a:r>
              <a:rPr lang="fr-FR" sz="2400" b="1" dirty="0" err="1"/>
              <a:t>subérolignifié</a:t>
            </a:r>
            <a:r>
              <a:rPr lang="fr-FR" sz="2400" b="1" dirty="0"/>
              <a:t>"</a:t>
            </a:r>
            <a:r>
              <a:rPr lang="fr-FR" sz="2400" dirty="0"/>
              <a:t> → </a:t>
            </a:r>
            <a:r>
              <a:rPr lang="ar-DZ" sz="2400" dirty="0"/>
              <a:t>تعني تغلظًا يحتوي على </a:t>
            </a:r>
            <a:r>
              <a:rPr lang="ar-DZ" sz="2400" b="1" dirty="0" err="1"/>
              <a:t>السوبرين</a:t>
            </a:r>
            <a:r>
              <a:rPr lang="ar-DZ" sz="2400" b="1" dirty="0"/>
              <a:t> واللجنين</a:t>
            </a:r>
            <a:r>
              <a:rPr lang="ar-DZ" sz="2400" dirty="0"/>
              <a:t>، مما يجعله حاجزًا لحماية الأنسجة الداخلية</a:t>
            </a:r>
            <a:r>
              <a:rPr lang="ar-DZ" sz="2400" dirty="0" smtClean="0"/>
              <a:t>.</a:t>
            </a: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ar-DZ" sz="2400" dirty="0" err="1"/>
              <a:t>لى</a:t>
            </a:r>
            <a:r>
              <a:rPr lang="ar-DZ" sz="2400" dirty="0"/>
              <a:t> شكل </a:t>
            </a:r>
            <a:r>
              <a:rPr lang="ar-DZ" sz="2400" b="1" dirty="0">
                <a:solidFill>
                  <a:srgbClr val="FF0000"/>
                </a:solidFill>
              </a:rPr>
              <a:t>حدوة حصان</a:t>
            </a:r>
            <a:r>
              <a:rPr lang="en-GB" sz="2400" b="1" dirty="0" smtClean="0">
                <a:solidFill>
                  <a:srgbClr val="FF0000"/>
                </a:solidFill>
                <a:cs typeface="Lucida Sans Unicode" pitchFamily="34" charset="0"/>
              </a:rPr>
              <a:t>.</a:t>
            </a:r>
            <a:endParaRPr lang="en-GB" sz="2400" b="1" dirty="0">
              <a:solidFill>
                <a:srgbClr val="FF0000"/>
              </a:solidFill>
              <a:cs typeface="Lucida Sans Unicode" pitchFamily="34" charset="0"/>
            </a:endParaRPr>
          </a:p>
        </p:txBody>
      </p:sp>
      <p:sp>
        <p:nvSpPr>
          <p:cNvPr id="2" name="Lune 1"/>
          <p:cNvSpPr/>
          <p:nvPr/>
        </p:nvSpPr>
        <p:spPr>
          <a:xfrm rot="19311710">
            <a:off x="7885113" y="2270125"/>
            <a:ext cx="936625" cy="792163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2047874" y="5551951"/>
            <a:ext cx="6124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The endoderm with </a:t>
            </a:r>
            <a:r>
              <a:rPr lang="en-US" sz="2400" b="1" dirty="0" err="1">
                <a:solidFill>
                  <a:srgbClr val="FF0000"/>
                </a:solidFill>
              </a:rPr>
              <a:t>suberolignified</a:t>
            </a:r>
            <a:r>
              <a:rPr lang="en-US" sz="2400" b="1" dirty="0">
                <a:solidFill>
                  <a:srgbClr val="FF0000"/>
                </a:solidFill>
              </a:rPr>
              <a:t> thickening in the shape of a horseshoe, characteristic of the roots of monocots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91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 descr="https://asset.library.wisc.edu/1711.dl/MB3XIY4UIYBQ584/M/s240-46a31.jpg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755650" y="115888"/>
            <a:ext cx="8136830" cy="6265440"/>
            <a:chOff x="755650" y="115888"/>
            <a:chExt cx="8136830" cy="6265440"/>
          </a:xfrm>
        </p:grpSpPr>
        <p:pic>
          <p:nvPicPr>
            <p:cNvPr id="81923" name="Picture 3" descr="C:\Users\acer\Desktop\endoderm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650" y="115888"/>
              <a:ext cx="7992814" cy="6265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ZoneTexte 3"/>
            <p:cNvSpPr txBox="1"/>
            <p:nvPr/>
          </p:nvSpPr>
          <p:spPr>
            <a:xfrm>
              <a:off x="3923928" y="2852936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DZ" sz="2800" b="1" dirty="0" err="1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لحا</a:t>
              </a:r>
              <a:endParaRPr lang="fr-FR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5" name="ZoneTexte 4"/>
            <p:cNvSpPr txBox="1"/>
            <p:nvPr/>
          </p:nvSpPr>
          <p:spPr>
            <a:xfrm>
              <a:off x="6156176" y="1556792"/>
              <a:ext cx="936104" cy="954107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ar-DZ" sz="28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خشب تالي</a:t>
              </a:r>
              <a:endParaRPr lang="fr-FR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6588224" y="5858108"/>
              <a:ext cx="2304256" cy="52322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ar-DZ" sz="28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خلايا المرور</a:t>
              </a:r>
              <a:endParaRPr lang="fr-FR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7" name="Flèche droite 6"/>
            <p:cNvSpPr/>
            <p:nvPr/>
          </p:nvSpPr>
          <p:spPr>
            <a:xfrm>
              <a:off x="2555776" y="4869160"/>
              <a:ext cx="648072" cy="57606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6876256" y="4372018"/>
              <a:ext cx="1440160" cy="5232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ar-DZ" sz="2800" b="1" dirty="0" smtClean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خشب اول </a:t>
              </a:r>
              <a:endParaRPr lang="fr-FR" sz="28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" name="Flèche vers le haut 1"/>
            <p:cNvSpPr/>
            <p:nvPr/>
          </p:nvSpPr>
          <p:spPr>
            <a:xfrm>
              <a:off x="6156176" y="5373216"/>
              <a:ext cx="576064" cy="1008112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3" name="ZoneTexte 2"/>
            <p:cNvSpPr txBox="1"/>
            <p:nvPr/>
          </p:nvSpPr>
          <p:spPr>
            <a:xfrm>
              <a:off x="899592" y="5445223"/>
              <a:ext cx="2304256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DZ" sz="2400" b="1" dirty="0" smtClean="0">
                  <a:solidFill>
                    <a:prstClr val="white"/>
                  </a:solidFill>
                </a:rPr>
                <a:t>القشرة الداخلية</a:t>
              </a:r>
              <a:endParaRPr lang="fr-FR" sz="24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9" name="Flèche vers le haut 8"/>
          <p:cNvSpPr/>
          <p:nvPr/>
        </p:nvSpPr>
        <p:spPr>
          <a:xfrm>
            <a:off x="8287114" y="4077072"/>
            <a:ext cx="317334" cy="55655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0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35_14aaPrimaryRootTissues-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7"/>
          <a:stretch>
            <a:fillRect/>
          </a:stretch>
        </p:blipFill>
        <p:spPr bwMode="auto">
          <a:xfrm>
            <a:off x="207963" y="1797050"/>
            <a:ext cx="85613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Line 4"/>
          <p:cNvSpPr>
            <a:spLocks noChangeShapeType="1"/>
          </p:cNvSpPr>
          <p:nvPr/>
        </p:nvSpPr>
        <p:spPr bwMode="auto">
          <a:xfrm>
            <a:off x="3211513" y="2817813"/>
            <a:ext cx="39687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5535613" y="1881188"/>
            <a:ext cx="1182687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Epidermis</a:t>
            </a:r>
          </a:p>
        </p:txBody>
      </p:sp>
      <p:sp>
        <p:nvSpPr>
          <p:cNvPr id="47109" name="Text Box 6"/>
          <p:cNvSpPr txBox="1">
            <a:spLocks noChangeArrowheads="1"/>
          </p:cNvSpPr>
          <p:nvPr/>
        </p:nvSpPr>
        <p:spPr bwMode="auto">
          <a:xfrm>
            <a:off x="5527675" y="2390775"/>
            <a:ext cx="800100" cy="25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Cortex</a:t>
            </a:r>
          </a:p>
        </p:txBody>
      </p:sp>
      <p:sp>
        <p:nvSpPr>
          <p:cNvPr id="47110" name="Text Box 7"/>
          <p:cNvSpPr txBox="1">
            <a:spLocks noChangeArrowheads="1"/>
          </p:cNvSpPr>
          <p:nvPr/>
        </p:nvSpPr>
        <p:spPr bwMode="auto">
          <a:xfrm>
            <a:off x="5529263" y="2827338"/>
            <a:ext cx="14478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Endodermis</a:t>
            </a:r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5527675" y="3303588"/>
            <a:ext cx="1104900" cy="5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Vascular</a:t>
            </a:r>
            <a:b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cylinder</a:t>
            </a:r>
          </a:p>
        </p:txBody>
      </p:sp>
      <p:sp>
        <p:nvSpPr>
          <p:cNvPr id="47112" name="Text Box 9"/>
          <p:cNvSpPr txBox="1">
            <a:spLocks noChangeArrowheads="1"/>
          </p:cNvSpPr>
          <p:nvPr/>
        </p:nvSpPr>
        <p:spPr bwMode="auto">
          <a:xfrm>
            <a:off x="5527675" y="4216400"/>
            <a:ext cx="1117600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Pericycle</a:t>
            </a:r>
          </a:p>
        </p:txBody>
      </p:sp>
      <p:sp>
        <p:nvSpPr>
          <p:cNvPr id="47113" name="Text Box 10"/>
          <p:cNvSpPr txBox="1">
            <a:spLocks noChangeArrowheads="1"/>
          </p:cNvSpPr>
          <p:nvPr/>
        </p:nvSpPr>
        <p:spPr bwMode="auto">
          <a:xfrm>
            <a:off x="5527675" y="4721225"/>
            <a:ext cx="681038" cy="23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Xylem</a:t>
            </a:r>
          </a:p>
        </p:txBody>
      </p:sp>
      <p:sp>
        <p:nvSpPr>
          <p:cNvPr id="47114" name="Text Box 11"/>
          <p:cNvSpPr txBox="1">
            <a:spLocks noChangeArrowheads="1"/>
          </p:cNvSpPr>
          <p:nvPr/>
        </p:nvSpPr>
        <p:spPr bwMode="auto">
          <a:xfrm>
            <a:off x="5541963" y="5195888"/>
            <a:ext cx="866775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Phloem</a:t>
            </a:r>
          </a:p>
        </p:txBody>
      </p:sp>
      <p:sp>
        <p:nvSpPr>
          <p:cNvPr id="47115" name="Text Box 12"/>
          <p:cNvSpPr txBox="1">
            <a:spLocks noChangeArrowheads="1"/>
          </p:cNvSpPr>
          <p:nvPr/>
        </p:nvSpPr>
        <p:spPr bwMode="auto">
          <a:xfrm>
            <a:off x="3875088" y="6376988"/>
            <a:ext cx="879475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100 </a:t>
            </a: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47116" name="Text Box 14"/>
          <p:cNvSpPr txBox="1">
            <a:spLocks noChangeArrowheads="1"/>
          </p:cNvSpPr>
          <p:nvPr/>
        </p:nvSpPr>
        <p:spPr bwMode="auto">
          <a:xfrm>
            <a:off x="14288" y="36513"/>
            <a:ext cx="9129712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fr-FR" sz="36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Root with xylem and phloem in the center</a:t>
            </a:r>
            <a:br>
              <a:rPr lang="en-US" altLang="fr-FR" sz="36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36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(typical of eudicots)</a:t>
            </a:r>
          </a:p>
        </p:txBody>
      </p:sp>
      <p:sp>
        <p:nvSpPr>
          <p:cNvPr id="47117" name="Text Box 15"/>
          <p:cNvSpPr txBox="1">
            <a:spLocks noChangeArrowheads="1"/>
          </p:cNvSpPr>
          <p:nvPr/>
        </p:nvSpPr>
        <p:spPr bwMode="auto">
          <a:xfrm>
            <a:off x="7683500" y="2976563"/>
            <a:ext cx="95885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Dermal</a:t>
            </a:r>
          </a:p>
        </p:txBody>
      </p:sp>
      <p:sp>
        <p:nvSpPr>
          <p:cNvPr id="47118" name="Text Box 16"/>
          <p:cNvSpPr txBox="1">
            <a:spLocks noChangeArrowheads="1"/>
          </p:cNvSpPr>
          <p:nvPr/>
        </p:nvSpPr>
        <p:spPr bwMode="auto">
          <a:xfrm>
            <a:off x="7686675" y="3386138"/>
            <a:ext cx="958850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Ground</a:t>
            </a:r>
          </a:p>
        </p:txBody>
      </p:sp>
      <p:sp>
        <p:nvSpPr>
          <p:cNvPr id="47119" name="Text Box 17"/>
          <p:cNvSpPr txBox="1">
            <a:spLocks noChangeArrowheads="1"/>
          </p:cNvSpPr>
          <p:nvPr/>
        </p:nvSpPr>
        <p:spPr bwMode="auto">
          <a:xfrm>
            <a:off x="7696200" y="3795713"/>
            <a:ext cx="1077913" cy="2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Vascular</a:t>
            </a:r>
          </a:p>
        </p:txBody>
      </p:sp>
      <p:sp>
        <p:nvSpPr>
          <p:cNvPr id="47120" name="Text Box 18"/>
          <p:cNvSpPr txBox="1">
            <a:spLocks noChangeArrowheads="1"/>
          </p:cNvSpPr>
          <p:nvPr/>
        </p:nvSpPr>
        <p:spPr bwMode="auto">
          <a:xfrm>
            <a:off x="7364413" y="2009775"/>
            <a:ext cx="1174750" cy="6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Key </a:t>
            </a:r>
            <a:b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</a:br>
            <a:r>
              <a:rPr lang="en-US" altLang="fr-FR" sz="1900" b="1">
                <a:latin typeface="Times New Roman" panose="02020603050405020304" pitchFamily="18" charset="0"/>
                <a:ea typeface="ヒラギノ角ゴ Pro W3"/>
                <a:cs typeface="Times New Roman" panose="02020603050405020304" pitchFamily="18" charset="0"/>
              </a:rPr>
              <a:t>to labels</a:t>
            </a:r>
          </a:p>
        </p:txBody>
      </p:sp>
      <p:sp>
        <p:nvSpPr>
          <p:cNvPr id="47121" name="Line 19"/>
          <p:cNvSpPr>
            <a:spLocks noChangeShapeType="1"/>
          </p:cNvSpPr>
          <p:nvPr/>
        </p:nvSpPr>
        <p:spPr bwMode="auto">
          <a:xfrm>
            <a:off x="4110038" y="6210300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2" name="Line 20"/>
          <p:cNvSpPr>
            <a:spLocks noChangeShapeType="1"/>
          </p:cNvSpPr>
          <p:nvPr/>
        </p:nvSpPr>
        <p:spPr bwMode="auto">
          <a:xfrm>
            <a:off x="4441825" y="6210300"/>
            <a:ext cx="0" cy="119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3" name="Line 21"/>
          <p:cNvSpPr>
            <a:spLocks noChangeShapeType="1"/>
          </p:cNvSpPr>
          <p:nvPr/>
        </p:nvSpPr>
        <p:spPr bwMode="auto">
          <a:xfrm>
            <a:off x="4110038" y="6262688"/>
            <a:ext cx="3317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4" name="Line 22"/>
          <p:cNvSpPr>
            <a:spLocks noChangeShapeType="1"/>
          </p:cNvSpPr>
          <p:nvPr/>
        </p:nvSpPr>
        <p:spPr bwMode="auto">
          <a:xfrm flipV="1">
            <a:off x="3792538" y="2030413"/>
            <a:ext cx="1654175" cy="1587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5" name="Line 23"/>
          <p:cNvSpPr>
            <a:spLocks noChangeShapeType="1"/>
          </p:cNvSpPr>
          <p:nvPr/>
        </p:nvSpPr>
        <p:spPr bwMode="auto">
          <a:xfrm flipV="1">
            <a:off x="3898900" y="2466975"/>
            <a:ext cx="1547813" cy="47625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6" name="Line 24"/>
          <p:cNvSpPr>
            <a:spLocks noChangeShapeType="1"/>
          </p:cNvSpPr>
          <p:nvPr/>
        </p:nvSpPr>
        <p:spPr bwMode="auto">
          <a:xfrm flipV="1">
            <a:off x="2774950" y="2955925"/>
            <a:ext cx="2671763" cy="912813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7" name="Line 25"/>
          <p:cNvSpPr>
            <a:spLocks noChangeShapeType="1"/>
          </p:cNvSpPr>
          <p:nvPr/>
        </p:nvSpPr>
        <p:spPr bwMode="auto">
          <a:xfrm flipV="1">
            <a:off x="2881313" y="3459163"/>
            <a:ext cx="2578100" cy="67468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8" name="Line 26"/>
          <p:cNvSpPr>
            <a:spLocks noChangeShapeType="1"/>
          </p:cNvSpPr>
          <p:nvPr/>
        </p:nvSpPr>
        <p:spPr bwMode="auto">
          <a:xfrm>
            <a:off x="2801938" y="4198938"/>
            <a:ext cx="2644775" cy="17303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9" name="Line 27"/>
          <p:cNvSpPr>
            <a:spLocks noChangeShapeType="1"/>
          </p:cNvSpPr>
          <p:nvPr/>
        </p:nvSpPr>
        <p:spPr bwMode="auto">
          <a:xfrm>
            <a:off x="2457450" y="4198938"/>
            <a:ext cx="2989263" cy="609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0" name="Line 28"/>
          <p:cNvSpPr>
            <a:spLocks noChangeShapeType="1"/>
          </p:cNvSpPr>
          <p:nvPr/>
        </p:nvSpPr>
        <p:spPr bwMode="auto">
          <a:xfrm>
            <a:off x="2576513" y="4397375"/>
            <a:ext cx="2870200" cy="9525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1" name="Oval 29"/>
          <p:cNvSpPr>
            <a:spLocks noChangeArrowheads="1"/>
          </p:cNvSpPr>
          <p:nvPr/>
        </p:nvSpPr>
        <p:spPr bwMode="auto">
          <a:xfrm>
            <a:off x="2139950" y="3802063"/>
            <a:ext cx="714375" cy="741362"/>
          </a:xfrm>
          <a:prstGeom prst="ellips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32" name="Line 30"/>
          <p:cNvSpPr>
            <a:spLocks noChangeShapeType="1"/>
          </p:cNvSpPr>
          <p:nvPr/>
        </p:nvSpPr>
        <p:spPr bwMode="auto">
          <a:xfrm flipV="1">
            <a:off x="3792538" y="2025650"/>
            <a:ext cx="1654175" cy="15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3" name="Line 31"/>
          <p:cNvSpPr>
            <a:spLocks noChangeShapeType="1"/>
          </p:cNvSpPr>
          <p:nvPr/>
        </p:nvSpPr>
        <p:spPr bwMode="auto">
          <a:xfrm flipV="1">
            <a:off x="3898900" y="2462213"/>
            <a:ext cx="1547813" cy="476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4" name="Line 32"/>
          <p:cNvSpPr>
            <a:spLocks noChangeShapeType="1"/>
          </p:cNvSpPr>
          <p:nvPr/>
        </p:nvSpPr>
        <p:spPr bwMode="auto">
          <a:xfrm flipV="1">
            <a:off x="2774950" y="2951163"/>
            <a:ext cx="2671763" cy="912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5" name="Line 33"/>
          <p:cNvSpPr>
            <a:spLocks noChangeShapeType="1"/>
          </p:cNvSpPr>
          <p:nvPr/>
        </p:nvSpPr>
        <p:spPr bwMode="auto">
          <a:xfrm flipV="1">
            <a:off x="2881313" y="3454400"/>
            <a:ext cx="2578100" cy="6746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6" name="Line 34"/>
          <p:cNvSpPr>
            <a:spLocks noChangeShapeType="1"/>
          </p:cNvSpPr>
          <p:nvPr/>
        </p:nvSpPr>
        <p:spPr bwMode="auto">
          <a:xfrm>
            <a:off x="2801938" y="4194175"/>
            <a:ext cx="2644775" cy="173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7" name="Line 35"/>
          <p:cNvSpPr>
            <a:spLocks noChangeShapeType="1"/>
          </p:cNvSpPr>
          <p:nvPr/>
        </p:nvSpPr>
        <p:spPr bwMode="auto">
          <a:xfrm>
            <a:off x="2457450" y="4194175"/>
            <a:ext cx="2989263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8" name="Line 36"/>
          <p:cNvSpPr>
            <a:spLocks noChangeShapeType="1"/>
          </p:cNvSpPr>
          <p:nvPr/>
        </p:nvSpPr>
        <p:spPr bwMode="auto">
          <a:xfrm>
            <a:off x="2576513" y="4392613"/>
            <a:ext cx="2870200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9" name="Oval 37"/>
          <p:cNvSpPr>
            <a:spLocks noChangeArrowheads="1"/>
          </p:cNvSpPr>
          <p:nvPr/>
        </p:nvSpPr>
        <p:spPr bwMode="auto">
          <a:xfrm>
            <a:off x="2139950" y="3802063"/>
            <a:ext cx="714375" cy="74136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fr-FR" altLang="fr-FR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31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</Words>
  <Application>Microsoft Office PowerPoint</Application>
  <PresentationFormat>Affichage à l'écran (4:3)</PresentationFormat>
  <Paragraphs>77</Paragraphs>
  <Slides>22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Chapter III Anatomy of monocot and dicot roots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الأسطوانة المركزية Stele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Lateral roots</vt:lpstr>
      <vt:lpstr>تشكل الجذور الثانوية  Lateral roots formation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lenovo</dc:creator>
  <cp:lastModifiedBy>lenovo</cp:lastModifiedBy>
  <cp:revision>2</cp:revision>
  <dcterms:created xsi:type="dcterms:W3CDTF">2026-04-18T20:16:31Z</dcterms:created>
  <dcterms:modified xsi:type="dcterms:W3CDTF">2026-04-18T20:16:54Z</dcterms:modified>
</cp:coreProperties>
</file>