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536F3-0384-4A71-B31F-EF26623A57DC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070CE-50A4-41B6-9CD3-17F7E270FA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460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>
              <a:buFont typeface="Times New Roman" pitchFamily="18" charset="0"/>
              <a:buNone/>
            </a:pPr>
            <a:fld id="{6F9B1D7F-833F-43E7-A1E8-DC2FFAB1E448}" type="slidenum">
              <a:rPr lang="en-GB" altLang="fr-FR" sz="120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38</a:t>
            </a:fld>
            <a:endParaRPr lang="en-GB" altLang="fr-FR" sz="120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5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3587" cy="3429000"/>
          </a:xfrm>
          <a:solidFill>
            <a:srgbClr val="FFFFFF"/>
          </a:solidFill>
          <a:ln/>
        </p:spPr>
      </p:sp>
      <p:sp>
        <p:nvSpPr>
          <p:cNvPr id="4055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noFill/>
        </p:spPr>
        <p:txBody>
          <a:bodyPr wrap="none" anchor="ctr"/>
          <a:lstStyle/>
          <a:p>
            <a:endParaRPr lang="fr-FR" altLang="fr-F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27B6-DB99-4AC5-AC56-F76964A38E4E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FEE1-4330-4D81-87BF-CA9F5BB5E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96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27B6-DB99-4AC5-AC56-F76964A38E4E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FEE1-4330-4D81-87BF-CA9F5BB5E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8347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27B6-DB99-4AC5-AC56-F76964A38E4E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FEE1-4330-4D81-87BF-CA9F5BB5E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853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56839" y="3531477"/>
            <a:ext cx="6858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3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3679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301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27B6-DB99-4AC5-AC56-F76964A38E4E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FEE1-4330-4D81-87BF-CA9F5BB5E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09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27B6-DB99-4AC5-AC56-F76964A38E4E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FEE1-4330-4D81-87BF-CA9F5BB5E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843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27B6-DB99-4AC5-AC56-F76964A38E4E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FEE1-4330-4D81-87BF-CA9F5BB5E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5616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27B6-DB99-4AC5-AC56-F76964A38E4E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FEE1-4330-4D81-87BF-CA9F5BB5E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83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27B6-DB99-4AC5-AC56-F76964A38E4E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FEE1-4330-4D81-87BF-CA9F5BB5E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5534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27B6-DB99-4AC5-AC56-F76964A38E4E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FEE1-4330-4D81-87BF-CA9F5BB5E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635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27B6-DB99-4AC5-AC56-F76964A38E4E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FEE1-4330-4D81-87BF-CA9F5BB5E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16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627B6-DB99-4AC5-AC56-F76964A38E4E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CFEE1-4330-4D81-87BF-CA9F5BB5E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81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627B6-DB99-4AC5-AC56-F76964A38E4E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FEE1-4330-4D81-87BF-CA9F5BB5E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78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flickr.com/photos/stationalpinejosephfourier/1417071663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AutoShape 2" descr="D"/>
          <p:cNvSpPr>
            <a:spLocks noChangeAspect="1" noChangeArrowheads="1"/>
          </p:cNvSpPr>
          <p:nvPr/>
        </p:nvSpPr>
        <p:spPr bwMode="auto">
          <a:xfrm>
            <a:off x="155575" y="-1935163"/>
            <a:ext cx="6096000" cy="403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99" y="108189"/>
            <a:ext cx="9144001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39552" y="2103438"/>
            <a:ext cx="8229600" cy="154158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4000" b="1" dirty="0" smtClean="0">
                <a:solidFill>
                  <a:srgbClr val="0070C0"/>
                </a:solidFill>
              </a:rPr>
              <a:t>FLOWERS AND INFLORESCENCES  . </a:t>
            </a:r>
            <a:r>
              <a:rPr lang="ar-DZ" sz="4000" b="1" dirty="0" err="1" smtClean="0">
                <a:solidFill>
                  <a:srgbClr val="0070C0"/>
                </a:solidFill>
              </a:rPr>
              <a:t>الازهاروالنورات</a:t>
            </a:r>
            <a:endParaRPr lang="fr-FR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1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carpe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713" y="976313"/>
            <a:ext cx="2949575" cy="2493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355600" y="228600"/>
            <a:ext cx="7113588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r>
              <a:rPr lang="fr-CA" b="1"/>
              <a:t>Le carpelle peut être unique (A) ou multiple (B)</a:t>
            </a:r>
          </a:p>
        </p:txBody>
      </p:sp>
      <p:pic>
        <p:nvPicPr>
          <p:cNvPr id="154629" name="Picture 5" descr="fleurcou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2133600"/>
            <a:ext cx="3173413" cy="4518025"/>
          </a:xfrm>
          <a:prstGeom prst="rect">
            <a:avLst/>
          </a:prstGeom>
          <a:noFill/>
        </p:spPr>
      </p:pic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4097338" y="857250"/>
            <a:ext cx="4673600" cy="83099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2400" dirty="0"/>
              <a:t>The set of </a:t>
            </a:r>
            <a:r>
              <a:rPr lang="en-US" sz="2400" dirty="0">
                <a:solidFill>
                  <a:srgbClr val="FF0000"/>
                </a:solidFill>
              </a:rPr>
              <a:t>carpels</a:t>
            </a:r>
            <a:r>
              <a:rPr lang="en-US" sz="2400" dirty="0"/>
              <a:t> (when there are several) </a:t>
            </a:r>
            <a:r>
              <a:rPr lang="en-US" sz="2400" dirty="0">
                <a:solidFill>
                  <a:srgbClr val="FF0000"/>
                </a:solidFill>
              </a:rPr>
              <a:t>forms</a:t>
            </a:r>
            <a:r>
              <a:rPr lang="en-US" sz="2400" dirty="0"/>
              <a:t> the </a:t>
            </a:r>
            <a:r>
              <a:rPr lang="en-US" sz="2400" dirty="0">
                <a:solidFill>
                  <a:srgbClr val="FF0000"/>
                </a:solidFill>
              </a:rPr>
              <a:t>pistil.</a:t>
            </a:r>
            <a:endParaRPr lang="fr-CA" sz="2400" dirty="0">
              <a:solidFill>
                <a:srgbClr val="FF0000"/>
              </a:solidFill>
            </a:endParaRPr>
          </a:p>
        </p:txBody>
      </p:sp>
      <p:sp>
        <p:nvSpPr>
          <p:cNvPr id="154637" name="Line 13"/>
          <p:cNvSpPr>
            <a:spLocks noChangeShapeType="1"/>
          </p:cNvSpPr>
          <p:nvPr/>
        </p:nvSpPr>
        <p:spPr bwMode="auto">
          <a:xfrm>
            <a:off x="6610350" y="2049463"/>
            <a:ext cx="649288" cy="2413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54638" name="Line 14"/>
          <p:cNvSpPr>
            <a:spLocks noChangeShapeType="1"/>
          </p:cNvSpPr>
          <p:nvPr/>
        </p:nvSpPr>
        <p:spPr bwMode="auto">
          <a:xfrm flipH="1">
            <a:off x="7600950" y="3525838"/>
            <a:ext cx="6731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54639" name="Line 15"/>
          <p:cNvSpPr>
            <a:spLocks noChangeShapeType="1"/>
          </p:cNvSpPr>
          <p:nvPr/>
        </p:nvSpPr>
        <p:spPr bwMode="auto">
          <a:xfrm>
            <a:off x="5827713" y="5332413"/>
            <a:ext cx="858837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54641" name="Freeform 17"/>
          <p:cNvSpPr>
            <a:spLocks/>
          </p:cNvSpPr>
          <p:nvPr/>
        </p:nvSpPr>
        <p:spPr bwMode="auto">
          <a:xfrm>
            <a:off x="7326313" y="4913313"/>
            <a:ext cx="738187" cy="254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65" y="83"/>
              </a:cxn>
              <a:cxn ang="0">
                <a:pos x="83" y="160"/>
              </a:cxn>
            </a:cxnLst>
            <a:rect l="0" t="0" r="r" b="b"/>
            <a:pathLst>
              <a:path w="465" h="160">
                <a:moveTo>
                  <a:pt x="0" y="0"/>
                </a:moveTo>
                <a:lnTo>
                  <a:pt x="465" y="83"/>
                </a:lnTo>
                <a:lnTo>
                  <a:pt x="83" y="160"/>
                </a:lnTo>
              </a:path>
            </a:pathLst>
          </a:custGeom>
          <a:noFill/>
          <a:ln w="28575" cap="flat" cmpd="sng">
            <a:solidFill>
              <a:srgbClr val="FF3300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154636" name="Text Box 12"/>
          <p:cNvSpPr txBox="1">
            <a:spLocks noChangeArrowheads="1"/>
          </p:cNvSpPr>
          <p:nvPr/>
        </p:nvSpPr>
        <p:spPr bwMode="auto">
          <a:xfrm>
            <a:off x="8053388" y="4892675"/>
            <a:ext cx="1014124" cy="461665"/>
          </a:xfrm>
          <a:prstGeom prst="rect">
            <a:avLst/>
          </a:prstGeom>
          <a:solidFill>
            <a:srgbClr val="E6E6E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A" sz="2400" b="1" dirty="0">
                <a:solidFill>
                  <a:schemeClr val="tx1"/>
                </a:solidFill>
              </a:rPr>
              <a:t>ovules</a:t>
            </a:r>
          </a:p>
        </p:txBody>
      </p:sp>
      <p:sp>
        <p:nvSpPr>
          <p:cNvPr id="154635" name="Text Box 11"/>
          <p:cNvSpPr txBox="1">
            <a:spLocks noChangeArrowheads="1"/>
          </p:cNvSpPr>
          <p:nvPr/>
        </p:nvSpPr>
        <p:spPr bwMode="auto">
          <a:xfrm>
            <a:off x="8274050" y="3340100"/>
            <a:ext cx="788742" cy="461665"/>
          </a:xfrm>
          <a:prstGeom prst="rect">
            <a:avLst/>
          </a:prstGeom>
          <a:solidFill>
            <a:srgbClr val="E6E6E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A" sz="2400" b="1" dirty="0">
                <a:solidFill>
                  <a:schemeClr val="tx1"/>
                </a:solidFill>
              </a:rPr>
              <a:t>style</a:t>
            </a:r>
          </a:p>
        </p:txBody>
      </p:sp>
      <p:sp>
        <p:nvSpPr>
          <p:cNvPr id="154633" name="Text Box 9"/>
          <p:cNvSpPr txBox="1">
            <a:spLocks noChangeArrowheads="1"/>
          </p:cNvSpPr>
          <p:nvPr/>
        </p:nvSpPr>
        <p:spPr bwMode="auto">
          <a:xfrm>
            <a:off x="5581650" y="1893888"/>
            <a:ext cx="1291829" cy="461665"/>
          </a:xfrm>
          <a:prstGeom prst="rect">
            <a:avLst/>
          </a:prstGeom>
          <a:solidFill>
            <a:srgbClr val="E6E6E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A" sz="2400" b="1" dirty="0">
                <a:solidFill>
                  <a:schemeClr val="tx1"/>
                </a:solidFill>
              </a:rPr>
              <a:t>stigmate</a:t>
            </a:r>
          </a:p>
        </p:txBody>
      </p:sp>
      <p:sp>
        <p:nvSpPr>
          <p:cNvPr id="154634" name="Text Box 10"/>
          <p:cNvSpPr txBox="1">
            <a:spLocks noChangeArrowheads="1"/>
          </p:cNvSpPr>
          <p:nvPr/>
        </p:nvSpPr>
        <p:spPr bwMode="auto">
          <a:xfrm>
            <a:off x="5038725" y="5160963"/>
            <a:ext cx="1106521" cy="523220"/>
          </a:xfrm>
          <a:prstGeom prst="rect">
            <a:avLst/>
          </a:prstGeom>
          <a:solidFill>
            <a:srgbClr val="E6E6E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CA" sz="2800" b="1" dirty="0" err="1" smtClean="0">
                <a:solidFill>
                  <a:schemeClr val="tx1"/>
                </a:solidFill>
              </a:rPr>
              <a:t>ovairy</a:t>
            </a:r>
            <a:endParaRPr lang="fr-C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640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88640"/>
            <a:ext cx="4953000" cy="65169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1"/>
            <a:r>
              <a:rPr lang="en-US" altLang="fr-FR" b="1" dirty="0" smtClean="0"/>
              <a:t>Monocarpellary :</a:t>
            </a:r>
            <a:r>
              <a:rPr lang="en-US" altLang="fr-FR" dirty="0" smtClean="0"/>
              <a:t> It is a ovary with a single carpel, e.g., Bean.</a:t>
            </a:r>
            <a:endParaRPr lang="en-US" altLang="fr-FR" b="1" dirty="0" smtClean="0"/>
          </a:p>
          <a:p>
            <a:pPr lvl="1"/>
            <a:r>
              <a:rPr lang="en-US" altLang="fr-FR" b="1" dirty="0" err="1" smtClean="0"/>
              <a:t>Bicarpellary</a:t>
            </a:r>
            <a:r>
              <a:rPr lang="en-US" altLang="fr-FR" b="1" dirty="0" smtClean="0"/>
              <a:t> :</a:t>
            </a:r>
            <a:r>
              <a:rPr lang="en-US" altLang="fr-FR" dirty="0" smtClean="0"/>
              <a:t> It is presence of two carpels in a ovary, e.g., </a:t>
            </a:r>
            <a:r>
              <a:rPr lang="en-US" altLang="fr-FR" i="1" dirty="0" err="1" smtClean="0"/>
              <a:t>Solanum</a:t>
            </a:r>
            <a:r>
              <a:rPr lang="en-US" altLang="fr-FR" dirty="0" smtClean="0"/>
              <a:t>.</a:t>
            </a:r>
            <a:endParaRPr lang="en-US" altLang="fr-FR" b="1" dirty="0" smtClean="0"/>
          </a:p>
          <a:p>
            <a:pPr lvl="1"/>
            <a:r>
              <a:rPr lang="en-US" altLang="fr-FR" b="1" dirty="0" err="1" smtClean="0"/>
              <a:t>Tricarpellary</a:t>
            </a:r>
            <a:r>
              <a:rPr lang="en-US" altLang="fr-FR" b="1" dirty="0" smtClean="0"/>
              <a:t> :</a:t>
            </a:r>
            <a:r>
              <a:rPr lang="en-US" altLang="fr-FR" dirty="0" smtClean="0"/>
              <a:t> It is presence of three carpels, e.g., </a:t>
            </a:r>
            <a:r>
              <a:rPr lang="en-US" altLang="fr-FR" i="1" dirty="0" err="1" smtClean="0"/>
              <a:t>Cocos</a:t>
            </a:r>
            <a:r>
              <a:rPr lang="en-US" altLang="fr-FR" dirty="0" smtClean="0"/>
              <a:t>.</a:t>
            </a:r>
            <a:endParaRPr lang="en-US" altLang="fr-FR" b="1" dirty="0" smtClean="0"/>
          </a:p>
          <a:p>
            <a:pPr lvl="1"/>
            <a:r>
              <a:rPr lang="en-US" altLang="fr-FR" b="1" dirty="0" err="1" smtClean="0"/>
              <a:t>Tetracarpellary</a:t>
            </a:r>
            <a:r>
              <a:rPr lang="en-US" altLang="fr-FR" b="1" dirty="0" smtClean="0"/>
              <a:t> :</a:t>
            </a:r>
            <a:r>
              <a:rPr lang="en-US" altLang="fr-FR" dirty="0" smtClean="0"/>
              <a:t> It is presence of four carpels, e.g., Cotton.</a:t>
            </a:r>
          </a:p>
          <a:p>
            <a:pPr lvl="2"/>
            <a:r>
              <a:rPr lang="en-US" altLang="fr-FR" sz="2400" b="1" dirty="0" err="1" smtClean="0"/>
              <a:t>Pentacarpellary</a:t>
            </a:r>
            <a:r>
              <a:rPr lang="en-US" altLang="fr-FR" sz="2400" b="1" dirty="0" smtClean="0"/>
              <a:t> :</a:t>
            </a:r>
            <a:r>
              <a:rPr lang="en-US" altLang="fr-FR" sz="2400" dirty="0" smtClean="0"/>
              <a:t> It is presence of five carpels, e.g., </a:t>
            </a:r>
            <a:r>
              <a:rPr lang="en-US" altLang="fr-FR" sz="2400" i="1" dirty="0" smtClean="0"/>
              <a:t>Hibiscus</a:t>
            </a:r>
            <a:r>
              <a:rPr lang="en-US" altLang="fr-FR" sz="2400" dirty="0" smtClean="0"/>
              <a:t>.</a:t>
            </a:r>
          </a:p>
          <a:p>
            <a:pPr lvl="2">
              <a:buFontTx/>
              <a:buNone/>
            </a:pPr>
            <a:endParaRPr lang="en-US" altLang="fr-FR" sz="2400" b="1" dirty="0" smtClean="0"/>
          </a:p>
          <a:p>
            <a:pPr lvl="2"/>
            <a:r>
              <a:rPr lang="en-US" altLang="fr-FR" sz="2400" b="1" dirty="0" err="1" smtClean="0"/>
              <a:t>Multicarpellary</a:t>
            </a:r>
            <a:r>
              <a:rPr lang="en-US" altLang="fr-FR" sz="2400" b="1" dirty="0" smtClean="0"/>
              <a:t> :</a:t>
            </a:r>
            <a:r>
              <a:rPr lang="en-US" altLang="fr-FR" sz="2400" dirty="0" smtClean="0"/>
              <a:t> It is presence of many carpels, e.g., </a:t>
            </a:r>
            <a:r>
              <a:rPr lang="en-US" altLang="fr-FR" sz="2400" i="1" dirty="0" err="1" smtClean="0"/>
              <a:t>Annona</a:t>
            </a:r>
            <a:r>
              <a:rPr lang="en-US" altLang="fr-FR" sz="2400" dirty="0" smtClean="0"/>
              <a:t>.</a:t>
            </a:r>
          </a:p>
        </p:txBody>
      </p:sp>
      <p:pic>
        <p:nvPicPr>
          <p:cNvPr id="276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2656"/>
            <a:ext cx="3778696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86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 smtClean="0"/>
              <a:t>Cohesion of carpel.</a:t>
            </a:r>
          </a:p>
        </p:txBody>
      </p:sp>
      <p:sp>
        <p:nvSpPr>
          <p:cNvPr id="2867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04664"/>
            <a:ext cx="4618856" cy="59961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FontTx/>
              <a:buNone/>
            </a:pPr>
            <a:r>
              <a:rPr lang="en-US" altLang="fr-FR" sz="2400" dirty="0" smtClean="0"/>
              <a:t>If number of carpels is more than one, they may be</a:t>
            </a:r>
          </a:p>
          <a:p>
            <a:r>
              <a:rPr lang="en-US" altLang="fr-FR" sz="2400" dirty="0" smtClean="0"/>
              <a:t>(i)	</a:t>
            </a:r>
            <a:r>
              <a:rPr lang="en-US" altLang="fr-FR" sz="2400" b="1" i="1" dirty="0" err="1" smtClean="0"/>
              <a:t>Apocarpous</a:t>
            </a:r>
            <a:r>
              <a:rPr lang="en-US" altLang="fr-FR" sz="2400" dirty="0" smtClean="0"/>
              <a:t>: Carpels are free. Each carpel has its own    style and stigma, e.g., Rose.</a:t>
            </a:r>
          </a:p>
          <a:p>
            <a:endParaRPr lang="en-US" altLang="fr-FR" sz="2400" dirty="0" smtClean="0"/>
          </a:p>
          <a:p>
            <a:endParaRPr lang="en-US" altLang="fr-FR" sz="2400" dirty="0" smtClean="0"/>
          </a:p>
          <a:p>
            <a:r>
              <a:rPr lang="en-US" altLang="fr-FR" sz="2400" dirty="0" smtClean="0"/>
              <a:t>(ii)	</a:t>
            </a:r>
            <a:r>
              <a:rPr lang="en-US" altLang="fr-FR" sz="2400" b="1" i="1" dirty="0" err="1" smtClean="0"/>
              <a:t>Syncarpous</a:t>
            </a:r>
            <a:r>
              <a:rPr lang="en-US" altLang="fr-FR" sz="2400" dirty="0" smtClean="0"/>
              <a:t>: Carpels are united, e.g., Lady’s finger, Tomato</a:t>
            </a:r>
          </a:p>
        </p:txBody>
      </p:sp>
      <p:pic>
        <p:nvPicPr>
          <p:cNvPr id="28676" name="Picture 9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6096" y="116632"/>
            <a:ext cx="3528391" cy="3384376"/>
          </a:xfrm>
        </p:spPr>
      </p:pic>
      <p:pic>
        <p:nvPicPr>
          <p:cNvPr id="2867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01008"/>
            <a:ext cx="3528392" cy="2779390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6496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ar-DZ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بالوضع المشيمي </a:t>
            </a:r>
            <a:r>
              <a:rPr lang="fr-FR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Placentation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5059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882013"/>
              </p:ext>
            </p:extLst>
          </p:nvPr>
        </p:nvGraphicFramePr>
        <p:xfrm>
          <a:off x="857224" y="0"/>
          <a:ext cx="7643865" cy="5497821"/>
        </p:xfrm>
        <a:graphic>
          <a:graphicData uri="http://schemas.openxmlformats.org/drawingml/2006/table">
            <a:tbl>
              <a:tblPr/>
              <a:tblGrid>
                <a:gridCol w="1983816"/>
                <a:gridCol w="1750862"/>
                <a:gridCol w="1982992"/>
                <a:gridCol w="1926195"/>
              </a:tblGrid>
              <a:tr h="37536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413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b="1" dirty="0">
                          <a:latin typeface="Calibri"/>
                          <a:ea typeface="Times New Roman"/>
                          <a:cs typeface="Times New Roman"/>
                        </a:rPr>
                        <a:t>الصورة 08: بويضات محورية</a:t>
                      </a:r>
                      <a:endParaRPr lang="fr-FR" sz="28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b="1" dirty="0">
                          <a:latin typeface="Calibri"/>
                          <a:ea typeface="Times New Roman"/>
                          <a:cs typeface="Times New Roman"/>
                        </a:rPr>
                        <a:t>الصورة 07: محورية </a:t>
                      </a:r>
                      <a:endParaRPr lang="fr-FR" sz="28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2800" b="1" dirty="0">
                          <a:latin typeface="Calibri"/>
                          <a:ea typeface="Times New Roman"/>
                          <a:cs typeface="Times New Roman"/>
                        </a:rPr>
                        <a:t>الصورة 06: بويضات مركزية</a:t>
                      </a:r>
                      <a:endParaRPr lang="fr-FR" sz="28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DZ" sz="2800" b="1" dirty="0">
                          <a:latin typeface="Calibri"/>
                          <a:ea typeface="Times New Roman"/>
                          <a:cs typeface="Times New Roman"/>
                        </a:rPr>
                        <a:t>الصورة 05: بويضات </a:t>
                      </a:r>
                      <a:r>
                        <a:rPr lang="ar-DZ" sz="2800" b="1" dirty="0" err="1">
                          <a:latin typeface="Calibri"/>
                          <a:ea typeface="Times New Roman"/>
                          <a:cs typeface="Times New Roman"/>
                        </a:rPr>
                        <a:t>جدارية</a:t>
                      </a:r>
                      <a:r>
                        <a:rPr lang="ar-DZ" sz="2800" b="1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fr-FR" sz="28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4033" name="Image 6" descr="Placentation"/>
          <p:cNvPicPr>
            <a:picLocks noChangeAspect="1" noChangeArrowheads="1"/>
          </p:cNvPicPr>
          <p:nvPr/>
        </p:nvPicPr>
        <p:blipFill>
          <a:blip r:embed="rId2"/>
          <a:srcRect l="73938"/>
          <a:stretch>
            <a:fillRect/>
          </a:stretch>
        </p:blipFill>
        <p:spPr bwMode="auto">
          <a:xfrm>
            <a:off x="6643702" y="260648"/>
            <a:ext cx="1857388" cy="3454104"/>
          </a:xfrm>
          <a:prstGeom prst="rect">
            <a:avLst/>
          </a:prstGeom>
          <a:noFill/>
        </p:spPr>
      </p:pic>
      <p:pic>
        <p:nvPicPr>
          <p:cNvPr id="9" name="Image 8" descr="Placentation"/>
          <p:cNvPicPr/>
          <p:nvPr/>
        </p:nvPicPr>
        <p:blipFill>
          <a:blip r:embed="rId2"/>
          <a:srcRect l="50728" r="24975"/>
          <a:stretch>
            <a:fillRect/>
          </a:stretch>
        </p:blipFill>
        <p:spPr bwMode="auto">
          <a:xfrm>
            <a:off x="4572000" y="260648"/>
            <a:ext cx="2000264" cy="356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Placentation"/>
          <p:cNvPicPr/>
          <p:nvPr/>
        </p:nvPicPr>
        <p:blipFill>
          <a:blip r:embed="rId2"/>
          <a:srcRect l="25892" r="49629"/>
          <a:stretch>
            <a:fillRect/>
          </a:stretch>
        </p:blipFill>
        <p:spPr bwMode="auto">
          <a:xfrm>
            <a:off x="2916675" y="0"/>
            <a:ext cx="1571636" cy="362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Placentation"/>
          <p:cNvPicPr/>
          <p:nvPr/>
        </p:nvPicPr>
        <p:blipFill>
          <a:blip r:embed="rId2"/>
          <a:srcRect r="74278" b="13015"/>
          <a:stretch>
            <a:fillRect/>
          </a:stretch>
        </p:blipFill>
        <p:spPr bwMode="auto">
          <a:xfrm>
            <a:off x="1000100" y="260648"/>
            <a:ext cx="1857388" cy="338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241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re 1"/>
          <p:cNvSpPr>
            <a:spLocks noGrp="1"/>
          </p:cNvSpPr>
          <p:nvPr>
            <p:ph type="title"/>
          </p:nvPr>
        </p:nvSpPr>
        <p:spPr>
          <a:xfrm>
            <a:off x="755576" y="3068960"/>
            <a:ext cx="7770812" cy="1433513"/>
          </a:xfrm>
          <a:solidFill>
            <a:schemeClr val="accent1"/>
          </a:solidFill>
        </p:spPr>
        <p:txBody>
          <a:bodyPr/>
          <a:lstStyle/>
          <a:p>
            <a:r>
              <a:rPr lang="ar-DZ" altLang="fr-FR" dirty="0" smtClean="0"/>
              <a:t>انواع البويضات</a:t>
            </a:r>
            <a:endParaRPr lang="fr-FR" altLang="fr-FR" dirty="0" smtClean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22196" y="1772822"/>
            <a:ext cx="7699608" cy="457188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CONSTITUENT ELEMENTS OF AN EGG</a:t>
            </a: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53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9036495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948264" y="5733256"/>
            <a:ext cx="1872208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Double </a:t>
            </a:r>
            <a:r>
              <a:rPr lang="fr-FR" sz="2400" dirty="0" err="1"/>
              <a:t>Fertilization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9295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héma - Ovules">
            <a:hlinkClick r:id="rId2" tooltip="Partage de photos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500042"/>
            <a:ext cx="7715304" cy="385765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475656" y="4357694"/>
            <a:ext cx="230223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DZ" sz="3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بويضة مستقيمة</a:t>
            </a:r>
            <a:endParaRPr lang="fr-FR" sz="3200" dirty="0"/>
          </a:p>
        </p:txBody>
      </p:sp>
      <p:sp>
        <p:nvSpPr>
          <p:cNvPr id="6" name="Rectangle 5"/>
          <p:cNvSpPr/>
          <p:nvPr/>
        </p:nvSpPr>
        <p:spPr>
          <a:xfrm>
            <a:off x="6588224" y="4360064"/>
            <a:ext cx="22846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DZ" sz="3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بويضة منعكسة </a:t>
            </a:r>
            <a:endParaRPr lang="fr-FR" sz="3200" dirty="0"/>
          </a:p>
        </p:txBody>
      </p:sp>
      <p:sp>
        <p:nvSpPr>
          <p:cNvPr id="7" name="Rectangle 6"/>
          <p:cNvSpPr/>
          <p:nvPr/>
        </p:nvSpPr>
        <p:spPr>
          <a:xfrm>
            <a:off x="4009236" y="4362434"/>
            <a:ext cx="1907895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DZ" sz="32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بويضة كلوية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20729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131840" y="2276872"/>
            <a:ext cx="3240360" cy="7694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err="1" smtClean="0"/>
              <a:t>Corola</a:t>
            </a:r>
            <a:r>
              <a:rPr lang="fr-FR" sz="4400" b="1" dirty="0" smtClean="0"/>
              <a:t> types</a:t>
            </a:r>
            <a:endParaRPr lang="fr-FR" sz="4400" b="1" dirty="0"/>
          </a:p>
        </p:txBody>
      </p:sp>
    </p:spTree>
    <p:extLst>
      <p:ext uri="{BB962C8B-B14F-4D97-AF65-F5344CB8AC3E}">
        <p14:creationId xmlns:p14="http://schemas.microsoft.com/office/powerpoint/2010/main" val="372024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5973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817" name="Group 109"/>
          <p:cNvGrpSpPr>
            <a:grpSpLocks/>
          </p:cNvGrpSpPr>
          <p:nvPr/>
        </p:nvGrpSpPr>
        <p:grpSpPr bwMode="auto">
          <a:xfrm>
            <a:off x="971327" y="476750"/>
            <a:ext cx="7561452" cy="5905041"/>
            <a:chOff x="-222" y="1090"/>
            <a:chExt cx="9119" cy="4786"/>
          </a:xfrm>
        </p:grpSpPr>
        <p:sp>
          <p:nvSpPr>
            <p:cNvPr id="60" name="Text Box 110"/>
            <p:cNvSpPr txBox="1">
              <a:spLocks noChangeArrowheads="1"/>
            </p:cNvSpPr>
            <p:nvPr/>
          </p:nvSpPr>
          <p:spPr bwMode="auto">
            <a:xfrm>
              <a:off x="7905" y="1615"/>
              <a:ext cx="99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DZ" sz="2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Arial" pitchFamily="34" charset="0"/>
                  <a:cs typeface="Times New Roman" pitchFamily="18" charset="0"/>
                </a:rPr>
                <a:t>الاسدية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Text Box 111"/>
            <p:cNvSpPr txBox="1">
              <a:spLocks noChangeArrowheads="1"/>
            </p:cNvSpPr>
            <p:nvPr/>
          </p:nvSpPr>
          <p:spPr bwMode="auto">
            <a:xfrm>
              <a:off x="6524" y="2374"/>
              <a:ext cx="809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DZ" sz="2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Arial" pitchFamily="34" charset="0"/>
                  <a:cs typeface="Times New Roman" pitchFamily="18" charset="0"/>
                </a:rPr>
                <a:t>الخيط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Text Box 112"/>
            <p:cNvSpPr txBox="1">
              <a:spLocks noChangeArrowheads="1"/>
            </p:cNvSpPr>
            <p:nvPr/>
          </p:nvSpPr>
          <p:spPr bwMode="auto">
            <a:xfrm>
              <a:off x="5482" y="1846"/>
              <a:ext cx="1157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DZ" sz="2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Arial" pitchFamily="34" charset="0"/>
                  <a:cs typeface="Times New Roman" pitchFamily="18" charset="0"/>
                </a:rPr>
                <a:t>المئبر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Text Box 113"/>
            <p:cNvSpPr txBox="1">
              <a:spLocks noChangeArrowheads="1"/>
            </p:cNvSpPr>
            <p:nvPr/>
          </p:nvSpPr>
          <p:spPr bwMode="auto">
            <a:xfrm>
              <a:off x="-222" y="1440"/>
              <a:ext cx="93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DZ" sz="2000" b="1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Arial" pitchFamily="34" charset="0"/>
                  <a:cs typeface="Times New Roman" pitchFamily="18" charset="0"/>
                </a:rPr>
                <a:t>المدقة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5936" name="Text Box 114"/>
            <p:cNvSpPr txBox="1">
              <a:spLocks noChangeArrowheads="1"/>
            </p:cNvSpPr>
            <p:nvPr/>
          </p:nvSpPr>
          <p:spPr bwMode="auto">
            <a:xfrm>
              <a:off x="5511" y="5090"/>
              <a:ext cx="1147" cy="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DZ" sz="2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Arial" pitchFamily="34" charset="0"/>
                  <a:cs typeface="Times New Roman" pitchFamily="18" charset="0"/>
                </a:rPr>
                <a:t>السبلات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5937" name="Text Box 115"/>
            <p:cNvSpPr txBox="1">
              <a:spLocks noChangeArrowheads="1"/>
            </p:cNvSpPr>
            <p:nvPr/>
          </p:nvSpPr>
          <p:spPr bwMode="auto">
            <a:xfrm>
              <a:off x="2644" y="5328"/>
              <a:ext cx="1025" cy="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DZ" sz="2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Arial" pitchFamily="34" charset="0"/>
                  <a:cs typeface="Times New Roman" pitchFamily="18" charset="0"/>
                </a:rPr>
                <a:t>البويضة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5938" name="Text Box 116"/>
            <p:cNvSpPr txBox="1">
              <a:spLocks noChangeArrowheads="1"/>
            </p:cNvSpPr>
            <p:nvPr/>
          </p:nvSpPr>
          <p:spPr bwMode="auto">
            <a:xfrm>
              <a:off x="1168" y="5178"/>
              <a:ext cx="925" cy="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DZ" sz="2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Arial" pitchFamily="34" charset="0"/>
                  <a:cs typeface="Times New Roman" pitchFamily="18" charset="0"/>
                </a:rPr>
                <a:t>البتلات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5939" name="Text Box 117"/>
            <p:cNvSpPr txBox="1">
              <a:spLocks noChangeArrowheads="1"/>
            </p:cNvSpPr>
            <p:nvPr/>
          </p:nvSpPr>
          <p:spPr bwMode="auto">
            <a:xfrm>
              <a:off x="2036" y="1090"/>
              <a:ext cx="961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DZ" sz="2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Arial" pitchFamily="34" charset="0"/>
                  <a:cs typeface="Times New Roman" pitchFamily="18" charset="0"/>
                </a:rPr>
                <a:t>الميسم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5940" name="Text Box 118"/>
            <p:cNvSpPr txBox="1">
              <a:spLocks noChangeArrowheads="1"/>
            </p:cNvSpPr>
            <p:nvPr/>
          </p:nvSpPr>
          <p:spPr bwMode="auto">
            <a:xfrm>
              <a:off x="1776" y="1498"/>
              <a:ext cx="778" cy="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DZ" sz="2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Arial" pitchFamily="34" charset="0"/>
                  <a:cs typeface="Times New Roman" pitchFamily="18" charset="0"/>
                </a:rPr>
                <a:t>القلم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5943" name="Text Box 119"/>
            <p:cNvSpPr txBox="1">
              <a:spLocks noChangeArrowheads="1"/>
            </p:cNvSpPr>
            <p:nvPr/>
          </p:nvSpPr>
          <p:spPr bwMode="auto">
            <a:xfrm>
              <a:off x="647" y="2082"/>
              <a:ext cx="1008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DZ" sz="2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Arial" pitchFamily="34" charset="0"/>
                  <a:cs typeface="Times New Roman" pitchFamily="18" charset="0"/>
                </a:rPr>
                <a:t>المبيض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3" name="Connecteur droit avec flèche 2"/>
          <p:cNvCxnSpPr/>
          <p:nvPr/>
        </p:nvCxnSpPr>
        <p:spPr>
          <a:xfrm flipH="1" flipV="1">
            <a:off x="4499992" y="5229200"/>
            <a:ext cx="720080" cy="11525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355976" y="5130320"/>
            <a:ext cx="1368152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rgbClr val="FF0000"/>
                </a:solidFill>
              </a:rPr>
              <a:t>Receptacle</a:t>
            </a:r>
            <a:endParaRPr lang="fr-FR" sz="2000" b="1" dirty="0" smtClean="0">
              <a:solidFill>
                <a:srgbClr val="FF0000"/>
              </a:solidFill>
            </a:endParaRPr>
          </a:p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التخت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MTExYTExMXFhYXFh8aGRkYFyEZHBkeGR8gGxgYGCAZHykiGxwoIBsYJDIiJiosLy8vGSA1OjUuOSkuLywBCgoKBQUFDgUFDiwaFBosLCwsLCwsLCwsLCwsLCwsLCwsLCwsLCwsLCwsLCwsLCwsLCwsLCwsLCwsLCwsLCwsLP/AABEIALMBGQMBIgACEQEDEQH/xAAcAAACAgMBAQAAAAAAAAAAAAAABQQGAQIDBwj/xABMEAACAgAEAwUEBgUICQIHAAABAgMRAAQSIQUxQQYTIlFhIzJxkQcUFUJSgTNikqHRNVNydJOxstIkJTRDgsHh4vAWolRjc4Ojs8L/xAAUAQEAAAAAAAAAAAAAAAAAAAAA/8QAFBEBAAAAAAAAAAAAAAAAAAAAAP/aAAwDAQACEQMRAD8A9xxD4jmTHGzhWfTvpQamIvegN2oWaG5rbfFfXNSfzsm/qP4Y1kzcvSaT5r8t1wGmc7Szh4mjyuYaNtWr2DhqUbGmorqZgAGojQTyN4l5Pi2YmnTTBLFCDT97GFJ2fcb3VhPhfriEeMU2hswwYiwpZQa3393lsf2T5YxNxZlUk5hhXO2Tbl+r6j54DaXtROzyfV8rNMNKBbQIsTHV3iya2Ulh4dlvysc8EfHOJeK+GPyGkd9Fz0nVquTlr01X3bPPY7faUh5TNv6oeX/DiMONsRYzJ2NXaHe6rZfMj54CXxDiufX6sVg8bqTLGEMg1CqQSIdMRrUdTnT03x34Pn89JOyywKkK6fGCRZKeNVDbtT1TChV88Qm4rILudgAaN6OuwHu45JxmUnadje49zcbcvD6j5jAXnBimfaU2mxM+/LZP8mNftLMfzzfJP8uAuuDFFg4vmDqudtmYe6nQ7fdx0+1cxX6c/sp/lwF2wYo54xPYHfNf9FP8uJEfE8wR+mP7Kf5cBcMGKd9p5gjaY/sp/lxj7VzF/pj+wv8AlwFywYpUnF8wK9qd/wBVP8uMfbGYv9Ma/oL/AJcBdsV3iXamGPvFBuSKyyGwQE3ZiK2Uj3TyYkDCxOM5j+d/9i/wxzh49O16ZlYAkEqqtRHMbDn6YCRD22jeNQqv37aaTupKskWD4fDz69cd8z2tESwB4ZWlli7xlijZxFtt3gUFkUtYBr7p8jiL9sz3Xei65aFuvhzrY/LGPtfMWSHF+fdi/TpgMv22Y6ayWcUh/GpykzbC70lEI32IPkdwDtjvne1ciR5d/q5Uz6rilJjcaapEtfFI12qEAkXyo44txjM1Ycf2YxkcanFapBv/APLA9evoMB34Z2mlmn7kZWRVGgs9gqodGYhzyVwQg07nxb11teKl9vy6vu7DcafPz325YxJxyYkkMorpov8AvOAt2DFN+3sxfvpX/wBP/ux3XjM/41/s/wDuwFrwYrA4vP8AjX+z/wC7GRxibq6f2f8A34CzYMVpuLy7U6f2f/fjYcYlui6f2Z/z4Cx4MeSdrvpPzWUzSZaOCKYuiFSbQ6nZlC8yOYG/rjkn0pZ1c1l8vLlsuBM6qHjlMgovoeiNtSkMCPMYD2DBgwYClxzKQSCDW+x5Y0mzaEe+vzH8cXfHKWQKCzEADmSaA+OA89zWTgktmk3KhWCyAA6SShI5Egs3z3vpCPAsrQAIGkfzo6EkEnr7x/L4CvQznybMcTuB97ZQfRdZGr48vXGmR4zBKxRZE1g00ZIDq1WVK87F4Dz2HgGURiytuVdT7UcpffHn8MYPA8ravqsqesikWauwKFbDYVj1XSPIYxoHkPlgPJoezmVNa31ldNHvALKgAk/isizZPPbrYOzWVv3j74f9KOYodPRR/wBMejJxG2kHcuURtOtQGDEAavCPFsSRsDuDjtJm00K6KH1EKoFCyduvKqN/A4CjcNysOXhSJHGhbq3B5sSd/icd2kTbxrzH3h/HFxhzQLBWjaNm5agKNbkAqSLr+44m90vkPlgPO0YDUCQDqbma6427xfNf2h/HHobIDzAPxGMdyv4R8hgPPzKl+8v7Qx2jmWveX9oYndvePvk0i7iATSPICy6QSIkI71gLG9EKPVsWaARuodQpVgCCAKIIsH5YCkiRQPeX9oYyJV/EvzH8cXn6un4F/ZGEc/FEvSkKirOqTSqgAkb1ZUkqQLA9egIIJpFpdxtv7wxp3ovmN/UYsXD+MQzTdz3Dq2jWC0a0R8VJrn1q+mGGeaGLRrjHjbSNMerei24UE8lOApsUg33X9rCleBxErcjkR7AWoFCgFOlRYob+e13Qx6EuZypu1VaBPtIjHsBZI1qLAAJxyGYiO6ZRnWrDd2igjz9oymvWsB5/N2YhYEGWQXW4cDluKIHz8zZ5nGj9nBpWNMwwAlMhLHUx1myqnpVbGjzOPTsjDFLGkghVQ6hgGRbAIsA1YxGknyurQkaSvuSsaKxABok8gBZ6nAefQdl4goUTSeGhqLgkgCgrbbj0640PZRGILTSmtRADbU1gagfeYA8zzqsejQPlGOnRErXRRkVWBqwCCPIivO9sTvs6H+aj/YH8MB5UnZZP/iJrF7h6O+s7/Aufhh7k8t3aLHerQoGptydIqzXXFn4lJlYQxeJTpXU2mINpHQtQ2vpeOU7QxhXmy0aqzBQwCubblYC3vt7t88Aj0H0x0A3GLJlcrlpL0xJY5hogpF8rDKDjrJw7LqNTRRADqUUV+7AVooa6Y1dTQw47uNt48kHXoxVEB9QG8Vetb44xiNmZRw/dDT7RULAYaST4tiD0q8AqUcun7/8AzbA4O/TDvKJlZG0HLqj70rxqCa2OkiwaPMA2OuGP2Rl/5mP9gfwwHzv9KC/6yg2v2UOw6+0fbbqcacS/lrL1svewkD+kdTcvD7xa9O131s4Y/TNl0TisKooQdzD7or/evvQGIvHJFPGssAOUkNsRRazqBIocgQOvL8gH0lgxUOz0s8eczOXKHuBJrjZ2Y0rqGKpa1XeF/vE8xsFAxbsBnFYzedmkmQpB3mWjclnDeIsoZfDGffCt1vmuwNDFmOK5n5ZkyQaAAyaNQHTcFgNviN8BEzvbFRNFHErOshYagppSvvB/wm9qNHG/AO4nWYtpJmnd1U+8AtRqynmLMZcEfivHk/auTMSSv4X73uo2ngh1e1NHxsyXpZeVkDUABZrZ19HuWmTMahDJIqRr3SSSBHiDAFk8ZpluiOXpgPWuHTP+jl/SIBbdHHIOPK63HQ+lEzWYAWTQHnhNwriEks0iyQvEURaDFT7253B8W4qxa+HndgS+NZDv4jHZBsMNyAShDANXNSRRHkTgKnxntX9VQICmmyRKHBBBJIsHcE3V1V9d8UPh30jzFEjSNmeXNF42Y7EALrWwBRDMzbjltj0ztNmWlh7tQ0TWNTyxnRHZAFnk9sQPCTzs0MeYw9m9XEHy8GmKL6vHIdYst3zRh1JUg+/qv0WuuA9I7O9pBmzEbVdLnxFh4zTIETz58/Ta8XPFagjkbK9ykQIaOkdGUR+IeBwDTACwdh02vFkGAzioxcSz/wBZzEdQNHG4CIUZWKMqspLhiOrD3DupxbsV3tKgBVk8UzqUEe/tk+8rURpAvaT7pb9aiEeXMxmUzZhXito8uiut+NrbwkWCCXA1DbwY34dxKWKERjLSt3WpLakWkYqlEmyNIG4WsVHMZoK6ZaLMxtDl2jkQyNr7qRQzdy0p2mRAB4QdftEF4cdn5ZZadsw7PmoUcvYECiiTHlE3uQb2Xs9TdVgLB2X43JmkkeSAwaJCgtw4fTVsCANrsfkcGZhRczekeNV1bDxUs3vee1fIYZ5LKrEixoKVRQHP5k7k+p54X8Z2ljN/cc/moof4z8sBns0g7tnrxO5LHqTtdn43jtxyhEXJoxsHXYnxA7LQ3Oq9O34sbcCHsEPnZ/IsSP3Vjtn8iky6H1UGDDS7IQVNqbQg7EYDzv6Ts9nDDF3UIBLxlkdlOk9ACTpJ1aR1sE+eH8WYzTRos6KsLUskiOTJ4qGnSQNKEmiwLEA8h7wlZ/hkSSayve3DIKmZpaKi/D3hOkEFga5isSMrwBDEqNJMylACpmejtv1v8rwDHiWU72Jow5j1LQZTRXyIr+7FbyfD3mEmiTQIiYlljLs7UFLd3rbQoDWunSy2h+GLFxhGaGQLdlTyNEjqAehIsA+ZxXeO9oO6jiXKKHDgLEErTv4VG3IDr5UcBt9llpWy5J8So7yd66u62Va1shmpApIIrWCAKAxbsU3s/wAaGaTLSuumR5PDY3oRuzr8KB+Yxc8BTe0mTXLt3qFLmzChhKneAFl3MdkBWOgdDzx1zfAlSNpFbU1AgTKJIrO1LENKxj1TSTZu8L/pBzROYykI5amkO9bghV/cX+eJ/E+Ll4s0in9FACtc2NOHrzAYAfEHAOuDcMEOtiFDud9AIUKuyKoJNACzXmzYVcUgjWa8xrcOaj8BkWqsoFAPduKvWKJHnWHXBuIpmIY5ozqSRbB8/OvzvEieBHUq6qynmGAIPxBwC7J8RjUFe/V9/BbW5FXpN7kjz51z3s4hZXjsQWZwQDrJ8RoXSqtny2GF/aDgcETxyCCIxd5449A0+L3jVVq21KehVh984hZfs5lcvJE0GqJm1vK+suWWOwxCylgGZqtlF8vPAP554Sgh7yLQvvSOQbbmxjF7vZJL8lJ6kGmXB3JiFsWFkKze86g0rHldit+vPriDwngMa+0dNUjHV7Tx6PJRfUdW52T0oB8BgPnz6blvi8IBIuGEWvvC5X3X18sJ87AU4zl1MskvtoTrlKljZ6FKBA+A64b/AE4fytDtfsYdqu/aPtXX4YX8YI+2csukLpkhFBAnNrogbGr5i+nlgPb+AZZGzWedkUyJmVVHKgsqnLQHSpO4Wy2w23PnizYrHDEZeI5q43CusbiTT4DSBCuo9bB2HkcWfAGKq+XzZzDQxuIMt3ZKsQskhYkWI72RBZ97UfQDFqxEzOVDFWsqy8mXnR5qb2INDb0HlgPMeJfR9IZ7iZo1IYO43kkZusjm9Q35H8qw27F9nYHWDMxs6tGGjlQsdpUOmVW86ZTXob673aKOVW3dXX1Glh5e7sR+Q/PC7hvAO6aZu8f20hkdAQFtlAIG1jkdwQd98BMyTNI3elQq0RH+Jlajqb8INAhefnvsGWNVWhQ5DG2AV9o+H/WMtNCNjJEygjmCR4SPzrHm3C8xLmeHrMEYTyH6s5VSDG2pWJ3+7Y9dzj1zCSHg2ma1PsdRkCXsJDd0OWm/H/SJ9MA0yeXEcaRryRAo6bKKH92JGMXjOA0c0Dte3LFA7N8QzzPJLPkZlldyKOmggPs1ViwGkA7+uo9cehYMBRmy5P1XRFFAmVzUjyxo3hVQkgtfCNTEuG5cyfjhZleNZMZWSXunyqzSGVhLahZL0lo291GDqTQIIbmAcPOKcBknzKyRSp9Xk/Trdliu3syNvEoCtvtp9cNuznCzl45I3ZW1TzSgDkFllaQDfy1b4CL2D7RpnsqJVYMys0bkCrZDWqumoU1frYjds1kLx6ZWiUQzsSteJ1CGNTe/49hzAIxY4ViQlVCKfeKigf6RA/vxrxDKRzJ3cgsEgjzBUgqy+RBog4DXhETJBErklhGoYkUboXsOW+J2MLgvAJe05pFbyEgPwMMh/vAw1yvuJ/RH92F3aThrTwmNGCtqBskjbk3L9UsMNQRgNsUrJdnEy2blcMywykyRrY7uORlIlFH3L3cEVeph0GLriPmYEkUo4sHmP39MBRuwPZ6UOMzmLGnX9XUndUkN6qGyeE1R8RvfkAPQcag4zeAqnbbs0My0E6A97ln1DSdLMjbOgPnyYA7ErXU4rfH+GzSzxRZUuwfLhXb3RoNajJy02QCQPEaIHXHpysDyxGy+TRGdlFFzZ/6eW5J+JOA14Tw9YIY4U92NAo2rkKvbE3GAcZwCvtJHqys3mImYV5qNS/vAxR+ykkjTwJNqkZ4hKGoAJGdTiI7AnxKjb+Zvlj0XMwh0ZDyZSp/MVirdm+FyrmRJICO6yqQk6aDuCQWX0AT/APIMBcMGDBgPnv6b7+1oau+5hquf6V6qt7+G+FnF6+2svX85ByvTdi9F/d+G1364afTaUHF4NerT3MWrSQDXeSbjUCPmMK+LoftnKtqDB3gIbUG1bgatvh5DlywHtXD2mPEHUzOYgrNp5oxJCoq0KXQNViwSWBrbFsrCKDs5GmdfOLQeSMIw077Hcg3QsabFb6Rvh9gDHDNw60ZLI1AixzF+XrjvhJ2g4tLCYlhy7zs7+JUIUpGPektvCSCVAUkXq9DgKtm+JtHI8Mc0uiOOQuQDrRlbSqBKrxXasSoNrV74l5biQfNRQrPOS13SUloqyMj2bBIdQaFAgjbliJLxLPiMq2UOXGke2doAC4Vr1DWaslAtXuOmLVl/qoJeEQGUIW8GnVR8X3d6JN/ngHIxnCCDjj0uqCSyL8I2F9Dflf7sbDjxsjuJdv1dq9fL9+AX8X4pHFMQZyrGTSdK33dIH9rbi49O9gbWSeROFEnaOAOhHELXQ2twGsVpIpd7LWem1EV5XHI5SFyMx3KLKy0W0jXX4SavEyPLopYqoBY2xA5/HAIOzUhnVJ0lm7u2BSQDxVsDYZhp6ij+/FmxisZwBhJ2h4ysC6SrM7q3dqtjWRQKKaPjprAok0a5Yd45mMEgkAkctuXwwHn+aeOmK5bNBF8Nd2+vXaBglKx0hXcA1RKGjRsseGd1LOuiDOLR1a5UaJPBZHvAE2dOxF73+LFyrBWAqnajiOXVxE5kMjFVKREa9BDnUFbd1G96Qd69cJpOM5Pve7P1ywmtCsbMCrOybLGCwFjV4gNq8qx6AYl1BqGoCgeoB5j9wwLCoJYKATzIG5rlfngK/wBmchftnMwbU1LIaoGqsedfliL2sMENyu7q7AsFBrvCun2YvbURVLRJ08jVYt+OckYNWLo2PQjkcB5zm+LQgyRmPPKQo0t3EjgyUSyWim9JABI2OokE3eG/ZnIrmIBI0eYiOrYS2p5DcKwsDcrVdDzFHFyrGcAni4Eiurh5bU3RfZv6XnjbNcHWRy5dwSbAFUDQU9Nx4RsfXDbBgK83ZhCCvfTbkn3/ADPw5cvlhpw/ICJCgd2sk2zWd/XE3BgEDdnt1ImkUAUQoCg+uwHi93c3yxt/6f2rv5txR8XP58sPcGAW8J4Z3N+0d7AHjN1Xl8SScd8/kxKACzLRvwmuhFfvxLwYCh5/PwQydwJp2K69eggmLTRJkXUGIcvs1Vz3HPCZ+0adywhTOltGvQ0TAEhiBGzKGpyBewqtA2J39Q7tQS1AE8z1NcrOOmAQZTgdotyzLsCFLEFeuk0efQ/DDTh2TMSaTI0hsnU5s74mYMB89fTgwHFoSTQEERJPIASuSTW/Lywoz+bjm41BJG6yKZoPEl0SCAav/lt+/D36cuINHxJQEib/AEZD44UkPvydWUmvTFP7NcTZ85ll7uAXmIxa5eNT7w5ELYOA+r8GDBgDGMZwgmywGYY63jeQAo6nZqFNEytakitQsX4mrk2AmvCHzALbiKMFR+tIWBb4gJQP6zY4ccyCtBJo9myqzq6ABlarLDarPI+d4TZrizrO0aujzBNFKQveA+JaDGllU34CQGViQdqCXgnFcwMvKuZlV9TFWcCtAbYxBW3afmNHS7O1WHo8LAqCORAPzxD4hK5MccbaS5JLUCVRRbFbsarKgXt4r3qitm8cIlmf2RA0wREaXutEZYbyEnagQpvcEY7xQmBcvdAKO7etlUyVpryUOFUD9YeWA24FIyXFI7O2pmR2q2UsbGwAtTsQOmk9cOsU0ZwrLPFmYtGX7wPFMT4VZt3BIox+KyG82IsbXrA+Zh1vLnQYrPdgrGduYWzTOel6rOAumDFI7Odte8laGZX8IDCYwvEtMaUSI+8Z6arKnnY5C74AxFmzsaGmcL4tO5retVfI4lYRdpM1lsvGZ51BGoC6vcivhyH7sAxXiMRupUNc/ENrNC/z2xh+JwjYyoNwPeHXlivZrtBw5SUBiLMUVh7oKmXuibIptL3YB6Y5R8X4cYY5wqlZZQkdgHxkWooE6bFGue4sYCzrxKIi+9Tbn4htfL+8Y7xSqwDKQQeRBsHFGy3a/hJDszQo6hSVJHiZ1sha9+uRNbHFr4TLDNEjxKDGQdG21AkWPMGrB688Ay1DCmIGdmYSsI1YqojatRHvMxG+xsAehJuxWeNsIYJZUjVmRCQAl2R6Dc+demK12N4kndlMvEjSMSZHRKUyH35JWUAHe+tnkMA9+2khmGXmlDMV1BgN1BNDvdIpbPJtgfIdX2PIO2/AM4ZI44syWKyatRVderMNpbWQOurSEHhCqtg7V6J2bkZY0ikYsyxqVdjZdSKsnqQdj/wnrgHeDBgwBhdNNIzmOIopUAszqW969IADL5Ek35eezHCmPNpFJIkjqpY94pYhdQO1WdjpIr4FfPAB4g0Xhn0l6tCgIEh5aVViSGsjazzBvnXXh0sp1LLp1rR8AIGlhsNybIIYX1oGhdYymfjfVoOooNXIjY2Ay2NwaYWNtjiu8K420sodqjcOY9BPiZQwC6h+tqtTz2PQmguWDBjlLIFBZiAACST0A3JwEDiAEjd2xHdquuS+TCyFU/q+Fif6IHInEbLPKyERTxMiGgQveNXMBzqABAIHIk7HrhbkuKDNSd6IHKaVMasxRpFBsTaGAVgCwoFrHluMNM3MKOYjNgDTKtUdK7mwdwyWTXUEjywEzhE7SRIzkFiDZAoWCRsLPlifhTwB/DIm3glavg9Sf/2R+WG2A+dPp9/lNf6tH/jkxTeyf+25X+sx/wCIYuf0+/ymv9Wj/wAcmKb2U/23K/1iP/EMB9eYMGDAGI2byqSKVdQQeh9NwR5EHcHpiTgwFJ412Oi0St9Y7oSBQ8jgF6XkDJalx6PqxGzEEOekgbW0JjUnRIBUpY6GVtMg1nwrYNg6xz3GOnFcyc/NEkJaIwSyCVZYwQdJAFE2tsNVEEkAtYG4xzzvDmlgkUSLH3qNKjOqkMC8l7tsLV4t+mq8A97O8GGXVBJpMi2E0jTGi70sK8kOnY9T51iR2kzOmPRQ9oGBJUsAoHipRu7GwAvmb6Vjjw/jkUqSgCQ9yi67Ugk0TS9S1qRdbnkTiFm83lp9AmjkbRuupSK1gKQaI8Q1UfgfPcI/AuzkUyCecnMSbhBNb91W1FX2EgrfYUbAA3uBwjgUsuYkSZk7pJCWEaaLUikhdhuT94qDyq+Yw44n2ebXGQxaNnqVtZR1StjqQXIbCL4twPvdcSOJ5maAGDK5Zj7L2TqBoDePUGs7EUh394v6HAbf+kYF1mEGEyJok0BSHXfwlZAw6nlXPD2KPSoF3QAs9a6nFZk4znSveLk30rIQEDL3kilG02r1op9F7+fTDTgubnl1GaDuRfgtrdh+sosL+0b8hgG+NHQHYiwehxvgwCqPgGWVtYgj1BdAtb0qN9KA7KL6CsTky6AABVABsAAUD5jyxjMzqgBbkWC/tGhz+OFw7SZfTq1NX9BvOgeXIkbYBsIx0A+WNqwozfHoYyQ2rZqNKaB/8Kjb8Qxle0MBvxkUL3U9eXT92Ab4wRiHleIxyLqUkiyvunmOY5Y7fWF8z8j/AAwFYzsBOVl79jBKq947o/VgaIYjY2NIr3dK0dhhtGirHBImwjCrzJ8DAKQSdzR0kk/gwg49mUzQzSxL3skKGIJuvvr4muqJNgA71V7HHPsnxUxoMnnnRZGS1JOkOCN1N7CQXyBN1e2AveDFX7J52fvczlswLMMtxPf6SJwGB+IJ3+IGLRgDHN4lPMA1ysXXwx0wYBVme9Ep7uOy0agO1aFosTq31E7jYc/MYXjhwQyNLUkiaZFkqiF1XoUckAKEUtWKuzeLJirScZVpJVKPbMIhSmiI3p2BOxFSEmuWk9asLVjhm4BIjIeTqVPwYVjvgwCSKAuq1pWeDw2RtvRI89DgA/EDquImcnlqYGBo1kQBmbSQGIKNpCklyRoCgDc1dYckVOP14jf/ANthX/7DjHEv90TyEq3+dhf/AHFcBz4PlDGpLCmdtTDnp2CqvrShQT1NnrhlgwYD54+nZL4pGthdWXiFnkLkkFnyAxW8pwxcvn8oqyiUGdN9OkgrLoNizsSpIN7jFo+nG/tWEir7iGr2F97JVk7AfHCzjBvjWW1n/eQXuTXi3FkK37QBojpWA+lsGE3COOJM8kbARyxSMjIXUk6fEGWjZUqVa6HvV0OHOAMGDBgFOY7Pwu5kKkE+9pYqG87APXr59bxKzPD45FCsuy+7XhK7V4StFdttsTMGATwcCjjZWjZ49NkgOSHJFXIGvUR0ww1OOahvVdj8j/HEjGLwHHvVbbz6HY/I40gnFlCw1L0veuh/ux3dAdiAfjiq9ps3loR7TvG1MxpGOkSRxhtLEXpJUKBf8cBaVlU8iPn+WOmKVnnyKSjLqblaRCUttg0gjbflsX934emLrgDBgwYBL2izU8aoYYO+Gsd4LFhOpCkjUfQb3XPCZe0OZLgrw6domYXYRSiafEQNXjOvptti54MBWYeLZqRJW+z5I2WO0WV4iZH/AArocjaj7xW9t99oUef4ir+Lh+tCCTUkIILAFFUlx4UOoMSL321YueDAKeCzzuHM8Cwb+FQ4cnnbErt5bed+hLU4zgwFWyHD8xHJaaktFWQPpeElRXeIFcPrJrc1tz5YU9reCZuZQkcIl8YdnaZUVyKr2ZQ1VACmU0PeNm7jxfvO6bu2VG28TcgLGon8rwrX694aaAg9bJ1bHbYDbrt5flgK/wAIzc0KjvsrJBKtsGCl0IveOR0BVVKhd7ABAOL7A9qD5gHp1+G3ywu4Z9Y1MJzEVrkl3qJujZ5Ba+eGDMqKSSFVRZ6AAf8ALAdsGIM/EY1CHVYkI0lRqsGvFt93ceLluMd81q0HR71bdP78B3xV8lH3kwj0sBDqZiVIBMkpagTsfcXlezH89s3xDMoHOvL1GfHqYjTe4D+fhKmxWOeV4lmZG0xvlpCFDEB7NMaDEKeWx671+WAtWDEPiCSsoETBTe5IvajtR9awuEueoWkV1vudjtX3t+vy68sBP4iK0OPeWRQPg7BWB9KPzAwg49xRZi+XjkI7o6pvA3JStJG1Aayx2ondaxOlTOOQjpEEtbYE2KOrUATzBA/8OyZI3yjSzTIWDTMwKq2lmIJiLBdRVL1dDRZTgLlltWhddatI1Vyut6/PHbFVg7XoFQSqySGPXIKIWIUze0ZvcNKNmonWtY5p2nm91cpNI5kNezaNSjMSlMQV16NBNlRZO4IrAeVfTmL4tAPOCLlz/Sv57fPELjsh+2sorKQFkgoEgnd7N0T1vyO2J300RCTi2XV9gYItQov9+QkUgLEbVsD54SZiCOHjGVVIwiiWAkDVRZmssNfiA32DUduWA9s4JCp4hnJEjC6ZFRySSWPco+paUAe+AVLGqJ21YuGK3leGlc7LLHIulmHeoGBYsI1UXaal8Og0Hre63N2TAZwYMGAMGDBgOU0oRSzGgoJJ9BucVzLcJM2macyLK6uRTkd0CV0qlbWABuRuSfPEvtBxNESWJgwJgZgSvgNhhRI5bje6G488Ks52j/0pIFkp2ZO7j0WskboXZy9UCND7X9z1BAWXhsrNGNXvC1b1ZSVJ25WRf540bhEBl74xIZPx6RfLT862vy2xC4LxAMxRVJV3lYPyWlYDw/iG43G2/XenuAXZXg8Eba0iRWoiwN9zqPzbc+ZwxwYMAYMGDAGDBgwBgwY5TSBQWY0ALJPIAbknAZkkCgkkADck7AfHCyfMzSqwy4VNjpklUlSehVAQWW+pI9LxxysyzsHk92/Zxnl6O46seYB2Xbridmc0dXdx0ZK3vkgP3m/5LzPw3AKc/kGz8IVnky5DMkiqEcMNtSkSIQeSkMBYP5jC9ewpMjSNncwoEgeJYyoEZRQise8V9TVd8l393YYtuUgCKFFnzJ5kncsfUmziRgEvB+ALA7P308rMKuVw1croBQBdL8vjiRnZA7pDTE2HahsFBJGo8t2Wq+OGWK/nMyUziGzoEQVx09ozaD8QUr/jOAmNwpQJaJ9qpFGqSwbCbbDUS3Xc+VASUzBMQk06jo1aRzJq6F47RTKw2OFeVygjmVVZyqwkEM5IFsoShekUEferwFN+t5aSYvPw/NJKVZ3KiaQa7pYxVbsu+wAo1iZw2f8A0kS5fKyxlgkUheBo0WIPGB3QIAHvSE3Z8N7AYv8AiLms9FHXeSIl7jUwF1zq+eAlYMQPtJT7iSP/AEUIH5FqB+eOK8ajOoaZbT3wImbTtdEoCCa6AnngGhOChii8czck7Kkaq7vGXjQlSo2JjDa1ZNT6XLMQdIAA5k4l8Kzk+uGEMCEQaypDIzWe8S2GoiNdA1AjxMo33AC192u+w33O3P4/ux0rGcGA+f8A6a52j4vBIhIZYIiCOf6SQHmD0Ncjzwm7Qg/bGW6W8BG1Ci/4TuvXb8+tBx9N0TPxeBFUsTBFSg1ftJNsJuO/yzlue8kB3Jv3uVN7vlQ22vqcB7jkMsU4lmC0dmWNXWTSPCqhUKBquyQbW9goP3sWnFP4a+WXiMuhZ+9k1rZa4vBpaUqt+HxMnMblzXM4t+AzgwYMAYUT5yRpHji0KIyod3BO7DVSgVZoruT97DfC+fJNrLxOEZq1ArqVq2BIsENVCweQHkMBUu0/aD6vLEGzEesNa6006r96NSrcmG3I0dJ3IGKwMnm8w4z0PDI9BY6RI4RzFasUrVQBClfw+0faji19tODyuiztTmKRG7qIMjSksF0K2vwk6tvUC9rw5ynAsq2X0hD3ciljqJ1ESeI6ut79dx+WAR5Pj5kzCW0kPfRgogiBKKg91mIZbJYmh8zWLNqkQBw7SLYtWUBgCaJBAHLnRG+E/Z3hhYPMheK3pI3AelQaVL6rbUfe94bFR0w+XJuSDJIWAN6VXQCRyvck/C6wDDBgwYAwYMGAMGDBgDFO+lHiJhyTKh9pKwRADTEk/d/Or+OLjimdsODJmMxCjOV9mSKrmJY1NEg1ayONq6eWAWfR/kc5Ll0lzBMV76h78g6MByQHzO5G+3PF+y2WVF0qKHPzJPUkncn1O+OiIAABsAKH5Y6YAwY0dwOZA+ONrwGcVbtLOEy2dnPKNbX17lQ1ft6hi0E4UZOeJIUErxjvFLkMwAbWdbGjzFscBT+w3aTv4hKTpUgnfpXOzf8A5WLtwk6w0x/3tFR5IB4AfU7t6aq6Yr2Vyiwl5YZIZlLM9CQI3iJarsqdzX3cPeAwRhO9QKDNUjaRQ3AoAeg+e5wDbC/i3CoswgWVbo2rAlWRvxIykFT6g4YYMBQu0MGXhIhOazTTyDSiieqJ5M7MNKfFtz0B5Y0iR+GRap5tpZA8k6qPC+kLpkBFMhVVAahv5WMWbPwyx97JGEkV11NG9jdVrwlVa7AA0kdOeKNBlsiOIrC80G6d8VACoeXdxxk+EDdmIBtqF7bYB12bykU0k0qT97FIdcmlQsdmtMasCW07OzLqolxyBIMKXtJIJZHgQd2rFdVDSqx2iRm9hcgagu51EkgLiw9seL91EscTDvZmEcfUAvsGPoOf5Yp3C8tGsEmlrLxOEYi4454fZliDVs3gAYjcKB97cPVRjOFfZuDRlYE3NQpuSSSdIskncm/PDTAfPX05j/W0O9ewh35V7WTe+mF3aKQNxjKgaTpeAalJOq2Btr5HfkOnxww+npivE42BojLRkHyIkkIPzxUeFcSlzHEMtLO+tzPELoDYOKACgADc4D6EyqyrxaUtEoRsuumUF7cajpSiNAKkPdEbOnni34KxnAGDBgwBgwYMAm45nlR4EZgNblqP3tCkgftFD+WJLcVhUqruqsw2Unf4f3/LEbtH2dhziqsoa0bUjI5R0NUSpHp0xHh7JQBCjNK7be0aQ6xV1RWgKs9OpwG2R4yhzMkA1EkCQEIdPRWXVVMbo7XWretsOu+H637J/hhD2Y7IwZFpHjaV3lI1PK+s0OSjYADfyxY8Aon4/EhCkmzew3rSSDdfDlzxjJ8fildUXXbe6SpAOxJ+HLrhtpHljNYDODBgwBiDn5ZAPZpq2by5geG7PK/IHliTKpIIBokEA+XriqP2ZzUocy52mdk1iONghWOqpWkOktVmjXiIo88AwXiWadQUgBFkG3A5Hy3IO1EHkT6YW8VeRsxl3caKQa1A1adU8VU1it1W9j1x1fsjKJDJHnpo7DClVaHeWXbcVq1MSDW23OhhlwngKxWZJGnfVqDyqtp1pNKgAXv8vLAO8GDELiM7xoXSMykV4FIDEWNWm9iQLIG11V4DbO5QSAAkijYI5g0QCL6i7+IGKtK8AVrlzG5JIFWT0Nja9tvy9MR/t7iPhiOUkd3Vn1IFQoA40agz6F1Lfh1lt/TDdOKZsQGSTJEP3pXu0ZGcJpOiQjVpY6tII1Daz6YDlk8lFMSseYnPdgA+IgUd6ut/+uOyMctJpdNUZUKrAWdKk6R6kaq09aBWySogy8R4oiR/6LG7low+k7MG1GQjeo9I0iyTvdXthhw2DMySa81FEiGNk7tX7wb92fFai9xJ8BWAZQxQSjWEjf10gkEcwbFgjyO+J4GEU3AmDh4Jmj89td1yG53X0a/QrhzGCANRBPUgUD8ASa+eA645tKAQCQCeQvn8PPHTFO45xKN81HANWoMUk8WnQmlZO8UaDrU7KWsKNLWbFYC4YoHGuwMDZ1M4sVVZZYtKlyQQxdW2bYk7Gz+W8c9oMvECX+tMtNIGVXZe70iSPWxG2oGrG3O6xO4C8OcYiMZtFWNG1vao2sAlVbkxHIkWNjXIYBbFwiL6x3YtYdQhjhdSGAdQ0su5tIyAVUaR4mHnWJ3afKtHlvraDwgs8iVuUkJplFe+oMZqt+7Xyo3LO5JZY2jaxqXTqGzDyIPmDR+IxHj4QogGXLOygAamNsaN3fx6eWAkcII7iLSbHdJR8xpFHEzHHLxBFVByVQB+QrHbAfPH0/8A8op/Vk/xyYo/Zj/bMr/WI/8AGMXj6fz/AKxT+qp/jkxRuzB/0zK/1iP/ABjAfYGDBgwBgwYMAYMGDAGNRgwYDbBgwYAwYMGAMGDBgDBgwYAwYMGAMGDBgDBgwYAwYMGAMGDBgDHCaJW8LKCDYIIux5G+mDBgNzGKqhXKq2ryxsgwYMBtgwYMAYMGDAJ+LdmMnmWEk+Wilegup0DGgTQs9Nz88Q4+xXDkYOuSy6stFSIlBBBsEbYMGAsmDBgw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1" name="Picture 7" descr="شكل 4 : أهم أنواع التويج (Reynaud, 2009).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04664"/>
            <a:ext cx="939653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56176" y="2708920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DZ" b="1" dirty="0"/>
              <a:t>جرسي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599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88640"/>
            <a:ext cx="8640960" cy="60016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/>
              <a:t>Number of Floral Parts</a:t>
            </a:r>
          </a:p>
          <a:p>
            <a:r>
              <a:rPr lang="en-US" sz="3200" b="1" dirty="0"/>
              <a:t>Monocots</a:t>
            </a:r>
            <a:r>
              <a:rPr lang="en-US" sz="3200" dirty="0"/>
              <a:t>:</a:t>
            </a:r>
          </a:p>
          <a:p>
            <a:pPr lvl="1"/>
            <a:r>
              <a:rPr lang="en-US" sz="3200" dirty="0"/>
              <a:t>Floral parts (sepals, petals, stamens, carpels) are usually in </a:t>
            </a:r>
            <a:r>
              <a:rPr lang="en-US" sz="3200" b="1" dirty="0">
                <a:solidFill>
                  <a:srgbClr val="FF0000"/>
                </a:solidFill>
              </a:rPr>
              <a:t>multiples of three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  <a:p>
            <a:pPr lvl="1"/>
            <a:r>
              <a:rPr lang="en-US" sz="3200" dirty="0"/>
              <a:t>Example: A monocot flower might have 3 </a:t>
            </a:r>
            <a:r>
              <a:rPr lang="en-US" sz="3200" dirty="0">
                <a:solidFill>
                  <a:srgbClr val="FF0000"/>
                </a:solidFill>
              </a:rPr>
              <a:t>sepals, 3 petals, 6 stamens, and 3 carpels</a:t>
            </a:r>
            <a:r>
              <a:rPr lang="en-US" sz="3200" dirty="0"/>
              <a:t>.</a:t>
            </a:r>
          </a:p>
          <a:p>
            <a:r>
              <a:rPr lang="en-US" sz="3200" b="1" dirty="0"/>
              <a:t>Dicots</a:t>
            </a:r>
            <a:r>
              <a:rPr lang="en-US" sz="3200" dirty="0"/>
              <a:t>:</a:t>
            </a:r>
          </a:p>
          <a:p>
            <a:pPr lvl="1"/>
            <a:r>
              <a:rPr lang="en-US" sz="3200" dirty="0"/>
              <a:t>Floral parts are usually in</a:t>
            </a:r>
            <a:r>
              <a:rPr lang="en-US" sz="3200" dirty="0">
                <a:solidFill>
                  <a:srgbClr val="FF0000"/>
                </a:solidFill>
              </a:rPr>
              <a:t> </a:t>
            </a:r>
            <a:r>
              <a:rPr lang="en-US" sz="3200" b="1" dirty="0">
                <a:solidFill>
                  <a:srgbClr val="FF0000"/>
                </a:solidFill>
              </a:rPr>
              <a:t>multiples of four or five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  <a:p>
            <a:pPr lvl="1"/>
            <a:r>
              <a:rPr lang="en-US" sz="3200" dirty="0"/>
              <a:t>Example: A dicot flower might </a:t>
            </a:r>
            <a:r>
              <a:rPr lang="en-US" sz="3200" dirty="0">
                <a:solidFill>
                  <a:srgbClr val="FF0000"/>
                </a:solidFill>
              </a:rPr>
              <a:t>have 4 or 5 sepals, 4 or 5 petals, 8 or 10 stamens, and 2 or 5 carpels.</a:t>
            </a:r>
          </a:p>
        </p:txBody>
      </p:sp>
    </p:spTree>
    <p:extLst>
      <p:ext uri="{BB962C8B-B14F-4D97-AF65-F5344CB8AC3E}">
        <p14:creationId xmlns:p14="http://schemas.microsoft.com/office/powerpoint/2010/main" val="4156232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AutoShape 2" descr="E:\Biologie v%C3%A9g%C3%A9tale_files\ligule2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195587" name="AutoShape 4" descr="E:\Biologie v%C3%A9g%C3%A9tale_files\ligule2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195588" name="AutoShape 6" descr="file:///E:/Biologie%20v%C3%A9g%C3%A9tale_files/ligule2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195589" name="AutoShape 8" descr="E:\Les poissons n'existent pas  Quand diversit%C3%A9 rime avec homog%C3%A9n%C3%A9it%C3%A9   le cas des Monocotyl%C3%A9dones_files\poaceae-flower.jpg"/>
          <p:cNvSpPr>
            <a:spLocks noChangeAspect="1" noChangeArrowheads="1"/>
          </p:cNvSpPr>
          <p:nvPr/>
        </p:nvSpPr>
        <p:spPr bwMode="auto">
          <a:xfrm>
            <a:off x="155575" y="-808038"/>
            <a:ext cx="3810000" cy="169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pic>
        <p:nvPicPr>
          <p:cNvPr id="195590" name="Picture 10" descr="E:\STRUCTURE FLEUR POACEES_files\Fest_pratens_stigmterm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1" name="Picture 12" descr="E:\STRUCTURE FLEUR POACEES_files\Bromus_diandrus_3etam_Orlie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8577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2" name="Picture 16" descr="E:\STRUCTURE FLEUR POACEES_files\Hord_murinum_epilletL%20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0"/>
            <a:ext cx="337185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69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91680" y="1916832"/>
            <a:ext cx="6858000" cy="733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ovary</a:t>
            </a:r>
            <a:r>
              <a:rPr lang="fr-FR" dirty="0">
                <a:solidFill>
                  <a:schemeClr val="tx1"/>
                </a:solidFill>
              </a:rPr>
              <a:t> positions in </a:t>
            </a:r>
            <a:r>
              <a:rPr lang="fr-FR" dirty="0" err="1">
                <a:solidFill>
                  <a:schemeClr val="tx1"/>
                </a:solidFill>
              </a:rPr>
              <a:t>flowers</a:t>
            </a:r>
            <a:r>
              <a:rPr lang="fr-FR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9606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01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0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reproductive organs are arranged in flowers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395536" y="1988840"/>
            <a:ext cx="792088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reproductive organs </a:t>
            </a:r>
            <a:r>
              <a:rPr lang="en-US" sz="5400" b="1" dirty="0" smtClean="0">
                <a:solidFill>
                  <a:srgbClr val="FF0000"/>
                </a:solidFill>
              </a:rPr>
              <a:t>arrangement </a:t>
            </a:r>
            <a:r>
              <a:rPr lang="en-US" sz="5400" b="1" dirty="0">
                <a:solidFill>
                  <a:srgbClr val="FF0000"/>
                </a:solidFill>
              </a:rPr>
              <a:t>in flowers </a:t>
            </a:r>
            <a:endParaRPr lang="fr-FR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9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2123728" y="1124744"/>
            <a:ext cx="5219700" cy="4249738"/>
          </a:xfrm>
          <a:solidFill>
            <a:schemeClr val="accent5">
              <a:lumMod val="60000"/>
              <a:lumOff val="40000"/>
            </a:schemeClr>
          </a:solidFill>
        </p:spPr>
        <p:txBody>
          <a:bodyPr rtlCol="0">
            <a:normAutofit fontScale="92500" lnSpcReduction="10000"/>
          </a:bodyPr>
          <a:lstStyle/>
          <a:p>
            <a:pPr fontAlgn="t">
              <a:spcAft>
                <a:spcPts val="0"/>
              </a:spcAft>
              <a:defRPr/>
            </a:pPr>
            <a:r>
              <a:rPr lang="en-AU" b="1" dirty="0" smtClean="0">
                <a:latin typeface="Times New Roman" pitchFamily="18" charset="0"/>
                <a:cs typeface="Times New Roman" pitchFamily="18" charset="0"/>
              </a:rPr>
              <a:t>unisexual flowers: </a:t>
            </a:r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they have inside either pistil or stamens </a:t>
            </a:r>
            <a:r>
              <a:rPr lang="en-AU" b="1" dirty="0" smtClean="0">
                <a:latin typeface="Times New Roman" pitchFamily="18" charset="0"/>
                <a:cs typeface="Times New Roman" pitchFamily="18" charset="0"/>
              </a:rPr>
              <a:t>(a)</a:t>
            </a:r>
          </a:p>
          <a:p>
            <a:pPr fontAlgn="t">
              <a:spcAft>
                <a:spcPts val="0"/>
              </a:spcAft>
              <a:defRPr/>
            </a:pPr>
            <a:r>
              <a:rPr lang="en-AU" b="1" dirty="0" smtClean="0">
                <a:latin typeface="Times New Roman" pitchFamily="18" charset="0"/>
                <a:cs typeface="Times New Roman" pitchFamily="18" charset="0"/>
              </a:rPr>
              <a:t>bisexual flowers:</a:t>
            </a:r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 they have inside both pistil and stamens </a:t>
            </a:r>
            <a:r>
              <a:rPr lang="en-AU" b="1" dirty="0" smtClean="0">
                <a:latin typeface="Times New Roman" pitchFamily="18" charset="0"/>
                <a:cs typeface="Times New Roman" pitchFamily="18" charset="0"/>
              </a:rPr>
              <a:t>(b)</a:t>
            </a:r>
          </a:p>
          <a:p>
            <a:pPr fontAlgn="t">
              <a:spcAft>
                <a:spcPts val="0"/>
              </a:spcAft>
              <a:defRPr/>
            </a:pPr>
            <a:r>
              <a:rPr lang="en-AU" b="1" dirty="0" err="1" smtClean="0">
                <a:latin typeface="Times New Roman" pitchFamily="18" charset="0"/>
                <a:cs typeface="Times New Roman" pitchFamily="18" charset="0"/>
              </a:rPr>
              <a:t>monoecious</a:t>
            </a:r>
            <a:r>
              <a:rPr lang="en-AU" b="1" dirty="0" smtClean="0">
                <a:latin typeface="Times New Roman" pitchFamily="18" charset="0"/>
                <a:cs typeface="Times New Roman" pitchFamily="18" charset="0"/>
              </a:rPr>
              <a:t> plant: </a:t>
            </a:r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flowers are of both sexes are in all plants </a:t>
            </a:r>
            <a:r>
              <a:rPr lang="en-AU" b="1" dirty="0" smtClean="0">
                <a:latin typeface="Times New Roman" pitchFamily="18" charset="0"/>
                <a:cs typeface="Times New Roman" pitchFamily="18" charset="0"/>
              </a:rPr>
              <a:t>(c)</a:t>
            </a:r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t">
              <a:spcAft>
                <a:spcPts val="0"/>
              </a:spcAft>
              <a:defRPr/>
            </a:pPr>
            <a:r>
              <a:rPr lang="en-AU" b="1" dirty="0" err="1" smtClean="0">
                <a:latin typeface="Times New Roman" pitchFamily="18" charset="0"/>
                <a:cs typeface="Times New Roman" pitchFamily="18" charset="0"/>
              </a:rPr>
              <a:t>dioecious</a:t>
            </a:r>
            <a:r>
              <a:rPr lang="en-AU" b="1" dirty="0" smtClean="0">
                <a:latin typeface="Times New Roman" pitchFamily="18" charset="0"/>
                <a:cs typeface="Times New Roman" pitchFamily="18" charset="0"/>
              </a:rPr>
              <a:t> plant: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AU" dirty="0" smtClean="0">
                <a:latin typeface="Times New Roman" pitchFamily="18" charset="0"/>
                <a:cs typeface="Times New Roman" pitchFamily="18" charset="0"/>
              </a:rPr>
              <a:t>n one plant there are male flowers and in the other female </a:t>
            </a:r>
            <a:r>
              <a:rPr lang="en-AU" b="1" dirty="0" smtClean="0">
                <a:latin typeface="Times New Roman" pitchFamily="18" charset="0"/>
                <a:cs typeface="Times New Roman" pitchFamily="18" charset="0"/>
              </a:rPr>
              <a:t>(d)</a:t>
            </a:r>
            <a:endParaRPr lang="en-A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03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://www.afd-ld.org/~fdp_bio/img/polygamie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2357430"/>
            <a:ext cx="8568952" cy="301578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0"/>
            <a:ext cx="8568952" cy="2332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7106" name="Group 126"/>
          <p:cNvGrpSpPr>
            <a:grpSpLocks/>
          </p:cNvGrpSpPr>
          <p:nvPr/>
        </p:nvGrpSpPr>
        <p:grpSpPr bwMode="auto">
          <a:xfrm>
            <a:off x="837208" y="5546260"/>
            <a:ext cx="7944813" cy="545961"/>
            <a:chOff x="788" y="9157"/>
            <a:chExt cx="5415" cy="497"/>
          </a:xfrm>
        </p:grpSpPr>
        <p:sp>
          <p:nvSpPr>
            <p:cNvPr id="42" name="Text Box 127"/>
            <p:cNvSpPr txBox="1">
              <a:spLocks noChangeArrowheads="1"/>
            </p:cNvSpPr>
            <p:nvPr/>
          </p:nvSpPr>
          <p:spPr bwMode="auto">
            <a:xfrm>
              <a:off x="788" y="9188"/>
              <a:ext cx="1097" cy="398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DZ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" pitchFamily="34" charset="0"/>
                  <a:cs typeface="Times New Roman" pitchFamily="18" charset="0"/>
                </a:rPr>
                <a:t>زهرة خنثى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 Box 128"/>
            <p:cNvSpPr txBox="1">
              <a:spLocks noChangeArrowheads="1"/>
            </p:cNvSpPr>
            <p:nvPr/>
          </p:nvSpPr>
          <p:spPr bwMode="auto">
            <a:xfrm>
              <a:off x="2434" y="9256"/>
              <a:ext cx="1454" cy="398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DZ" sz="2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" pitchFamily="34" charset="0"/>
                  <a:cs typeface="Times New Roman" pitchFamily="18" charset="0"/>
                </a:rPr>
                <a:t>احادية</a:t>
              </a:r>
              <a:r>
                <a:rPr kumimoji="0" lang="ar-DZ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" pitchFamily="34" charset="0"/>
                  <a:cs typeface="Times New Roman" pitchFamily="18" charset="0"/>
                </a:rPr>
                <a:t> المسكن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Text Box 129"/>
            <p:cNvSpPr txBox="1">
              <a:spLocks noChangeArrowheads="1"/>
            </p:cNvSpPr>
            <p:nvPr/>
          </p:nvSpPr>
          <p:spPr bwMode="auto">
            <a:xfrm>
              <a:off x="4855" y="9157"/>
              <a:ext cx="1348" cy="46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ar-DZ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" pitchFamily="34" charset="0"/>
                  <a:cs typeface="Times New Roman" pitchFamily="18" charset="0"/>
                </a:rPr>
                <a:t>ثنائي المسكن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323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41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269"/>
          <p:cNvGrpSpPr>
            <a:grpSpLocks/>
          </p:cNvGrpSpPr>
          <p:nvPr/>
        </p:nvGrpSpPr>
        <p:grpSpPr bwMode="auto">
          <a:xfrm>
            <a:off x="323529" y="260648"/>
            <a:ext cx="8496944" cy="6264696"/>
            <a:chOff x="0" y="4869160"/>
            <a:chExt cx="2485014" cy="1988840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0" y="4869160"/>
              <a:ext cx="2485014" cy="198884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2400" dirty="0"/>
            </a:p>
          </p:txBody>
        </p:sp>
        <p:grpSp>
          <p:nvGrpSpPr>
            <p:cNvPr id="6" name="Groupe 201"/>
            <p:cNvGrpSpPr>
              <a:grpSpLocks/>
            </p:cNvGrpSpPr>
            <p:nvPr/>
          </p:nvGrpSpPr>
          <p:grpSpPr bwMode="auto">
            <a:xfrm>
              <a:off x="267744" y="5157192"/>
              <a:ext cx="576064" cy="1368152"/>
              <a:chOff x="267744" y="5157192"/>
              <a:chExt cx="576064" cy="1368152"/>
            </a:xfrm>
          </p:grpSpPr>
          <p:sp>
            <p:nvSpPr>
              <p:cNvPr id="15" name="Lune 14"/>
              <p:cNvSpPr>
                <a:spLocks noChangeArrowheads="1"/>
              </p:cNvSpPr>
              <p:nvPr/>
            </p:nvSpPr>
            <p:spPr bwMode="auto">
              <a:xfrm rot="-5400000">
                <a:off x="573782" y="5633374"/>
                <a:ext cx="98410" cy="296925"/>
              </a:xfrm>
              <a:prstGeom prst="moon">
                <a:avLst>
                  <a:gd name="adj" fmla="val 50000"/>
                </a:avLst>
              </a:prstGeom>
              <a:solidFill>
                <a:srgbClr val="9BBB59"/>
              </a:solidFill>
              <a:ln w="25400" algn="ctr">
                <a:solidFill>
                  <a:srgbClr val="71893F"/>
                </a:solidFill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solidFill>
                    <a:schemeClr val="lt1"/>
                  </a:solidFill>
                  <a:latin typeface="+mn-lt"/>
                </a:endParaRPr>
              </a:p>
            </p:txBody>
          </p:sp>
          <p:grpSp>
            <p:nvGrpSpPr>
              <p:cNvPr id="16" name="Groupe 31"/>
              <p:cNvGrpSpPr>
                <a:grpSpLocks/>
              </p:cNvGrpSpPr>
              <p:nvPr/>
            </p:nvGrpSpPr>
            <p:grpSpPr bwMode="auto">
              <a:xfrm>
                <a:off x="467544" y="5157192"/>
                <a:ext cx="376264" cy="596966"/>
                <a:chOff x="1122359" y="4762331"/>
                <a:chExt cx="186149" cy="348404"/>
              </a:xfrm>
            </p:grpSpPr>
            <p:cxnSp>
              <p:nvCxnSpPr>
                <p:cNvPr id="18" name="Connecteur droit 17"/>
                <p:cNvCxnSpPr/>
                <p:nvPr/>
              </p:nvCxnSpPr>
              <p:spPr>
                <a:xfrm flipV="1">
                  <a:off x="1123067" y="4925867"/>
                  <a:ext cx="72076" cy="179715"/>
                </a:xfrm>
                <a:prstGeom prst="line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</p:cxnSp>
            <p:sp>
              <p:nvSpPr>
                <p:cNvPr id="19" name="Ellipse 18"/>
                <p:cNvSpPr>
                  <a:spLocks noChangeAspect="1"/>
                </p:cNvSpPr>
                <p:nvPr/>
              </p:nvSpPr>
              <p:spPr>
                <a:xfrm>
                  <a:off x="1158762" y="4760974"/>
                  <a:ext cx="151016" cy="146366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cxnSp>
            <p:nvCxnSpPr>
              <p:cNvPr id="17" name="Connecteur droit 16"/>
              <p:cNvCxnSpPr/>
              <p:nvPr/>
            </p:nvCxnSpPr>
            <p:spPr>
              <a:xfrm>
                <a:off x="267788" y="5227881"/>
                <a:ext cx="431512" cy="1296794"/>
              </a:xfrm>
              <a:prstGeom prst="line">
                <a:avLst/>
              </a:pr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cxnSp>
          <p:nvCxnSpPr>
            <p:cNvPr id="7" name="Connecteur droit avec flèche 6"/>
            <p:cNvCxnSpPr/>
            <p:nvPr/>
          </p:nvCxnSpPr>
          <p:spPr>
            <a:xfrm flipH="1">
              <a:off x="610500" y="5516763"/>
              <a:ext cx="64796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Connecteur droit avec flèche 7"/>
            <p:cNvCxnSpPr/>
            <p:nvPr/>
          </p:nvCxnSpPr>
          <p:spPr>
            <a:xfrm flipH="1">
              <a:off x="826950" y="5300896"/>
              <a:ext cx="43151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 flipH="1">
              <a:off x="684038" y="5805645"/>
              <a:ext cx="57442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 flipH="1">
              <a:off x="610500" y="6237381"/>
              <a:ext cx="64796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ZoneTexte 222"/>
            <p:cNvSpPr txBox="1">
              <a:spLocks noChangeArrowheads="1"/>
            </p:cNvSpPr>
            <p:nvPr/>
          </p:nvSpPr>
          <p:spPr bwMode="auto">
            <a:xfrm>
              <a:off x="1331861" y="5145542"/>
              <a:ext cx="863566" cy="184798"/>
            </a:xfrm>
            <a:prstGeom prst="rect">
              <a:avLst/>
            </a:prstGeom>
            <a:ln/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eaLnBrk="1" hangingPunct="1"/>
              <a:r>
                <a:rPr lang="fr-FR" altLang="fr-FR" sz="2400" b="1" dirty="0" err="1" smtClean="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rPr>
                <a:t>flower</a:t>
              </a:r>
              <a:r>
                <a:rPr lang="ar-DZ" altLang="fr-FR" sz="2400" b="1" dirty="0" smtClean="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rPr>
                <a:t>الزهرة</a:t>
              </a:r>
              <a:endParaRPr lang="fr-FR" altLang="fr-FR" sz="24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" name="ZoneTexte 223"/>
            <p:cNvSpPr txBox="1">
              <a:spLocks noChangeArrowheads="1"/>
            </p:cNvSpPr>
            <p:nvPr/>
          </p:nvSpPr>
          <p:spPr bwMode="auto">
            <a:xfrm>
              <a:off x="1331861" y="5404956"/>
              <a:ext cx="1045113" cy="184798"/>
            </a:xfrm>
            <a:prstGeom prst="rect">
              <a:avLst/>
            </a:pr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eaLnBrk="1" hangingPunct="1"/>
              <a:r>
                <a:rPr lang="fr-FR" altLang="fr-FR" sz="2400" b="1" dirty="0" err="1" smtClean="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rPr>
                <a:t>Pedicel</a:t>
              </a:r>
              <a:r>
                <a:rPr lang="fr-FR" altLang="fr-FR" sz="2400" b="1" dirty="0" smtClean="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rPr>
                <a:t> </a:t>
              </a:r>
              <a:r>
                <a:rPr lang="ar-DZ" altLang="fr-FR" sz="2400" b="1" dirty="0" smtClean="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rPr>
                <a:t>عنق الزهرة</a:t>
              </a:r>
              <a:endParaRPr lang="fr-FR" altLang="fr-FR" sz="24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3" name="ZoneTexte 266"/>
            <p:cNvSpPr txBox="1">
              <a:spLocks noChangeArrowheads="1"/>
            </p:cNvSpPr>
            <p:nvPr/>
          </p:nvSpPr>
          <p:spPr bwMode="auto">
            <a:xfrm>
              <a:off x="1331861" y="5661204"/>
              <a:ext cx="942877" cy="184798"/>
            </a:xfrm>
            <a:prstGeom prst="rect">
              <a:avLst/>
            </a:pr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/>
              <a:r>
                <a:rPr lang="fr-FR" altLang="fr-FR" sz="2400" b="1" dirty="0" err="1" smtClean="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rPr>
                <a:t>Bract</a:t>
              </a:r>
              <a:r>
                <a:rPr lang="ar-DZ" altLang="fr-FR" sz="2400" b="1" dirty="0" smtClean="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rPr>
                <a:t>القنابة </a:t>
              </a:r>
              <a:endParaRPr lang="fr-FR" altLang="fr-FR" sz="24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4" name="ZoneTexte 267"/>
            <p:cNvSpPr txBox="1">
              <a:spLocks noChangeArrowheads="1"/>
            </p:cNvSpPr>
            <p:nvPr/>
          </p:nvSpPr>
          <p:spPr bwMode="auto">
            <a:xfrm>
              <a:off x="1331860" y="6021514"/>
              <a:ext cx="942878" cy="263815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fr-FR" altLang="fr-FR" sz="2400" b="1" dirty="0" err="1">
                  <a:solidFill>
                    <a:srgbClr val="2021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flower</a:t>
              </a:r>
              <a:r>
                <a:rPr lang="fr-FR" altLang="fr-FR" sz="2400" b="1" dirty="0">
                  <a:solidFill>
                    <a:srgbClr val="2021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altLang="fr-FR" sz="2400" b="1" dirty="0" err="1">
                  <a:solidFill>
                    <a:srgbClr val="2021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stalk</a:t>
              </a:r>
              <a:r>
                <a:rPr lang="fr-FR" altLang="fr-FR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1" hangingPunct="1"/>
              <a:r>
                <a:rPr lang="ar-DZ" altLang="fr-FR" sz="2400" b="1" dirty="0" smtClean="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rPr>
                <a:t>الشمراخ </a:t>
              </a:r>
              <a:r>
                <a:rPr lang="ar-SA" altLang="fr-FR" sz="2400" b="1" dirty="0" smtClean="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rPr>
                <a:t>الزهري</a:t>
              </a:r>
              <a:endParaRPr lang="fr-FR" altLang="fr-FR" sz="24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60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243408"/>
            <a:ext cx="9144000" cy="396244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0" tIns="285660" rIns="0" bIns="2856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quote-cjk-patch"/>
                <a:cs typeface="Arial" pitchFamily="34" charset="0"/>
              </a:rPr>
              <a:t>Inflorescence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An 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inflorescence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 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is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a collection or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quote-cjk-patch"/>
                <a:cs typeface="Arial" pitchFamily="34" charset="0"/>
              </a:rPr>
              <a:t>aggregation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quote-cjk-patch"/>
                <a:cs typeface="Arial" pitchFamily="34" charset="0"/>
              </a:rPr>
              <a:t> of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quote-cjk-patch"/>
                <a:cs typeface="Arial" pitchFamily="34" charset="0"/>
              </a:rPr>
              <a:t>flowers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quote-cjk-patch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arranged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on an axis of a plant in a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definite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manner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.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0F1115"/>
              </a:solidFill>
              <a:effectLst/>
              <a:latin typeface="quote-cjk-patch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Some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terms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related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to inflorescence structure: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A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peduncle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 (adj.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pedunculate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) – the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stalk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of an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entire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inflorescence.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A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pedicel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 – the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stalk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of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each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individual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flower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An involucre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 (adj.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involucrate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) – a group or cluster of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bracts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subtending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an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entire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inflorescence.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A spathe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 (adj.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spathaceous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) – an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enlarged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,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sometimes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colored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bract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subtending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and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usually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enclosing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F1115"/>
                </a:solidFill>
                <a:effectLst/>
                <a:latin typeface="quote-cjk-patch"/>
                <a:cs typeface="Arial" pitchFamily="34" charset="0"/>
              </a:rPr>
              <a:t> an inflorescence.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3861048"/>
            <a:ext cx="8784976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sz="2400" b="1" dirty="0"/>
              <a:t>بعض المصطلحات المتعلقة بتركيب النورة:</a:t>
            </a:r>
          </a:p>
          <a:p>
            <a:pPr algn="r" rtl="1"/>
            <a:r>
              <a:rPr lang="ar-DZ" sz="2400" b="1" dirty="0"/>
              <a:t>الحامل الزهري (</a:t>
            </a:r>
            <a:r>
              <a:rPr lang="fr-FR" sz="2400" b="1" dirty="0" err="1"/>
              <a:t>Peduncle</a:t>
            </a:r>
            <a:r>
              <a:rPr lang="fr-FR" sz="2400" b="1" dirty="0"/>
              <a:t>)</a:t>
            </a:r>
            <a:r>
              <a:rPr lang="fr-FR" sz="2400" dirty="0"/>
              <a:t> – </a:t>
            </a:r>
            <a:r>
              <a:rPr lang="ar-DZ" sz="2400" dirty="0"/>
              <a:t>هو ساق النورة بالكامل (صفة: </a:t>
            </a:r>
            <a:r>
              <a:rPr lang="fr-FR" sz="2400" b="1" dirty="0" err="1"/>
              <a:t>pedunculate</a:t>
            </a:r>
            <a:r>
              <a:rPr lang="fr-FR" sz="2400" dirty="0"/>
              <a:t>).</a:t>
            </a:r>
          </a:p>
          <a:p>
            <a:pPr algn="r" rtl="1"/>
            <a:r>
              <a:rPr lang="ar-DZ" sz="2400" b="1" dirty="0"/>
              <a:t>العنق الزهري (</a:t>
            </a:r>
            <a:r>
              <a:rPr lang="fr-FR" sz="2400" b="1" dirty="0" err="1"/>
              <a:t>Pedicel</a:t>
            </a:r>
            <a:r>
              <a:rPr lang="fr-FR" sz="2400" b="1" dirty="0"/>
              <a:t>)</a:t>
            </a:r>
            <a:r>
              <a:rPr lang="fr-FR" sz="2400" dirty="0"/>
              <a:t> – </a:t>
            </a:r>
            <a:r>
              <a:rPr lang="ar-DZ" sz="2400" dirty="0"/>
              <a:t>هو ساق كل زهرة على حدة.</a:t>
            </a:r>
          </a:p>
          <a:p>
            <a:pPr algn="r" rtl="1"/>
            <a:r>
              <a:rPr lang="ar-DZ" sz="2400" b="1" dirty="0"/>
              <a:t>الغلاف الزهري (</a:t>
            </a:r>
            <a:r>
              <a:rPr lang="fr-FR" sz="2400" b="1" dirty="0"/>
              <a:t>Involucre)</a:t>
            </a:r>
            <a:r>
              <a:rPr lang="fr-FR" sz="2400" dirty="0"/>
              <a:t> – </a:t>
            </a:r>
            <a:r>
              <a:rPr lang="ar-DZ" sz="2400" dirty="0"/>
              <a:t>مجموعة من </a:t>
            </a:r>
            <a:r>
              <a:rPr lang="ar-DZ" sz="2400" dirty="0" err="1"/>
              <a:t>القنابات</a:t>
            </a:r>
            <a:r>
              <a:rPr lang="ar-DZ" sz="2400" dirty="0"/>
              <a:t> (</a:t>
            </a:r>
            <a:r>
              <a:rPr lang="fr-FR" sz="2400" dirty="0" err="1"/>
              <a:t>bracts</a:t>
            </a:r>
            <a:r>
              <a:rPr lang="fr-FR" sz="2400" dirty="0"/>
              <a:t>) </a:t>
            </a:r>
            <a:r>
              <a:rPr lang="ar-DZ" sz="2400" dirty="0"/>
              <a:t>تحيط بالنورة بأكملها (صفة: </a:t>
            </a:r>
            <a:r>
              <a:rPr lang="fr-FR" sz="2400" b="1" dirty="0" err="1"/>
              <a:t>involucrate</a:t>
            </a:r>
            <a:r>
              <a:rPr lang="fr-FR" sz="2400" dirty="0"/>
              <a:t>).</a:t>
            </a:r>
          </a:p>
          <a:p>
            <a:pPr algn="r" rtl="1"/>
            <a:r>
              <a:rPr lang="ar-DZ" sz="2400" b="1" dirty="0"/>
              <a:t>الغمد الزهري (</a:t>
            </a:r>
            <a:r>
              <a:rPr lang="fr-FR" sz="2400" b="1" dirty="0"/>
              <a:t>Spathe)</a:t>
            </a:r>
            <a:r>
              <a:rPr lang="fr-FR" sz="2400" dirty="0"/>
              <a:t> – </a:t>
            </a:r>
            <a:r>
              <a:rPr lang="ar-DZ" sz="2400" dirty="0"/>
              <a:t>قنابة كبيرة، قد تكون ملونة، تحيط عادةً بالنورة وتغلفها (صفة: </a:t>
            </a:r>
            <a:r>
              <a:rPr lang="fr-FR" sz="2400" b="1" dirty="0" err="1"/>
              <a:t>spathaceous</a:t>
            </a:r>
            <a:r>
              <a:rPr lang="fr-FR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2586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S3e-Fig-04-28-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9879"/>
            <a:ext cx="9144000" cy="6858000"/>
          </a:xfrm>
          <a:noFill/>
          <a:ln/>
        </p:spPr>
      </p:pic>
      <p:sp>
        <p:nvSpPr>
          <p:cNvPr id="2" name="ZoneTexte 1"/>
          <p:cNvSpPr txBox="1"/>
          <p:nvPr/>
        </p:nvSpPr>
        <p:spPr>
          <a:xfrm>
            <a:off x="251520" y="260648"/>
            <a:ext cx="158417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400" dirty="0" smtClean="0"/>
              <a:t>المحور الرئيسي  ينتهي بزهرة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4211960" y="116632"/>
            <a:ext cx="144016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400" dirty="0" smtClean="0"/>
              <a:t>المحور الرئيسي  ينتهي </a:t>
            </a:r>
            <a:r>
              <a:rPr lang="ar-DZ" sz="2400" dirty="0" err="1" smtClean="0"/>
              <a:t>بمرستيم</a:t>
            </a:r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5796136" y="5445224"/>
            <a:ext cx="280831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800" dirty="0" smtClean="0"/>
              <a:t>غير محدودة النمو</a:t>
            </a:r>
            <a:endParaRPr lang="fr-FR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1794908" y="5610240"/>
            <a:ext cx="280831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800" dirty="0" smtClean="0"/>
              <a:t>محدودة النمو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63383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67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9643" t="6290" r="10179" b="3710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42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80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12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483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67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1682750"/>
            <a:ext cx="59182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50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4363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63513" y="3917950"/>
            <a:ext cx="4244975" cy="24638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1639" tIns="40820" rIns="81639" bIns="40820"/>
          <a:lstStyle/>
          <a:p>
            <a:pPr>
              <a:buClr>
                <a:srgbClr val="FFFFFF"/>
              </a:buCl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lang="en-GB" sz="2800" dirty="0" err="1">
                <a:solidFill>
                  <a:srgbClr val="FF0000"/>
                </a:solidFill>
              </a:rPr>
              <a:t>Une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b="1" dirty="0" err="1">
                <a:solidFill>
                  <a:srgbClr val="FF0000"/>
                </a:solidFill>
              </a:rPr>
              <a:t>cyme</a:t>
            </a:r>
            <a:r>
              <a:rPr lang="en-GB" sz="2800" b="1" dirty="0">
                <a:solidFill>
                  <a:srgbClr val="FF0000"/>
                </a:solidFill>
              </a:rPr>
              <a:t> </a:t>
            </a:r>
            <a:r>
              <a:rPr lang="en-GB" sz="2800" b="1" dirty="0" err="1">
                <a:solidFill>
                  <a:srgbClr val="FF0000"/>
                </a:solidFill>
              </a:rPr>
              <a:t>multipare</a:t>
            </a:r>
            <a:r>
              <a:rPr lang="en-GB" sz="2800" dirty="0">
                <a:solidFill>
                  <a:srgbClr val="FF0000"/>
                </a:solidFill>
              </a:rPr>
              <a:t>, </a:t>
            </a:r>
            <a:r>
              <a:rPr lang="en-GB" sz="2800" dirty="0" err="1">
                <a:solidFill>
                  <a:srgbClr val="FF0000"/>
                </a:solidFill>
              </a:rPr>
              <a:t>celle</a:t>
            </a:r>
            <a:r>
              <a:rPr lang="en-GB" sz="2800" dirty="0">
                <a:solidFill>
                  <a:srgbClr val="FF0000"/>
                </a:solidFill>
              </a:rPr>
              <a:t> de </a:t>
            </a:r>
            <a:r>
              <a:rPr lang="en-GB" sz="28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l'Euphorbe</a:t>
            </a:r>
            <a:r>
              <a:rPr lang="en-GB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réveille</a:t>
            </a:r>
            <a:r>
              <a:rPr lang="en-GB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matin</a:t>
            </a:r>
            <a:r>
              <a:rPr lang="en-GB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buClr>
                <a:srgbClr val="FFFFFF"/>
              </a:buCl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lang="en-GB" sz="2800" dirty="0">
                <a:solidFill>
                  <a:srgbClr val="FF0000"/>
                </a:solidFill>
              </a:rPr>
              <a:t>(Euphorbia </a:t>
            </a:r>
            <a:r>
              <a:rPr lang="en-GB" sz="2800" dirty="0" err="1">
                <a:solidFill>
                  <a:srgbClr val="FF0000"/>
                </a:solidFill>
              </a:rPr>
              <a:t>helioscopia</a:t>
            </a:r>
            <a:r>
              <a:rPr lang="en-GB" sz="2800" dirty="0">
                <a:solidFill>
                  <a:srgbClr val="FF0000"/>
                </a:solidFill>
              </a:rPr>
              <a:t>)</a:t>
            </a:r>
          </a:p>
          <a:p>
            <a:pPr>
              <a:buClr>
                <a:srgbClr val="FFFFFF"/>
              </a:buCl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/>
            </a:pPr>
            <a:r>
              <a:rPr lang="en-GB" sz="2800" dirty="0" err="1">
                <a:solidFill>
                  <a:srgbClr val="FF0000"/>
                </a:solidFill>
              </a:rPr>
              <a:t>Famille</a:t>
            </a:r>
            <a:r>
              <a:rPr lang="en-GB" sz="2800" dirty="0">
                <a:solidFill>
                  <a:srgbClr val="FF0000"/>
                </a:solidFill>
              </a:rPr>
              <a:t> des </a:t>
            </a:r>
            <a:r>
              <a:rPr lang="en-GB" sz="2800" dirty="0" err="1">
                <a:solidFill>
                  <a:srgbClr val="FF0000"/>
                </a:solidFill>
              </a:rPr>
              <a:t>Euphorbiacées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623" y="3428999"/>
            <a:ext cx="3953326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OM" altLang="fr-FR" sz="3200" b="1" dirty="0"/>
              <a:t>نورة محدودة متعددة الشعب 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6593210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91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15625" r="35746" b="15178"/>
          <a:stretch/>
        </p:blipFill>
        <p:spPr bwMode="auto">
          <a:xfrm>
            <a:off x="1583871" y="1143000"/>
            <a:ext cx="6776358" cy="506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62472" y="620688"/>
            <a:ext cx="6858000" cy="73309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FR" sz="4000" dirty="0" smtClean="0">
                <a:solidFill>
                  <a:schemeClr val="tx1"/>
                </a:solidFill>
              </a:rPr>
              <a:t>Pollen grain</a:t>
            </a:r>
            <a:endParaRPr lang="fr-FR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751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028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346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33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475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164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996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055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290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367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58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fila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304800"/>
            <a:ext cx="2027238" cy="3581400"/>
          </a:xfrm>
          <a:prstGeom prst="rect">
            <a:avLst/>
          </a:prstGeom>
          <a:noFill/>
        </p:spPr>
      </p:pic>
      <p:pic>
        <p:nvPicPr>
          <p:cNvPr id="153603" name="Picture 3" descr="Fleurbo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82663"/>
            <a:ext cx="2674938" cy="2674937"/>
          </a:xfrm>
          <a:prstGeom prst="rect">
            <a:avLst/>
          </a:prstGeom>
          <a:noFill/>
        </p:spPr>
      </p:pic>
      <p:pic>
        <p:nvPicPr>
          <p:cNvPr id="153605" name="Picture 5" descr="stame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4191000"/>
            <a:ext cx="3567113" cy="2378075"/>
          </a:xfrm>
          <a:prstGeom prst="rect">
            <a:avLst/>
          </a:prstGeom>
          <a:noFill/>
        </p:spPr>
      </p:pic>
      <p:pic>
        <p:nvPicPr>
          <p:cNvPr id="153606" name="Picture 6" descr="anth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304800"/>
            <a:ext cx="2514600" cy="1671638"/>
          </a:xfrm>
          <a:prstGeom prst="rect">
            <a:avLst/>
          </a:prstGeom>
          <a:noFill/>
        </p:spPr>
      </p:pic>
      <p:pic>
        <p:nvPicPr>
          <p:cNvPr id="153607" name="Picture 7" descr="anther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638" y="4052888"/>
            <a:ext cx="3411537" cy="2379662"/>
          </a:xfrm>
          <a:prstGeom prst="rect">
            <a:avLst/>
          </a:prstGeom>
          <a:noFill/>
        </p:spPr>
      </p:pic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436563" y="265113"/>
            <a:ext cx="1539875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r>
              <a:rPr lang="fr-CA" b="1"/>
              <a:t>Étamines</a:t>
            </a:r>
          </a:p>
        </p:txBody>
      </p:sp>
      <p:pic>
        <p:nvPicPr>
          <p:cNvPr id="153609" name="Picture 9" descr="etamin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4678" y="2071678"/>
            <a:ext cx="2984514" cy="43751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9766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مستطيل 1"/>
          <p:cNvSpPr>
            <a:spLocks noChangeArrowheads="1"/>
          </p:cNvSpPr>
          <p:nvPr/>
        </p:nvSpPr>
        <p:spPr bwMode="auto">
          <a:xfrm>
            <a:off x="1071563" y="571500"/>
            <a:ext cx="7072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96863" algn="r"/>
              </a:tabLst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1pPr>
            <a:lvl2pPr>
              <a:tabLst>
                <a:tab pos="296863" algn="r"/>
              </a:tabLst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2pPr>
            <a:lvl3pPr>
              <a:tabLst>
                <a:tab pos="296863" algn="r"/>
              </a:tabLst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3pPr>
            <a:lvl4pPr>
              <a:tabLst>
                <a:tab pos="296863" algn="r"/>
              </a:tabLst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4pPr>
            <a:lvl5pPr>
              <a:tabLst>
                <a:tab pos="296863" algn="r"/>
              </a:tabLst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96863" algn="r"/>
              </a:tabLst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96863" algn="r"/>
              </a:tabLst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96863" algn="r"/>
              </a:tabLst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96863" algn="r"/>
              </a:tabLst>
              <a:defRPr sz="2400">
                <a:solidFill>
                  <a:schemeClr val="bg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algn="justLow"/>
            <a:r>
              <a:rPr lang="en-US" altLang="fr-FR">
                <a:ea typeface="Times New Roman" pitchFamily="18" charset="0"/>
                <a:cs typeface="Arabic Transparent" pitchFamily="34" charset="0"/>
              </a:rPr>
              <a:t>g</a:t>
            </a:r>
            <a:r>
              <a:rPr lang="ar-SA" altLang="fr-FR">
                <a:latin typeface="Arabic Transparent" pitchFamily="34" charset="0"/>
                <a:ea typeface="Times New Roman" pitchFamily="18" charset="0"/>
                <a:cs typeface="Traditional Arabic" pitchFamily="18" charset="-78"/>
              </a:rPr>
              <a:t>. الهامة</a:t>
            </a:r>
            <a:r>
              <a:rPr lang="en-US" altLang="fr-FR">
                <a:ea typeface="Times New Roman" pitchFamily="18" charset="0"/>
                <a:cs typeface="Arabic Transparent" pitchFamily="34" charset="0"/>
              </a:rPr>
              <a:t>(Head) </a:t>
            </a:r>
            <a:r>
              <a:rPr lang="en-US" altLang="fr-FR">
                <a:latin typeface="Arabic Transparent" pitchFamily="34" charset="0"/>
                <a:ea typeface="Times New Roman" pitchFamily="18" charset="0"/>
                <a:cs typeface="Traditional Arabic" pitchFamily="18" charset="-78"/>
              </a:rPr>
              <a:t> </a:t>
            </a:r>
            <a:r>
              <a:rPr lang="en-US" altLang="fr-FR">
                <a:ea typeface="Times New Roman" pitchFamily="18" charset="0"/>
                <a:cs typeface="Arabic Transparent" pitchFamily="34" charset="0"/>
              </a:rPr>
              <a:t>Capitulum</a:t>
            </a:r>
            <a:r>
              <a:rPr lang="ar-SA" altLang="fr-FR">
                <a:latin typeface="Arabic Transparent" pitchFamily="34" charset="0"/>
                <a:ea typeface="Times New Roman" pitchFamily="18" charset="0"/>
                <a:cs typeface="Traditional Arabic" pitchFamily="18" charset="-78"/>
              </a:rPr>
              <a:t>،. مثال: تباع الشمس	</a:t>
            </a:r>
            <a:r>
              <a:rPr lang="en-US" altLang="fr-FR" i="1">
                <a:ea typeface="Times New Roman" pitchFamily="18" charset="0"/>
                <a:cs typeface="Arabic Transparent" pitchFamily="34" charset="0"/>
              </a:rPr>
              <a:t>Helianthus</a:t>
            </a:r>
            <a:r>
              <a:rPr lang="en-US" altLang="fr-FR">
                <a:ea typeface="Times New Roman" pitchFamily="18" charset="0"/>
                <a:cs typeface="Arabic Transparent" pitchFamily="34" charset="0"/>
              </a:rPr>
              <a:t> </a:t>
            </a:r>
            <a:r>
              <a:rPr lang="en-US" altLang="fr-FR" i="1">
                <a:ea typeface="Times New Roman" pitchFamily="18" charset="0"/>
                <a:cs typeface="Arabic Transparent" pitchFamily="34" charset="0"/>
              </a:rPr>
              <a:t>annaus</a:t>
            </a:r>
            <a:endParaRPr lang="en-US" altLang="fr-FR"/>
          </a:p>
        </p:txBody>
      </p:sp>
      <p:pic>
        <p:nvPicPr>
          <p:cNvPr id="201731" name="Picture 3" descr="inhead"/>
          <p:cNvPicPr>
            <a:picLocks noChangeAspect="1" noChangeArrowheads="1"/>
          </p:cNvPicPr>
          <p:nvPr/>
        </p:nvPicPr>
        <p:blipFill>
          <a:blip r:embed="rId2"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000500"/>
            <a:ext cx="3857625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Picture 5" descr="http://a.rgbimg.com/cache1o8zBv/users/t/ta/tacluda/300/mpkif4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714500"/>
            <a:ext cx="4214813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7" descr="http://botany.cs.tamu.edu/FLORA/dcs420/fa06/fa060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85875"/>
            <a:ext cx="41084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83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70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912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321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385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683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1" name="Picture 4" descr="http://waynesword.palomar.edu/images/figdrw1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712968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915816" y="0"/>
            <a:ext cx="3888432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800" dirty="0" smtClean="0"/>
              <a:t>النورة </a:t>
            </a:r>
            <a:r>
              <a:rPr lang="ar-DZ" sz="2800" dirty="0" err="1" smtClean="0"/>
              <a:t>التينية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08897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420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84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1" t="24682" r="77691" b="23853"/>
          <a:stretch/>
        </p:blipFill>
        <p:spPr bwMode="auto">
          <a:xfrm>
            <a:off x="0" y="0"/>
            <a:ext cx="53640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e 2"/>
          <p:cNvSpPr/>
          <p:nvPr/>
        </p:nvSpPr>
        <p:spPr>
          <a:xfrm>
            <a:off x="3275856" y="4149080"/>
            <a:ext cx="93610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1763688" y="476672"/>
            <a:ext cx="2736303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6955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0" t="16294" r="35731" b="1396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001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860033" cy="64533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" name="Picture 2" descr="الجهاز التكاثري عند النباتات البذرية - الهندسة الزراعي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88" y="188640"/>
            <a:ext cx="4680012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62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2276872"/>
            <a:ext cx="7886700" cy="13255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 smtClean="0">
                <a:solidFill>
                  <a:schemeClr val="tx1"/>
                </a:solidFill>
              </a:rPr>
              <a:t>OVARY TYPES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3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</Words>
  <Application>Microsoft Office PowerPoint</Application>
  <PresentationFormat>Affichage à l'écran (4:3)</PresentationFormat>
  <Paragraphs>93</Paragraphs>
  <Slides>58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59" baseType="lpstr">
      <vt:lpstr>Thème Office</vt:lpstr>
      <vt:lpstr>FLOWERS AND INFLORESCENCES  . الازهاروالنورات</vt:lpstr>
      <vt:lpstr>Présentation PowerPoint</vt:lpstr>
      <vt:lpstr>Présentation PowerPoint</vt:lpstr>
      <vt:lpstr>Pollen grain</vt:lpstr>
      <vt:lpstr>Présentation PowerPoint</vt:lpstr>
      <vt:lpstr>Présentation PowerPoint</vt:lpstr>
      <vt:lpstr>Présentation PowerPoint</vt:lpstr>
      <vt:lpstr>Présentation PowerPoint</vt:lpstr>
      <vt:lpstr>OVARY TYPES</vt:lpstr>
      <vt:lpstr>Présentation PowerPoint</vt:lpstr>
      <vt:lpstr>Présentation PowerPoint</vt:lpstr>
      <vt:lpstr>Cohesion of carpel.</vt:lpstr>
      <vt:lpstr>بالوضع المشيمي Placentation</vt:lpstr>
      <vt:lpstr>Présentation PowerPoint</vt:lpstr>
      <vt:lpstr>انواع البويضات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ovary positions in flowers.</vt:lpstr>
      <vt:lpstr>Présentation PowerPoint</vt:lpstr>
      <vt:lpstr>Présentation PowerPoint</vt:lpstr>
      <vt:lpstr>reproductive organs are arranged in flowers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FLOWERS AND INFLORESCENCES  . الازهاروالنورات</dc:title>
  <dc:creator>lenovo</dc:creator>
  <cp:lastModifiedBy>lenovo</cp:lastModifiedBy>
  <cp:revision>1</cp:revision>
  <dcterms:created xsi:type="dcterms:W3CDTF">2026-04-18T20:24:15Z</dcterms:created>
  <dcterms:modified xsi:type="dcterms:W3CDTF">2026-04-18T20:24:37Z</dcterms:modified>
</cp:coreProperties>
</file>