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4275-D7C9-4666-9FEE-2AC14463DF57}" type="datetimeFigureOut">
              <a:rPr lang="fr-FR" smtClean="0"/>
              <a:t>18/04/2026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BB2-EBAA-45AD-934E-91060868C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88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4275-D7C9-4666-9FEE-2AC14463DF57}" type="datetimeFigureOut">
              <a:rPr lang="fr-FR" smtClean="0"/>
              <a:t>18/04/2026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BB2-EBAA-45AD-934E-91060868C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63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4275-D7C9-4666-9FEE-2AC14463DF57}" type="datetimeFigureOut">
              <a:rPr lang="fr-FR" smtClean="0"/>
              <a:t>18/04/2026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BB2-EBAA-45AD-934E-91060868C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166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63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4275-D7C9-4666-9FEE-2AC14463DF57}" type="datetimeFigureOut">
              <a:rPr lang="fr-FR" smtClean="0"/>
              <a:t>18/04/2026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BB2-EBAA-45AD-934E-91060868C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42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4275-D7C9-4666-9FEE-2AC14463DF57}" type="datetimeFigureOut">
              <a:rPr lang="fr-FR" smtClean="0"/>
              <a:t>18/04/2026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BB2-EBAA-45AD-934E-91060868C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57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4275-D7C9-4666-9FEE-2AC14463DF57}" type="datetimeFigureOut">
              <a:rPr lang="fr-FR" smtClean="0"/>
              <a:t>18/04/2026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BB2-EBAA-45AD-934E-91060868C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15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4275-D7C9-4666-9FEE-2AC14463DF57}" type="datetimeFigureOut">
              <a:rPr lang="fr-FR" smtClean="0"/>
              <a:t>18/04/2026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BB2-EBAA-45AD-934E-91060868C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33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4275-D7C9-4666-9FEE-2AC14463DF57}" type="datetimeFigureOut">
              <a:rPr lang="fr-FR" smtClean="0"/>
              <a:t>18/04/2026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BB2-EBAA-45AD-934E-91060868C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33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4275-D7C9-4666-9FEE-2AC14463DF57}" type="datetimeFigureOut">
              <a:rPr lang="fr-FR" smtClean="0"/>
              <a:t>18/04/2026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BB2-EBAA-45AD-934E-91060868C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22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4275-D7C9-4666-9FEE-2AC14463DF57}" type="datetimeFigureOut">
              <a:rPr lang="fr-FR" smtClean="0"/>
              <a:t>18/04/2026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BB2-EBAA-45AD-934E-91060868C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72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4275-D7C9-4666-9FEE-2AC14463DF57}" type="datetimeFigureOut">
              <a:rPr lang="fr-FR" smtClean="0"/>
              <a:t>18/04/2026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BB2-EBAA-45AD-934E-91060868C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92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04275-D7C9-4666-9FEE-2AC14463DF57}" type="datetimeFigureOut">
              <a:rPr lang="fr-FR" smtClean="0"/>
              <a:t>18/04/2026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71BB2-EBAA-45AD-934E-91060868C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12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data:image/jpeg;base64,/9j/4AAQSkZJRgABAQAAAQABAAD/2wCEAAkGBxAQEBUQERAWFRAVFRYWFRcVFRgVFRYVFhUWFhgYGBUYHSggGBolGxgVITIhJSkrLi8wGB8zODMtNygtLisBCgoKDg0OGhAQGy0lICAtLS0tLS0rLS0tLS0tLS0vKy0tLy0tLy0tLS0tLS0tLS0tLS0tLS0tLS0tLS0tLS0vLf/AABEIAMIBAwMBIgACEQEDEQH/xAAbAAABBQEBAAAAAAAAAAAAAAABAAIDBAUGB//EAEkQAAIBAgMEBwIKBwYFBQAAAAECEQADBBIhBTFBUQYTImFxgZEUMiM0QlJTc6GxssEHM2KCk9HwFXKSwtLhF0NUovEWJDVjg//EABoBAAMBAQEBAAAAAAAAAAAAAAABAgMEBQb/xAAyEQACAQIFAQYEBQUAAAAAAAAAAQIDERITITFRBDJBYZGh8AUiccEUQlLR8RUjgbHh/9oADAMBAAIRAxEAPwDU6AfGz9U34kr0OvPOgHxs/Uv+JK9DriHLcVGlRpkio0qIFMARTopUaYCpUYogU7AACjFGKNMARSinRSigARSinRSinYBsUop0UoosA2KEU+KEUANihFOihFIBtCnxTSKQDaEU6hSAbQp1CkAKFGlSAbSNGhSAFKjQoEeP9Hukowl43TZLyhWM+XeVMzB5V0f/ABMX/oz/ABR/orzqlXHmz5Ppn8P6d/l9X+56MP0mr/0jfxR/opf8TU/6Rv4o/wBFec0qedPkP6f0/wCn1f7nvOxtqWsXaF6y0qdCD7ytxVhwI/33Vfryz9GWCxRvm9bbJhhpdkStzkoHFgTObh5wfVK66cnKN2eH1VGNGo4xd/t4CogUgKcK1OYVGKVGKAFFECjFGKqwAijRijFOwDYpRTopRRYBsUop8UIosA2KFPihFFgGxTYrLxuOsWLl+6S5dLdk3R2si2y7hWE9gR2yxGsLrwqvt7bbW+pGGew5uXAks2cS2iKFRg0MxAzgNl3lSJIeBspRbNfFXlto1xzCIrMxgmFUEkwNToDS61ez2h2vdkwTpOg46a1zW1Nqrft3Vt23DnCYk3lZXDWWW3Co3yMxYkaTIWRprU+0tuW7TWFW4SyOovoiM56prTAs0KcqqxRy37McaeWystmmdp2es6rN2+t6mMrfreo9pyzEfqu1O7hv0q3XKYc9ZikvICbVzaTMjQQGVdkNZLCfk50ZZ4xWpt5rrvbw+HuPbvMr3M6sgVUQopLB7b5zLrCgDjqOMuGqQOGqRrUCK5z/ANQth1e3iiLmIS6ixatXEzWmFstdy9uQqs7EjTsEaGqZ6Rr7bmzL7PmyZ+qbL1fU5s/X/P63sdXHu60sqQZbOowuJS6pZDKhnTcR2rbtbca8mVh5VCdpWes6rN2+t6mMrfrOoOIiYj9WCZ3cN+lc3s3b1i3ZAJuZjir7FQlwEWruKu3RdYZD8H1bK06aHfT7L9ZikvICbT7QlWggMq7JuWywn5OcFZ5im6Vr3Hl2vc6uhTqFc5kClSpUCPKeiewcPicQbd1SV6tm0YjUMo3jxNde3QHZ/wBG/D/mNxMVifo/+Nn6l/xW69CfgOZ+7X8qnLjwdUuqrX7b8zmf/QGz/mP/ABGo/wDD7Z/zLn8Rq6gVk39sFb2XIwtjRj1VxiTnCmABoAJM8QZExBpUo8C/FV/1vzNPCYZLSLbtqFRRCqNwFTis3Z+0etZyVZbQgrnttbYaDMGDcZmpre0VztaKtnRSXIVjbBAUlRdICk9rdv0MgVqkYN31ZeFEViYzbFxUDdTctlioCta6xhJIJbqXYKuqHUyBMjlZwe0mNprjoffZU7DrKxKllgsonSYp2EagFECskbcRZzq+m7LaeCAmYkEjUZgV4bxpxqbDbatOXGW4oRC+Z7ZVCo3kPu05GDxEjWqsBpAUawbu3St10U50G5ktPcEkL2esQwSCdRymrh2merR4ILk77V0LlV4OgBKkrumJiY4U7AacUYrKw+3rT3Fti3eGYxmNpsqtlDZWO9dCRJGWVInUSbu1ctk3SpPwzIFRGdiqXjbO7cSFYyYAnXdJdhmpSrAwXSB7huxYu5Utu4z2mtSVW2ypLEyTnIkaSrcoq7jdq9VaRmtur3JAXIXgqrOZC66hTAMHUTGsFgNKlVK3tNHy5UuDOXVc1pl1RS2oaN41HP1qra24oQdZbui4AOsHVMWBJYaBFIYyvDSDIJosBrxQiq2CxouliAwQEBSyMhbeDowB3jluIqnhttpcvdWge4japcS2xtARGtzcZadRpRYDUNUsHsqxZYtbtKrMSSQonUk6GNN9PbaNvrBaEsxW43ZgwLZysImSZ0gA1mJ0kVgIS52wSjdRcKDsh1DRrME66LIid0moXZtmgarri/hGRoCi2jg7j2mZSCPECPEjhVbGbYS2xXLcYr7wW2xB0MBX0WZy7zpxipsIvmqO0dl275UvmV0nI9t2tuuaMwDIQcpgSp0MDkKgw+1GuljbR8nVFxNpkcOIASHgE79JjdrGtRptn3FKuGyjrZtOcjFToSojRgAYHGlqthptbFuxs9LaKgLkKZBe7cdiS2aWdmJbXme7dpVqTWba2meqDkHMSYm3cUcDDQGIIBiYglTUR2x2/dbJ2p+CuTAHZM7hMrz47opO7Bu5qk001Wt49Oq61zkTtGWBUhVaJIOvFfWqn9sAWwzKyuz3FQZGbRGYK5VdQpXJrwLAGKiwjTNA1Uwu0UuFAFftq7AlCo+DZVIM7jLCB3GrlS0AKVKlSA88/R/8bP1L/it16C+9R4n7CPzrz79H/wAbP1L/AIkr0E++P7rfelUipbkopwoCiKZImQMCrAFSIIIkEHQgg7xTbeGtqnVqii3BGQKAkHeMo0jfUgorVAMwuHW2uVZj9pmc+rEmO7dU4oCnCqQDLttWiUDajeAY1GuvLQ+VVto7StYdUBZQWe2ioCskM6ocqyJCg8N0buFXSgO8TrOvMbjVfD7OtJda8qnrHEE5iQATmIUEwsnUxvOtUgGbR2gmHUDNbDEwqNcCFtYhRBLGTuAqvhNtpcvLaRkcksGysCyQucSATHBdY1DcquYfZ1pLrXlX4RxBMkgAnMQoJhZOpjedTV2qGYF/pLhLSntrbPWAFXU2ySx1uBWALLxz7jzNLo/tpLzlENogqrt1T5wHcFmkblmJjnOpMxrYXApbiMxiQudi5UGNAWMxpVl1BBB1BEEHiDQBjWekGEv50F206ZSYVs7FQr58yRKxkYRrw3SKOKxNnD20vIueYCsxuXHC3ZZRnIZgpIG8gDTuFad7CI4AYTAgakEA79QZ1imNs2yWD9WuZYjSBIJYGBoSGJIPAmaYGXd27hGvWxZuWbt5nFs5WVnFsk5oI1gFQY3QPA1oY3H4fDjrLrpbDGMx0zMukTxMcO48jV6oLeEtq5uKgDtvPjBPhJAJjfGtAGfgcdh8bh87dW9o5cwaHQHIl2GzCAVkeEejdlbZw1y42GtXLZKbhaKlAm8RlPLlppWhjsFbvLluAkdzMp1BBEqQYIJBG41OqwABoAIA5AUgM3q8MblxciNce2rXeyGzJqFlePGNKh2dt6xiHKWLiPlmcrbhAKGI91u1qJHZ8QLq7LsAMq2lUN72UZcwE6NliRqdDpqamu3lSAzBZ0EkCYEwPKgDExO2cKthcRdAK4gKugzhlmCJYDMqh3aI1GcgHjp2wiTaVFVEUEKohQpzcAIGqtoJ+2qOI2vhkuMQ6m/kuZAWPaW3BfKdQgzCDzKjfAqxhWs3JjS5ctpcYZ2zhGnL2gZAnMAAYGvOkwIMNtZHWwyxkvswt6kEqFZkKrl4qoMGImlhtpWnvXbNofC2xLaZQzarBMTIgaxuZYmnX9p2LaMCwVEOSAYgKFnd7oWT4ZSdwqO3irJS6hKrZtAMWFzsFWzNmLg8YJOpmdZqbCHbM2iL4ZgQVDEKymQy5mVfPSCOfLdVXF7fwouiwbtsuSyMpaIIZQVIjUkFoHGI4zT7m1MKwNp3thQWntgKq2ySGzaAQFB0PZ08ajfbti2jLbZDky5EVveQi2ZGkA9v3eMT4TYBu0tobPZ+rxFyz1lpgctwjMrEDdO/Qjdpv5GLWD2lh77HqrquyATlMwHJjXdqUP8Ahp9/Eqma2gDMBndA2U5HY5mk6cSYkeUiq1zF2Xw2YCbeVDlVimWQGQZgQVOYASNx8KTAGExNk4hrdoWjFuS1vKSpDxkYru5xWjVHB4i2tz2a0BkRMwIYmO1BBnjJmZM61fqWAKVKlUged/o/+Nn6l/xW69AX9Z4KPtJ/015z0GuRjVHzkcfZP3gV6Xg7Ya8wP0afiuVSVypbjhThVz2Ve+l7MvfWmBklQ04Chi8RYtau8EcBqf8ACBNVLu1UAlbbHxIUH76tUpPYTkluy+KcKzMPtN3EiwP4h/0UjtkK2V7LT+ywb7wKvJmTmx5NUUar2doWW0zZTybs/buPkau5BSwtblpp7DBRp+UU2lYYqNKjTAFGlRoAFKjQoAFCnUKAI7lsMIPfxI3gjh3E1FewltwVZZDbwZPEnTkZY6j8hVihSArexWt3VJz9xeG7hTGwSF8/azGBIdhoAwAAnQdomBxjkKtmsLE7VuLdZECOQv6sAi/JiHKFtbUmJA4HyEmwLw2ZZkE2wSARLS28yScxMmdZOuu+ldwFpgFKDKCDlAAUkMGEruOoFVjjMSGJbD5bYUky4c5gugUICxBaBuJ1nSIMGzxiWui5ctuilRIa4pA7LkjIpiczATG5ROtDiI0BhLQ3W0G7cq8N3CmjB2gZFpAeYRf5VWxO0LsgWrJeXK65k7AtzmlhA+E7P3TUDPi7lxZs9WiurT1gJKCc6sAdZGWPPkDUYWBfOFTWVBneWGYnUsJJ4AkwOFRew25JynVs5GZoLcyswdwMbp1qptHFvczWLKXOs3l9bapkuLvYwTO8ASCOYmp9qX3AyWrZe4QdxKBRlMHrNw7WURv1OmhpYWBNZwyWxCIFkkmBzM/0OFSVQ2ecSWm8uUBWEZg2ZswhtN3ZHqx4VfqJKwApUqVQB5l0N0xM8lX7b1pT9jGvUNn/AK9vq0/E9eX9Ef1t0jeMPcYeKlGH2gV6hs8/Dv8AVp+J6uG5Uty3j8dbsLmcxrAA3seQHE1g4/aN+4AR2EJ1CnWO9v5R51Bti512JuJ9FkUD+8A5PmdP3RVrCQ6ZDvr0YQSV2clSo28KHNs0NbkfdVvA4UNbgjWKdswkShqphdv4UXWtFipDlJZcozDTf8nziaipVUNG/oXSouesVfk0tnYcKIqhtDC5r2lXMTtezaLBsxyZc5VGYLn90EgbzpoNRIJgEVT2VtZMTeYKjwoksYgHSFJB0bWY5CoVaKnZvVmn4eUoXS0W47amBHVnwrJ2bib1lew2ZQPcaSD3A/J8vQ10m0/cislrQVfLWt4vFHU55rDLQ2dmY9MRaW6kwdCDvUjQqe8GrBrnugynqbrj3Hvuyd40E+o+yuhrnmrOx0xd0mKjSFEVJQqVKjTAFKjTL10IpZjAAk0AE6a8KpXdrYZd9+2P3hHrWNfW7ijLqernRQdI5kDef6FW7eyIEjUcjvrXLS7TMc1vso17F5LgzI6svNSCPUU/LXLYrZDWm62wTbucx7rdzruIrX2HtgYgFWGS+nvp/mXmp+z75lTtqio1L6Pc0slDqzUlKs7GhD1RoGyanpUWQFc2DzFR3LRAmrlQ4r3fOpcVYCoaYaeaYayEA02nGmmpAFKlSqQPOugCg4pgdxsuD5sld90cclhO/qLM+M3AftBrgegB/wDdn6p/xJXedHtL95fmiPW7ecf9rrVw3LluZPS2y+GxS4tRNu4Arj9oCIPKVAg81POtLZ95LgW4hkHcfy7iN1b+LwyXUNt1DIwgg1wWLwl7Zl3MJfDOd/pAPAPHk0enp05qSw95yVIWeJHcWkB141j43Y2HxWIbrUMqoEqzISO8qRI1OhqXZe01uAMpBU7v651NaYDFEHc6n/Kf5+lef1ejintc6+lm1dxdnYy8ArdfireJt2hhGa21pldnLZbaJ2tBkyhBx3nfpWrsiylq5ct2wAnZZQN2s6iPKormCtriEWJRlOjEkTrz8KnukWr6kQFKFY3DTUfdXMpzlJOSXyytp4/ybOyjZN6q5YxziubxebFXPZbZgEA3WGuROXLMd0Udu7VYQtsTec5UHedJ9SK3dg7LGGtBZm43auNxZjv8huFet2I+J5yWZLwLuFw62kW2ghVAAHcKfT6ZXOzpCKIoUqADRoUqYBrG6SscqJBIZ5MfsjT7SD5Vs1kdJFbq1dTBVxJO6CCPvy1cO0iKnZYNmJEQGXx1FSdIFxPUzhjF0GdADMAwIOkTlnumoDjbq2HfsyttiDPEKSKQ2fe67rPbGKAyEI36QQxBgidfd+6p6i77vIfSuK1bWnK9DRNwx20O7XL2h/P7K53amDIYX7DAXU1U/erD5prZxHadS7ZMu7TMubgQ24eY4UMSQR2gr8mXRvT/AHrnp15qTS1Xj/zVeRVSnFq+z9+9xbF2ymJEe7eX37ZOo7xzXvrUriMfszOc6FluL7rpOZT4ipE21tCwPhVt3UEdv3W/ejd6UVOqowV27e/fiKKnbVHZ0q53Z/SpHuC1dtm07EBTOZGJ3DNAgnvFdFV0q0KqxQd0CdxVDivd86mqHFe751cthlQ0w080w1gIBpppxppqQBSpUqkDznoH8abutMfR7ZrvNkjLj7o4PaR/MHqz+EetcH0C+Nn6p/xIK9Awan2q2/OzdVvJrRH+b1q4bly3N6osTYS4pR1DIwggiQRUtKukk89x+EfZ17SThbh7J3lTpoe8AeY7xWqmMh0uTu+7/wAMx8q6Lamz0xFprNwdlh5gjUMO8HWvP9m57TPhrvvWnieBUkifCJjuip6q9Si33rXyM6ay6qfc9PM63aGK7dp/mv8AY0A1S2ripIadBM+kfnSW2bilT82PM7/T86ydvsy4a4TvOVfVhm+wH1rhjVjOpKK/M4telzeUZKKb7sVyz0Mse037mMcdlDktg8DH3hSPNzXcVzvQZVTBWhMM5uHvJzt+QHpXRV6dSV5PwMaatFDVHf8A7UDT6jNZssNGm0aADRoUqADUWMwy3bbW23MI8OR8QYNSU6mBxmIw2Js9lsMbi/OtHMCP7hMjw18TVfZ+LxjIEXC3SydhswVNVA1OZtJEN+9Xd1z23MYyXCtp8oIAvN835rDkYMMeAIPydNlUb0MJUoxRj4m7i10c2rZjVWuF3/wWlY1UttfdgiYrDhydFuLetz3DOmtdLZ2WPduJrwIo4jYisuVlDL4f1BpyUH2jNXWyMTEYbH4desuLZYDitwqfAZ9NeUVSG0rl1e0wTmCnDzn7q2cPi3wZ6u8S+FbQFtWtTpBnev8AXcdduj2EfXqlIOugEHyGg8oryPiHQSqtYbLzOmnUlb5Wed3ltmU62ZGgMdk8MpG6up6P9J2Drh8Ue00Lbu/Jfubk50HI9x37h6OYKI9ls+PVJPrG+sHpD0XtpbL2/wBWPfRjPOWQ8CB8ndy7+SHSV+k+eDuu9E2ktTsUcESN1R4r3fOuZ6H7bJHst5puoBkb6RNwPiNB4CeddNivd869WnVjVp4olp3KZptONNNQwAabRNCkAKVKlUgec9A/jTfVMfR7Zr0nAp8JPzc3o0H76836AicUw/8Apf8AElelbOPbnmn3EfzqoblS3NOlSpV1CK+MfKJDZSOJ9397kO/hXnmKxga4+IYav2X/AGRuB74HHjXpF20GEH7NCPA157tvZzYe6yN+quS1to0neVI4Ed2hFeZ8RlVglOD07yZnTIyhZHGT661yXS7aBZerUSobtnyO71qpY23cw6my6kwPgyNY5A81HA+VR4zEKtqW467pJ8+FeNHqJwnGUe42rV4unaO738BbC2pce9g7CQQl1yoBOoYsXLHgIny8a9Vt3ZMEQfs5VxH6OejzL/726sFgRZU7wrGS55Tw7vGu9r6Lpcck6k95O5hTTS1FURqQKJmojvrpZY6lTQaNIB1KhSpgGi5HHmPWm09hNCAFxwoLHcAT6Vy+EsrcM3VKuTJI4mZ38prp7iSpXnofA765/ZOIvIIZc0aHmCNCI8ZranszCtujSsI9kQBns8APeQchPvL3bxwnQCrsy7dVrua6j282ZMzQ6j5QII7MSuh3EndpVrHYNcVbyPnUTJynLO/Q8xVRtiW0yEWwSidWtwAdctuZyZjqyzrv3ida5K7ktUvL7nXTccO+/h9yfaCpdSGX3hx3EEcGGhrK2NtT2Zhhr5+D3WnPAfMY/ca2A4Vew8qNMrDUd3MeYrCx+GS6CCsjiOI8KS6lxj8+3vv2/wBGUqfzXj7+519A1yOz8bicMmSRetj3c8rcUfNnWR/XKrWG6Wpny3rRtzEMDnQkzAJgET4Vkuv6dyw4tfoy5RlDtKxzvSXCvhL/AFlnfbbrLUadmYe3PLUjwYV3FnGLfsJeT3HCsJ3wRNZHTeyDbR41DwTp7rgrB/ey1T6C4vNhDZJ7Vm6y/untj8TAeHdXPR/tdROl3PVGS0djfNNNGga62UA02iaFSwFSpUqQHnf6P/jZ+pf8VuvStm+94T9//ivNf0f/ABs/Uv8AiSvStn/rD4T+X5VUO0ipbmlSpUq6hCrM27swYm0UPlBgg8CDukd413Vp01hIqZwU4uLA8pWy5z2rijrbZKwR/vx0OlUr+GNy/Zwx917iKxPIkZo8p9K7TaOxbhxjuslWVTJ11Ay7/IVm3th3Ri7Fw25VbqE8RGbXTwmvmPw8oVrW0TMJRO7wuSIQyOck/bu8hVigBRr6hKxuKoDvqeqzHWkwHUZpk0aQDpozTKM0AOFS1ADU9UgFWTj9l3C5uWLgVj7ysCUJ5iDKn1HdMk61KqTa2E4p7nOmxtLd8D453j8ND2DaDe9csr4Z2+8CujpVWNkZUTmrmwcW2/FLP1U/e1QXdkYy2C2ey6jUklrZjjr7orrKVZThGfaS9/QuKw7HCptLOYgL49pZ7nGhHfWbju0WRyhVt4nUHnXcYzo/hbpJa0ATvKkoT45SKr2+ieDG+yGHAMWYf9xJnzrwanwmrKd01b/JdSpOaszjsT0hL4Y4XEe+sFLg1zlXWATwbLm14x5HQ6EH4TFDhNk+ZFz+VO2/0fs4d1e0oFpiFZCxbKT7rqG1AnQ68R30/opayXsTrv6rT+JqaqmqkeqUam6VvqrGKTvqdIaaaNNNeoWKhSNA1ICpUqVAHnfQD42fqX/Eleh9YVOYb4I/P8q886AfGz9U/wCJK9CubvDX01oKluZ20tsYhFv5XAa2LV1SVEdU2j+MZXPpW57U3P7K5fpH2Uz/ACXsXrTePVm4v2ow/erT2M5NkKxl7ZNpjxJtnKG/eXK371VifIjW9pbn9lL2luf2VmXsYysRlBGZVBJj3igM6H5x9KbhdphxMCcs6NOsDTdxkRzg8qWbra5pkztexrDENz+yj17f0KyW2jlOUgTAIOaBq2UE74XcZPPcaSbUkhQkkmBrG98gPHs949KeauR5E+DY69udHr2rGba4Chsm+NMwkSpbUcN2nPuqbEbSVCRAMQPejXTWI0XWJ5ginmrkWTU2sanXGmzWYdqAIHYAEswjNqAC0E6aGFOm7vpx2j2MwAnXSZ3IW1AjKdwI4U8xBkz4NKaU1mNtUAlSBzEtAgjMCx3LpA13nkCDSt7UligSWEcYEnL4wO0Nddx7peZEMmfBqTSmspdsKY7OhMe8JAnLqODcQOI48Kdc2rlIDIdTz7kPr2x6N3AmZEMie1jUBqxWENrjU5RAjXOMuoZhDRyUj+9A76mt7ZBYgrAgRr2pLFcrDg2nu76qNSI8ifBr0qxxtk6HKMpA+VO8MdfmgQJOsa+NPXaxMwnODMzlCM0cxlaQeMVWZEMmfBq0qyLm2spKlII5uAAcubUkad3Pup39r6gdWZMwJljq4HZAmOwZ5SO+DMiGTPg1aVZX9sAJaZh2rigkTEE5NIYc3G+NKWG2yHZVga/t7tX4RqOwRPMgcZozI3sLJna9jVpVjJt0SzNZuraUDU2mksbpt6ROYEZGEA6NzkCxszHved+w6257Ge29ttAkyHGsktBHLurSzMyXauBF+0bZA1KnX9lgfyqnZ2aLJdh8vJ/25v51NhNsJduG2tu7pPbNthbkcA+48dd27mJpf2ndYlblpkVVdiTbK6q7R25KAZMpHaMyZy5YOE+ni5Y7aoCyaFZf9tLv6q/lEj4vdJOgKlYWCCPPgYq3jMYloEtOiM5gScqFQdBqfeFQ4vawixQqrY2grvkVLo7JOZrVxE0jTM6jXX7DyNWjUNNbgClSpUhHnHRy57LeN1hmBQrA03lTOvhXRnpfbnL1ZzRMZhMeFchjbd1li24U/afPhWZsmy6XiHBByNv46jjxrxl1dVxbxeh9DLoqGJLD6s9R2rhjewbqvvBcy88y9tR57vOm7Gv9pG+TiLKXP/1RVV/MqU/wGtDCmAo5op9AAfyrGtSi3bajt4W71qAbzaeXgeKtdTyFeyjwXu0bz4dCZKgnvFBcHaH/AC19BUiOCAQZBAIPMHUGnU7IMcuSP2S39GvoKPslv5i+gqQGjTsgxy5I/ZLf0a+go+yWvo19BUlGnZBjlyR+yWvo19BR9ktfRr6CpAaM07IMcuSL2O19GvoKPslr6NfQVJNGadkGOXJH7Ja+jX0FA4O19GvoKlmlNFkGOXJF7Ha+jX0FH2S19GvoKkmlNFkGOXJF7Ja+jX0FL2S19GvoKlmlNFkGOXJAcHa+jXTuHh+ZpeyW/o19BU00JpWQY5ckRwlv5i+goJhranMqANzAg1LNCiyDHLkitYW2oCrbUKDIAUAA8wOHlUjgEQRIO8HUHypUJobJEBGg3Uy4gYQwBHIiRpu306hSuAaiayhMlVJkGYEyvume7hyqShUgKhSpUgFSoUqAPNJoE0aVfLs+yPQ7W614f5RVIf8AyXjhde+Luk0qVfULY+Pe7LWw/i9scAIHcASAPSrwpUqYg0aNKqEIUaFKmAaIpUqYBo0qVACpUqVACpUqVACoUqVAAoUqVACoUqVIAUDRpUgBQpUqlgCgaVKkAqFKlQAqVKlQI//Z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8196" name="AutoShape 4" descr="data:image/jpeg;base64,/9j/4AAQSkZJRgABAQAAAQABAAD/2wCEAAkGBxAQEBUQERAWFRAVFRYWFRcVFRgVFRYVFhUWFhgYGBUYHSggGBolGxgVITIhJSkrLi8wGB8zODMtNygtLisBCgoKDg0OGhAQGy0lICAtLS0tLS0rLS0tLS0tLS0vKy0tLy0tLy0tLS0tLS0tLS0tLS0tLS0tLS0tLS0tLS0vLf/AABEIAMIBAwMBIgACEQEDEQH/xAAbAAABBQEBAAAAAAAAAAAAAAABAAIDBAUGB//EAEkQAAIBAgMEBwIKBwYFBQAAAAECEQADBBIhBTFBUQYTImFxgZEUMiM0QlJTc6GxssEHM2KCk9HwFXKSwtLhF0NUovEWJDVjg//EABoBAAMBAQEBAAAAAAAAAAAAAAABAgMEBQb/xAAyEQACAQIFAQYEBQUAAAAAAAAAAQIDERITITFRBDJBYZGh8AUiccEUQlLR8RUjgbHh/9oADAMBAAIRAxEAPwDU6AfGz9U34kr0OvPOgHxs/Uv+JK9DriHLcVGlRpkio0qIFMARTopUaYCpUYogU7AACjFGKNMARSinRSigARSinRSinYBsUop0UoosA2KEU+KEUANihFOihFIBtCnxTSKQDaEU6hSAbQp1CkAKFGlSAbSNGhSAFKjQoEeP9Hukowl43TZLyhWM+XeVMzB5V0f/ABMX/oz/ABR/orzqlXHmz5Ppn8P6d/l9X+56MP0mr/0jfxR/opf8TU/6Rv4o/wBFec0qedPkP6f0/wCn1f7nvOxtqWsXaF6y0qdCD7ytxVhwI/33Vfryz9GWCxRvm9bbJhhpdkStzkoHFgTObh5wfVK66cnKN2eH1VGNGo4xd/t4CogUgKcK1OYVGKVGKAFFECjFGKqwAijRijFOwDYpRTopRRYBsUop8UIosA2KFPihFFgGxTYrLxuOsWLl+6S5dLdk3R2si2y7hWE9gR2yxGsLrwqvt7bbW+pGGew5uXAks2cS2iKFRg0MxAzgNl3lSJIeBspRbNfFXlto1xzCIrMxgmFUEkwNToDS61ez2h2vdkwTpOg46a1zW1Nqrft3Vt23DnCYk3lZXDWWW3Co3yMxYkaTIWRprU+0tuW7TWFW4SyOovoiM56prTAs0KcqqxRy37McaeWystmmdp2es6rN2+t6mMrfreo9pyzEfqu1O7hv0q3XKYc9ZikvICbVzaTMjQQGVdkNZLCfk50ZZ4xWpt5rrvbw+HuPbvMr3M6sgVUQopLB7b5zLrCgDjqOMuGqQOGqRrUCK5z/ANQth1e3iiLmIS6ixatXEzWmFstdy9uQqs7EjTsEaGqZ6Rr7bmzL7PmyZ+qbL1fU5s/X/P63sdXHu60sqQZbOowuJS6pZDKhnTcR2rbtbca8mVh5VCdpWes6rN2+t6mMrfrOoOIiYj9WCZ3cN+lc3s3b1i3ZAJuZjir7FQlwEWruKu3RdYZD8H1bK06aHfT7L9ZikvICbT7QlWggMq7JuWywn5OcFZ5im6Vr3Hl2vc6uhTqFc5kClSpUCPKeiewcPicQbd1SV6tm0YjUMo3jxNde3QHZ/wBG/D/mNxMVifo/+Nn6l/xW69CfgOZ+7X8qnLjwdUuqrX7b8zmf/QGz/mP/ABGo/wDD7Z/zLn8Rq6gVk39sFb2XIwtjRj1VxiTnCmABoAJM8QZExBpUo8C/FV/1vzNPCYZLSLbtqFRRCqNwFTis3Z+0etZyVZbQgrnttbYaDMGDcZmpre0VztaKtnRSXIVjbBAUlRdICk9rdv0MgVqkYN31ZeFEViYzbFxUDdTctlioCta6xhJIJbqXYKuqHUyBMjlZwe0mNprjoffZU7DrKxKllgsonSYp2EagFECskbcRZzq+m7LaeCAmYkEjUZgV4bxpxqbDbatOXGW4oRC+Z7ZVCo3kPu05GDxEjWqsBpAUawbu3St10U50G5ktPcEkL2esQwSCdRymrh2merR4ILk77V0LlV4OgBKkrumJiY4U7AacUYrKw+3rT3Fti3eGYxmNpsqtlDZWO9dCRJGWVInUSbu1ctk3SpPwzIFRGdiqXjbO7cSFYyYAnXdJdhmpSrAwXSB7huxYu5Utu4z2mtSVW2ypLEyTnIkaSrcoq7jdq9VaRmtur3JAXIXgqrOZC66hTAMHUTGsFgNKlVK3tNHy5UuDOXVc1pl1RS2oaN41HP1qra24oQdZbui4AOsHVMWBJYaBFIYyvDSDIJosBrxQiq2CxouliAwQEBSyMhbeDowB3jluIqnhttpcvdWge4japcS2xtARGtzcZadRpRYDUNUsHsqxZYtbtKrMSSQonUk6GNN9PbaNvrBaEsxW43ZgwLZysImSZ0gA1mJ0kVgIS52wSjdRcKDsh1DRrME66LIid0moXZtmgarri/hGRoCi2jg7j2mZSCPECPEjhVbGbYS2xXLcYr7wW2xB0MBX0WZy7zpxipsIvmqO0dl275UvmV0nI9t2tuuaMwDIQcpgSp0MDkKgw+1GuljbR8nVFxNpkcOIASHgE79JjdrGtRptn3FKuGyjrZtOcjFToSojRgAYHGlqthptbFuxs9LaKgLkKZBe7cdiS2aWdmJbXme7dpVqTWba2meqDkHMSYm3cUcDDQGIIBiYglTUR2x2/dbJ2p+CuTAHZM7hMrz47opO7Bu5qk001Wt49Oq61zkTtGWBUhVaJIOvFfWqn9sAWwzKyuz3FQZGbRGYK5VdQpXJrwLAGKiwjTNA1Uwu0UuFAFftq7AlCo+DZVIM7jLCB3GrlS0AKVKlSA88/R/8bP1L/it16C+9R4n7CPzrz79H/wAbP1L/AIkr0E++P7rfelUipbkopwoCiKZImQMCrAFSIIIkEHQgg7xTbeGtqnVqii3BGQKAkHeMo0jfUgorVAMwuHW2uVZj9pmc+rEmO7dU4oCnCqQDLttWiUDajeAY1GuvLQ+VVto7StYdUBZQWe2ioCskM6ocqyJCg8N0buFXSgO8TrOvMbjVfD7OtJda8qnrHEE5iQATmIUEwsnUxvOtUgGbR2gmHUDNbDEwqNcCFtYhRBLGTuAqvhNtpcvLaRkcksGysCyQucSATHBdY1DcquYfZ1pLrXlX4RxBMkgAnMQoJhZOpjedTV2qGYF/pLhLSntrbPWAFXU2ySx1uBWALLxz7jzNLo/tpLzlENogqrt1T5wHcFmkblmJjnOpMxrYXApbiMxiQudi5UGNAWMxpVl1BBB1BEEHiDQBjWekGEv50F206ZSYVs7FQr58yRKxkYRrw3SKOKxNnD20vIueYCsxuXHC3ZZRnIZgpIG8gDTuFad7CI4AYTAgakEA79QZ1imNs2yWD9WuZYjSBIJYGBoSGJIPAmaYGXd27hGvWxZuWbt5nFs5WVnFsk5oI1gFQY3QPA1oY3H4fDjrLrpbDGMx0zMukTxMcO48jV6oLeEtq5uKgDtvPjBPhJAJjfGtAGfgcdh8bh87dW9o5cwaHQHIl2GzCAVkeEejdlbZw1y42GtXLZKbhaKlAm8RlPLlppWhjsFbvLluAkdzMp1BBEqQYIJBG41OqwABoAIA5AUgM3q8MblxciNce2rXeyGzJqFlePGNKh2dt6xiHKWLiPlmcrbhAKGI91u1qJHZ8QLq7LsAMq2lUN72UZcwE6NliRqdDpqamu3lSAzBZ0EkCYEwPKgDExO2cKthcRdAK4gKugzhlmCJYDMqh3aI1GcgHjp2wiTaVFVEUEKohQpzcAIGqtoJ+2qOI2vhkuMQ6m/kuZAWPaW3BfKdQgzCDzKjfAqxhWs3JjS5ctpcYZ2zhGnL2gZAnMAAYGvOkwIMNtZHWwyxkvswt6kEqFZkKrl4qoMGImlhtpWnvXbNofC2xLaZQzarBMTIgaxuZYmnX9p2LaMCwVEOSAYgKFnd7oWT4ZSdwqO3irJS6hKrZtAMWFzsFWzNmLg8YJOpmdZqbCHbM2iL4ZgQVDEKymQy5mVfPSCOfLdVXF7fwouiwbtsuSyMpaIIZQVIjUkFoHGI4zT7m1MKwNp3thQWntgKq2ySGzaAQFB0PZ08ajfbti2jLbZDky5EVveQi2ZGkA9v3eMT4TYBu0tobPZ+rxFyz1lpgctwjMrEDdO/Qjdpv5GLWD2lh77HqrquyATlMwHJjXdqUP8Ahp9/Eqma2gDMBndA2U5HY5mk6cSYkeUiq1zF2Xw2YCbeVDlVimWQGQZgQVOYASNx8KTAGExNk4hrdoWjFuS1vKSpDxkYru5xWjVHB4i2tz2a0BkRMwIYmO1BBnjJmZM61fqWAKVKlUged/o/+Nn6l/xW69AX9Z4KPtJ/015z0GuRjVHzkcfZP3gV6Xg7Ya8wP0afiuVSVypbjhThVz2Ve+l7MvfWmBklQ04Chi8RYtau8EcBqf8ACBNVLu1UAlbbHxIUH76tUpPYTkluy+KcKzMPtN3EiwP4h/0UjtkK2V7LT+ywb7wKvJmTmx5NUUar2doWW0zZTybs/buPkau5BSwtblpp7DBRp+UU2lYYqNKjTAFGlRoAFKjQoAFCnUKAI7lsMIPfxI3gjh3E1FewltwVZZDbwZPEnTkZY6j8hVihSArexWt3VJz9xeG7hTGwSF8/azGBIdhoAwAAnQdomBxjkKtmsLE7VuLdZECOQv6sAi/JiHKFtbUmJA4HyEmwLw2ZZkE2wSARLS28yScxMmdZOuu+ldwFpgFKDKCDlAAUkMGEruOoFVjjMSGJbD5bYUky4c5gugUICxBaBuJ1nSIMGzxiWui5ctuilRIa4pA7LkjIpiczATG5ROtDiI0BhLQ3W0G7cq8N3CmjB2gZFpAeYRf5VWxO0LsgWrJeXK65k7AtzmlhA+E7P3TUDPi7lxZs9WiurT1gJKCc6sAdZGWPPkDUYWBfOFTWVBneWGYnUsJJ4AkwOFRew25JynVs5GZoLcyswdwMbp1qptHFvczWLKXOs3l9bapkuLvYwTO8ASCOYmp9qX3AyWrZe4QdxKBRlMHrNw7WURv1OmhpYWBNZwyWxCIFkkmBzM/0OFSVQ2ecSWm8uUBWEZg2ZswhtN3ZHqx4VfqJKwApUqVQB5l0N0xM8lX7b1pT9jGvUNn/AK9vq0/E9eX9Ef1t0jeMPcYeKlGH2gV6hs8/Dv8AVp+J6uG5Uty3j8dbsLmcxrAA3seQHE1g4/aN+4AR2EJ1CnWO9v5R51Bti512JuJ9FkUD+8A5PmdP3RVrCQ6ZDvr0YQSV2clSo28KHNs0NbkfdVvA4UNbgjWKdswkShqphdv4UXWtFipDlJZcozDTf8nziaipVUNG/oXSouesVfk0tnYcKIqhtDC5r2lXMTtezaLBsxyZc5VGYLn90EgbzpoNRIJgEVT2VtZMTeYKjwoksYgHSFJB0bWY5CoVaKnZvVmn4eUoXS0W47amBHVnwrJ2bib1lew2ZQPcaSD3A/J8vQ10m0/cislrQVfLWt4vFHU55rDLQ2dmY9MRaW6kwdCDvUjQqe8GrBrnugynqbrj3Hvuyd40E+o+yuhrnmrOx0xd0mKjSFEVJQqVKjTAFKjTL10IpZjAAk0AE6a8KpXdrYZd9+2P3hHrWNfW7ijLqernRQdI5kDef6FW7eyIEjUcjvrXLS7TMc1vso17F5LgzI6svNSCPUU/LXLYrZDWm62wTbucx7rdzruIrX2HtgYgFWGS+nvp/mXmp+z75lTtqio1L6Pc0slDqzUlKs7GhD1RoGyanpUWQFc2DzFR3LRAmrlQ4r3fOpcVYCoaYaeaYayEA02nGmmpAFKlSqQPOugCg4pgdxsuD5sld90cclhO/qLM+M3AftBrgegB/wDdn6p/xJXedHtL95fmiPW7ecf9rrVw3LluZPS2y+GxS4tRNu4Arj9oCIPKVAg81POtLZ95LgW4hkHcfy7iN1b+LwyXUNt1DIwgg1wWLwl7Zl3MJfDOd/pAPAPHk0enp05qSw95yVIWeJHcWkB141j43Y2HxWIbrUMqoEqzISO8qRI1OhqXZe01uAMpBU7v651NaYDFEHc6n/Kf5+lef1ejintc6+lm1dxdnYy8ArdfireJt2hhGa21pldnLZbaJ2tBkyhBx3nfpWrsiylq5ct2wAnZZQN2s6iPKormCtriEWJRlOjEkTrz8KnukWr6kQFKFY3DTUfdXMpzlJOSXyytp4/ybOyjZN6q5YxziubxebFXPZbZgEA3WGuROXLMd0Udu7VYQtsTec5UHedJ9SK3dg7LGGtBZm43auNxZjv8huFet2I+J5yWZLwLuFw62kW2ghVAAHcKfT6ZXOzpCKIoUqADRoUqYBrG6SscqJBIZ5MfsjT7SD5Vs1kdJFbq1dTBVxJO6CCPvy1cO0iKnZYNmJEQGXx1FSdIFxPUzhjF0GdADMAwIOkTlnumoDjbq2HfsyttiDPEKSKQ2fe67rPbGKAyEI36QQxBgidfd+6p6i77vIfSuK1bWnK9DRNwx20O7XL2h/P7K53amDIYX7DAXU1U/erD5prZxHadS7ZMu7TMubgQ24eY4UMSQR2gr8mXRvT/AHrnp15qTS1Xj/zVeRVSnFq+z9+9xbF2ymJEe7eX37ZOo7xzXvrUriMfszOc6FluL7rpOZT4ipE21tCwPhVt3UEdv3W/ejd6UVOqowV27e/fiKKnbVHZ0q53Z/SpHuC1dtm07EBTOZGJ3DNAgnvFdFV0q0KqxQd0CdxVDivd86mqHFe751cthlQ0w080w1gIBpppxppqQBSpUqkDznoH8abutMfR7ZrvNkjLj7o4PaR/MHqz+EetcH0C+Nn6p/xIK9Awan2q2/OzdVvJrRH+b1q4bly3N6osTYS4pR1DIwggiQRUtKukk89x+EfZ17SThbh7J3lTpoe8AeY7xWqmMh0uTu+7/wAMx8q6Lamz0xFprNwdlh5gjUMO8HWvP9m57TPhrvvWnieBUkifCJjuip6q9Si33rXyM6ay6qfc9PM63aGK7dp/mv8AY0A1S2ripIadBM+kfnSW2bilT82PM7/T86ydvsy4a4TvOVfVhm+wH1rhjVjOpKK/M4telzeUZKKb7sVyz0Mse037mMcdlDktg8DH3hSPNzXcVzvQZVTBWhMM5uHvJzt+QHpXRV6dSV5PwMaatFDVHf8A7UDT6jNZssNGm0aADRoUqADUWMwy3bbW23MI8OR8QYNSU6mBxmIw2Js9lsMbi/OtHMCP7hMjw18TVfZ+LxjIEXC3SydhswVNVA1OZtJEN+9Xd1z23MYyXCtp8oIAvN835rDkYMMeAIPydNlUb0MJUoxRj4m7i10c2rZjVWuF3/wWlY1UttfdgiYrDhydFuLetz3DOmtdLZ2WPduJrwIo4jYisuVlDL4f1BpyUH2jNXWyMTEYbH4desuLZYDitwqfAZ9NeUVSG0rl1e0wTmCnDzn7q2cPi3wZ6u8S+FbQFtWtTpBnev8AXcdduj2EfXqlIOugEHyGg8oryPiHQSqtYbLzOmnUlb5Wed3ltmU62ZGgMdk8MpG6up6P9J2Drh8Ue00Lbu/Jfubk50HI9x37h6OYKI9ls+PVJPrG+sHpD0XtpbL2/wBWPfRjPOWQ8CB8ndy7+SHSV+k+eDuu9E2ktTsUcESN1R4r3fOuZ6H7bJHst5puoBkb6RNwPiNB4CeddNivd869WnVjVp4olp3KZptONNNQwAabRNCkAKVKlUgec9A/jTfVMfR7Zr0nAp8JPzc3o0H76836AicUw/8Apf8AElelbOPbnmn3EfzqoblS3NOlSpV1CK+MfKJDZSOJ9397kO/hXnmKxga4+IYav2X/AGRuB74HHjXpF20GEH7NCPA157tvZzYe6yN+quS1to0neVI4Ed2hFeZ8RlVglOD07yZnTIyhZHGT661yXS7aBZerUSobtnyO71qpY23cw6my6kwPgyNY5A81HA+VR4zEKtqW467pJ8+FeNHqJwnGUe42rV4unaO738BbC2pce9g7CQQl1yoBOoYsXLHgIny8a9Vt3ZMEQfs5VxH6OejzL/726sFgRZU7wrGS55Tw7vGu9r6Lpcck6k95O5hTTS1FURqQKJmojvrpZY6lTQaNIB1KhSpgGi5HHmPWm09hNCAFxwoLHcAT6Vy+EsrcM3VKuTJI4mZ38prp7iSpXnofA765/ZOIvIIZc0aHmCNCI8ZranszCtujSsI9kQBns8APeQchPvL3bxwnQCrsy7dVrua6j282ZMzQ6j5QII7MSuh3EndpVrHYNcVbyPnUTJynLO/Q8xVRtiW0yEWwSidWtwAdctuZyZjqyzrv3ida5K7ktUvL7nXTccO+/h9yfaCpdSGX3hx3EEcGGhrK2NtT2Zhhr5+D3WnPAfMY/ca2A4Vew8qNMrDUd3MeYrCx+GS6CCsjiOI8KS6lxj8+3vv2/wBGUqfzXj7+519A1yOz8bicMmSRetj3c8rcUfNnWR/XKrWG6Wpny3rRtzEMDnQkzAJgET4Vkuv6dyw4tfoy5RlDtKxzvSXCvhL/AFlnfbbrLUadmYe3PLUjwYV3FnGLfsJeT3HCsJ3wRNZHTeyDbR41DwTp7rgrB/ey1T6C4vNhDZJ7Vm6y/untj8TAeHdXPR/tdROl3PVGS0djfNNNGga62UA02iaFSwFSpUqQHnf6P/jZ+pf8VuvStm+94T9//ivNf0f/ABs/Uv8AiSvStn/rD4T+X5VUO0ipbmlSpUq6hCrM27swYm0UPlBgg8CDukd413Vp01hIqZwU4uLA8pWy5z2rijrbZKwR/vx0OlUr+GNy/Zwx917iKxPIkZo8p9K7TaOxbhxjuslWVTJ11Ay7/IVm3th3Ri7Fw25VbqE8RGbXTwmvmPw8oVrW0TMJRO7wuSIQyOck/bu8hVigBRr6hKxuKoDvqeqzHWkwHUZpk0aQDpozTKM0AOFS1ADU9UgFWTj9l3C5uWLgVj7ysCUJ5iDKn1HdMk61KqTa2E4p7nOmxtLd8D453j8ND2DaDe9csr4Z2+8CujpVWNkZUTmrmwcW2/FLP1U/e1QXdkYy2C2ey6jUklrZjjr7orrKVZThGfaS9/QuKw7HCptLOYgL49pZ7nGhHfWbju0WRyhVt4nUHnXcYzo/hbpJa0ATvKkoT45SKr2+ieDG+yGHAMWYf9xJnzrwanwmrKd01b/JdSpOaszjsT0hL4Y4XEe+sFLg1zlXWATwbLm14x5HQ6EH4TFDhNk+ZFz+VO2/0fs4d1e0oFpiFZCxbKT7rqG1AnQ68R30/opayXsTrv6rT+JqaqmqkeqUam6VvqrGKTvqdIaaaNNNeoWKhSNA1ICpUqVAHnfQD42fqX/Eleh9YVOYb4I/P8q886AfGz9U/wCJK9CubvDX01oKluZ20tsYhFv5XAa2LV1SVEdU2j+MZXPpW57U3P7K5fpH2Uz/ACXsXrTePVm4v2ow/erT2M5NkKxl7ZNpjxJtnKG/eXK371VifIjW9pbn9lL2luf2VmXsYysRlBGZVBJj3igM6H5x9KbhdphxMCcs6NOsDTdxkRzg8qWbra5pkztexrDENz+yj17f0KyW2jlOUgTAIOaBq2UE74XcZPPcaSbUkhQkkmBrG98gPHs949KeauR5E+DY69udHr2rGba4Chsm+NMwkSpbUcN2nPuqbEbSVCRAMQPejXTWI0XWJ5ginmrkWTU2sanXGmzWYdqAIHYAEswjNqAC0E6aGFOm7vpx2j2MwAnXSZ3IW1AjKdwI4U8xBkz4NKaU1mNtUAlSBzEtAgjMCx3LpA13nkCDSt7UligSWEcYEnL4wO0Nddx7peZEMmfBqTSmspdsKY7OhMe8JAnLqODcQOI48Kdc2rlIDIdTz7kPr2x6N3AmZEMie1jUBqxWENrjU5RAjXOMuoZhDRyUj+9A76mt7ZBYgrAgRr2pLFcrDg2nu76qNSI8ifBr0qxxtk6HKMpA+VO8MdfmgQJOsa+NPXaxMwnODMzlCM0cxlaQeMVWZEMmfBq0qyLm2spKlII5uAAcubUkad3Pup39r6gdWZMwJljq4HZAmOwZ5SO+DMiGTPg1aVZX9sAJaZh2rigkTEE5NIYc3G+NKWG2yHZVga/t7tX4RqOwRPMgcZozI3sLJna9jVpVjJt0SzNZuraUDU2mksbpt6ROYEZGEA6NzkCxszHved+w6257Ge29ttAkyHGsktBHLurSzMyXauBF+0bZA1KnX9lgfyqnZ2aLJdh8vJ/25v51NhNsJduG2tu7pPbNthbkcA+48dd27mJpf2ndYlblpkVVdiTbK6q7R25KAZMpHaMyZy5YOE+ni5Y7aoCyaFZf9tLv6q/lEj4vdJOgKlYWCCPPgYq3jMYloEtOiM5gScqFQdBqfeFQ4vawixQqrY2grvkVLo7JOZrVxE0jTM6jXX7DyNWjUNNbgClSpUhHnHRy57LeN1hmBQrA03lTOvhXRnpfbnL1ZzRMZhMeFchjbd1li24U/afPhWZsmy6XiHBByNv46jjxrxl1dVxbxeh9DLoqGJLD6s9R2rhjewbqvvBcy88y9tR57vOm7Gv9pG+TiLKXP/1RVV/MqU/wGtDCmAo5op9AAfyrGtSi3bajt4W71qAbzaeXgeKtdTyFeyjwXu0bz4dCZKgnvFBcHaH/AC19BUiOCAQZBAIPMHUGnU7IMcuSP2S39GvoKPslv5i+gqQGjTsgxy5I/ZLf0a+go+yWvo19BUlGnZBjlyR+yWvo19BR9ktfRr6CpAaM07IMcuSL2O19GvoKPslr6NfQVJNGadkGOXJH7Ja+jX0FA4O19GvoKlmlNFkGOXJF7Ha+jX0FH2S19GvoKkmlNFkGOXJF7Ja+jX0FL2S19GvoKlmlNFkGOXJAcHa+jXTuHh+ZpeyW/o19BU00JpWQY5ckRwlv5i+goJhranMqANzAg1LNCiyDHLkitYW2oCrbUKDIAUAA8wOHlUjgEQRIO8HUHypUJobJEBGg3Uy4gYQwBHIiRpu306hSuAaiayhMlVJkGYEyvume7hyqShUgKhSpUgFSoUqAPNJoE0aVfLs+yPQ7W614f5RVIf8AyXjhde+Luk0qVfULY+Pe7LWw/i9scAIHcASAPSrwpUqYg0aNKqEIUaFKmAaIpUqYBo0qVACpUqVACpUqVACoUqVAAoUqVACoUqVIAUDRpUgBQpUqlgCgaVKkAqFKlQAqVKlQI//Z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69335" y="3181081"/>
            <a:ext cx="335172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800" b="1" dirty="0" smtClean="0"/>
              <a:t>SEEDS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21660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899949"/>
              </p:ext>
            </p:extLst>
          </p:nvPr>
        </p:nvGraphicFramePr>
        <p:xfrm>
          <a:off x="7493" y="2060848"/>
          <a:ext cx="9036495" cy="2160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8755"/>
                <a:gridCol w="3243870"/>
                <a:gridCol w="3243870"/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مرحلة</a:t>
                      </a:r>
                      <a:r>
                        <a:rPr lang="fr-FR" sz="2400" dirty="0">
                          <a:effectLst/>
                        </a:rPr>
                        <a:t> (Stage)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English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العربية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</a:rPr>
                        <a:t>قبل الحصاد</a:t>
                      </a:r>
                      <a:r>
                        <a:rPr lang="fr-FR" sz="2400">
                          <a:effectLst/>
                        </a:rPr>
                        <a:t> (Pre-harvest)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Soil preparation, Fertilization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</a:rPr>
                        <a:t>تحضير التربة، التسميد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</a:rPr>
                        <a:t>بعد الحصاد</a:t>
                      </a:r>
                      <a:r>
                        <a:rPr lang="fr-FR" sz="2400">
                          <a:effectLst/>
                        </a:rPr>
                        <a:t> (Post-harvest)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Drying, Purification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التجفيف، التنقية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67744" y="404664"/>
            <a:ext cx="5370022" cy="128236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cs typeface="+mj-cs"/>
              </a:rPr>
              <a:t>معالجة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Segoe UI" pitchFamily="34" charset="0"/>
                <a:ea typeface="Times New Roman" pitchFamily="18" charset="0"/>
                <a:cs typeface="+mj-cs"/>
              </a:rPr>
              <a:t>البذور</a:t>
            </a:r>
            <a:endParaRPr lang="fr-FR" sz="2400" dirty="0">
              <a:cs typeface="+mj-cs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egoe UI" pitchFamily="34" charset="0"/>
                <a:ea typeface="Times New Roman" pitchFamily="18" charset="0"/>
                <a:cs typeface="+mj-cs"/>
              </a:rPr>
              <a:t> (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Segoe UI" pitchFamily="34" charset="0"/>
                <a:ea typeface="Times New Roman" pitchFamily="18" charset="0"/>
                <a:cs typeface="+mj-cs"/>
              </a:rPr>
              <a:t>Seed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egoe UI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Segoe UI" pitchFamily="34" charset="0"/>
                <a:ea typeface="Times New Roman" pitchFamily="18" charset="0"/>
                <a:cs typeface="+mj-cs"/>
              </a:rPr>
              <a:t>Treatment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egoe UI" pitchFamily="34" charset="0"/>
                <a:ea typeface="Times New Roman" pitchFamily="18" charset="0"/>
                <a:cs typeface="+mj-cs"/>
              </a:rPr>
              <a:t>)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+mj-cs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44773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353666"/>
              </p:ext>
            </p:extLst>
          </p:nvPr>
        </p:nvGraphicFramePr>
        <p:xfrm>
          <a:off x="467544" y="1628800"/>
          <a:ext cx="8229600" cy="33832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DZ" sz="2400" dirty="0">
                          <a:effectLst/>
                        </a:rPr>
                        <a:t>العامل</a:t>
                      </a:r>
                      <a:endParaRPr lang="ar-DZ" sz="2400" b="1" dirty="0"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>
                          <a:effectLst/>
                        </a:rPr>
                        <a:t>التأثير</a:t>
                      </a:r>
                      <a:endParaRPr lang="ar-DZ" sz="2400" b="1" dirty="0">
                        <a:effectLst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>
                          <a:effectLst/>
                        </a:rPr>
                        <a:t>ظروف التخزين المثالية</a:t>
                      </a:r>
                      <a:endParaRPr lang="ar-DZ" sz="2400" b="1" dirty="0">
                        <a:effectLst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DZ" sz="2400" dirty="0">
                          <a:effectLst/>
                        </a:rPr>
                        <a:t>الرطوبة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>
                          <a:effectLst/>
                        </a:rPr>
                        <a:t>ارتفاعها يقلل العمر الافتراضي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>
                          <a:effectLst/>
                        </a:rPr>
                        <a:t>تخزين جاف (&lt;5% رطوبة)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DZ" sz="2400" dirty="0">
                          <a:effectLst/>
                        </a:rPr>
                        <a:t>درجة الحرارة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>
                          <a:effectLst/>
                        </a:rPr>
                        <a:t>الحرارة العالية تضر بالبذور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>
                          <a:effectLst/>
                        </a:rPr>
                        <a:t>تخزين بارد (0-5°م)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DZ" sz="2400" dirty="0">
                          <a:effectLst/>
                        </a:rPr>
                        <a:t>الأكسجين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>
                          <a:effectLst/>
                        </a:rPr>
                        <a:t>يسرع عملية التنفس والتلف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>
                          <a:effectLst/>
                        </a:rPr>
                        <a:t>تخزين في جو خال من الأكسجين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DZ" sz="2400" dirty="0">
                          <a:effectLst/>
                        </a:rPr>
                        <a:t>الضوء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>
                          <a:effectLst/>
                        </a:rPr>
                        <a:t>قد يحفز الإنبات المبكر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>
                          <a:effectLst/>
                        </a:rPr>
                        <a:t>تخزين في الظلام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330424"/>
            <a:ext cx="7200800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DeepSeek-CJK-patch"/>
                <a:cs typeface="Arial" pitchFamily="34" charset="0"/>
              </a:rPr>
              <a:t>ا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DeepSeek-CJK-patch"/>
                <a:cs typeface="Arial" pitchFamily="34" charset="0"/>
              </a:rPr>
              <a:t>لعوامل المؤثرة على طول عمر البذور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869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183103"/>
              </p:ext>
            </p:extLst>
          </p:nvPr>
        </p:nvGraphicFramePr>
        <p:xfrm>
          <a:off x="395536" y="188640"/>
          <a:ext cx="8208912" cy="6461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68152"/>
                <a:gridCol w="1368152"/>
                <a:gridCol w="1368152"/>
                <a:gridCol w="1368152"/>
                <a:gridCol w="1368152"/>
                <a:gridCol w="1368152"/>
              </a:tblGrid>
              <a:tr h="729994">
                <a:tc>
                  <a:txBody>
                    <a:bodyPr/>
                    <a:lstStyle/>
                    <a:p>
                      <a:r>
                        <a:rPr lang="ar-DZ" sz="2000" b="1" dirty="0"/>
                        <a:t>العامل</a:t>
                      </a:r>
                    </a:p>
                  </a:txBody>
                  <a:tcPr marL="72999" marR="72999" marT="36500" marB="365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Factor</a:t>
                      </a:r>
                    </a:p>
                  </a:txBody>
                  <a:tcPr marL="72999" marR="72999" marT="36500" marB="365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DZ" sz="2000" b="1" dirty="0"/>
                        <a:t>التأثير</a:t>
                      </a:r>
                    </a:p>
                  </a:txBody>
                  <a:tcPr marL="72999" marR="72999" marT="36500" marB="365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err="1"/>
                        <a:t>Effect</a:t>
                      </a:r>
                      <a:endParaRPr lang="fr-FR" sz="2000" b="1" dirty="0"/>
                    </a:p>
                  </a:txBody>
                  <a:tcPr marL="72999" marR="72999" marT="36500" marB="365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DZ" sz="2000" b="1" dirty="0"/>
                        <a:t>ظروف التخزين المثالية</a:t>
                      </a:r>
                    </a:p>
                  </a:txBody>
                  <a:tcPr marL="72999" marR="72999" marT="36500" marB="365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Optimal Storage Conditions</a:t>
                      </a:r>
                    </a:p>
                  </a:txBody>
                  <a:tcPr marL="72999" marR="72999" marT="36500" marB="36500" anchor="ctr">
                    <a:solidFill>
                      <a:schemeClr val="bg2"/>
                    </a:solidFill>
                  </a:tcPr>
                </a:tc>
              </a:tr>
              <a:tr h="948992">
                <a:tc>
                  <a:txBody>
                    <a:bodyPr/>
                    <a:lstStyle/>
                    <a:p>
                      <a:r>
                        <a:rPr lang="ar-DZ" sz="2000" b="1" dirty="0"/>
                        <a:t>الرطوبة</a:t>
                      </a:r>
                    </a:p>
                  </a:txBody>
                  <a:tcPr marL="72999" marR="72999" marT="36500" marB="365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/>
                        <a:t>Humidity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r>
                        <a:rPr lang="ar-DZ" sz="2000"/>
                        <a:t>ارتفاعها يقلل العمر الافتراضي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High humidity reduces shelf life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r>
                        <a:rPr lang="ar-DZ" sz="2000"/>
                        <a:t>تخزين جاف (&lt;5% رطوبة)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r>
                        <a:rPr lang="fr-FR" sz="2000"/>
                        <a:t>Dry storage (&lt;5% humidity)</a:t>
                      </a:r>
                    </a:p>
                  </a:txBody>
                  <a:tcPr marL="72999" marR="72999" marT="36500" marB="36500" anchor="ctr"/>
                </a:tc>
              </a:tr>
              <a:tr h="948992">
                <a:tc>
                  <a:txBody>
                    <a:bodyPr/>
                    <a:lstStyle/>
                    <a:p>
                      <a:r>
                        <a:rPr lang="ar-DZ" sz="2000" b="1" dirty="0"/>
                        <a:t>درجة الحرارة</a:t>
                      </a:r>
                    </a:p>
                  </a:txBody>
                  <a:tcPr marL="72999" marR="72999" marT="36500" marB="365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/>
                        <a:t>Temperature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r>
                        <a:rPr lang="ar-DZ" sz="2000"/>
                        <a:t>الحرارة العالية تضر بالبذور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r>
                        <a:rPr lang="fr-FR" sz="2000"/>
                        <a:t>High temperature damages seeds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r>
                        <a:rPr lang="ar-DZ" sz="2000" dirty="0"/>
                        <a:t>تخزين بارد (0–5 °م)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Cool </a:t>
                      </a:r>
                      <a:r>
                        <a:rPr lang="fr-FR" sz="2000" dirty="0" err="1"/>
                        <a:t>storage</a:t>
                      </a:r>
                      <a:r>
                        <a:rPr lang="fr-FR" sz="2000" dirty="0"/>
                        <a:t> </a:t>
                      </a:r>
                      <a:endParaRPr lang="fr-FR" sz="2000" dirty="0" smtClean="0"/>
                    </a:p>
                    <a:p>
                      <a:r>
                        <a:rPr lang="fr-FR" sz="2000" dirty="0" smtClean="0"/>
                        <a:t>(</a:t>
                      </a:r>
                      <a:r>
                        <a:rPr lang="fr-FR" sz="2000" dirty="0"/>
                        <a:t>0–5 °C)</a:t>
                      </a:r>
                    </a:p>
                  </a:txBody>
                  <a:tcPr marL="72999" marR="72999" marT="36500" marB="36500" anchor="ctr"/>
                </a:tc>
              </a:tr>
              <a:tr h="1167990">
                <a:tc>
                  <a:txBody>
                    <a:bodyPr/>
                    <a:lstStyle/>
                    <a:p>
                      <a:r>
                        <a:rPr lang="ar-DZ" sz="2000" b="1" dirty="0"/>
                        <a:t>الأكسجين</a:t>
                      </a:r>
                    </a:p>
                  </a:txBody>
                  <a:tcPr marL="72999" marR="72999" marT="36500" marB="365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/>
                        <a:t>Oxygen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r>
                        <a:rPr lang="ar-DZ" sz="2000"/>
                        <a:t>يسرّع عملية التنفس والتلف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r>
                        <a:rPr lang="fr-FR" sz="2000"/>
                        <a:t>Accelerates respiration and deterioration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r>
                        <a:rPr lang="ar-DZ" sz="2000"/>
                        <a:t>تخزين في جو خالٍ من الأكسجين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r>
                        <a:rPr lang="fr-FR" sz="2000"/>
                        <a:t>Store in oxygen-free atmosphere</a:t>
                      </a:r>
                    </a:p>
                  </a:txBody>
                  <a:tcPr marL="72999" marR="72999" marT="36500" marB="36500" anchor="ctr"/>
                </a:tc>
              </a:tr>
              <a:tr h="729994">
                <a:tc>
                  <a:txBody>
                    <a:bodyPr/>
                    <a:lstStyle/>
                    <a:p>
                      <a:r>
                        <a:rPr lang="ar-DZ" sz="2000" b="1" dirty="0"/>
                        <a:t>الضوء</a:t>
                      </a:r>
                    </a:p>
                  </a:txBody>
                  <a:tcPr marL="72999" marR="72999" marT="36500" marB="365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/>
                        <a:t>Light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r>
                        <a:rPr lang="ar-DZ" sz="2000"/>
                        <a:t>قد يحفّز الإنبات المبكر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r>
                        <a:rPr lang="fr-FR" sz="2000"/>
                        <a:t>May trigger premature germination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r>
                        <a:rPr lang="ar-DZ" sz="2000"/>
                        <a:t>تخزين في الظلام</a:t>
                      </a:r>
                    </a:p>
                  </a:txBody>
                  <a:tcPr marL="72999" marR="72999" marT="36500" marB="36500" anchor="ctr"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Store in </a:t>
                      </a:r>
                      <a:r>
                        <a:rPr lang="fr-FR" sz="2000" dirty="0" err="1"/>
                        <a:t>darkness</a:t>
                      </a:r>
                      <a:endParaRPr lang="fr-FR" sz="2000" dirty="0"/>
                    </a:p>
                  </a:txBody>
                  <a:tcPr marL="72999" marR="72999" marT="36500" marB="365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449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510" y="476672"/>
            <a:ext cx="9036496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000" dirty="0" smtClean="0">
                <a:solidFill>
                  <a:srgbClr val="FF0000"/>
                </a:solidFill>
              </a:rPr>
              <a:t>العمر الافتراضي للبذور:</a:t>
            </a:r>
          </a:p>
          <a:p>
            <a:pPr algn="r" rtl="1"/>
            <a:r>
              <a:rPr lang="ar-DZ" sz="2000" dirty="0" smtClean="0"/>
              <a:t>تصل البذور لأعلى نسبة حيوية عند النضج الفسيولوجي ثم تبدأ في الانخفاض التدريجي.</a:t>
            </a:r>
          </a:p>
          <a:p>
            <a:pPr algn="r" rtl="1"/>
            <a:r>
              <a:rPr lang="ar-DZ" sz="2000" dirty="0" smtClean="0"/>
              <a:t>متوسط عمر البذور: 10-15 سنة.</a:t>
            </a:r>
          </a:p>
          <a:p>
            <a:pPr algn="ctr" rtl="1"/>
            <a:r>
              <a:rPr lang="ar-DZ" sz="2000" dirty="0" smtClean="0">
                <a:solidFill>
                  <a:srgbClr val="FF0000"/>
                </a:solidFill>
              </a:rPr>
              <a:t>أمثلة متطرفة:</a:t>
            </a:r>
          </a:p>
          <a:p>
            <a:pPr algn="r" rtl="1"/>
            <a:r>
              <a:rPr lang="ar-DZ" sz="2000" dirty="0" smtClean="0"/>
              <a:t>بذور قصيرة العمر: الصفصاف (&lt; أسبوع)</a:t>
            </a:r>
          </a:p>
          <a:p>
            <a:pPr algn="r" rtl="1"/>
            <a:r>
              <a:rPr lang="ar-DZ" sz="2000" dirty="0" smtClean="0"/>
              <a:t>بذور طويلة العمر: </a:t>
            </a:r>
            <a:r>
              <a:rPr lang="ar-DZ" sz="2000" dirty="0" err="1" smtClean="0"/>
              <a:t>الميموزا</a:t>
            </a:r>
            <a:r>
              <a:rPr lang="ar-DZ" sz="2000" dirty="0" smtClean="0"/>
              <a:t> (221 سنة)</a:t>
            </a:r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6345" r="4065"/>
          <a:stretch/>
        </p:blipFill>
        <p:spPr>
          <a:xfrm>
            <a:off x="129386" y="2415664"/>
            <a:ext cx="9036496" cy="426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41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233" r="3206" b="22897"/>
          <a:stretch/>
        </p:blipFill>
        <p:spPr>
          <a:xfrm>
            <a:off x="73847" y="0"/>
            <a:ext cx="9143999" cy="3240360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321130"/>
              </p:ext>
            </p:extLst>
          </p:nvPr>
        </p:nvGraphicFramePr>
        <p:xfrm>
          <a:off x="-2" y="3212976"/>
          <a:ext cx="9144000" cy="41148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048000"/>
                <a:gridCol w="3048000"/>
                <a:gridCol w="3048000"/>
              </a:tblGrid>
              <a:tr h="381376">
                <a:tc>
                  <a:txBody>
                    <a:bodyPr/>
                    <a:lstStyle/>
                    <a:p>
                      <a:pPr algn="ctr"/>
                      <a:r>
                        <a:rPr lang="ar-DZ" sz="2000" dirty="0">
                          <a:effectLst/>
                        </a:rPr>
                        <a:t>النمط</a:t>
                      </a:r>
                      <a:endParaRPr lang="ar-DZ" sz="20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000">
                          <a:effectLst/>
                        </a:rPr>
                        <a:t>الوصف</a:t>
                      </a:r>
                      <a:endParaRPr lang="ar-DZ" sz="20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000">
                          <a:effectLst/>
                        </a:rPr>
                        <a:t>مثال نباتي</a:t>
                      </a:r>
                      <a:endParaRPr lang="ar-DZ" sz="2000" b="1">
                        <a:effectLst/>
                      </a:endParaRPr>
                    </a:p>
                  </a:txBody>
                  <a:tcPr anchor="ctr"/>
                </a:tc>
              </a:tr>
              <a:tr h="674742">
                <a:tc>
                  <a:txBody>
                    <a:bodyPr/>
                    <a:lstStyle/>
                    <a:p>
                      <a:pPr algn="ctr"/>
                      <a:r>
                        <a:rPr lang="ar-DZ" sz="2000" dirty="0">
                          <a:effectLst/>
                        </a:rPr>
                        <a:t>إنبات فوري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000">
                          <a:effectLst/>
                        </a:rPr>
                        <a:t>بذور ذات حيوية عالية وجاهزة للإنبات بدون حاجة لكسر سكون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000">
                          <a:effectLst/>
                        </a:rPr>
                        <a:t>بعض بذور الطماطم</a:t>
                      </a:r>
                    </a:p>
                  </a:txBody>
                  <a:tcPr anchor="ctr"/>
                </a:tc>
              </a:tr>
              <a:tr h="968108">
                <a:tc>
                  <a:txBody>
                    <a:bodyPr/>
                    <a:lstStyle/>
                    <a:p>
                      <a:pPr algn="ctr"/>
                      <a:r>
                        <a:rPr lang="ar-DZ" sz="2000" dirty="0">
                          <a:effectLst/>
                        </a:rPr>
                        <a:t>سكون عميق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000" dirty="0">
                          <a:effectLst/>
                        </a:rPr>
                        <a:t>بذور تحتاج لظروف خاصة (برد/حرارة/ضوء) أو فترة زمنية طويلة لتنشيطها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000" dirty="0">
                          <a:effectLst/>
                        </a:rPr>
                        <a:t>بذور التفاح البري</a:t>
                      </a:r>
                    </a:p>
                  </a:txBody>
                  <a:tcPr anchor="ctr"/>
                </a:tc>
              </a:tr>
              <a:tr h="968108">
                <a:tc>
                  <a:txBody>
                    <a:bodyPr/>
                    <a:lstStyle/>
                    <a:p>
                      <a:pPr algn="ctr"/>
                      <a:r>
                        <a:rPr lang="ar-DZ" sz="2000" dirty="0">
                          <a:effectLst/>
                        </a:rPr>
                        <a:t>حيوية غير كافية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000" dirty="0">
                          <a:effectLst/>
                        </a:rPr>
                        <a:t>بذور ضعيفة لن تنبت حتى في الظروف المثالية بسبب تلف الأنسجة الجنينية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000">
                          <a:effectLst/>
                        </a:rPr>
                        <a:t>بعض بذور الأوركيد</a:t>
                      </a:r>
                    </a:p>
                  </a:txBody>
                  <a:tcPr anchor="ctr"/>
                </a:tc>
              </a:tr>
              <a:tr h="968108">
                <a:tc>
                  <a:txBody>
                    <a:bodyPr/>
                    <a:lstStyle/>
                    <a:p>
                      <a:pPr algn="ctr"/>
                      <a:r>
                        <a:rPr lang="ar-DZ" sz="2000" dirty="0">
                          <a:effectLst/>
                        </a:rPr>
                        <a:t>أقفال كيميائية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000">
                          <a:effectLst/>
                        </a:rPr>
                        <a:t>مثبطات إنبات طبيعية تتحلل فقط بمرور الزمن أو بظروف كيميائية محددة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000" dirty="0">
                          <a:effectLst/>
                        </a:rPr>
                        <a:t>بذور التمر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860032" y="48334"/>
            <a:ext cx="242566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DZ" sz="2400" dirty="0" smtClean="0"/>
              <a:t>الأنماط السلوكية للبذور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17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-125681"/>
            <a:ext cx="8352928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DeepSeek-CJK-patch"/>
                <a:cs typeface="Arial" pitchFamily="34" charset="0"/>
              </a:rPr>
              <a:t>ستويات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DeepSeek-CJK-patch"/>
                <a:cs typeface="Arial" pitchFamily="34" charset="0"/>
              </a:rPr>
              <a:t> الرطوبة الآمنة حسب ظروف التخزين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DeepSeek-CJK-patch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4559" t="5969" r="2214"/>
          <a:stretch/>
        </p:blipFill>
        <p:spPr>
          <a:xfrm>
            <a:off x="0" y="275040"/>
            <a:ext cx="8964488" cy="3961765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1325"/>
              </p:ext>
            </p:extLst>
          </p:nvPr>
        </p:nvGraphicFramePr>
        <p:xfrm>
          <a:off x="367444" y="4009590"/>
          <a:ext cx="8229600" cy="280416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DZ" sz="2000" b="1" dirty="0">
                          <a:effectLst/>
                        </a:rPr>
                        <a:t>نوع التخزين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000" b="1" dirty="0">
                          <a:effectLst/>
                        </a:rPr>
                        <a:t>المحتوى </a:t>
                      </a:r>
                      <a:r>
                        <a:rPr lang="ar-DZ" sz="2000" b="1" dirty="0" err="1">
                          <a:effectLst/>
                        </a:rPr>
                        <a:t>الرطوبي</a:t>
                      </a:r>
                      <a:r>
                        <a:rPr lang="ar-DZ" sz="2000" b="1" dirty="0">
                          <a:effectLst/>
                        </a:rPr>
                        <a:t> المثالي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000" b="1" dirty="0">
                          <a:effectLst/>
                        </a:rPr>
                        <a:t>المدة المتوقعة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000" b="1">
                          <a:effectLst/>
                        </a:rPr>
                        <a:t>أنواع البذور المناسبة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DZ" sz="2000" b="1">
                          <a:effectLst/>
                        </a:rPr>
                        <a:t>تخزين عادي (أكياس خيش)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effectLst/>
                        </a:rPr>
                        <a:t>8-10%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000" b="1" dirty="0">
                          <a:effectLst/>
                        </a:rPr>
                        <a:t>12-18 شهرًا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000" b="1" dirty="0">
                          <a:effectLst/>
                        </a:rPr>
                        <a:t>حبوب القمح، الأرز، الشعير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DZ" sz="2000" b="1">
                          <a:effectLst/>
                        </a:rPr>
                        <a:t>حاويات محكمة (معادن/زجاج)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effectLst/>
                        </a:rPr>
                        <a:t>5-8%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000" b="1" dirty="0">
                          <a:effectLst/>
                        </a:rPr>
                        <a:t>3-5 سنوات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000" b="1">
                          <a:effectLst/>
                        </a:rPr>
                        <a:t>بذور الخضروات، الزيتية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DZ" sz="2000" b="1">
                          <a:effectLst/>
                        </a:rPr>
                        <a:t>تخزين بارد (5°م)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effectLst/>
                        </a:rPr>
                        <a:t>6-8%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000" b="1" dirty="0">
                          <a:effectLst/>
                        </a:rPr>
                        <a:t>10+ سنوات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000" b="1" dirty="0">
                          <a:effectLst/>
                        </a:rPr>
                        <a:t>البذور النادرة، الأصناف المحسنة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09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l="5447" r="4130" b="16554"/>
          <a:stretch/>
        </p:blipFill>
        <p:spPr>
          <a:xfrm>
            <a:off x="0" y="212249"/>
            <a:ext cx="9144000" cy="3439540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60172"/>
              </p:ext>
            </p:extLst>
          </p:nvPr>
        </p:nvGraphicFramePr>
        <p:xfrm>
          <a:off x="107504" y="3789040"/>
          <a:ext cx="9036496" cy="30689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59124"/>
                <a:gridCol w="2259124"/>
                <a:gridCol w="2259124"/>
                <a:gridCol w="2259124"/>
              </a:tblGrid>
              <a:tr h="548029">
                <a:tc>
                  <a:txBody>
                    <a:bodyPr/>
                    <a:lstStyle/>
                    <a:p>
                      <a:pPr algn="ctr"/>
                      <a:r>
                        <a:rPr lang="ar-DZ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نظام التخزين</a:t>
                      </a:r>
                      <a:endParaRPr lang="ar-DZ" sz="24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>
                          <a:effectLst/>
                        </a:rPr>
                        <a:t>مدى الحرارة الأمثل</a:t>
                      </a:r>
                      <a:endParaRPr lang="ar-DZ" sz="2400" b="1" dirty="0">
                        <a:effectLst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>
                          <a:effectLst/>
                        </a:rPr>
                        <a:t>مدة الحفظ</a:t>
                      </a:r>
                      <a:endParaRPr lang="ar-DZ" sz="2400" b="1" dirty="0">
                        <a:effectLst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>
                          <a:effectLst/>
                        </a:rPr>
                        <a:t>ملاحظات</a:t>
                      </a:r>
                      <a:endParaRPr lang="ar-DZ" sz="2400" b="1" dirty="0">
                        <a:effectLst/>
                      </a:endParaRPr>
                    </a:p>
                  </a:txBody>
                  <a:tcPr anchor="ctr"/>
                </a:tc>
              </a:tr>
              <a:tr h="986451">
                <a:tc>
                  <a:txBody>
                    <a:bodyPr/>
                    <a:lstStyle/>
                    <a:p>
                      <a:pPr algn="ctr"/>
                      <a:r>
                        <a:rPr lang="ar-DZ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تخزين عادي (غرفة)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>
                          <a:effectLst/>
                        </a:rPr>
                        <a:t>15-20°م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>
                          <a:effectLst/>
                        </a:rPr>
                        <a:t>6-12 شهرًا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>
                          <a:effectLst/>
                        </a:rPr>
                        <a:t>يحتاج رطوبة &lt;10%</a:t>
                      </a:r>
                    </a:p>
                  </a:txBody>
                  <a:tcPr anchor="ctr"/>
                </a:tc>
              </a:tr>
              <a:tr h="548029">
                <a:tc>
                  <a:txBody>
                    <a:bodyPr/>
                    <a:lstStyle/>
                    <a:p>
                      <a:pPr algn="ctr"/>
                      <a:r>
                        <a:rPr lang="ar-DZ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تخزين مبرد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>
                          <a:effectLst/>
                        </a:rPr>
                        <a:t>0-5°م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>
                          <a:effectLst/>
                        </a:rPr>
                        <a:t>5-10 سنوات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>
                          <a:effectLst/>
                        </a:rPr>
                        <a:t>للبذور عالية القيمة</a:t>
                      </a:r>
                    </a:p>
                  </a:txBody>
                  <a:tcPr anchor="ctr"/>
                </a:tc>
              </a:tr>
              <a:tr h="986451">
                <a:tc>
                  <a:txBody>
                    <a:bodyPr/>
                    <a:lstStyle/>
                    <a:p>
                      <a:pPr algn="ctr"/>
                      <a:r>
                        <a:rPr lang="ar-DZ" sz="2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تخزين مجمد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>
                          <a:effectLst/>
                        </a:rPr>
                        <a:t>-18°م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>
                          <a:effectLst/>
                        </a:rPr>
                        <a:t>10+ سنوات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>
                          <a:effectLst/>
                        </a:rPr>
                        <a:t>يوقف النشاط البيولوجي كليًا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96136" y="-120340"/>
            <a:ext cx="3284034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DeepSeek-CJK-patch"/>
                <a:cs typeface="Arial" pitchFamily="34" charset="0"/>
              </a:rPr>
              <a:t>ستويات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DeepSeek-CJK-patch"/>
                <a:cs typeface="Arial" pitchFamily="34" charset="0"/>
              </a:rPr>
              <a:t> الحرارة المثلى حسب نوع التخزين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DeepSeek-CJK-patch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2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57317" y="71046"/>
            <a:ext cx="192232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DZ" sz="2800" dirty="0" smtClean="0"/>
              <a:t>البذور  </a:t>
            </a:r>
            <a:r>
              <a:rPr lang="fr-FR" sz="2800" dirty="0" err="1" smtClean="0"/>
              <a:t>Seeds</a:t>
            </a:r>
            <a:endParaRPr lang="fr-FR" sz="2800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786987"/>
              </p:ext>
            </p:extLst>
          </p:nvPr>
        </p:nvGraphicFramePr>
        <p:xfrm>
          <a:off x="179512" y="3356992"/>
          <a:ext cx="8856984" cy="274320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428492"/>
                <a:gridCol w="442849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effectLst/>
                        </a:rPr>
                        <a:t>English</a:t>
                      </a:r>
                      <a:endParaRPr lang="fr-FR" sz="24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>
                          <a:effectLst/>
                        </a:rPr>
                        <a:t>العربية</a:t>
                      </a:r>
                      <a:endParaRPr lang="ar-DZ" sz="2400" b="1" dirty="0">
                        <a:effectLst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effectLst/>
                        </a:rPr>
                        <a:t>Embryo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>
                          <a:effectLst/>
                        </a:rPr>
                        <a:t>جَنين البذرة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effectLst/>
                        </a:rPr>
                        <a:t>Cotyledon (Seed leaf)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>
                          <a:effectLst/>
                        </a:rPr>
                        <a:t>فلقة (أوراق جنينية)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effectLst/>
                        </a:rPr>
                        <a:t>Radicle (Embryonic root)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>
                          <a:effectLst/>
                        </a:rPr>
                        <a:t>جذير الجنين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effectLst/>
                        </a:rPr>
                        <a:t>Seed coat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>
                          <a:effectLst/>
                        </a:rPr>
                        <a:t>غلاف البذرة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effectLst/>
                        </a:rPr>
                        <a:t>Hilum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>
                          <a:effectLst/>
                        </a:rPr>
                        <a:t>سرة البذرة (السويقة)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40433"/>
            <a:ext cx="9036496" cy="26776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DeepSeek-CJK-patch"/>
                <a:cs typeface="Arial" pitchFamily="34" charset="0"/>
              </a:rPr>
              <a:t>تعريف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DeepSeek-CJK-patch"/>
                <a:cs typeface="Arial" pitchFamily="34" charset="0"/>
              </a:rPr>
              <a:t>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DeepSeek-CJK-patch"/>
                <a:cs typeface="Arial" pitchFamily="34" charset="0"/>
              </a:rPr>
              <a:t>A mature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DeepSeek-CJK-patch"/>
                <a:cs typeface="Arial" pitchFamily="34" charset="0"/>
              </a:rPr>
              <a:t>fertilized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DeepSeek-CJK-patch"/>
                <a:cs typeface="Arial" pitchFamily="34" charset="0"/>
              </a:rPr>
              <a:t> ovule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DeepSeek-CJK-patch"/>
                <a:cs typeface="Arial" pitchFamily="34" charset="0"/>
              </a:rPr>
              <a:t>containing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DeepSeek-CJK-patch"/>
                <a:cs typeface="Arial" pitchFamily="34" charset="0"/>
              </a:rPr>
              <a:t> an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DeepSeek-CJK-patch"/>
                <a:cs typeface="Arial" pitchFamily="34" charset="0"/>
              </a:rPr>
              <a:t>embryo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DeepSeek-CJK-patch"/>
                <a:cs typeface="Arial" pitchFamily="34" charset="0"/>
              </a:rPr>
              <a:t> and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DeepSeek-CJK-patch"/>
                <a:cs typeface="Arial" pitchFamily="34" charset="0"/>
              </a:rPr>
              <a:t>stored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DeepSeek-CJK-patch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DeepSeek-CJK-patch"/>
                <a:cs typeface="Arial" pitchFamily="34" charset="0"/>
              </a:rPr>
              <a:t>food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DeepSeek-CJK-patch"/>
                <a:cs typeface="Arial" pitchFamily="34" charset="0"/>
              </a:rPr>
              <a:t> for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DeepSeek-CJK-patch"/>
                <a:cs typeface="Arial" pitchFamily="34" charset="0"/>
              </a:rPr>
              <a:t>growth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DeepSeek-CJK-patch"/>
                <a:cs typeface="Arial" pitchFamily="34" charset="0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DeepSeek-CJK-patch"/>
                <a:cs typeface="Arial" pitchFamily="34" charset="0"/>
              </a:rPr>
              <a:t>: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DeepSeek-CJK-patch"/>
                <a:cs typeface="Arial" pitchFamily="34" charset="0"/>
              </a:rPr>
              <a:t>بويضة مخصبة ناضجة تحتوي على الجنين والغذاء اللازم لنمو نبات جديد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DeepSeek-CJK-patch"/>
                <a:cs typeface="Arial" pitchFamily="34" charset="0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DeepSeek-CJK-patch"/>
                <a:cs typeface="Arial" pitchFamily="34" charset="0"/>
              </a:rPr>
              <a:t>مكونات البذرة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DeepSeek-CJK-patch"/>
                <a:cs typeface="Arial" pitchFamily="34" charset="0"/>
              </a:rPr>
              <a:t> (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DeepSeek-CJK-patch"/>
                <a:cs typeface="Arial" pitchFamily="34" charset="0"/>
              </a:rPr>
              <a:t>Seed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DeepSeek-CJK-patch"/>
                <a:cs typeface="Arial" pitchFamily="34" charset="0"/>
              </a:rPr>
              <a:t> Structure)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6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337437"/>
              </p:ext>
            </p:extLst>
          </p:nvPr>
        </p:nvGraphicFramePr>
        <p:xfrm>
          <a:off x="433661" y="1412776"/>
          <a:ext cx="8229600" cy="420624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DZ" sz="2400" b="1" dirty="0">
                          <a:effectLst/>
                        </a:rPr>
                        <a:t>المكون (</a:t>
                      </a:r>
                      <a:r>
                        <a:rPr lang="fr-FR" sz="2400" b="1" dirty="0">
                          <a:effectLst/>
                        </a:rPr>
                        <a:t>Part)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400" b="1" dirty="0" smtClean="0">
                          <a:effectLst/>
                        </a:rPr>
                        <a:t>الوظيفة</a:t>
                      </a:r>
                      <a:r>
                        <a:rPr lang="fr-FR" sz="2400" b="1" dirty="0" err="1" smtClean="0">
                          <a:effectLst/>
                        </a:rPr>
                        <a:t>Function</a:t>
                      </a:r>
                      <a:endParaRPr lang="fr-FR" sz="24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400" b="1" dirty="0">
                          <a:effectLst/>
                        </a:rPr>
                        <a:t>مثال </a:t>
                      </a:r>
                      <a:r>
                        <a:rPr lang="fr-FR" sz="2400" b="1" dirty="0" err="1" smtClean="0">
                          <a:effectLst/>
                        </a:rPr>
                        <a:t>Example</a:t>
                      </a:r>
                      <a:endParaRPr lang="fr-FR" sz="2400" b="1" dirty="0">
                        <a:effectLst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DZ" sz="2400" b="1" dirty="0">
                          <a:effectLst/>
                        </a:rPr>
                        <a:t>الغلاف البذري (</a:t>
                      </a:r>
                      <a:r>
                        <a:rPr lang="fr-FR" sz="2400" b="1" dirty="0" err="1">
                          <a:effectLst/>
                        </a:rPr>
                        <a:t>Seed</a:t>
                      </a:r>
                      <a:r>
                        <a:rPr lang="fr-FR" sz="2400" b="1" dirty="0">
                          <a:effectLst/>
                        </a:rPr>
                        <a:t> </a:t>
                      </a:r>
                      <a:r>
                        <a:rPr lang="fr-FR" sz="2400" b="1" dirty="0" err="1">
                          <a:effectLst/>
                        </a:rPr>
                        <a:t>Coat</a:t>
                      </a:r>
                      <a:r>
                        <a:rPr lang="fr-FR" sz="2400" b="1" dirty="0">
                          <a:effectLst/>
                        </a:rPr>
                        <a:t>)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400" b="1">
                          <a:effectLst/>
                        </a:rPr>
                        <a:t>حماية الجنين من المؤثرات الخارجية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400" b="1" dirty="0">
                          <a:effectLst/>
                        </a:rPr>
                        <a:t>القشرة الخارجية للفول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DZ" sz="2400" b="1" dirty="0">
                          <a:effectLst/>
                        </a:rPr>
                        <a:t>الجنين (</a:t>
                      </a:r>
                      <a:r>
                        <a:rPr lang="fr-FR" sz="2400" b="1" dirty="0" err="1">
                          <a:effectLst/>
                        </a:rPr>
                        <a:t>Embryo</a:t>
                      </a:r>
                      <a:r>
                        <a:rPr lang="fr-FR" sz="2400" b="1" dirty="0">
                          <a:effectLst/>
                        </a:rPr>
                        <a:t>)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400" b="1">
                          <a:effectLst/>
                        </a:rPr>
                        <a:t>يتطور إلى نبات جديد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400" b="1">
                          <a:effectLst/>
                        </a:rPr>
                        <a:t>الجزء الأخضر في بذرة الفول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DZ" sz="2400" b="1" dirty="0">
                          <a:effectLst/>
                        </a:rPr>
                        <a:t>الفلقة (</a:t>
                      </a:r>
                      <a:r>
                        <a:rPr lang="fr-FR" sz="2400" b="1" dirty="0" err="1">
                          <a:effectLst/>
                        </a:rPr>
                        <a:t>Cotyledon</a:t>
                      </a:r>
                      <a:r>
                        <a:rPr lang="fr-FR" sz="2400" b="1" dirty="0">
                          <a:effectLst/>
                        </a:rPr>
                        <a:t>)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400" b="1">
                          <a:effectLst/>
                        </a:rPr>
                        <a:t>تخزين الغذاء أو القيام بالتمثيل الضوئي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400" b="1">
                          <a:effectLst/>
                        </a:rPr>
                        <a:t>ورقتا بذرة الفول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DZ" sz="2400" b="1" dirty="0">
                          <a:effectLst/>
                        </a:rPr>
                        <a:t>السويقة (</a:t>
                      </a:r>
                      <a:r>
                        <a:rPr lang="fr-FR" sz="2400" b="1" dirty="0" err="1">
                          <a:effectLst/>
                        </a:rPr>
                        <a:t>Hilum</a:t>
                      </a:r>
                      <a:r>
                        <a:rPr lang="fr-FR" sz="2400" b="1" dirty="0">
                          <a:effectLst/>
                        </a:rPr>
                        <a:t>)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400" b="1" dirty="0">
                          <a:effectLst/>
                        </a:rPr>
                        <a:t>نقطة اتصال البذرة بالثمرة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400" b="1">
                          <a:effectLst/>
                        </a:rPr>
                        <a:t>النقطة البارزة في حبة القمح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DZ" sz="2400" b="1" dirty="0">
                          <a:effectLst/>
                        </a:rPr>
                        <a:t>الجذير (</a:t>
                      </a:r>
                      <a:r>
                        <a:rPr lang="fr-FR" sz="2400" b="1" dirty="0" err="1">
                          <a:effectLst/>
                        </a:rPr>
                        <a:t>Radicle</a:t>
                      </a:r>
                      <a:r>
                        <a:rPr lang="fr-FR" sz="2400" b="1" dirty="0">
                          <a:effectLst/>
                        </a:rPr>
                        <a:t>)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400" b="1" dirty="0">
                          <a:effectLst/>
                        </a:rPr>
                        <a:t>يصبح الجذر الأولي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400" b="1" dirty="0">
                          <a:effectLst/>
                        </a:rPr>
                        <a:t>الطرف المدبب في البذرة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1720" y="188640"/>
            <a:ext cx="4993483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DeepSeek-CJK-patch"/>
                <a:cs typeface="Arial" pitchFamily="34" charset="0"/>
              </a:rPr>
              <a:t>لتركيب التشريحي للبذرة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DeepSeek-CJK-patch"/>
                <a:cs typeface="Arial" pitchFamily="34" charset="0"/>
              </a:rPr>
              <a:t> (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DeepSeek-CJK-patch"/>
                <a:cs typeface="Arial" pitchFamily="34" charset="0"/>
              </a:rPr>
              <a:t>Seed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DeepSeek-CJK-patch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DeepSeek-CJK-patch"/>
                <a:cs typeface="Arial" pitchFamily="34" charset="0"/>
              </a:rPr>
              <a:t>Anatomy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DeepSeek-CJK-patch"/>
                <a:cs typeface="Arial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8058" t="2904" r="27877" b="14280"/>
          <a:stretch/>
        </p:blipFill>
        <p:spPr>
          <a:xfrm>
            <a:off x="0" y="188641"/>
            <a:ext cx="4788023" cy="30117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1"/>
            <a:ext cx="4572000" cy="3429479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3200401"/>
            <a:ext cx="4187825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480"/>
            <a:ext cx="4788023" cy="342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0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57282"/>
            <a:ext cx="9144000" cy="30469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البذور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(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Seed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Germination)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أنواع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الأنبات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(Types of Germination)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هوائي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(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Epigeal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EN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: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Cotyledons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emerge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above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soil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(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e.g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.,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beans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).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457200" marR="0" lvl="1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AR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: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الفلقتان تظهران فوق التربة (مثل الفول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).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أرضي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(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Hypogeal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EN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: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Cotyledons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remain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underground (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e.g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.,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peas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).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457200" marR="0" lvl="1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AR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: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الفلقتان تبقان تحت التربة (مثل البازلاء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).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19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620688"/>
            <a:ext cx="8208912" cy="33239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DZ" sz="2800" b="1" dirty="0" smtClean="0">
                <a:solidFill>
                  <a:srgbClr val="FF0000"/>
                </a:solidFill>
              </a:rPr>
              <a:t>مراحل </a:t>
            </a:r>
            <a:r>
              <a:rPr lang="ar-DZ" sz="2800" b="1" dirty="0">
                <a:solidFill>
                  <a:srgbClr val="FF0000"/>
                </a:solidFill>
              </a:rPr>
              <a:t>الإنبات (</a:t>
            </a:r>
            <a:r>
              <a:rPr lang="fr-FR" sz="2800" b="1" dirty="0">
                <a:solidFill>
                  <a:srgbClr val="FF0000"/>
                </a:solidFill>
              </a:rPr>
              <a:t>Germination </a:t>
            </a:r>
            <a:r>
              <a:rPr lang="fr-FR" sz="2800" b="1" dirty="0" err="1">
                <a:solidFill>
                  <a:srgbClr val="FF0000"/>
                </a:solidFill>
              </a:rPr>
              <a:t>Process</a:t>
            </a:r>
            <a:r>
              <a:rPr lang="fr-FR" sz="2800" b="1" dirty="0">
                <a:solidFill>
                  <a:srgbClr val="FF0000"/>
                </a:solidFill>
              </a:rPr>
              <a:t>)</a:t>
            </a:r>
          </a:p>
          <a:p>
            <a:pPr algn="r" rtl="1">
              <a:lnSpc>
                <a:spcPct val="150000"/>
              </a:lnSpc>
            </a:pPr>
            <a:r>
              <a:rPr lang="ar-DZ" sz="2800" b="1" dirty="0" smtClean="0"/>
              <a:t>امتصاص </a:t>
            </a:r>
            <a:r>
              <a:rPr lang="ar-DZ" sz="2800" b="1" dirty="0"/>
              <a:t>الماء (</a:t>
            </a:r>
            <a:r>
              <a:rPr lang="fr-FR" sz="2800" b="1" dirty="0"/>
              <a:t>Imbibition)</a:t>
            </a:r>
            <a:endParaRPr lang="fr-FR" sz="2800" dirty="0"/>
          </a:p>
          <a:p>
            <a:pPr algn="r" rtl="1">
              <a:lnSpc>
                <a:spcPct val="150000"/>
              </a:lnSpc>
            </a:pPr>
            <a:r>
              <a:rPr lang="ar-DZ" sz="2800" b="1" dirty="0"/>
              <a:t>تنشيط الإنزيمات (</a:t>
            </a:r>
            <a:r>
              <a:rPr lang="fr-FR" sz="2800" b="1" dirty="0"/>
              <a:t>Enzyme Activation)</a:t>
            </a:r>
            <a:endParaRPr lang="fr-FR" sz="2800" dirty="0"/>
          </a:p>
          <a:p>
            <a:pPr algn="r" rtl="1">
              <a:lnSpc>
                <a:spcPct val="150000"/>
              </a:lnSpc>
            </a:pPr>
            <a:r>
              <a:rPr lang="ar-DZ" sz="2800" b="1" dirty="0"/>
              <a:t>خروج الجذير (</a:t>
            </a:r>
            <a:r>
              <a:rPr lang="fr-FR" sz="2800" b="1" dirty="0" err="1"/>
              <a:t>Radicle</a:t>
            </a:r>
            <a:r>
              <a:rPr lang="fr-FR" sz="2800" b="1" dirty="0"/>
              <a:t> Emergence)</a:t>
            </a:r>
            <a:endParaRPr lang="fr-FR" sz="2800" dirty="0"/>
          </a:p>
          <a:p>
            <a:pPr algn="r" rtl="1">
              <a:lnSpc>
                <a:spcPct val="150000"/>
              </a:lnSpc>
            </a:pPr>
            <a:r>
              <a:rPr lang="ar-DZ" sz="2800" b="1" dirty="0"/>
              <a:t>ظهور السويقة (</a:t>
            </a:r>
            <a:r>
              <a:rPr lang="fr-FR" sz="2800" b="1" dirty="0" err="1"/>
              <a:t>Hypocotyl</a:t>
            </a:r>
            <a:r>
              <a:rPr lang="fr-FR" sz="2800" b="1" dirty="0"/>
              <a:t> </a:t>
            </a:r>
            <a:r>
              <a:rPr lang="fr-FR" sz="2800" b="1" dirty="0" err="1"/>
              <a:t>Growth</a:t>
            </a:r>
            <a:r>
              <a:rPr lang="fr-FR" sz="2800" b="1" dirty="0"/>
              <a:t>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2998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464447" y="285730"/>
          <a:ext cx="6161528" cy="6332141"/>
        </p:xfrm>
        <a:graphic>
          <a:graphicData uri="http://schemas.openxmlformats.org/drawingml/2006/table">
            <a:tbl>
              <a:tblPr/>
              <a:tblGrid>
                <a:gridCol w="2755042"/>
                <a:gridCol w="3406486"/>
              </a:tblGrid>
              <a:tr h="30015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3593" marR="33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3593" marR="33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37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3593" marR="33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69260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400" b="1" dirty="0">
                          <a:latin typeface="Calibri"/>
                          <a:ea typeface="Times New Roman"/>
                          <a:cs typeface="Times New Roman"/>
                        </a:rPr>
                        <a:t>الشكل 21 </a:t>
                      </a:r>
                      <a:r>
                        <a:rPr lang="fr-FR" sz="2400" b="1" dirty="0">
                          <a:latin typeface="Times New Roman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ar-DZ" sz="24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ar-DZ" sz="2400" b="1" dirty="0" err="1">
                          <a:latin typeface="Calibri"/>
                          <a:ea typeface="Times New Roman"/>
                          <a:cs typeface="Times New Roman"/>
                        </a:rPr>
                        <a:t>مورفولوجيا</a:t>
                      </a:r>
                      <a:r>
                        <a:rPr lang="ar-DZ" sz="2400" b="1" dirty="0">
                          <a:latin typeface="Calibri"/>
                          <a:ea typeface="Times New Roman"/>
                          <a:cs typeface="Times New Roman"/>
                        </a:rPr>
                        <a:t> البدور</a:t>
                      </a:r>
                      <a:r>
                        <a:rPr lang="en-US" sz="2400" b="1" kern="1800" dirty="0">
                          <a:latin typeface="Times New Roman"/>
                          <a:ea typeface="Times New Roman"/>
                          <a:cs typeface="Arial"/>
                        </a:rPr>
                        <a:t>(Camp</a:t>
                      </a:r>
                      <a:r>
                        <a:rPr lang="en-US" sz="900" b="1" kern="1800" dirty="0">
                          <a:latin typeface="Times New Roman"/>
                          <a:ea typeface="Times New Roman"/>
                          <a:cs typeface="Arial"/>
                        </a:rPr>
                        <a:t>bell et al,2008)</a:t>
                      </a:r>
                      <a:endParaRPr lang="fr-FR" sz="7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3593" marR="33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3506" name="Image 69651"/>
          <p:cNvPicPr>
            <a:picLocks noChangeAspect="1" noChangeArrowheads="1"/>
          </p:cNvPicPr>
          <p:nvPr/>
        </p:nvPicPr>
        <p:blipFill>
          <a:blip r:embed="rId2"/>
          <a:srcRect b="4787"/>
          <a:stretch>
            <a:fillRect/>
          </a:stretch>
        </p:blipFill>
        <p:spPr bwMode="auto">
          <a:xfrm>
            <a:off x="1893075" y="3143248"/>
            <a:ext cx="5732900" cy="3071834"/>
          </a:xfrm>
          <a:prstGeom prst="rect">
            <a:avLst/>
          </a:prstGeom>
          <a:noFill/>
        </p:spPr>
      </p:pic>
      <p:pic>
        <p:nvPicPr>
          <p:cNvPr id="63503" name="Image 69652"/>
          <p:cNvPicPr>
            <a:picLocks noChangeAspect="1" noChangeArrowheads="1"/>
          </p:cNvPicPr>
          <p:nvPr/>
        </p:nvPicPr>
        <p:blipFill>
          <a:blip r:embed="rId3"/>
          <a:srcRect b="4930"/>
          <a:stretch>
            <a:fillRect/>
          </a:stretch>
        </p:blipFill>
        <p:spPr bwMode="auto">
          <a:xfrm>
            <a:off x="1625183" y="2"/>
            <a:ext cx="2571768" cy="2557463"/>
          </a:xfrm>
          <a:prstGeom prst="rect">
            <a:avLst/>
          </a:prstGeom>
          <a:noFill/>
        </p:spPr>
      </p:pic>
      <p:pic>
        <p:nvPicPr>
          <p:cNvPr id="63490" name="Image 696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7166"/>
            <a:ext cx="3114675" cy="2674938"/>
          </a:xfrm>
          <a:prstGeom prst="rect">
            <a:avLst/>
          </a:prstGeom>
          <a:noFill/>
        </p:spPr>
      </p:pic>
      <p:sp>
        <p:nvSpPr>
          <p:cNvPr id="63504" name="Text Box 39"/>
          <p:cNvSpPr txBox="1">
            <a:spLocks noChangeArrowheads="1"/>
          </p:cNvSpPr>
          <p:nvPr/>
        </p:nvSpPr>
        <p:spPr bwMode="auto">
          <a:xfrm>
            <a:off x="1240633" y="-222250"/>
            <a:ext cx="707231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3507" name="Group 41"/>
          <p:cNvGrpSpPr>
            <a:grpSpLocks/>
          </p:cNvGrpSpPr>
          <p:nvPr/>
        </p:nvGrpSpPr>
        <p:grpSpPr bwMode="auto">
          <a:xfrm>
            <a:off x="1243014" y="-2081213"/>
            <a:ext cx="1407319" cy="2062163"/>
            <a:chOff x="1624" y="2252"/>
            <a:chExt cx="2956" cy="3248"/>
          </a:xfrm>
        </p:grpSpPr>
        <p:sp>
          <p:nvSpPr>
            <p:cNvPr id="89" name="Text Box 42"/>
            <p:cNvSpPr txBox="1">
              <a:spLocks noChangeArrowheads="1"/>
            </p:cNvSpPr>
            <p:nvPr/>
          </p:nvSpPr>
          <p:spPr bwMode="auto">
            <a:xfrm>
              <a:off x="2390" y="5087"/>
              <a:ext cx="1195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656" name="Text Box 43"/>
            <p:cNvSpPr txBox="1">
              <a:spLocks noChangeArrowheads="1"/>
            </p:cNvSpPr>
            <p:nvPr/>
          </p:nvSpPr>
          <p:spPr bwMode="auto">
            <a:xfrm>
              <a:off x="1624" y="2252"/>
              <a:ext cx="950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657" name="Text Box 44"/>
            <p:cNvSpPr txBox="1">
              <a:spLocks noChangeArrowheads="1"/>
            </p:cNvSpPr>
            <p:nvPr/>
          </p:nvSpPr>
          <p:spPr bwMode="auto">
            <a:xfrm>
              <a:off x="3799" y="3278"/>
              <a:ext cx="781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3529" name="Text Box 37"/>
          <p:cNvSpPr txBox="1">
            <a:spLocks noChangeArrowheads="1"/>
          </p:cNvSpPr>
          <p:nvPr/>
        </p:nvSpPr>
        <p:spPr bwMode="auto">
          <a:xfrm>
            <a:off x="2268124" y="214290"/>
            <a:ext cx="70963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DZ" b="1" dirty="0" err="1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اوراق</a:t>
            </a:r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530" name="Text Box 38"/>
          <p:cNvSpPr txBox="1">
            <a:spLocks noChangeArrowheads="1"/>
          </p:cNvSpPr>
          <p:nvPr/>
        </p:nvSpPr>
        <p:spPr bwMode="auto">
          <a:xfrm>
            <a:off x="7143768" y="1214422"/>
            <a:ext cx="482207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DZ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فلقة</a:t>
            </a:r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531" name="Text Box 39"/>
          <p:cNvSpPr txBox="1">
            <a:spLocks noChangeArrowheads="1"/>
          </p:cNvSpPr>
          <p:nvPr/>
        </p:nvSpPr>
        <p:spPr bwMode="auto">
          <a:xfrm>
            <a:off x="2321704" y="5715016"/>
            <a:ext cx="687497" cy="52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DZ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جدير الجنين</a:t>
            </a:r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532" name="Text Box 40"/>
          <p:cNvSpPr txBox="1">
            <a:spLocks noChangeArrowheads="1"/>
          </p:cNvSpPr>
          <p:nvPr/>
        </p:nvSpPr>
        <p:spPr bwMode="auto">
          <a:xfrm>
            <a:off x="1143000" y="500042"/>
            <a:ext cx="96441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DZ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غمد </a:t>
            </a:r>
            <a:r>
              <a:rPr lang="ar-DZ" b="1" dirty="0" err="1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السويقة</a:t>
            </a:r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533" name="Text Box 45"/>
          <p:cNvSpPr txBox="1">
            <a:spLocks noChangeArrowheads="1"/>
          </p:cNvSpPr>
          <p:nvPr/>
        </p:nvSpPr>
        <p:spPr bwMode="auto">
          <a:xfrm>
            <a:off x="1785918" y="2643182"/>
            <a:ext cx="2089562" cy="428628"/>
          </a:xfrm>
          <a:prstGeom prst="rect">
            <a:avLst/>
          </a:prstGeom>
          <a:solidFill>
            <a:srgbClr val="EEECE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ts val="1000"/>
              </a:spcAft>
            </a:pPr>
            <a:r>
              <a:rPr lang="ar-DZ" b="1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الصورة02: انتاش ارضي </a:t>
            </a:r>
            <a:endParaRPr lang="fr-F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534" name="Text Box 46"/>
          <p:cNvSpPr txBox="1">
            <a:spLocks noChangeArrowheads="1"/>
          </p:cNvSpPr>
          <p:nvPr/>
        </p:nvSpPr>
        <p:spPr bwMode="auto">
          <a:xfrm>
            <a:off x="4089793" y="5786454"/>
            <a:ext cx="1875248" cy="357190"/>
          </a:xfrm>
          <a:prstGeom prst="rect">
            <a:avLst/>
          </a:prstGeom>
          <a:solidFill>
            <a:srgbClr val="EEECE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ts val="1000"/>
              </a:spcAft>
            </a:pPr>
            <a:r>
              <a:rPr lang="ar-DZ" b="1" dirty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الصورة01 : </a:t>
            </a:r>
            <a:r>
              <a:rPr lang="ar-DZ" b="1" dirty="0" err="1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انتاش</a:t>
            </a:r>
            <a:r>
              <a:rPr lang="ar-DZ" b="1" dirty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هوائي</a:t>
            </a:r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535" name="Text Box 59"/>
          <p:cNvSpPr txBox="1">
            <a:spLocks noChangeArrowheads="1"/>
          </p:cNvSpPr>
          <p:nvPr/>
        </p:nvSpPr>
        <p:spPr bwMode="auto">
          <a:xfrm>
            <a:off x="5750728" y="2786059"/>
            <a:ext cx="1960436" cy="428628"/>
          </a:xfrm>
          <a:prstGeom prst="rect">
            <a:avLst/>
          </a:prstGeom>
          <a:solidFill>
            <a:srgbClr val="EEECE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ar-SA" b="1" dirty="0">
                <a:solidFill>
                  <a:prstClr val="black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الصورة 03:</a:t>
            </a:r>
            <a:r>
              <a:rPr lang="ar-SA" b="1" dirty="0" err="1">
                <a:solidFill>
                  <a:prstClr val="black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انواع</a:t>
            </a:r>
            <a:r>
              <a:rPr lang="ar-SA" b="1" dirty="0">
                <a:solidFill>
                  <a:prstClr val="black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البذور</a:t>
            </a:r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52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628800"/>
            <a:ext cx="835292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DZ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شروط الانبات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(</a:t>
            </a:r>
            <a:r>
              <a:rPr kumimoji="0" lang="fr-FR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Factors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fr-FR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Affecting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Germination)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48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100587"/>
              </p:ext>
            </p:extLst>
          </p:nvPr>
        </p:nvGraphicFramePr>
        <p:xfrm>
          <a:off x="107504" y="2204864"/>
          <a:ext cx="8855968" cy="3517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6626"/>
                <a:gridCol w="4959342"/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English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العربية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Exogenous Factors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</a:rPr>
                        <a:t>عوامل خارجية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- Water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الماء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- Temperature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درجة الحرارة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- Oxygen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الأكسجين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Endogenous Factors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</a:rPr>
                        <a:t>عوامل داخلية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- Dormancy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السبات البذري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- Genetic factors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العوامل الوراثية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5536" y="188640"/>
            <a:ext cx="835292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عوامل مؤثرة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(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Factors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Affecting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Germination)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8263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709</Words>
  <Application>Microsoft Office PowerPoint</Application>
  <PresentationFormat>Affichage à l'écran (4:3)</PresentationFormat>
  <Paragraphs>191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lenovo</dc:creator>
  <cp:lastModifiedBy>lenovo</cp:lastModifiedBy>
  <cp:revision>9</cp:revision>
  <dcterms:created xsi:type="dcterms:W3CDTF">2026-04-18T19:35:44Z</dcterms:created>
  <dcterms:modified xsi:type="dcterms:W3CDTF">2026-04-18T19:49:17Z</dcterms:modified>
</cp:coreProperties>
</file>