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79F1A6A-A666-4E88-8C7F-3BF6BAC129F0}"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2594871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9F1A6A-A666-4E88-8C7F-3BF6BAC129F0}"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2025985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9F1A6A-A666-4E88-8C7F-3BF6BAC129F0}"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3607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79F1A6A-A666-4E88-8C7F-3BF6BAC129F0}"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2698494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79F1A6A-A666-4E88-8C7F-3BF6BAC129F0}" type="datetimeFigureOut">
              <a:rPr lang="fr-FR" smtClean="0"/>
              <a:t>18/04/2026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344663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F79F1A6A-A666-4E88-8C7F-3BF6BAC129F0}" type="datetimeFigureOut">
              <a:rPr lang="fr-FR" smtClean="0"/>
              <a:t>18/04/2026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41787725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F79F1A6A-A666-4E88-8C7F-3BF6BAC129F0}" type="datetimeFigureOut">
              <a:rPr lang="fr-FR" smtClean="0"/>
              <a:t>18/04/2026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262932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F79F1A6A-A666-4E88-8C7F-3BF6BAC129F0}" type="datetimeFigureOut">
              <a:rPr lang="fr-FR" smtClean="0"/>
              <a:t>18/04/2026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1885881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79F1A6A-A666-4E88-8C7F-3BF6BAC129F0}" type="datetimeFigureOut">
              <a:rPr lang="fr-FR" smtClean="0"/>
              <a:t>18/04/2026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2744096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79F1A6A-A666-4E88-8C7F-3BF6BAC129F0}" type="datetimeFigureOut">
              <a:rPr lang="fr-FR" smtClean="0"/>
              <a:t>18/04/2026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2293036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79F1A6A-A666-4E88-8C7F-3BF6BAC129F0}" type="datetimeFigureOut">
              <a:rPr lang="fr-FR" smtClean="0"/>
              <a:t>18/04/2026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5562E0E-6FFC-49F3-9CA9-59A87935C5F4}" type="slidenum">
              <a:rPr lang="fr-FR" smtClean="0"/>
              <a:t>‹N°›</a:t>
            </a:fld>
            <a:endParaRPr lang="fr-FR"/>
          </a:p>
        </p:txBody>
      </p:sp>
    </p:spTree>
    <p:extLst>
      <p:ext uri="{BB962C8B-B14F-4D97-AF65-F5344CB8AC3E}">
        <p14:creationId xmlns:p14="http://schemas.microsoft.com/office/powerpoint/2010/main" val="3591869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F1A6A-A666-4E88-8C7F-3BF6BAC129F0}" type="datetimeFigureOut">
              <a:rPr lang="fr-FR" smtClean="0"/>
              <a:t>18/04/2026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62E0E-6FFC-49F3-9CA9-59A87935C5F4}" type="slidenum">
              <a:rPr lang="fr-FR" smtClean="0"/>
              <a:t>‹N°›</a:t>
            </a:fld>
            <a:endParaRPr lang="fr-FR"/>
          </a:p>
        </p:txBody>
      </p:sp>
    </p:spTree>
    <p:extLst>
      <p:ext uri="{BB962C8B-B14F-4D97-AF65-F5344CB8AC3E}">
        <p14:creationId xmlns:p14="http://schemas.microsoft.com/office/powerpoint/2010/main" val="4178413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547412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695459" y="0"/>
            <a:ext cx="9144000" cy="6858000"/>
          </a:xfrm>
          <a:prstGeom prst="rect">
            <a:avLst/>
          </a:prstGeom>
        </p:spPr>
      </p:pic>
      <p:sp>
        <p:nvSpPr>
          <p:cNvPr id="3" name="ZoneTexte 2"/>
          <p:cNvSpPr txBox="1"/>
          <p:nvPr/>
        </p:nvSpPr>
        <p:spPr>
          <a:xfrm>
            <a:off x="323528" y="3403662"/>
            <a:ext cx="1283615"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400" b="1" dirty="0" smtClean="0"/>
              <a:t>المتقابل</a:t>
            </a:r>
            <a:endParaRPr lang="fr-FR" sz="2400" b="1" dirty="0"/>
          </a:p>
        </p:txBody>
      </p:sp>
      <p:sp>
        <p:nvSpPr>
          <p:cNvPr id="5" name="ZoneTexte 4"/>
          <p:cNvSpPr txBox="1"/>
          <p:nvPr/>
        </p:nvSpPr>
        <p:spPr>
          <a:xfrm>
            <a:off x="467545" y="4824005"/>
            <a:ext cx="1219168"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400" b="1" dirty="0" err="1" smtClean="0"/>
              <a:t>السواري</a:t>
            </a:r>
            <a:endParaRPr lang="fr-FR" sz="2400" b="1" dirty="0"/>
          </a:p>
        </p:txBody>
      </p:sp>
      <p:sp>
        <p:nvSpPr>
          <p:cNvPr id="6" name="ZoneTexte 5"/>
          <p:cNvSpPr txBox="1"/>
          <p:nvPr/>
        </p:nvSpPr>
        <p:spPr>
          <a:xfrm>
            <a:off x="467544" y="1883762"/>
            <a:ext cx="111591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400" b="1" dirty="0" smtClean="0"/>
              <a:t>المتبادل</a:t>
            </a:r>
            <a:endParaRPr lang="fr-FR" sz="2400" b="1" dirty="0"/>
          </a:p>
        </p:txBody>
      </p:sp>
    </p:spTree>
    <p:extLst>
      <p:ext uri="{BB962C8B-B14F-4D97-AF65-F5344CB8AC3E}">
        <p14:creationId xmlns:p14="http://schemas.microsoft.com/office/powerpoint/2010/main" val="10300295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18564" y="1098885"/>
            <a:ext cx="8229600" cy="1143000"/>
          </a:xfrm>
        </p:spPr>
        <p:style>
          <a:lnRef idx="1">
            <a:schemeClr val="accent2"/>
          </a:lnRef>
          <a:fillRef idx="2">
            <a:schemeClr val="accent2"/>
          </a:fillRef>
          <a:effectRef idx="1">
            <a:schemeClr val="accent2"/>
          </a:effectRef>
          <a:fontRef idx="minor">
            <a:schemeClr val="dk1"/>
          </a:fontRef>
        </p:style>
        <p:txBody>
          <a:bodyPr/>
          <a:lstStyle/>
          <a:p>
            <a:r>
              <a:rPr lang="ar-SA" sz="2800" b="1" dirty="0" smtClean="0">
                <a:solidFill>
                  <a:srgbClr val="0D0D0D"/>
                </a:solidFill>
                <a:latin typeface="Söhne"/>
                <a:ea typeface="+mn-ea"/>
                <a:cs typeface="+mn-cs"/>
              </a:rPr>
              <a:t> </a:t>
            </a:r>
            <a:r>
              <a:rPr lang="ar-SA" sz="2800" b="1" dirty="0" err="1">
                <a:solidFill>
                  <a:srgbClr val="0D0D0D"/>
                </a:solidFill>
                <a:latin typeface="Söhne"/>
              </a:rPr>
              <a:t>تحورات</a:t>
            </a:r>
            <a:r>
              <a:rPr lang="ar-SA" sz="2800" b="1" dirty="0">
                <a:solidFill>
                  <a:srgbClr val="0D0D0D"/>
                </a:solidFill>
                <a:latin typeface="Söhne"/>
              </a:rPr>
              <a:t> السيقان </a:t>
            </a:r>
            <a:r>
              <a:rPr lang="en-US" sz="2800" b="1" dirty="0" smtClean="0">
                <a:solidFill>
                  <a:srgbClr val="0D0D0D"/>
                </a:solidFill>
                <a:latin typeface="Söhne"/>
                <a:ea typeface="+mn-ea"/>
                <a:cs typeface="+mn-cs"/>
              </a:rPr>
              <a:t>Stem </a:t>
            </a:r>
            <a:r>
              <a:rPr lang="en-US" sz="2800" b="1" dirty="0">
                <a:solidFill>
                  <a:srgbClr val="0D0D0D"/>
                </a:solidFill>
                <a:latin typeface="Söhne"/>
                <a:ea typeface="+mn-ea"/>
                <a:cs typeface="+mn-cs"/>
              </a:rPr>
              <a:t>Modifications</a:t>
            </a:r>
            <a:endParaRPr lang="fr-FR" dirty="0"/>
          </a:p>
        </p:txBody>
      </p:sp>
      <p:sp>
        <p:nvSpPr>
          <p:cNvPr id="4" name="Rectangle 3"/>
          <p:cNvSpPr/>
          <p:nvPr/>
        </p:nvSpPr>
        <p:spPr>
          <a:xfrm>
            <a:off x="1814295" y="4293096"/>
            <a:ext cx="5306416" cy="46166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a:r>
              <a:rPr lang="fr-FR" sz="2400" b="1" dirty="0" err="1" smtClean="0">
                <a:cs typeface="+mj-cs"/>
              </a:rPr>
              <a:t>Subterranean</a:t>
            </a:r>
            <a:r>
              <a:rPr lang="fr-FR" sz="2400" b="1" dirty="0" smtClean="0">
                <a:cs typeface="+mj-cs"/>
              </a:rPr>
              <a:t> stem</a:t>
            </a:r>
            <a:r>
              <a:rPr lang="ar-DZ" sz="2400" b="1" dirty="0">
                <a:latin typeface="TimesNewRoman,Bold"/>
                <a:cs typeface="+mj-cs"/>
              </a:rPr>
              <a:t>السيقان المتحورة الأرضية</a:t>
            </a:r>
            <a:r>
              <a:rPr lang="ar-DZ" sz="2400" b="1" dirty="0" smtClean="0">
                <a:latin typeface="TimesNewRoman"/>
                <a:cs typeface="+mj-cs"/>
              </a:rPr>
              <a:t>:</a:t>
            </a:r>
            <a:endParaRPr lang="fr-FR" sz="2400" b="1" dirty="0">
              <a:cs typeface="+mj-cs"/>
            </a:endParaRPr>
          </a:p>
        </p:txBody>
      </p:sp>
      <p:sp>
        <p:nvSpPr>
          <p:cNvPr id="5" name="Rectangle 4"/>
          <p:cNvSpPr/>
          <p:nvPr/>
        </p:nvSpPr>
        <p:spPr>
          <a:xfrm>
            <a:off x="1648879" y="2603468"/>
            <a:ext cx="5637249"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fr-FR" sz="2400" b="1" dirty="0" err="1"/>
              <a:t>Aerial</a:t>
            </a:r>
            <a:r>
              <a:rPr lang="fr-FR" sz="2400" b="1" dirty="0"/>
              <a:t> </a:t>
            </a:r>
            <a:r>
              <a:rPr lang="fr-FR" sz="2400" b="1" dirty="0" err="1"/>
              <a:t>modified</a:t>
            </a:r>
            <a:r>
              <a:rPr lang="fr-FR" sz="2400" b="1" dirty="0"/>
              <a:t> stems </a:t>
            </a:r>
            <a:r>
              <a:rPr lang="ar-DZ" sz="2400" b="1" dirty="0"/>
              <a:t>السيقان الهوائية المتحورة</a:t>
            </a:r>
            <a:endParaRPr lang="fr-FR" sz="2400" b="1" dirty="0"/>
          </a:p>
        </p:txBody>
      </p:sp>
      <p:sp>
        <p:nvSpPr>
          <p:cNvPr id="6" name="Rectangle 5"/>
          <p:cNvSpPr/>
          <p:nvPr/>
        </p:nvSpPr>
        <p:spPr>
          <a:xfrm>
            <a:off x="2334296" y="3762501"/>
            <a:ext cx="4572000" cy="369332"/>
          </a:xfrm>
          <a:prstGeom prst="rect">
            <a:avLst/>
          </a:prstGeom>
        </p:spPr>
        <p:txBody>
          <a:bodyPr>
            <a:spAutoFit/>
          </a:bodyPr>
          <a:lstStyle/>
          <a:p>
            <a:r>
              <a:rPr lang="ar-DZ" dirty="0" smtClean="0"/>
              <a:t></a:t>
            </a:r>
            <a:endParaRPr lang="ar-DZ" dirty="0"/>
          </a:p>
        </p:txBody>
      </p:sp>
    </p:spTree>
    <p:extLst>
      <p:ext uri="{BB962C8B-B14F-4D97-AF65-F5344CB8AC3E}">
        <p14:creationId xmlns:p14="http://schemas.microsoft.com/office/powerpoint/2010/main" val="2337830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3">
            <a:schemeClr val="lt1"/>
          </a:lnRef>
          <a:fillRef idx="1">
            <a:schemeClr val="accent1"/>
          </a:fillRef>
          <a:effectRef idx="1">
            <a:schemeClr val="accent1"/>
          </a:effectRef>
          <a:fontRef idx="minor">
            <a:schemeClr val="lt1"/>
          </a:fontRef>
        </p:style>
        <p:txBody>
          <a:bodyPr/>
          <a:lstStyle/>
          <a:p>
            <a:r>
              <a:rPr lang="fr-FR" dirty="0" err="1" smtClean="0"/>
              <a:t>modified</a:t>
            </a:r>
            <a:r>
              <a:rPr lang="fr-FR" dirty="0" smtClean="0"/>
              <a:t> </a:t>
            </a:r>
            <a:r>
              <a:rPr lang="fr-FR" dirty="0"/>
              <a:t>stems </a:t>
            </a:r>
            <a:r>
              <a:rPr lang="ar-DZ" dirty="0"/>
              <a:t>السيقان </a:t>
            </a:r>
            <a:r>
              <a:rPr lang="ar-DZ" dirty="0" smtClean="0"/>
              <a:t>المتحورة</a:t>
            </a:r>
            <a:endParaRPr lang="fr-FR" dirty="0"/>
          </a:p>
        </p:txBody>
      </p:sp>
      <p:sp>
        <p:nvSpPr>
          <p:cNvPr id="4" name="Rectangle 3"/>
          <p:cNvSpPr/>
          <p:nvPr/>
        </p:nvSpPr>
        <p:spPr>
          <a:xfrm>
            <a:off x="321972" y="1484784"/>
            <a:ext cx="8500056" cy="5262979"/>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algn="ctr">
              <a:lnSpc>
                <a:spcPct val="200000"/>
              </a:lnSpc>
              <a:buFont typeface="+mj-lt"/>
              <a:buAutoNum type="arabicPeriod"/>
            </a:pPr>
            <a:r>
              <a:rPr lang="en-US" sz="2800" b="1" dirty="0">
                <a:solidFill>
                  <a:srgbClr val="0D0D0D"/>
                </a:solidFill>
                <a:latin typeface="Söhne"/>
              </a:rPr>
              <a:t>Stem Modifications</a:t>
            </a:r>
            <a:r>
              <a:rPr lang="en-US" sz="2800" dirty="0">
                <a:solidFill>
                  <a:srgbClr val="0D0D0D"/>
                </a:solidFill>
                <a:latin typeface="Söhne"/>
              </a:rPr>
              <a:t>: Stems can undergo modifications to serve specialized functions, such </a:t>
            </a:r>
            <a:r>
              <a:rPr lang="en-US" sz="2800" dirty="0" smtClean="0">
                <a:solidFill>
                  <a:srgbClr val="0D0D0D"/>
                </a:solidFill>
                <a:latin typeface="Söhne"/>
              </a:rPr>
              <a:t>as</a:t>
            </a:r>
          </a:p>
          <a:p>
            <a:pPr algn="ctr">
              <a:lnSpc>
                <a:spcPct val="200000"/>
              </a:lnSpc>
              <a:buFont typeface="+mj-lt"/>
              <a:buAutoNum type="arabicPeriod"/>
            </a:pPr>
            <a:r>
              <a:rPr lang="en-US" sz="2800" dirty="0" smtClean="0">
                <a:solidFill>
                  <a:srgbClr val="0D0D0D"/>
                </a:solidFill>
                <a:latin typeface="Söhne"/>
              </a:rPr>
              <a:t> </a:t>
            </a:r>
            <a:r>
              <a:rPr lang="en-US" sz="2800" dirty="0">
                <a:solidFill>
                  <a:srgbClr val="FF0000"/>
                </a:solidFill>
                <a:latin typeface="Söhne"/>
              </a:rPr>
              <a:t>storage of water or nutrients </a:t>
            </a:r>
            <a:r>
              <a:rPr lang="en-US" sz="2800" dirty="0">
                <a:solidFill>
                  <a:srgbClr val="0D0D0D"/>
                </a:solidFill>
                <a:latin typeface="Söhne"/>
              </a:rPr>
              <a:t>(e.g., rhizomes, tubers), </a:t>
            </a:r>
            <a:endParaRPr lang="en-US" sz="2800" dirty="0" smtClean="0">
              <a:solidFill>
                <a:srgbClr val="0D0D0D"/>
              </a:solidFill>
              <a:latin typeface="Söhne"/>
            </a:endParaRPr>
          </a:p>
          <a:p>
            <a:pPr algn="ctr">
              <a:lnSpc>
                <a:spcPct val="200000"/>
              </a:lnSpc>
              <a:buFont typeface="+mj-lt"/>
              <a:buAutoNum type="arabicPeriod"/>
            </a:pPr>
            <a:r>
              <a:rPr lang="en-US" sz="2800" dirty="0" smtClean="0">
                <a:solidFill>
                  <a:srgbClr val="FF0000"/>
                </a:solidFill>
                <a:latin typeface="Söhne"/>
              </a:rPr>
              <a:t>support</a:t>
            </a:r>
            <a:r>
              <a:rPr lang="en-US" sz="2800" dirty="0" smtClean="0">
                <a:solidFill>
                  <a:srgbClr val="0D0D0D"/>
                </a:solidFill>
                <a:latin typeface="Söhne"/>
              </a:rPr>
              <a:t> </a:t>
            </a:r>
            <a:r>
              <a:rPr lang="en-US" sz="2800" dirty="0">
                <a:solidFill>
                  <a:srgbClr val="0D0D0D"/>
                </a:solidFill>
                <a:latin typeface="Söhne"/>
              </a:rPr>
              <a:t>(e.g., tendrils), </a:t>
            </a:r>
            <a:endParaRPr lang="en-US" sz="2800" dirty="0" smtClean="0">
              <a:solidFill>
                <a:srgbClr val="0D0D0D"/>
              </a:solidFill>
              <a:latin typeface="Söhne"/>
            </a:endParaRPr>
          </a:p>
          <a:p>
            <a:pPr algn="ctr">
              <a:lnSpc>
                <a:spcPct val="200000"/>
              </a:lnSpc>
              <a:buFont typeface="+mj-lt"/>
              <a:buAutoNum type="arabicPeriod"/>
            </a:pPr>
            <a:r>
              <a:rPr lang="en-US" sz="2800" dirty="0" smtClean="0">
                <a:solidFill>
                  <a:srgbClr val="0D0D0D"/>
                </a:solidFill>
                <a:latin typeface="Söhne"/>
              </a:rPr>
              <a:t>or </a:t>
            </a:r>
            <a:r>
              <a:rPr lang="en-US" sz="2800" dirty="0">
                <a:solidFill>
                  <a:srgbClr val="FF0000"/>
                </a:solidFill>
                <a:latin typeface="Söhne"/>
              </a:rPr>
              <a:t>vegetative propagation </a:t>
            </a:r>
            <a:r>
              <a:rPr lang="en-US" sz="2800" dirty="0">
                <a:solidFill>
                  <a:srgbClr val="0D0D0D"/>
                </a:solidFill>
                <a:latin typeface="Söhne"/>
              </a:rPr>
              <a:t>(e.g., </a:t>
            </a:r>
            <a:r>
              <a:rPr lang="en-US" sz="2800" dirty="0" err="1">
                <a:solidFill>
                  <a:srgbClr val="0D0D0D"/>
                </a:solidFill>
                <a:latin typeface="Söhne"/>
              </a:rPr>
              <a:t>stolons</a:t>
            </a:r>
            <a:r>
              <a:rPr lang="en-US" sz="2800" dirty="0">
                <a:solidFill>
                  <a:srgbClr val="0D0D0D"/>
                </a:solidFill>
                <a:latin typeface="Söhne"/>
              </a:rPr>
              <a:t>).</a:t>
            </a:r>
            <a:endParaRPr lang="en-US" sz="2800" b="0" i="0" dirty="0">
              <a:solidFill>
                <a:srgbClr val="0D0D0D"/>
              </a:solidFill>
              <a:effectLst/>
              <a:latin typeface="Söhne"/>
            </a:endParaRPr>
          </a:p>
        </p:txBody>
      </p:sp>
    </p:spTree>
    <p:extLst>
      <p:ext uri="{BB962C8B-B14F-4D97-AF65-F5344CB8AC3E}">
        <p14:creationId xmlns:p14="http://schemas.microsoft.com/office/powerpoint/2010/main" val="23319256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9368" t="33590" r="52265" b="55254"/>
          <a:stretch/>
        </p:blipFill>
        <p:spPr>
          <a:xfrm>
            <a:off x="769256" y="1772816"/>
            <a:ext cx="7691175" cy="3744415"/>
          </a:xfrm>
          <a:prstGeom prst="rect">
            <a:avLst/>
          </a:prstGeom>
        </p:spPr>
      </p:pic>
    </p:spTree>
    <p:extLst>
      <p:ext uri="{BB962C8B-B14F-4D97-AF65-F5344CB8AC3E}">
        <p14:creationId xmlns:p14="http://schemas.microsoft.com/office/powerpoint/2010/main" val="407999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8451" t="16886" r="14225" b="30507"/>
          <a:stretch/>
        </p:blipFill>
        <p:spPr>
          <a:xfrm>
            <a:off x="618187" y="373488"/>
            <a:ext cx="7794938" cy="6091707"/>
          </a:xfrm>
          <a:prstGeom prst="rect">
            <a:avLst/>
          </a:prstGeom>
        </p:spPr>
      </p:pic>
    </p:spTree>
    <p:extLst>
      <p:ext uri="{BB962C8B-B14F-4D97-AF65-F5344CB8AC3E}">
        <p14:creationId xmlns:p14="http://schemas.microsoft.com/office/powerpoint/2010/main" val="31092338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93183" y="214313"/>
            <a:ext cx="8596648" cy="6429375"/>
          </a:xfrm>
          <a:prstGeom prst="rect">
            <a:avLst/>
          </a:prstGeom>
        </p:spPr>
      </p:pic>
    </p:spTree>
    <p:extLst>
      <p:ext uri="{BB962C8B-B14F-4D97-AF65-F5344CB8AC3E}">
        <p14:creationId xmlns:p14="http://schemas.microsoft.com/office/powerpoint/2010/main" val="31308174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15000" t="24965" r="34085" b="14160"/>
          <a:stretch/>
        </p:blipFill>
        <p:spPr>
          <a:xfrm>
            <a:off x="177085" y="25759"/>
            <a:ext cx="8789831" cy="5550794"/>
          </a:xfrm>
          <a:prstGeom prst="rect">
            <a:avLst/>
          </a:prstGeom>
        </p:spPr>
      </p:pic>
      <p:pic>
        <p:nvPicPr>
          <p:cNvPr id="5" name="Image 4"/>
          <p:cNvPicPr>
            <a:picLocks noChangeAspect="1"/>
          </p:cNvPicPr>
          <p:nvPr/>
        </p:nvPicPr>
        <p:blipFill rotWithShape="1">
          <a:blip r:embed="rId3"/>
          <a:srcRect t="62565"/>
          <a:stretch/>
        </p:blipFill>
        <p:spPr>
          <a:xfrm>
            <a:off x="177085" y="5576554"/>
            <a:ext cx="8883203" cy="1281447"/>
          </a:xfrm>
          <a:prstGeom prst="rect">
            <a:avLst/>
          </a:prstGeom>
        </p:spPr>
      </p:pic>
    </p:spTree>
    <p:extLst>
      <p:ext uri="{BB962C8B-B14F-4D97-AF65-F5344CB8AC3E}">
        <p14:creationId xmlns:p14="http://schemas.microsoft.com/office/powerpoint/2010/main" val="39879955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7711" t="24777" r="42219" b="7397"/>
          <a:stretch/>
        </p:blipFill>
        <p:spPr>
          <a:xfrm>
            <a:off x="96592" y="0"/>
            <a:ext cx="8857445" cy="4301544"/>
          </a:xfrm>
          <a:prstGeom prst="rect">
            <a:avLst/>
          </a:prstGeom>
        </p:spPr>
      </p:pic>
      <p:pic>
        <p:nvPicPr>
          <p:cNvPr id="2" name="Image 1"/>
          <p:cNvPicPr>
            <a:picLocks noChangeAspect="1"/>
          </p:cNvPicPr>
          <p:nvPr/>
        </p:nvPicPr>
        <p:blipFill>
          <a:blip r:embed="rId3"/>
          <a:stretch>
            <a:fillRect/>
          </a:stretch>
        </p:blipFill>
        <p:spPr>
          <a:xfrm>
            <a:off x="3593054" y="4005866"/>
            <a:ext cx="4481999" cy="2852134"/>
          </a:xfrm>
          <a:prstGeom prst="rect">
            <a:avLst/>
          </a:prstGeom>
        </p:spPr>
      </p:pic>
      <p:sp>
        <p:nvSpPr>
          <p:cNvPr id="3" name="ZoneTexte 2"/>
          <p:cNvSpPr txBox="1"/>
          <p:nvPr/>
        </p:nvSpPr>
        <p:spPr>
          <a:xfrm>
            <a:off x="7717664" y="6160613"/>
            <a:ext cx="1236373"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SA" dirty="0" err="1" smtClean="0"/>
              <a:t>المحاليق</a:t>
            </a:r>
            <a:endParaRPr lang="fr-FR" dirty="0"/>
          </a:p>
        </p:txBody>
      </p:sp>
      <p:sp>
        <p:nvSpPr>
          <p:cNvPr id="6" name="ZoneTexte 5"/>
          <p:cNvSpPr txBox="1"/>
          <p:nvPr/>
        </p:nvSpPr>
        <p:spPr>
          <a:xfrm>
            <a:off x="3042588" y="6183294"/>
            <a:ext cx="110093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ar-SA" dirty="0" smtClean="0"/>
              <a:t>الاشواك</a:t>
            </a:r>
            <a:endParaRPr lang="fr-FR" dirty="0"/>
          </a:p>
        </p:txBody>
      </p:sp>
      <p:sp>
        <p:nvSpPr>
          <p:cNvPr id="4" name="Rectangle 3"/>
          <p:cNvSpPr/>
          <p:nvPr/>
        </p:nvSpPr>
        <p:spPr>
          <a:xfrm>
            <a:off x="2133963" y="4984021"/>
            <a:ext cx="2512226" cy="369332"/>
          </a:xfrm>
          <a:prstGeom prst="rect">
            <a:avLst/>
          </a:prstGeom>
        </p:spPr>
        <p:txBody>
          <a:bodyPr wrap="none">
            <a:spAutoFit/>
          </a:bodyPr>
          <a:lstStyle/>
          <a:p>
            <a:r>
              <a:rPr lang="ar-DZ" b="1">
                <a:solidFill>
                  <a:srgbClr val="B22222"/>
                </a:solidFill>
                <a:latin typeface="rasol"/>
              </a:rPr>
              <a:t>الساق الورقية عديدة السلاميات</a:t>
            </a:r>
            <a:endParaRPr lang="fr-FR" dirty="0"/>
          </a:p>
        </p:txBody>
      </p:sp>
    </p:spTree>
    <p:extLst>
      <p:ext uri="{BB962C8B-B14F-4D97-AF65-F5344CB8AC3E}">
        <p14:creationId xmlns:p14="http://schemas.microsoft.com/office/powerpoint/2010/main" val="8715496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903933" y="590886"/>
            <a:ext cx="3586163" cy="3362929"/>
          </a:xfrm>
          <a:prstGeom prst="rect">
            <a:avLst/>
          </a:prstGeom>
        </p:spPr>
      </p:pic>
      <p:sp>
        <p:nvSpPr>
          <p:cNvPr id="5" name="Rectangle 4"/>
          <p:cNvSpPr/>
          <p:nvPr/>
        </p:nvSpPr>
        <p:spPr>
          <a:xfrm>
            <a:off x="1516807" y="360053"/>
            <a:ext cx="4652236" cy="46166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DZ" sz="2400" b="1" dirty="0">
                <a:solidFill>
                  <a:srgbClr val="FF0000"/>
                </a:solidFill>
                <a:latin typeface="rasol"/>
              </a:rPr>
              <a:t>السيقان </a:t>
            </a:r>
            <a:r>
              <a:rPr lang="ar-DZ" sz="2400" b="1" dirty="0" err="1">
                <a:solidFill>
                  <a:srgbClr val="FF0000"/>
                </a:solidFill>
                <a:latin typeface="rasol"/>
              </a:rPr>
              <a:t>العصيرية</a:t>
            </a:r>
            <a:r>
              <a:rPr lang="ar-DZ" sz="2400" b="1" dirty="0">
                <a:solidFill>
                  <a:srgbClr val="FF0000"/>
                </a:solidFill>
                <a:latin typeface="rasol"/>
              </a:rPr>
              <a:t> : </a:t>
            </a:r>
            <a:r>
              <a:rPr lang="fr-FR" sz="2400" b="1" dirty="0">
                <a:solidFill>
                  <a:srgbClr val="FF0000"/>
                </a:solidFill>
                <a:latin typeface="rasol"/>
              </a:rPr>
              <a:t>Succulent stems</a:t>
            </a:r>
            <a:endParaRPr lang="fr-FR" sz="2400" dirty="0">
              <a:solidFill>
                <a:srgbClr val="FF0000"/>
              </a:solidFill>
            </a:endParaRPr>
          </a:p>
        </p:txBody>
      </p:sp>
    </p:spTree>
    <p:extLst>
      <p:ext uri="{BB962C8B-B14F-4D97-AF65-F5344CB8AC3E}">
        <p14:creationId xmlns:p14="http://schemas.microsoft.com/office/powerpoint/2010/main" val="68073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2369831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6519" y="2592835"/>
            <a:ext cx="8229600" cy="1143000"/>
          </a:xfrm>
        </p:spPr>
        <p:style>
          <a:lnRef idx="3">
            <a:schemeClr val="lt1"/>
          </a:lnRef>
          <a:fillRef idx="1">
            <a:schemeClr val="accent2"/>
          </a:fillRef>
          <a:effectRef idx="1">
            <a:schemeClr val="accent2"/>
          </a:effectRef>
          <a:fontRef idx="minor">
            <a:schemeClr val="lt1"/>
          </a:fontRef>
        </p:style>
        <p:txBody>
          <a:bodyPr/>
          <a:lstStyle/>
          <a:p>
            <a:r>
              <a:rPr lang="fr-FR" dirty="0" smtClean="0"/>
              <a:t>Stem </a:t>
            </a:r>
            <a:r>
              <a:rPr lang="fr-FR" dirty="0" err="1" smtClean="0"/>
              <a:t>morphology</a:t>
            </a:r>
            <a:endParaRPr lang="fr-FR" dirty="0"/>
          </a:p>
        </p:txBody>
      </p:sp>
    </p:spTree>
    <p:extLst>
      <p:ext uri="{BB962C8B-B14F-4D97-AF65-F5344CB8AC3E}">
        <p14:creationId xmlns:p14="http://schemas.microsoft.com/office/powerpoint/2010/main" val="29248565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srcRect l="7501" t="16697" r="40423" b="66393"/>
          <a:stretch/>
        </p:blipFill>
        <p:spPr>
          <a:xfrm>
            <a:off x="212502" y="167426"/>
            <a:ext cx="8931499" cy="2137893"/>
          </a:xfrm>
          <a:prstGeom prst="rect">
            <a:avLst/>
          </a:prstGeom>
        </p:spPr>
      </p:pic>
      <p:pic>
        <p:nvPicPr>
          <p:cNvPr id="6" name="Image 5"/>
          <p:cNvPicPr>
            <a:picLocks noChangeAspect="1"/>
          </p:cNvPicPr>
          <p:nvPr/>
        </p:nvPicPr>
        <p:blipFill>
          <a:blip r:embed="rId3"/>
          <a:stretch>
            <a:fillRect/>
          </a:stretch>
        </p:blipFill>
        <p:spPr>
          <a:xfrm>
            <a:off x="381399" y="1642717"/>
            <a:ext cx="8381203" cy="3572566"/>
          </a:xfrm>
          <a:prstGeom prst="rect">
            <a:avLst/>
          </a:prstGeom>
        </p:spPr>
      </p:pic>
    </p:spTree>
    <p:extLst>
      <p:ext uri="{BB962C8B-B14F-4D97-AF65-F5344CB8AC3E}">
        <p14:creationId xmlns:p14="http://schemas.microsoft.com/office/powerpoint/2010/main" val="3868969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7394" t="32292" r="44226" b="41404"/>
          <a:stretch/>
        </p:blipFill>
        <p:spPr>
          <a:xfrm>
            <a:off x="0" y="1"/>
            <a:ext cx="8760853" cy="2562895"/>
          </a:xfrm>
          <a:prstGeom prst="rect">
            <a:avLst/>
          </a:prstGeom>
        </p:spPr>
      </p:pic>
      <p:pic>
        <p:nvPicPr>
          <p:cNvPr id="5" name="Image 4"/>
          <p:cNvPicPr>
            <a:picLocks noChangeAspect="1"/>
          </p:cNvPicPr>
          <p:nvPr/>
        </p:nvPicPr>
        <p:blipFill rotWithShape="1">
          <a:blip r:embed="rId3"/>
          <a:srcRect t="49647" r="56659"/>
          <a:stretch/>
        </p:blipFill>
        <p:spPr>
          <a:xfrm>
            <a:off x="545380" y="3065171"/>
            <a:ext cx="5076249" cy="2987899"/>
          </a:xfrm>
          <a:prstGeom prst="rect">
            <a:avLst/>
          </a:prstGeom>
        </p:spPr>
      </p:pic>
    </p:spTree>
    <p:extLst>
      <p:ext uri="{BB962C8B-B14F-4D97-AF65-F5344CB8AC3E}">
        <p14:creationId xmlns:p14="http://schemas.microsoft.com/office/powerpoint/2010/main" val="26260972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5155977" y="-2"/>
            <a:ext cx="3672491" cy="2923506"/>
          </a:xfrm>
          <a:prstGeom prst="rect">
            <a:avLst/>
          </a:prstGeom>
        </p:spPr>
      </p:pic>
      <p:pic>
        <p:nvPicPr>
          <p:cNvPr id="5" name="Image 4"/>
          <p:cNvPicPr>
            <a:picLocks noChangeAspect="1"/>
          </p:cNvPicPr>
          <p:nvPr/>
        </p:nvPicPr>
        <p:blipFill>
          <a:blip r:embed="rId3"/>
          <a:stretch>
            <a:fillRect/>
          </a:stretch>
        </p:blipFill>
        <p:spPr>
          <a:xfrm>
            <a:off x="743755" y="41787"/>
            <a:ext cx="4240369" cy="3021304"/>
          </a:xfrm>
          <a:prstGeom prst="rect">
            <a:avLst/>
          </a:prstGeom>
        </p:spPr>
      </p:pic>
      <p:pic>
        <p:nvPicPr>
          <p:cNvPr id="9" name="Image 8"/>
          <p:cNvPicPr>
            <a:picLocks noChangeAspect="1"/>
          </p:cNvPicPr>
          <p:nvPr/>
        </p:nvPicPr>
        <p:blipFill rotWithShape="1">
          <a:blip r:embed="rId4"/>
          <a:srcRect l="7499" t="32480" r="40422" b="43283"/>
          <a:stretch/>
        </p:blipFill>
        <p:spPr>
          <a:xfrm>
            <a:off x="193183" y="2923505"/>
            <a:ext cx="8809150" cy="2665927"/>
          </a:xfrm>
          <a:prstGeom prst="rect">
            <a:avLst/>
          </a:prstGeom>
        </p:spPr>
      </p:pic>
    </p:spTree>
    <p:extLst>
      <p:ext uri="{BB962C8B-B14F-4D97-AF65-F5344CB8AC3E}">
        <p14:creationId xmlns:p14="http://schemas.microsoft.com/office/powerpoint/2010/main" val="6177018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1143000" y="0"/>
            <a:ext cx="6858000" cy="6858000"/>
          </a:xfrm>
          <a:prstGeom prst="rect">
            <a:avLst/>
          </a:prstGeom>
        </p:spPr>
      </p:pic>
    </p:spTree>
    <p:extLst>
      <p:ext uri="{BB962C8B-B14F-4D97-AF65-F5344CB8AC3E}">
        <p14:creationId xmlns:p14="http://schemas.microsoft.com/office/powerpoint/2010/main" val="36765236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107504" y="-48032"/>
            <a:ext cx="9144000" cy="6858000"/>
          </a:xfrm>
          <a:prstGeom prst="rect">
            <a:avLst/>
          </a:prstGeom>
        </p:spPr>
      </p:pic>
      <p:sp>
        <p:nvSpPr>
          <p:cNvPr id="3" name="Rectangle 2"/>
          <p:cNvSpPr/>
          <p:nvPr/>
        </p:nvSpPr>
        <p:spPr>
          <a:xfrm>
            <a:off x="107504" y="4149080"/>
            <a:ext cx="7992888" cy="4680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r" rtl="1"/>
            <a:r>
              <a:rPr lang="ar-DZ" sz="2400" dirty="0">
                <a:solidFill>
                  <a:prstClr val="black"/>
                </a:solidFill>
              </a:rPr>
              <a:t>قد تختلف في الحجم، </a:t>
            </a:r>
            <a:r>
              <a:rPr lang="ar-DZ" sz="2400" dirty="0" smtClean="0">
                <a:solidFill>
                  <a:prstClr val="black"/>
                </a:solidFill>
              </a:rPr>
              <a:t>من</a:t>
            </a:r>
            <a:r>
              <a:rPr lang="fr-FR" sz="2400" dirty="0" smtClean="0">
                <a:solidFill>
                  <a:prstClr val="black"/>
                </a:solidFill>
              </a:rPr>
              <a:t> </a:t>
            </a:r>
            <a:r>
              <a:rPr lang="ar-DZ" sz="2400" dirty="0" smtClean="0">
                <a:solidFill>
                  <a:prstClr val="black"/>
                </a:solidFill>
              </a:rPr>
              <a:t>ساق </a:t>
            </a:r>
            <a:r>
              <a:rPr lang="ar-DZ" sz="2400" dirty="0">
                <a:solidFill>
                  <a:prstClr val="black"/>
                </a:solidFill>
              </a:rPr>
              <a:t>رفيع إلى جذع شجرة ضخم  </a:t>
            </a:r>
          </a:p>
          <a:p>
            <a:pPr lvl="0" algn="r"/>
            <a:r>
              <a:rPr lang="ar-DZ" sz="2400" dirty="0" smtClean="0">
                <a:solidFill>
                  <a:prstClr val="black"/>
                </a:solidFill>
              </a:rPr>
              <a:t> </a:t>
            </a:r>
            <a:endParaRPr lang="ar-DZ" sz="2400" dirty="0">
              <a:solidFill>
                <a:prstClr val="black"/>
              </a:solidFill>
            </a:endParaRPr>
          </a:p>
        </p:txBody>
      </p:sp>
      <p:sp>
        <p:nvSpPr>
          <p:cNvPr id="5" name="Rectangle 4"/>
          <p:cNvSpPr/>
          <p:nvPr/>
        </p:nvSpPr>
        <p:spPr>
          <a:xfrm>
            <a:off x="821412" y="5814155"/>
            <a:ext cx="727898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r"/>
            <a:r>
              <a:rPr lang="ar-DZ" sz="2400" dirty="0" smtClean="0">
                <a:solidFill>
                  <a:prstClr val="black"/>
                </a:solidFill>
              </a:rPr>
              <a:t>أول </a:t>
            </a:r>
            <a:r>
              <a:rPr lang="ar-DZ" sz="2400" dirty="0">
                <a:solidFill>
                  <a:prstClr val="black"/>
                </a:solidFill>
              </a:rPr>
              <a:t>ساق في النبات يتطور من جزء من  </a:t>
            </a:r>
          </a:p>
          <a:p>
            <a:pPr lvl="0" algn="r"/>
            <a:r>
              <a:rPr lang="ar-DZ" sz="2400" dirty="0" smtClean="0">
                <a:solidFill>
                  <a:prstClr val="black"/>
                </a:solidFill>
              </a:rPr>
              <a:t>الجنين في البذرة يسمى "</a:t>
            </a:r>
            <a:r>
              <a:rPr lang="ar-DZ" sz="2400" dirty="0" err="1" smtClean="0">
                <a:solidFill>
                  <a:prstClr val="black"/>
                </a:solidFill>
              </a:rPr>
              <a:t>إيبيكوتيل</a:t>
            </a:r>
            <a:r>
              <a:rPr lang="ar-DZ" sz="2400" dirty="0" smtClean="0">
                <a:solidFill>
                  <a:prstClr val="black"/>
                </a:solidFill>
              </a:rPr>
              <a:t>"</a:t>
            </a:r>
            <a:endParaRPr lang="fr-FR" sz="2400" dirty="0"/>
          </a:p>
        </p:txBody>
      </p:sp>
    </p:spTree>
    <p:extLst>
      <p:ext uri="{BB962C8B-B14F-4D97-AF65-F5344CB8AC3E}">
        <p14:creationId xmlns:p14="http://schemas.microsoft.com/office/powerpoint/2010/main" val="3969675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9144000" cy="6858000"/>
          </a:xfrm>
          <a:prstGeom prst="rect">
            <a:avLst/>
          </a:prstGeom>
        </p:spPr>
      </p:pic>
      <p:sp>
        <p:nvSpPr>
          <p:cNvPr id="3" name="ZoneTexte 2"/>
          <p:cNvSpPr txBox="1"/>
          <p:nvPr/>
        </p:nvSpPr>
        <p:spPr>
          <a:xfrm>
            <a:off x="1072166" y="1531444"/>
            <a:ext cx="1843649"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ar-SA" sz="2400" dirty="0" smtClean="0"/>
              <a:t>العقد</a:t>
            </a:r>
            <a:endParaRPr lang="fr-FR" sz="2400" dirty="0"/>
          </a:p>
        </p:txBody>
      </p:sp>
      <p:sp>
        <p:nvSpPr>
          <p:cNvPr id="5" name="ZoneTexte 4"/>
          <p:cNvSpPr txBox="1"/>
          <p:nvPr/>
        </p:nvSpPr>
        <p:spPr>
          <a:xfrm>
            <a:off x="830688" y="2828055"/>
            <a:ext cx="1869104"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400" dirty="0" smtClean="0"/>
              <a:t>السلاميات</a:t>
            </a:r>
            <a:endParaRPr lang="fr-FR" sz="2400" dirty="0"/>
          </a:p>
        </p:txBody>
      </p:sp>
      <p:sp>
        <p:nvSpPr>
          <p:cNvPr id="6" name="ZoneTexte 5"/>
          <p:cNvSpPr txBox="1"/>
          <p:nvPr/>
        </p:nvSpPr>
        <p:spPr>
          <a:xfrm>
            <a:off x="962697" y="4073149"/>
            <a:ext cx="1521071" cy="4616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400" dirty="0" smtClean="0"/>
              <a:t>البراعم</a:t>
            </a:r>
            <a:endParaRPr lang="fr-FR" sz="2400" dirty="0"/>
          </a:p>
        </p:txBody>
      </p:sp>
    </p:spTree>
    <p:extLst>
      <p:ext uri="{BB962C8B-B14F-4D97-AF65-F5344CB8AC3E}">
        <p14:creationId xmlns:p14="http://schemas.microsoft.com/office/powerpoint/2010/main" val="161999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9144000" cy="6858000"/>
          </a:xfrm>
          <a:prstGeom prst="rect">
            <a:avLst/>
          </a:prstGeom>
        </p:spPr>
      </p:pic>
      <p:sp>
        <p:nvSpPr>
          <p:cNvPr id="2" name="ZoneTexte 1"/>
          <p:cNvSpPr txBox="1"/>
          <p:nvPr/>
        </p:nvSpPr>
        <p:spPr>
          <a:xfrm>
            <a:off x="2936383" y="3244334"/>
            <a:ext cx="836976"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000" dirty="0" smtClean="0"/>
              <a:t>العقد</a:t>
            </a:r>
            <a:endParaRPr lang="fr-FR" sz="2000" dirty="0"/>
          </a:p>
        </p:txBody>
      </p:sp>
      <p:sp>
        <p:nvSpPr>
          <p:cNvPr id="5" name="ZoneTexte 4"/>
          <p:cNvSpPr txBox="1"/>
          <p:nvPr/>
        </p:nvSpPr>
        <p:spPr>
          <a:xfrm>
            <a:off x="107504" y="3432221"/>
            <a:ext cx="789189"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000" dirty="0" smtClean="0"/>
              <a:t>البراعم </a:t>
            </a:r>
            <a:r>
              <a:rPr lang="ar-SA" sz="2000" dirty="0" err="1" smtClean="0"/>
              <a:t>الابطية</a:t>
            </a:r>
            <a:endParaRPr lang="fr-FR" sz="2000" dirty="0"/>
          </a:p>
        </p:txBody>
      </p:sp>
      <p:sp>
        <p:nvSpPr>
          <p:cNvPr id="6" name="ZoneTexte 5"/>
          <p:cNvSpPr txBox="1"/>
          <p:nvPr/>
        </p:nvSpPr>
        <p:spPr>
          <a:xfrm>
            <a:off x="1947930" y="1034604"/>
            <a:ext cx="1831982"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ar-SA" sz="2000" dirty="0" smtClean="0"/>
              <a:t>البراعم الطرفية</a:t>
            </a:r>
            <a:endParaRPr lang="fr-FR" sz="2000" dirty="0"/>
          </a:p>
        </p:txBody>
      </p:sp>
      <p:sp>
        <p:nvSpPr>
          <p:cNvPr id="7" name="ZoneTexte 6"/>
          <p:cNvSpPr txBox="1"/>
          <p:nvPr/>
        </p:nvSpPr>
        <p:spPr>
          <a:xfrm>
            <a:off x="3190742" y="3613666"/>
            <a:ext cx="1165234" cy="40011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ar-SA" sz="2000" dirty="0" smtClean="0"/>
              <a:t>السلاميات</a:t>
            </a:r>
            <a:endParaRPr lang="fr-FR" sz="2000" dirty="0"/>
          </a:p>
        </p:txBody>
      </p:sp>
    </p:spTree>
    <p:extLst>
      <p:ext uri="{BB962C8B-B14F-4D97-AF65-F5344CB8AC3E}">
        <p14:creationId xmlns:p14="http://schemas.microsoft.com/office/powerpoint/2010/main" val="21404657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0" y="0"/>
            <a:ext cx="9144000" cy="6858000"/>
          </a:xfrm>
          <a:prstGeom prst="rect">
            <a:avLst/>
          </a:prstGeom>
        </p:spPr>
      </p:pic>
      <p:sp>
        <p:nvSpPr>
          <p:cNvPr id="3" name="Rectangle 2"/>
          <p:cNvSpPr/>
          <p:nvPr/>
        </p:nvSpPr>
        <p:spPr>
          <a:xfrm>
            <a:off x="539552" y="1484784"/>
            <a:ext cx="4257897"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2000" b="1" dirty="0"/>
              <a:t>- نقل الماء والمواد الذائبة بين الجذور والأوراق  </a:t>
            </a:r>
          </a:p>
        </p:txBody>
      </p:sp>
      <p:sp>
        <p:nvSpPr>
          <p:cNvPr id="5" name="Rectangle 4"/>
          <p:cNvSpPr/>
          <p:nvPr/>
        </p:nvSpPr>
        <p:spPr>
          <a:xfrm>
            <a:off x="539552" y="3933056"/>
            <a:ext cx="5476179"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2400" b="1" dirty="0"/>
              <a:t>إنتاج ودعم ملحقات النبات (الأوراق، الأزهار، الثمار) </a:t>
            </a:r>
            <a:endParaRPr lang="fr-FR" sz="2400" b="1" dirty="0"/>
          </a:p>
        </p:txBody>
      </p:sp>
      <p:sp>
        <p:nvSpPr>
          <p:cNvPr id="6" name="Rectangle 5"/>
          <p:cNvSpPr/>
          <p:nvPr/>
        </p:nvSpPr>
        <p:spPr>
          <a:xfrm>
            <a:off x="109289" y="4725144"/>
            <a:ext cx="6336704" cy="43200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ar-DZ" sz="2400" b="1" dirty="0"/>
              <a:t>- بعض السيقان تكون قادرة على القيام بعملية التمثيل الضوئي  </a:t>
            </a:r>
          </a:p>
        </p:txBody>
      </p:sp>
      <p:sp>
        <p:nvSpPr>
          <p:cNvPr id="7" name="Rectangle 6"/>
          <p:cNvSpPr/>
          <p:nvPr/>
        </p:nvSpPr>
        <p:spPr>
          <a:xfrm>
            <a:off x="2765481" y="6165304"/>
            <a:ext cx="1037463" cy="461665"/>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2400" b="1" dirty="0">
                <a:solidFill>
                  <a:prstClr val="black"/>
                </a:solidFill>
              </a:rPr>
              <a:t>التخزين </a:t>
            </a:r>
            <a:endParaRPr lang="fr-FR" sz="2400" b="1" dirty="0"/>
          </a:p>
        </p:txBody>
      </p:sp>
    </p:spTree>
    <p:extLst>
      <p:ext uri="{BB962C8B-B14F-4D97-AF65-F5344CB8AC3E}">
        <p14:creationId xmlns:p14="http://schemas.microsoft.com/office/powerpoint/2010/main" val="5823150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8662" t="38116" r="14121" b="6646"/>
          <a:stretch/>
        </p:blipFill>
        <p:spPr>
          <a:xfrm>
            <a:off x="65876" y="99135"/>
            <a:ext cx="9143999" cy="6186402"/>
          </a:xfrm>
          <a:prstGeom prst="rect">
            <a:avLst/>
          </a:prstGeom>
        </p:spPr>
      </p:pic>
      <p:sp>
        <p:nvSpPr>
          <p:cNvPr id="2" name="Rectangle 1"/>
          <p:cNvSpPr/>
          <p:nvPr/>
        </p:nvSpPr>
        <p:spPr>
          <a:xfrm>
            <a:off x="1187624" y="4149079"/>
            <a:ext cx="1994520" cy="46166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fr-FR" sz="2400" b="1" dirty="0" err="1"/>
              <a:t>Erect</a:t>
            </a:r>
            <a:r>
              <a:rPr lang="fr-FR" sz="2400" dirty="0"/>
              <a:t> (</a:t>
            </a:r>
            <a:r>
              <a:rPr lang="fr-FR" sz="2400" dirty="0" err="1"/>
              <a:t>upright</a:t>
            </a:r>
            <a:r>
              <a:rPr lang="fr-FR" sz="2400" dirty="0"/>
              <a:t>)</a:t>
            </a:r>
          </a:p>
        </p:txBody>
      </p:sp>
      <p:sp>
        <p:nvSpPr>
          <p:cNvPr id="3" name="Rectangle 2"/>
          <p:cNvSpPr/>
          <p:nvPr/>
        </p:nvSpPr>
        <p:spPr>
          <a:xfrm>
            <a:off x="6156177" y="3861048"/>
            <a:ext cx="223224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dirty="0" err="1"/>
              <a:t>Weak</a:t>
            </a:r>
            <a:r>
              <a:rPr lang="fr-FR" sz="2400" dirty="0"/>
              <a:t> (</a:t>
            </a:r>
            <a:r>
              <a:rPr lang="fr-FR" sz="2400" dirty="0" err="1"/>
              <a:t>requires</a:t>
            </a:r>
            <a:r>
              <a:rPr lang="fr-FR" sz="2400" dirty="0"/>
              <a:t> support)</a:t>
            </a:r>
          </a:p>
        </p:txBody>
      </p:sp>
      <p:sp>
        <p:nvSpPr>
          <p:cNvPr id="5" name="Rectangle 4"/>
          <p:cNvSpPr/>
          <p:nvPr/>
        </p:nvSpPr>
        <p:spPr>
          <a:xfrm>
            <a:off x="1691680" y="5617328"/>
            <a:ext cx="1667036"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b="1" dirty="0" err="1"/>
              <a:t>Climbing</a:t>
            </a:r>
            <a:r>
              <a:rPr lang="fr-FR" sz="2400" dirty="0"/>
              <a:t> (attaches to supports)</a:t>
            </a:r>
          </a:p>
        </p:txBody>
      </p:sp>
      <p:sp>
        <p:nvSpPr>
          <p:cNvPr id="6" name="Rectangle 5"/>
          <p:cNvSpPr/>
          <p:nvPr/>
        </p:nvSpPr>
        <p:spPr>
          <a:xfrm>
            <a:off x="4637876" y="5661248"/>
            <a:ext cx="1734324"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2400" b="1" dirty="0"/>
              <a:t>Running</a:t>
            </a:r>
            <a:r>
              <a:rPr lang="fr-FR" sz="2400" dirty="0"/>
              <a:t> (long and </a:t>
            </a:r>
            <a:r>
              <a:rPr lang="fr-FR" sz="2400" dirty="0" err="1"/>
              <a:t>trailing</a:t>
            </a:r>
            <a:r>
              <a:rPr lang="fr-FR" sz="2400" dirty="0"/>
              <a:t>)</a:t>
            </a:r>
          </a:p>
        </p:txBody>
      </p:sp>
      <p:sp>
        <p:nvSpPr>
          <p:cNvPr id="7" name="Rectangle 6"/>
          <p:cNvSpPr/>
          <p:nvPr/>
        </p:nvSpPr>
        <p:spPr>
          <a:xfrm>
            <a:off x="6927690" y="5689853"/>
            <a:ext cx="1892782"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400" dirty="0" err="1"/>
              <a:t>Creeping</a:t>
            </a:r>
            <a:r>
              <a:rPr lang="fr-FR" sz="2400" dirty="0"/>
              <a:t> (</a:t>
            </a:r>
            <a:r>
              <a:rPr lang="fr-FR" sz="2400" dirty="0" err="1"/>
              <a:t>spreads</a:t>
            </a:r>
            <a:r>
              <a:rPr lang="fr-FR" sz="2400" dirty="0"/>
              <a:t> </a:t>
            </a:r>
            <a:r>
              <a:rPr lang="fr-FR" sz="2400" dirty="0" err="1"/>
              <a:t>horizontally</a:t>
            </a:r>
            <a:r>
              <a:rPr lang="fr-FR" sz="2400" dirty="0"/>
              <a:t>)</a:t>
            </a:r>
          </a:p>
        </p:txBody>
      </p:sp>
      <p:sp>
        <p:nvSpPr>
          <p:cNvPr id="9" name="Rectangle 8"/>
          <p:cNvSpPr/>
          <p:nvPr/>
        </p:nvSpPr>
        <p:spPr>
          <a:xfrm>
            <a:off x="6012161" y="1588149"/>
            <a:ext cx="1512168"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400" b="1" dirty="0" err="1"/>
              <a:t>Found</a:t>
            </a:r>
            <a:r>
              <a:rPr lang="fr-FR" sz="2400" b="1" dirty="0"/>
              <a:t> in </a:t>
            </a:r>
            <a:r>
              <a:rPr lang="fr-FR" sz="2400" b="1" dirty="0" err="1"/>
              <a:t>most</a:t>
            </a:r>
            <a:r>
              <a:rPr lang="fr-FR" sz="2400" b="1" dirty="0"/>
              <a:t> plants</a:t>
            </a:r>
          </a:p>
        </p:txBody>
      </p:sp>
      <p:sp>
        <p:nvSpPr>
          <p:cNvPr id="10" name="Rectangle 9"/>
          <p:cNvSpPr/>
          <p:nvPr/>
        </p:nvSpPr>
        <p:spPr>
          <a:xfrm>
            <a:off x="15459" y="1357316"/>
            <a:ext cx="1964253" cy="830997"/>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FR" sz="2400" b="1" dirty="0" err="1"/>
              <a:t>Subterranean</a:t>
            </a:r>
            <a:r>
              <a:rPr lang="fr-FR" sz="2400" b="1" dirty="0"/>
              <a:t> Stems</a:t>
            </a:r>
            <a:endParaRPr lang="fr-FR" sz="2400" dirty="0"/>
          </a:p>
        </p:txBody>
      </p:sp>
    </p:spTree>
    <p:extLst>
      <p:ext uri="{BB962C8B-B14F-4D97-AF65-F5344CB8AC3E}">
        <p14:creationId xmlns:p14="http://schemas.microsoft.com/office/powerpoint/2010/main" val="17516399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38240" t="15382" r="13485" b="23931"/>
          <a:stretch/>
        </p:blipFill>
        <p:spPr>
          <a:xfrm>
            <a:off x="107505" y="0"/>
            <a:ext cx="9036496" cy="6857999"/>
          </a:xfrm>
          <a:prstGeom prst="rect">
            <a:avLst/>
          </a:prstGeom>
        </p:spPr>
      </p:pic>
    </p:spTree>
    <p:extLst>
      <p:ext uri="{BB962C8B-B14F-4D97-AF65-F5344CB8AC3E}">
        <p14:creationId xmlns:p14="http://schemas.microsoft.com/office/powerpoint/2010/main" val="24361800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srcRect l="16372" t="56184" r="36303" b="26186"/>
          <a:stretch/>
        </p:blipFill>
        <p:spPr>
          <a:xfrm>
            <a:off x="144887" y="249738"/>
            <a:ext cx="8886422" cy="2094217"/>
          </a:xfrm>
          <a:prstGeom prst="rect">
            <a:avLst/>
          </a:prstGeom>
        </p:spPr>
      </p:pic>
      <p:sp>
        <p:nvSpPr>
          <p:cNvPr id="5" name="Rectangle 4"/>
          <p:cNvSpPr/>
          <p:nvPr/>
        </p:nvSpPr>
        <p:spPr>
          <a:xfrm>
            <a:off x="144887" y="2421228"/>
            <a:ext cx="8886422" cy="563231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pPr>
            <a:r>
              <a:rPr lang="en-US" sz="2400" dirty="0" smtClean="0">
                <a:solidFill>
                  <a:srgbClr val="FF0000"/>
                </a:solidFill>
              </a:rPr>
              <a:t>1-Herbaceous </a:t>
            </a:r>
            <a:r>
              <a:rPr lang="en-US" sz="2400" dirty="0">
                <a:solidFill>
                  <a:srgbClr val="FF0000"/>
                </a:solidFill>
              </a:rPr>
              <a:t>Stem</a:t>
            </a:r>
            <a:r>
              <a:rPr lang="en-US" sz="2400" dirty="0"/>
              <a:t>: Herbaceous stems are </a:t>
            </a:r>
            <a:r>
              <a:rPr lang="en-US" sz="2400" dirty="0">
                <a:solidFill>
                  <a:srgbClr val="FF0000"/>
                </a:solidFill>
              </a:rPr>
              <a:t>soft, green, and flexible</a:t>
            </a:r>
            <a:r>
              <a:rPr lang="en-US" sz="2400" dirty="0"/>
              <a:t>. They lack secondary growth and are found in non-woody plants such as grasses, herbs, and most annuals. These stems are adapted for rapid growth and are typically found in environments with sufficient water availability.</a:t>
            </a:r>
          </a:p>
          <a:p>
            <a:pPr algn="ctr">
              <a:lnSpc>
                <a:spcPct val="150000"/>
              </a:lnSpc>
            </a:pPr>
            <a:r>
              <a:rPr lang="en-US" sz="2400" dirty="0" smtClean="0">
                <a:solidFill>
                  <a:srgbClr val="FF0000"/>
                </a:solidFill>
              </a:rPr>
              <a:t>2-Woody </a:t>
            </a:r>
            <a:r>
              <a:rPr lang="en-US" sz="2400" dirty="0">
                <a:solidFill>
                  <a:srgbClr val="FF0000"/>
                </a:solidFill>
              </a:rPr>
              <a:t>Stem</a:t>
            </a:r>
            <a:r>
              <a:rPr lang="en-US" sz="2400" dirty="0"/>
              <a:t>: Woody stems </a:t>
            </a:r>
            <a:r>
              <a:rPr lang="en-US" sz="2400" dirty="0">
                <a:solidFill>
                  <a:srgbClr val="FF0000"/>
                </a:solidFill>
              </a:rPr>
              <a:t>are hard, rigid, and contain lignified tissues </a:t>
            </a:r>
            <a:r>
              <a:rPr lang="en-US" sz="2400" dirty="0"/>
              <a:t>for structural support. They undergo secondary growth, increasing in diameter over time, and are characteristic of trees and shrubs. Woody stems provide mechanical support and allow plants to grow tall, accessing sunlight and outcompeting other vegetation.</a:t>
            </a:r>
            <a:endParaRPr lang="fr-FR" sz="2400" dirty="0"/>
          </a:p>
        </p:txBody>
      </p:sp>
    </p:spTree>
    <p:extLst>
      <p:ext uri="{BB962C8B-B14F-4D97-AF65-F5344CB8AC3E}">
        <p14:creationId xmlns:p14="http://schemas.microsoft.com/office/powerpoint/2010/main" val="40762295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260</Words>
  <Application>Microsoft Office PowerPoint</Application>
  <PresentationFormat>Affichage à l'écran (4:3)</PresentationFormat>
  <Paragraphs>41</Paragraphs>
  <Slides>23</Slides>
  <Notes>0</Notes>
  <HiddenSlides>0</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Thème Office</vt:lpstr>
      <vt:lpstr>Présentation PowerPoint</vt:lpstr>
      <vt:lpstr>Stem morphology</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تحورات السيقان Stem Modifications</vt:lpstr>
      <vt:lpstr>modified stems السيقان المتحورة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lenovo</dc:creator>
  <cp:lastModifiedBy>lenovo</cp:lastModifiedBy>
  <cp:revision>1</cp:revision>
  <dcterms:created xsi:type="dcterms:W3CDTF">2026-04-18T20:44:27Z</dcterms:created>
  <dcterms:modified xsi:type="dcterms:W3CDTF">2026-04-18T20:44:44Z</dcterms:modified>
</cp:coreProperties>
</file>