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42"/>
  </p:notesMasterIdLst>
  <p:sldIdLst>
    <p:sldId id="256" r:id="rId2"/>
    <p:sldId id="257" r:id="rId3"/>
    <p:sldId id="258" r:id="rId4"/>
    <p:sldId id="259" r:id="rId5"/>
    <p:sldId id="260" r:id="rId6"/>
    <p:sldId id="261" r:id="rId7"/>
    <p:sldId id="262" r:id="rId8"/>
    <p:sldId id="263" r:id="rId9"/>
    <p:sldId id="264" r:id="rId10"/>
    <p:sldId id="265" r:id="rId11"/>
    <p:sldId id="295" r:id="rId12"/>
    <p:sldId id="294" r:id="rId13"/>
    <p:sldId id="266" r:id="rId14"/>
    <p:sldId id="292" r:id="rId15"/>
    <p:sldId id="293" r:id="rId16"/>
    <p:sldId id="267" r:id="rId17"/>
    <p:sldId id="268" r:id="rId18"/>
    <p:sldId id="269" r:id="rId19"/>
    <p:sldId id="270" r:id="rId20"/>
    <p:sldId id="271" r:id="rId21"/>
    <p:sldId id="296" r:id="rId22"/>
    <p:sldId id="297" r:id="rId23"/>
    <p:sldId id="298" r:id="rId24"/>
    <p:sldId id="299" r:id="rId25"/>
    <p:sldId id="300" r:id="rId26"/>
    <p:sldId id="301" r:id="rId27"/>
    <p:sldId id="272" r:id="rId28"/>
    <p:sldId id="273" r:id="rId29"/>
    <p:sldId id="274" r:id="rId30"/>
    <p:sldId id="275" r:id="rId31"/>
    <p:sldId id="276" r:id="rId32"/>
    <p:sldId id="277" r:id="rId33"/>
    <p:sldId id="278" r:id="rId34"/>
    <p:sldId id="279" r:id="rId35"/>
    <p:sldId id="280" r:id="rId36"/>
    <p:sldId id="281" r:id="rId37"/>
    <p:sldId id="290" r:id="rId38"/>
    <p:sldId id="283" r:id="rId39"/>
    <p:sldId id="284" r:id="rId40"/>
    <p:sldId id="291" r:id="rId41"/>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94" autoAdjust="0"/>
    <p:restoredTop sz="73250" autoAdjust="0"/>
  </p:normalViewPr>
  <p:slideViewPr>
    <p:cSldViewPr>
      <p:cViewPr varScale="1">
        <p:scale>
          <a:sx n="54" d="100"/>
          <a:sy n="54" d="100"/>
        </p:scale>
        <p:origin x="1836" y="5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3684FF3-4613-4402-B087-9483C3BEBF3E}" type="datetimeFigureOut">
              <a:rPr lang="fr-FR" smtClean="0"/>
              <a:t>19/04/2026</a:t>
            </a:fld>
            <a:endParaRPr lang="fr-FR"/>
          </a:p>
        </p:txBody>
      </p:sp>
      <p:sp>
        <p:nvSpPr>
          <p:cNvPr id="4" name="Espace réservé de l'image des diapositives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DD42E4C-F8C6-489E-BFFC-86F01C63DB30}" type="slidenum">
              <a:rPr lang="fr-FR" smtClean="0"/>
              <a:t>‹N°›</a:t>
            </a:fld>
            <a:endParaRPr lang="fr-FR"/>
          </a:p>
        </p:txBody>
      </p:sp>
    </p:spTree>
    <p:extLst>
      <p:ext uri="{BB962C8B-B14F-4D97-AF65-F5344CB8AC3E}">
        <p14:creationId xmlns:p14="http://schemas.microsoft.com/office/powerpoint/2010/main" val="36589373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8DD42E4C-F8C6-489E-BFFC-86F01C63DB30}" type="slidenum">
              <a:rPr lang="fr-FR" smtClean="0"/>
              <a:t>7</a:t>
            </a:fld>
            <a:endParaRPr lang="fr-FR"/>
          </a:p>
        </p:txBody>
      </p:sp>
    </p:spTree>
    <p:extLst>
      <p:ext uri="{BB962C8B-B14F-4D97-AF65-F5344CB8AC3E}">
        <p14:creationId xmlns:p14="http://schemas.microsoft.com/office/powerpoint/2010/main" val="42665647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b="1" dirty="0" smtClean="0"/>
              <a:t>Caractéristiques :</a:t>
            </a:r>
          </a:p>
          <a:p>
            <a:r>
              <a:rPr lang="fr-FR" dirty="0" smtClean="0"/>
              <a:t>Organisation autour d’un </a:t>
            </a:r>
            <a:r>
              <a:rPr lang="fr-FR" b="1" dirty="0" smtClean="0"/>
              <a:t>patio central</a:t>
            </a:r>
            <a:r>
              <a:rPr lang="fr-FR" dirty="0" smtClean="0"/>
              <a:t> </a:t>
            </a:r>
          </a:p>
          <a:p>
            <a:r>
              <a:rPr lang="fr-FR" b="1" dirty="0" smtClean="0"/>
              <a:t>Introversion</a:t>
            </a:r>
            <a:r>
              <a:rPr lang="fr-FR" dirty="0" smtClean="0"/>
              <a:t> (peu d’ouvertures vers l’extérieur) </a:t>
            </a:r>
          </a:p>
          <a:p>
            <a:r>
              <a:rPr lang="fr-FR" dirty="0" smtClean="0"/>
              <a:t>Matériaux locaux : pierre, terre, bois </a:t>
            </a:r>
          </a:p>
          <a:p>
            <a:r>
              <a:rPr lang="fr-FR" dirty="0" smtClean="0"/>
              <a:t>Adaptation climatique (fraîcheur en été)</a:t>
            </a:r>
          </a:p>
          <a:p>
            <a:endParaRPr lang="fr-FR" dirty="0"/>
          </a:p>
        </p:txBody>
      </p:sp>
      <p:sp>
        <p:nvSpPr>
          <p:cNvPr id="4" name="Espace réservé du numéro de diapositive 3"/>
          <p:cNvSpPr>
            <a:spLocks noGrp="1"/>
          </p:cNvSpPr>
          <p:nvPr>
            <p:ph type="sldNum" sz="quarter" idx="10"/>
          </p:nvPr>
        </p:nvSpPr>
        <p:spPr/>
        <p:txBody>
          <a:bodyPr/>
          <a:lstStyle/>
          <a:p>
            <a:fld id="{8DD42E4C-F8C6-489E-BFFC-86F01C63DB30}" type="slidenum">
              <a:rPr lang="fr-FR" smtClean="0"/>
              <a:t>9</a:t>
            </a:fld>
            <a:endParaRPr lang="fr-FR"/>
          </a:p>
        </p:txBody>
      </p:sp>
    </p:spTree>
    <p:extLst>
      <p:ext uri="{BB962C8B-B14F-4D97-AF65-F5344CB8AC3E}">
        <p14:creationId xmlns:p14="http://schemas.microsoft.com/office/powerpoint/2010/main" val="3475485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b="1" dirty="0" smtClean="0"/>
              <a:t>Caractéristiques :</a:t>
            </a:r>
          </a:p>
          <a:p>
            <a:r>
              <a:rPr lang="fr-FR" dirty="0" smtClean="0"/>
              <a:t>Habitat </a:t>
            </a:r>
            <a:r>
              <a:rPr lang="fr-FR" b="1" dirty="0" smtClean="0"/>
              <a:t>semi-rural dispersé</a:t>
            </a:r>
            <a:r>
              <a:rPr lang="fr-FR" dirty="0" smtClean="0"/>
              <a:t> </a:t>
            </a:r>
          </a:p>
          <a:p>
            <a:r>
              <a:rPr lang="fr-FR" dirty="0" smtClean="0"/>
              <a:t>Construction en </a:t>
            </a:r>
            <a:r>
              <a:rPr lang="fr-FR" b="1" dirty="0" smtClean="0"/>
              <a:t>pisé (terre battue)</a:t>
            </a:r>
            <a:r>
              <a:rPr lang="fr-FR" dirty="0" smtClean="0"/>
              <a:t> </a:t>
            </a:r>
          </a:p>
          <a:p>
            <a:r>
              <a:rPr lang="fr-FR" dirty="0" smtClean="0"/>
              <a:t>Formes simples, fonctionnelles </a:t>
            </a:r>
          </a:p>
          <a:p>
            <a:r>
              <a:rPr lang="fr-FR" dirty="0" smtClean="0"/>
              <a:t>Adaptation aux variations climatiques (chaud/froid)</a:t>
            </a:r>
          </a:p>
          <a:p>
            <a:endParaRPr lang="fr-FR" dirty="0"/>
          </a:p>
        </p:txBody>
      </p:sp>
      <p:sp>
        <p:nvSpPr>
          <p:cNvPr id="4" name="Espace réservé du numéro de diapositive 3"/>
          <p:cNvSpPr>
            <a:spLocks noGrp="1"/>
          </p:cNvSpPr>
          <p:nvPr>
            <p:ph type="sldNum" sz="quarter" idx="10"/>
          </p:nvPr>
        </p:nvSpPr>
        <p:spPr/>
        <p:txBody>
          <a:bodyPr/>
          <a:lstStyle/>
          <a:p>
            <a:fld id="{8DD42E4C-F8C6-489E-BFFC-86F01C63DB30}" type="slidenum">
              <a:rPr lang="fr-FR" smtClean="0"/>
              <a:t>10</a:t>
            </a:fld>
            <a:endParaRPr lang="fr-FR"/>
          </a:p>
        </p:txBody>
      </p:sp>
    </p:spTree>
    <p:extLst>
      <p:ext uri="{BB962C8B-B14F-4D97-AF65-F5344CB8AC3E}">
        <p14:creationId xmlns:p14="http://schemas.microsoft.com/office/powerpoint/2010/main" val="28696737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b="1" dirty="0" smtClean="0"/>
              <a:t>➤ Caractéristiques :</a:t>
            </a:r>
          </a:p>
          <a:p>
            <a:r>
              <a:rPr lang="fr-FR" b="1" dirty="0" smtClean="0"/>
              <a:t>Compacité urbaine</a:t>
            </a:r>
            <a:r>
              <a:rPr lang="fr-FR" dirty="0" smtClean="0"/>
              <a:t> (réduction de la chaleur) </a:t>
            </a:r>
          </a:p>
          <a:p>
            <a:r>
              <a:rPr lang="fr-FR" dirty="0" smtClean="0"/>
              <a:t>Matériaux : terre crue (adobe) </a:t>
            </a:r>
          </a:p>
          <a:p>
            <a:r>
              <a:rPr lang="fr-FR" dirty="0" smtClean="0"/>
              <a:t>Rues étroites et ombragées </a:t>
            </a:r>
          </a:p>
          <a:p>
            <a:r>
              <a:rPr lang="fr-FR" dirty="0" smtClean="0"/>
              <a:t>Architecture adaptée aux conditions extrêmes </a:t>
            </a:r>
          </a:p>
          <a:p>
            <a:r>
              <a:rPr lang="fr-FR" b="1" dirty="0" smtClean="0"/>
              <a:t>➤ Typologies :</a:t>
            </a:r>
          </a:p>
          <a:p>
            <a:r>
              <a:rPr lang="fr-FR" dirty="0" smtClean="0"/>
              <a:t>Ksour (ex : Ghardaïa) </a:t>
            </a:r>
          </a:p>
          <a:p>
            <a:r>
              <a:rPr lang="fr-FR" dirty="0" smtClean="0"/>
              <a:t>Tentes nomades (Touareg) </a:t>
            </a:r>
          </a:p>
          <a:p>
            <a:r>
              <a:rPr lang="fr-FR" dirty="0" smtClean="0"/>
              <a:t>Habitats troglodytiques (dans certaines zones) </a:t>
            </a:r>
          </a:p>
          <a:p>
            <a:endParaRPr lang="fr-FR" dirty="0"/>
          </a:p>
        </p:txBody>
      </p:sp>
      <p:sp>
        <p:nvSpPr>
          <p:cNvPr id="4" name="Espace réservé du numéro de diapositive 3"/>
          <p:cNvSpPr>
            <a:spLocks noGrp="1"/>
          </p:cNvSpPr>
          <p:nvPr>
            <p:ph type="sldNum" sz="quarter" idx="10"/>
          </p:nvPr>
        </p:nvSpPr>
        <p:spPr/>
        <p:txBody>
          <a:bodyPr/>
          <a:lstStyle/>
          <a:p>
            <a:fld id="{8DD42E4C-F8C6-489E-BFFC-86F01C63DB30}" type="slidenum">
              <a:rPr lang="fr-FR" smtClean="0"/>
              <a:t>12</a:t>
            </a:fld>
            <a:endParaRPr lang="fr-FR"/>
          </a:p>
        </p:txBody>
      </p:sp>
    </p:spTree>
    <p:extLst>
      <p:ext uri="{BB962C8B-B14F-4D97-AF65-F5344CB8AC3E}">
        <p14:creationId xmlns:p14="http://schemas.microsoft.com/office/powerpoint/2010/main" val="8834724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b="1" dirty="0" smtClean="0"/>
              <a:t>Caractéristiques :</a:t>
            </a:r>
          </a:p>
          <a:p>
            <a:r>
              <a:rPr lang="fr-FR" dirty="0" smtClean="0"/>
              <a:t>Maisons individuelles (villas) </a:t>
            </a:r>
          </a:p>
          <a:p>
            <a:r>
              <a:rPr lang="fr-FR" dirty="0" smtClean="0"/>
              <a:t>Organisation en lotissements </a:t>
            </a:r>
          </a:p>
          <a:p>
            <a:r>
              <a:rPr lang="fr-FR" dirty="0" smtClean="0"/>
              <a:t>Forte </a:t>
            </a:r>
            <a:r>
              <a:rPr lang="fr-FR" b="1" dirty="0" smtClean="0"/>
              <a:t>appropriation individuelle</a:t>
            </a:r>
            <a:r>
              <a:rPr lang="fr-FR" dirty="0" smtClean="0"/>
              <a:t> </a:t>
            </a:r>
          </a:p>
          <a:p>
            <a:r>
              <a:rPr lang="fr-FR" dirty="0" smtClean="0"/>
              <a:t>Clôtures → tendance à l’isolement social</a:t>
            </a:r>
            <a:endParaRPr lang="fr-FR" dirty="0"/>
          </a:p>
        </p:txBody>
      </p:sp>
      <p:sp>
        <p:nvSpPr>
          <p:cNvPr id="4" name="Espace réservé du numéro de diapositive 3"/>
          <p:cNvSpPr>
            <a:spLocks noGrp="1"/>
          </p:cNvSpPr>
          <p:nvPr>
            <p:ph type="sldNum" sz="quarter" idx="10"/>
          </p:nvPr>
        </p:nvSpPr>
        <p:spPr/>
        <p:txBody>
          <a:bodyPr/>
          <a:lstStyle/>
          <a:p>
            <a:fld id="{8DD42E4C-F8C6-489E-BFFC-86F01C63DB30}" type="slidenum">
              <a:rPr lang="fr-FR" smtClean="0"/>
              <a:t>17</a:t>
            </a:fld>
            <a:endParaRPr lang="fr-FR"/>
          </a:p>
        </p:txBody>
      </p:sp>
    </p:spTree>
    <p:extLst>
      <p:ext uri="{BB962C8B-B14F-4D97-AF65-F5344CB8AC3E}">
        <p14:creationId xmlns:p14="http://schemas.microsoft.com/office/powerpoint/2010/main" val="29371953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8DD42E4C-F8C6-489E-BFFC-86F01C63DB30}" type="slidenum">
              <a:rPr lang="fr-FR" smtClean="0"/>
              <a:t>18</a:t>
            </a:fld>
            <a:endParaRPr lang="fr-FR"/>
          </a:p>
        </p:txBody>
      </p:sp>
    </p:spTree>
    <p:extLst>
      <p:ext uri="{BB962C8B-B14F-4D97-AF65-F5344CB8AC3E}">
        <p14:creationId xmlns:p14="http://schemas.microsoft.com/office/powerpoint/2010/main" val="5124689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b="1" dirty="0" smtClean="0"/>
              <a:t>Caractéristiques :</a:t>
            </a:r>
          </a:p>
          <a:p>
            <a:pPr marL="171450" indent="-171450">
              <a:buFont typeface="Arial" panose="020B0604020202020204" pitchFamily="34" charset="0"/>
              <a:buChar char="•"/>
            </a:pPr>
            <a:r>
              <a:rPr lang="fr-FR" dirty="0" smtClean="0"/>
              <a:t>Immeubles de logements (HLM, AADL, LPP) </a:t>
            </a:r>
          </a:p>
          <a:p>
            <a:pPr marL="171450" indent="-171450">
              <a:buFont typeface="Arial" panose="020B0604020202020204" pitchFamily="34" charset="0"/>
              <a:buChar char="•"/>
            </a:pPr>
            <a:r>
              <a:rPr lang="fr-FR" dirty="0" smtClean="0"/>
              <a:t>Densité élevée </a:t>
            </a:r>
          </a:p>
          <a:p>
            <a:pPr marL="171450" indent="-171450">
              <a:buFont typeface="Arial" panose="020B0604020202020204" pitchFamily="34" charset="0"/>
              <a:buChar char="•"/>
            </a:pPr>
            <a:r>
              <a:rPr lang="fr-FR" dirty="0" smtClean="0"/>
              <a:t>Standardisation architecturale </a:t>
            </a:r>
          </a:p>
          <a:p>
            <a:pPr marL="171450" indent="-171450">
              <a:buFont typeface="Arial" panose="020B0604020202020204" pitchFamily="34" charset="0"/>
              <a:buChar char="•"/>
            </a:pPr>
            <a:r>
              <a:rPr lang="fr-FR" dirty="0" smtClean="0"/>
              <a:t>Manque parfois d’espaces publics de qualité</a:t>
            </a:r>
          </a:p>
          <a:p>
            <a:endParaRPr lang="fr-FR" dirty="0"/>
          </a:p>
        </p:txBody>
      </p:sp>
      <p:sp>
        <p:nvSpPr>
          <p:cNvPr id="4" name="Espace réservé du numéro de diapositive 3"/>
          <p:cNvSpPr>
            <a:spLocks noGrp="1"/>
          </p:cNvSpPr>
          <p:nvPr>
            <p:ph type="sldNum" sz="quarter" idx="10"/>
          </p:nvPr>
        </p:nvSpPr>
        <p:spPr/>
        <p:txBody>
          <a:bodyPr/>
          <a:lstStyle/>
          <a:p>
            <a:fld id="{8DD42E4C-F8C6-489E-BFFC-86F01C63DB30}" type="slidenum">
              <a:rPr lang="fr-FR" smtClean="0"/>
              <a:t>19</a:t>
            </a:fld>
            <a:endParaRPr lang="fr-FR"/>
          </a:p>
        </p:txBody>
      </p:sp>
    </p:spTree>
    <p:extLst>
      <p:ext uri="{BB962C8B-B14F-4D97-AF65-F5344CB8AC3E}">
        <p14:creationId xmlns:p14="http://schemas.microsoft.com/office/powerpoint/2010/main" val="42199581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b="1" dirty="0" smtClean="0"/>
              <a:t>➤ À expliquer aux étudiants</a:t>
            </a:r>
          </a:p>
          <a:p>
            <a:r>
              <a:rPr lang="fr-FR" dirty="0" smtClean="0"/>
              <a:t>Transition entre </a:t>
            </a:r>
            <a:r>
              <a:rPr lang="fr-FR" b="1" dirty="0" smtClean="0"/>
              <a:t>logement social</a:t>
            </a:r>
            <a:r>
              <a:rPr lang="fr-FR" dirty="0" smtClean="0"/>
              <a:t> et </a:t>
            </a:r>
            <a:r>
              <a:rPr lang="fr-FR" b="1" dirty="0" smtClean="0"/>
              <a:t>logement de marché</a:t>
            </a:r>
            <a:r>
              <a:rPr lang="fr-FR" dirty="0" smtClean="0"/>
              <a:t> </a:t>
            </a:r>
          </a:p>
          <a:p>
            <a:r>
              <a:rPr lang="fr-FR" dirty="0" smtClean="0"/>
              <a:t>Apparition d’une </a:t>
            </a:r>
            <a:r>
              <a:rPr lang="fr-FR" b="1" dirty="0" smtClean="0"/>
              <a:t>logique d’appropriation</a:t>
            </a:r>
            <a:endParaRPr lang="fr-FR" dirty="0" smtClean="0"/>
          </a:p>
          <a:p>
            <a:endParaRPr lang="fr-FR" dirty="0"/>
          </a:p>
        </p:txBody>
      </p:sp>
      <p:sp>
        <p:nvSpPr>
          <p:cNvPr id="4" name="Espace réservé du numéro de diapositive 3"/>
          <p:cNvSpPr>
            <a:spLocks noGrp="1"/>
          </p:cNvSpPr>
          <p:nvPr>
            <p:ph type="sldNum" sz="quarter" idx="10"/>
          </p:nvPr>
        </p:nvSpPr>
        <p:spPr/>
        <p:txBody>
          <a:bodyPr/>
          <a:lstStyle/>
          <a:p>
            <a:fld id="{8DD42E4C-F8C6-489E-BFFC-86F01C63DB30}" type="slidenum">
              <a:rPr lang="fr-FR" smtClean="0"/>
              <a:t>22</a:t>
            </a:fld>
            <a:endParaRPr lang="fr-FR"/>
          </a:p>
        </p:txBody>
      </p:sp>
    </p:spTree>
    <p:extLst>
      <p:ext uri="{BB962C8B-B14F-4D97-AF65-F5344CB8AC3E}">
        <p14:creationId xmlns:p14="http://schemas.microsoft.com/office/powerpoint/2010/main" val="5017600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8DD42E4C-F8C6-489E-BFFC-86F01C63DB30}" type="slidenum">
              <a:rPr lang="fr-FR" smtClean="0"/>
              <a:t>32</a:t>
            </a:fld>
            <a:endParaRPr lang="fr-FR"/>
          </a:p>
        </p:txBody>
      </p:sp>
    </p:spTree>
    <p:extLst>
      <p:ext uri="{BB962C8B-B14F-4D97-AF65-F5344CB8AC3E}">
        <p14:creationId xmlns:p14="http://schemas.microsoft.com/office/powerpoint/2010/main" val="27875678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15" name="Rectangle à coins arrondis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Rectangle à coins arrondis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re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fr-FR" smtClean="0"/>
              <a:t>Cliquez pour modifier le style du titre</a:t>
            </a:r>
            <a:endParaRPr kumimoji="0" lang="en-US"/>
          </a:p>
        </p:txBody>
      </p:sp>
      <p:sp>
        <p:nvSpPr>
          <p:cNvPr id="20" name="Sous-titre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fr-FR" smtClean="0"/>
              <a:t>Cliquez pour modifier le style des sous-titres du masque</a:t>
            </a:r>
            <a:endParaRPr kumimoji="0" lang="en-US"/>
          </a:p>
        </p:txBody>
      </p:sp>
      <p:sp>
        <p:nvSpPr>
          <p:cNvPr id="19" name="Espace réservé de la date 18"/>
          <p:cNvSpPr>
            <a:spLocks noGrp="1"/>
          </p:cNvSpPr>
          <p:nvPr>
            <p:ph type="dt" sz="half" idx="10"/>
          </p:nvPr>
        </p:nvSpPr>
        <p:spPr/>
        <p:txBody>
          <a:bodyPr/>
          <a:lstStyle>
            <a:extLst/>
          </a:lstStyle>
          <a:p>
            <a:fld id="{AA309A6D-C09C-4548-B29A-6CF363A7E532}" type="datetimeFigureOut">
              <a:rPr lang="fr-FR" smtClean="0"/>
              <a:pPr/>
              <a:t>19/04/2026</a:t>
            </a:fld>
            <a:endParaRPr lang="fr-BE"/>
          </a:p>
        </p:txBody>
      </p:sp>
      <p:sp>
        <p:nvSpPr>
          <p:cNvPr id="8" name="Espace réservé du pied de page 7"/>
          <p:cNvSpPr>
            <a:spLocks noGrp="1"/>
          </p:cNvSpPr>
          <p:nvPr>
            <p:ph type="ftr" sz="quarter" idx="11"/>
          </p:nvPr>
        </p:nvSpPr>
        <p:spPr/>
        <p:txBody>
          <a:bodyPr/>
          <a:lstStyle>
            <a:extLst/>
          </a:lstStyle>
          <a:p>
            <a:endParaRPr lang="fr-BE"/>
          </a:p>
        </p:txBody>
      </p:sp>
      <p:sp>
        <p:nvSpPr>
          <p:cNvPr id="11" name="Espace réservé du numéro de diapositive 10"/>
          <p:cNvSpPr>
            <a:spLocks noGrp="1"/>
          </p:cNvSpPr>
          <p:nvPr>
            <p:ph type="sldNum" sz="quarter" idx="12"/>
          </p:nvPr>
        </p:nvSpPr>
        <p:spPr/>
        <p:txBody>
          <a:bodyPr/>
          <a:lstStyle>
            <a:extLst/>
          </a:lstStyle>
          <a:p>
            <a:fld id="{CF4668DC-857F-487D-BFFA-8C0CA5037977}" type="slidenum">
              <a:rPr lang="fr-BE" smtClean="0"/>
              <a:pPr/>
              <a:t>‹N°›</a:t>
            </a:fld>
            <a:endParaRPr lang="fr-B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a:xfrm>
            <a:off x="502920" y="4983480"/>
            <a:ext cx="8183880" cy="1051560"/>
          </a:xfrm>
        </p:spPr>
        <p:txBody>
          <a:bodyPr/>
          <a:lstStyle>
            <a:extLs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502920" y="530352"/>
            <a:ext cx="8183880" cy="4187952"/>
          </a:xfrm>
        </p:spPr>
        <p:txBody>
          <a:bodyPr vert="eaVert"/>
          <a:lstStyle>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extLst/>
          </a:lstStyle>
          <a:p>
            <a:fld id="{AA309A6D-C09C-4548-B29A-6CF363A7E532}" type="datetimeFigureOut">
              <a:rPr lang="fr-FR" smtClean="0"/>
              <a:pPr/>
              <a:t>19/04/2026</a:t>
            </a:fld>
            <a:endParaRPr lang="fr-BE"/>
          </a:p>
        </p:txBody>
      </p:sp>
      <p:sp>
        <p:nvSpPr>
          <p:cNvPr id="5" name="Espace réservé du pied de page 4"/>
          <p:cNvSpPr>
            <a:spLocks noGrp="1"/>
          </p:cNvSpPr>
          <p:nvPr>
            <p:ph type="ftr" sz="quarter" idx="11"/>
          </p:nvPr>
        </p:nvSpPr>
        <p:spPr/>
        <p:txBody>
          <a:bodyPr/>
          <a:lstStyle>
            <a:extLst/>
          </a:lstStyle>
          <a:p>
            <a:endParaRPr lang="fr-BE"/>
          </a:p>
        </p:txBody>
      </p:sp>
      <p:sp>
        <p:nvSpPr>
          <p:cNvPr id="6" name="Espace réservé du numéro de diapositive 5"/>
          <p:cNvSpPr>
            <a:spLocks noGrp="1"/>
          </p:cNvSpPr>
          <p:nvPr>
            <p:ph type="sldNum" sz="quarter" idx="12"/>
          </p:nvPr>
        </p:nvSpPr>
        <p:spPr/>
        <p:txBody>
          <a:bodyPr/>
          <a:lstStyle>
            <a:extLst/>
          </a:lstStyle>
          <a:p>
            <a:fld id="{CF4668DC-857F-487D-BFFA-8C0CA5037977}" type="slidenum">
              <a:rPr lang="fr-BE" smtClean="0"/>
              <a:pPr/>
              <a:t>‹N°›</a:t>
            </a:fld>
            <a:endParaRPr lang="fr-B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533404"/>
            <a:ext cx="1981200" cy="5257799"/>
          </a:xfrm>
        </p:spPr>
        <p:txBody>
          <a:bodyPr vert="eaVert"/>
          <a:lstStyle>
            <a:extLs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533400" y="533402"/>
            <a:ext cx="5943600" cy="5257801"/>
          </a:xfrm>
        </p:spPr>
        <p:txBody>
          <a:bodyPr vert="eaVert"/>
          <a:lstStyle>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extLst/>
          </a:lstStyle>
          <a:p>
            <a:fld id="{AA309A6D-C09C-4548-B29A-6CF363A7E532}" type="datetimeFigureOut">
              <a:rPr lang="fr-FR" smtClean="0"/>
              <a:pPr/>
              <a:t>19/04/2026</a:t>
            </a:fld>
            <a:endParaRPr lang="fr-BE"/>
          </a:p>
        </p:txBody>
      </p:sp>
      <p:sp>
        <p:nvSpPr>
          <p:cNvPr id="5" name="Espace réservé du pied de page 4"/>
          <p:cNvSpPr>
            <a:spLocks noGrp="1"/>
          </p:cNvSpPr>
          <p:nvPr>
            <p:ph type="ftr" sz="quarter" idx="11"/>
          </p:nvPr>
        </p:nvSpPr>
        <p:spPr/>
        <p:txBody>
          <a:bodyPr/>
          <a:lstStyle>
            <a:extLst/>
          </a:lstStyle>
          <a:p>
            <a:endParaRPr lang="fr-BE"/>
          </a:p>
        </p:txBody>
      </p:sp>
      <p:sp>
        <p:nvSpPr>
          <p:cNvPr id="6" name="Espace réservé du numéro de diapositive 5"/>
          <p:cNvSpPr>
            <a:spLocks noGrp="1"/>
          </p:cNvSpPr>
          <p:nvPr>
            <p:ph type="sldNum" sz="quarter" idx="12"/>
          </p:nvPr>
        </p:nvSpPr>
        <p:spPr/>
        <p:txBody>
          <a:bodyPr/>
          <a:lstStyle>
            <a:extLst/>
          </a:lstStyle>
          <a:p>
            <a:fld id="{CF4668DC-857F-487D-BFFA-8C0CA5037977}" type="slidenum">
              <a:rPr lang="fr-BE" smtClean="0"/>
              <a:pPr/>
              <a:t>‹N°›</a:t>
            </a:fld>
            <a:endParaRPr lang="fr-B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502920" y="4983480"/>
            <a:ext cx="8183880" cy="1051560"/>
          </a:xfrm>
        </p:spPr>
        <p:txBody>
          <a:bodyPr/>
          <a:lstStyle>
            <a:extLst/>
          </a:lstStyle>
          <a:p>
            <a:r>
              <a:rPr kumimoji="0" lang="fr-FR" smtClean="0"/>
              <a:t>Cliquez pour modifier le style du titre</a:t>
            </a:r>
            <a:endParaRPr kumimoji="0" lang="en-US"/>
          </a:p>
        </p:txBody>
      </p:sp>
      <p:sp>
        <p:nvSpPr>
          <p:cNvPr id="3" name="Espace réservé du contenu 2"/>
          <p:cNvSpPr>
            <a:spLocks noGrp="1"/>
          </p:cNvSpPr>
          <p:nvPr>
            <p:ph idx="1"/>
          </p:nvPr>
        </p:nvSpPr>
        <p:spPr>
          <a:xfrm>
            <a:off x="502920" y="530352"/>
            <a:ext cx="8183880" cy="4187952"/>
          </a:xfrm>
        </p:spPr>
        <p:txBody>
          <a:bodyPr/>
          <a:lstStyle>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extLst/>
          </a:lstStyle>
          <a:p>
            <a:fld id="{AA309A6D-C09C-4548-B29A-6CF363A7E532}" type="datetimeFigureOut">
              <a:rPr lang="fr-FR" smtClean="0"/>
              <a:pPr/>
              <a:t>19/04/2026</a:t>
            </a:fld>
            <a:endParaRPr lang="fr-BE"/>
          </a:p>
        </p:txBody>
      </p:sp>
      <p:sp>
        <p:nvSpPr>
          <p:cNvPr id="5" name="Espace réservé du pied de page 4"/>
          <p:cNvSpPr>
            <a:spLocks noGrp="1"/>
          </p:cNvSpPr>
          <p:nvPr>
            <p:ph type="ftr" sz="quarter" idx="11"/>
          </p:nvPr>
        </p:nvSpPr>
        <p:spPr/>
        <p:txBody>
          <a:bodyPr/>
          <a:lstStyle>
            <a:extLst/>
          </a:lstStyle>
          <a:p>
            <a:endParaRPr lang="fr-BE"/>
          </a:p>
        </p:txBody>
      </p:sp>
      <p:sp>
        <p:nvSpPr>
          <p:cNvPr id="6" name="Espace réservé du numéro de diapositive 5"/>
          <p:cNvSpPr>
            <a:spLocks noGrp="1"/>
          </p:cNvSpPr>
          <p:nvPr>
            <p:ph type="sldNum" sz="quarter" idx="12"/>
          </p:nvPr>
        </p:nvSpPr>
        <p:spPr/>
        <p:txBody>
          <a:bodyPr/>
          <a:lstStyle>
            <a:extLst/>
          </a:lstStyle>
          <a:p>
            <a:fld id="{CF4668DC-857F-487D-BFFA-8C0CA5037977}" type="slidenum">
              <a:rPr lang="fr-BE" smtClean="0"/>
              <a:pPr/>
              <a:t>‹N°›</a:t>
            </a:fld>
            <a:endParaRPr lang="fr-B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sp>
        <p:nvSpPr>
          <p:cNvPr id="14" name="Rectangle à coins arrondis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ctangle à coins arrondis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re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fr-FR" smtClean="0"/>
              <a:t>Cliquez pour modifier les styles du texte du masque</a:t>
            </a:r>
          </a:p>
        </p:txBody>
      </p:sp>
      <p:sp>
        <p:nvSpPr>
          <p:cNvPr id="4" name="Espace réservé de la date 3"/>
          <p:cNvSpPr>
            <a:spLocks noGrp="1"/>
          </p:cNvSpPr>
          <p:nvPr>
            <p:ph type="dt" sz="half" idx="10"/>
          </p:nvPr>
        </p:nvSpPr>
        <p:spPr/>
        <p:txBody>
          <a:bodyPr/>
          <a:lstStyle>
            <a:extLst/>
          </a:lstStyle>
          <a:p>
            <a:fld id="{AA309A6D-C09C-4548-B29A-6CF363A7E532}" type="datetimeFigureOut">
              <a:rPr lang="fr-FR" smtClean="0"/>
              <a:pPr/>
              <a:t>19/04/2026</a:t>
            </a:fld>
            <a:endParaRPr lang="fr-BE"/>
          </a:p>
        </p:txBody>
      </p:sp>
      <p:sp>
        <p:nvSpPr>
          <p:cNvPr id="5" name="Espace réservé du pied de page 4"/>
          <p:cNvSpPr>
            <a:spLocks noGrp="1"/>
          </p:cNvSpPr>
          <p:nvPr>
            <p:ph type="ftr" sz="quarter" idx="11"/>
          </p:nvPr>
        </p:nvSpPr>
        <p:spPr/>
        <p:txBody>
          <a:bodyPr/>
          <a:lstStyle>
            <a:extLst/>
          </a:lstStyle>
          <a:p>
            <a:endParaRPr lang="fr-BE"/>
          </a:p>
        </p:txBody>
      </p:sp>
      <p:sp>
        <p:nvSpPr>
          <p:cNvPr id="6" name="Espace réservé du numéro de diapositive 5"/>
          <p:cNvSpPr>
            <a:spLocks noGrp="1"/>
          </p:cNvSpPr>
          <p:nvPr>
            <p:ph type="sldNum" sz="quarter" idx="12"/>
          </p:nvPr>
        </p:nvSpPr>
        <p:spPr/>
        <p:txBody>
          <a:bodyPr/>
          <a:lstStyle>
            <a:extLst/>
          </a:lstStyle>
          <a:p>
            <a:fld id="{CF4668DC-857F-487D-BFFA-8C0CA5037977}" type="slidenum">
              <a:rPr lang="fr-BE" smtClean="0"/>
              <a:pPr/>
              <a:t>‹N°›</a:t>
            </a:fld>
            <a:endParaRPr lang="fr-B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extLst/>
          </a:lstStyle>
          <a:p>
            <a:r>
              <a:rPr kumimoji="0" lang="fr-FR" smtClean="0"/>
              <a:t>Cliquez pour modifier le style du titre</a:t>
            </a:r>
            <a:endParaRPr kumimoji="0" lang="en-US"/>
          </a:p>
        </p:txBody>
      </p:sp>
      <p:sp>
        <p:nvSpPr>
          <p:cNvPr id="3" name="Espace réservé du contenu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u contenu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extLst/>
          </a:lstStyle>
          <a:p>
            <a:fld id="{AA309A6D-C09C-4548-B29A-6CF363A7E532}" type="datetimeFigureOut">
              <a:rPr lang="fr-FR" smtClean="0"/>
              <a:pPr/>
              <a:t>19/04/2026</a:t>
            </a:fld>
            <a:endParaRPr lang="fr-BE"/>
          </a:p>
        </p:txBody>
      </p:sp>
      <p:sp>
        <p:nvSpPr>
          <p:cNvPr id="6" name="Espace réservé du pied de page 5"/>
          <p:cNvSpPr>
            <a:spLocks noGrp="1"/>
          </p:cNvSpPr>
          <p:nvPr>
            <p:ph type="ftr" sz="quarter" idx="11"/>
          </p:nvPr>
        </p:nvSpPr>
        <p:spPr/>
        <p:txBody>
          <a:bodyPr/>
          <a:lstStyle>
            <a:extLst/>
          </a:lstStyle>
          <a:p>
            <a:endParaRPr lang="fr-BE"/>
          </a:p>
        </p:txBody>
      </p:sp>
      <p:sp>
        <p:nvSpPr>
          <p:cNvPr id="7" name="Espace réservé du numéro de diapositive 6"/>
          <p:cNvSpPr>
            <a:spLocks noGrp="1"/>
          </p:cNvSpPr>
          <p:nvPr>
            <p:ph type="sldNum" sz="quarter" idx="12"/>
          </p:nvPr>
        </p:nvSpPr>
        <p:spPr/>
        <p:txBody>
          <a:bodyPr/>
          <a:lstStyle>
            <a:extLst/>
          </a:lstStyle>
          <a:p>
            <a:fld id="{CF4668DC-857F-487D-BFFA-8C0CA5037977}" type="slidenum">
              <a:rPr lang="fr-BE" smtClean="0"/>
              <a:pPr/>
              <a:t>‹N°›</a:t>
            </a:fld>
            <a:endParaRPr lang="fr-B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502920" y="4983480"/>
            <a:ext cx="8183880" cy="1051560"/>
          </a:xfrm>
        </p:spPr>
        <p:txBody>
          <a:bodyPr anchor="b"/>
          <a:lstStyle>
            <a:lvl1pPr>
              <a:defRPr b="1"/>
            </a:lvl1pPr>
            <a:extLst/>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fr-FR" smtClean="0"/>
              <a:t>Cliquez pour modifier les styles du texte du masque</a:t>
            </a:r>
          </a:p>
        </p:txBody>
      </p:sp>
      <p:sp>
        <p:nvSpPr>
          <p:cNvPr id="4" name="Espace réservé du texte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fr-FR" smtClean="0"/>
              <a:t>Cliquez pour modifier les styles du texte du masque</a:t>
            </a:r>
          </a:p>
        </p:txBody>
      </p:sp>
      <p:sp>
        <p:nvSpPr>
          <p:cNvPr id="5" name="Espace réservé du contenu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6" name="Espace réservé du contenu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7" name="Espace réservé de la date 6"/>
          <p:cNvSpPr>
            <a:spLocks noGrp="1"/>
          </p:cNvSpPr>
          <p:nvPr>
            <p:ph type="dt" sz="half" idx="10"/>
          </p:nvPr>
        </p:nvSpPr>
        <p:spPr/>
        <p:txBody>
          <a:bodyPr/>
          <a:lstStyle>
            <a:extLst/>
          </a:lstStyle>
          <a:p>
            <a:fld id="{AA309A6D-C09C-4548-B29A-6CF363A7E532}" type="datetimeFigureOut">
              <a:rPr lang="fr-FR" smtClean="0"/>
              <a:pPr/>
              <a:t>19/04/2026</a:t>
            </a:fld>
            <a:endParaRPr lang="fr-BE"/>
          </a:p>
        </p:txBody>
      </p:sp>
      <p:sp>
        <p:nvSpPr>
          <p:cNvPr id="8" name="Espace réservé du pied de page 7"/>
          <p:cNvSpPr>
            <a:spLocks noGrp="1"/>
          </p:cNvSpPr>
          <p:nvPr>
            <p:ph type="ftr" sz="quarter" idx="11"/>
          </p:nvPr>
        </p:nvSpPr>
        <p:spPr/>
        <p:txBody>
          <a:bodyPr/>
          <a:lstStyle>
            <a:extLst/>
          </a:lstStyle>
          <a:p>
            <a:endParaRPr lang="fr-BE"/>
          </a:p>
        </p:txBody>
      </p:sp>
      <p:sp>
        <p:nvSpPr>
          <p:cNvPr id="9" name="Espace réservé du numéro de diapositive 8"/>
          <p:cNvSpPr>
            <a:spLocks noGrp="1"/>
          </p:cNvSpPr>
          <p:nvPr>
            <p:ph type="sldNum" sz="quarter" idx="12"/>
          </p:nvPr>
        </p:nvSpPr>
        <p:spPr/>
        <p:txBody>
          <a:bodyPr/>
          <a:lstStyle>
            <a:extLst/>
          </a:lstStyle>
          <a:p>
            <a:fld id="{CF4668DC-857F-487D-BFFA-8C0CA5037977}" type="slidenum">
              <a:rPr lang="fr-BE" smtClean="0"/>
              <a:pPr/>
              <a:t>‹N°›</a:t>
            </a:fld>
            <a:endParaRPr lang="fr-B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extLst/>
          </a:lstStyle>
          <a:p>
            <a:r>
              <a:rPr kumimoji="0" lang="fr-FR" smtClean="0"/>
              <a:t>Cliquez pour modifier le style du titre</a:t>
            </a:r>
            <a:endParaRPr kumimoji="0" lang="en-US"/>
          </a:p>
        </p:txBody>
      </p:sp>
      <p:sp>
        <p:nvSpPr>
          <p:cNvPr id="3" name="Espace réservé de la date 2"/>
          <p:cNvSpPr>
            <a:spLocks noGrp="1"/>
          </p:cNvSpPr>
          <p:nvPr>
            <p:ph type="dt" sz="half" idx="10"/>
          </p:nvPr>
        </p:nvSpPr>
        <p:spPr/>
        <p:txBody>
          <a:bodyPr/>
          <a:lstStyle>
            <a:extLst/>
          </a:lstStyle>
          <a:p>
            <a:fld id="{AA309A6D-C09C-4548-B29A-6CF363A7E532}" type="datetimeFigureOut">
              <a:rPr lang="fr-FR" smtClean="0"/>
              <a:pPr/>
              <a:t>19/04/2026</a:t>
            </a:fld>
            <a:endParaRPr lang="fr-BE"/>
          </a:p>
        </p:txBody>
      </p:sp>
      <p:sp>
        <p:nvSpPr>
          <p:cNvPr id="4" name="Espace réservé du pied de page 3"/>
          <p:cNvSpPr>
            <a:spLocks noGrp="1"/>
          </p:cNvSpPr>
          <p:nvPr>
            <p:ph type="ftr" sz="quarter" idx="11"/>
          </p:nvPr>
        </p:nvSpPr>
        <p:spPr/>
        <p:txBody>
          <a:bodyPr/>
          <a:lstStyle>
            <a:extLst/>
          </a:lstStyle>
          <a:p>
            <a:endParaRPr lang="fr-BE"/>
          </a:p>
        </p:txBody>
      </p:sp>
      <p:sp>
        <p:nvSpPr>
          <p:cNvPr id="5" name="Espace réservé du numéro de diapositive 4"/>
          <p:cNvSpPr>
            <a:spLocks noGrp="1"/>
          </p:cNvSpPr>
          <p:nvPr>
            <p:ph type="sldNum" sz="quarter" idx="12"/>
          </p:nvPr>
        </p:nvSpPr>
        <p:spPr/>
        <p:txBody>
          <a:bodyPr/>
          <a:lstStyle>
            <a:extLst/>
          </a:lstStyle>
          <a:p>
            <a:fld id="{CF4668DC-857F-487D-BFFA-8C0CA5037977}" type="slidenum">
              <a:rPr lang="fr-BE" smtClean="0"/>
              <a:pPr/>
              <a:t>‹N°›</a:t>
            </a:fld>
            <a:endParaRPr lang="fr-B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7" name="Rectangle à coins arrondis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Espace réservé de la date 1"/>
          <p:cNvSpPr>
            <a:spLocks noGrp="1"/>
          </p:cNvSpPr>
          <p:nvPr>
            <p:ph type="dt" sz="half" idx="10"/>
          </p:nvPr>
        </p:nvSpPr>
        <p:spPr/>
        <p:txBody>
          <a:bodyPr/>
          <a:lstStyle>
            <a:extLst/>
          </a:lstStyle>
          <a:p>
            <a:fld id="{AA309A6D-C09C-4548-B29A-6CF363A7E532}" type="datetimeFigureOut">
              <a:rPr lang="fr-FR" smtClean="0"/>
              <a:pPr/>
              <a:t>19/04/2026</a:t>
            </a:fld>
            <a:endParaRPr lang="fr-BE"/>
          </a:p>
        </p:txBody>
      </p:sp>
      <p:sp>
        <p:nvSpPr>
          <p:cNvPr id="3" name="Espace réservé du pied de page 2"/>
          <p:cNvSpPr>
            <a:spLocks noGrp="1"/>
          </p:cNvSpPr>
          <p:nvPr>
            <p:ph type="ftr" sz="quarter" idx="11"/>
          </p:nvPr>
        </p:nvSpPr>
        <p:spPr/>
        <p:txBody>
          <a:bodyPr/>
          <a:lstStyle>
            <a:extLst/>
          </a:lstStyle>
          <a:p>
            <a:endParaRPr lang="fr-BE"/>
          </a:p>
        </p:txBody>
      </p:sp>
      <p:sp>
        <p:nvSpPr>
          <p:cNvPr id="4" name="Espace réservé du numéro de diapositive 3"/>
          <p:cNvSpPr>
            <a:spLocks noGrp="1"/>
          </p:cNvSpPr>
          <p:nvPr>
            <p:ph type="sldNum" sz="quarter" idx="12"/>
          </p:nvPr>
        </p:nvSpPr>
        <p:spPr/>
        <p:txBody>
          <a:bodyPr/>
          <a:lstStyle>
            <a:extLst/>
          </a:lstStyle>
          <a:p>
            <a:fld id="{CF4668DC-857F-487D-BFFA-8C0CA5037977}" type="slidenum">
              <a:rPr lang="fr-BE" smtClean="0"/>
              <a:pPr/>
              <a:t>‹N°›</a:t>
            </a:fld>
            <a:endParaRPr lang="fr-B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fr-FR" smtClean="0"/>
              <a:t>Cliquez pour modifier le style du titre</a:t>
            </a:r>
            <a:endParaRPr kumimoji="0" lang="en-US"/>
          </a:p>
        </p:txBody>
      </p:sp>
      <p:sp>
        <p:nvSpPr>
          <p:cNvPr id="3" name="Espace réservé du texte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u contenu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extLst/>
          </a:lstStyle>
          <a:p>
            <a:fld id="{AA309A6D-C09C-4548-B29A-6CF363A7E532}" type="datetimeFigureOut">
              <a:rPr lang="fr-FR" smtClean="0"/>
              <a:pPr/>
              <a:t>19/04/2026</a:t>
            </a:fld>
            <a:endParaRPr lang="fr-BE"/>
          </a:p>
        </p:txBody>
      </p:sp>
      <p:sp>
        <p:nvSpPr>
          <p:cNvPr id="6" name="Espace réservé du pied de page 5"/>
          <p:cNvSpPr>
            <a:spLocks noGrp="1"/>
          </p:cNvSpPr>
          <p:nvPr>
            <p:ph type="ftr" sz="quarter" idx="11"/>
          </p:nvPr>
        </p:nvSpPr>
        <p:spPr/>
        <p:txBody>
          <a:bodyPr/>
          <a:lstStyle>
            <a:extLst/>
          </a:lstStyle>
          <a:p>
            <a:endParaRPr lang="fr-BE"/>
          </a:p>
        </p:txBody>
      </p:sp>
      <p:sp>
        <p:nvSpPr>
          <p:cNvPr id="7" name="Espace réservé du numéro de diapositive 6"/>
          <p:cNvSpPr>
            <a:spLocks noGrp="1"/>
          </p:cNvSpPr>
          <p:nvPr>
            <p:ph type="sldNum" sz="quarter" idx="12"/>
          </p:nvPr>
        </p:nvSpPr>
        <p:spPr/>
        <p:txBody>
          <a:bodyPr/>
          <a:lstStyle>
            <a:extLst/>
          </a:lstStyle>
          <a:p>
            <a:fld id="{CF4668DC-857F-487D-BFFA-8C0CA5037977}" type="slidenum">
              <a:rPr lang="fr-BE" smtClean="0"/>
              <a:pPr/>
              <a:t>‹N°›</a:t>
            </a:fld>
            <a:endParaRPr lang="fr-B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15" name="Rectangle à coins arrondis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Arrondir un rectangle à un seul coin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re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fr-FR" smtClean="0"/>
              <a:t>Cliquez pour modifier le style du titre</a:t>
            </a:r>
            <a:endParaRPr kumimoji="0" lang="en-US"/>
          </a:p>
        </p:txBody>
      </p:sp>
      <p:sp>
        <p:nvSpPr>
          <p:cNvPr id="4" name="Espace réservé du texte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extLst/>
          </a:lstStyle>
          <a:p>
            <a:fld id="{AA309A6D-C09C-4548-B29A-6CF363A7E532}" type="datetimeFigureOut">
              <a:rPr lang="fr-FR" smtClean="0"/>
              <a:pPr/>
              <a:t>19/04/2026</a:t>
            </a:fld>
            <a:endParaRPr lang="fr-BE"/>
          </a:p>
        </p:txBody>
      </p:sp>
      <p:sp>
        <p:nvSpPr>
          <p:cNvPr id="6" name="Espace réservé du pied de page 5"/>
          <p:cNvSpPr>
            <a:spLocks noGrp="1"/>
          </p:cNvSpPr>
          <p:nvPr>
            <p:ph type="ftr" sz="quarter" idx="11"/>
          </p:nvPr>
        </p:nvSpPr>
        <p:spPr/>
        <p:txBody>
          <a:bodyPr/>
          <a:lstStyle>
            <a:extLst/>
          </a:lstStyle>
          <a:p>
            <a:endParaRPr lang="fr-BE"/>
          </a:p>
        </p:txBody>
      </p:sp>
      <p:sp>
        <p:nvSpPr>
          <p:cNvPr id="7" name="Espace réservé du numéro de diapositive 6"/>
          <p:cNvSpPr>
            <a:spLocks noGrp="1"/>
          </p:cNvSpPr>
          <p:nvPr>
            <p:ph type="sldNum" sz="quarter" idx="12"/>
          </p:nvPr>
        </p:nvSpPr>
        <p:spPr/>
        <p:txBody>
          <a:bodyPr/>
          <a:lstStyle>
            <a:extLst/>
          </a:lstStyle>
          <a:p>
            <a:fld id="{CF4668DC-857F-487D-BFFA-8C0CA5037977}" type="slidenum">
              <a:rPr lang="fr-BE" smtClean="0"/>
              <a:pPr/>
              <a:t>‹N°›</a:t>
            </a:fld>
            <a:endParaRPr lang="fr-BE"/>
          </a:p>
        </p:txBody>
      </p:sp>
      <p:sp>
        <p:nvSpPr>
          <p:cNvPr id="3" name="Espace réservé pour une image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fr-FR" smtClean="0"/>
              <a:t>Cliquez sur l'icône pour ajouter une image</a:t>
            </a:r>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à coins arrondis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Rectangle à coins arrondis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3" name="Espace réservé du titre 12"/>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fr-FR" smtClean="0"/>
              <a:t>Cliquez pour modifier le style du titre</a:t>
            </a:r>
            <a:endParaRPr kumimoji="0" lang="en-US"/>
          </a:p>
        </p:txBody>
      </p:sp>
      <p:sp>
        <p:nvSpPr>
          <p:cNvPr id="4" name="Espace réservé du texte 3"/>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25" name="Espace réservé de la date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AA309A6D-C09C-4548-B29A-6CF363A7E532}" type="datetimeFigureOut">
              <a:rPr lang="fr-FR" smtClean="0"/>
              <a:pPr/>
              <a:t>19/04/2026</a:t>
            </a:fld>
            <a:endParaRPr lang="fr-BE"/>
          </a:p>
        </p:txBody>
      </p:sp>
      <p:sp>
        <p:nvSpPr>
          <p:cNvPr id="18" name="Espace réservé du pied de page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fr-BE"/>
          </a:p>
        </p:txBody>
      </p:sp>
      <p:sp>
        <p:nvSpPr>
          <p:cNvPr id="5" name="Espace réservé du numéro de diapositive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CF4668DC-857F-487D-BFFA-8C0CA5037977}" type="slidenum">
              <a:rPr lang="fr-BE" smtClean="0"/>
              <a:pPr/>
              <a:t>‹N°›</a:t>
            </a:fld>
            <a:endParaRPr lang="fr-BE"/>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722376" y="1168152"/>
            <a:ext cx="7772400" cy="1828800"/>
          </a:xfrm>
        </p:spPr>
        <p:txBody>
          <a:bodyPr>
            <a:normAutofit/>
          </a:bodyPr>
          <a:lstStyle/>
          <a:p>
            <a:r>
              <a:rPr lang="fr-FR" u="sng" dirty="0" smtClean="0"/>
              <a:t>Habitat et typologies</a:t>
            </a:r>
            <a:r>
              <a:rPr lang="fr-FR" dirty="0" smtClean="0"/>
              <a:t/>
            </a:r>
            <a:br>
              <a:rPr lang="fr-FR" dirty="0" smtClean="0"/>
            </a:br>
            <a:endParaRPr lang="fr-FR" dirty="0"/>
          </a:p>
        </p:txBody>
      </p:sp>
      <p:sp>
        <p:nvSpPr>
          <p:cNvPr id="3" name="Sous-titre 2"/>
          <p:cNvSpPr>
            <a:spLocks noGrp="1"/>
          </p:cNvSpPr>
          <p:nvPr>
            <p:ph type="subTitle" idx="1"/>
          </p:nvPr>
        </p:nvSpPr>
        <p:spPr>
          <a:xfrm>
            <a:off x="722376" y="3685032"/>
            <a:ext cx="7772400" cy="2840312"/>
          </a:xfrm>
        </p:spPr>
        <p:txBody>
          <a:bodyPr>
            <a:normAutofit fontScale="92500" lnSpcReduction="10000"/>
          </a:bodyPr>
          <a:lstStyle/>
          <a:p>
            <a:pPr algn="ctr"/>
            <a:r>
              <a:rPr lang="fr-FR" b="1" dirty="0" smtClean="0"/>
              <a:t>2</a:t>
            </a:r>
            <a:r>
              <a:rPr lang="fr-FR" b="1" baseline="30000" dirty="0" smtClean="0"/>
              <a:t>ème</a:t>
            </a:r>
            <a:r>
              <a:rPr lang="fr-FR" b="1" dirty="0" smtClean="0"/>
              <a:t> année architecture LMD</a:t>
            </a:r>
          </a:p>
          <a:p>
            <a:pPr algn="ctr"/>
            <a:r>
              <a:rPr lang="fr-FR" u="sng" dirty="0" smtClean="0"/>
              <a:t>Module: théorie du projet</a:t>
            </a:r>
          </a:p>
          <a:p>
            <a:pPr algn="ctr"/>
            <a:r>
              <a:rPr lang="fr-FR" u="sng" dirty="0" smtClean="0"/>
              <a:t>Semestre:1</a:t>
            </a:r>
          </a:p>
          <a:p>
            <a:pPr algn="ctr"/>
            <a:endParaRPr lang="fr-FR" dirty="0" smtClean="0"/>
          </a:p>
          <a:p>
            <a:pPr algn="ctr"/>
            <a:r>
              <a:rPr lang="fr-FR" dirty="0" smtClean="0"/>
              <a:t>Mme M. </a:t>
            </a:r>
            <a:r>
              <a:rPr lang="fr-FR" sz="1900" dirty="0" smtClean="0"/>
              <a:t>OUARI</a:t>
            </a:r>
            <a:r>
              <a:rPr lang="fr-FR" dirty="0" smtClean="0"/>
              <a:t> </a:t>
            </a:r>
          </a:p>
          <a:p>
            <a:pPr algn="ctr"/>
            <a:r>
              <a:rPr lang="fr-FR" dirty="0" smtClean="0"/>
              <a:t>Maitre assistante</a:t>
            </a:r>
          </a:p>
          <a:p>
            <a:pPr algn="ctr"/>
            <a:r>
              <a:rPr lang="fr-FR" dirty="0" smtClean="0"/>
              <a:t>Département d’architecture, faculté des sciences et de la technologie</a:t>
            </a:r>
          </a:p>
          <a:p>
            <a:pPr algn="ctr"/>
            <a:r>
              <a:rPr lang="fr-FR" dirty="0" smtClean="0"/>
              <a:t>Université Mohammed </a:t>
            </a:r>
            <a:r>
              <a:rPr lang="fr-FR" dirty="0" err="1" smtClean="0"/>
              <a:t>Seddik</a:t>
            </a:r>
            <a:r>
              <a:rPr lang="fr-FR" dirty="0" smtClean="0"/>
              <a:t> BENYAHIA de JIJEL</a:t>
            </a:r>
          </a:p>
          <a:p>
            <a:pPr algn="ctr"/>
            <a:r>
              <a:rPr lang="fr-FR" dirty="0" smtClean="0"/>
              <a:t>2023-2024</a:t>
            </a:r>
          </a:p>
          <a:p>
            <a:endParaRPr lang="fr-F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39552" y="865272"/>
            <a:ext cx="8183880" cy="1051560"/>
          </a:xfrm>
        </p:spPr>
        <p:txBody>
          <a:bodyPr>
            <a:normAutofit fontScale="90000"/>
          </a:bodyPr>
          <a:lstStyle/>
          <a:p>
            <a:pPr lvl="0"/>
            <a:r>
              <a:rPr lang="fr-FR" dirty="0" smtClean="0"/>
              <a:t>l’habitat traditionnel des zones rurales éparses et les hauts plateaux (kabyle, </a:t>
            </a:r>
            <a:r>
              <a:rPr lang="fr-FR" dirty="0" err="1" smtClean="0"/>
              <a:t>Chaoui</a:t>
            </a:r>
            <a:r>
              <a:rPr lang="fr-FR" dirty="0" smtClean="0"/>
              <a:t>,…)</a:t>
            </a:r>
            <a:endParaRPr lang="fr-FR" dirty="0"/>
          </a:p>
        </p:txBody>
      </p:sp>
      <p:pic>
        <p:nvPicPr>
          <p:cNvPr id="4" name="Espace réservé du contenu 3" descr="http://img8.hostingpics.net/pics/908602doc_498_4c07f.gif"/>
          <p:cNvPicPr>
            <a:picLocks noGrp="1"/>
          </p:cNvPicPr>
          <p:nvPr>
            <p:ph idx="1"/>
          </p:nvPr>
        </p:nvPicPr>
        <p:blipFill>
          <a:blip r:embed="rId3" cstate="print"/>
          <a:srcRect/>
          <a:stretch>
            <a:fillRect/>
          </a:stretch>
        </p:blipFill>
        <p:spPr bwMode="auto">
          <a:xfrm>
            <a:off x="2339752" y="2060848"/>
            <a:ext cx="3744416" cy="4176464"/>
          </a:xfrm>
          <a:prstGeom prst="rect">
            <a:avLst/>
          </a:prstGeom>
          <a:noFill/>
          <a:ln w="9525">
            <a:noFill/>
            <a:miter lim="800000"/>
            <a:headEnd/>
            <a:tailEnd/>
          </a:ln>
        </p:spPr>
      </p:pic>
      <p:pic>
        <p:nvPicPr>
          <p:cNvPr id="5" name="Image 4" descr="img001 copy"/>
          <p:cNvPicPr/>
          <p:nvPr/>
        </p:nvPicPr>
        <p:blipFill>
          <a:blip r:embed="rId4" cstate="print">
            <a:lum contrast="24000"/>
          </a:blip>
          <a:srcRect l="47053" t="2226" r="35145" b="78214"/>
          <a:stretch>
            <a:fillRect/>
          </a:stretch>
        </p:blipFill>
        <p:spPr bwMode="auto">
          <a:xfrm>
            <a:off x="467544" y="1988840"/>
            <a:ext cx="1656184" cy="2448272"/>
          </a:xfrm>
          <a:prstGeom prst="rect">
            <a:avLst/>
          </a:prstGeom>
          <a:noFill/>
          <a:ln w="9525">
            <a:noFill/>
            <a:miter lim="800000"/>
            <a:headEnd/>
            <a:tailEnd/>
          </a:ln>
        </p:spPr>
      </p:pic>
      <p:pic>
        <p:nvPicPr>
          <p:cNvPr id="6" name="Image 5" descr="http://img8.hostingpics.net/pics/8104716183118.jpg"/>
          <p:cNvPicPr/>
          <p:nvPr/>
        </p:nvPicPr>
        <p:blipFill>
          <a:blip r:embed="rId5" cstate="print"/>
          <a:srcRect/>
          <a:stretch>
            <a:fillRect/>
          </a:stretch>
        </p:blipFill>
        <p:spPr bwMode="auto">
          <a:xfrm>
            <a:off x="6228184" y="1988840"/>
            <a:ext cx="2771800" cy="3456384"/>
          </a:xfrm>
          <a:prstGeom prst="rect">
            <a:avLst/>
          </a:prstGeom>
          <a:noFill/>
          <a:ln w="9525">
            <a:noFill/>
            <a:miter lim="800000"/>
            <a:headEnd/>
            <a:tailEnd/>
          </a:ln>
        </p:spPr>
      </p:pic>
      <p:sp>
        <p:nvSpPr>
          <p:cNvPr id="2049" name="Rectangle 1"/>
          <p:cNvSpPr>
            <a:spLocks noChangeArrowheads="1"/>
          </p:cNvSpPr>
          <p:nvPr/>
        </p:nvSpPr>
        <p:spPr bwMode="auto">
          <a:xfrm>
            <a:off x="6084168" y="5445224"/>
            <a:ext cx="2771800"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Maison </a:t>
            </a:r>
            <a:r>
              <a:rPr kumimoji="0" lang="fr-FR" sz="28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Chaoui</a:t>
            </a:r>
            <a:endParaRPr kumimoji="0" lang="fr-FR" sz="2800" b="0" i="0" u="none" strike="noStrike" cap="none" normalizeH="0" baseline="0" dirty="0" smtClean="0">
              <a:ln>
                <a:noFill/>
              </a:ln>
              <a:solidFill>
                <a:schemeClr val="tx1"/>
              </a:solidFill>
              <a:effectLst/>
              <a:latin typeface="Arial" pitchFamily="34" charset="0"/>
              <a:cs typeface="Arial" pitchFamily="34" charset="0"/>
            </a:endParaRPr>
          </a:p>
        </p:txBody>
      </p:sp>
      <p:sp>
        <p:nvSpPr>
          <p:cNvPr id="2050" name="Rectangle 2"/>
          <p:cNvSpPr>
            <a:spLocks noChangeArrowheads="1"/>
          </p:cNvSpPr>
          <p:nvPr/>
        </p:nvSpPr>
        <p:spPr bwMode="auto">
          <a:xfrm>
            <a:off x="127650" y="4771643"/>
            <a:ext cx="2244759"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Maison Kabyle</a:t>
            </a:r>
            <a:endParaRPr kumimoji="0" lang="fr-FR" sz="2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148460" y="4983480"/>
            <a:ext cx="3538340" cy="1051560"/>
          </a:xfrm>
        </p:spPr>
        <p:txBody>
          <a:bodyPr>
            <a:normAutofit fontScale="90000"/>
          </a:bodyPr>
          <a:lstStyle/>
          <a:p>
            <a:r>
              <a:rPr lang="fr-FR" dirty="0"/>
              <a:t>Habitat des Hauts Plateaux</a:t>
            </a:r>
          </a:p>
        </p:txBody>
      </p:sp>
      <p:pic>
        <p:nvPicPr>
          <p:cNvPr id="4" name="Espace réservé du contenu 3"/>
          <p:cNvPicPr>
            <a:picLocks noGrp="1" noChangeAspect="1"/>
          </p:cNvPicPr>
          <p:nvPr>
            <p:ph idx="1"/>
          </p:nvPr>
        </p:nvPicPr>
        <p:blipFill>
          <a:blip r:embed="rId2"/>
          <a:stretch>
            <a:fillRect/>
          </a:stretch>
        </p:blipFill>
        <p:spPr>
          <a:xfrm>
            <a:off x="2627784" y="188641"/>
            <a:ext cx="6221427" cy="3499298"/>
          </a:xfrm>
          <a:prstGeom prst="rect">
            <a:avLst/>
          </a:prstGeom>
        </p:spPr>
      </p:pic>
    </p:spTree>
    <p:extLst>
      <p:ext uri="{BB962C8B-B14F-4D97-AF65-F5344CB8AC3E}">
        <p14:creationId xmlns:p14="http://schemas.microsoft.com/office/powerpoint/2010/main" val="39938125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02920" y="4983480"/>
            <a:ext cx="5149200" cy="1051560"/>
          </a:xfrm>
        </p:spPr>
        <p:txBody>
          <a:bodyPr/>
          <a:lstStyle/>
          <a:p>
            <a:r>
              <a:rPr lang="fr-FR" dirty="0" smtClean="0"/>
              <a:t> </a:t>
            </a:r>
            <a:r>
              <a:rPr lang="fr-FR" dirty="0"/>
              <a:t>Habitat saharien</a:t>
            </a:r>
          </a:p>
        </p:txBody>
      </p:sp>
      <p:pic>
        <p:nvPicPr>
          <p:cNvPr id="4" name="Espace réservé du contenu 3"/>
          <p:cNvPicPr>
            <a:picLocks noGrp="1" noChangeAspect="1"/>
          </p:cNvPicPr>
          <p:nvPr>
            <p:ph idx="1"/>
          </p:nvPr>
        </p:nvPicPr>
        <p:blipFill>
          <a:blip r:embed="rId3"/>
          <a:stretch>
            <a:fillRect/>
          </a:stretch>
        </p:blipFill>
        <p:spPr>
          <a:xfrm>
            <a:off x="323528" y="404664"/>
            <a:ext cx="4631569" cy="2827062"/>
          </a:xfrm>
          <a:prstGeom prst="rect">
            <a:avLst/>
          </a:prstGeom>
        </p:spPr>
      </p:pic>
      <p:pic>
        <p:nvPicPr>
          <p:cNvPr id="5" name="Image 4"/>
          <p:cNvPicPr>
            <a:picLocks noChangeAspect="1"/>
          </p:cNvPicPr>
          <p:nvPr/>
        </p:nvPicPr>
        <p:blipFill>
          <a:blip r:embed="rId4"/>
          <a:stretch>
            <a:fillRect/>
          </a:stretch>
        </p:blipFill>
        <p:spPr>
          <a:xfrm>
            <a:off x="4991047" y="0"/>
            <a:ext cx="4398088" cy="6247284"/>
          </a:xfrm>
          <a:prstGeom prst="rect">
            <a:avLst/>
          </a:prstGeom>
        </p:spPr>
      </p:pic>
      <p:pic>
        <p:nvPicPr>
          <p:cNvPr id="6" name="Image 5"/>
          <p:cNvPicPr>
            <a:picLocks noChangeAspect="1"/>
          </p:cNvPicPr>
          <p:nvPr/>
        </p:nvPicPr>
        <p:blipFill>
          <a:blip r:embed="rId5"/>
          <a:stretch>
            <a:fillRect/>
          </a:stretch>
        </p:blipFill>
        <p:spPr>
          <a:xfrm>
            <a:off x="1046249" y="3231726"/>
            <a:ext cx="3525751" cy="2212713"/>
          </a:xfrm>
          <a:prstGeom prst="rect">
            <a:avLst/>
          </a:prstGeom>
        </p:spPr>
      </p:pic>
    </p:spTree>
    <p:extLst>
      <p:ext uri="{BB962C8B-B14F-4D97-AF65-F5344CB8AC3E}">
        <p14:creationId xmlns:p14="http://schemas.microsoft.com/office/powerpoint/2010/main" val="11925769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11560" y="865272"/>
            <a:ext cx="8712968" cy="1051560"/>
          </a:xfrm>
        </p:spPr>
        <p:txBody>
          <a:bodyPr>
            <a:normAutofit fontScale="90000"/>
          </a:bodyPr>
          <a:lstStyle/>
          <a:p>
            <a:pPr lvl="0"/>
            <a:r>
              <a:rPr lang="fr-FR" dirty="0" smtClean="0"/>
              <a:t>l’habitat traditionnel des zones arides et semi arides (soufi, mozabite).</a:t>
            </a:r>
            <a:endParaRPr lang="fr-FR" dirty="0"/>
          </a:p>
        </p:txBody>
      </p:sp>
      <p:pic>
        <p:nvPicPr>
          <p:cNvPr id="4" name="Espace réservé du contenu 3" descr="img001 copy"/>
          <p:cNvPicPr>
            <a:picLocks noGrp="1"/>
          </p:cNvPicPr>
          <p:nvPr>
            <p:ph idx="1"/>
          </p:nvPr>
        </p:nvPicPr>
        <p:blipFill>
          <a:blip r:embed="rId2" cstate="print">
            <a:lum contrast="24000"/>
          </a:blip>
          <a:srcRect l="71566" t="63128" r="1575" b="3796"/>
          <a:stretch>
            <a:fillRect/>
          </a:stretch>
        </p:blipFill>
        <p:spPr bwMode="auto">
          <a:xfrm>
            <a:off x="251520" y="2060848"/>
            <a:ext cx="2592288" cy="2016224"/>
          </a:xfrm>
          <a:prstGeom prst="rect">
            <a:avLst/>
          </a:prstGeom>
          <a:noFill/>
          <a:ln w="9525">
            <a:noFill/>
            <a:miter lim="800000"/>
            <a:headEnd/>
            <a:tailEnd/>
          </a:ln>
        </p:spPr>
      </p:pic>
      <p:pic>
        <p:nvPicPr>
          <p:cNvPr id="5" name="Image 4" descr="http://img8.hostingpics.net/pics/251855Photo_048.jpg"/>
          <p:cNvPicPr/>
          <p:nvPr/>
        </p:nvPicPr>
        <p:blipFill>
          <a:blip r:embed="rId3" cstate="print"/>
          <a:srcRect/>
          <a:stretch>
            <a:fillRect/>
          </a:stretch>
        </p:blipFill>
        <p:spPr bwMode="auto">
          <a:xfrm>
            <a:off x="5580112" y="1484784"/>
            <a:ext cx="3251051" cy="3600400"/>
          </a:xfrm>
          <a:prstGeom prst="rect">
            <a:avLst/>
          </a:prstGeom>
          <a:noFill/>
          <a:ln w="9525">
            <a:noFill/>
            <a:miter lim="800000"/>
            <a:headEnd/>
            <a:tailEnd/>
          </a:ln>
        </p:spPr>
      </p:pic>
      <p:pic>
        <p:nvPicPr>
          <p:cNvPr id="6" name="Image 5" descr="http://img8.hostingpics.net/pics/315526souf.jpg"/>
          <p:cNvPicPr/>
          <p:nvPr/>
        </p:nvPicPr>
        <p:blipFill>
          <a:blip r:embed="rId4" cstate="print"/>
          <a:srcRect/>
          <a:stretch>
            <a:fillRect/>
          </a:stretch>
        </p:blipFill>
        <p:spPr bwMode="auto">
          <a:xfrm>
            <a:off x="2915816" y="2041550"/>
            <a:ext cx="2880320" cy="4195762"/>
          </a:xfrm>
          <a:prstGeom prst="rect">
            <a:avLst/>
          </a:prstGeom>
          <a:noFill/>
          <a:ln w="9525">
            <a:noFill/>
            <a:miter lim="800000"/>
            <a:headEnd/>
            <a:tailEnd/>
          </a:ln>
        </p:spPr>
      </p:pic>
      <p:sp>
        <p:nvSpPr>
          <p:cNvPr id="23553" name="Rectangle 1"/>
          <p:cNvSpPr>
            <a:spLocks noChangeArrowheads="1"/>
          </p:cNvSpPr>
          <p:nvPr/>
        </p:nvSpPr>
        <p:spPr bwMode="auto">
          <a:xfrm>
            <a:off x="451280" y="4705980"/>
            <a:ext cx="2263760" cy="52322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Maison Soufi</a:t>
            </a:r>
            <a:endParaRPr kumimoji="0" lang="fr-FR" sz="2800" b="0" i="0" u="none" strike="noStrike" cap="none" normalizeH="0" baseline="0" dirty="0" smtClean="0">
              <a:ln>
                <a:noFill/>
              </a:ln>
              <a:solidFill>
                <a:schemeClr val="tx1"/>
              </a:solidFill>
              <a:effectLst/>
              <a:latin typeface="Arial" pitchFamily="34" charset="0"/>
              <a:cs typeface="Arial" pitchFamily="34" charset="0"/>
            </a:endParaRPr>
          </a:p>
        </p:txBody>
      </p:sp>
      <p:sp>
        <p:nvSpPr>
          <p:cNvPr id="23554" name="Rectangle 2"/>
          <p:cNvSpPr>
            <a:spLocks noChangeArrowheads="1"/>
          </p:cNvSpPr>
          <p:nvPr/>
        </p:nvSpPr>
        <p:spPr bwMode="auto">
          <a:xfrm>
            <a:off x="5868144" y="5138028"/>
            <a:ext cx="2904961" cy="52322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Maison mozabite</a:t>
            </a:r>
            <a:endParaRPr kumimoji="0" lang="fr-FR" sz="2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02920" y="3933056"/>
            <a:ext cx="8641080" cy="2664296"/>
          </a:xfrm>
        </p:spPr>
        <p:style>
          <a:lnRef idx="2">
            <a:schemeClr val="dk1"/>
          </a:lnRef>
          <a:fillRef idx="1">
            <a:schemeClr val="lt1"/>
          </a:fillRef>
          <a:effectRef idx="0">
            <a:schemeClr val="dk1"/>
          </a:effectRef>
          <a:fontRef idx="minor">
            <a:schemeClr val="dk1"/>
          </a:fontRef>
        </p:style>
        <p:txBody>
          <a:bodyPr>
            <a:noAutofit/>
          </a:bodyPr>
          <a:lstStyle/>
          <a:p>
            <a:pPr lvl="0"/>
            <a:r>
              <a:rPr lang="fr-FR" sz="2000" b="0" dirty="0" smtClean="0">
                <a:solidFill>
                  <a:schemeClr val="tx1"/>
                </a:solidFill>
                <a:effectLst/>
              </a:rPr>
              <a:t>  </a:t>
            </a:r>
            <a:r>
              <a:rPr lang="fr-FR" sz="2400" b="0" dirty="0" smtClean="0">
                <a:solidFill>
                  <a:schemeClr val="tx1"/>
                </a:solidFill>
                <a:effectLst/>
              </a:rPr>
              <a:t>les villages Soufis se caractérisent par l’uniformité des styles (coupoles, voûtes). Les habitations disposent de courettes couvertes de palme, d’une cave pour la sieste en été et d’une terrasse pour dormir la nuit.  les matériaux utilisés sont essentiellement la rose de sable, la pierre, le plâtre.</a:t>
            </a:r>
            <a:r>
              <a:rPr lang="fr-FR" sz="1400" dirty="0" smtClean="0"/>
              <a:t/>
            </a:r>
            <a:br>
              <a:rPr lang="fr-FR" sz="1400" dirty="0" smtClean="0"/>
            </a:br>
            <a:r>
              <a:rPr lang="fr-FR" sz="1200" dirty="0" smtClean="0"/>
              <a:t/>
            </a:r>
            <a:br>
              <a:rPr lang="fr-FR" sz="1200" dirty="0" smtClean="0"/>
            </a:br>
            <a:endParaRPr lang="fr-FR" sz="1200" dirty="0"/>
          </a:p>
        </p:txBody>
      </p:sp>
      <p:pic>
        <p:nvPicPr>
          <p:cNvPr id="4" name="Espace réservé du contenu 3" descr="img047"/>
          <p:cNvPicPr>
            <a:picLocks noGrp="1"/>
          </p:cNvPicPr>
          <p:nvPr>
            <p:ph idx="1"/>
          </p:nvPr>
        </p:nvPicPr>
        <p:blipFill>
          <a:blip r:embed="rId2" cstate="print"/>
          <a:srcRect l="919" t="2159" r="-224" b="6017"/>
          <a:stretch>
            <a:fillRect/>
          </a:stretch>
        </p:blipFill>
        <p:spPr bwMode="auto">
          <a:xfrm>
            <a:off x="395536" y="548680"/>
            <a:ext cx="7920880" cy="3190627"/>
          </a:xfrm>
          <a:prstGeom prst="rect">
            <a:avLst/>
          </a:prstGeom>
          <a:noFill/>
          <a:ln w="19050" cmpd="sng">
            <a:solidFill>
              <a:srgbClr val="000000"/>
            </a:solidFill>
            <a:miter lim="800000"/>
            <a:headEnd/>
            <a:tailEnd/>
          </a:ln>
          <a:effectLst/>
        </p:spPr>
      </p:pic>
      <p:sp>
        <p:nvSpPr>
          <p:cNvPr id="6" name="Titre 1"/>
          <p:cNvSpPr txBox="1">
            <a:spLocks/>
          </p:cNvSpPr>
          <p:nvPr/>
        </p:nvSpPr>
        <p:spPr>
          <a:xfrm>
            <a:off x="357158" y="-525780"/>
            <a:ext cx="8183880" cy="1051560"/>
          </a:xfrm>
          <a:prstGeom prst="rect">
            <a:avLst/>
          </a:prstGeom>
        </p:spPr>
        <p:txBody>
          <a:bodyPr vert="horz" anchor="b">
            <a:normAutofit/>
          </a:bodyPr>
          <a:lstStyle/>
          <a:p>
            <a:pPr lvl="0">
              <a:spcBef>
                <a:spcPct val="0"/>
              </a:spcBef>
            </a:pPr>
            <a:r>
              <a:rPr lang="fr-FR" sz="3600" b="1" dirty="0" smtClean="0">
                <a:solidFill>
                  <a:srgbClr val="00B0F0"/>
                </a:solidFill>
              </a:rPr>
              <a:t>L’habitat soufi </a:t>
            </a:r>
            <a:r>
              <a:rPr kumimoji="0" lang="fr-FR" sz="3600" b="1" i="0" u="sng" strike="noStrike" kern="1200" cap="none" spc="0" normalizeH="0" baseline="0" noProof="0" dirty="0" smtClean="0">
                <a:ln>
                  <a:noFill/>
                </a:ln>
                <a:solidFill>
                  <a:schemeClr val="accent1">
                    <a:tint val="88000"/>
                    <a:satMod val="150000"/>
                  </a:schemeClr>
                </a:solidFill>
                <a:effectLst>
                  <a:outerShdw blurRad="53975" dist="22860" dir="5400000" algn="tl" rotWithShape="0">
                    <a:srgbClr val="000000">
                      <a:alpha val="55000"/>
                    </a:srgbClr>
                  </a:outerShdw>
                </a:effectLst>
                <a:uLnTx/>
                <a:uFillTx/>
                <a:latin typeface="+mj-lt"/>
                <a:ea typeface="+mj-ea"/>
                <a:cs typeface="+mj-cs"/>
              </a:rPr>
              <a:t> </a:t>
            </a:r>
            <a:endParaRPr kumimoji="0" lang="fr-FR" sz="3600" b="1" i="0" u="none" strike="noStrike" kern="1200" cap="none" spc="0" normalizeH="0" baseline="0" noProof="0" dirty="0">
              <a:ln>
                <a:noFill/>
              </a:ln>
              <a:solidFill>
                <a:schemeClr val="accent1">
                  <a:tint val="88000"/>
                  <a:satMod val="150000"/>
                </a:schemeClr>
              </a:solidFill>
              <a:effectLst>
                <a:outerShdw blurRad="53975" dist="22860" dir="5400000" algn="tl" rotWithShape="0">
                  <a:srgbClr val="000000">
                    <a:alpha val="55000"/>
                  </a:srgbClr>
                </a:outerShdw>
              </a:effectLst>
              <a:uLnTx/>
              <a:uFillTx/>
              <a:latin typeface="+mj-lt"/>
              <a:ea typeface="+mj-ea"/>
              <a:cs typeface="+mj-cs"/>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85720" y="428604"/>
            <a:ext cx="8183880" cy="1051560"/>
          </a:xfrm>
        </p:spPr>
        <p:txBody>
          <a:bodyPr/>
          <a:lstStyle/>
          <a:p>
            <a:r>
              <a:rPr lang="fr-FR" u="sng" dirty="0" smtClean="0"/>
              <a:t>L’habitat du Mz’ab </a:t>
            </a:r>
            <a:endParaRPr lang="fr-FR" dirty="0"/>
          </a:p>
        </p:txBody>
      </p:sp>
      <p:sp>
        <p:nvSpPr>
          <p:cNvPr id="3" name="Espace réservé du contenu 2"/>
          <p:cNvSpPr>
            <a:spLocks noGrp="1"/>
          </p:cNvSpPr>
          <p:nvPr>
            <p:ph idx="1"/>
          </p:nvPr>
        </p:nvSpPr>
        <p:spPr>
          <a:xfrm>
            <a:off x="571472" y="2071678"/>
            <a:ext cx="8183880" cy="4187952"/>
          </a:xfrm>
        </p:spPr>
        <p:txBody>
          <a:bodyPr/>
          <a:lstStyle/>
          <a:p>
            <a:pPr>
              <a:buNone/>
            </a:pPr>
            <a:r>
              <a:rPr lang="fr-FR" dirty="0" smtClean="0"/>
              <a:t> La ville est construite autour d’une mosquée fortifiée, qui assure la protection aussi bien morale que physique. L’isolement entre les femmes et les hommes et la préservation de l’intimité ainsi que la protection contre l’aridité du climat, priment dans cette architecture. La maison s’articule autour d’un </a:t>
            </a:r>
            <a:r>
              <a:rPr lang="fr-FR" dirty="0" err="1" smtClean="0"/>
              <a:t>Wast</a:t>
            </a:r>
            <a:r>
              <a:rPr lang="fr-FR" dirty="0" smtClean="0"/>
              <a:t> </a:t>
            </a:r>
            <a:r>
              <a:rPr lang="fr-FR" dirty="0" err="1" smtClean="0"/>
              <a:t>Eddar</a:t>
            </a:r>
            <a:endParaRPr lang="fr-F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23528" y="476672"/>
            <a:ext cx="8183880" cy="1051560"/>
          </a:xfrm>
        </p:spPr>
        <p:txBody>
          <a:bodyPr>
            <a:normAutofit fontScale="90000"/>
          </a:bodyPr>
          <a:lstStyle/>
          <a:p>
            <a:r>
              <a:rPr lang="fr-FR" dirty="0" smtClean="0"/>
              <a:t>2. </a:t>
            </a:r>
            <a:r>
              <a:rPr lang="fr-FR" dirty="0"/>
              <a:t>Habitat contemporain en Algérie</a:t>
            </a:r>
            <a:r>
              <a:rPr lang="fr-FR" dirty="0" smtClean="0"/>
              <a:t> : </a:t>
            </a:r>
            <a:endParaRPr lang="fr-FR" dirty="0"/>
          </a:p>
        </p:txBody>
      </p:sp>
      <p:sp>
        <p:nvSpPr>
          <p:cNvPr id="3" name="Espace réservé du contenu 2"/>
          <p:cNvSpPr>
            <a:spLocks noGrp="1"/>
          </p:cNvSpPr>
          <p:nvPr>
            <p:ph idx="1"/>
          </p:nvPr>
        </p:nvSpPr>
        <p:spPr>
          <a:xfrm>
            <a:off x="502920" y="1977352"/>
            <a:ext cx="8183880" cy="4187952"/>
          </a:xfrm>
        </p:spPr>
        <p:txBody>
          <a:bodyPr/>
          <a:lstStyle/>
          <a:p>
            <a:r>
              <a:rPr lang="fr-FR" dirty="0" smtClean="0"/>
              <a:t>C’est un type nouveau par rapport au traditionnel, il s’agit d’utiliser des matériaux et procédés nouveaux pour répondre aux exigences de la société d’aujourd’hui. </a:t>
            </a:r>
            <a:endParaRPr lang="fr-F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2536" y="44624"/>
            <a:ext cx="9396536" cy="1051560"/>
          </a:xfrm>
        </p:spPr>
        <p:txBody>
          <a:bodyPr>
            <a:normAutofit fontScale="90000"/>
          </a:bodyPr>
          <a:lstStyle/>
          <a:p>
            <a:r>
              <a:rPr lang="fr-FR" dirty="0" smtClean="0"/>
              <a:t>3. L’habitat individuel </a:t>
            </a:r>
            <a:r>
              <a:rPr lang="fr-FR" dirty="0"/>
              <a:t>(lotissements)</a:t>
            </a:r>
            <a:r>
              <a:rPr lang="fr-FR" dirty="0" smtClean="0"/>
              <a:t>:</a:t>
            </a:r>
            <a:endParaRPr lang="fr-FR" dirty="0"/>
          </a:p>
        </p:txBody>
      </p:sp>
      <p:sp>
        <p:nvSpPr>
          <p:cNvPr id="3" name="Espace réservé du contenu 2"/>
          <p:cNvSpPr>
            <a:spLocks noGrp="1"/>
          </p:cNvSpPr>
          <p:nvPr>
            <p:ph idx="1"/>
          </p:nvPr>
        </p:nvSpPr>
        <p:spPr>
          <a:xfrm>
            <a:off x="502920" y="980728"/>
            <a:ext cx="8183880" cy="4187952"/>
          </a:xfrm>
        </p:spPr>
        <p:txBody>
          <a:bodyPr/>
          <a:lstStyle/>
          <a:p>
            <a:r>
              <a:rPr lang="fr-FR" dirty="0" smtClean="0"/>
              <a:t>est un logement unifamilial, implanté directement sur une parcelle de sol naturel et dont l’appropriation est à titre privatif. </a:t>
            </a:r>
          </a:p>
          <a:p>
            <a:endParaRPr lang="fr-FR" dirty="0"/>
          </a:p>
        </p:txBody>
      </p:sp>
      <p:sp>
        <p:nvSpPr>
          <p:cNvPr id="5" name="ZoneTexte 4"/>
          <p:cNvSpPr txBox="1"/>
          <p:nvPr/>
        </p:nvSpPr>
        <p:spPr>
          <a:xfrm>
            <a:off x="3203848" y="2564904"/>
            <a:ext cx="3096344" cy="369332"/>
          </a:xfrm>
          <a:prstGeom prst="rect">
            <a:avLst/>
          </a:prstGeom>
          <a:noFill/>
        </p:spPr>
        <p:txBody>
          <a:bodyPr wrap="square" rtlCol="0">
            <a:spAutoFit/>
          </a:bodyPr>
          <a:lstStyle/>
          <a:p>
            <a:endParaRPr lang="fr-FR" dirty="0"/>
          </a:p>
        </p:txBody>
      </p:sp>
      <p:pic>
        <p:nvPicPr>
          <p:cNvPr id="7" name="Picture 13" descr="http://cacheletv.planetb.fr/images_IH/IH_TR5800.500.1_ext0.jpg"/>
          <p:cNvPicPr>
            <a:picLocks noChangeAspect="1" noChangeArrowheads="1"/>
          </p:cNvPicPr>
          <p:nvPr/>
        </p:nvPicPr>
        <p:blipFill>
          <a:blip r:embed="rId3" cstate="print"/>
          <a:srcRect t="17432"/>
          <a:stretch>
            <a:fillRect/>
          </a:stretch>
        </p:blipFill>
        <p:spPr bwMode="auto">
          <a:xfrm>
            <a:off x="4427984" y="3023742"/>
            <a:ext cx="3786214" cy="3069554"/>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80608" y="332656"/>
            <a:ext cx="4439464" cy="1051560"/>
          </a:xfrm>
        </p:spPr>
        <p:txBody>
          <a:bodyPr/>
          <a:lstStyle/>
          <a:p>
            <a:r>
              <a:rPr lang="fr-FR" dirty="0" smtClean="0"/>
              <a:t>Ses typologies </a:t>
            </a:r>
            <a:endParaRPr lang="fr-FR" dirty="0"/>
          </a:p>
        </p:txBody>
      </p:sp>
      <p:sp>
        <p:nvSpPr>
          <p:cNvPr id="3" name="Espace réservé du contenu 2"/>
          <p:cNvSpPr>
            <a:spLocks noGrp="1"/>
          </p:cNvSpPr>
          <p:nvPr>
            <p:ph idx="1"/>
          </p:nvPr>
        </p:nvSpPr>
        <p:spPr>
          <a:xfrm>
            <a:off x="214282" y="1628799"/>
            <a:ext cx="3637638" cy="4844083"/>
          </a:xfrm>
        </p:spPr>
        <p:txBody>
          <a:bodyPr>
            <a:normAutofit fontScale="62500" lnSpcReduction="20000"/>
          </a:bodyPr>
          <a:lstStyle/>
          <a:p>
            <a:pPr>
              <a:lnSpc>
                <a:spcPct val="150000"/>
              </a:lnSpc>
            </a:pPr>
            <a:r>
              <a:rPr lang="fr-FR" dirty="0" smtClean="0"/>
              <a:t>L’habitat urbain planifié : </a:t>
            </a:r>
          </a:p>
          <a:p>
            <a:pPr>
              <a:lnSpc>
                <a:spcPct val="150000"/>
              </a:lnSpc>
              <a:buNone/>
            </a:pPr>
            <a:r>
              <a:rPr lang="fr-FR" dirty="0" smtClean="0"/>
              <a:t>  lotissement, Villa </a:t>
            </a:r>
          </a:p>
          <a:p>
            <a:pPr>
              <a:lnSpc>
                <a:spcPct val="150000"/>
              </a:lnSpc>
            </a:pPr>
            <a:r>
              <a:rPr lang="fr-FR" dirty="0" smtClean="0"/>
              <a:t>L’habitat auto construit planifié. </a:t>
            </a:r>
          </a:p>
          <a:p>
            <a:pPr>
              <a:lnSpc>
                <a:spcPct val="150000"/>
              </a:lnSpc>
            </a:pPr>
            <a:r>
              <a:rPr lang="fr-FR" dirty="0" smtClean="0"/>
              <a:t>Auto construit non planifié  </a:t>
            </a:r>
            <a:r>
              <a:rPr lang="fr-FR" dirty="0"/>
              <a:t>spontané (informel</a:t>
            </a:r>
            <a:r>
              <a:rPr lang="fr-FR" dirty="0" smtClean="0"/>
              <a:t>):</a:t>
            </a:r>
          </a:p>
          <a:p>
            <a:r>
              <a:rPr lang="fr-FR" b="1" dirty="0" err="1"/>
              <a:t>aractéristiques</a:t>
            </a:r>
            <a:r>
              <a:rPr lang="fr-FR" b="1" dirty="0"/>
              <a:t> :</a:t>
            </a:r>
          </a:p>
          <a:p>
            <a:r>
              <a:rPr lang="fr-FR" dirty="0"/>
              <a:t>Auto-construction sans planification </a:t>
            </a:r>
          </a:p>
          <a:p>
            <a:r>
              <a:rPr lang="fr-FR" dirty="0"/>
              <a:t>Manque d’infrastructures </a:t>
            </a:r>
          </a:p>
          <a:p>
            <a:r>
              <a:rPr lang="fr-FR" dirty="0"/>
              <a:t>Développement en périphérie urbaine </a:t>
            </a:r>
          </a:p>
        </p:txBody>
      </p:sp>
      <p:pic>
        <p:nvPicPr>
          <p:cNvPr id="5" name="Image 4"/>
          <p:cNvPicPr>
            <a:picLocks noChangeAspect="1"/>
          </p:cNvPicPr>
          <p:nvPr/>
        </p:nvPicPr>
        <p:blipFill>
          <a:blip r:embed="rId3"/>
          <a:stretch>
            <a:fillRect/>
          </a:stretch>
        </p:blipFill>
        <p:spPr>
          <a:xfrm>
            <a:off x="3538677" y="3265437"/>
            <a:ext cx="5425812" cy="3207446"/>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08600" y="332656"/>
            <a:ext cx="8183880" cy="1051560"/>
          </a:xfrm>
        </p:spPr>
        <p:txBody>
          <a:bodyPr/>
          <a:lstStyle/>
          <a:p>
            <a:r>
              <a:rPr lang="fr-FR" dirty="0" smtClean="0"/>
              <a:t>4. L’habitat collectif : </a:t>
            </a:r>
            <a:endParaRPr lang="fr-FR" dirty="0"/>
          </a:p>
        </p:txBody>
      </p:sp>
      <p:sp>
        <p:nvSpPr>
          <p:cNvPr id="3" name="Espace réservé du contenu 2"/>
          <p:cNvSpPr>
            <a:spLocks noGrp="1"/>
          </p:cNvSpPr>
          <p:nvPr>
            <p:ph idx="1"/>
          </p:nvPr>
        </p:nvSpPr>
        <p:spPr>
          <a:xfrm>
            <a:off x="480060" y="1335024"/>
            <a:ext cx="8196396" cy="1517912"/>
          </a:xfrm>
        </p:spPr>
        <p:txBody>
          <a:bodyPr>
            <a:normAutofit fontScale="92500" lnSpcReduction="20000"/>
          </a:bodyPr>
          <a:lstStyle/>
          <a:p>
            <a:r>
              <a:rPr lang="fr-FR" dirty="0" smtClean="0"/>
              <a:t>Forme d’habitat dans le quel résident plusieurs familles. C’est la superposition et la juxtaposition d’unités d’habitation dont les accès sont communs.</a:t>
            </a:r>
            <a:endParaRPr lang="fr-FR" dirty="0"/>
          </a:p>
        </p:txBody>
      </p:sp>
      <p:pic>
        <p:nvPicPr>
          <p:cNvPr id="4" name="Image 3"/>
          <p:cNvPicPr>
            <a:picLocks noChangeAspect="1"/>
          </p:cNvPicPr>
          <p:nvPr/>
        </p:nvPicPr>
        <p:blipFill>
          <a:blip r:embed="rId3"/>
          <a:stretch>
            <a:fillRect/>
          </a:stretch>
        </p:blipFill>
        <p:spPr>
          <a:xfrm>
            <a:off x="4129980" y="2996952"/>
            <a:ext cx="4762500" cy="3571875"/>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11560" y="476672"/>
            <a:ext cx="6480720" cy="691520"/>
          </a:xfrm>
        </p:spPr>
        <p:txBody>
          <a:bodyPr/>
          <a:lstStyle/>
          <a:p>
            <a:r>
              <a:rPr lang="fr-FR" dirty="0" smtClean="0"/>
              <a:t>1.1.l’ Habiter : </a:t>
            </a:r>
            <a:endParaRPr lang="fr-FR" dirty="0"/>
          </a:p>
        </p:txBody>
      </p:sp>
      <p:sp>
        <p:nvSpPr>
          <p:cNvPr id="3" name="Espace réservé du contenu 2"/>
          <p:cNvSpPr>
            <a:spLocks noGrp="1"/>
          </p:cNvSpPr>
          <p:nvPr>
            <p:ph idx="1"/>
          </p:nvPr>
        </p:nvSpPr>
        <p:spPr>
          <a:xfrm>
            <a:off x="214282" y="1340768"/>
            <a:ext cx="8568000" cy="4986880"/>
          </a:xfrm>
        </p:spPr>
        <p:txBody>
          <a:bodyPr>
            <a:normAutofit/>
          </a:bodyPr>
          <a:lstStyle/>
          <a:p>
            <a:pPr lvl="0"/>
            <a:r>
              <a:rPr lang="fr-FR" dirty="0" smtClean="0"/>
              <a:t>Ch.NORBERG-SCHULZ </a:t>
            </a:r>
          </a:p>
          <a:p>
            <a:pPr lvl="0"/>
            <a:r>
              <a:rPr lang="fr-FR" dirty="0" smtClean="0"/>
              <a:t>« </a:t>
            </a:r>
            <a:r>
              <a:rPr lang="fr-FR" i="1" dirty="0" smtClean="0"/>
              <a:t>l'homme habite lorsqu’il réussit à </a:t>
            </a:r>
            <a:r>
              <a:rPr lang="fr-FR" b="1" i="1" dirty="0" smtClean="0"/>
              <a:t>s’orienter </a:t>
            </a:r>
            <a:r>
              <a:rPr lang="fr-FR" i="1" dirty="0" smtClean="0"/>
              <a:t>dans un milieu ou à </a:t>
            </a:r>
            <a:r>
              <a:rPr lang="fr-FR" b="1" i="1" dirty="0" smtClean="0"/>
              <a:t>s’identifier</a:t>
            </a:r>
            <a:r>
              <a:rPr lang="fr-FR" i="1" dirty="0" smtClean="0"/>
              <a:t> à lui ou tout simplement lorsqu’il </a:t>
            </a:r>
            <a:r>
              <a:rPr lang="fr-FR" i="1" u="sng" dirty="0" smtClean="0"/>
              <a:t>expérimente la signification d'un milieu</a:t>
            </a:r>
            <a:r>
              <a:rPr lang="fr-FR" i="1" dirty="0" smtClean="0"/>
              <a:t> ». </a:t>
            </a:r>
            <a:endParaRPr lang="fr-FR" dirty="0" smtClean="0"/>
          </a:p>
          <a:p>
            <a:r>
              <a:rPr lang="fr-FR" dirty="0" smtClean="0"/>
              <a:t>habiter consiste à </a:t>
            </a:r>
            <a:r>
              <a:rPr lang="fr-FR" u="sng" dirty="0" smtClean="0"/>
              <a:t>connaître </a:t>
            </a:r>
            <a:r>
              <a:rPr lang="fr-FR" b="1" u="sng" dirty="0" smtClean="0"/>
              <a:t>l’appartenance</a:t>
            </a:r>
            <a:r>
              <a:rPr lang="fr-FR" b="1" dirty="0" smtClean="0"/>
              <a:t> </a:t>
            </a:r>
            <a:r>
              <a:rPr lang="fr-FR" dirty="0" smtClean="0"/>
              <a:t>à un </a:t>
            </a:r>
            <a:r>
              <a:rPr lang="fr-FR" u="sng" dirty="0" smtClean="0"/>
              <a:t>lieu donné</a:t>
            </a:r>
            <a:r>
              <a:rPr lang="fr-FR" dirty="0" smtClean="0"/>
              <a:t>. C’est le rapport qui s’est établi entre l’aspect corporel et spatial. un </a:t>
            </a:r>
            <a:r>
              <a:rPr lang="fr-FR" b="1" dirty="0" smtClean="0"/>
              <a:t>acte d’identification</a:t>
            </a:r>
            <a:r>
              <a:rPr lang="fr-FR" dirty="0" smtClean="0"/>
              <a:t>.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67544" y="1556792"/>
            <a:ext cx="8183880" cy="4187952"/>
          </a:xfrm>
        </p:spPr>
        <p:txBody>
          <a:bodyPr>
            <a:normAutofit/>
          </a:bodyPr>
          <a:lstStyle/>
          <a:p>
            <a:r>
              <a:rPr lang="fr-FR" b="1" u="sng" dirty="0" smtClean="0"/>
              <a:t>« </a:t>
            </a:r>
            <a:r>
              <a:rPr lang="fr-FR" b="1" i="1" u="sng" dirty="0" smtClean="0"/>
              <a:t>Normaliser, standardiser et livrer</a:t>
            </a:r>
            <a:r>
              <a:rPr lang="fr-FR" b="1" u="sng" dirty="0" smtClean="0"/>
              <a:t> » </a:t>
            </a:r>
            <a:r>
              <a:rPr lang="fr-FR" dirty="0" smtClean="0"/>
              <a:t>ceci a été impératif pour résoudre la crise du logement, et la volonté de construire vite et en grand nombre. Hérité de la politique des HLM en France des années 50. Ce type d’habitat s’est avéré assez mal adapté au mode de vie algérien, notamment du point de vue de son exiguïté  </a:t>
            </a:r>
            <a:endParaRPr lang="fr-FR"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7504" y="9019"/>
            <a:ext cx="8183880" cy="1051560"/>
          </a:xfrm>
        </p:spPr>
        <p:txBody>
          <a:bodyPr>
            <a:normAutofit fontScale="90000"/>
          </a:bodyPr>
          <a:lstStyle/>
          <a:p>
            <a:r>
              <a:rPr lang="fr-FR" dirty="0"/>
              <a:t>2.1 Logement Social Locatif (LSL)</a:t>
            </a:r>
          </a:p>
        </p:txBody>
      </p:sp>
      <p:sp>
        <p:nvSpPr>
          <p:cNvPr id="3" name="Espace réservé du contenu 2"/>
          <p:cNvSpPr>
            <a:spLocks noGrp="1"/>
          </p:cNvSpPr>
          <p:nvPr>
            <p:ph idx="1"/>
          </p:nvPr>
        </p:nvSpPr>
        <p:spPr>
          <a:xfrm>
            <a:off x="107504" y="1268760"/>
            <a:ext cx="5580112" cy="5130896"/>
          </a:xfrm>
        </p:spPr>
        <p:txBody>
          <a:bodyPr>
            <a:normAutofit fontScale="85000" lnSpcReduction="10000"/>
          </a:bodyPr>
          <a:lstStyle/>
          <a:p>
            <a:r>
              <a:rPr lang="fr-FR" b="1" dirty="0"/>
              <a:t>➤ Définition</a:t>
            </a:r>
          </a:p>
          <a:p>
            <a:r>
              <a:rPr lang="fr-FR" dirty="0"/>
              <a:t>Logement public destiné aux </a:t>
            </a:r>
            <a:r>
              <a:rPr lang="fr-FR" b="1" dirty="0"/>
              <a:t>faibles revenus</a:t>
            </a:r>
            <a:r>
              <a:rPr lang="fr-FR" dirty="0"/>
              <a:t> </a:t>
            </a:r>
          </a:p>
          <a:p>
            <a:r>
              <a:rPr lang="fr-FR" dirty="0"/>
              <a:t>Statut : </a:t>
            </a:r>
            <a:r>
              <a:rPr lang="fr-FR" b="1" dirty="0"/>
              <a:t>locatif</a:t>
            </a:r>
            <a:r>
              <a:rPr lang="fr-FR" dirty="0"/>
              <a:t> </a:t>
            </a:r>
          </a:p>
          <a:p>
            <a:r>
              <a:rPr lang="fr-FR" b="1" dirty="0"/>
              <a:t>➤ Caractéristiques spatiales</a:t>
            </a:r>
          </a:p>
          <a:p>
            <a:r>
              <a:rPr lang="fr-FR" dirty="0"/>
              <a:t>Immeubles en </a:t>
            </a:r>
            <a:r>
              <a:rPr lang="fr-FR" b="1" dirty="0"/>
              <a:t>barres ou plots</a:t>
            </a:r>
            <a:r>
              <a:rPr lang="fr-FR" dirty="0"/>
              <a:t> </a:t>
            </a:r>
          </a:p>
          <a:p>
            <a:r>
              <a:rPr lang="fr-FR" dirty="0"/>
              <a:t>Organisation répétitive </a:t>
            </a:r>
          </a:p>
          <a:p>
            <a:r>
              <a:rPr lang="fr-FR" dirty="0"/>
              <a:t>Espaces extérieurs souvent </a:t>
            </a:r>
            <a:r>
              <a:rPr lang="fr-FR" b="1" dirty="0"/>
              <a:t>résiduels</a:t>
            </a:r>
            <a:r>
              <a:rPr lang="fr-FR" dirty="0"/>
              <a:t> </a:t>
            </a:r>
          </a:p>
          <a:p>
            <a:r>
              <a:rPr lang="fr-FR" b="1" dirty="0"/>
              <a:t>➤ Lecture pédagogique</a:t>
            </a:r>
          </a:p>
          <a:p>
            <a:r>
              <a:rPr lang="fr-FR" dirty="0"/>
              <a:t>Exemple typique de </a:t>
            </a:r>
            <a:r>
              <a:rPr lang="fr-FR" b="1" dirty="0"/>
              <a:t>production de masse</a:t>
            </a:r>
            <a:r>
              <a:rPr lang="fr-FR" dirty="0"/>
              <a:t> </a:t>
            </a:r>
          </a:p>
          <a:p>
            <a:r>
              <a:rPr lang="fr-FR" dirty="0"/>
              <a:t>Faible qualité des </a:t>
            </a:r>
            <a:r>
              <a:rPr lang="fr-FR" b="1" dirty="0"/>
              <a:t>espaces intermédiaires</a:t>
            </a:r>
            <a:endParaRPr lang="fr-FR" dirty="0"/>
          </a:p>
          <a:p>
            <a:endParaRPr lang="fr-FR" dirty="0"/>
          </a:p>
        </p:txBody>
      </p:sp>
      <p:pic>
        <p:nvPicPr>
          <p:cNvPr id="4" name="Image 3"/>
          <p:cNvPicPr>
            <a:picLocks noChangeAspect="1"/>
          </p:cNvPicPr>
          <p:nvPr/>
        </p:nvPicPr>
        <p:blipFill>
          <a:blip r:embed="rId2"/>
          <a:stretch>
            <a:fillRect/>
          </a:stretch>
        </p:blipFill>
        <p:spPr>
          <a:xfrm>
            <a:off x="5508103" y="1484783"/>
            <a:ext cx="3312369" cy="3744417"/>
          </a:xfrm>
          <a:prstGeom prst="rect">
            <a:avLst/>
          </a:prstGeom>
        </p:spPr>
      </p:pic>
    </p:spTree>
    <p:extLst>
      <p:ext uri="{BB962C8B-B14F-4D97-AF65-F5344CB8AC3E}">
        <p14:creationId xmlns:p14="http://schemas.microsoft.com/office/powerpoint/2010/main" val="962008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1520" y="188640"/>
            <a:ext cx="8183880" cy="1051560"/>
          </a:xfrm>
        </p:spPr>
        <p:txBody>
          <a:bodyPr>
            <a:normAutofit fontScale="90000"/>
          </a:bodyPr>
          <a:lstStyle/>
          <a:p>
            <a:r>
              <a:rPr lang="fr-FR" dirty="0"/>
              <a:t>2.2 Logement Promotionnel Aidé (LPA) (ex-LSP)</a:t>
            </a:r>
          </a:p>
        </p:txBody>
      </p:sp>
      <p:sp>
        <p:nvSpPr>
          <p:cNvPr id="3" name="Espace réservé du contenu 2"/>
          <p:cNvSpPr>
            <a:spLocks noGrp="1"/>
          </p:cNvSpPr>
          <p:nvPr>
            <p:ph idx="1"/>
          </p:nvPr>
        </p:nvSpPr>
        <p:spPr>
          <a:xfrm>
            <a:off x="-32393" y="1335024"/>
            <a:ext cx="5252465" cy="4110200"/>
          </a:xfrm>
        </p:spPr>
        <p:txBody>
          <a:bodyPr>
            <a:normAutofit fontScale="92500" lnSpcReduction="20000"/>
          </a:bodyPr>
          <a:lstStyle/>
          <a:p>
            <a:r>
              <a:rPr lang="fr-FR" b="1" dirty="0"/>
              <a:t>➤ Définition</a:t>
            </a:r>
          </a:p>
          <a:p>
            <a:r>
              <a:rPr lang="fr-FR" dirty="0"/>
              <a:t>Destiné à la </a:t>
            </a:r>
            <a:r>
              <a:rPr lang="fr-FR" b="1" dirty="0"/>
              <a:t>classe moyenne</a:t>
            </a:r>
            <a:r>
              <a:rPr lang="fr-FR" dirty="0"/>
              <a:t> </a:t>
            </a:r>
          </a:p>
          <a:p>
            <a:r>
              <a:rPr lang="fr-FR" dirty="0"/>
              <a:t>Financement mixte (État + bénéficiaire) </a:t>
            </a:r>
          </a:p>
          <a:p>
            <a:r>
              <a:rPr lang="fr-FR" b="1" dirty="0"/>
              <a:t>➤ Caractéristiques</a:t>
            </a:r>
          </a:p>
          <a:p>
            <a:r>
              <a:rPr lang="fr-FR" dirty="0"/>
              <a:t>Immeubles plus </a:t>
            </a:r>
            <a:r>
              <a:rPr lang="fr-FR" b="1" dirty="0"/>
              <a:t>structurés</a:t>
            </a:r>
            <a:r>
              <a:rPr lang="fr-FR" dirty="0"/>
              <a:t> </a:t>
            </a:r>
          </a:p>
          <a:p>
            <a:r>
              <a:rPr lang="fr-FR" dirty="0"/>
              <a:t>Meilleure qualité architecturale que le LSL </a:t>
            </a:r>
          </a:p>
          <a:p>
            <a:r>
              <a:rPr lang="fr-FR" dirty="0"/>
              <a:t>Début de prise en compte des </a:t>
            </a:r>
            <a:r>
              <a:rPr lang="fr-FR" b="1" dirty="0"/>
              <a:t>espaces extérieurs</a:t>
            </a:r>
            <a:r>
              <a:rPr lang="fr-FR" dirty="0"/>
              <a:t> </a:t>
            </a:r>
          </a:p>
          <a:p>
            <a:endParaRPr lang="fr-FR" dirty="0"/>
          </a:p>
        </p:txBody>
      </p:sp>
    </p:spTree>
    <p:extLst>
      <p:ext uri="{BB962C8B-B14F-4D97-AF65-F5344CB8AC3E}">
        <p14:creationId xmlns:p14="http://schemas.microsoft.com/office/powerpoint/2010/main" val="35733368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1520" y="-525780"/>
            <a:ext cx="8784976" cy="1051560"/>
          </a:xfrm>
        </p:spPr>
        <p:txBody>
          <a:bodyPr>
            <a:normAutofit fontScale="90000"/>
          </a:bodyPr>
          <a:lstStyle/>
          <a:p>
            <a:r>
              <a:rPr lang="fr-FR" dirty="0"/>
              <a:t>2.3 Logement AADL (location-vente)</a:t>
            </a:r>
          </a:p>
        </p:txBody>
      </p:sp>
      <p:sp>
        <p:nvSpPr>
          <p:cNvPr id="3" name="Espace réservé du contenu 2"/>
          <p:cNvSpPr>
            <a:spLocks noGrp="1"/>
          </p:cNvSpPr>
          <p:nvPr>
            <p:ph idx="1"/>
          </p:nvPr>
        </p:nvSpPr>
        <p:spPr>
          <a:xfrm>
            <a:off x="291915" y="525780"/>
            <a:ext cx="8183880" cy="2903220"/>
          </a:xfrm>
        </p:spPr>
        <p:txBody>
          <a:bodyPr numCol="2">
            <a:normAutofit fontScale="77500" lnSpcReduction="20000"/>
          </a:bodyPr>
          <a:lstStyle/>
          <a:p>
            <a:r>
              <a:rPr lang="fr-FR" b="1" dirty="0"/>
              <a:t>➤ Définition</a:t>
            </a:r>
          </a:p>
          <a:p>
            <a:r>
              <a:rPr lang="fr-FR" dirty="0"/>
              <a:t>Programme de AADL </a:t>
            </a:r>
          </a:p>
          <a:p>
            <a:r>
              <a:rPr lang="fr-FR" dirty="0"/>
              <a:t>Accès via </a:t>
            </a:r>
            <a:r>
              <a:rPr lang="fr-FR" b="1" dirty="0"/>
              <a:t>location-vente</a:t>
            </a:r>
            <a:r>
              <a:rPr lang="fr-FR" dirty="0"/>
              <a:t> </a:t>
            </a:r>
          </a:p>
          <a:p>
            <a:r>
              <a:rPr lang="fr-FR" b="1" dirty="0"/>
              <a:t>➤ Caractéristiques urbaines</a:t>
            </a:r>
          </a:p>
          <a:p>
            <a:r>
              <a:rPr lang="fr-FR" b="1" dirty="0"/>
              <a:t>Grands ensembles</a:t>
            </a:r>
            <a:r>
              <a:rPr lang="fr-FR" dirty="0"/>
              <a:t> (tours + barres) </a:t>
            </a:r>
          </a:p>
          <a:p>
            <a:r>
              <a:rPr lang="fr-FR" dirty="0"/>
              <a:t>Densité élevée </a:t>
            </a:r>
          </a:p>
          <a:p>
            <a:r>
              <a:rPr lang="fr-FR" dirty="0"/>
              <a:t>Espaces ouverts très vastes </a:t>
            </a:r>
          </a:p>
          <a:p>
            <a:r>
              <a:rPr lang="fr-FR" b="1" dirty="0"/>
              <a:t>➤ Lecture pédagogique</a:t>
            </a:r>
          </a:p>
          <a:p>
            <a:r>
              <a:rPr lang="fr-FR" dirty="0"/>
              <a:t>Exemple de </a:t>
            </a:r>
            <a:r>
              <a:rPr lang="fr-FR" b="1" dirty="0"/>
              <a:t>planification à grande échelle</a:t>
            </a:r>
            <a:r>
              <a:rPr lang="fr-FR" dirty="0"/>
              <a:t> </a:t>
            </a:r>
          </a:p>
          <a:p>
            <a:r>
              <a:rPr lang="fr-FR" dirty="0"/>
              <a:t>Problème fréquent :</a:t>
            </a:r>
            <a:br>
              <a:rPr lang="fr-FR" dirty="0"/>
            </a:br>
            <a:r>
              <a:rPr lang="fr-FR" dirty="0" smtClean="0"/>
              <a:t>espaces </a:t>
            </a:r>
            <a:r>
              <a:rPr lang="fr-FR" dirty="0"/>
              <a:t>ouverts = </a:t>
            </a:r>
            <a:r>
              <a:rPr lang="fr-FR" b="1" dirty="0"/>
              <a:t>peu lisibles / peu appropriés</a:t>
            </a:r>
            <a:r>
              <a:rPr lang="fr-FR" dirty="0"/>
              <a:t> </a:t>
            </a:r>
          </a:p>
          <a:p>
            <a:endParaRPr lang="fr-FR" dirty="0"/>
          </a:p>
        </p:txBody>
      </p:sp>
      <p:pic>
        <p:nvPicPr>
          <p:cNvPr id="4" name="Image 3"/>
          <p:cNvPicPr>
            <a:picLocks noChangeAspect="1"/>
          </p:cNvPicPr>
          <p:nvPr/>
        </p:nvPicPr>
        <p:blipFill>
          <a:blip r:embed="rId2"/>
          <a:stretch>
            <a:fillRect/>
          </a:stretch>
        </p:blipFill>
        <p:spPr>
          <a:xfrm>
            <a:off x="286580" y="3429000"/>
            <a:ext cx="8574396" cy="3531482"/>
          </a:xfrm>
          <a:prstGeom prst="rect">
            <a:avLst/>
          </a:prstGeom>
        </p:spPr>
      </p:pic>
    </p:spTree>
    <p:extLst>
      <p:ext uri="{BB962C8B-B14F-4D97-AF65-F5344CB8AC3E}">
        <p14:creationId xmlns:p14="http://schemas.microsoft.com/office/powerpoint/2010/main" val="41212881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1813" y="-525780"/>
            <a:ext cx="9577064" cy="1051560"/>
          </a:xfrm>
        </p:spPr>
        <p:txBody>
          <a:bodyPr>
            <a:normAutofit fontScale="90000"/>
          </a:bodyPr>
          <a:lstStyle/>
          <a:p>
            <a:r>
              <a:rPr lang="fr-FR" dirty="0"/>
              <a:t>2.4 Logement Promotionnel Public (LPP)</a:t>
            </a:r>
          </a:p>
        </p:txBody>
      </p:sp>
      <p:sp>
        <p:nvSpPr>
          <p:cNvPr id="3" name="Espace réservé du contenu 2"/>
          <p:cNvSpPr>
            <a:spLocks noGrp="1"/>
          </p:cNvSpPr>
          <p:nvPr>
            <p:ph idx="1"/>
          </p:nvPr>
        </p:nvSpPr>
        <p:spPr>
          <a:xfrm>
            <a:off x="323528" y="572087"/>
            <a:ext cx="8183880" cy="2856913"/>
          </a:xfrm>
        </p:spPr>
        <p:txBody>
          <a:bodyPr numCol="2">
            <a:normAutofit fontScale="77500" lnSpcReduction="20000"/>
          </a:bodyPr>
          <a:lstStyle/>
          <a:p>
            <a:r>
              <a:rPr lang="fr-FR" b="1" dirty="0"/>
              <a:t>➤ Définition</a:t>
            </a:r>
          </a:p>
          <a:p>
            <a:r>
              <a:rPr lang="fr-FR" dirty="0"/>
              <a:t>Destiné aux </a:t>
            </a:r>
            <a:r>
              <a:rPr lang="fr-FR" b="1" dirty="0"/>
              <a:t>revenus moyens et élevés</a:t>
            </a:r>
            <a:r>
              <a:rPr lang="fr-FR" dirty="0"/>
              <a:t> </a:t>
            </a:r>
          </a:p>
          <a:p>
            <a:r>
              <a:rPr lang="fr-FR" dirty="0"/>
              <a:t>Réalisé par promoteurs publics </a:t>
            </a:r>
          </a:p>
          <a:p>
            <a:r>
              <a:rPr lang="fr-FR" b="1" dirty="0"/>
              <a:t>➤ Caractéristiques</a:t>
            </a:r>
          </a:p>
          <a:p>
            <a:r>
              <a:rPr lang="fr-FR" dirty="0"/>
              <a:t>Résidences </a:t>
            </a:r>
            <a:r>
              <a:rPr lang="fr-FR" b="1" dirty="0"/>
              <a:t>fermées</a:t>
            </a:r>
            <a:r>
              <a:rPr lang="fr-FR" dirty="0"/>
              <a:t> </a:t>
            </a:r>
          </a:p>
          <a:p>
            <a:r>
              <a:rPr lang="fr-FR" dirty="0"/>
              <a:t>Présence d’équipements (parking, espaces verts) </a:t>
            </a:r>
          </a:p>
          <a:p>
            <a:r>
              <a:rPr lang="fr-FR" dirty="0"/>
              <a:t>Meilleure qualité de finition </a:t>
            </a:r>
          </a:p>
          <a:p>
            <a:r>
              <a:rPr lang="fr-FR" b="1" dirty="0"/>
              <a:t>➤ Lecture pédagogique</a:t>
            </a:r>
          </a:p>
          <a:p>
            <a:r>
              <a:rPr lang="fr-FR" dirty="0"/>
              <a:t>Introduction à la notion de :</a:t>
            </a:r>
            <a:br>
              <a:rPr lang="fr-FR" dirty="0"/>
            </a:br>
            <a:r>
              <a:rPr lang="fr-FR" dirty="0" smtClean="0"/>
              <a:t> </a:t>
            </a:r>
            <a:r>
              <a:rPr lang="fr-FR" b="1" dirty="0" err="1"/>
              <a:t>résidentialisation</a:t>
            </a:r>
            <a:r>
              <a:rPr lang="fr-FR" b="1" dirty="0"/>
              <a:t> / fermeture</a:t>
            </a:r>
            <a:r>
              <a:rPr lang="fr-FR" dirty="0"/>
              <a:t> </a:t>
            </a:r>
          </a:p>
          <a:p>
            <a:endParaRPr lang="fr-FR" dirty="0"/>
          </a:p>
        </p:txBody>
      </p:sp>
    </p:spTree>
    <p:extLst>
      <p:ext uri="{BB962C8B-B14F-4D97-AF65-F5344CB8AC3E}">
        <p14:creationId xmlns:p14="http://schemas.microsoft.com/office/powerpoint/2010/main" val="6180855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525780"/>
            <a:ext cx="9162503" cy="1051560"/>
          </a:xfrm>
        </p:spPr>
        <p:txBody>
          <a:bodyPr>
            <a:normAutofit fontScale="90000"/>
          </a:bodyPr>
          <a:lstStyle/>
          <a:p>
            <a:r>
              <a:rPr lang="fr-FR" dirty="0"/>
              <a:t>2.5 Promotion Immobilière Privée (PP)</a:t>
            </a:r>
          </a:p>
        </p:txBody>
      </p:sp>
      <p:sp>
        <p:nvSpPr>
          <p:cNvPr id="3" name="Espace réservé du contenu 2"/>
          <p:cNvSpPr>
            <a:spLocks noGrp="1"/>
          </p:cNvSpPr>
          <p:nvPr>
            <p:ph idx="1"/>
          </p:nvPr>
        </p:nvSpPr>
        <p:spPr>
          <a:xfrm>
            <a:off x="323528" y="504185"/>
            <a:ext cx="4248472" cy="4187952"/>
          </a:xfrm>
        </p:spPr>
        <p:txBody>
          <a:bodyPr>
            <a:normAutofit fontScale="70000" lnSpcReduction="20000"/>
          </a:bodyPr>
          <a:lstStyle/>
          <a:p>
            <a:r>
              <a:rPr lang="fr-FR" b="1" dirty="0"/>
              <a:t>➤ Définition</a:t>
            </a:r>
          </a:p>
          <a:p>
            <a:r>
              <a:rPr lang="fr-FR" dirty="0"/>
              <a:t>Logement produit par des </a:t>
            </a:r>
            <a:r>
              <a:rPr lang="fr-FR" b="1" dirty="0"/>
              <a:t>promoteurs privés</a:t>
            </a:r>
            <a:r>
              <a:rPr lang="fr-FR" dirty="0"/>
              <a:t> </a:t>
            </a:r>
          </a:p>
          <a:p>
            <a:r>
              <a:rPr lang="fr-FR" dirty="0"/>
              <a:t>Logique de marché </a:t>
            </a:r>
          </a:p>
          <a:p>
            <a:r>
              <a:rPr lang="fr-FR" b="1" dirty="0"/>
              <a:t>➤ Caractéristiques</a:t>
            </a:r>
          </a:p>
          <a:p>
            <a:r>
              <a:rPr lang="fr-FR" dirty="0"/>
              <a:t>Diversité architecturale </a:t>
            </a:r>
          </a:p>
          <a:p>
            <a:r>
              <a:rPr lang="fr-FR" dirty="0"/>
              <a:t>Souvent </a:t>
            </a:r>
            <a:r>
              <a:rPr lang="fr-FR" b="1" dirty="0"/>
              <a:t>résidences fermées</a:t>
            </a:r>
            <a:r>
              <a:rPr lang="fr-FR" dirty="0"/>
              <a:t> </a:t>
            </a:r>
          </a:p>
          <a:p>
            <a:r>
              <a:rPr lang="fr-FR" dirty="0"/>
              <a:t>Qualité variable </a:t>
            </a:r>
          </a:p>
          <a:p>
            <a:r>
              <a:rPr lang="fr-FR" b="1" dirty="0"/>
              <a:t>➤ Lecture pédagogique</a:t>
            </a:r>
          </a:p>
          <a:p>
            <a:r>
              <a:rPr lang="fr-FR" dirty="0"/>
              <a:t>Introduction à :</a:t>
            </a:r>
            <a:br>
              <a:rPr lang="fr-FR" dirty="0"/>
            </a:br>
            <a:r>
              <a:rPr lang="fr-FR" dirty="0" smtClean="0"/>
              <a:t> </a:t>
            </a:r>
            <a:r>
              <a:rPr lang="fr-FR" b="1" dirty="0"/>
              <a:t>la marchandisation du logement</a:t>
            </a:r>
            <a:r>
              <a:rPr lang="fr-FR" dirty="0"/>
              <a:t/>
            </a:r>
            <a:br>
              <a:rPr lang="fr-FR" dirty="0"/>
            </a:br>
            <a:r>
              <a:rPr lang="fr-FR" dirty="0" smtClean="0"/>
              <a:t> </a:t>
            </a:r>
            <a:r>
              <a:rPr lang="fr-FR" b="1" dirty="0"/>
              <a:t>la ségrégation socio-spatiale</a:t>
            </a:r>
            <a:endParaRPr lang="fr-FR" dirty="0"/>
          </a:p>
          <a:p>
            <a:endParaRPr lang="fr-FR" dirty="0"/>
          </a:p>
        </p:txBody>
      </p:sp>
      <p:pic>
        <p:nvPicPr>
          <p:cNvPr id="4" name="Image 3"/>
          <p:cNvPicPr>
            <a:picLocks noChangeAspect="1"/>
          </p:cNvPicPr>
          <p:nvPr/>
        </p:nvPicPr>
        <p:blipFill>
          <a:blip r:embed="rId2"/>
          <a:stretch>
            <a:fillRect/>
          </a:stretch>
        </p:blipFill>
        <p:spPr>
          <a:xfrm>
            <a:off x="4572000" y="1124744"/>
            <a:ext cx="4262956" cy="5361024"/>
          </a:xfrm>
          <a:prstGeom prst="rect">
            <a:avLst/>
          </a:prstGeom>
        </p:spPr>
      </p:pic>
    </p:spTree>
    <p:extLst>
      <p:ext uri="{BB962C8B-B14F-4D97-AF65-F5344CB8AC3E}">
        <p14:creationId xmlns:p14="http://schemas.microsoft.com/office/powerpoint/2010/main" val="5639031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26511" y="865272"/>
            <a:ext cx="8183880" cy="1051560"/>
          </a:xfrm>
        </p:spPr>
        <p:txBody>
          <a:bodyPr>
            <a:normAutofit fontScale="90000"/>
          </a:bodyPr>
          <a:lstStyle/>
          <a:p>
            <a:r>
              <a:rPr lang="fr-FR" dirty="0"/>
              <a:t>“Le type d’acteur → influence directement la forme urbaine”</a:t>
            </a:r>
            <a:br>
              <a:rPr lang="fr-FR" dirty="0"/>
            </a:br>
            <a:endParaRPr lang="fr-FR" dirty="0"/>
          </a:p>
        </p:txBody>
      </p:sp>
      <p:sp>
        <p:nvSpPr>
          <p:cNvPr id="3" name="Espace réservé du contenu 2"/>
          <p:cNvSpPr>
            <a:spLocks noGrp="1"/>
          </p:cNvSpPr>
          <p:nvPr>
            <p:ph idx="1"/>
          </p:nvPr>
        </p:nvSpPr>
        <p:spPr>
          <a:xfrm>
            <a:off x="526511" y="1916832"/>
            <a:ext cx="8183880" cy="4187952"/>
          </a:xfrm>
        </p:spPr>
        <p:txBody>
          <a:bodyPr/>
          <a:lstStyle/>
          <a:p>
            <a:r>
              <a:rPr lang="fr-FR" b="1" dirty="0" smtClean="0"/>
              <a:t>Exemple </a:t>
            </a:r>
            <a:r>
              <a:rPr lang="fr-FR" b="1" dirty="0"/>
              <a:t>:</a:t>
            </a:r>
          </a:p>
          <a:p>
            <a:r>
              <a:rPr lang="fr-FR" dirty="0"/>
              <a:t>OPGI → barres simples (logique sociale) </a:t>
            </a:r>
          </a:p>
          <a:p>
            <a:r>
              <a:rPr lang="fr-FR" dirty="0"/>
              <a:t>AADL → grands ensembles (logique quantitative) </a:t>
            </a:r>
          </a:p>
          <a:p>
            <a:r>
              <a:rPr lang="fr-FR" dirty="0"/>
              <a:t>ENPI → résidences fermées (logique qualitative)</a:t>
            </a:r>
          </a:p>
        </p:txBody>
      </p:sp>
    </p:spTree>
    <p:extLst>
      <p:ext uri="{BB962C8B-B14F-4D97-AF65-F5344CB8AC3E}">
        <p14:creationId xmlns:p14="http://schemas.microsoft.com/office/powerpoint/2010/main" val="1454370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02920" y="175934"/>
            <a:ext cx="8183880" cy="894080"/>
          </a:xfrm>
        </p:spPr>
        <p:txBody>
          <a:bodyPr/>
          <a:lstStyle/>
          <a:p>
            <a:r>
              <a:rPr lang="fr-FR" dirty="0" smtClean="0"/>
              <a:t>4.2. Habitat évolutif : </a:t>
            </a:r>
            <a:endParaRPr lang="fr-FR" dirty="0"/>
          </a:p>
        </p:txBody>
      </p:sp>
      <p:sp>
        <p:nvSpPr>
          <p:cNvPr id="3" name="Espace réservé du contenu 2"/>
          <p:cNvSpPr>
            <a:spLocks noGrp="1"/>
          </p:cNvSpPr>
          <p:nvPr>
            <p:ph idx="1"/>
          </p:nvPr>
        </p:nvSpPr>
        <p:spPr>
          <a:xfrm>
            <a:off x="502920" y="1070014"/>
            <a:ext cx="4069080" cy="3648290"/>
          </a:xfrm>
        </p:spPr>
        <p:txBody>
          <a:bodyPr>
            <a:normAutofit fontScale="77500" lnSpcReduction="20000"/>
          </a:bodyPr>
          <a:lstStyle/>
          <a:p>
            <a:r>
              <a:rPr lang="fr-FR" dirty="0" smtClean="0"/>
              <a:t>forme d’habitat dont la conception architecturale peut évoluer progressivement avec les changements spirituels et sociaux et qui permettent des extensions dans le temps aussi bien sur le plan horizontal que vertical.</a:t>
            </a:r>
            <a:endParaRPr lang="fr-FR" dirty="0"/>
          </a:p>
        </p:txBody>
      </p:sp>
      <p:pic>
        <p:nvPicPr>
          <p:cNvPr id="4" name="Image 3"/>
          <p:cNvPicPr>
            <a:picLocks noChangeAspect="1"/>
          </p:cNvPicPr>
          <p:nvPr/>
        </p:nvPicPr>
        <p:blipFill>
          <a:blip r:embed="rId2"/>
          <a:stretch>
            <a:fillRect/>
          </a:stretch>
        </p:blipFill>
        <p:spPr>
          <a:xfrm>
            <a:off x="4594860" y="1376772"/>
            <a:ext cx="4104456" cy="4104456"/>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36592" y="188640"/>
            <a:ext cx="8183880" cy="1051560"/>
          </a:xfrm>
        </p:spPr>
        <p:txBody>
          <a:bodyPr/>
          <a:lstStyle/>
          <a:p>
            <a:r>
              <a:rPr lang="fr-FR" dirty="0" smtClean="0"/>
              <a:t>4.3. Habitat participatif : </a:t>
            </a:r>
            <a:endParaRPr lang="fr-FR" dirty="0"/>
          </a:p>
        </p:txBody>
      </p:sp>
      <p:sp>
        <p:nvSpPr>
          <p:cNvPr id="3" name="Espace réservé du contenu 2"/>
          <p:cNvSpPr>
            <a:spLocks noGrp="1"/>
          </p:cNvSpPr>
          <p:nvPr>
            <p:ph idx="1"/>
          </p:nvPr>
        </p:nvSpPr>
        <p:spPr>
          <a:xfrm>
            <a:off x="539552" y="1196752"/>
            <a:ext cx="8183880" cy="4187952"/>
          </a:xfrm>
        </p:spPr>
        <p:txBody>
          <a:bodyPr/>
          <a:lstStyle/>
          <a:p>
            <a:r>
              <a:rPr lang="fr-FR" dirty="0" smtClean="0"/>
              <a:t>c’est un logement réalisé ou acquis grâce à une aide de l’état dite l’accession à la propriété.</a:t>
            </a:r>
            <a:endParaRPr lang="fr-FR" dirty="0"/>
          </a:p>
        </p:txBody>
      </p:sp>
      <p:pic>
        <p:nvPicPr>
          <p:cNvPr id="1026" name="Picture 2" descr="c:\Users\OUARI MOUNIA\Pictures\Desktop\DOSSIER MOH\LOK\V.R.D 150 LOGTS TAHER -Catalogue\Photos Projet\P1080986.JPG"/>
          <p:cNvPicPr>
            <a:picLocks noChangeAspect="1" noChangeArrowheads="1"/>
          </p:cNvPicPr>
          <p:nvPr/>
        </p:nvPicPr>
        <p:blipFill>
          <a:blip r:embed="rId2" cstate="print"/>
          <a:srcRect t="14220"/>
          <a:stretch>
            <a:fillRect/>
          </a:stretch>
        </p:blipFill>
        <p:spPr bwMode="auto">
          <a:xfrm>
            <a:off x="2472062" y="2564904"/>
            <a:ext cx="6671938" cy="4293096"/>
          </a:xfrm>
          <a:prstGeom prst="rect">
            <a:avLst/>
          </a:prstGeom>
          <a:ln>
            <a:noFill/>
          </a:ln>
          <a:effectLst>
            <a:softEdge rad="112500"/>
          </a:effec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36592" y="260648"/>
            <a:ext cx="8183880" cy="1051560"/>
          </a:xfrm>
        </p:spPr>
        <p:txBody>
          <a:bodyPr>
            <a:normAutofit fontScale="90000"/>
          </a:bodyPr>
          <a:lstStyle/>
          <a:p>
            <a:r>
              <a:rPr lang="fr-FR" dirty="0" smtClean="0"/>
              <a:t>4.4. Habitat à location – vente : </a:t>
            </a:r>
            <a:endParaRPr lang="fr-FR" dirty="0"/>
          </a:p>
        </p:txBody>
      </p:sp>
      <p:sp>
        <p:nvSpPr>
          <p:cNvPr id="3" name="Espace réservé du contenu 2"/>
          <p:cNvSpPr>
            <a:spLocks noGrp="1"/>
          </p:cNvSpPr>
          <p:nvPr>
            <p:ph idx="1"/>
          </p:nvPr>
        </p:nvSpPr>
        <p:spPr>
          <a:xfrm>
            <a:off x="539552" y="1844824"/>
            <a:ext cx="8183880" cy="4187952"/>
          </a:xfrm>
        </p:spPr>
        <p:txBody>
          <a:bodyPr/>
          <a:lstStyle/>
          <a:p>
            <a:r>
              <a:rPr lang="fr-FR" dirty="0" smtClean="0"/>
              <a:t>un mode d’accès à un logement avec option préalable pour son acquisition en toute propriété au terme d’une période de location fixée dans le cadre d’un contrat écrit.</a:t>
            </a:r>
            <a:endParaRPr lang="fr-F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62960" y="404664"/>
            <a:ext cx="4789160" cy="733832"/>
          </a:xfrm>
        </p:spPr>
        <p:txBody>
          <a:bodyPr/>
          <a:lstStyle/>
          <a:p>
            <a:r>
              <a:rPr lang="fr-FR" dirty="0" smtClean="0"/>
              <a:t>1.2. Habitation : </a:t>
            </a:r>
            <a:endParaRPr lang="fr-FR" dirty="0"/>
          </a:p>
        </p:txBody>
      </p:sp>
      <p:sp>
        <p:nvSpPr>
          <p:cNvPr id="3" name="Espace réservé du contenu 2"/>
          <p:cNvSpPr>
            <a:spLocks noGrp="1"/>
          </p:cNvSpPr>
          <p:nvPr>
            <p:ph idx="1"/>
          </p:nvPr>
        </p:nvSpPr>
        <p:spPr>
          <a:xfrm>
            <a:off x="502920" y="1250432"/>
            <a:ext cx="8183880" cy="4842864"/>
          </a:xfrm>
        </p:spPr>
        <p:txBody>
          <a:bodyPr>
            <a:normAutofit lnSpcReduction="10000"/>
          </a:bodyPr>
          <a:lstStyle/>
          <a:p>
            <a:pPr lvl="0"/>
            <a:endParaRPr lang="fr-FR" dirty="0" smtClean="0"/>
          </a:p>
          <a:p>
            <a:pPr lvl="0"/>
            <a:r>
              <a:rPr lang="fr-FR" dirty="0" smtClean="0"/>
              <a:t> « …</a:t>
            </a:r>
            <a:r>
              <a:rPr lang="fr-FR" i="1" dirty="0" smtClean="0"/>
              <a:t>la maison est une boite dont la fonction principale est d’abriter et de protéger ses occupants et son contenu contre les ennemis, hommes et animaux, et contre ces forces naturelles connues sous le nom de temps. C’est un instrument qui libère l’homme pour d’autres activités en créant un environnement qui lui convient et qui le protège </a:t>
            </a:r>
            <a:r>
              <a:rPr lang="fr-FR" dirty="0" smtClean="0"/>
              <a:t>».  </a:t>
            </a:r>
            <a:r>
              <a:rPr lang="fr-FR" dirty="0" err="1" smtClean="0"/>
              <a:t>Rapoport</a:t>
            </a:r>
            <a:r>
              <a:rPr lang="fr-FR" dirty="0" smtClean="0"/>
              <a:t>. Amos</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36592" y="188640"/>
            <a:ext cx="8183880" cy="1051560"/>
          </a:xfrm>
        </p:spPr>
        <p:txBody>
          <a:bodyPr/>
          <a:lstStyle/>
          <a:p>
            <a:r>
              <a:rPr lang="fr-FR" dirty="0" smtClean="0"/>
              <a:t>5. Habitat intermédiaire : </a:t>
            </a:r>
            <a:endParaRPr lang="fr-FR" dirty="0"/>
          </a:p>
        </p:txBody>
      </p:sp>
      <p:sp>
        <p:nvSpPr>
          <p:cNvPr id="3" name="Espace réservé du contenu 2"/>
          <p:cNvSpPr>
            <a:spLocks noGrp="1"/>
          </p:cNvSpPr>
          <p:nvPr>
            <p:ph idx="1"/>
          </p:nvPr>
        </p:nvSpPr>
        <p:spPr>
          <a:xfrm>
            <a:off x="285720" y="955560"/>
            <a:ext cx="8183880" cy="4187952"/>
          </a:xfrm>
        </p:spPr>
        <p:txBody>
          <a:bodyPr>
            <a:normAutofit/>
          </a:bodyPr>
          <a:lstStyle/>
          <a:p>
            <a:r>
              <a:rPr lang="fr-FR" dirty="0" smtClean="0"/>
              <a:t>C’est une forme d’habitat entre l’individuel et le collectif, il se traduit par l’agencement vertical de deux habitations, chacune d’elles disposent d’un accès indépendant, il combine les avantages de l’individuel et du collectif se caractérisent par l’existence d’une terrasse ou d’un jardin privé.  </a:t>
            </a:r>
            <a:endParaRPr lang="fr-FR" dirty="0"/>
          </a:p>
        </p:txBody>
      </p:sp>
      <p:pic>
        <p:nvPicPr>
          <p:cNvPr id="4" name="Picture 3"/>
          <p:cNvPicPr>
            <a:picLocks noChangeAspect="1" noChangeArrowheads="1"/>
          </p:cNvPicPr>
          <p:nvPr/>
        </p:nvPicPr>
        <p:blipFill>
          <a:blip r:embed="rId2" cstate="print"/>
          <a:srcRect/>
          <a:stretch>
            <a:fillRect/>
          </a:stretch>
        </p:blipFill>
        <p:spPr bwMode="auto">
          <a:xfrm>
            <a:off x="2431017" y="4941168"/>
            <a:ext cx="6712983" cy="1427981"/>
          </a:xfrm>
          <a:prstGeom prst="rect">
            <a:avLst/>
          </a:prstGeom>
          <a:noFill/>
          <a:ln w="9525">
            <a:noFill/>
            <a:miter lim="800000"/>
            <a:headEnd/>
            <a:tailEnd/>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39552" y="260648"/>
            <a:ext cx="8183880" cy="1051560"/>
          </a:xfrm>
        </p:spPr>
        <p:txBody>
          <a:bodyPr/>
          <a:lstStyle/>
          <a:p>
            <a:r>
              <a:rPr lang="fr-FR" u="sng" dirty="0" smtClean="0"/>
              <a:t>6. Habitat promotionnel :</a:t>
            </a:r>
            <a:endParaRPr lang="fr-FR" dirty="0"/>
          </a:p>
        </p:txBody>
      </p:sp>
      <p:sp>
        <p:nvSpPr>
          <p:cNvPr id="3" name="Espace réservé du contenu 2"/>
          <p:cNvSpPr>
            <a:spLocks noGrp="1"/>
          </p:cNvSpPr>
          <p:nvPr>
            <p:ph idx="1"/>
          </p:nvPr>
        </p:nvSpPr>
        <p:spPr>
          <a:xfrm>
            <a:off x="611560" y="1772816"/>
            <a:ext cx="8183880" cy="4187952"/>
          </a:xfrm>
        </p:spPr>
        <p:txBody>
          <a:bodyPr/>
          <a:lstStyle/>
          <a:p>
            <a:r>
              <a:rPr lang="fr-FR" dirty="0" smtClean="0"/>
              <a:t>La promotion immobilière a pour objet le développement du patrimoine immobilier national.</a:t>
            </a:r>
          </a:p>
          <a:p>
            <a:r>
              <a:rPr lang="fr-FR" dirty="0" smtClean="0"/>
              <a:t>Les immeubles ou ensembles d’immeubles construits dans ce cadre peuvent être destiné soit à la satisfaction des besoins familiaux propres, soit à la vente ou à la location.      </a:t>
            </a:r>
          </a:p>
          <a:p>
            <a:endParaRPr lang="fr-FR"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80060" y="-525780"/>
            <a:ext cx="8183880" cy="1051560"/>
          </a:xfrm>
        </p:spPr>
        <p:txBody>
          <a:bodyPr/>
          <a:lstStyle/>
          <a:p>
            <a:r>
              <a:rPr lang="fr-FR" dirty="0" smtClean="0"/>
              <a:t>7. Habitat spontané :</a:t>
            </a:r>
            <a:endParaRPr lang="fr-FR" dirty="0"/>
          </a:p>
        </p:txBody>
      </p:sp>
      <p:sp>
        <p:nvSpPr>
          <p:cNvPr id="3" name="Espace réservé du contenu 2"/>
          <p:cNvSpPr>
            <a:spLocks noGrp="1"/>
          </p:cNvSpPr>
          <p:nvPr>
            <p:ph idx="1"/>
          </p:nvPr>
        </p:nvSpPr>
        <p:spPr>
          <a:xfrm>
            <a:off x="0" y="439016"/>
            <a:ext cx="8183880" cy="1656184"/>
          </a:xfrm>
        </p:spPr>
        <p:txBody>
          <a:bodyPr>
            <a:normAutofit fontScale="92500" lnSpcReduction="10000"/>
          </a:bodyPr>
          <a:lstStyle/>
          <a:p>
            <a:r>
              <a:rPr lang="fr-FR" dirty="0" smtClean="0"/>
              <a:t>forme d’habitat qui s’est développé au cours du temps hors de toute contrainte administrative et suivant un processus de   construction d’une manière illicite.</a:t>
            </a:r>
            <a:endParaRPr lang="fr-FR" dirty="0"/>
          </a:p>
        </p:txBody>
      </p:sp>
      <p:pic>
        <p:nvPicPr>
          <p:cNvPr id="4" name="Image 3"/>
          <p:cNvPicPr>
            <a:picLocks noChangeAspect="1"/>
          </p:cNvPicPr>
          <p:nvPr/>
        </p:nvPicPr>
        <p:blipFill>
          <a:blip r:embed="rId3"/>
          <a:stretch>
            <a:fillRect/>
          </a:stretch>
        </p:blipFill>
        <p:spPr>
          <a:xfrm>
            <a:off x="683568" y="2420888"/>
            <a:ext cx="4392488" cy="3831307"/>
          </a:xfrm>
          <a:prstGeom prst="rect">
            <a:avLst/>
          </a:prstGeom>
        </p:spPr>
      </p:pic>
      <p:sp>
        <p:nvSpPr>
          <p:cNvPr id="6" name="Rectangle 5"/>
          <p:cNvSpPr/>
          <p:nvPr/>
        </p:nvSpPr>
        <p:spPr>
          <a:xfrm>
            <a:off x="5980896" y="5517232"/>
            <a:ext cx="1471423" cy="400110"/>
          </a:xfrm>
          <a:prstGeom prst="rect">
            <a:avLst/>
          </a:prstGeom>
        </p:spPr>
        <p:txBody>
          <a:bodyPr wrap="square">
            <a:spAutoFit/>
          </a:bodyPr>
          <a:lstStyle/>
          <a:p>
            <a:r>
              <a:rPr lang="fr-FR" sz="2000" b="1" dirty="0"/>
              <a:t>favelas</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548680"/>
            <a:ext cx="8183880" cy="1051560"/>
          </a:xfrm>
        </p:spPr>
        <p:txBody>
          <a:bodyPr/>
          <a:lstStyle/>
          <a:p>
            <a:r>
              <a:rPr lang="fr-FR" dirty="0" smtClean="0"/>
              <a:t>8. Habitat planifie : </a:t>
            </a:r>
            <a:endParaRPr lang="fr-FR" dirty="0"/>
          </a:p>
        </p:txBody>
      </p:sp>
      <p:sp>
        <p:nvSpPr>
          <p:cNvPr id="3" name="Espace réservé du contenu 2"/>
          <p:cNvSpPr>
            <a:spLocks noGrp="1"/>
          </p:cNvSpPr>
          <p:nvPr>
            <p:ph idx="1"/>
          </p:nvPr>
        </p:nvSpPr>
        <p:spPr>
          <a:xfrm>
            <a:off x="467544" y="1844824"/>
            <a:ext cx="8183880" cy="4187952"/>
          </a:xfrm>
        </p:spPr>
        <p:txBody>
          <a:bodyPr/>
          <a:lstStyle/>
          <a:p>
            <a:r>
              <a:rPr lang="fr-FR" dirty="0" smtClean="0"/>
              <a:t>c’est un habitat pour le quel la conception, le financement, et la réalisation sont planifiés et porte à la responsabilité d’un seul ou plusieurs intervenants, il peut être d’origine public ou privé.</a:t>
            </a:r>
            <a:endParaRPr lang="fr-FR"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5536" y="548680"/>
            <a:ext cx="8183880" cy="1051560"/>
          </a:xfrm>
        </p:spPr>
        <p:txBody>
          <a:bodyPr/>
          <a:lstStyle/>
          <a:p>
            <a:r>
              <a:rPr lang="fr-FR" dirty="0" smtClean="0"/>
              <a:t>9. Habitat urbain </a:t>
            </a:r>
            <a:endParaRPr lang="fr-FR" dirty="0"/>
          </a:p>
        </p:txBody>
      </p:sp>
      <p:sp>
        <p:nvSpPr>
          <p:cNvPr id="3" name="Espace réservé du contenu 2"/>
          <p:cNvSpPr>
            <a:spLocks noGrp="1"/>
          </p:cNvSpPr>
          <p:nvPr>
            <p:ph idx="1"/>
          </p:nvPr>
        </p:nvSpPr>
        <p:spPr>
          <a:xfrm>
            <a:off x="539552" y="1844824"/>
            <a:ext cx="8183880" cy="4187952"/>
          </a:xfrm>
        </p:spPr>
        <p:txBody>
          <a:bodyPr/>
          <a:lstStyle/>
          <a:p>
            <a:r>
              <a:rPr lang="fr-FR" dirty="0" smtClean="0"/>
              <a:t>type d’habitat qui se trouve dans la ville.</a:t>
            </a:r>
            <a:endParaRPr lang="fr-FR"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21296" y="0"/>
            <a:ext cx="8183880" cy="1051560"/>
          </a:xfrm>
        </p:spPr>
        <p:txBody>
          <a:bodyPr/>
          <a:lstStyle/>
          <a:p>
            <a:r>
              <a:rPr lang="fr-FR" dirty="0" smtClean="0"/>
              <a:t>10. Habitat rural </a:t>
            </a:r>
            <a:endParaRPr lang="fr-FR" dirty="0"/>
          </a:p>
        </p:txBody>
      </p:sp>
      <p:sp>
        <p:nvSpPr>
          <p:cNvPr id="3" name="Espace réservé du contenu 2"/>
          <p:cNvSpPr>
            <a:spLocks noGrp="1"/>
          </p:cNvSpPr>
          <p:nvPr>
            <p:ph idx="1"/>
          </p:nvPr>
        </p:nvSpPr>
        <p:spPr>
          <a:xfrm>
            <a:off x="521296" y="1080160"/>
            <a:ext cx="8183880" cy="4187952"/>
          </a:xfrm>
        </p:spPr>
        <p:txBody>
          <a:bodyPr/>
          <a:lstStyle/>
          <a:p>
            <a:r>
              <a:rPr lang="fr-FR" dirty="0" smtClean="0"/>
              <a:t>type d’habitat qui se trouve dans la compagne</a:t>
            </a:r>
            <a:endParaRPr lang="fr-FR" dirty="0"/>
          </a:p>
        </p:txBody>
      </p:sp>
      <p:pic>
        <p:nvPicPr>
          <p:cNvPr id="4" name="Image 3"/>
          <p:cNvPicPr>
            <a:picLocks noChangeAspect="1"/>
          </p:cNvPicPr>
          <p:nvPr/>
        </p:nvPicPr>
        <p:blipFill>
          <a:blip r:embed="rId2"/>
          <a:stretch>
            <a:fillRect/>
          </a:stretch>
        </p:blipFill>
        <p:spPr>
          <a:xfrm>
            <a:off x="1451008" y="2132856"/>
            <a:ext cx="6324456" cy="3528392"/>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80060" y="0"/>
            <a:ext cx="8183880" cy="1051560"/>
          </a:xfrm>
        </p:spPr>
        <p:txBody>
          <a:bodyPr/>
          <a:lstStyle/>
          <a:p>
            <a:r>
              <a:rPr lang="fr-FR" dirty="0" smtClean="0"/>
              <a:t>11. Habitat dispersé </a:t>
            </a:r>
            <a:endParaRPr lang="fr-FR" dirty="0"/>
          </a:p>
        </p:txBody>
      </p:sp>
      <p:sp>
        <p:nvSpPr>
          <p:cNvPr id="3" name="Espace réservé du contenu 2"/>
          <p:cNvSpPr>
            <a:spLocks noGrp="1"/>
          </p:cNvSpPr>
          <p:nvPr>
            <p:ph idx="1"/>
          </p:nvPr>
        </p:nvSpPr>
        <p:spPr>
          <a:xfrm>
            <a:off x="480060" y="1085169"/>
            <a:ext cx="8183880" cy="1551743"/>
          </a:xfrm>
        </p:spPr>
        <p:txBody>
          <a:bodyPr/>
          <a:lstStyle/>
          <a:p>
            <a:r>
              <a:rPr lang="fr-FR" dirty="0" smtClean="0"/>
              <a:t>quand des habitations sont séparées les unes des autres.</a:t>
            </a:r>
            <a:endParaRPr lang="fr-FR" dirty="0"/>
          </a:p>
        </p:txBody>
      </p:sp>
      <p:pic>
        <p:nvPicPr>
          <p:cNvPr id="4" name="Image 3"/>
          <p:cNvPicPr>
            <a:picLocks noChangeAspect="1"/>
          </p:cNvPicPr>
          <p:nvPr/>
        </p:nvPicPr>
        <p:blipFill>
          <a:blip r:embed="rId2"/>
          <a:stretch>
            <a:fillRect/>
          </a:stretch>
        </p:blipFill>
        <p:spPr>
          <a:xfrm>
            <a:off x="1439430" y="2276872"/>
            <a:ext cx="6265140" cy="3541166"/>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79512" y="-6569"/>
            <a:ext cx="9217024" cy="1051560"/>
          </a:xfrm>
        </p:spPr>
        <p:txBody>
          <a:bodyPr>
            <a:normAutofit fontScale="90000"/>
          </a:bodyPr>
          <a:lstStyle/>
          <a:p>
            <a:r>
              <a:rPr lang="fr-FR" dirty="0" smtClean="0"/>
              <a:t>D’autres formes existantes dans le monde :</a:t>
            </a:r>
            <a:endParaRPr lang="fr-FR" dirty="0"/>
          </a:p>
        </p:txBody>
      </p:sp>
      <p:sp>
        <p:nvSpPr>
          <p:cNvPr id="3" name="Espace réservé du contenu 2"/>
          <p:cNvSpPr>
            <a:spLocks noGrp="1"/>
          </p:cNvSpPr>
          <p:nvPr>
            <p:ph idx="1"/>
          </p:nvPr>
        </p:nvSpPr>
        <p:spPr>
          <a:xfrm>
            <a:off x="159478" y="1031635"/>
            <a:ext cx="8984522" cy="2189693"/>
          </a:xfrm>
        </p:spPr>
        <p:txBody>
          <a:bodyPr>
            <a:normAutofit lnSpcReduction="10000"/>
          </a:bodyPr>
          <a:lstStyle/>
          <a:p>
            <a:r>
              <a:rPr lang="fr-FR" b="1" dirty="0" smtClean="0"/>
              <a:t>Habitat à bon marché (HBM) :</a:t>
            </a:r>
            <a:r>
              <a:rPr lang="fr-FR" dirty="0" smtClean="0"/>
              <a:t> </a:t>
            </a:r>
            <a:r>
              <a:rPr lang="fr-FR" dirty="0" err="1" smtClean="0"/>
              <a:t>logts</a:t>
            </a:r>
            <a:r>
              <a:rPr lang="fr-FR" dirty="0" smtClean="0"/>
              <a:t> sociaux collectifs destinés à la classe ouvrière, mis en place en France à partir de 1894, et remplacés en 1950 par les habitations à loyer modéré HLM.</a:t>
            </a:r>
          </a:p>
          <a:p>
            <a:endParaRPr lang="fr-FR"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79512" y="530352"/>
            <a:ext cx="4608512" cy="4187952"/>
          </a:xfrm>
        </p:spPr>
        <p:txBody>
          <a:bodyPr>
            <a:normAutofit fontScale="92500" lnSpcReduction="20000"/>
          </a:bodyPr>
          <a:lstStyle/>
          <a:p>
            <a:r>
              <a:rPr lang="fr-FR" b="1" dirty="0" smtClean="0"/>
              <a:t>Habitat à loyer modéré (HLM) :</a:t>
            </a:r>
            <a:r>
              <a:rPr lang="fr-FR" dirty="0" smtClean="0"/>
              <a:t> logs sociaux collectifs destinés à remédier à la dégradation du parc immobilier Français causé par la 2</a:t>
            </a:r>
            <a:r>
              <a:rPr lang="fr-FR" baseline="30000" dirty="0" smtClean="0"/>
              <a:t>ème</a:t>
            </a:r>
            <a:r>
              <a:rPr lang="fr-FR" dirty="0" smtClean="0"/>
              <a:t> guerre mondiale, puis à améliorer les conditions des logements des populations défavorisées.</a:t>
            </a:r>
          </a:p>
          <a:p>
            <a:endParaRPr lang="fr-FR" dirty="0"/>
          </a:p>
        </p:txBody>
      </p:sp>
      <p:pic>
        <p:nvPicPr>
          <p:cNvPr id="2" name="Image 1"/>
          <p:cNvPicPr>
            <a:picLocks noChangeAspect="1"/>
          </p:cNvPicPr>
          <p:nvPr/>
        </p:nvPicPr>
        <p:blipFill>
          <a:blip r:embed="rId2"/>
          <a:stretch>
            <a:fillRect/>
          </a:stretch>
        </p:blipFill>
        <p:spPr>
          <a:xfrm>
            <a:off x="4788024" y="530352"/>
            <a:ext cx="4355976" cy="5746996"/>
          </a:xfrm>
          <a:prstGeom prst="rect">
            <a:avLst/>
          </a:prstGeo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39552" y="-228095"/>
            <a:ext cx="8183880" cy="1051560"/>
          </a:xfrm>
        </p:spPr>
        <p:txBody>
          <a:bodyPr/>
          <a:lstStyle/>
          <a:p>
            <a:r>
              <a:rPr lang="fr-FR" dirty="0" smtClean="0"/>
              <a:t>Habitat écologique : </a:t>
            </a:r>
            <a:endParaRPr lang="fr-FR" dirty="0"/>
          </a:p>
        </p:txBody>
      </p:sp>
      <p:sp>
        <p:nvSpPr>
          <p:cNvPr id="3" name="Espace réservé du contenu 2"/>
          <p:cNvSpPr>
            <a:spLocks noGrp="1"/>
          </p:cNvSpPr>
          <p:nvPr>
            <p:ph idx="1"/>
          </p:nvPr>
        </p:nvSpPr>
        <p:spPr>
          <a:xfrm>
            <a:off x="0" y="836712"/>
            <a:ext cx="4572000" cy="5196064"/>
          </a:xfrm>
        </p:spPr>
        <p:txBody>
          <a:bodyPr>
            <a:normAutofit fontScale="92500" lnSpcReduction="10000"/>
          </a:bodyPr>
          <a:lstStyle/>
          <a:p>
            <a:r>
              <a:rPr lang="fr-FR" dirty="0" smtClean="0"/>
              <a:t>habitat réalisé à l’aide de matériaux naturels et des techniques spécifiques permettant de se protéger des méfaits de la nature tout en tirant profil du soleil, et de la pluie pour le chauffage, et la climatisation en évitant au maximum la pollution de l’environnement.</a:t>
            </a:r>
          </a:p>
        </p:txBody>
      </p:sp>
      <p:pic>
        <p:nvPicPr>
          <p:cNvPr id="4" name="Image 3"/>
          <p:cNvPicPr>
            <a:picLocks noChangeAspect="1"/>
          </p:cNvPicPr>
          <p:nvPr/>
        </p:nvPicPr>
        <p:blipFill>
          <a:blip r:embed="rId2"/>
          <a:stretch>
            <a:fillRect/>
          </a:stretch>
        </p:blipFill>
        <p:spPr>
          <a:xfrm>
            <a:off x="4364405" y="1484784"/>
            <a:ext cx="4359027" cy="3816424"/>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5536" y="0"/>
            <a:ext cx="8183880" cy="1051560"/>
          </a:xfrm>
        </p:spPr>
        <p:txBody>
          <a:bodyPr/>
          <a:lstStyle/>
          <a:p>
            <a:r>
              <a:rPr lang="fr-FR" dirty="0" smtClean="0"/>
              <a:t>1. Typologies :</a:t>
            </a:r>
            <a:endParaRPr lang="fr-FR" dirty="0"/>
          </a:p>
        </p:txBody>
      </p:sp>
      <p:pic>
        <p:nvPicPr>
          <p:cNvPr id="4" name="Espace réservé du contenu 3"/>
          <p:cNvPicPr>
            <a:picLocks noGrp="1"/>
          </p:cNvPicPr>
          <p:nvPr>
            <p:ph idx="1"/>
          </p:nvPr>
        </p:nvPicPr>
        <p:blipFill>
          <a:blip r:embed="rId2" cstate="print"/>
          <a:stretch>
            <a:fillRect/>
          </a:stretch>
        </p:blipFill>
        <p:spPr bwMode="auto">
          <a:xfrm>
            <a:off x="611560" y="2323732"/>
            <a:ext cx="5219048" cy="3409524"/>
          </a:xfrm>
          <a:prstGeom prst="rect">
            <a:avLst/>
          </a:prstGeom>
          <a:noFill/>
          <a:ln w="9525">
            <a:noFill/>
            <a:miter lim="800000"/>
            <a:headEnd/>
            <a:tailEnd/>
          </a:ln>
        </p:spPr>
      </p:pic>
      <p:pic>
        <p:nvPicPr>
          <p:cNvPr id="5" name="Image 4" descr="huttezoulou21"/>
          <p:cNvPicPr/>
          <p:nvPr/>
        </p:nvPicPr>
        <p:blipFill>
          <a:blip r:embed="rId3" cstate="print"/>
          <a:srcRect/>
          <a:stretch>
            <a:fillRect/>
          </a:stretch>
        </p:blipFill>
        <p:spPr bwMode="auto">
          <a:xfrm>
            <a:off x="4860032" y="620688"/>
            <a:ext cx="3744416" cy="2880320"/>
          </a:xfrm>
          <a:prstGeom prst="rect">
            <a:avLst/>
          </a:prstGeom>
          <a:noFill/>
          <a:ln w="9525">
            <a:noFill/>
            <a:miter lim="800000"/>
            <a:headEnd/>
            <a:tailEnd/>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611560" y="1988840"/>
            <a:ext cx="8183880" cy="1051560"/>
          </a:xfrm>
        </p:spPr>
        <p:txBody>
          <a:bodyPr/>
          <a:lstStyle/>
          <a:p>
            <a:r>
              <a:rPr lang="fr-FR" dirty="0" smtClean="0"/>
              <a:t>Merci pour votre attention </a:t>
            </a:r>
            <a:endParaRPr lang="fr-F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02920" y="530352"/>
            <a:ext cx="8183880" cy="4986880"/>
          </a:xfrm>
        </p:spPr>
        <p:txBody>
          <a:bodyPr>
            <a:noAutofit/>
          </a:bodyPr>
          <a:lstStyle/>
          <a:p>
            <a:pPr>
              <a:lnSpc>
                <a:spcPct val="200000"/>
              </a:lnSpc>
            </a:pPr>
            <a:r>
              <a:rPr lang="fr-FR" sz="2400" dirty="0" smtClean="0"/>
              <a:t>Climat, </a:t>
            </a:r>
          </a:p>
          <a:p>
            <a:pPr>
              <a:lnSpc>
                <a:spcPct val="200000"/>
              </a:lnSpc>
            </a:pPr>
            <a:r>
              <a:rPr lang="fr-FR" sz="2400" dirty="0" smtClean="0"/>
              <a:t>Le temps (période d’édification de l’habitation), </a:t>
            </a:r>
          </a:p>
          <a:p>
            <a:pPr>
              <a:lnSpc>
                <a:spcPct val="200000"/>
              </a:lnSpc>
            </a:pPr>
            <a:r>
              <a:rPr lang="fr-FR" sz="2400" dirty="0" smtClean="0"/>
              <a:t>Matériaux de construction…</a:t>
            </a:r>
          </a:p>
          <a:p>
            <a:pPr>
              <a:lnSpc>
                <a:spcPct val="200000"/>
              </a:lnSpc>
            </a:pPr>
            <a:r>
              <a:rPr lang="fr-FR" sz="2400" dirty="0" smtClean="0"/>
              <a:t>Le maitre d’œuvre </a:t>
            </a:r>
          </a:p>
          <a:p>
            <a:pPr>
              <a:lnSpc>
                <a:spcPct val="200000"/>
              </a:lnSpc>
            </a:pPr>
            <a:r>
              <a:rPr lang="fr-FR" sz="2400" dirty="0" smtClean="0"/>
              <a:t>Le coût …………</a:t>
            </a:r>
          </a:p>
          <a:p>
            <a:pPr>
              <a:lnSpc>
                <a:spcPct val="200000"/>
              </a:lnSpc>
            </a:pPr>
            <a:r>
              <a:rPr lang="fr-FR" sz="2400" dirty="0" smtClean="0"/>
              <a:t>Facteur socioculturel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02920" y="764704"/>
            <a:ext cx="8183880" cy="1728192"/>
          </a:xfrm>
        </p:spPr>
        <p:txBody>
          <a:bodyPr>
            <a:normAutofit fontScale="90000"/>
          </a:bodyPr>
          <a:lstStyle/>
          <a:p>
            <a:r>
              <a:rPr lang="fr-FR" u="sng" dirty="0" smtClean="0"/>
              <a:t>Les typologies des habitations prennent forme sous plusieurs critères : </a:t>
            </a:r>
            <a:r>
              <a:rPr lang="fr-FR" dirty="0" smtClean="0"/>
              <a:t/>
            </a:r>
            <a:br>
              <a:rPr lang="fr-FR" dirty="0" smtClean="0"/>
            </a:br>
            <a:endParaRPr lang="fr-FR" dirty="0"/>
          </a:p>
        </p:txBody>
      </p:sp>
      <p:sp>
        <p:nvSpPr>
          <p:cNvPr id="3" name="Espace réservé du contenu 2"/>
          <p:cNvSpPr>
            <a:spLocks noGrp="1"/>
          </p:cNvSpPr>
          <p:nvPr>
            <p:ph idx="1"/>
          </p:nvPr>
        </p:nvSpPr>
        <p:spPr>
          <a:xfrm>
            <a:off x="323528" y="2402560"/>
            <a:ext cx="8496944" cy="3474712"/>
          </a:xfrm>
        </p:spPr>
        <p:txBody>
          <a:bodyPr>
            <a:normAutofit fontScale="77500" lnSpcReduction="20000"/>
          </a:bodyPr>
          <a:lstStyle/>
          <a:p>
            <a:r>
              <a:rPr lang="fr-FR" b="1" dirty="0" smtClean="0"/>
              <a:t>Selon le nombre : </a:t>
            </a:r>
            <a:r>
              <a:rPr lang="fr-FR" dirty="0" smtClean="0"/>
              <a:t>individuel, intermédiaire, collectif</a:t>
            </a:r>
          </a:p>
          <a:p>
            <a:r>
              <a:rPr lang="fr-FR" b="1" dirty="0" smtClean="0"/>
              <a:t>Selon le Climat : </a:t>
            </a:r>
            <a:r>
              <a:rPr lang="fr-FR" dirty="0" smtClean="0"/>
              <a:t>méditerranéen, aride, tropical…</a:t>
            </a:r>
          </a:p>
          <a:p>
            <a:r>
              <a:rPr lang="fr-FR" b="1" dirty="0" smtClean="0"/>
              <a:t>Selon le temps : </a:t>
            </a:r>
            <a:r>
              <a:rPr lang="fr-FR" dirty="0" smtClean="0"/>
              <a:t>antique, Mésopotamie, Gallo-      </a:t>
            </a:r>
          </a:p>
          <a:p>
            <a:pPr>
              <a:buNone/>
            </a:pPr>
            <a:r>
              <a:rPr lang="fr-FR" dirty="0" smtClean="0"/>
              <a:t>                             romaine, moderne, traditionnel …. </a:t>
            </a:r>
          </a:p>
          <a:p>
            <a:r>
              <a:rPr lang="fr-FR" b="1" dirty="0" smtClean="0"/>
              <a:t>Selon la région </a:t>
            </a:r>
            <a:r>
              <a:rPr lang="fr-FR" sz="2300" b="1" dirty="0" smtClean="0"/>
              <a:t>(son emplacement par rapport à la</a:t>
            </a:r>
            <a:r>
              <a:rPr lang="fr-FR" b="1" dirty="0" smtClean="0"/>
              <a:t> </a:t>
            </a:r>
            <a:r>
              <a:rPr lang="fr-FR" sz="2300" b="1" dirty="0" smtClean="0"/>
              <a:t>ville)</a:t>
            </a:r>
            <a:r>
              <a:rPr lang="fr-FR" b="1" dirty="0" smtClean="0"/>
              <a:t> :  </a:t>
            </a:r>
          </a:p>
          <a:p>
            <a:pPr>
              <a:buNone/>
            </a:pPr>
            <a:r>
              <a:rPr lang="fr-FR" b="1" dirty="0" smtClean="0"/>
              <a:t>                             </a:t>
            </a:r>
            <a:r>
              <a:rPr lang="fr-FR" dirty="0" smtClean="0"/>
              <a:t>urbain, périurbain, rural…</a:t>
            </a:r>
          </a:p>
          <a:p>
            <a:r>
              <a:rPr lang="fr-FR" b="1" dirty="0" smtClean="0"/>
              <a:t>Selon le regroupement : </a:t>
            </a:r>
            <a:r>
              <a:rPr lang="fr-FR" dirty="0" smtClean="0"/>
              <a:t>dispersé, groupé</a:t>
            </a:r>
          </a:p>
          <a:p>
            <a:r>
              <a:rPr lang="fr-FR" b="1" dirty="0" smtClean="0"/>
              <a:t>Selon la planification : </a:t>
            </a:r>
            <a:r>
              <a:rPr lang="fr-FR" dirty="0" smtClean="0"/>
              <a:t>planifie, spontané …</a:t>
            </a:r>
          </a:p>
          <a:p>
            <a:r>
              <a:rPr lang="fr-FR" b="1" dirty="0" smtClean="0"/>
              <a:t>Selon le financement : </a:t>
            </a:r>
            <a:r>
              <a:rPr lang="fr-FR" dirty="0" smtClean="0"/>
              <a:t>social, participatif,       </a:t>
            </a:r>
          </a:p>
          <a:p>
            <a:pPr>
              <a:buNone/>
            </a:pPr>
            <a:r>
              <a:rPr lang="fr-FR" dirty="0" smtClean="0"/>
              <a:t>                                       promotionnel, évolutif …</a:t>
            </a:r>
          </a:p>
          <a:p>
            <a:pPr>
              <a:buNone/>
            </a:pPr>
            <a:endParaRPr lang="fr-F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64584" y="577240"/>
            <a:ext cx="8183880" cy="1051560"/>
          </a:xfrm>
        </p:spPr>
        <p:txBody>
          <a:bodyPr>
            <a:normAutofit fontScale="90000"/>
          </a:bodyPr>
          <a:lstStyle/>
          <a:p>
            <a:r>
              <a:rPr lang="fr-FR" dirty="0" smtClean="0"/>
              <a:t>Les typologies de l’habitat existantes en Algérie :</a:t>
            </a:r>
            <a:endParaRPr lang="fr-FR" dirty="0"/>
          </a:p>
        </p:txBody>
      </p:sp>
      <p:sp>
        <p:nvSpPr>
          <p:cNvPr id="3" name="Espace réservé du contenu 2"/>
          <p:cNvSpPr>
            <a:spLocks noGrp="1"/>
          </p:cNvSpPr>
          <p:nvPr>
            <p:ph idx="1"/>
          </p:nvPr>
        </p:nvSpPr>
        <p:spPr>
          <a:xfrm>
            <a:off x="502920" y="1689320"/>
            <a:ext cx="8183880" cy="4187952"/>
          </a:xfrm>
        </p:spPr>
        <p:txBody>
          <a:bodyPr/>
          <a:lstStyle/>
          <a:p>
            <a:r>
              <a:rPr lang="fr-FR" dirty="0" smtClean="0"/>
              <a:t> Il est difficile d’établir une classification final de tout les types d’habitat qui sont différentes les unes aux autres, en fonction de </a:t>
            </a:r>
            <a:r>
              <a:rPr lang="fr-FR" b="1" i="1" dirty="0" smtClean="0"/>
              <a:t>mode d’occupation, de mode de financement, le lieu d’implantation, les matériaux, ainsi que les techniques de construction</a:t>
            </a:r>
            <a:r>
              <a:rPr lang="fr-FR" dirty="0" smtClean="0"/>
              <a:t> </a:t>
            </a:r>
            <a:endParaRPr lang="fr-F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36592" y="361216"/>
            <a:ext cx="8183880" cy="1051560"/>
          </a:xfrm>
        </p:spPr>
        <p:txBody>
          <a:bodyPr/>
          <a:lstStyle/>
          <a:p>
            <a:r>
              <a:rPr lang="fr-FR" dirty="0" smtClean="0"/>
              <a:t>1. L’habitat traditionnel : </a:t>
            </a:r>
            <a:endParaRPr lang="fr-FR" dirty="0"/>
          </a:p>
        </p:txBody>
      </p:sp>
      <p:sp>
        <p:nvSpPr>
          <p:cNvPr id="3" name="Espace réservé du contenu 2"/>
          <p:cNvSpPr>
            <a:spLocks noGrp="1"/>
          </p:cNvSpPr>
          <p:nvPr>
            <p:ph idx="1"/>
          </p:nvPr>
        </p:nvSpPr>
        <p:spPr>
          <a:xfrm>
            <a:off x="395536" y="1689320"/>
            <a:ext cx="8183880" cy="4187952"/>
          </a:xfrm>
        </p:spPr>
        <p:txBody>
          <a:bodyPr>
            <a:normAutofit/>
          </a:bodyPr>
          <a:lstStyle/>
          <a:p>
            <a:r>
              <a:rPr lang="fr-FR" dirty="0" smtClean="0"/>
              <a:t>étant le produit du génie populaire, il était une symbiose d’éléments structurants de la vie de ses auteurs. </a:t>
            </a:r>
          </a:p>
          <a:p>
            <a:endParaRPr lang="fr-FR" dirty="0" smtClean="0"/>
          </a:p>
          <a:p>
            <a:endParaRPr lang="fr-FR" dirty="0" smtClean="0"/>
          </a:p>
          <a:p>
            <a:r>
              <a:rPr lang="fr-FR" dirty="0" smtClean="0"/>
              <a:t>Il est produit par eux-mêmes, pour eux-mêmes,</a:t>
            </a:r>
            <a:r>
              <a:rPr lang="fr-FR" b="1" dirty="0" smtClean="0"/>
              <a:t> </a:t>
            </a:r>
            <a:r>
              <a:rPr lang="fr-FR" dirty="0" smtClean="0"/>
              <a:t>réalisé à l’aide des matériaux traditionnels locaux (la pierre, la terre, le bois…). </a:t>
            </a:r>
            <a:endParaRPr lang="fr-F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908720"/>
            <a:ext cx="8183880" cy="1051560"/>
          </a:xfrm>
        </p:spPr>
        <p:txBody>
          <a:bodyPr>
            <a:normAutofit fontScale="90000"/>
          </a:bodyPr>
          <a:lstStyle/>
          <a:p>
            <a:pPr lvl="0"/>
            <a:r>
              <a:rPr lang="fr-FR" dirty="0" smtClean="0"/>
              <a:t>l’habitat traditionnel du nord    (les médinas) : maison à patio</a:t>
            </a:r>
            <a:br>
              <a:rPr lang="fr-FR" dirty="0" smtClean="0"/>
            </a:br>
            <a:endParaRPr lang="fr-FR" dirty="0"/>
          </a:p>
        </p:txBody>
      </p:sp>
      <p:pic>
        <p:nvPicPr>
          <p:cNvPr id="4" name="Espace réservé du contenu 3" descr="http://img8.hostingpics.net/pics/363691DSCN6452_t.jpg"/>
          <p:cNvPicPr>
            <a:picLocks noGrp="1"/>
          </p:cNvPicPr>
          <p:nvPr>
            <p:ph idx="1"/>
          </p:nvPr>
        </p:nvPicPr>
        <p:blipFill>
          <a:blip r:embed="rId3" cstate="print"/>
          <a:srcRect/>
          <a:stretch>
            <a:fillRect/>
          </a:stretch>
        </p:blipFill>
        <p:spPr bwMode="auto">
          <a:xfrm>
            <a:off x="4499992" y="2060848"/>
            <a:ext cx="4394621" cy="4176464"/>
          </a:xfrm>
          <a:prstGeom prst="rect">
            <a:avLst/>
          </a:prstGeom>
          <a:noFill/>
          <a:ln w="9525">
            <a:noFill/>
            <a:miter lim="800000"/>
            <a:headEnd/>
            <a:tailEnd/>
          </a:ln>
        </p:spPr>
      </p:pic>
      <p:pic>
        <p:nvPicPr>
          <p:cNvPr id="1026" name="Picture 2"/>
          <p:cNvPicPr>
            <a:picLocks noChangeAspect="1" noChangeArrowheads="1"/>
          </p:cNvPicPr>
          <p:nvPr/>
        </p:nvPicPr>
        <p:blipFill>
          <a:blip r:embed="rId4" cstate="print">
            <a:lum contrast="6000"/>
          </a:blip>
          <a:srcRect l="13301" r="16365" b="53963"/>
          <a:stretch>
            <a:fillRect/>
          </a:stretch>
        </p:blipFill>
        <p:spPr bwMode="auto">
          <a:xfrm>
            <a:off x="251520" y="1628800"/>
            <a:ext cx="4143796" cy="3845750"/>
          </a:xfrm>
          <a:prstGeom prst="rect">
            <a:avLst/>
          </a:prstGeom>
          <a:noFill/>
          <a:ln w="9525">
            <a:solidFill>
              <a:srgbClr val="548DD4"/>
            </a:solidFill>
            <a:miter lim="800000"/>
            <a:headEnd/>
            <a:tailEnd/>
          </a:ln>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spec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Verve</Template>
  <TotalTime>1466</TotalTime>
  <Words>1147</Words>
  <Application>Microsoft Office PowerPoint</Application>
  <PresentationFormat>Affichage à l'écran (4:3)</PresentationFormat>
  <Paragraphs>195</Paragraphs>
  <Slides>40</Slides>
  <Notes>9</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40</vt:i4>
      </vt:variant>
    </vt:vector>
  </HeadingPairs>
  <TitlesOfParts>
    <vt:vector size="46" baseType="lpstr">
      <vt:lpstr>Arial</vt:lpstr>
      <vt:lpstr>Calibri</vt:lpstr>
      <vt:lpstr>Times New Roman</vt:lpstr>
      <vt:lpstr>Verdana</vt:lpstr>
      <vt:lpstr>Wingdings 2</vt:lpstr>
      <vt:lpstr>Aspect</vt:lpstr>
      <vt:lpstr>Habitat et typologies </vt:lpstr>
      <vt:lpstr>1.1.l’ Habiter : </vt:lpstr>
      <vt:lpstr>1.2. Habitation : </vt:lpstr>
      <vt:lpstr>1. Typologies :</vt:lpstr>
      <vt:lpstr>Présentation PowerPoint</vt:lpstr>
      <vt:lpstr>Les typologies des habitations prennent forme sous plusieurs critères :  </vt:lpstr>
      <vt:lpstr>Les typologies de l’habitat existantes en Algérie :</vt:lpstr>
      <vt:lpstr>1. L’habitat traditionnel : </vt:lpstr>
      <vt:lpstr>l’habitat traditionnel du nord    (les médinas) : maison à patio </vt:lpstr>
      <vt:lpstr>l’habitat traditionnel des zones rurales éparses et les hauts plateaux (kabyle, Chaoui,…)</vt:lpstr>
      <vt:lpstr>Habitat des Hauts Plateaux</vt:lpstr>
      <vt:lpstr> Habitat saharien</vt:lpstr>
      <vt:lpstr>l’habitat traditionnel des zones arides et semi arides (soufi, mozabite).</vt:lpstr>
      <vt:lpstr>  les villages Soufis se caractérisent par l’uniformité des styles (coupoles, voûtes). Les habitations disposent de courettes couvertes de palme, d’une cave pour la sieste en été et d’une terrasse pour dormir la nuit.  les matériaux utilisés sont essentiellement la rose de sable, la pierre, le plâtre.  </vt:lpstr>
      <vt:lpstr>L’habitat du Mz’ab </vt:lpstr>
      <vt:lpstr>2. Habitat contemporain en Algérie : </vt:lpstr>
      <vt:lpstr>3. L’habitat individuel (lotissements):</vt:lpstr>
      <vt:lpstr>Ses typologies </vt:lpstr>
      <vt:lpstr>4. L’habitat collectif : </vt:lpstr>
      <vt:lpstr>Présentation PowerPoint</vt:lpstr>
      <vt:lpstr>2.1 Logement Social Locatif (LSL)</vt:lpstr>
      <vt:lpstr>2.2 Logement Promotionnel Aidé (LPA) (ex-LSP)</vt:lpstr>
      <vt:lpstr>2.3 Logement AADL (location-vente)</vt:lpstr>
      <vt:lpstr>2.4 Logement Promotionnel Public (LPP)</vt:lpstr>
      <vt:lpstr>2.5 Promotion Immobilière Privée (PP)</vt:lpstr>
      <vt:lpstr>“Le type d’acteur → influence directement la forme urbaine” </vt:lpstr>
      <vt:lpstr>4.2. Habitat évolutif : </vt:lpstr>
      <vt:lpstr>4.3. Habitat participatif : </vt:lpstr>
      <vt:lpstr>4.4. Habitat à location – vente : </vt:lpstr>
      <vt:lpstr>5. Habitat intermédiaire : </vt:lpstr>
      <vt:lpstr>6. Habitat promotionnel :</vt:lpstr>
      <vt:lpstr>7. Habitat spontané :</vt:lpstr>
      <vt:lpstr>8. Habitat planifie : </vt:lpstr>
      <vt:lpstr>9. Habitat urbain </vt:lpstr>
      <vt:lpstr>10. Habitat rural </vt:lpstr>
      <vt:lpstr>11. Habitat dispersé </vt:lpstr>
      <vt:lpstr>D’autres formes existantes dans le monde :</vt:lpstr>
      <vt:lpstr>Présentation PowerPoint</vt:lpstr>
      <vt:lpstr>Habitat écologique : </vt:lpstr>
      <vt:lpstr>Merci pour votre attention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Habitat et ses typologies </dc:title>
  <dc:creator>OUARI MOUNIA</dc:creator>
  <cp:lastModifiedBy>Moi</cp:lastModifiedBy>
  <cp:revision>84</cp:revision>
  <dcterms:created xsi:type="dcterms:W3CDTF">2013-11-01T13:44:48Z</dcterms:created>
  <dcterms:modified xsi:type="dcterms:W3CDTF">2026-04-19T20:27:29Z</dcterms:modified>
</cp:coreProperties>
</file>