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5"/>
  </p:notesMasterIdLst>
  <p:sldIdLst>
    <p:sldId id="256" r:id="rId2"/>
    <p:sldId id="29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97" r:id="rId21"/>
    <p:sldId id="296" r:id="rId22"/>
    <p:sldId id="298"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21" autoAdjust="0"/>
  </p:normalViewPr>
  <p:slideViewPr>
    <p:cSldViewPr snapToGrid="0" snapToObjects="1">
      <p:cViewPr varScale="1">
        <p:scale>
          <a:sx n="45" d="100"/>
          <a:sy n="45" d="100"/>
        </p:scale>
        <p:origin x="2106" y="54"/>
      </p:cViewPr>
      <p:guideLst>
        <p:guide orient="horz" pos="2160"/>
        <p:guide pos="3379"/>
      </p:guideLst>
    </p:cSldViewPr>
  </p:slideViewPr>
  <p:notesTextViewPr>
    <p:cViewPr>
      <p:scale>
        <a:sx n="100" d="100"/>
        <a:sy n="100" d="100"/>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60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La politique de l’habitat désigne l’ensemble des actions mises en place par l’État pour permettre aux populations, notamment les plus modestes, d’accéder à un logement. Cette notion apparaît au début du XXe siècle, dans un contexte marqué par les destructions massives des villes européennes suite aux deux guerres mondiales.</a:t>
            </a:r>
          </a:p>
          <a:p>
            <a:r>
              <a:rPr lang="fr-FR" dirty="0" smtClean="0"/>
              <a:t>Face à cette crise, les États ont développé des solutions d’urgence comme les HBM, qui ont ensuite évolué vers les HLM, ainsi que les cités ouvrières liées à l’industrialisation. Il s’agissait avant tout de produire rapidement du logement pour répondre à une demande urgente et massive.</a:t>
            </a:r>
            <a:endParaRPr lang="fr-F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05878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Face à l’urbanisation rapide et à l’apparition des bidonvilles, les autorités coloniales expérimentent plusieurs solutions.</a:t>
            </a:r>
            <a:br>
              <a:rPr lang="fr-FR" dirty="0" smtClean="0"/>
            </a:br>
            <a:r>
              <a:rPr lang="fr-FR" dirty="0" smtClean="0"/>
              <a:t>D’un côté, des architectes comme Fernand Pouillon proposent des ensembles de grande qualité, en réintroduisant des éléments inspirés des villes traditionnelles, notamment les espaces publics et l’intégration au paysage.</a:t>
            </a:r>
            <a:br>
              <a:rPr lang="fr-FR" dirty="0" smtClean="0"/>
            </a:br>
            <a:r>
              <a:rPr lang="fr-FR" dirty="0" smtClean="0"/>
              <a:t>D’un autre côté, la gestion des bidonvilles donne lieu à des politiques de recasement, organisées en </a:t>
            </a:r>
            <a:r>
              <a:rPr lang="ar-DZ" dirty="0" smtClean="0"/>
              <a:t>عدة </a:t>
            </a:r>
            <a:r>
              <a:rPr lang="fr-FR" dirty="0" smtClean="0"/>
              <a:t>étapes, mais souvent limitées par des contraintes économiques et foncières.</a:t>
            </a:r>
            <a:br>
              <a:rPr lang="fr-FR" dirty="0" smtClean="0"/>
            </a:br>
            <a:r>
              <a:rPr lang="fr-FR" dirty="0" smtClean="0"/>
              <a:t>Ces opérations, pensées comme temporaires, finissent parfois par s’inscrire durablement dans le paysage urbain, révélant les limites structurelles de cette </a:t>
            </a:r>
            <a:r>
              <a:rPr lang="ar-DZ" dirty="0" smtClean="0"/>
              <a:t>السياسة.</a:t>
            </a:r>
            <a:endParaRPr lang="ar-DZ"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86108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Après l’indépendance, l’Algérie donne la priorité au développement industriel, reléguant l’habitat et l’urbanisme au second plan. Pourtant, le pays hérite d’une situation urbaine difficile : surpeuplement, exode rural massif et déséquilibres territoriaux importants.</a:t>
            </a:r>
            <a:br>
              <a:rPr lang="fr-FR" dirty="0" smtClean="0"/>
            </a:br>
            <a:r>
              <a:rPr lang="fr-FR" dirty="0" smtClean="0"/>
              <a:t>Dans ce contexte, l’État lance la révolution agraire et le programme des 1000 villages socialistes. L’objectif principal est de fixer la population rurale en lui offrant un cadre de vie modernisé, tout en soutenant la production agricole.</a:t>
            </a:r>
            <a:br>
              <a:rPr lang="fr-FR" dirty="0" smtClean="0"/>
            </a:br>
            <a:r>
              <a:rPr lang="fr-FR" dirty="0" smtClean="0"/>
              <a:t>Cependant, ces villages reposent sur une logique très normative : ils transposent un modèle urbain dans le monde rural, avec un découpage fonctionnel strict et une organisation standardisée, souvent déconnectée des réalités sociales locales.</a:t>
            </a:r>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3655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On distingue deux types de villages socialistes : ceux créés ex nihilo comme Ben </a:t>
            </a:r>
            <a:r>
              <a:rPr lang="fr-FR" dirty="0" err="1" smtClean="0"/>
              <a:t>Boulaid</a:t>
            </a:r>
            <a:r>
              <a:rPr lang="fr-FR" dirty="0" smtClean="0"/>
              <a:t>, et ceux de type greffé comme </a:t>
            </a:r>
            <a:r>
              <a:rPr lang="fr-FR" dirty="0" err="1" smtClean="0"/>
              <a:t>Azzaba</a:t>
            </a:r>
            <a:r>
              <a:rPr lang="fr-FR" dirty="0" smtClean="0"/>
              <a:t> Lotfi. Dans les deux cas, la logique de planification est identique : trame régulière, standardisation des maisons et séparation stricte des fonctions.</a:t>
            </a:r>
            <a:br>
              <a:rPr lang="fr-FR" dirty="0" smtClean="0"/>
            </a:br>
            <a:r>
              <a:rPr lang="fr-FR" dirty="0" smtClean="0"/>
              <a:t>Mais dans la réalité, ces projets ont montré leurs limites. Le modèle importé ne correspondait pas aux pratiques rurales locales. Progressivement, les habitants ont transformé leurs logements : clôtures, extensions et adaptations diverses apparaissent.</a:t>
            </a:r>
            <a:br>
              <a:rPr lang="fr-FR" dirty="0" smtClean="0"/>
            </a:br>
            <a:r>
              <a:rPr lang="fr-FR" dirty="0" smtClean="0"/>
              <a:t>Ces évolutions traduisent une tension entre une planification rigide et une réalité sociale vivante, marquant l’échec partiel de la standardisation de l’habitat rural.</a:t>
            </a:r>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14535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Expliquer</a:t>
            </a:r>
            <a:r>
              <a:rPr dirty="0"/>
              <a:t> la tentative </a:t>
            </a:r>
            <a:r>
              <a:rPr dirty="0" err="1"/>
              <a:t>d’adaptation</a:t>
            </a:r>
            <a:r>
              <a:rPr dirty="0"/>
              <a:t> au mode de vie local.</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08014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Les lotissements représentent une forme importante d’urbanisation périphérique, apparue en Algérie dès la période coloniale. Ils ont accompagné l’expansion des villes au-delà des anciens remparts, notamment à partir des années 1950, en occupant des terrains agricoles ou peu productifs.</a:t>
            </a:r>
          </a:p>
          <a:p>
            <a:r>
              <a:rPr lang="fr-FR" dirty="0" smtClean="0"/>
              <a:t>Ce modèle repose sur l’habitat individuel pavillonnaire, souvent organisé de manière standardisée. Cependant, ces lotissements ont longtemps fonctionné comme des </a:t>
            </a:r>
            <a:r>
              <a:rPr lang="fr-FR" dirty="0" err="1" smtClean="0"/>
              <a:t>cités-dortoirs</a:t>
            </a:r>
            <a:r>
              <a:rPr lang="fr-FR" dirty="0" smtClean="0"/>
              <a:t>, car ils étaient rarement accompagnés d’équipements et de services urbains structurants.</a:t>
            </a:r>
          </a:p>
          <a:p>
            <a:r>
              <a:rPr lang="fr-FR" dirty="0" smtClean="0"/>
              <a:t>Après l’indépendance, cette forme d’urbanisation s’est poursuivie et même amplifiée à travers l’</a:t>
            </a:r>
            <a:r>
              <a:rPr lang="fr-FR" dirty="0" err="1" smtClean="0"/>
              <a:t>autoconstruction</a:t>
            </a:r>
            <a:r>
              <a:rPr lang="fr-FR" dirty="0" smtClean="0"/>
              <a:t>. Le rôle de l’État s’est limité à la viabilisation des terrains, en assurant les réseaux de base comme la voirie, l’eau, l’assainissement et l’électricité, tandis que les habitants construisent eux-mêmes leurs logements.</a:t>
            </a:r>
          </a:p>
          <a:p>
            <a:r>
              <a:rPr lang="fr-FR" dirty="0" smtClean="0"/>
              <a:t>Ainsi, les lotissements illustrent une forme d’urbanisation hybride, entre intervention publique minimale et forte initiative individuelle, qui a largement contribué à l’expansion des villes algériennes.</a:t>
            </a:r>
          </a:p>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493642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Le concept des villes nouvelles en Algérie s’inscrit dans une logique de rééquilibrage territorial. L’idée est de créer de nouveaux pôles urbains capables de désengorger les grandes villes, tout en offrant des conditions complètes de vie : logement, équipements, emploi et services.</a:t>
            </a:r>
          </a:p>
          <a:p>
            <a:r>
              <a:rPr lang="fr-FR" dirty="0" smtClean="0"/>
              <a:t>Sur le plan théorique, ces villes sont pensées comme des centralités urbaines nouvelles, soit en périphérie des grandes agglomérations, soit dans des espaces vierges comme les Hauts Plateaux ou le Sud.</a:t>
            </a:r>
          </a:p>
          <a:p>
            <a:r>
              <a:rPr lang="fr-FR" dirty="0" smtClean="0"/>
              <a:t>Cependant, dans la réalité, la mise en œuvre s’est souvent éloignée de ces objectifs. La priorité a été donnée à la production rapide de logements, notamment sous forme de grands ensembles, au détriment de la construction d’une véritable urbanité. Les équipements, les espaces publics et l’intégration territoriale ont souvent été retardés ou insuffisants, ce qui a limité la cohérence globale de ces projets.</a:t>
            </a:r>
          </a:p>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876869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Plusieurs projets illustrent concrètement cette politique des villes nouvelles.</a:t>
            </a:r>
          </a:p>
          <a:p>
            <a:r>
              <a:rPr lang="fr-FR" dirty="0" smtClean="0"/>
              <a:t>À </a:t>
            </a:r>
            <a:r>
              <a:rPr lang="fr-FR" dirty="0" err="1" smtClean="0"/>
              <a:t>Boughezoul</a:t>
            </a:r>
            <a:r>
              <a:rPr lang="fr-FR" dirty="0" smtClean="0"/>
              <a:t>, le projet est présenté comme un pôle scientifique et technologique national, mais sa réalisation reste encore très limitée malgré les ambitions initiales.</a:t>
            </a:r>
          </a:p>
          <a:p>
            <a:r>
              <a:rPr lang="fr-FR" dirty="0" err="1" smtClean="0"/>
              <a:t>Bouinan</a:t>
            </a:r>
            <a:r>
              <a:rPr lang="fr-FR" dirty="0" smtClean="0"/>
              <a:t>, située près d’Alger, devait devenir une ville complète avec logements, équipements et activités économiques. Dans les faits, elle est aujourd’hui surtout un site de logements collectifs.</a:t>
            </a:r>
          </a:p>
          <a:p>
            <a:r>
              <a:rPr lang="fr-FR" dirty="0" smtClean="0"/>
              <a:t>Sidi Abdellah devait incarner un technopôle moderne basé sur le </a:t>
            </a:r>
            <a:r>
              <a:rPr lang="fr-FR" dirty="0" err="1" smtClean="0"/>
              <a:t>cyberparc</a:t>
            </a:r>
            <a:r>
              <a:rPr lang="fr-FR" dirty="0" smtClean="0"/>
              <a:t> et l’innovation. Cependant, sa réalisation s’est principalement traduite par des ensembles résidentiels de type AADL, sans atteindre pleinement sa vocation initiale.</a:t>
            </a:r>
          </a:p>
          <a:p>
            <a:r>
              <a:rPr lang="fr-FR" dirty="0" smtClean="0"/>
              <a:t>Enfin, </a:t>
            </a:r>
            <a:r>
              <a:rPr lang="fr-FR" dirty="0" err="1" smtClean="0"/>
              <a:t>Hassi</a:t>
            </a:r>
            <a:r>
              <a:rPr lang="fr-FR" dirty="0" smtClean="0"/>
              <a:t> Messaoud constitue un cas particulier puisqu’il s’agit d’une ville de relocalisation liée aux risques industriels. Le projet adopte une logique de ville durable et d’oasis urbaine, intégrant environnement, espaces verts et infrastructures adaptées.</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89220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Le pôle urbain est défini comme une unité urbaine située en périphérie des grandes villes, ayant pour fonction principale de générer de l’emploi et de structurer l’organisation territoriale autour des métropoles.</a:t>
            </a:r>
          </a:p>
          <a:p>
            <a:r>
              <a:rPr lang="fr-FR" dirty="0" smtClean="0"/>
              <a:t>Selon leur importance, on distingue des grands pôles capables de dépasser 100 000 emplois, des pôles moyens entre 5 000 et 10 000 emplois, et des petits pôles entre 1 500 et 5 000 emplois.</a:t>
            </a:r>
          </a:p>
          <a:p>
            <a:r>
              <a:rPr lang="fr-FR" dirty="0" smtClean="0"/>
              <a:t>En Algérie, cette politique a été mise en œuvre dans une logique proche de celle des ZHUN des années 1980, avec une forte orientation vers la production de logements et l’extension urbaine.</a:t>
            </a:r>
          </a:p>
          <a:p>
            <a:r>
              <a:rPr lang="fr-FR" dirty="0" smtClean="0"/>
              <a:t>Cependant, cette stratégie a souvent conduit à des effets inverses : un étalement urbain important au détriment des terres agricoles, une congestion accrue des grandes villes, et surtout la création de nouveaux espaces périphériques peu intégrés, qui fonctionnent parfois comme des cités dortoirs.</a:t>
            </a:r>
          </a:p>
          <a:p>
            <a:r>
              <a:rPr lang="fr-FR" dirty="0" smtClean="0"/>
              <a:t>Les exemples des pôles d’Ali </a:t>
            </a:r>
            <a:r>
              <a:rPr lang="fr-FR" dirty="0" err="1" smtClean="0"/>
              <a:t>Mendjeli</a:t>
            </a:r>
            <a:r>
              <a:rPr lang="fr-FR" dirty="0" smtClean="0"/>
              <a:t> et </a:t>
            </a:r>
            <a:r>
              <a:rPr lang="fr-FR" dirty="0" err="1" smtClean="0"/>
              <a:t>Aïn</a:t>
            </a:r>
            <a:r>
              <a:rPr lang="fr-FR" dirty="0" smtClean="0"/>
              <a:t> </a:t>
            </a:r>
            <a:r>
              <a:rPr lang="fr-FR" dirty="0" err="1" smtClean="0"/>
              <a:t>Nehas</a:t>
            </a:r>
            <a:r>
              <a:rPr lang="fr-FR" dirty="0" smtClean="0"/>
              <a:t> à Constantine, de Draa </a:t>
            </a:r>
            <a:r>
              <a:rPr lang="fr-FR" dirty="0" err="1" smtClean="0"/>
              <a:t>Errich</a:t>
            </a:r>
            <a:r>
              <a:rPr lang="fr-FR" dirty="0" smtClean="0"/>
              <a:t> à Annaba ou encore d’Ahmed </a:t>
            </a:r>
            <a:r>
              <a:rPr lang="fr-FR" dirty="0" err="1" smtClean="0"/>
              <a:t>Zabana</a:t>
            </a:r>
            <a:r>
              <a:rPr lang="fr-FR" dirty="0" smtClean="0"/>
              <a:t> à Oran illustrent clairement ces limites en matière d’intégration urbaine et socio-économique.</a:t>
            </a:r>
          </a:p>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45028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La seconde dimension de cette approche concerne la transformation structurelle du système urbain et immobilier.</a:t>
            </a:r>
          </a:p>
          <a:p>
            <a:r>
              <a:rPr lang="fr-FR" dirty="0" smtClean="0"/>
              <a:t>Il s’agit d’abord de traiter durablement la question de l’habitat précaire, en améliorant les conditions de vie dans les bidonvilles plutôt qu’en se limitant à des opérations de relogement ponctuelles.</a:t>
            </a:r>
          </a:p>
          <a:p>
            <a:r>
              <a:rPr lang="fr-FR" dirty="0" smtClean="0"/>
              <a:t>Elle insiste également sur la nécessité de réguler le marché locatif, afin de limiter les déséquilibres et la spéculation.</a:t>
            </a:r>
          </a:p>
          <a:p>
            <a:r>
              <a:rPr lang="fr-FR" dirty="0" smtClean="0"/>
              <a:t>Un autre point central est l’intégration urbaine du logement, qui doit être accompagné d’équipements, d’espaces publics et de réseaux de transport, pour éviter la création de quartiers isolés.</a:t>
            </a:r>
          </a:p>
          <a:p>
            <a:r>
              <a:rPr lang="fr-FR" dirty="0" smtClean="0"/>
              <a:t>Enfin, la politique du logement doit aussi inclure la réhabilitation du parc existant et la mise en place de mécanismes d’entretien durable, notamment pour le logement public.</a:t>
            </a:r>
          </a:p>
          <a:p>
            <a:r>
              <a:rPr lang="fr-FR" dirty="0" smtClean="0"/>
              <a:t>Dans certains contextes, elle évoque également la possibilité du retour des populations déplacées vers leurs territoires d’origine, lorsque les conditions le permettent.</a:t>
            </a:r>
            <a:endParaRPr lang="fr-F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809126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71933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Espace réservé des commentaires 2"/>
          <p:cNvSpPr>
            <a:spLocks noGrp="1"/>
          </p:cNvSpPr>
          <p:nvPr>
            <p:ph type="body" idx="1"/>
          </p:nvPr>
        </p:nvSpPr>
        <p:spPr>
          <a:xfrm>
            <a:off x="685800" y="4400550"/>
            <a:ext cx="5486400" cy="3600450"/>
          </a:xfrm>
          <a:prstGeom prst="rect">
            <a:avLst/>
          </a:prstGeom>
        </p:spPr>
        <p:txBody>
          <a:bodyPr/>
          <a:lstStyle/>
          <a:p>
            <a:r>
              <a:rPr lang="fr-FR" dirty="0" smtClean="0"/>
              <a:t>Avec le temps, les politiques de l’habitat ont évolué et se sont diversifiées selon les contextes économiques et politiques de chaque pays.</a:t>
            </a:r>
          </a:p>
          <a:p>
            <a:r>
              <a:rPr lang="fr-FR" dirty="0" smtClean="0"/>
              <a:t> Cependant, un point commun ressort clairement : ces politiques ont été centrées essentiellement sur la production de logements, souvent au détriment de la qualité globale de l’habitat.</a:t>
            </a:r>
          </a:p>
          <a:p>
            <a:r>
              <a:rPr lang="fr-FR" dirty="0" smtClean="0"/>
              <a:t>Autrement dit, on a construit des logements sans toujours intégrer les équipements nécessaires, les espaces publics ou les infrastructures permettant d’assurer un cadre de vie satisfaisant.</a:t>
            </a:r>
          </a:p>
          <a:p>
            <a:r>
              <a:rPr lang="fr-FR" dirty="0" smtClean="0"/>
              <a:t>En Algérie, cette logique est particulièrement marquée. La question de l’habitat a longtemps été réduite à celle du logement, avec un rôle dominant de l’État, qui assurait à la fois la production et la distribution des logements. Cette centralisation a profondément structuré le système de l’habitat, mais elle a aussi contribué à certaines limites que nous verrons par la suite.</a:t>
            </a:r>
          </a:p>
          <a:p>
            <a:endParaRPr lang="fr-FR" dirty="0"/>
          </a:p>
        </p:txBody>
      </p:sp>
    </p:spTree>
    <p:extLst>
      <p:ext uri="{BB962C8B-B14F-4D97-AF65-F5344CB8AC3E}">
        <p14:creationId xmlns:p14="http://schemas.microsoft.com/office/powerpoint/2010/main" val="1475901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30448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À l’indépendance en 1962, l’Algérie hérite d’un parc immobilier important laissé vacant par les colons. Ces logements, devenus propriété de l’État, ont permis de répondre temporairement à la demande, notamment dans les villes.</a:t>
            </a:r>
          </a:p>
          <a:p>
            <a:r>
              <a:rPr lang="fr-FR" dirty="0" smtClean="0"/>
              <a:t>Cette situation relativement stable a donné à l’État la possibilité de se concentrer sur le développement rural, à travers des politiques comme la révolution agraire et la création des 1000 villages socialistes, visant à fixer les populations et limiter l’exode rural.</a:t>
            </a:r>
          </a:p>
          <a:p>
            <a:r>
              <a:rPr lang="fr-FR" dirty="0" smtClean="0"/>
              <a:t>Cependant, à partir des années 70, la situation change. L’État renforce son contrôle sur le foncier et l’urbain à travers des instruments juridiques comme les réserves foncières et la création des ZHUN. Cette période marque clairement l’installation d’un modèle centralisé où l’État devient l’acteur principal de la production urbaine.</a:t>
            </a:r>
            <a:endParaRPr lang="fr-F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51642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La crise du logement en Algérie s’explique par plusieurs facteurs structurels. D’abord, une forte croissance démographique combinée à une concentration de la population dans la zone tellienne, où se situent les principales villes. À cela s’ajoute la dégradation du parc ancien et les effets des catastrophes naturelles.</a:t>
            </a:r>
          </a:p>
          <a:p>
            <a:r>
              <a:rPr lang="fr-FR" dirty="0" smtClean="0"/>
              <a:t>Dans les années 80, le système centralisé de production de logements montre rapidement ses limites. Il n’arrive pas à répondre à la demande croissante, ce qui entraîne une intensification de l’exode rural et l’apparition de formes d’habitat informel, notamment les bidonvilles.</a:t>
            </a:r>
          </a:p>
          <a:p>
            <a:r>
              <a:rPr lang="fr-FR" dirty="0" smtClean="0"/>
              <a:t>Les années 90 introduisent une libéralisation du marché foncier, mais sans encadrement urbanistique suffisant, ce qui conduit à une urbanisation anarchique.</a:t>
            </a:r>
          </a:p>
          <a:p>
            <a:r>
              <a:rPr lang="fr-FR" dirty="0" smtClean="0"/>
              <a:t>À partir des années 2000, grâce aux ressources pétrolières, l’État relance fortement la production de logements. Cependant, malgré ces efforts quantitatifs importants, la crise persiste. Elle devient même qualitative : surpeuplement, spéculation immobilière, dégradation du bâti et maintien de formes d’habitat précaire.</a:t>
            </a:r>
          </a:p>
          <a:p>
            <a:r>
              <a:rPr lang="fr-FR" dirty="0" smtClean="0"/>
              <a:t>👉 </a:t>
            </a:r>
            <a:r>
              <a:rPr lang="fr-FR" b="1" i="1" dirty="0" smtClean="0"/>
              <a:t>Cela montre bien que le problème ne se limite pas à construire des logements, mais qu’il concerne l’ensemble de l’habitat et des conditions de vie.</a:t>
            </a:r>
          </a:p>
          <a:p>
            <a:r>
              <a:rPr b="1" i="1" dirty="0" smtClean="0"/>
              <a:t> </a:t>
            </a:r>
            <a:r>
              <a:rPr b="1" i="1" dirty="0" err="1"/>
              <a:t>liée</a:t>
            </a:r>
            <a:r>
              <a:rPr b="1" i="1" dirty="0"/>
              <a:t> à des </a:t>
            </a:r>
            <a:r>
              <a:rPr b="1" i="1" dirty="0" err="1"/>
              <a:t>facteurs</a:t>
            </a:r>
            <a:r>
              <a:rPr b="1" i="1" dirty="0"/>
              <a:t> </a:t>
            </a:r>
            <a:r>
              <a:rPr b="1" i="1" dirty="0" err="1"/>
              <a:t>structurels</a:t>
            </a:r>
            <a:r>
              <a:rPr b="1" i="1" dirty="0"/>
              <a:t> </a:t>
            </a:r>
            <a:r>
              <a:rPr b="1" i="1" dirty="0" err="1"/>
              <a:t>démographiques</a:t>
            </a:r>
            <a:r>
              <a:rPr b="1" i="1" dirty="0"/>
              <a:t> et </a:t>
            </a:r>
            <a:r>
              <a:rPr b="1" i="1" dirty="0" err="1"/>
              <a:t>territoriaux</a:t>
            </a:r>
            <a:r>
              <a:rPr b="1" i="1" dirty="0"/>
              <a:t>.</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3197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Avant la colonisation, l’habitat en Algérie se caractérise par une grande diversité, liée aux différentes aires culturelles du territoire, comme les villes du M’Zab, les villages kabyles ou encore les médinas.</a:t>
            </a:r>
          </a:p>
          <a:p>
            <a:r>
              <a:rPr lang="fr-FR" dirty="0" smtClean="0"/>
              <a:t>Cependant, au-delà de cette diversité, on retrouve des fondements communs. L’habitat est profondément lié à la structure de la famille et à l’organisation sociale du groupe. Il traduit également un fort attachement aux traditions, aux modes de vie et aux systèmes de production locaux.</a:t>
            </a:r>
          </a:p>
          <a:p>
            <a:r>
              <a:rPr lang="fr-FR" dirty="0" smtClean="0"/>
              <a:t>Ainsi, l’habitat n’est pas seulement une forme construite, mais une expression directe de la société. Il est conçu en adéquation avec les besoins sociaux, économiques et culturels des habitants.</a:t>
            </a:r>
          </a:p>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69378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Sur le plan spatial, l’habitat traditionnel se distingue par une organisation compacte et hiérarchisée. Les villes sont structurées par des rues étroites qui organisent les circulations et les degrés d’intimité.</a:t>
            </a:r>
          </a:p>
          <a:p>
            <a:r>
              <a:rPr lang="fr-FR" dirty="0" smtClean="0"/>
              <a:t>On observe également une forte articulation entre les espaces d’habitation, les lieux d’activités et les zones agricoles, ce qui traduit une complémentarité entre ville et campagne.</a:t>
            </a:r>
          </a:p>
          <a:p>
            <a:r>
              <a:rPr lang="fr-FR" dirty="0" smtClean="0"/>
              <a:t>Les espaces collectifs comme le </a:t>
            </a:r>
            <a:r>
              <a:rPr lang="fr-FR" dirty="0" err="1" smtClean="0"/>
              <a:t>souq</a:t>
            </a:r>
            <a:r>
              <a:rPr lang="fr-FR" dirty="0" smtClean="0"/>
              <a:t>, la mosquée ou les fontaines jouent un rôle essentiel dans la vie sociale. Ce sont des lieux de rencontre, d’échange et de cohésion.</a:t>
            </a:r>
          </a:p>
          <a:p>
            <a:r>
              <a:rPr lang="fr-FR" dirty="0" smtClean="0"/>
              <a:t>À l’échelle de la maison, le principe dominant est celui de l’introversion. Les habitations s’organisent autour d’un patio ou d’une cour centrale, garantissant à la fois intimité, confort climatique et organisation sociale de l’espace.</a:t>
            </a:r>
          </a:p>
          <a:p>
            <a:r>
              <a:rPr lang="fr-FR" dirty="0" smtClean="0"/>
              <a:t>Enfin, ce modèle d’habitat a longtemps été stable et équilibré, car il était en parfaite adéquation avec son environnement naturel et culturel. Cet équilibre sera profondément rompu avec l’arrivée de la colonisation, qui introduira des modèles totalement différents.</a:t>
            </a:r>
            <a:endParaRPr lang="fr-F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27115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Après 1830, la colonisation introduit en Algérie un modèle urbain et architectural totalement étranger au contexte local. Les tissus traditionnels sont profondément transformés pour être adaptés aux normes de la ville occidentale, notamment à travers l’introduction de l’urbanisme haussmannien, caractérisé par des tracés réguliers et souvent en damier.</a:t>
            </a:r>
          </a:p>
          <a:p>
            <a:r>
              <a:rPr lang="fr-FR" dirty="0" smtClean="0"/>
              <a:t>Cette transformation s’accompagne de l’apparition d’un nouveau type d’habitat : </a:t>
            </a:r>
            <a:r>
              <a:rPr lang="fr-FR" b="1" u="sng" dirty="0" smtClean="0"/>
              <a:t>l’immeuble de rapport, </a:t>
            </a:r>
            <a:r>
              <a:rPr lang="fr-FR" dirty="0" smtClean="0"/>
              <a:t>inspiré des modèles européens du XIXe siècle. Contrairement à l’habitat traditionnel introverti, ces logements sont extrovertis, ouverts sur la rue, avec des rez-de-chaussée commerciaux et des façades richement décorées, exprimant l’ordre et la puissance coloniale.</a:t>
            </a:r>
          </a:p>
          <a:p>
            <a:r>
              <a:rPr lang="fr-FR" dirty="0" smtClean="0"/>
              <a:t>Mais cette transformation n’est pas seulement formelle. Elle s’accompagne d’une organisation socio-spatiale profondément inégalitaire. Les populations européennes occupent les centres urbains les plus valorisés, les ouvriers européens sont relégués en périphérie, tandis que les populations autochtones sont marginalisées dans les quartiers anciens dégradés ou dans des bidonvilles.</a:t>
            </a:r>
          </a:p>
          <a:p>
            <a:r>
              <a:rPr lang="fr-FR" dirty="0" smtClean="0"/>
              <a:t>👉 L’espace urbain devient ainsi un instrument de ségrégation et de domination, marquant une rupture radicale avec l’équilibre du modèle traditionnel.</a:t>
            </a:r>
            <a:endParaRPr lang="fr-F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42807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La politique des cités musulmanes apparaît dans le contexte de l’entre-deux-guerres, moment où la question du logement social commence à émerger en Algérie, notamment sous l’effet des deux guerres mondiales.</a:t>
            </a:r>
          </a:p>
          <a:p>
            <a:r>
              <a:rPr lang="fr-FR" dirty="0" smtClean="0"/>
              <a:t>La célébration du centenaire de la colonisation pousse les autorités à réfléchir à des solutions spécifiques pour loger les populations musulmanes. On assiste alors à la réalisation de premiers projets expérimentaux, comme la cité de François Bienvenu à Alger. Ce projet est particulièrement intéressant car il combine des éléments modernes, comme les blocs collectifs, avec des références à l’habitat traditionnel, notamment à travers l’introduction de cours et la réinterprétation du patio.</a:t>
            </a:r>
          </a:p>
          <a:p>
            <a:r>
              <a:rPr lang="fr-FR" dirty="0" smtClean="0"/>
              <a:t>D’autres expériences, comme la cité Scala, adoptent une approche différente en proposant un habitat individuel organisé autour de petites cours ou jardins, tout en conservant une certaine fermeture sur l’extérieur.</a:t>
            </a:r>
          </a:p>
          <a:p>
            <a:r>
              <a:rPr lang="fr-FR" dirty="0" smtClean="0"/>
              <a:t>Cependant, il est essentiel de comprendre que cette politique reste profondément marquée par une logique coloniale. Elle coexiste avec une autre politique de logement destinée aux populations européennes, beaucoup plus structurée et développée, notamment à travers les HBM et les cités ouvrières.</a:t>
            </a:r>
          </a:p>
          <a:p>
            <a:r>
              <a:rPr lang="fr-FR" dirty="0" smtClean="0"/>
              <a:t>👉 On observe donc une forme de segmentation : une tentative d’adaptation pour les populations locales, mais dans un cadre globalement inégalitaire et différencié.</a:t>
            </a:r>
            <a:endParaRPr lang="fr-F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86145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fr-FR" dirty="0" smtClean="0"/>
              <a:t>Cette phase marque un tournant majeur dans la production de l’habitat en Algérie coloniale. Avec le Plan de Constantine en 1958, l’objectif devient clairement quantitatif : produire massivement des logements pour répondre à la crise.</a:t>
            </a:r>
            <a:br>
              <a:rPr lang="fr-FR" dirty="0" smtClean="0"/>
            </a:br>
            <a:r>
              <a:rPr lang="fr-FR" dirty="0" smtClean="0"/>
              <a:t>Cependant, cette politique repose sur une approche technocratique, fondée sur des normes et des chiffres, souvent déconnectée des réalités sociales et culturelles locales.</a:t>
            </a:r>
            <a:br>
              <a:rPr lang="fr-FR" dirty="0" smtClean="0"/>
            </a:br>
            <a:r>
              <a:rPr lang="fr-FR" dirty="0" smtClean="0"/>
              <a:t>L’introduction du zonage fonctionnel segmente la ville, tandis que les grands ensembles modernes, inspirés notamment des idées de Le Corbusier, imposent une nouvelle forme urbaine, en rupture avec les tissus traditionnels.</a:t>
            </a:r>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86643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41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29870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4049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50582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BCAD085-E8A6-8845-BD4E-CB4CCA059FC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99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94039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39528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4/19/2026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5678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CAD085-E8A6-8845-BD4E-CB4CCA059FC4}" type="datetimeFigureOut">
              <a:rPr lang="en-US" smtClean="0"/>
              <a:t>4/19/2026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46943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BCAD085-E8A6-8845-BD4E-CB4CCA059FC4}" type="datetimeFigureOut">
              <a:rPr lang="en-US" smtClean="0"/>
              <a:t>4/19/2026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30747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BCAD085-E8A6-8845-BD4E-CB4CCA059FC4}"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2881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BCAD085-E8A6-8845-BD4E-CB4CCA059FC4}" type="datetimeFigureOut">
              <a:rPr lang="en-US" smtClean="0"/>
              <a:t>4/19/2026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1FF6DA9-008F-8B48-92A6-B652298478BF}" type="slidenum">
              <a:rPr lang="en-US" smtClean="0"/>
              <a:t>‹N°›</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3511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La </a:t>
            </a:r>
            <a:r>
              <a:rPr dirty="0" err="1"/>
              <a:t>politique</a:t>
            </a:r>
            <a:r>
              <a:rPr dirty="0"/>
              <a:t> de </a:t>
            </a:r>
            <a:r>
              <a:rPr dirty="0" err="1"/>
              <a:t>l’habitat</a:t>
            </a:r>
            <a:r>
              <a:rPr dirty="0"/>
              <a:t> en </a:t>
            </a:r>
            <a:r>
              <a:rPr dirty="0" err="1"/>
              <a:t>Algérie</a:t>
            </a:r>
            <a:r>
              <a:rPr dirty="0"/>
              <a:t> </a:t>
            </a:r>
          </a:p>
        </p:txBody>
      </p:sp>
      <p:sp>
        <p:nvSpPr>
          <p:cNvPr id="4" name="Espace réservé du texte 3"/>
          <p:cNvSpPr>
            <a:spLocks noGrp="1"/>
          </p:cNvSpPr>
          <p:nvPr>
            <p:ph type="body" idx="1"/>
          </p:nvPr>
        </p:nvSpPr>
        <p:spPr>
          <a:xfrm>
            <a:off x="439615" y="1846052"/>
            <a:ext cx="8370277" cy="1125748"/>
          </a:xfrm>
        </p:spPr>
        <p:txBody>
          <a:bodyPr>
            <a:normAutofit/>
          </a:bodyPr>
          <a:lstStyle/>
          <a:p>
            <a:r>
              <a:rPr lang="fr-FR" sz="2800" b="1" dirty="0"/>
              <a:t>Définition et origine de la politique de l’habitat</a:t>
            </a:r>
          </a:p>
        </p:txBody>
      </p:sp>
      <p:sp>
        <p:nvSpPr>
          <p:cNvPr id="9" name="Rectangle 3"/>
          <p:cNvSpPr>
            <a:spLocks noGrp="1" noChangeArrowheads="1"/>
          </p:cNvSpPr>
          <p:nvPr>
            <p:ph sz="half" idx="2"/>
          </p:nvPr>
        </p:nvSpPr>
        <p:spPr bwMode="auto">
          <a:xfrm>
            <a:off x="822960" y="2656053"/>
            <a:ext cx="699426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Ensemble de </a:t>
            </a:r>
            <a:r>
              <a:rPr kumimoji="0" lang="fr-FR" sz="1800" b="1" i="0" u="none" strike="noStrike" cap="none" normalizeH="0" baseline="0" dirty="0" smtClean="0">
                <a:ln>
                  <a:noFill/>
                </a:ln>
                <a:solidFill>
                  <a:schemeClr val="tx1"/>
                </a:solidFill>
                <a:effectLst/>
                <a:latin typeface="Arial" panose="020B0604020202020204" pitchFamily="34" charset="0"/>
              </a:rPr>
              <a:t>stratégies publiques</a:t>
            </a:r>
            <a:r>
              <a:rPr kumimoji="0" lang="fr-FR" sz="1800" b="0" i="0" u="none" strike="noStrike" cap="none" normalizeH="0" baseline="0" dirty="0" smtClean="0">
                <a:ln>
                  <a:noFill/>
                </a:ln>
                <a:solidFill>
                  <a:schemeClr val="tx1"/>
                </a:solidFill>
                <a:effectLst/>
                <a:latin typeface="Arial" panose="020B0604020202020204" pitchFamily="34" charset="0"/>
              </a:rPr>
              <a:t> pour répondre aux besoins en logement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Cible : </a:t>
            </a:r>
            <a:r>
              <a:rPr kumimoji="0" lang="fr-FR" sz="1800" b="1" i="0" u="none" strike="noStrike" cap="none" normalizeH="0" baseline="0" dirty="0" smtClean="0">
                <a:ln>
                  <a:noFill/>
                </a:ln>
                <a:solidFill>
                  <a:schemeClr val="tx1"/>
                </a:solidFill>
                <a:effectLst/>
                <a:latin typeface="Arial" panose="020B0604020202020204" pitchFamily="34" charset="0"/>
              </a:rPr>
              <a:t>populations à faibles revenus</a:t>
            </a:r>
            <a:r>
              <a:rPr kumimoji="0" lang="fr-F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Apparition au </a:t>
            </a:r>
            <a:r>
              <a:rPr kumimoji="0" lang="fr-FR" sz="1800" b="1" i="0" u="none" strike="noStrike" cap="none" normalizeH="0" baseline="0" dirty="0" smtClean="0">
                <a:ln>
                  <a:noFill/>
                </a:ln>
                <a:solidFill>
                  <a:schemeClr val="tx1"/>
                </a:solidFill>
                <a:effectLst/>
                <a:latin typeface="Arial" panose="020B0604020202020204" pitchFamily="34" charset="0"/>
              </a:rPr>
              <a:t>début du XXe siècle</a:t>
            </a:r>
            <a:r>
              <a:rPr kumimoji="0" lang="fr-F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Contexte : </a:t>
            </a:r>
            <a:r>
              <a:rPr kumimoji="0" lang="fr-FR" sz="1800" b="1" i="0" u="none" strike="noStrike" cap="none" normalizeH="0" baseline="0" dirty="0" smtClean="0">
                <a:ln>
                  <a:noFill/>
                </a:ln>
                <a:solidFill>
                  <a:schemeClr val="tx1"/>
                </a:solidFill>
                <a:effectLst/>
                <a:latin typeface="Arial" panose="020B0604020202020204" pitchFamily="34" charset="0"/>
              </a:rPr>
              <a:t>guerres mondiales et destruction urbaine</a:t>
            </a:r>
            <a:r>
              <a:rPr kumimoji="0" lang="fr-F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Premières réponses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HBM (Habitat à Bon Marché)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HLM (Habitat à Loyer Modéré)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Cités ouvrières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6604"/>
            <a:ext cx="9420447" cy="946773"/>
          </a:xfrm>
        </p:spPr>
        <p:txBody>
          <a:bodyPr>
            <a:normAutofit fontScale="90000"/>
          </a:bodyPr>
          <a:lstStyle/>
          <a:p>
            <a:r>
              <a:rPr lang="fr-FR" dirty="0"/>
              <a:t>Expérimentations : Pouillon, bidonvilles et recasement</a:t>
            </a:r>
            <a:endParaRPr dirty="0"/>
          </a:p>
        </p:txBody>
      </p:sp>
      <p:sp>
        <p:nvSpPr>
          <p:cNvPr id="5" name="Rectangle 2"/>
          <p:cNvSpPr>
            <a:spLocks noGrp="1" noChangeArrowheads="1"/>
          </p:cNvSpPr>
          <p:nvPr>
            <p:ph idx="1"/>
          </p:nvPr>
        </p:nvSpPr>
        <p:spPr bwMode="auto">
          <a:xfrm>
            <a:off x="0" y="1845734"/>
            <a:ext cx="8813327"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1" i="0" u="none" strike="noStrike" cap="none" normalizeH="0" baseline="0" dirty="0" smtClean="0">
                <a:ln>
                  <a:noFill/>
                </a:ln>
                <a:solidFill>
                  <a:schemeClr val="tx1"/>
                </a:solidFill>
                <a:effectLst/>
                <a:latin typeface="Arial" panose="020B0604020202020204" pitchFamily="34" charset="0"/>
              </a:rPr>
              <a:t>Grands ensembles de Fernand Pouillon :</a:t>
            </a:r>
            <a:r>
              <a:rPr kumimoji="0" lang="fr-F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err="1" smtClean="0">
                <a:ln>
                  <a:noFill/>
                </a:ln>
                <a:solidFill>
                  <a:schemeClr val="tx1"/>
                </a:solidFill>
                <a:effectLst/>
                <a:latin typeface="Arial" panose="020B0604020202020204" pitchFamily="34" charset="0"/>
              </a:rPr>
              <a:t>Diar</a:t>
            </a:r>
            <a:r>
              <a:rPr kumimoji="0" lang="fr-FR" sz="1800" b="0" i="0" u="none" strike="noStrike" cap="none" normalizeH="0" baseline="0" dirty="0" smtClean="0">
                <a:ln>
                  <a:noFill/>
                </a:ln>
                <a:solidFill>
                  <a:schemeClr val="tx1"/>
                </a:solidFill>
                <a:effectLst/>
                <a:latin typeface="Arial" panose="020B0604020202020204" pitchFamily="34" charset="0"/>
              </a:rPr>
              <a:t> Es Saada, </a:t>
            </a:r>
            <a:r>
              <a:rPr kumimoji="0" lang="fr-FR" sz="1800" b="0" i="0" u="none" strike="noStrike" cap="none" normalizeH="0" baseline="0" dirty="0" err="1" smtClean="0">
                <a:ln>
                  <a:noFill/>
                </a:ln>
                <a:solidFill>
                  <a:schemeClr val="tx1"/>
                </a:solidFill>
                <a:effectLst/>
                <a:latin typeface="Arial" panose="020B0604020202020204" pitchFamily="34" charset="0"/>
              </a:rPr>
              <a:t>Diar</a:t>
            </a:r>
            <a:r>
              <a:rPr kumimoji="0" lang="fr-FR" sz="1800" b="0" i="0" u="none" strike="noStrike" cap="none" normalizeH="0" baseline="0" dirty="0" smtClean="0">
                <a:ln>
                  <a:noFill/>
                </a:ln>
                <a:solidFill>
                  <a:schemeClr val="tx1"/>
                </a:solidFill>
                <a:effectLst/>
                <a:latin typeface="Arial" panose="020B0604020202020204" pitchFamily="34" charset="0"/>
              </a:rPr>
              <a:t> El </a:t>
            </a:r>
            <a:r>
              <a:rPr kumimoji="0" lang="fr-FR" sz="1800" b="0" i="0" u="none" strike="noStrike" cap="none" normalizeH="0" baseline="0" dirty="0" err="1" smtClean="0">
                <a:ln>
                  <a:noFill/>
                </a:ln>
                <a:solidFill>
                  <a:schemeClr val="tx1"/>
                </a:solidFill>
                <a:effectLst/>
                <a:latin typeface="Arial" panose="020B0604020202020204" pitchFamily="34" charset="0"/>
              </a:rPr>
              <a:t>Mahçoul</a:t>
            </a:r>
            <a:r>
              <a:rPr kumimoji="0" lang="fr-FR" sz="1800" b="0" i="0" u="none" strike="noStrike" cap="none" normalizeH="0" baseline="0" dirty="0" smtClean="0">
                <a:ln>
                  <a:noFill/>
                </a:ln>
                <a:solidFill>
                  <a:schemeClr val="tx1"/>
                </a:solidFill>
                <a:effectLst/>
                <a:latin typeface="Arial" panose="020B0604020202020204" pitchFamily="34" charset="0"/>
              </a:rPr>
              <a:t>, Climat de France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Qualités :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Intégration au site (vue, topographie)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Espaces publics inspirés du modèle traditionnel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1" i="0" u="none" strike="noStrike" cap="none" normalizeH="0" baseline="0" dirty="0" smtClean="0">
                <a:ln>
                  <a:noFill/>
                </a:ln>
                <a:solidFill>
                  <a:schemeClr val="tx1"/>
                </a:solidFill>
                <a:effectLst/>
                <a:latin typeface="Arial" panose="020B0604020202020204" pitchFamily="34" charset="0"/>
              </a:rPr>
              <a:t>Bidonvilles (années 1930) :</a:t>
            </a:r>
            <a:r>
              <a:rPr kumimoji="0" lang="fr-F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Exode rural → urbanisation informelle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1" i="0" u="none" strike="noStrike" cap="none" normalizeH="0" baseline="0" dirty="0" smtClean="0">
                <a:ln>
                  <a:noFill/>
                </a:ln>
                <a:solidFill>
                  <a:schemeClr val="tx1"/>
                </a:solidFill>
                <a:effectLst/>
                <a:latin typeface="Arial" panose="020B0604020202020204" pitchFamily="34" charset="0"/>
              </a:rPr>
              <a:t>Politique de recasement :</a:t>
            </a:r>
            <a:r>
              <a:rPr kumimoji="0" lang="fr-F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Hébergement provisoire → démolition → relogement définitif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Ex : </a:t>
            </a:r>
            <a:r>
              <a:rPr kumimoji="0" lang="fr-FR" sz="1800" b="0" i="0" u="none" strike="noStrike" cap="none" normalizeH="0" baseline="0" dirty="0" err="1" smtClean="0">
                <a:ln>
                  <a:noFill/>
                </a:ln>
                <a:solidFill>
                  <a:schemeClr val="tx1"/>
                </a:solidFill>
                <a:effectLst/>
                <a:latin typeface="Arial" panose="020B0604020202020204" pitchFamily="34" charset="0"/>
              </a:rPr>
              <a:t>Djenane</a:t>
            </a:r>
            <a:r>
              <a:rPr kumimoji="0" lang="fr-FR" sz="1800" b="0" i="0" u="none" strike="noStrike" cap="none" normalizeH="0" baseline="0" dirty="0" smtClean="0">
                <a:ln>
                  <a:noFill/>
                </a:ln>
                <a:solidFill>
                  <a:schemeClr val="tx1"/>
                </a:solidFill>
                <a:effectLst/>
                <a:latin typeface="Arial" panose="020B0604020202020204" pitchFamily="34" charset="0"/>
              </a:rPr>
              <a:t> El-Hassan (Roland </a:t>
            </a:r>
            <a:r>
              <a:rPr kumimoji="0" lang="fr-FR" sz="1800" b="0" i="0" u="none" strike="noStrike" cap="none" normalizeH="0" baseline="0" dirty="0" err="1" smtClean="0">
                <a:ln>
                  <a:noFill/>
                </a:ln>
                <a:solidFill>
                  <a:schemeClr val="tx1"/>
                </a:solidFill>
                <a:effectLst/>
                <a:latin typeface="Arial" panose="020B0604020202020204" pitchFamily="34" charset="0"/>
              </a:rPr>
              <a:t>Simounet</a:t>
            </a:r>
            <a:r>
              <a:rPr kumimoji="0" lang="fr-F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Limites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Manque de moyens, foncier, adaptation sociale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Projets provisoires devenus permanents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pic>
        <p:nvPicPr>
          <p:cNvPr id="6" name="Image 5"/>
          <p:cNvPicPr>
            <a:picLocks noChangeAspect="1"/>
          </p:cNvPicPr>
          <p:nvPr/>
        </p:nvPicPr>
        <p:blipFill>
          <a:blip r:embed="rId3"/>
          <a:stretch>
            <a:fillRect/>
          </a:stretch>
        </p:blipFill>
        <p:spPr>
          <a:xfrm>
            <a:off x="4984167" y="3253484"/>
            <a:ext cx="4275448" cy="2845116"/>
          </a:xfrm>
          <a:prstGeom prst="rect">
            <a:avLst/>
          </a:prstGeom>
        </p:spPr>
      </p:pic>
      <p:pic>
        <p:nvPicPr>
          <p:cNvPr id="7" name="Image 6"/>
          <p:cNvPicPr>
            <a:picLocks noChangeAspect="1"/>
          </p:cNvPicPr>
          <p:nvPr/>
        </p:nvPicPr>
        <p:blipFill>
          <a:blip r:embed="rId4"/>
          <a:stretch>
            <a:fillRect/>
          </a:stretch>
        </p:blipFill>
        <p:spPr>
          <a:xfrm>
            <a:off x="3607804" y="5168752"/>
            <a:ext cx="2752725" cy="16573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59"/>
            <a:ext cx="9144000" cy="1450757"/>
          </a:xfrm>
        </p:spPr>
        <p:txBody>
          <a:bodyPr/>
          <a:lstStyle/>
          <a:p>
            <a:r>
              <a:rPr lang="fr-FR" dirty="0"/>
              <a:t>Les villages socialistes après 1962 – objectifs et principes</a:t>
            </a:r>
            <a:endParaRPr dirty="0"/>
          </a:p>
        </p:txBody>
      </p:sp>
      <p:sp>
        <p:nvSpPr>
          <p:cNvPr id="4" name="Rectangle 1"/>
          <p:cNvSpPr>
            <a:spLocks noGrp="1" noChangeArrowheads="1"/>
          </p:cNvSpPr>
          <p:nvPr>
            <p:ph idx="1"/>
          </p:nvPr>
        </p:nvSpPr>
        <p:spPr bwMode="auto">
          <a:xfrm>
            <a:off x="250396" y="1656812"/>
            <a:ext cx="864320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Après 1962 : priorité à l’industrialisation, faible attention à l’urbanisme et à l’habitat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sng" strike="noStrike" cap="none" normalizeH="0" baseline="0" dirty="0" smtClean="0">
                <a:ln>
                  <a:noFill/>
                </a:ln>
                <a:solidFill>
                  <a:schemeClr val="tx1"/>
                </a:solidFill>
                <a:effectLst/>
                <a:latin typeface="Arial" panose="020B0604020202020204" pitchFamily="34" charset="0"/>
              </a:rPr>
              <a:t>Problèmes hérités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engorgement urbain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surpeuplement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exode rural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1" i="0" u="sng" strike="noStrike" cap="none" normalizeH="0" baseline="0" dirty="0" smtClean="0">
                <a:ln>
                  <a:noFill/>
                </a:ln>
                <a:solidFill>
                  <a:schemeClr val="tx1"/>
                </a:solidFill>
                <a:effectLst/>
                <a:latin typeface="Arial" panose="020B0604020202020204" pitchFamily="34" charset="0"/>
              </a:rPr>
              <a:t>Réponse de l’État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Révolution agraire (1971)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Programme des 1000 villages socialistes (1973)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1" i="0" u="sng" strike="noStrike" cap="none" normalizeH="0" baseline="0" dirty="0" smtClean="0">
                <a:ln>
                  <a:noFill/>
                </a:ln>
                <a:solidFill>
                  <a:schemeClr val="tx1"/>
                </a:solidFill>
                <a:effectLst/>
                <a:latin typeface="Arial" panose="020B0604020202020204" pitchFamily="34" charset="0"/>
              </a:rPr>
              <a:t>Objectifs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fixer la population rurale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moderniser l’agriculture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réduire l’exode rural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réduire les disparités ville/campagne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1" i="0" u="sng" strike="noStrike" cap="none" normalizeH="0" baseline="0" dirty="0" smtClean="0">
                <a:ln>
                  <a:noFill/>
                </a:ln>
                <a:solidFill>
                  <a:schemeClr val="tx1"/>
                </a:solidFill>
                <a:effectLst/>
                <a:latin typeface="Arial" panose="020B0604020202020204" pitchFamily="34" charset="0"/>
              </a:rPr>
              <a:t>Caractéristiques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modèle </a:t>
            </a:r>
            <a:r>
              <a:rPr kumimoji="0" lang="fr-FR" b="1" i="0" u="none" strike="noStrike" cap="none" normalizeH="0" baseline="0" dirty="0" smtClean="0">
                <a:ln>
                  <a:noFill/>
                </a:ln>
                <a:solidFill>
                  <a:schemeClr val="tx1"/>
                </a:solidFill>
                <a:effectLst/>
                <a:latin typeface="Arial" panose="020B0604020202020204" pitchFamily="34" charset="0"/>
              </a:rPr>
              <a:t>standardisé et urbain appliqué au rural</a:t>
            </a:r>
            <a:r>
              <a:rPr kumimoji="0" lang="fr-FR"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organisation hiérarchisée (voirie, équipements, habitat)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zoning fonctionnel (habitat / équipements / agriculture)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rupture avec le modèle rural traditionnel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Typologies et limites des villages socialistes</a:t>
            </a:r>
            <a:endParaRPr dirty="0"/>
          </a:p>
        </p:txBody>
      </p:sp>
      <p:sp>
        <p:nvSpPr>
          <p:cNvPr id="3" name="Content Placeholder 2"/>
          <p:cNvSpPr>
            <a:spLocks noGrp="1"/>
          </p:cNvSpPr>
          <p:nvPr>
            <p:ph idx="1"/>
          </p:nvPr>
        </p:nvSpPr>
        <p:spPr>
          <a:xfrm>
            <a:off x="0" y="1845733"/>
            <a:ext cx="9143999" cy="4682657"/>
          </a:xfrm>
        </p:spPr>
        <p:txBody>
          <a:bodyPr numCol="2">
            <a:normAutofit/>
          </a:bodyPr>
          <a:lstStyle/>
          <a:p>
            <a:pPr marL="0" indent="0">
              <a:buNone/>
            </a:pPr>
            <a:r>
              <a:rPr lang="fr-FR" sz="2400" b="1" u="sng" dirty="0" smtClean="0"/>
              <a:t>Deux </a:t>
            </a:r>
            <a:r>
              <a:rPr lang="fr-FR" sz="2400" b="1" u="sng" dirty="0"/>
              <a:t>formes principales : </a:t>
            </a:r>
          </a:p>
          <a:p>
            <a:pPr lvl="1"/>
            <a:r>
              <a:rPr lang="fr-FR" sz="2400" b="1" dirty="0"/>
              <a:t>Création ex nihilo</a:t>
            </a:r>
            <a:r>
              <a:rPr lang="fr-FR" sz="2400" dirty="0"/>
              <a:t> : village Ben </a:t>
            </a:r>
            <a:r>
              <a:rPr lang="fr-FR" sz="2400" dirty="0" err="1"/>
              <a:t>Boulaid</a:t>
            </a:r>
            <a:r>
              <a:rPr lang="fr-FR" sz="2400" dirty="0"/>
              <a:t> (Mila) </a:t>
            </a:r>
          </a:p>
          <a:p>
            <a:pPr lvl="1"/>
            <a:r>
              <a:rPr lang="fr-FR" sz="2400" b="1" dirty="0"/>
              <a:t>Greffe</a:t>
            </a:r>
            <a:r>
              <a:rPr lang="fr-FR" sz="2400" dirty="0"/>
              <a:t> : </a:t>
            </a:r>
            <a:r>
              <a:rPr lang="fr-FR" sz="2400" dirty="0" err="1"/>
              <a:t>Azzaba</a:t>
            </a:r>
            <a:r>
              <a:rPr lang="fr-FR" sz="2400" dirty="0"/>
              <a:t> Lotfi (intégration entre village colonial et douar) </a:t>
            </a:r>
          </a:p>
          <a:p>
            <a:r>
              <a:rPr lang="fr-FR" sz="2400" b="1" u="sng" dirty="0"/>
              <a:t>Caractéristiques : </a:t>
            </a:r>
          </a:p>
          <a:p>
            <a:pPr lvl="1"/>
            <a:r>
              <a:rPr lang="fr-FR" sz="2400" dirty="0"/>
              <a:t>trames régulières et planifiées </a:t>
            </a:r>
          </a:p>
          <a:p>
            <a:pPr lvl="1"/>
            <a:r>
              <a:rPr lang="fr-FR" sz="2400" dirty="0"/>
              <a:t>maisons standardisées et alignées </a:t>
            </a:r>
          </a:p>
          <a:p>
            <a:pPr lvl="1"/>
            <a:r>
              <a:rPr lang="fr-FR" sz="2400" dirty="0"/>
              <a:t>séparation fonctionnelle des espaces </a:t>
            </a:r>
          </a:p>
          <a:p>
            <a:pPr lvl="1"/>
            <a:r>
              <a:rPr lang="fr-FR" sz="2400" dirty="0"/>
              <a:t>implantation souvent éloignée des terres agricoles </a:t>
            </a:r>
          </a:p>
          <a:p>
            <a:r>
              <a:rPr lang="fr-FR" sz="2400" b="1" u="sng" dirty="0"/>
              <a:t>Évolutions et limites : </a:t>
            </a:r>
          </a:p>
          <a:p>
            <a:pPr lvl="1"/>
            <a:r>
              <a:rPr lang="fr-FR" sz="2400" dirty="0"/>
              <a:t>inadaptation au mode de vie rural </a:t>
            </a:r>
          </a:p>
          <a:p>
            <a:pPr lvl="1"/>
            <a:r>
              <a:rPr lang="fr-FR" sz="2400" dirty="0"/>
              <a:t>transformations des logements (clôtures, extensions) </a:t>
            </a:r>
          </a:p>
          <a:p>
            <a:pPr lvl="1"/>
            <a:r>
              <a:rPr lang="fr-FR" sz="2400" dirty="0"/>
              <a:t>isolement des habitants </a:t>
            </a:r>
          </a:p>
          <a:p>
            <a:pPr lvl="1"/>
            <a:r>
              <a:rPr lang="fr-FR" sz="2400" dirty="0"/>
              <a:t>apparition d’une urbanisation progressive non prévue</a:t>
            </a:r>
          </a:p>
          <a:p>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47"/>
            <a:ext cx="9144000" cy="1450757"/>
          </a:xfrm>
        </p:spPr>
        <p:txBody>
          <a:bodyPr/>
          <a:lstStyle/>
          <a:p>
            <a:r>
              <a:rPr lang="fr-FR" dirty="0"/>
              <a:t>Les ZHUN (Zones d’Habitat Urbain Nouvelles)</a:t>
            </a:r>
            <a:endParaRPr dirty="0"/>
          </a:p>
        </p:txBody>
      </p:sp>
      <p:sp>
        <p:nvSpPr>
          <p:cNvPr id="4" name="Rectangle 1"/>
          <p:cNvSpPr>
            <a:spLocks noGrp="1" noChangeArrowheads="1"/>
          </p:cNvSpPr>
          <p:nvPr>
            <p:ph idx="1"/>
          </p:nvPr>
        </p:nvSpPr>
        <p:spPr bwMode="auto">
          <a:xfrm>
            <a:off x="191386" y="1733756"/>
            <a:ext cx="895261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Mise en place après 1977 (Ministère de l’Habitat)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Programme massif (plan 1980–1985 : 700 000 logements)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1" i="0" u="sng" strike="noStrike" cap="none" normalizeH="0" baseline="0" dirty="0" smtClean="0">
                <a:ln>
                  <a:noFill/>
                </a:ln>
                <a:solidFill>
                  <a:schemeClr val="tx1"/>
                </a:solidFill>
                <a:effectLst/>
                <a:latin typeface="Arial" panose="020B0604020202020204" pitchFamily="34" charset="0"/>
              </a:rPr>
              <a:t>Objectifs </a:t>
            </a:r>
            <a:r>
              <a:rPr kumimoji="0" lang="fr-F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répondre rapidement à la crise du logement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moderniser la production (industrialisation, préfabrication)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éviter les </a:t>
            </a:r>
            <a:r>
              <a:rPr kumimoji="0" lang="fr-FR" sz="1800" b="0" i="0" u="none" strike="noStrike" cap="none" normalizeH="0" baseline="0" dirty="0" err="1" smtClean="0">
                <a:ln>
                  <a:noFill/>
                </a:ln>
                <a:solidFill>
                  <a:schemeClr val="tx1"/>
                </a:solidFill>
                <a:effectLst/>
                <a:latin typeface="Arial" panose="020B0604020202020204" pitchFamily="34" charset="0"/>
              </a:rPr>
              <a:t>cités-dortoirs</a:t>
            </a:r>
            <a:r>
              <a:rPr kumimoji="0" lang="fr-FR" sz="1800" b="0" i="0" u="none" strike="noStrike" cap="none" normalizeH="0" baseline="0" dirty="0" smtClean="0">
                <a:ln>
                  <a:noFill/>
                </a:ln>
                <a:solidFill>
                  <a:schemeClr val="tx1"/>
                </a:solidFill>
                <a:effectLst/>
                <a:latin typeface="Arial" panose="020B0604020202020204" pitchFamily="34" charset="0"/>
              </a:rPr>
              <a:t> et intégrer les équipements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1" i="0" u="sng" strike="noStrike" cap="none" normalizeH="0" baseline="0" dirty="0" smtClean="0">
                <a:ln>
                  <a:noFill/>
                </a:ln>
                <a:solidFill>
                  <a:schemeClr val="tx1"/>
                </a:solidFill>
                <a:effectLst/>
                <a:latin typeface="Arial" panose="020B0604020202020204" pitchFamily="34" charset="0"/>
              </a:rPr>
              <a:t>Modèle urbain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urbanisme fonctionnaliste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plans types standardisés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blocs répétitifs (bandes / plots)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industrialisation du bâtiment (béton, façades monotones)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1" i="0" u="sng" strike="noStrike" cap="none" normalizeH="0" baseline="0" dirty="0" smtClean="0">
                <a:ln>
                  <a:noFill/>
                </a:ln>
                <a:solidFill>
                  <a:schemeClr val="tx1"/>
                </a:solidFill>
                <a:effectLst/>
                <a:latin typeface="Arial" panose="020B0604020202020204" pitchFamily="34" charset="0"/>
              </a:rPr>
              <a:t>Réalité et limites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absence fréquente d’équipements et d’infrastructures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isolement social et rupture des relations de voisinage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sentiment d’insécurité et anonymat urbain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étalement urbain sur terres agricoles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chemeClr val="tx1"/>
                </a:solidFill>
                <a:effectLst/>
                <a:latin typeface="Arial" panose="020B0604020202020204" pitchFamily="34" charset="0"/>
              </a:rPr>
              <a:t>banalisation de l’espace public et disparition de la rue structurante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775"/>
            <a:ext cx="10234900" cy="1450757"/>
          </a:xfrm>
        </p:spPr>
        <p:txBody>
          <a:bodyPr/>
          <a:lstStyle/>
          <a:p>
            <a:r>
              <a:rPr lang="fr-FR" dirty="0"/>
              <a:t>Les lotissements et l’</a:t>
            </a:r>
            <a:r>
              <a:rPr lang="fr-FR" dirty="0" err="1"/>
              <a:t>autoconstruction</a:t>
            </a:r>
            <a:endParaRPr dirty="0"/>
          </a:p>
        </p:txBody>
      </p:sp>
      <p:sp>
        <p:nvSpPr>
          <p:cNvPr id="3" name="Content Placeholder 2"/>
          <p:cNvSpPr>
            <a:spLocks noGrp="1"/>
          </p:cNvSpPr>
          <p:nvPr>
            <p:ph idx="1"/>
          </p:nvPr>
        </p:nvSpPr>
        <p:spPr>
          <a:xfrm>
            <a:off x="191386" y="1845734"/>
            <a:ext cx="8952613" cy="4512536"/>
          </a:xfrm>
        </p:spPr>
        <p:txBody>
          <a:bodyPr numCol="2">
            <a:normAutofit fontScale="92500"/>
          </a:bodyPr>
          <a:lstStyle/>
          <a:p>
            <a:pPr marL="0" indent="0">
              <a:buNone/>
            </a:pPr>
            <a:r>
              <a:rPr lang="fr-FR" sz="2600" b="1" dirty="0" smtClean="0"/>
              <a:t>Forme </a:t>
            </a:r>
            <a:r>
              <a:rPr lang="fr-FR" sz="2600" b="1" dirty="0"/>
              <a:t>d’urbanisation périphérique apparue à la période coloniale </a:t>
            </a:r>
          </a:p>
          <a:p>
            <a:r>
              <a:rPr lang="fr-FR" sz="2600" dirty="0"/>
              <a:t>Extension des villes hors des anciens remparts (surtout années 1950) </a:t>
            </a:r>
          </a:p>
          <a:p>
            <a:r>
              <a:rPr lang="fr-FR" sz="2600" dirty="0"/>
              <a:t>Implantation sur terrains agricoles ou faiblement productifs </a:t>
            </a:r>
          </a:p>
          <a:p>
            <a:r>
              <a:rPr lang="fr-FR" sz="2600" b="1" u="sng" dirty="0"/>
              <a:t>Caractéristiques : </a:t>
            </a:r>
          </a:p>
          <a:p>
            <a:pPr lvl="1"/>
            <a:r>
              <a:rPr lang="fr-FR" sz="2600" dirty="0"/>
              <a:t>habitat individuel pavillonnaire </a:t>
            </a:r>
          </a:p>
          <a:p>
            <a:pPr lvl="1"/>
            <a:r>
              <a:rPr lang="fr-FR" sz="2600" dirty="0"/>
              <a:t>lotissements souvent sans équipements complets </a:t>
            </a:r>
          </a:p>
          <a:p>
            <a:pPr lvl="1"/>
            <a:r>
              <a:rPr lang="fr-FR" sz="2600" dirty="0"/>
              <a:t>fonction de </a:t>
            </a:r>
            <a:r>
              <a:rPr lang="fr-FR" sz="2600" dirty="0" err="1"/>
              <a:t>cités-dortoirs</a:t>
            </a:r>
            <a:r>
              <a:rPr lang="fr-FR" sz="2600" dirty="0"/>
              <a:t> </a:t>
            </a:r>
          </a:p>
          <a:p>
            <a:r>
              <a:rPr lang="fr-FR" sz="2600" dirty="0"/>
              <a:t>Après 1962 : poursuite du modèle </a:t>
            </a:r>
          </a:p>
          <a:p>
            <a:r>
              <a:rPr lang="fr-FR" sz="2600" b="1" u="sng" dirty="0"/>
              <a:t>Rôle de l’État : </a:t>
            </a:r>
          </a:p>
          <a:p>
            <a:pPr lvl="1"/>
            <a:r>
              <a:rPr lang="fr-FR" sz="2600" dirty="0"/>
              <a:t>viabilisation des terrains (voirie, eau, assainissement, électricité) </a:t>
            </a:r>
          </a:p>
          <a:p>
            <a:pPr lvl="1"/>
            <a:r>
              <a:rPr lang="fr-FR" sz="2600" dirty="0"/>
              <a:t>aménagement partiel des espaces publics </a:t>
            </a:r>
          </a:p>
          <a:p>
            <a:r>
              <a:rPr lang="fr-FR" sz="2600" dirty="0"/>
              <a:t>Développement important de l’</a:t>
            </a:r>
            <a:r>
              <a:rPr lang="fr-FR" sz="2600" dirty="0" err="1"/>
              <a:t>autoconstruction</a:t>
            </a:r>
            <a:r>
              <a:rPr lang="fr-FR" sz="2600" dirty="0"/>
              <a:t> individuelle </a:t>
            </a:r>
          </a:p>
          <a:p>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villes nouvelles en Algérie : cadre et objectifs</a:t>
            </a:r>
            <a:endParaRPr dirty="0"/>
          </a:p>
        </p:txBody>
      </p:sp>
      <p:sp>
        <p:nvSpPr>
          <p:cNvPr id="3" name="Content Placeholder 2"/>
          <p:cNvSpPr>
            <a:spLocks noGrp="1"/>
          </p:cNvSpPr>
          <p:nvPr>
            <p:ph idx="1"/>
          </p:nvPr>
        </p:nvSpPr>
        <p:spPr>
          <a:xfrm>
            <a:off x="0" y="1845734"/>
            <a:ext cx="9143999" cy="4023360"/>
          </a:xfrm>
        </p:spPr>
        <p:txBody>
          <a:bodyPr numCol="2">
            <a:noAutofit/>
          </a:bodyPr>
          <a:lstStyle/>
          <a:p>
            <a:pPr marL="0" indent="0">
              <a:buNone/>
            </a:pPr>
            <a:r>
              <a:rPr lang="fr-FR" sz="2400" dirty="0" smtClean="0"/>
              <a:t>Les </a:t>
            </a:r>
            <a:r>
              <a:rPr lang="fr-FR" sz="2400" dirty="0"/>
              <a:t>villes nouvelles visent le </a:t>
            </a:r>
            <a:r>
              <a:rPr lang="fr-FR" sz="2400" b="1" dirty="0"/>
              <a:t>rééquilibrage territorial</a:t>
            </a:r>
            <a:r>
              <a:rPr lang="fr-FR" sz="2400" dirty="0"/>
              <a:t> et la création de nouveaux pôles urbains. </a:t>
            </a:r>
          </a:p>
          <a:p>
            <a:r>
              <a:rPr lang="fr-FR" sz="2400" b="1" u="sng" dirty="0"/>
              <a:t>Elles doivent répondre à </a:t>
            </a:r>
            <a:r>
              <a:rPr lang="fr-FR" sz="2400" dirty="0"/>
              <a:t>: logement, emploi, équipements et désengorgement des grandes villes. </a:t>
            </a:r>
          </a:p>
          <a:p>
            <a:r>
              <a:rPr lang="fr-FR" sz="2400" b="1" u="sng" dirty="0"/>
              <a:t>Deux formes principales : </a:t>
            </a:r>
          </a:p>
          <a:p>
            <a:pPr lvl="1"/>
            <a:r>
              <a:rPr lang="fr-FR" sz="2400" dirty="0"/>
              <a:t>villes en périphérie des métropoles </a:t>
            </a:r>
          </a:p>
          <a:p>
            <a:pPr lvl="1"/>
            <a:r>
              <a:rPr lang="fr-FR" sz="2400" dirty="0"/>
              <a:t>villes en sites nouveaux (Hauts Plateaux / Sahara) </a:t>
            </a:r>
          </a:p>
          <a:p>
            <a:r>
              <a:rPr lang="fr-FR" sz="2400" b="1" u="sng" dirty="0"/>
              <a:t>Logique officielle </a:t>
            </a:r>
            <a:r>
              <a:rPr lang="fr-FR" sz="2400" dirty="0"/>
              <a:t>: </a:t>
            </a:r>
            <a:r>
              <a:rPr lang="fr-FR" sz="2400" b="1" dirty="0"/>
              <a:t>centres urbains complets et équilibrés</a:t>
            </a:r>
            <a:r>
              <a:rPr lang="fr-FR" sz="2400" dirty="0"/>
              <a:t> </a:t>
            </a:r>
          </a:p>
          <a:p>
            <a:r>
              <a:rPr lang="fr-FR" sz="2400" b="1" u="sng" dirty="0"/>
              <a:t>Mais dans la pratique : </a:t>
            </a:r>
          </a:p>
          <a:p>
            <a:pPr lvl="1"/>
            <a:r>
              <a:rPr lang="fr-FR" sz="2400" dirty="0"/>
              <a:t>domination du </a:t>
            </a:r>
            <a:r>
              <a:rPr lang="fr-FR" sz="2400" b="1" dirty="0"/>
              <a:t>logement collectif standardisé</a:t>
            </a:r>
            <a:r>
              <a:rPr lang="fr-FR" sz="2400" dirty="0"/>
              <a:t> </a:t>
            </a:r>
          </a:p>
          <a:p>
            <a:pPr lvl="1"/>
            <a:r>
              <a:rPr lang="fr-FR" sz="2400" dirty="0"/>
              <a:t>retard des équipements et services </a:t>
            </a:r>
          </a:p>
          <a:p>
            <a:pPr lvl="1"/>
            <a:r>
              <a:rPr lang="fr-FR" sz="2400" dirty="0"/>
              <a:t>faible intégration territoriale </a:t>
            </a:r>
          </a:p>
          <a:p>
            <a:pPr lvl="1"/>
            <a:r>
              <a:rPr lang="fr-FR" sz="2400" dirty="0"/>
              <a:t>logique quantitative &gt; logique urbaine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0"/>
            <a:ext cx="7543800" cy="1450757"/>
          </a:xfrm>
        </p:spPr>
        <p:txBody>
          <a:bodyPr/>
          <a:lstStyle/>
          <a:p>
            <a:r>
              <a:rPr lang="fr-FR" dirty="0"/>
              <a:t>Exemples de villes nouvelles en Algérie</a:t>
            </a:r>
            <a:endParaRPr dirty="0"/>
          </a:p>
        </p:txBody>
      </p:sp>
      <p:sp>
        <p:nvSpPr>
          <p:cNvPr id="3" name="Content Placeholder 2"/>
          <p:cNvSpPr>
            <a:spLocks noGrp="1"/>
          </p:cNvSpPr>
          <p:nvPr>
            <p:ph idx="1"/>
          </p:nvPr>
        </p:nvSpPr>
        <p:spPr>
          <a:xfrm>
            <a:off x="0" y="1450757"/>
            <a:ext cx="9143999" cy="5226489"/>
          </a:xfrm>
        </p:spPr>
        <p:txBody>
          <a:bodyPr numCol="2">
            <a:normAutofit/>
          </a:bodyPr>
          <a:lstStyle/>
          <a:p>
            <a:endParaRPr lang="fr-FR" b="1" dirty="0"/>
          </a:p>
          <a:p>
            <a:r>
              <a:rPr lang="fr-FR" sz="2400" b="1" dirty="0" err="1"/>
              <a:t>Boughezoul</a:t>
            </a:r>
            <a:r>
              <a:rPr lang="fr-FR" sz="2400" dirty="0"/>
              <a:t> </a:t>
            </a:r>
          </a:p>
          <a:p>
            <a:pPr lvl="1"/>
            <a:r>
              <a:rPr lang="fr-FR" sz="2400" dirty="0"/>
              <a:t>Projet stratégique national (ville scientifique et durable) </a:t>
            </a:r>
          </a:p>
          <a:p>
            <a:pPr lvl="1"/>
            <a:r>
              <a:rPr lang="fr-FR" sz="2400" dirty="0"/>
              <a:t>Très faible avancement réel malgré les ambitions </a:t>
            </a:r>
          </a:p>
          <a:p>
            <a:r>
              <a:rPr lang="fr-FR" sz="2400" b="1" dirty="0" err="1"/>
              <a:t>Bouinan</a:t>
            </a:r>
            <a:r>
              <a:rPr lang="fr-FR" sz="2400" dirty="0"/>
              <a:t> </a:t>
            </a:r>
          </a:p>
          <a:p>
            <a:pPr lvl="1"/>
            <a:r>
              <a:rPr lang="fr-FR" sz="2400" dirty="0"/>
              <a:t>Prévue comme ville complète (32 000 logements + équipements) </a:t>
            </a:r>
          </a:p>
          <a:p>
            <a:pPr lvl="1"/>
            <a:r>
              <a:rPr lang="fr-FR" sz="2400" dirty="0"/>
              <a:t>Réduite aujourd’hui à des programmes de logements AADL </a:t>
            </a:r>
          </a:p>
          <a:p>
            <a:r>
              <a:rPr lang="fr-FR" sz="2400" b="1" dirty="0"/>
              <a:t>Sidi Abdellah</a:t>
            </a:r>
            <a:r>
              <a:rPr lang="fr-FR" sz="2400" dirty="0"/>
              <a:t> </a:t>
            </a:r>
          </a:p>
          <a:p>
            <a:pPr lvl="1"/>
            <a:r>
              <a:rPr lang="fr-FR" sz="2400" dirty="0"/>
              <a:t>Projet technopole (</a:t>
            </a:r>
            <a:r>
              <a:rPr lang="fr-FR" sz="2400" dirty="0" err="1"/>
              <a:t>Cyberparc</a:t>
            </a:r>
            <a:r>
              <a:rPr lang="fr-FR" sz="2400" dirty="0"/>
              <a:t>, université, innovation) </a:t>
            </a:r>
          </a:p>
          <a:p>
            <a:pPr lvl="1"/>
            <a:r>
              <a:rPr lang="fr-FR" sz="2400" dirty="0"/>
              <a:t>Réalisé principalement sous forme de grands ensembles résidentiels </a:t>
            </a:r>
          </a:p>
          <a:p>
            <a:r>
              <a:rPr lang="fr-FR" sz="2400" b="1" dirty="0" err="1"/>
              <a:t>Hassi</a:t>
            </a:r>
            <a:r>
              <a:rPr lang="fr-FR" sz="2400" b="1" dirty="0"/>
              <a:t> Messaoud</a:t>
            </a:r>
            <a:r>
              <a:rPr lang="fr-FR" sz="2400" dirty="0"/>
              <a:t> </a:t>
            </a:r>
          </a:p>
          <a:p>
            <a:pPr lvl="1"/>
            <a:r>
              <a:rPr lang="fr-FR" sz="2400" dirty="0"/>
              <a:t>Ville de relocalisation (zone industrielle à risque) </a:t>
            </a:r>
          </a:p>
          <a:p>
            <a:pPr lvl="1"/>
            <a:r>
              <a:rPr lang="fr-FR" sz="2400" dirty="0"/>
              <a:t>Projet de ville durable type « oasis urbaine »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nouveaux pôles urbains en Algérie</a:t>
            </a:r>
            <a:endParaRPr dirty="0"/>
          </a:p>
        </p:txBody>
      </p:sp>
      <p:sp>
        <p:nvSpPr>
          <p:cNvPr id="3" name="Content Placeholder 2"/>
          <p:cNvSpPr>
            <a:spLocks noGrp="1"/>
          </p:cNvSpPr>
          <p:nvPr>
            <p:ph idx="1"/>
          </p:nvPr>
        </p:nvSpPr>
        <p:spPr>
          <a:xfrm>
            <a:off x="14885" y="1737361"/>
            <a:ext cx="9129115" cy="4023360"/>
          </a:xfrm>
        </p:spPr>
        <p:txBody>
          <a:bodyPr numCol="2">
            <a:noAutofit/>
          </a:bodyPr>
          <a:lstStyle/>
          <a:p>
            <a:endParaRPr lang="fr-FR" sz="2400" b="1" dirty="0"/>
          </a:p>
          <a:p>
            <a:r>
              <a:rPr lang="fr-FR" sz="2400" b="1" u="sng" dirty="0"/>
              <a:t>Un pôle urbain : </a:t>
            </a:r>
            <a:r>
              <a:rPr lang="fr-FR" sz="2400" dirty="0"/>
              <a:t>unité périphérique des grandes villes, génératrice d’emplois </a:t>
            </a:r>
          </a:p>
          <a:p>
            <a:r>
              <a:rPr lang="fr-FR" sz="2400" b="1" u="sng" dirty="0">
                <a:effectLst>
                  <a:outerShdw blurRad="38100" dist="38100" dir="2700000" algn="tl">
                    <a:srgbClr val="000000">
                      <a:alpha val="43137"/>
                    </a:srgbClr>
                  </a:outerShdw>
                </a:effectLst>
              </a:rPr>
              <a:t>Typologie : </a:t>
            </a:r>
          </a:p>
          <a:p>
            <a:pPr lvl="1"/>
            <a:r>
              <a:rPr lang="fr-FR" sz="2400" dirty="0"/>
              <a:t>grands pôles (&gt;100 000 emplois) </a:t>
            </a:r>
          </a:p>
          <a:p>
            <a:pPr lvl="1"/>
            <a:r>
              <a:rPr lang="fr-FR" sz="2400" dirty="0"/>
              <a:t>moyens pôles (5 000 – 10 000 emplois) </a:t>
            </a:r>
          </a:p>
          <a:p>
            <a:pPr lvl="1"/>
            <a:r>
              <a:rPr lang="fr-FR" sz="2400" dirty="0"/>
              <a:t>petits pôles (1 500 – 5 000 emplois) </a:t>
            </a:r>
          </a:p>
          <a:p>
            <a:r>
              <a:rPr lang="fr-FR" sz="2400" b="1" u="sng" dirty="0"/>
              <a:t>En Algérie </a:t>
            </a:r>
            <a:r>
              <a:rPr lang="fr-FR" sz="2400" dirty="0"/>
              <a:t>: logique proche des ZHUN (années 80) </a:t>
            </a:r>
          </a:p>
          <a:p>
            <a:r>
              <a:rPr lang="fr-FR" sz="2400" b="1" u="sng" dirty="0"/>
              <a:t>Effets observés : </a:t>
            </a:r>
          </a:p>
          <a:p>
            <a:pPr lvl="1"/>
            <a:r>
              <a:rPr lang="fr-FR" sz="2400" dirty="0"/>
              <a:t>étalement urbain et consommation des terres agricoles </a:t>
            </a:r>
          </a:p>
          <a:p>
            <a:pPr lvl="1"/>
            <a:r>
              <a:rPr lang="fr-FR" sz="2400" dirty="0"/>
              <a:t>congestion des villes principales </a:t>
            </a:r>
          </a:p>
          <a:p>
            <a:pPr lvl="1"/>
            <a:r>
              <a:rPr lang="fr-FR" sz="2400" dirty="0"/>
              <a:t>création de nouvelles cités dortoirs isolées </a:t>
            </a:r>
          </a:p>
          <a:p>
            <a:r>
              <a:rPr lang="fr-FR" sz="2400" b="1" u="sng" dirty="0"/>
              <a:t>Exemples </a:t>
            </a:r>
            <a:r>
              <a:rPr lang="fr-FR" sz="2400" dirty="0"/>
              <a:t>: Ali </a:t>
            </a:r>
            <a:r>
              <a:rPr lang="fr-FR" sz="2400" dirty="0" err="1"/>
              <a:t>Mendjeli</a:t>
            </a:r>
            <a:r>
              <a:rPr lang="fr-FR" sz="2400" dirty="0"/>
              <a:t>, </a:t>
            </a:r>
            <a:r>
              <a:rPr lang="fr-FR" sz="2400" dirty="0" err="1"/>
              <a:t>Aïn</a:t>
            </a:r>
            <a:r>
              <a:rPr lang="fr-FR" sz="2400" dirty="0"/>
              <a:t> </a:t>
            </a:r>
            <a:r>
              <a:rPr lang="fr-FR" sz="2400" dirty="0" err="1"/>
              <a:t>Nehas</a:t>
            </a:r>
            <a:r>
              <a:rPr lang="fr-FR" sz="2400" dirty="0"/>
              <a:t> (Constantine), Draa </a:t>
            </a:r>
            <a:r>
              <a:rPr lang="fr-FR" sz="2400" dirty="0" err="1"/>
              <a:t>Errich</a:t>
            </a:r>
            <a:r>
              <a:rPr lang="fr-FR" sz="2400" dirty="0"/>
              <a:t> (Annaba), Ahmed </a:t>
            </a:r>
            <a:r>
              <a:rPr lang="fr-FR" sz="2400" dirty="0" err="1"/>
              <a:t>Zabana</a:t>
            </a:r>
            <a:r>
              <a:rPr lang="fr-FR" sz="2400" dirty="0"/>
              <a:t> (Oran)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4"/>
            <a:ext cx="9144000" cy="1450757"/>
          </a:xfrm>
        </p:spPr>
        <p:txBody>
          <a:bodyPr/>
          <a:lstStyle/>
          <a:p>
            <a:r>
              <a:rPr lang="fr-FR" dirty="0"/>
              <a:t>Les clés d’une politique du logement maîtrisée </a:t>
            </a:r>
            <a:endParaRPr dirty="0"/>
          </a:p>
        </p:txBody>
      </p:sp>
      <p:sp>
        <p:nvSpPr>
          <p:cNvPr id="3" name="Content Placeholder 2"/>
          <p:cNvSpPr>
            <a:spLocks noGrp="1"/>
          </p:cNvSpPr>
          <p:nvPr>
            <p:ph idx="1"/>
          </p:nvPr>
        </p:nvSpPr>
        <p:spPr>
          <a:xfrm>
            <a:off x="1" y="1845734"/>
            <a:ext cx="8366760" cy="4023360"/>
          </a:xfrm>
        </p:spPr>
        <p:txBody>
          <a:bodyPr numCol="2">
            <a:normAutofit/>
          </a:bodyPr>
          <a:lstStyle/>
          <a:p>
            <a:r>
              <a:rPr lang="fr-FR" sz="2400" dirty="0"/>
              <a:t>Selon Raquel </a:t>
            </a:r>
            <a:r>
              <a:rPr lang="fr-FR" sz="2400" dirty="0" err="1"/>
              <a:t>Rolnik</a:t>
            </a:r>
            <a:r>
              <a:rPr lang="fr-FR" sz="2400" dirty="0"/>
              <a:t> (ONU), une politique du logement efficace repose sur :</a:t>
            </a:r>
          </a:p>
          <a:p>
            <a:r>
              <a:rPr lang="fr-FR" sz="2400" b="1" dirty="0"/>
              <a:t>Diversification des politiques</a:t>
            </a:r>
            <a:r>
              <a:rPr lang="fr-FR" sz="2400" dirty="0"/>
              <a:t> selon les besoins réels </a:t>
            </a:r>
          </a:p>
          <a:p>
            <a:r>
              <a:rPr lang="fr-FR" sz="2400" b="1" dirty="0"/>
              <a:t>Démocratisation et transparence</a:t>
            </a:r>
            <a:r>
              <a:rPr lang="fr-FR" sz="2400" dirty="0"/>
              <a:t> (participation des citoyens et société civile) </a:t>
            </a:r>
          </a:p>
          <a:p>
            <a:r>
              <a:rPr lang="fr-FR" sz="2400" b="1" dirty="0"/>
              <a:t>Accès au logement + capacité de paiement</a:t>
            </a:r>
            <a:r>
              <a:rPr lang="fr-FR" sz="2400" dirty="0"/>
              <a:t> </a:t>
            </a:r>
          </a:p>
          <a:p>
            <a:r>
              <a:rPr lang="fr-FR" sz="2400" b="1" dirty="0"/>
              <a:t>Habitabilité</a:t>
            </a:r>
            <a:r>
              <a:rPr lang="fr-FR" sz="2400" dirty="0"/>
              <a:t> : services, équipements, infrastructures </a:t>
            </a:r>
          </a:p>
          <a:p>
            <a:r>
              <a:rPr lang="fr-FR" sz="2400" b="1" dirty="0"/>
              <a:t>Emplacement</a:t>
            </a:r>
            <a:r>
              <a:rPr lang="fr-FR" sz="2400" dirty="0"/>
              <a:t> intégré au tissu urbain </a:t>
            </a:r>
          </a:p>
          <a:p>
            <a:r>
              <a:rPr lang="fr-FR" sz="2400" b="1" dirty="0"/>
              <a:t>Sécurité de l’occupation</a:t>
            </a:r>
            <a:r>
              <a:rPr lang="fr-FR" sz="2400" dirty="0"/>
              <a:t> et lutte contre les expulsions forcées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6604"/>
            <a:ext cx="9590567" cy="1450757"/>
          </a:xfrm>
        </p:spPr>
        <p:txBody>
          <a:bodyPr>
            <a:normAutofit fontScale="90000"/>
          </a:bodyPr>
          <a:lstStyle/>
          <a:p>
            <a:r>
              <a:rPr lang="fr-FR" sz="4400" b="1" dirty="0"/>
              <a:t>RECUEIL DES TEXTES JURIDIQUES LIES AU MODE DE PRODUCTION DE L’HABITAT EN ALGERIE</a:t>
            </a:r>
            <a:r>
              <a:rPr lang="fr-FR" sz="4400" dirty="0"/>
              <a:t> </a:t>
            </a:r>
            <a:r>
              <a:rPr lang="fr-FR" dirty="0"/>
              <a:t/>
            </a:r>
            <a:br>
              <a:rPr lang="fr-FR" dirty="0"/>
            </a:br>
            <a:endParaRPr dirty="0"/>
          </a:p>
        </p:txBody>
      </p:sp>
      <p:sp>
        <p:nvSpPr>
          <p:cNvPr id="3" name="Content Placeholder 2"/>
          <p:cNvSpPr>
            <a:spLocks noGrp="1"/>
          </p:cNvSpPr>
          <p:nvPr>
            <p:ph idx="1"/>
          </p:nvPr>
        </p:nvSpPr>
        <p:spPr>
          <a:xfrm>
            <a:off x="0" y="1318437"/>
            <a:ext cx="9143999" cy="5539563"/>
          </a:xfrm>
        </p:spPr>
        <p:txBody>
          <a:bodyPr>
            <a:normAutofit lnSpcReduction="10000"/>
          </a:bodyPr>
          <a:lstStyle/>
          <a:p>
            <a:r>
              <a:rPr lang="fr-FR" dirty="0"/>
              <a:t>Décret législatif </a:t>
            </a:r>
            <a:r>
              <a:rPr lang="fr-FR" b="1" dirty="0"/>
              <a:t>n° 93-03-du 1° mars 1993 </a:t>
            </a:r>
            <a:r>
              <a:rPr lang="fr-FR" dirty="0"/>
              <a:t>relatif à </a:t>
            </a:r>
            <a:r>
              <a:rPr lang="fr-FR" b="1" dirty="0"/>
              <a:t>l’activité immobilière</a:t>
            </a:r>
            <a:r>
              <a:rPr lang="fr-FR" dirty="0"/>
              <a:t>.</a:t>
            </a:r>
          </a:p>
          <a:p>
            <a:r>
              <a:rPr lang="fr-FR" b="1" dirty="0"/>
              <a:t>-</a:t>
            </a:r>
            <a:r>
              <a:rPr lang="fr-FR" dirty="0"/>
              <a:t>Décret exécutif </a:t>
            </a:r>
            <a:r>
              <a:rPr lang="fr-FR" b="1" dirty="0"/>
              <a:t>n° 98-42 du 1er Février 1998 </a:t>
            </a:r>
            <a:r>
              <a:rPr lang="fr-FR" dirty="0"/>
              <a:t>relatif aux </a:t>
            </a:r>
            <a:r>
              <a:rPr lang="fr-FR" b="1" dirty="0"/>
              <a:t>conditions et modalités d’attribution de logements publics locatifs caractère social.</a:t>
            </a:r>
          </a:p>
          <a:p>
            <a:r>
              <a:rPr lang="fr-FR" dirty="0"/>
              <a:t>-Arrêté </a:t>
            </a:r>
            <a:r>
              <a:rPr lang="fr-FR" b="1" dirty="0"/>
              <a:t>n° 07/SPM du 21/02/98 </a:t>
            </a:r>
            <a:r>
              <a:rPr lang="fr-FR" dirty="0"/>
              <a:t>fixant le critère et le </a:t>
            </a:r>
            <a:r>
              <a:rPr lang="fr-FR" b="1" dirty="0"/>
              <a:t>barème de cotation pour l’accès au logement public à caractère social</a:t>
            </a:r>
          </a:p>
          <a:p>
            <a:r>
              <a:rPr lang="fr-FR" dirty="0"/>
              <a:t>-Décret exécutif </a:t>
            </a:r>
            <a:r>
              <a:rPr lang="fr-FR" b="1" dirty="0"/>
              <a:t>n° 01-105 du 23 avril 2001 </a:t>
            </a:r>
            <a:r>
              <a:rPr lang="fr-FR" dirty="0"/>
              <a:t>fixant les </a:t>
            </a:r>
            <a:r>
              <a:rPr lang="fr-FR" b="1" dirty="0"/>
              <a:t>conditions et modalités d’acquisition, dans le cadre de la location-vente, de logements </a:t>
            </a:r>
            <a:r>
              <a:rPr lang="fr-FR" dirty="0"/>
              <a:t>réalisés sur fonds publics ou sur ressources bancaires ou tous autres financements et l’arrêté du 23 juillet 2001 fixant les conditions et modalités de traitement des demandes d'acquisition de logements dans le cadre de la location-vente.</a:t>
            </a:r>
          </a:p>
          <a:p>
            <a:r>
              <a:rPr lang="fr-FR" dirty="0"/>
              <a:t>- Arrêté du </a:t>
            </a:r>
            <a:r>
              <a:rPr lang="fr-FR" b="1" dirty="0"/>
              <a:t>23 juillet 2001 </a:t>
            </a:r>
            <a:r>
              <a:rPr lang="fr-FR" dirty="0"/>
              <a:t>fixant les conditions et modalités de </a:t>
            </a:r>
            <a:r>
              <a:rPr lang="fr-FR" b="1" dirty="0"/>
              <a:t>traitement des demandes</a:t>
            </a:r>
          </a:p>
          <a:p>
            <a:r>
              <a:rPr lang="fr-FR" b="1" dirty="0"/>
              <a:t>d'acquisition de logements dans le cadre de la location-vente.</a:t>
            </a:r>
          </a:p>
          <a:p>
            <a:r>
              <a:rPr lang="fr-FR" dirty="0"/>
              <a:t>- Décret exécutif </a:t>
            </a:r>
            <a:r>
              <a:rPr lang="fr-FR" b="1" dirty="0"/>
              <a:t>nº 08-142 du 11 mai 2008 </a:t>
            </a:r>
            <a:r>
              <a:rPr lang="fr-FR" dirty="0"/>
              <a:t>fixant les règles d'attribution du logement public</a:t>
            </a:r>
          </a:p>
          <a:p>
            <a:r>
              <a:rPr lang="fr-FR" dirty="0"/>
              <a:t>locatif</a:t>
            </a:r>
            <a:r>
              <a:rPr lang="fr-FR" dirty="0" smtClean="0"/>
              <a:t>.</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86604"/>
            <a:ext cx="9355014" cy="1450757"/>
          </a:xfrm>
        </p:spPr>
        <p:txBody>
          <a:bodyPr/>
          <a:lstStyle/>
          <a:p>
            <a:r>
              <a:rPr lang="fr-FR" dirty="0"/>
              <a:t>Évolution et limites des politiques de l’habitat</a:t>
            </a:r>
          </a:p>
        </p:txBody>
      </p:sp>
      <p:sp>
        <p:nvSpPr>
          <p:cNvPr id="7" name="Espace réservé du contenu 6"/>
          <p:cNvSpPr>
            <a:spLocks noGrp="1"/>
          </p:cNvSpPr>
          <p:nvPr>
            <p:ph idx="1"/>
          </p:nvPr>
        </p:nvSpPr>
        <p:spPr/>
        <p:txBody>
          <a:bodyPr numCol="2">
            <a:normAutofit/>
          </a:bodyPr>
          <a:lstStyle/>
          <a:p>
            <a:r>
              <a:rPr lang="fr-FR" b="1" u="sng" dirty="0"/>
              <a:t>Multiplicité des stratégies selon : </a:t>
            </a:r>
          </a:p>
          <a:p>
            <a:pPr lvl="1"/>
            <a:r>
              <a:rPr lang="fr-FR" dirty="0"/>
              <a:t>contexte économique </a:t>
            </a:r>
          </a:p>
          <a:p>
            <a:pPr lvl="1"/>
            <a:r>
              <a:rPr lang="fr-FR" dirty="0"/>
              <a:t>politique nationale </a:t>
            </a:r>
          </a:p>
          <a:p>
            <a:pPr lvl="1"/>
            <a:r>
              <a:rPr lang="fr-FR" dirty="0"/>
              <a:t>cadre législatif </a:t>
            </a:r>
          </a:p>
          <a:p>
            <a:r>
              <a:rPr lang="fr-FR" b="1" u="sng" dirty="0"/>
              <a:t>Dominance d’une logique :</a:t>
            </a:r>
            <a:r>
              <a:rPr lang="fr-FR" dirty="0"/>
              <a:t/>
            </a:r>
            <a:br>
              <a:rPr lang="fr-FR" dirty="0"/>
            </a:br>
            <a:r>
              <a:rPr lang="fr-FR" b="1" dirty="0" smtClean="0"/>
              <a:t>produire </a:t>
            </a:r>
            <a:r>
              <a:rPr lang="fr-FR" b="1" dirty="0"/>
              <a:t>du logement</a:t>
            </a:r>
            <a:r>
              <a:rPr lang="fr-FR" dirty="0"/>
              <a:t> </a:t>
            </a:r>
          </a:p>
          <a:p>
            <a:r>
              <a:rPr lang="fr-FR" b="1" u="sng" dirty="0"/>
              <a:t>Faible prise en compte de : </a:t>
            </a:r>
          </a:p>
          <a:p>
            <a:pPr lvl="1"/>
            <a:r>
              <a:rPr lang="fr-FR" dirty="0"/>
              <a:t>équipements </a:t>
            </a:r>
          </a:p>
          <a:p>
            <a:pPr lvl="1"/>
            <a:r>
              <a:rPr lang="fr-FR" dirty="0"/>
              <a:t>infrastructures </a:t>
            </a:r>
          </a:p>
          <a:p>
            <a:pPr lvl="1"/>
            <a:r>
              <a:rPr lang="fr-FR" dirty="0"/>
              <a:t>qualité de vie </a:t>
            </a:r>
          </a:p>
          <a:p>
            <a:endParaRPr lang="fr-FR" b="1" dirty="0" smtClean="0"/>
          </a:p>
          <a:p>
            <a:r>
              <a:rPr lang="fr-FR" b="1" dirty="0" smtClean="0"/>
              <a:t>Cas </a:t>
            </a:r>
            <a:r>
              <a:rPr lang="fr-FR" b="1" dirty="0"/>
              <a:t>de l’Algérie :</a:t>
            </a:r>
            <a:endParaRPr lang="fr-FR" dirty="0"/>
          </a:p>
          <a:p>
            <a:r>
              <a:rPr lang="fr-FR" dirty="0"/>
              <a:t>Assimilation habitat = logement </a:t>
            </a:r>
          </a:p>
          <a:p>
            <a:r>
              <a:rPr lang="fr-FR" b="1" dirty="0"/>
              <a:t>Monopole de l’État</a:t>
            </a:r>
            <a:r>
              <a:rPr lang="fr-FR" dirty="0"/>
              <a:t> dans la production </a:t>
            </a:r>
          </a:p>
          <a:p>
            <a:r>
              <a:rPr lang="fr-FR" dirty="0"/>
              <a:t>Rôle central dans </a:t>
            </a:r>
            <a:r>
              <a:rPr lang="fr-FR" b="1" dirty="0"/>
              <a:t>l’attribution des logements</a:t>
            </a:r>
            <a:r>
              <a:rPr lang="fr-FR" dirty="0"/>
              <a:t> </a:t>
            </a:r>
          </a:p>
        </p:txBody>
      </p:sp>
    </p:spTree>
    <p:extLst>
      <p:ext uri="{BB962C8B-B14F-4D97-AF65-F5344CB8AC3E}">
        <p14:creationId xmlns:p14="http://schemas.microsoft.com/office/powerpoint/2010/main" val="3691065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595423"/>
            <a:ext cx="9144000" cy="5728610"/>
          </a:xfrm>
        </p:spPr>
        <p:txBody>
          <a:bodyPr>
            <a:noAutofit/>
          </a:bodyPr>
          <a:lstStyle/>
          <a:p>
            <a:r>
              <a:rPr lang="fr-FR" sz="2400" dirty="0"/>
              <a:t/>
            </a:r>
            <a:br>
              <a:rPr lang="fr-FR" sz="2400" dirty="0"/>
            </a:br>
            <a:r>
              <a:rPr lang="fr-FR" sz="2400" b="1" dirty="0"/>
              <a:t>-L</a:t>
            </a:r>
            <a:r>
              <a:rPr lang="fr-FR" sz="2400" dirty="0"/>
              <a:t>a </a:t>
            </a:r>
            <a:r>
              <a:rPr lang="fr-FR" sz="2400" b="1" dirty="0"/>
              <a:t>loi 08-15 du 20 juillet 2008 </a:t>
            </a:r>
            <a:r>
              <a:rPr lang="fr-FR" sz="2400" dirty="0"/>
              <a:t>fixant les </a:t>
            </a:r>
            <a:r>
              <a:rPr lang="fr-FR" sz="2400" b="1" dirty="0"/>
              <a:t>règles de mise en conformité des constructions et leur achèvement</a:t>
            </a:r>
            <a:r>
              <a:rPr lang="fr-FR" sz="2400" dirty="0"/>
              <a:t>.</a:t>
            </a:r>
            <a:br>
              <a:rPr lang="fr-FR" sz="2400" dirty="0"/>
            </a:br>
            <a:r>
              <a:rPr lang="fr-FR" sz="2400" dirty="0"/>
              <a:t>-Décret exécutif </a:t>
            </a:r>
            <a:r>
              <a:rPr lang="fr-FR" sz="2400" b="1" dirty="0"/>
              <a:t>n° 09-154 du 2 mai 2009 </a:t>
            </a:r>
            <a:r>
              <a:rPr lang="fr-FR" sz="2400" dirty="0"/>
              <a:t>fixant </a:t>
            </a:r>
            <a:r>
              <a:rPr lang="fr-FR" sz="2400" b="1" dirty="0"/>
              <a:t>les procédures de mise en œuvre de la déclaration de mise en conformité des constructions</a:t>
            </a:r>
            <a:r>
              <a:rPr lang="fr-FR" sz="2400" dirty="0"/>
              <a:t>.</a:t>
            </a:r>
            <a:br>
              <a:rPr lang="fr-FR" sz="2400" dirty="0"/>
            </a:br>
            <a:r>
              <a:rPr lang="fr-FR" sz="2400" dirty="0"/>
              <a:t>-Décret exécutif </a:t>
            </a:r>
            <a:r>
              <a:rPr lang="fr-FR" sz="2400" b="1" dirty="0"/>
              <a:t>n° 09-276 du 30 août 2009 </a:t>
            </a:r>
            <a:r>
              <a:rPr lang="fr-FR" sz="2400" dirty="0"/>
              <a:t>relatif au </a:t>
            </a:r>
            <a:r>
              <a:rPr lang="fr-FR" sz="2400" b="1" dirty="0"/>
              <a:t>fichier national des actes</a:t>
            </a:r>
            <a:br>
              <a:rPr lang="fr-FR" sz="2400" b="1" dirty="0"/>
            </a:br>
            <a:r>
              <a:rPr lang="fr-FR" sz="2400" b="1" dirty="0"/>
              <a:t>d’urbanisme et des infractions qui s’y rapportent ainsi que des modalités de sa tenue,</a:t>
            </a:r>
            <a:br>
              <a:rPr lang="fr-FR" sz="2400" b="1" dirty="0"/>
            </a:br>
            <a:r>
              <a:rPr lang="fr-FR" sz="2400" dirty="0"/>
              <a:t>-Décret exécutif </a:t>
            </a:r>
            <a:r>
              <a:rPr lang="fr-FR" sz="2400" b="1" dirty="0"/>
              <a:t>n° 09-307 du 22 septembre 2009 </a:t>
            </a:r>
            <a:r>
              <a:rPr lang="fr-FR" sz="2400" dirty="0"/>
              <a:t>modifiant et complétant le décret exécutif n° 91-176 du 28 mai 1991 fixant les </a:t>
            </a:r>
            <a:r>
              <a:rPr lang="fr-FR" sz="2400" b="1" dirty="0"/>
              <a:t>modalités d’instruction et de délivrance du certificat d’urbanisme, du permis de lotir, du certificat de morcellement, du permis de construire, du certificat de conformité et du permis de démolir.</a:t>
            </a:r>
            <a:r>
              <a:rPr lang="fr-FR" sz="2400" dirty="0"/>
              <a:t>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3776186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3999" cy="6443330"/>
          </a:xfrm>
        </p:spPr>
        <p:txBody>
          <a:bodyPr>
            <a:normAutofit/>
          </a:bodyPr>
          <a:lstStyle/>
          <a:p>
            <a:r>
              <a:rPr lang="fr-FR" dirty="0"/>
              <a:t>Décret exécutif </a:t>
            </a:r>
            <a:r>
              <a:rPr lang="fr-FR" b="1" dirty="0"/>
              <a:t>n° 09-344 du 22 octobre 2009 </a:t>
            </a:r>
            <a:r>
              <a:rPr lang="fr-FR" dirty="0"/>
              <a:t>portant </a:t>
            </a:r>
            <a:r>
              <a:rPr lang="fr-FR" b="1" dirty="0"/>
              <a:t>création de l’agence nationale de l’urbanisme</a:t>
            </a:r>
            <a:r>
              <a:rPr lang="fr-FR" dirty="0"/>
              <a:t>,</a:t>
            </a:r>
          </a:p>
          <a:p>
            <a:r>
              <a:rPr lang="fr-FR" dirty="0"/>
              <a:t>-Décret exécutif </a:t>
            </a:r>
            <a:r>
              <a:rPr lang="fr-FR" b="1" dirty="0"/>
              <a:t>n° 10-87 du 10 mars 2010 </a:t>
            </a:r>
            <a:r>
              <a:rPr lang="fr-FR" dirty="0"/>
              <a:t>fixant les niveaux et les modalités d’octroi de la bonification du taux d</a:t>
            </a:r>
            <a:r>
              <a:rPr lang="fr-FR" b="1" dirty="0"/>
              <a:t>’intérêt des prêts accordés par les banques et les établissements financiers pour l’acquisition d’un logement collectif et la construction d’un logement rural </a:t>
            </a:r>
            <a:r>
              <a:rPr lang="fr-FR" dirty="0"/>
              <a:t>par les bénéficiaires.</a:t>
            </a:r>
          </a:p>
          <a:p>
            <a:r>
              <a:rPr lang="fr-FR" dirty="0"/>
              <a:t>-le décret exécutif </a:t>
            </a:r>
            <a:r>
              <a:rPr lang="fr-FR" b="1" dirty="0"/>
              <a:t>n°10-235 du 05 octobre 2010 </a:t>
            </a:r>
            <a:r>
              <a:rPr lang="fr-FR" dirty="0"/>
              <a:t>fixant les niveaux de </a:t>
            </a:r>
            <a:r>
              <a:rPr lang="fr-FR" b="1" dirty="0"/>
              <a:t>l’aide frontale octroyée par l’état pour l’accession à la propriété d’un logement collectif ou d’un logement rural, ou d’un logement individuel </a:t>
            </a:r>
            <a:r>
              <a:rPr lang="fr-FR" dirty="0"/>
              <a:t>réalisé sous forme groupée dans les zones définies du sud et des hauts plateaux les niveaux de revenu des postulants à ces logements ainsi que les modalités d’octroi de cette aide, modifié et complété</a:t>
            </a:r>
          </a:p>
          <a:p>
            <a:r>
              <a:rPr lang="fr-FR" dirty="0"/>
              <a:t>-Loi </a:t>
            </a:r>
            <a:r>
              <a:rPr lang="fr-FR" b="1" dirty="0"/>
              <a:t>n° 11-04 du 17 février 2011</a:t>
            </a:r>
            <a:r>
              <a:rPr lang="fr-FR" dirty="0"/>
              <a:t>fixant les règles régissant </a:t>
            </a:r>
            <a:r>
              <a:rPr lang="fr-FR" b="1" dirty="0"/>
              <a:t>l'activité de promotion</a:t>
            </a:r>
          </a:p>
          <a:p>
            <a:r>
              <a:rPr lang="fr-FR" b="1" dirty="0"/>
              <a:t>immobilière.</a:t>
            </a:r>
          </a:p>
          <a:p>
            <a:r>
              <a:rPr lang="fr-FR" dirty="0" smtClean="0"/>
              <a:t>-</a:t>
            </a:r>
            <a:endParaRPr lang="fr-FR" dirty="0"/>
          </a:p>
        </p:txBody>
      </p:sp>
    </p:spTree>
    <p:extLst>
      <p:ext uri="{BB962C8B-B14F-4D97-AF65-F5344CB8AC3E}">
        <p14:creationId xmlns:p14="http://schemas.microsoft.com/office/powerpoint/2010/main" val="1191831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1507" y="404037"/>
            <a:ext cx="8357191" cy="5762847"/>
          </a:xfrm>
        </p:spPr>
        <p:txBody>
          <a:bodyPr>
            <a:normAutofit fontScale="92500" lnSpcReduction="10000"/>
          </a:bodyPr>
          <a:lstStyle/>
          <a:p>
            <a:r>
              <a:rPr lang="fr-FR" dirty="0"/>
              <a:t>Arrêté </a:t>
            </a:r>
            <a:r>
              <a:rPr lang="fr-FR" b="1" dirty="0"/>
              <a:t>du 31 décembre 2012 </a:t>
            </a:r>
            <a:r>
              <a:rPr lang="fr-FR" dirty="0"/>
              <a:t>portant approbation du cahier des charges fixant les </a:t>
            </a:r>
            <a:r>
              <a:rPr lang="fr-FR" b="1" dirty="0"/>
              <a:t>normes</a:t>
            </a:r>
          </a:p>
          <a:p>
            <a:r>
              <a:rPr lang="fr-FR" b="1" dirty="0"/>
              <a:t>de surface et de confort applicables aux logements destinés à la location-vente.</a:t>
            </a:r>
          </a:p>
          <a:p>
            <a:r>
              <a:rPr lang="fr-FR" dirty="0"/>
              <a:t>-Arrêté du </a:t>
            </a:r>
            <a:r>
              <a:rPr lang="fr-FR" b="1" dirty="0"/>
              <a:t>19 juin 2013</a:t>
            </a:r>
            <a:r>
              <a:rPr lang="fr-FR" dirty="0"/>
              <a:t>, fixant les modalités </a:t>
            </a:r>
            <a:r>
              <a:rPr lang="fr-FR" b="1" dirty="0"/>
              <a:t>d’accès à l’aide frontale octroyée par l’état pour la réalisation d’un logement rural</a:t>
            </a:r>
            <a:r>
              <a:rPr lang="fr-FR" dirty="0"/>
              <a:t>, modifié et complété par l’arrêté du 18 juin 2014.</a:t>
            </a:r>
          </a:p>
          <a:p>
            <a:r>
              <a:rPr lang="fr-FR" dirty="0"/>
              <a:t>- Décret exécutif </a:t>
            </a:r>
            <a:r>
              <a:rPr lang="fr-FR" b="1" dirty="0"/>
              <a:t>n°14-203 du 15 juillet 2014 </a:t>
            </a:r>
            <a:r>
              <a:rPr lang="fr-FR" dirty="0"/>
              <a:t>fixant les conditions et les modalités</a:t>
            </a:r>
          </a:p>
          <a:p>
            <a:r>
              <a:rPr lang="fr-FR" b="1" dirty="0"/>
              <a:t>d’acquisition du logement promotionnel public</a:t>
            </a:r>
            <a:r>
              <a:rPr lang="fr-FR" dirty="0"/>
              <a:t>.</a:t>
            </a:r>
          </a:p>
          <a:p>
            <a:r>
              <a:rPr lang="fr-FR" dirty="0"/>
              <a:t>-Décret exécutif </a:t>
            </a:r>
            <a:r>
              <a:rPr lang="fr-FR" b="1" dirty="0"/>
              <a:t>n° 18-06 </a:t>
            </a:r>
            <a:r>
              <a:rPr lang="fr-FR" dirty="0"/>
              <a:t>du </a:t>
            </a:r>
            <a:r>
              <a:rPr lang="fr-FR" b="1" dirty="0"/>
              <a:t>20 janvier 2018 </a:t>
            </a:r>
            <a:r>
              <a:rPr lang="fr-FR" dirty="0"/>
              <a:t>modifiant et complétant le décret exécutif n° 10-235 du 26Chaoual 1431 correspondant au 5 octobre 2010fixant les niveaux de </a:t>
            </a:r>
            <a:r>
              <a:rPr lang="fr-FR" b="1" dirty="0"/>
              <a:t>l’aide frontale octroyée par l’Etat </a:t>
            </a:r>
            <a:r>
              <a:rPr lang="fr-FR" dirty="0"/>
              <a:t>pour l’accession à la propriété d’un logement collectif ou pour la construction d’un logement rural, ou d’un logement individuel réalisé sous forme groupée dans des zones définies du Sud et des Hauts-Plateaux, les niveaux de revenu des postulants à ces logements ainsi que les modalités d’octroi de cette aide. </a:t>
            </a:r>
            <a:br>
              <a:rPr lang="fr-FR" dirty="0"/>
            </a:br>
            <a:r>
              <a:rPr lang="fr-FR" dirty="0"/>
              <a:t>Décret exécutif </a:t>
            </a:r>
            <a:r>
              <a:rPr lang="fr-FR" b="1" dirty="0"/>
              <a:t>n° 18-311 du 10 décembre 2018 </a:t>
            </a:r>
            <a:r>
              <a:rPr lang="fr-FR" dirty="0"/>
              <a:t>modifiant et complétant le décret exécutif n° 14-203 du 17ramadhan 1435 correspondant au 15 juillet 2014fixant les conditions et les modalités </a:t>
            </a:r>
            <a:r>
              <a:rPr lang="fr-FR" b="1" dirty="0"/>
              <a:t>d'acquisition du logement promotionnel public.</a:t>
            </a:r>
            <a:r>
              <a:rPr lang="fr-FR" dirty="0"/>
              <a:t> </a:t>
            </a:r>
            <a:br>
              <a:rPr lang="fr-FR" dirty="0"/>
            </a:br>
            <a:endParaRPr lang="fr-FR" dirty="0"/>
          </a:p>
          <a:p>
            <a:endParaRPr lang="fr-FR" dirty="0"/>
          </a:p>
        </p:txBody>
      </p:sp>
    </p:spTree>
    <p:extLst>
      <p:ext uri="{BB962C8B-B14F-4D97-AF65-F5344CB8AC3E}">
        <p14:creationId xmlns:p14="http://schemas.microsoft.com/office/powerpoint/2010/main" val="1660023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2487" y="2967335"/>
            <a:ext cx="7688708" cy="923330"/>
          </a:xfrm>
          <a:prstGeom prst="rect">
            <a:avLst/>
          </a:prstGeom>
          <a:noFill/>
        </p:spPr>
        <p:txBody>
          <a:bodyPr wrap="none" lIns="91440" tIns="45720" rIns="91440" bIns="45720">
            <a:spAutoFit/>
          </a:bodyPr>
          <a:lstStyle/>
          <a:p>
            <a:pPr algn="ctr"/>
            <a:r>
              <a:rPr lang="fr-FR" sz="5400" dirty="0" smtClean="0"/>
              <a:t>Merci </a:t>
            </a:r>
            <a:r>
              <a:rPr lang="fr-FR" sz="5400" dirty="0"/>
              <a:t>pour votre </a:t>
            </a:r>
            <a:r>
              <a:rPr lang="fr-FR" sz="5400" dirty="0" smtClean="0"/>
              <a:t>attention</a:t>
            </a:r>
            <a:endParaRPr lang="fr-FR"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286604"/>
            <a:ext cx="8175374" cy="1450757"/>
          </a:xfrm>
        </p:spPr>
        <p:txBody>
          <a:bodyPr/>
          <a:lstStyle/>
          <a:p>
            <a:r>
              <a:rPr lang="fr-FR" b="1" dirty="0"/>
              <a:t>Origines de la problématique de l’habitat en Algérie</a:t>
            </a:r>
            <a:endParaRPr b="1" dirty="0"/>
          </a:p>
        </p:txBody>
      </p:sp>
      <p:sp>
        <p:nvSpPr>
          <p:cNvPr id="3" name="Content Placeholder 2"/>
          <p:cNvSpPr>
            <a:spLocks noGrp="1"/>
          </p:cNvSpPr>
          <p:nvPr>
            <p:ph idx="1"/>
          </p:nvPr>
        </p:nvSpPr>
        <p:spPr>
          <a:xfrm>
            <a:off x="191387" y="1845733"/>
            <a:ext cx="8175374" cy="4491271"/>
          </a:xfrm>
        </p:spPr>
        <p:txBody>
          <a:bodyPr numCol="2">
            <a:normAutofit/>
          </a:bodyPr>
          <a:lstStyle/>
          <a:p>
            <a:pPr>
              <a:buFont typeface="Wingdings" panose="05000000000000000000" pitchFamily="2" charset="2"/>
              <a:buChar char="q"/>
            </a:pPr>
            <a:r>
              <a:rPr lang="fr-FR" sz="2800" dirty="0"/>
              <a:t>1962 : héritage des </a:t>
            </a:r>
            <a:r>
              <a:rPr lang="fr-FR" sz="2800" b="1" dirty="0"/>
              <a:t>biens vacants (parc colonial)</a:t>
            </a:r>
            <a:r>
              <a:rPr lang="fr-FR" sz="2800" dirty="0"/>
              <a:t> </a:t>
            </a:r>
          </a:p>
          <a:p>
            <a:pPr>
              <a:buFont typeface="Wingdings" panose="05000000000000000000" pitchFamily="2" charset="2"/>
              <a:buChar char="q"/>
            </a:pPr>
            <a:r>
              <a:rPr lang="fr-FR" sz="2800" dirty="0"/>
              <a:t>Réponse temporaire aux besoins urbains (jusqu’aux années 70) </a:t>
            </a:r>
          </a:p>
          <a:p>
            <a:pPr>
              <a:buFont typeface="Wingdings" panose="05000000000000000000" pitchFamily="2" charset="2"/>
              <a:buChar char="q"/>
            </a:pPr>
            <a:r>
              <a:rPr lang="fr-FR" sz="2800" dirty="0"/>
              <a:t>Orientation vers le rural : </a:t>
            </a:r>
          </a:p>
          <a:p>
            <a:pPr lvl="1"/>
            <a:r>
              <a:rPr lang="fr-FR" sz="2800" dirty="0"/>
              <a:t>Révolution agraire </a:t>
            </a:r>
          </a:p>
          <a:p>
            <a:pPr lvl="1"/>
            <a:r>
              <a:rPr lang="fr-FR" sz="2800" dirty="0"/>
              <a:t>1000 villages socialistes </a:t>
            </a:r>
          </a:p>
          <a:p>
            <a:pPr>
              <a:buFont typeface="Wingdings" panose="05000000000000000000" pitchFamily="2" charset="2"/>
              <a:buChar char="q"/>
            </a:pPr>
            <a:r>
              <a:rPr lang="fr-FR" sz="2800" dirty="0"/>
              <a:t>Années 70 : intervention forte de l’État </a:t>
            </a:r>
          </a:p>
          <a:p>
            <a:pPr lvl="1"/>
            <a:r>
              <a:rPr lang="fr-FR" sz="2800" dirty="0"/>
              <a:t>Réserves foncières (1974) </a:t>
            </a:r>
          </a:p>
          <a:p>
            <a:pPr lvl="1"/>
            <a:r>
              <a:rPr lang="fr-FR" sz="2800" dirty="0"/>
              <a:t>ZHUN (1975) </a:t>
            </a:r>
          </a:p>
          <a:p>
            <a:pPr>
              <a:buFont typeface="Wingdings" panose="05000000000000000000" pitchFamily="2" charset="2"/>
              <a:buChar char="Ø"/>
            </a:pPr>
            <a:r>
              <a:rPr lang="fr-FR" sz="2800" dirty="0" smtClean="0"/>
              <a:t> </a:t>
            </a:r>
            <a:r>
              <a:rPr lang="fr-FR" sz="2800" b="1" dirty="0"/>
              <a:t>Monopole étatique sur le foncier et l’urbain</a:t>
            </a:r>
            <a:endParaRPr lang="fr-F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229"/>
            <a:ext cx="8366760" cy="1450757"/>
          </a:xfrm>
        </p:spPr>
        <p:txBody>
          <a:bodyPr/>
          <a:lstStyle/>
          <a:p>
            <a:r>
              <a:rPr lang="fr-FR" b="1" dirty="0"/>
              <a:t>Crise du logement : dynamiques et limites</a:t>
            </a:r>
            <a:endParaRPr b="1" dirty="0"/>
          </a:p>
        </p:txBody>
      </p:sp>
      <p:sp>
        <p:nvSpPr>
          <p:cNvPr id="3" name="Content Placeholder 2"/>
          <p:cNvSpPr>
            <a:spLocks noGrp="1"/>
          </p:cNvSpPr>
          <p:nvPr>
            <p:ph idx="1"/>
          </p:nvPr>
        </p:nvSpPr>
        <p:spPr>
          <a:xfrm>
            <a:off x="0" y="1269528"/>
            <a:ext cx="9143999" cy="5173802"/>
          </a:xfrm>
        </p:spPr>
        <p:txBody>
          <a:bodyPr numCol="2">
            <a:normAutofit/>
          </a:bodyPr>
          <a:lstStyle/>
          <a:p>
            <a:r>
              <a:rPr lang="fr-FR" sz="2400" b="1" u="sng" dirty="0"/>
              <a:t>Facteurs de la crise :</a:t>
            </a:r>
          </a:p>
          <a:p>
            <a:pPr>
              <a:buFont typeface="Wingdings" panose="05000000000000000000" pitchFamily="2" charset="2"/>
              <a:buChar char="§"/>
            </a:pPr>
            <a:r>
              <a:rPr lang="fr-FR" sz="2400" dirty="0"/>
              <a:t>Croissance démographique rapide </a:t>
            </a:r>
          </a:p>
          <a:p>
            <a:pPr>
              <a:buFont typeface="Wingdings" panose="05000000000000000000" pitchFamily="2" charset="2"/>
              <a:buChar char="§"/>
            </a:pPr>
            <a:r>
              <a:rPr lang="fr-FR" sz="2400" dirty="0"/>
              <a:t>Concentration dans le nord (zone tellienne) </a:t>
            </a:r>
          </a:p>
          <a:p>
            <a:pPr>
              <a:buFont typeface="Wingdings" panose="05000000000000000000" pitchFamily="2" charset="2"/>
              <a:buChar char="§"/>
            </a:pPr>
            <a:r>
              <a:rPr lang="fr-FR" sz="2400" dirty="0"/>
              <a:t>Dégradation du parc ancien </a:t>
            </a:r>
          </a:p>
          <a:p>
            <a:pPr>
              <a:buFont typeface="Wingdings" panose="05000000000000000000" pitchFamily="2" charset="2"/>
              <a:buChar char="§"/>
            </a:pPr>
            <a:r>
              <a:rPr lang="fr-FR" sz="2400" dirty="0"/>
              <a:t>Catastrophes naturelles </a:t>
            </a:r>
          </a:p>
          <a:p>
            <a:r>
              <a:rPr lang="fr-FR" sz="2400" dirty="0"/>
              <a:t>🔻 </a:t>
            </a:r>
            <a:r>
              <a:rPr lang="fr-FR" sz="2400" b="1" u="sng" dirty="0"/>
              <a:t>Limites des politiques :</a:t>
            </a:r>
            <a:endParaRPr lang="fr-FR" sz="2400" u="sng" dirty="0"/>
          </a:p>
          <a:p>
            <a:pPr>
              <a:buFont typeface="Wingdings" panose="05000000000000000000" pitchFamily="2" charset="2"/>
              <a:buChar char="§"/>
            </a:pPr>
            <a:r>
              <a:rPr lang="fr-FR" sz="2400" dirty="0"/>
              <a:t>Système centralisé inefficace (années 80) </a:t>
            </a:r>
          </a:p>
          <a:p>
            <a:pPr>
              <a:buFont typeface="Wingdings" panose="05000000000000000000" pitchFamily="2" charset="2"/>
              <a:buChar char="§"/>
            </a:pPr>
            <a:r>
              <a:rPr lang="fr-FR" sz="2400" dirty="0"/>
              <a:t>Exode rural massif </a:t>
            </a:r>
          </a:p>
          <a:p>
            <a:pPr>
              <a:buFont typeface="Wingdings" panose="05000000000000000000" pitchFamily="2" charset="2"/>
              <a:buChar char="§"/>
            </a:pPr>
            <a:r>
              <a:rPr lang="fr-FR" sz="2400" dirty="0"/>
              <a:t>Habitat informel et bidonvilles </a:t>
            </a:r>
          </a:p>
          <a:p>
            <a:r>
              <a:rPr lang="fr-FR" sz="2400" dirty="0" smtClean="0"/>
              <a:t> </a:t>
            </a:r>
            <a:r>
              <a:rPr lang="fr-FR" sz="2400" b="1" dirty="0"/>
              <a:t>Évolutions récentes :</a:t>
            </a:r>
            <a:endParaRPr lang="fr-FR" sz="2400" dirty="0"/>
          </a:p>
          <a:p>
            <a:r>
              <a:rPr lang="fr-FR" sz="2400" dirty="0"/>
              <a:t>Années 90 : libéralisation foncière → urbanisation anarchique </a:t>
            </a:r>
          </a:p>
          <a:p>
            <a:r>
              <a:rPr lang="fr-FR" sz="2400" dirty="0"/>
              <a:t>Années 2000 : production massive de logements </a:t>
            </a:r>
          </a:p>
          <a:p>
            <a:r>
              <a:rPr lang="fr-FR" sz="2400" u="sng" dirty="0" smtClean="0"/>
              <a:t> </a:t>
            </a:r>
            <a:r>
              <a:rPr lang="fr-FR" sz="2400" b="1" u="sng" dirty="0"/>
              <a:t>Crise persistante (qualitative) </a:t>
            </a:r>
            <a:r>
              <a:rPr lang="fr-FR" sz="2400" b="1" dirty="0"/>
              <a:t>:</a:t>
            </a:r>
            <a:endParaRPr lang="fr-FR" sz="2400" dirty="0"/>
          </a:p>
          <a:p>
            <a:pPr>
              <a:buFont typeface="Wingdings" panose="05000000000000000000" pitchFamily="2" charset="2"/>
              <a:buChar char="v"/>
            </a:pPr>
            <a:r>
              <a:rPr lang="fr-FR" sz="2400" dirty="0"/>
              <a:t>Surpeuplement (TOL élevé) </a:t>
            </a:r>
          </a:p>
          <a:p>
            <a:pPr>
              <a:buFont typeface="Wingdings" panose="05000000000000000000" pitchFamily="2" charset="2"/>
              <a:buChar char="v"/>
            </a:pPr>
            <a:r>
              <a:rPr lang="fr-FR" sz="2400" dirty="0"/>
              <a:t>Spéculation et loyers élevés </a:t>
            </a:r>
          </a:p>
          <a:p>
            <a:pPr>
              <a:buFont typeface="Wingdings" panose="05000000000000000000" pitchFamily="2" charset="2"/>
              <a:buChar char="v"/>
            </a:pPr>
            <a:r>
              <a:rPr lang="fr-FR" sz="2400" dirty="0"/>
              <a:t>Dégradation du bâti </a:t>
            </a:r>
          </a:p>
          <a:p>
            <a:pPr>
              <a:buFont typeface="Wingdings" panose="05000000000000000000" pitchFamily="2" charset="2"/>
              <a:buChar char="v"/>
            </a:pPr>
            <a:r>
              <a:rPr lang="fr-FR" sz="2400" dirty="0"/>
              <a:t>Habitat précaire et bidonvilles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Fondements de l’habitat traditionnel précolonial</a:t>
            </a:r>
            <a:endParaRPr dirty="0"/>
          </a:p>
        </p:txBody>
      </p:sp>
      <p:sp>
        <p:nvSpPr>
          <p:cNvPr id="3" name="Content Placeholder 2"/>
          <p:cNvSpPr>
            <a:spLocks noGrp="1"/>
          </p:cNvSpPr>
          <p:nvPr>
            <p:ph sz="half" idx="2"/>
          </p:nvPr>
        </p:nvSpPr>
        <p:spPr>
          <a:xfrm>
            <a:off x="297712" y="1737361"/>
            <a:ext cx="4228568" cy="4620909"/>
          </a:xfrm>
        </p:spPr>
        <p:txBody>
          <a:bodyPr>
            <a:noAutofit/>
          </a:bodyPr>
          <a:lstStyle/>
          <a:p>
            <a:r>
              <a:rPr lang="fr-FR" sz="2400" b="1" u="sng" dirty="0"/>
              <a:t>Organisation en aires culturelles diversifiées</a:t>
            </a:r>
            <a:r>
              <a:rPr lang="fr-FR" sz="2400" dirty="0"/>
              <a:t/>
            </a:r>
            <a:br>
              <a:rPr lang="fr-FR" sz="2400" dirty="0"/>
            </a:br>
            <a:r>
              <a:rPr lang="fr-FR" sz="2400" dirty="0"/>
              <a:t>(M’Zab, Kabylie, médinas…) </a:t>
            </a:r>
          </a:p>
          <a:p>
            <a:r>
              <a:rPr lang="fr-FR" sz="2400" b="1" u="sng" dirty="0"/>
              <a:t>Fondements sociaux : </a:t>
            </a:r>
          </a:p>
          <a:p>
            <a:pPr lvl="1"/>
            <a:r>
              <a:rPr lang="fr-FR" sz="2400" dirty="0"/>
              <a:t>Structure familiale </a:t>
            </a:r>
          </a:p>
          <a:p>
            <a:pPr lvl="1"/>
            <a:r>
              <a:rPr lang="fr-FR" sz="2400" dirty="0"/>
              <a:t>Organisation communautaire </a:t>
            </a:r>
          </a:p>
          <a:p>
            <a:pPr lvl="1"/>
            <a:r>
              <a:rPr lang="fr-FR" sz="2400" dirty="0"/>
              <a:t>Héritage culturel et modes de vie </a:t>
            </a:r>
          </a:p>
          <a:p>
            <a:pPr>
              <a:buFont typeface="Wingdings" panose="05000000000000000000" pitchFamily="2" charset="2"/>
              <a:buChar char="Ø"/>
            </a:pPr>
            <a:r>
              <a:rPr lang="fr-FR" sz="2400" dirty="0" smtClean="0"/>
              <a:t>Habitat </a:t>
            </a:r>
            <a:r>
              <a:rPr lang="fr-FR" sz="2400" dirty="0"/>
              <a:t>adapté aux </a:t>
            </a:r>
            <a:r>
              <a:rPr lang="fr-FR" sz="2400" b="1" dirty="0"/>
              <a:t>réalités sociales, culturelles et économiques</a:t>
            </a:r>
            <a:endParaRPr lang="fr-FR" sz="2400" dirty="0"/>
          </a:p>
        </p:txBody>
      </p:sp>
      <p:sp>
        <p:nvSpPr>
          <p:cNvPr id="5" name="Espace réservé du texte 4"/>
          <p:cNvSpPr>
            <a:spLocks noGrp="1"/>
          </p:cNvSpPr>
          <p:nvPr>
            <p:ph type="body" sz="quarter" idx="3"/>
          </p:nvPr>
        </p:nvSpPr>
        <p:spPr>
          <a:xfrm>
            <a:off x="4663440" y="6194768"/>
            <a:ext cx="4480560" cy="736282"/>
          </a:xfrm>
        </p:spPr>
        <p:txBody>
          <a:bodyPr>
            <a:normAutofit fontScale="70000" lnSpcReduction="20000"/>
          </a:bodyPr>
          <a:lstStyle/>
          <a:p>
            <a:r>
              <a:rPr lang="fr-FR" dirty="0"/>
              <a:t>Intérieur d’une maison traditionnelle, Casbah</a:t>
            </a:r>
          </a:p>
          <a:p>
            <a:r>
              <a:rPr lang="fr-FR" dirty="0"/>
              <a:t>d’Alger</a:t>
            </a:r>
          </a:p>
        </p:txBody>
      </p:sp>
      <p:pic>
        <p:nvPicPr>
          <p:cNvPr id="7" name="Espace réservé du contenu 6"/>
          <p:cNvPicPr>
            <a:picLocks noGrp="1" noChangeAspect="1"/>
          </p:cNvPicPr>
          <p:nvPr>
            <p:ph sz="quarter" idx="4"/>
          </p:nvPr>
        </p:nvPicPr>
        <p:blipFill>
          <a:blip r:embed="rId3"/>
          <a:stretch>
            <a:fillRect/>
          </a:stretch>
        </p:blipFill>
        <p:spPr>
          <a:xfrm>
            <a:off x="4663440" y="1737361"/>
            <a:ext cx="3991277" cy="393805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Caractéristiques spatiales et urbaines</a:t>
            </a:r>
            <a:endParaRPr dirty="0"/>
          </a:p>
        </p:txBody>
      </p:sp>
      <p:sp>
        <p:nvSpPr>
          <p:cNvPr id="3" name="Content Placeholder 2"/>
          <p:cNvSpPr>
            <a:spLocks noGrp="1"/>
          </p:cNvSpPr>
          <p:nvPr>
            <p:ph idx="1"/>
          </p:nvPr>
        </p:nvSpPr>
        <p:spPr>
          <a:xfrm>
            <a:off x="212651" y="1845734"/>
            <a:ext cx="8931349" cy="4597596"/>
          </a:xfrm>
        </p:spPr>
        <p:txBody>
          <a:bodyPr numCol="2">
            <a:normAutofit/>
          </a:bodyPr>
          <a:lstStyle/>
          <a:p>
            <a:r>
              <a:rPr lang="fr-FR" b="1" dirty="0"/>
              <a:t>Morphologie urbaine :</a:t>
            </a:r>
            <a:endParaRPr lang="fr-FR" dirty="0"/>
          </a:p>
          <a:p>
            <a:r>
              <a:rPr lang="fr-FR" dirty="0"/>
              <a:t>Tissu </a:t>
            </a:r>
            <a:r>
              <a:rPr lang="fr-FR" b="1" dirty="0"/>
              <a:t>compact et hiérarchisé</a:t>
            </a:r>
            <a:r>
              <a:rPr lang="fr-FR" dirty="0"/>
              <a:t> </a:t>
            </a:r>
          </a:p>
          <a:p>
            <a:r>
              <a:rPr lang="fr-FR" dirty="0"/>
              <a:t>Rues étroites et organisées </a:t>
            </a:r>
          </a:p>
          <a:p>
            <a:r>
              <a:rPr lang="fr-FR" dirty="0"/>
              <a:t>Articulation ville / activités / agriculture </a:t>
            </a:r>
          </a:p>
          <a:p>
            <a:r>
              <a:rPr lang="fr-FR" b="1" dirty="0" smtClean="0"/>
              <a:t>Espaces </a:t>
            </a:r>
            <a:r>
              <a:rPr lang="fr-FR" b="1" dirty="0"/>
              <a:t>collectifs :</a:t>
            </a:r>
            <a:endParaRPr lang="fr-FR" dirty="0"/>
          </a:p>
          <a:p>
            <a:pPr>
              <a:buFont typeface="Wingdings" panose="05000000000000000000" pitchFamily="2" charset="2"/>
              <a:buChar char="Ø"/>
            </a:pPr>
            <a:r>
              <a:rPr lang="fr-FR" dirty="0" err="1"/>
              <a:t>Souq</a:t>
            </a:r>
            <a:r>
              <a:rPr lang="fr-FR" dirty="0"/>
              <a:t>, mosquée, fontaines</a:t>
            </a:r>
            <a:br>
              <a:rPr lang="fr-FR" dirty="0"/>
            </a:br>
            <a:r>
              <a:rPr lang="fr-FR" dirty="0" smtClean="0"/>
              <a:t>(Lieux </a:t>
            </a:r>
            <a:r>
              <a:rPr lang="fr-FR" dirty="0"/>
              <a:t>d’échange et de sociabilité </a:t>
            </a:r>
            <a:r>
              <a:rPr lang="fr-FR" dirty="0" smtClean="0"/>
              <a:t>)</a:t>
            </a:r>
            <a:endParaRPr lang="fr-FR" dirty="0"/>
          </a:p>
          <a:p>
            <a:r>
              <a:rPr lang="fr-FR" b="1" dirty="0" smtClean="0"/>
              <a:t>Habitat </a:t>
            </a:r>
            <a:r>
              <a:rPr lang="fr-FR" b="1" dirty="0"/>
              <a:t>domestique :</a:t>
            </a:r>
            <a:endParaRPr lang="fr-FR" dirty="0"/>
          </a:p>
          <a:p>
            <a:r>
              <a:rPr lang="fr-FR" dirty="0"/>
              <a:t>Maison introvertie (patio / cour) </a:t>
            </a:r>
          </a:p>
          <a:p>
            <a:r>
              <a:rPr lang="fr-FR" dirty="0"/>
              <a:t>Organisation spatiale hiérarchisée</a:t>
            </a:r>
            <a:br>
              <a:rPr lang="fr-FR" dirty="0"/>
            </a:br>
            <a:r>
              <a:rPr lang="fr-FR" dirty="0"/>
              <a:t>(rue → entrée → espaces internes) </a:t>
            </a:r>
          </a:p>
          <a:p>
            <a:pPr>
              <a:buFont typeface="Wingdings" panose="05000000000000000000" pitchFamily="2" charset="2"/>
              <a:buChar char="Ø"/>
            </a:pPr>
            <a:r>
              <a:rPr lang="fr-FR" dirty="0" smtClean="0"/>
              <a:t> </a:t>
            </a:r>
            <a:r>
              <a:rPr lang="fr-FR" b="1" dirty="0"/>
              <a:t>Équilibre global :</a:t>
            </a:r>
            <a:r>
              <a:rPr lang="fr-FR" dirty="0"/>
              <a:t/>
            </a:r>
            <a:br>
              <a:rPr lang="fr-FR" dirty="0"/>
            </a:br>
            <a:r>
              <a:rPr lang="fr-FR" dirty="0" smtClean="0"/>
              <a:t> </a:t>
            </a:r>
            <a:r>
              <a:rPr lang="fr-FR" dirty="0"/>
              <a:t>Harmonie avec environnement naturel et culturel</a:t>
            </a:r>
          </a:p>
          <a:p>
            <a:endParaRPr dirty="0"/>
          </a:p>
        </p:txBody>
      </p:sp>
      <p:pic>
        <p:nvPicPr>
          <p:cNvPr id="4" name="Image 3"/>
          <p:cNvPicPr>
            <a:picLocks noChangeAspect="1"/>
          </p:cNvPicPr>
          <p:nvPr/>
        </p:nvPicPr>
        <p:blipFill>
          <a:blip r:embed="rId3"/>
          <a:stretch>
            <a:fillRect/>
          </a:stretch>
        </p:blipFill>
        <p:spPr>
          <a:xfrm>
            <a:off x="4142572" y="3867704"/>
            <a:ext cx="3075191" cy="2923953"/>
          </a:xfrm>
          <a:prstGeom prst="rect">
            <a:avLst/>
          </a:prstGeom>
        </p:spPr>
      </p:pic>
      <p:pic>
        <p:nvPicPr>
          <p:cNvPr id="5" name="Image 4"/>
          <p:cNvPicPr>
            <a:picLocks noChangeAspect="1"/>
          </p:cNvPicPr>
          <p:nvPr/>
        </p:nvPicPr>
        <p:blipFill>
          <a:blip r:embed="rId4"/>
          <a:stretch>
            <a:fillRect/>
          </a:stretch>
        </p:blipFill>
        <p:spPr>
          <a:xfrm>
            <a:off x="6163769" y="2615609"/>
            <a:ext cx="3048886" cy="201049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5"/>
            <a:ext cx="9144000" cy="1010568"/>
          </a:xfrm>
        </p:spPr>
        <p:txBody>
          <a:bodyPr>
            <a:normAutofit fontScale="90000"/>
          </a:bodyPr>
          <a:lstStyle/>
          <a:p>
            <a:r>
              <a:rPr lang="fr-FR" b="1" dirty="0"/>
              <a:t>Habitat colonial : rupture urbaine et ségrégation</a:t>
            </a:r>
            <a:endParaRPr b="1" dirty="0"/>
          </a:p>
        </p:txBody>
      </p:sp>
      <p:sp>
        <p:nvSpPr>
          <p:cNvPr id="3" name="Content Placeholder 2"/>
          <p:cNvSpPr>
            <a:spLocks noGrp="1"/>
          </p:cNvSpPr>
          <p:nvPr>
            <p:ph idx="1"/>
          </p:nvPr>
        </p:nvSpPr>
        <p:spPr>
          <a:xfrm>
            <a:off x="1" y="1297173"/>
            <a:ext cx="9143999" cy="5252483"/>
          </a:xfrm>
        </p:spPr>
        <p:txBody>
          <a:bodyPr numCol="2">
            <a:normAutofit/>
          </a:bodyPr>
          <a:lstStyle/>
          <a:p>
            <a:r>
              <a:rPr lang="fr-FR" b="1" dirty="0"/>
              <a:t>Transformation coloniale (après 1830)</a:t>
            </a:r>
            <a:endParaRPr lang="fr-FR" dirty="0"/>
          </a:p>
          <a:p>
            <a:r>
              <a:rPr lang="fr-FR" dirty="0"/>
              <a:t>Introduction de l’urbanisme </a:t>
            </a:r>
            <a:r>
              <a:rPr lang="fr-FR" b="1" dirty="0"/>
              <a:t>haussmannien</a:t>
            </a:r>
            <a:r>
              <a:rPr lang="fr-FR" dirty="0"/>
              <a:t> </a:t>
            </a:r>
          </a:p>
          <a:p>
            <a:r>
              <a:rPr lang="fr-FR" dirty="0"/>
              <a:t>Tracé en damier (villages coloniaux) </a:t>
            </a:r>
          </a:p>
          <a:p>
            <a:r>
              <a:rPr lang="fr-FR" dirty="0"/>
              <a:t>Remplacement du tissu traditionnel </a:t>
            </a:r>
          </a:p>
          <a:p>
            <a:r>
              <a:rPr lang="fr-FR" dirty="0" smtClean="0"/>
              <a:t> </a:t>
            </a:r>
            <a:r>
              <a:rPr lang="fr-FR" b="1" dirty="0"/>
              <a:t>Nouveau type d’habitat :</a:t>
            </a:r>
            <a:endParaRPr lang="fr-FR" dirty="0"/>
          </a:p>
          <a:p>
            <a:r>
              <a:rPr lang="fr-FR" b="1" i="1" dirty="0"/>
              <a:t>Immeubles de rapport </a:t>
            </a:r>
            <a:r>
              <a:rPr lang="fr-FR" dirty="0"/>
              <a:t>(style européen) </a:t>
            </a:r>
          </a:p>
          <a:p>
            <a:r>
              <a:rPr lang="fr-FR" dirty="0"/>
              <a:t>Habitat </a:t>
            </a:r>
            <a:r>
              <a:rPr lang="fr-FR" b="1" dirty="0"/>
              <a:t>extroverti (ouvert sur la rue)</a:t>
            </a:r>
            <a:r>
              <a:rPr lang="fr-FR" dirty="0"/>
              <a:t> </a:t>
            </a:r>
          </a:p>
          <a:p>
            <a:r>
              <a:rPr lang="fr-FR" dirty="0"/>
              <a:t>RDC commerciaux, façades décorées </a:t>
            </a:r>
          </a:p>
          <a:p>
            <a:r>
              <a:rPr lang="fr-FR" dirty="0" smtClean="0"/>
              <a:t> </a:t>
            </a:r>
            <a:r>
              <a:rPr lang="fr-FR" b="1" dirty="0"/>
              <a:t>Organisation socio-spatiale :</a:t>
            </a:r>
            <a:endParaRPr lang="fr-FR" dirty="0"/>
          </a:p>
          <a:p>
            <a:r>
              <a:rPr lang="fr-FR" dirty="0"/>
              <a:t>Centre : Européens aisés </a:t>
            </a:r>
          </a:p>
          <a:p>
            <a:r>
              <a:rPr lang="fr-FR" dirty="0"/>
              <a:t>Périphérie : ouvriers européens </a:t>
            </a:r>
          </a:p>
          <a:p>
            <a:r>
              <a:rPr lang="fr-FR" dirty="0"/>
              <a:t>Marges : autochtones (quartiers anciens / bidonvilles) </a:t>
            </a:r>
          </a:p>
          <a:p>
            <a:pPr>
              <a:buFont typeface="Wingdings" panose="05000000000000000000" pitchFamily="2" charset="2"/>
              <a:buChar char="Ø"/>
            </a:pPr>
            <a:r>
              <a:rPr lang="fr-FR" b="1" dirty="0" smtClean="0"/>
              <a:t>Rupture </a:t>
            </a:r>
            <a:r>
              <a:rPr lang="fr-FR" b="1" dirty="0"/>
              <a:t>avec l’habitat traditionnel + ségrégation spatiale</a:t>
            </a:r>
            <a:endParaRPr lang="fr-FR" dirty="0"/>
          </a:p>
        </p:txBody>
      </p:sp>
      <p:pic>
        <p:nvPicPr>
          <p:cNvPr id="4" name="Image 3"/>
          <p:cNvPicPr>
            <a:picLocks noChangeAspect="1"/>
          </p:cNvPicPr>
          <p:nvPr/>
        </p:nvPicPr>
        <p:blipFill>
          <a:blip r:embed="rId3"/>
          <a:stretch>
            <a:fillRect/>
          </a:stretch>
        </p:blipFill>
        <p:spPr>
          <a:xfrm>
            <a:off x="5788542" y="2630123"/>
            <a:ext cx="3355458" cy="422787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35340" cy="1450757"/>
          </a:xfrm>
        </p:spPr>
        <p:txBody>
          <a:bodyPr>
            <a:normAutofit/>
          </a:bodyPr>
          <a:lstStyle/>
          <a:p>
            <a:r>
              <a:rPr lang="fr-FR" dirty="0"/>
              <a:t>Politique des cités musulmanes : premiers logements sociaux</a:t>
            </a:r>
            <a:endParaRPr dirty="0"/>
          </a:p>
        </p:txBody>
      </p:sp>
      <p:sp>
        <p:nvSpPr>
          <p:cNvPr id="3" name="Content Placeholder 2"/>
          <p:cNvSpPr>
            <a:spLocks noGrp="1"/>
          </p:cNvSpPr>
          <p:nvPr>
            <p:ph sz="half" idx="2"/>
          </p:nvPr>
        </p:nvSpPr>
        <p:spPr>
          <a:xfrm>
            <a:off x="0" y="1450757"/>
            <a:ext cx="9144000" cy="4907513"/>
          </a:xfrm>
        </p:spPr>
        <p:txBody>
          <a:bodyPr numCol="2">
            <a:normAutofit/>
          </a:bodyPr>
          <a:lstStyle/>
          <a:p>
            <a:r>
              <a:rPr lang="fr-FR" b="1" dirty="0"/>
              <a:t>Contexte (entre-deux-guerres)</a:t>
            </a:r>
            <a:endParaRPr lang="fr-FR" dirty="0"/>
          </a:p>
          <a:p>
            <a:r>
              <a:rPr lang="fr-FR" dirty="0"/>
              <a:t>Émergence du </a:t>
            </a:r>
            <a:r>
              <a:rPr lang="fr-FR" b="1" dirty="0"/>
              <a:t>logement social</a:t>
            </a:r>
            <a:r>
              <a:rPr lang="fr-FR" dirty="0"/>
              <a:t> </a:t>
            </a:r>
          </a:p>
          <a:p>
            <a:r>
              <a:rPr lang="fr-FR" dirty="0"/>
              <a:t>Réflexion sur l’habitat des populations musulmanes </a:t>
            </a:r>
          </a:p>
          <a:p>
            <a:pPr>
              <a:buFont typeface="Wingdings" panose="05000000000000000000" pitchFamily="2" charset="2"/>
              <a:buChar char="q"/>
            </a:pPr>
            <a:r>
              <a:rPr lang="fr-FR" b="1" dirty="0" smtClean="0"/>
              <a:t>Premières </a:t>
            </a:r>
            <a:r>
              <a:rPr lang="fr-FR" b="1" dirty="0"/>
              <a:t>réalisations :</a:t>
            </a:r>
            <a:endParaRPr lang="fr-FR" dirty="0"/>
          </a:p>
          <a:p>
            <a:r>
              <a:rPr lang="fr-FR" dirty="0"/>
              <a:t>Cité François Bienvenu (Alger) </a:t>
            </a:r>
          </a:p>
          <a:p>
            <a:pPr lvl="1"/>
            <a:r>
              <a:rPr lang="fr-FR" dirty="0"/>
              <a:t>Blocs collectifs + cours </a:t>
            </a:r>
          </a:p>
          <a:p>
            <a:pPr lvl="1"/>
            <a:r>
              <a:rPr lang="fr-FR" dirty="0"/>
              <a:t>Architecture mixte (traditionnel / moderne) </a:t>
            </a:r>
          </a:p>
          <a:p>
            <a:r>
              <a:rPr lang="fr-FR" dirty="0"/>
              <a:t>Cité Scala </a:t>
            </a:r>
          </a:p>
          <a:p>
            <a:pPr lvl="1"/>
            <a:r>
              <a:rPr lang="fr-FR" dirty="0"/>
              <a:t>Habitat individuel avec cour/jardin </a:t>
            </a:r>
          </a:p>
          <a:p>
            <a:pPr>
              <a:buFont typeface="Wingdings" panose="05000000000000000000" pitchFamily="2" charset="2"/>
              <a:buChar char="Ø"/>
            </a:pPr>
            <a:r>
              <a:rPr lang="fr-FR" dirty="0" smtClean="0"/>
              <a:t> </a:t>
            </a:r>
            <a:r>
              <a:rPr lang="fr-FR" b="1" dirty="0"/>
              <a:t>Double politique coloniale :</a:t>
            </a:r>
            <a:endParaRPr lang="fr-FR" dirty="0"/>
          </a:p>
          <a:p>
            <a:r>
              <a:rPr lang="fr-FR" dirty="0"/>
              <a:t>Logement pour musulmans (expérimental) </a:t>
            </a:r>
          </a:p>
          <a:p>
            <a:r>
              <a:rPr lang="fr-FR" dirty="0"/>
              <a:t>Logement pour Européens (HBM, cités ouvrières) </a:t>
            </a:r>
          </a:p>
          <a:p>
            <a:pPr>
              <a:buFont typeface="Wingdings" panose="05000000000000000000" pitchFamily="2" charset="2"/>
              <a:buChar char="Ø"/>
            </a:pPr>
            <a:r>
              <a:rPr lang="fr-FR" dirty="0" smtClean="0"/>
              <a:t> </a:t>
            </a:r>
            <a:r>
              <a:rPr lang="fr-FR" b="1" dirty="0"/>
              <a:t>Segmentation sociale et adaptation partielle du modèle traditionnel</a:t>
            </a:r>
            <a:endParaRPr lang="fr-FR" dirty="0"/>
          </a:p>
        </p:txBody>
      </p:sp>
      <p:sp>
        <p:nvSpPr>
          <p:cNvPr id="5" name="Espace réservé du texte 4"/>
          <p:cNvSpPr>
            <a:spLocks noGrp="1"/>
          </p:cNvSpPr>
          <p:nvPr>
            <p:ph type="body" sz="quarter" idx="3"/>
          </p:nvPr>
        </p:nvSpPr>
        <p:spPr>
          <a:xfrm>
            <a:off x="4732019" y="5990129"/>
            <a:ext cx="4582101" cy="736282"/>
          </a:xfrm>
        </p:spPr>
        <p:txBody>
          <a:bodyPr>
            <a:normAutofit fontScale="25000" lnSpcReduction="20000"/>
          </a:bodyPr>
          <a:lstStyle/>
          <a:p>
            <a:r>
              <a:rPr lang="fr-FR" dirty="0"/>
              <a:t> La cité musulmane du boulevard</a:t>
            </a:r>
          </a:p>
          <a:p>
            <a:r>
              <a:rPr lang="fr-FR" dirty="0" err="1"/>
              <a:t>Abderrazak</a:t>
            </a:r>
            <a:r>
              <a:rPr lang="fr-FR" dirty="0"/>
              <a:t>-Haddad ex-Verdun, Alger</a:t>
            </a:r>
          </a:p>
          <a:p>
            <a:r>
              <a:rPr lang="fr-FR" dirty="0"/>
              <a:t>(François BIENVENU).</a:t>
            </a:r>
          </a:p>
          <a:p>
            <a:r>
              <a:rPr lang="fr-FR" dirty="0"/>
              <a:t>Source : http://algerroi.fr/Alger/casbah/pages_liees/78_cite_nouvelle_e</a:t>
            </a:r>
          </a:p>
          <a:p>
            <a:r>
              <a:rPr lang="fr-FR" dirty="0"/>
              <a:t>cho_1930_</a:t>
            </a:r>
          </a:p>
        </p:txBody>
      </p:sp>
      <p:pic>
        <p:nvPicPr>
          <p:cNvPr id="7" name="Espace réservé du contenu 6"/>
          <p:cNvPicPr>
            <a:picLocks noGrp="1" noChangeAspect="1"/>
          </p:cNvPicPr>
          <p:nvPr>
            <p:ph sz="quarter" idx="4"/>
          </p:nvPr>
        </p:nvPicPr>
        <p:blipFill>
          <a:blip r:embed="rId3"/>
          <a:stretch>
            <a:fillRect/>
          </a:stretch>
        </p:blipFill>
        <p:spPr>
          <a:xfrm>
            <a:off x="4948088" y="2901514"/>
            <a:ext cx="4195911" cy="36408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7"/>
            <a:ext cx="8973879" cy="1450757"/>
          </a:xfrm>
        </p:spPr>
        <p:txBody>
          <a:bodyPr/>
          <a:lstStyle/>
          <a:p>
            <a:r>
              <a:rPr lang="fr-FR" dirty="0"/>
              <a:t>Les grands ensembles &amp; le Plan de Constantine (1958)</a:t>
            </a:r>
            <a:endParaRPr dirty="0"/>
          </a:p>
        </p:txBody>
      </p:sp>
      <p:sp>
        <p:nvSpPr>
          <p:cNvPr id="5" name="Rectangle 2"/>
          <p:cNvSpPr>
            <a:spLocks noGrp="1" noChangeArrowheads="1"/>
          </p:cNvSpPr>
          <p:nvPr>
            <p:ph idx="1"/>
          </p:nvPr>
        </p:nvSpPr>
        <p:spPr bwMode="auto">
          <a:xfrm>
            <a:off x="1" y="1595256"/>
            <a:ext cx="897387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Politique inspirée de la reconstruction française après-guerre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Plan de Constantine (1958) : approche </a:t>
            </a:r>
            <a:r>
              <a:rPr kumimoji="0" lang="fr-FR" b="1" i="0" u="none" strike="noStrike" cap="none" normalizeH="0" baseline="0" dirty="0" smtClean="0">
                <a:ln>
                  <a:noFill/>
                </a:ln>
                <a:solidFill>
                  <a:schemeClr val="tx1"/>
                </a:solidFill>
                <a:effectLst/>
                <a:latin typeface="Arial" panose="020B0604020202020204" pitchFamily="34" charset="0"/>
              </a:rPr>
              <a:t>quantitative et normative</a:t>
            </a:r>
            <a:r>
              <a:rPr kumimoji="0" lang="fr-FR"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1" i="0" u="sng" strike="noStrike" cap="none" normalizeH="0" baseline="0" dirty="0" smtClean="0">
                <a:ln>
                  <a:noFill/>
                </a:ln>
                <a:solidFill>
                  <a:schemeClr val="tx1"/>
                </a:solidFill>
                <a:effectLst/>
                <a:latin typeface="Arial" panose="020B0604020202020204" pitchFamily="34" charset="0"/>
              </a:rPr>
              <a:t>Principes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Zonage fonctionnel (zones industrielles, administratives, résidentielles…)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Standardisation (densité, surfaces, équipements)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Modèle urbain </a:t>
            </a:r>
            <a:r>
              <a:rPr kumimoji="0" lang="fr-FR" b="1" i="0" u="none" strike="noStrike" cap="none" normalizeH="0" baseline="0" dirty="0" smtClean="0">
                <a:ln>
                  <a:noFill/>
                </a:ln>
                <a:solidFill>
                  <a:schemeClr val="tx1"/>
                </a:solidFill>
                <a:effectLst/>
                <a:latin typeface="Arial" panose="020B0604020202020204" pitchFamily="34" charset="0"/>
              </a:rPr>
              <a:t>ségrégatif</a:t>
            </a:r>
            <a:r>
              <a:rPr kumimoji="0" lang="fr-FR"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Adoption des </a:t>
            </a:r>
            <a:r>
              <a:rPr kumimoji="0" lang="fr-FR" b="1" i="0" u="none" strike="noStrike" cap="none" normalizeH="0" baseline="0" dirty="0" smtClean="0">
                <a:ln>
                  <a:noFill/>
                </a:ln>
                <a:solidFill>
                  <a:schemeClr val="tx1"/>
                </a:solidFill>
                <a:effectLst/>
                <a:latin typeface="Arial" panose="020B0604020202020204" pitchFamily="34" charset="0"/>
              </a:rPr>
              <a:t>grands ensembles modernes</a:t>
            </a:r>
            <a:r>
              <a:rPr kumimoji="0" lang="fr-FR" b="0" i="0" u="none" strike="noStrike" cap="none" normalizeH="0" baseline="0" dirty="0" smtClean="0">
                <a:ln>
                  <a:noFill/>
                </a:ln>
                <a:solidFill>
                  <a:schemeClr val="tx1"/>
                </a:solidFill>
                <a:effectLst/>
                <a:latin typeface="Arial" panose="020B0604020202020204" pitchFamily="34" charset="0"/>
              </a:rPr>
              <a:t> (influence de Le Corbusier)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anose="020B0604020202020204" pitchFamily="34" charset="0"/>
              </a:rPr>
              <a:t>Exemples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err="1" smtClean="0">
                <a:ln>
                  <a:noFill/>
                </a:ln>
                <a:solidFill>
                  <a:schemeClr val="tx1"/>
                </a:solidFill>
                <a:effectLst/>
                <a:latin typeface="Arial" panose="020B0604020202020204" pitchFamily="34" charset="0"/>
              </a:rPr>
              <a:t>Aéro</a:t>
            </a:r>
            <a:r>
              <a:rPr kumimoji="0" lang="fr-FR" b="0" i="0" u="none" strike="noStrike" cap="none" normalizeH="0" baseline="0" dirty="0" smtClean="0">
                <a:ln>
                  <a:noFill/>
                </a:ln>
                <a:solidFill>
                  <a:schemeClr val="tx1"/>
                </a:solidFill>
                <a:effectLst/>
                <a:latin typeface="Arial" panose="020B0604020202020204" pitchFamily="34" charset="0"/>
              </a:rPr>
              <a:t>-habitat de </a:t>
            </a:r>
            <a:r>
              <a:rPr kumimoji="0" lang="fr-FR" b="0" i="0" u="none" strike="noStrike" cap="none" normalizeH="0" baseline="0" dirty="0" err="1" smtClean="0">
                <a:ln>
                  <a:noFill/>
                </a:ln>
                <a:solidFill>
                  <a:schemeClr val="tx1"/>
                </a:solidFill>
                <a:effectLst/>
                <a:latin typeface="Arial" panose="020B0604020202020204" pitchFamily="34" charset="0"/>
              </a:rPr>
              <a:t>Télémly</a:t>
            </a:r>
            <a:r>
              <a:rPr kumimoji="0" lang="fr-FR"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fr-FR" b="0" i="0" u="none" strike="noStrike" cap="none" normalizeH="0" baseline="0" dirty="0" smtClean="0">
                <a:ln>
                  <a:noFill/>
                </a:ln>
                <a:solidFill>
                  <a:schemeClr val="tx1"/>
                </a:solidFill>
                <a:effectLst/>
                <a:latin typeface="Arial" panose="020B0604020202020204" pitchFamily="34" charset="0"/>
              </a:rPr>
              <a:t>Immeuble-pont </a:t>
            </a:r>
            <a:r>
              <a:rPr kumimoji="0" lang="fr-FR" b="0" i="0" u="none" strike="noStrike" cap="none" normalizeH="0" baseline="0" dirty="0" err="1" smtClean="0">
                <a:ln>
                  <a:noFill/>
                </a:ln>
                <a:solidFill>
                  <a:schemeClr val="tx1"/>
                </a:solidFill>
                <a:effectLst/>
                <a:latin typeface="Arial" panose="020B0604020202020204" pitchFamily="34" charset="0"/>
              </a:rPr>
              <a:t>Burdeau</a:t>
            </a:r>
            <a:endParaRPr kumimoji="0" lang="fr-F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pic>
        <p:nvPicPr>
          <p:cNvPr id="6" name="Image 5"/>
          <p:cNvPicPr>
            <a:picLocks noChangeAspect="1"/>
          </p:cNvPicPr>
          <p:nvPr/>
        </p:nvPicPr>
        <p:blipFill>
          <a:blip r:embed="rId3"/>
          <a:stretch>
            <a:fillRect/>
          </a:stretch>
        </p:blipFill>
        <p:spPr>
          <a:xfrm>
            <a:off x="5507222" y="4474333"/>
            <a:ext cx="3806899" cy="2851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721</TotalTime>
  <Words>4082</Words>
  <Application>Microsoft Office PowerPoint</Application>
  <PresentationFormat>Affichage à l'écran (4:3)</PresentationFormat>
  <Paragraphs>329</Paragraphs>
  <Slides>23</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Wingdings</vt:lpstr>
      <vt:lpstr>Rétrospective</vt:lpstr>
      <vt:lpstr>La politique de l’habitat en Algérie </vt:lpstr>
      <vt:lpstr>Évolution et limites des politiques de l’habitat</vt:lpstr>
      <vt:lpstr>Origines de la problématique de l’habitat en Algérie</vt:lpstr>
      <vt:lpstr>Crise du logement : dynamiques et limites</vt:lpstr>
      <vt:lpstr>Fondements de l’habitat traditionnel précolonial</vt:lpstr>
      <vt:lpstr>Caractéristiques spatiales et urbaines</vt:lpstr>
      <vt:lpstr>Habitat colonial : rupture urbaine et ségrégation</vt:lpstr>
      <vt:lpstr>Politique des cités musulmanes : premiers logements sociaux</vt:lpstr>
      <vt:lpstr>Les grands ensembles &amp; le Plan de Constantine (1958)</vt:lpstr>
      <vt:lpstr>Expérimentations : Pouillon, bidonvilles et recasement</vt:lpstr>
      <vt:lpstr>Les villages socialistes après 1962 – objectifs et principes</vt:lpstr>
      <vt:lpstr>Typologies et limites des villages socialistes</vt:lpstr>
      <vt:lpstr>Les ZHUN (Zones d’Habitat Urbain Nouvelles)</vt:lpstr>
      <vt:lpstr>Les lotissements et l’autoconstruction</vt:lpstr>
      <vt:lpstr>Les villes nouvelles en Algérie : cadre et objectifs</vt:lpstr>
      <vt:lpstr>Exemples de villes nouvelles en Algérie</vt:lpstr>
      <vt:lpstr>Les nouveaux pôles urbains en Algérie</vt:lpstr>
      <vt:lpstr>Les clés d’une politique du logement maîtrisée </vt:lpstr>
      <vt:lpstr>RECUEIL DES TEXTES JURIDIQUES LIES AU MODE DE PRODUCTION DE L’HABITAT EN ALGERIE  </vt:lpstr>
      <vt:lpstr> -La loi 08-15 du 20 juillet 2008 fixant les règles de mise en conformité des constructions et leur achèvement. -Décret exécutif n° 09-154 du 2 mai 2009 fixant les procédures de mise en œuvre de la déclaration de mise en conformité des constructions. -Décret exécutif n° 09-276 du 30 août 2009 relatif au fichier national des actes d’urbanisme et des infractions qui s’y rapportent ainsi que des modalités de sa tenue, -Décret exécutif n° 09-307 du 22 septembre 2009 modifiant et complétant le décret exécutif n° 91-176 du 28 mai 1991 fixant les modalités d’instruction et de délivrance du certificat d’urbanisme, du permis de lotir, du certificat de morcellement, du permis de construire, du certificat de conformité et du permis de démolir.   </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politique de l’habitat en Algérie – </dc:title>
  <dc:subject/>
  <dc:creator/>
  <cp:keywords/>
  <dc:description>generated using python-pptx</dc:description>
  <cp:lastModifiedBy>Moi</cp:lastModifiedBy>
  <cp:revision>17</cp:revision>
  <dcterms:created xsi:type="dcterms:W3CDTF">2013-01-27T09:14:16Z</dcterms:created>
  <dcterms:modified xsi:type="dcterms:W3CDTF">2026-04-19T20:28:35Z</dcterms:modified>
  <cp:category/>
</cp:coreProperties>
</file>