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486" y="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8F550-F8BD-47BB-AE11-F6BE96089F3A}" type="datetimeFigureOut">
              <a:rPr lang="fr-FR" smtClean="0"/>
              <a:pPr/>
              <a:t>24/04/2024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E228A-4DDD-4EC4-9936-78B6CE89C8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5E228A-4DDD-4EC4-9936-78B6CE89C89A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24/04/2024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Règles générales d’aménagement et d’urbanisme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95400" y="4149080"/>
            <a:ext cx="6400800" cy="2232248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r>
              <a:rPr lang="fr-FR" dirty="0" smtClean="0"/>
              <a:t>année  </a:t>
            </a:r>
            <a:r>
              <a:rPr lang="fr-FR" dirty="0" smtClean="0"/>
              <a:t> ARCHI  </a:t>
            </a:r>
            <a:r>
              <a:rPr lang="fr-FR" dirty="0" smtClean="0"/>
              <a:t>LMD</a:t>
            </a:r>
          </a:p>
          <a:p>
            <a:r>
              <a:rPr lang="fr-FR" u="sng" dirty="0" smtClean="0"/>
              <a:t>Module: </a:t>
            </a:r>
            <a:r>
              <a:rPr lang="fr-FR" u="sng" dirty="0" smtClean="0"/>
              <a:t>théorie du projet</a:t>
            </a:r>
            <a:endParaRPr lang="fr-FR" u="sng" dirty="0" smtClean="0"/>
          </a:p>
          <a:p>
            <a:r>
              <a:rPr lang="fr-FR" u="sng" dirty="0" smtClean="0"/>
              <a:t>Semestre:1</a:t>
            </a:r>
          </a:p>
          <a:p>
            <a:endParaRPr lang="fr-FR" dirty="0" smtClean="0"/>
          </a:p>
          <a:p>
            <a:r>
              <a:rPr lang="fr-FR" dirty="0" smtClean="0"/>
              <a:t>Mme M.OUARI </a:t>
            </a:r>
          </a:p>
          <a:p>
            <a:r>
              <a:rPr lang="fr-FR" dirty="0" smtClean="0"/>
              <a:t>Maitre assistante</a:t>
            </a:r>
          </a:p>
          <a:p>
            <a:r>
              <a:rPr lang="fr-FR" dirty="0" smtClean="0"/>
              <a:t>Département d’architecture, faculté des sciences et de la technologie</a:t>
            </a:r>
          </a:p>
          <a:p>
            <a:r>
              <a:rPr lang="fr-FR" dirty="0" smtClean="0"/>
              <a:t>Université Mohammed </a:t>
            </a:r>
            <a:r>
              <a:rPr lang="fr-FR" dirty="0" err="1" smtClean="0"/>
              <a:t>Seddik</a:t>
            </a:r>
            <a:r>
              <a:rPr lang="fr-FR" dirty="0" smtClean="0"/>
              <a:t> BENYAHIA de JIJEL</a:t>
            </a:r>
          </a:p>
          <a:p>
            <a:r>
              <a:rPr lang="fr-FR" dirty="0" smtClean="0"/>
              <a:t>2022-2024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tolérance de deux (02) mètres peut être accordée lorsque la hauteur calculée (comme il</a:t>
            </a:r>
          </a:p>
          <a:p>
            <a:r>
              <a:rPr lang="fr-FR" dirty="0" smtClean="0"/>
              <a:t>est indiqué ci-dessus), ne permet pas d’édifier un nombre entier d’étages droits. Cette même</a:t>
            </a:r>
          </a:p>
          <a:p>
            <a:r>
              <a:rPr lang="fr-FR" dirty="0" smtClean="0"/>
              <a:t>tolérance est admise pour les murs, cheminées, saillies et autres éléments de construction</a:t>
            </a:r>
          </a:p>
          <a:p>
            <a:r>
              <a:rPr lang="fr-FR" dirty="0" smtClean="0"/>
              <a:t>reconnus indispensables.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5148"/>
          <a:stretch>
            <a:fillRect/>
          </a:stretch>
        </p:blipFill>
        <p:spPr bwMode="auto">
          <a:xfrm>
            <a:off x="657263" y="1484784"/>
            <a:ext cx="7310399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2. Lorsque les voies sont en pente, la hauteur de façade prise en son milieu, pourra régner sur </a:t>
            </a:r>
            <a:r>
              <a:rPr lang="fr-FR" dirty="0" smtClean="0"/>
              <a:t>toute la longueur, à condition qu’en son point le plus élevé par rapport au niveau du sol,</a:t>
            </a:r>
          </a:p>
          <a:p>
            <a:r>
              <a:rPr lang="fr-FR" dirty="0" smtClean="0"/>
              <a:t>cette tolérance ne puisse excéder trois (03) mètres.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96752"/>
            <a:ext cx="7522790" cy="4919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 la distance entre deux (02) voies d’inégales largeurs ou de niveaux différents, est inférieure</a:t>
            </a:r>
          </a:p>
          <a:p>
            <a:r>
              <a:rPr lang="fr-FR" dirty="0" smtClean="0"/>
              <a:t>à 15 mètres, la hauteur de la construction édifiée entre les deux voies est réglée par la voie la</a:t>
            </a:r>
          </a:p>
          <a:p>
            <a:r>
              <a:rPr lang="fr-FR" dirty="0" smtClean="0"/>
              <a:t>plus large ou le niveau le plus élevé à condition que l’excédent de hauteur en résultant ne</a:t>
            </a:r>
          </a:p>
          <a:p>
            <a:r>
              <a:rPr lang="fr-FR" dirty="0" smtClean="0"/>
              <a:t>dépasse pas de six (06) mètres le niveau de permis par la voie la plus étroite ou le niveau le</a:t>
            </a:r>
          </a:p>
          <a:p>
            <a:r>
              <a:rPr lang="fr-FR" dirty="0" smtClean="0"/>
              <a:t>moins élevé.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953"/>
          <a:stretch>
            <a:fillRect/>
          </a:stretch>
        </p:blipFill>
        <p:spPr bwMode="auto">
          <a:xfrm>
            <a:off x="766762" y="1340768"/>
            <a:ext cx="7610475" cy="473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0550" y="908720"/>
            <a:ext cx="7962900" cy="515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Lorsqu’une construction est édifiée à l’angle de deux (02) voies d’inégales largeurs,</a:t>
            </a:r>
          </a:p>
          <a:p>
            <a:r>
              <a:rPr lang="fr-FR" dirty="0" smtClean="0"/>
              <a:t>la façade de retour sur la voie  la plus étroite peut avoir la même hauteur que celle élevées sur la voie la plus large, à condition que la longueur de la façade de retour n’excède pas une fois et demie la largeur de la voie la plus étroite.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268760"/>
            <a:ext cx="7416824" cy="4638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643" y="1412776"/>
            <a:ext cx="8248758" cy="494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Règles générales d’aménagement et d’urbanisme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Selon les dispositions de </a:t>
            </a:r>
            <a:r>
              <a:rPr lang="fr-FR" b="1" dirty="0" smtClean="0"/>
              <a:t>l’article 3 de la loi n°90-29 suscitée, en l'absence des </a:t>
            </a:r>
            <a:r>
              <a:rPr lang="fr-FR" dirty="0" smtClean="0"/>
              <a:t>instruments d’urbanisme, les constructions sont régies par les règles générales d’aménagement et d’urbanisme (R.G.A.U).</a:t>
            </a:r>
          </a:p>
          <a:p>
            <a:r>
              <a:rPr lang="fr-FR" dirty="0" smtClean="0"/>
              <a:t>Sur le plan urbain, les constructions sont régies par les règles générales d’aménagement et d’urbanisme précisées par le </a:t>
            </a:r>
            <a:r>
              <a:rPr lang="fr-FR" b="1" dirty="0" smtClean="0"/>
              <a:t>Décret exécutif n°91-175 du 28 mai 1991.</a:t>
            </a:r>
          </a:p>
          <a:p>
            <a:r>
              <a:rPr lang="fr-FR" dirty="0" smtClean="0"/>
              <a:t>Les dispositions de ce décret précisent la hauteur, l’implantation et la densité des constructions, ainsi que les servitudes liées à l’autoroute et au grand itinéraire.</a:t>
            </a:r>
          </a:p>
          <a:p>
            <a:r>
              <a:rPr lang="fr-FR" dirty="0" smtClean="0"/>
              <a:t>Sur le plan architectural, quelques prescriptions ont été définies, ainsi que certaines normes</a:t>
            </a:r>
          </a:p>
          <a:p>
            <a:r>
              <a:rPr lang="fr-FR" dirty="0" smtClean="0"/>
              <a:t>d’habitation.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/>
          <a:lstStyle/>
          <a:p>
            <a:r>
              <a:rPr lang="fr-FR" b="1" dirty="0" smtClean="0"/>
              <a:t>Densité des constructions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 fontScale="55000" lnSpcReduction="20000"/>
          </a:bodyPr>
          <a:lstStyle/>
          <a:p>
            <a:r>
              <a:rPr lang="fr-FR" dirty="0" smtClean="0"/>
              <a:t>Selon les dispositions de l’article 26 du texte suscité, la densité maximale admise des</a:t>
            </a:r>
          </a:p>
          <a:p>
            <a:r>
              <a:rPr lang="fr-FR" dirty="0" smtClean="0"/>
              <a:t>constructions sur les parties urbanisées, exprimée en rapport entre la surface plancher hors</a:t>
            </a:r>
          </a:p>
          <a:p>
            <a:r>
              <a:rPr lang="fr-FR" dirty="0" err="1" smtClean="0"/>
              <a:t>oeuvre</a:t>
            </a:r>
            <a:r>
              <a:rPr lang="fr-FR" dirty="0" smtClean="0"/>
              <a:t> nette et la surface de la parcelle (ou le coefficient d’occupation des sols) est égal à 1.</a:t>
            </a:r>
          </a:p>
          <a:p>
            <a:endParaRPr lang="fr-FR" dirty="0" smtClean="0"/>
          </a:p>
          <a:p>
            <a:r>
              <a:rPr lang="fr-FR" dirty="0" smtClean="0"/>
              <a:t>Selon les dispositions de l’article 18 du </a:t>
            </a:r>
            <a:r>
              <a:rPr lang="fr-FR" b="1" dirty="0" smtClean="0"/>
              <a:t>décret exécutif n°91-178 du 28 mai 1991, le</a:t>
            </a:r>
          </a:p>
          <a:p>
            <a:r>
              <a:rPr lang="fr-FR" dirty="0" smtClean="0"/>
              <a:t>Coefficient d’occupation du sol est défini, par le rapport entre la surface de plancher hors</a:t>
            </a:r>
          </a:p>
          <a:p>
            <a:r>
              <a:rPr lang="fr-FR" dirty="0" err="1" smtClean="0"/>
              <a:t>oeuvre</a:t>
            </a:r>
            <a:r>
              <a:rPr lang="fr-FR" dirty="0" smtClean="0"/>
              <a:t> nette de la construction et la surface du terrain. La surface du plancher hors-</a:t>
            </a:r>
            <a:r>
              <a:rPr lang="fr-FR" dirty="0" err="1" smtClean="0"/>
              <a:t>oeuvre</a:t>
            </a:r>
            <a:endParaRPr lang="fr-FR" dirty="0" smtClean="0"/>
          </a:p>
          <a:p>
            <a:r>
              <a:rPr lang="fr-FR" dirty="0" smtClean="0"/>
              <a:t>nette d’une construction est exprimée par : la surface de plancher hors-</a:t>
            </a:r>
            <a:r>
              <a:rPr lang="fr-FR" dirty="0" err="1" smtClean="0"/>
              <a:t>oeuvre</a:t>
            </a:r>
            <a:r>
              <a:rPr lang="fr-FR" dirty="0" smtClean="0"/>
              <a:t> brute, égale à la somme des surfaces de plancher de chaque niveau de la construction, déduite :</a:t>
            </a:r>
          </a:p>
          <a:p>
            <a:r>
              <a:rPr lang="fr-FR" b="1" dirty="0" smtClean="0"/>
              <a:t>1. Des surfaces de plancher hors-</a:t>
            </a:r>
            <a:r>
              <a:rPr lang="fr-FR" b="1" dirty="0" err="1" smtClean="0"/>
              <a:t>oeuvre</a:t>
            </a:r>
            <a:r>
              <a:rPr lang="fr-FR" b="1" dirty="0" smtClean="0"/>
              <a:t> des combles et des sous-sols non-aménageables</a:t>
            </a:r>
          </a:p>
          <a:p>
            <a:r>
              <a:rPr lang="fr-FR" dirty="0" smtClean="0"/>
              <a:t>pour l’habitat ou pour des activités à caractères professionnel, artisanal, industriel ou</a:t>
            </a:r>
          </a:p>
          <a:p>
            <a:r>
              <a:rPr lang="fr-FR" dirty="0" smtClean="0"/>
              <a:t>commercial.</a:t>
            </a:r>
          </a:p>
          <a:p>
            <a:r>
              <a:rPr lang="fr-FR" b="1" dirty="0" smtClean="0"/>
              <a:t>2. Des surfaces de plancher hors-</a:t>
            </a:r>
            <a:r>
              <a:rPr lang="fr-FR" b="1" dirty="0" err="1" smtClean="0"/>
              <a:t>oeuvre</a:t>
            </a:r>
            <a:r>
              <a:rPr lang="fr-FR" b="1" dirty="0" smtClean="0"/>
              <a:t> des toitures terrasses, de balcons, des loggias</a:t>
            </a:r>
          </a:p>
          <a:p>
            <a:r>
              <a:rPr lang="fr-FR" dirty="0" smtClean="0"/>
              <a:t>ainsi que des surfaces non-closes situées au rez-de-chaussée.</a:t>
            </a:r>
          </a:p>
          <a:p>
            <a:r>
              <a:rPr lang="fr-FR" b="1" dirty="0" smtClean="0"/>
              <a:t>3. Des surfaces de plancher hors-</a:t>
            </a:r>
            <a:r>
              <a:rPr lang="fr-FR" b="1" dirty="0" err="1" smtClean="0"/>
              <a:t>oeuvre</a:t>
            </a:r>
            <a:r>
              <a:rPr lang="fr-FR" b="1" dirty="0" smtClean="0"/>
              <a:t> des bâtiments ou des parties de bâtiments</a:t>
            </a:r>
          </a:p>
          <a:p>
            <a:r>
              <a:rPr lang="fr-FR" dirty="0" smtClean="0"/>
              <a:t>aménagés en vue de stationnement des véhicules.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prstTxWarp prst="textArchUpPour">
              <a:avLst/>
            </a:prstTxWarp>
          </a:bodyPr>
          <a:lstStyle/>
          <a:p>
            <a:r>
              <a:rPr lang="fr-FR" dirty="0" smtClean="0">
                <a:effectLst>
                  <a:reflection blurRad="6350" stA="60000" endA="900" endPos="58000" dir="5400000" sy="-100000" algn="bl" rotWithShape="0"/>
                </a:effectLst>
              </a:rPr>
              <a:t>Merci pour votre attention</a:t>
            </a:r>
            <a:endParaRPr lang="fr-FR" dirty="0"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1. Règles de composition urbaine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b="1" dirty="0" smtClean="0"/>
              <a:t>a. Implantation des constructions</a:t>
            </a:r>
          </a:p>
          <a:p>
            <a:r>
              <a:rPr lang="fr-FR" dirty="0" smtClean="0"/>
              <a:t>Selon les dispositions de </a:t>
            </a:r>
            <a:r>
              <a:rPr lang="fr-FR" b="1" dirty="0" smtClean="0"/>
              <a:t>l’article 21 du Décret exécutif n°91-175 du 28 mai 1991, </a:t>
            </a:r>
            <a:r>
              <a:rPr lang="fr-FR" dirty="0" smtClean="0"/>
              <a:t>plusieurs cas se présentent :</a:t>
            </a:r>
          </a:p>
          <a:p>
            <a:r>
              <a:rPr lang="fr-FR" dirty="0" smtClean="0"/>
              <a:t>- </a:t>
            </a:r>
            <a:r>
              <a:rPr lang="fr-FR" b="1" dirty="0" smtClean="0"/>
              <a:t>Implantation des constructions dans une même parcelle de terrain</a:t>
            </a:r>
          </a:p>
          <a:p>
            <a:r>
              <a:rPr lang="fr-FR" sz="2700" dirty="0" smtClean="0"/>
              <a:t> Dans une parcelle de terrain, les constructions projetées doivent être implantées dans</a:t>
            </a:r>
          </a:p>
          <a:p>
            <a:pPr>
              <a:buNone/>
            </a:pPr>
            <a:r>
              <a:rPr lang="fr-FR" dirty="0" smtClean="0"/>
              <a:t>des conditions telles que les baies éclairant les pièces d’habitation ne soient masquées par aucune partie d’immeubles vue sous l’angle de plus de 45° au-dessus du plan horizontal considéré à l’appui de ces baies.</a:t>
            </a:r>
          </a:p>
          <a:p>
            <a:pPr>
              <a:buNone/>
            </a:pPr>
            <a:r>
              <a:rPr lang="fr-FR" b="1" dirty="0" smtClean="0"/>
              <a:t> Cet angle au-dessus du plan horizontal considéré à l’appui de ces baies peut être porté </a:t>
            </a:r>
            <a:r>
              <a:rPr lang="fr-FR" dirty="0" smtClean="0"/>
              <a:t>à 60° pour la façade la moins éclairée à condition que la moitié au plus, des pièces habitables prennent jour sur cette façade.</a:t>
            </a:r>
          </a:p>
          <a:p>
            <a:pPr>
              <a:buNone/>
            </a:pPr>
            <a:r>
              <a:rPr lang="fr-FR" b="1" dirty="0" smtClean="0"/>
              <a:t> En aucun cas, la distance entre les deux constructions ne doit être inférieure à quatre</a:t>
            </a:r>
            <a:r>
              <a:rPr lang="fr-FR" dirty="0" smtClean="0"/>
              <a:t>(4) mètres.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6949"/>
          <a:stretch>
            <a:fillRect/>
          </a:stretch>
        </p:blipFill>
        <p:spPr bwMode="auto">
          <a:xfrm>
            <a:off x="971550" y="2996952"/>
            <a:ext cx="7200900" cy="305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Implantation des constructions par rapport aux limites séparatives </a:t>
            </a:r>
            <a:r>
              <a:rPr lang="fr-FR" b="1" i="1" dirty="0" smtClean="0"/>
              <a:t>:</a:t>
            </a:r>
          </a:p>
          <a:p>
            <a:r>
              <a:rPr lang="fr-FR" b="1" dirty="0" smtClean="0"/>
              <a:t>Selon les dispositions de l’article 24 du Décret n°91-175, deux (02) cas se présentent :</a:t>
            </a:r>
          </a:p>
          <a:p>
            <a:r>
              <a:rPr lang="fr-FR" dirty="0" smtClean="0"/>
              <a:t>o </a:t>
            </a:r>
            <a:r>
              <a:rPr lang="fr-FR" b="1" dirty="0" smtClean="0"/>
              <a:t>1° cas : </a:t>
            </a:r>
            <a:r>
              <a:rPr lang="fr-FR" dirty="0" smtClean="0"/>
              <a:t>Façade percée d’ouvertures : « à moins qu’une construction ne soit édifiée à la limite du terrain, la distance mesurée horizontalement de tout point de cette construction au point de la limite du terrain qui est le plus rapproché, doit être au moins égale à la moitié (1/2) de la hauteur du bâtiment considéré, sans pouvoir être inférieure à quatre (04) mètres ».</a:t>
            </a:r>
          </a:p>
          <a:p>
            <a:r>
              <a:rPr lang="fr-FR" dirty="0" smtClean="0"/>
              <a:t>o </a:t>
            </a:r>
            <a:r>
              <a:rPr lang="fr-FR" b="1" dirty="0" smtClean="0"/>
              <a:t>b) 2°cas : </a:t>
            </a:r>
            <a:r>
              <a:rPr lang="fr-FR" dirty="0" smtClean="0"/>
              <a:t>lorsque les façades ne sont pas percées d’ouvertures servant à l’éclairage des pièces d’habitation, leur distance aux limites séparatives peut être réduite au tiers (1/3) de la hauteur avec un minimum de deux (02) mètres.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5" y="764704"/>
            <a:ext cx="7829550" cy="5637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836712"/>
            <a:ext cx="8229600" cy="5339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b. Hauteur des constructions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- Selon l’article 6 de la loi n°90-29: </a:t>
            </a:r>
            <a:r>
              <a:rPr lang="fr-FR" dirty="0" smtClean="0"/>
              <a:t>« La hauteur des constructions ne doit pas être supérieure à la hauteur moyenne des constructions avoisinantes ».</a:t>
            </a:r>
          </a:p>
          <a:p>
            <a:r>
              <a:rPr lang="fr-FR" b="1" dirty="0" smtClean="0"/>
              <a:t>- Selon les dispositions de l’article 23 du Décret exécutif n°91-175, </a:t>
            </a:r>
            <a:r>
              <a:rPr lang="fr-FR" dirty="0" smtClean="0"/>
              <a:t>plusieurs cas se présentent :</a:t>
            </a:r>
          </a:p>
          <a:p>
            <a:r>
              <a:rPr lang="fr-FR" b="1" dirty="0" smtClean="0"/>
              <a:t>1. Lorsqu’une construction doit être édifiée en bordure d’une voie publique, </a:t>
            </a:r>
            <a:r>
              <a:rPr lang="fr-FR" dirty="0" smtClean="0"/>
              <a:t>sa hauteur ne dépassera pas la distance comptée horizontalement entre tout point de celui-ci et le point le plus proche de l’alignement opposé.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556792"/>
            <a:ext cx="6532959" cy="4321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361</TotalTime>
  <Words>993</Words>
  <Application>Microsoft Office PowerPoint</Application>
  <PresentationFormat>Affichage à l'écran (4:3)</PresentationFormat>
  <Paragraphs>63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Urbain</vt:lpstr>
      <vt:lpstr>Règles générales d’aménagement et d’urbanisme</vt:lpstr>
      <vt:lpstr>Règles générales d’aménagement et d’urbanisme</vt:lpstr>
      <vt:lpstr>1. Règles de composition urbaine</vt:lpstr>
      <vt:lpstr>Diapositive 4</vt:lpstr>
      <vt:lpstr>Diapositive 5</vt:lpstr>
      <vt:lpstr>Diapositive 6</vt:lpstr>
      <vt:lpstr>Diapositive 7</vt:lpstr>
      <vt:lpstr>b. Hauteur des constructions 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Densité des constructions</vt:lpstr>
      <vt:lpstr>Diapositive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droit urbain </dc:title>
  <dc:creator>afak</dc:creator>
  <cp:lastModifiedBy>afak</cp:lastModifiedBy>
  <cp:revision>11</cp:revision>
  <dcterms:created xsi:type="dcterms:W3CDTF">2021-10-25T20:43:58Z</dcterms:created>
  <dcterms:modified xsi:type="dcterms:W3CDTF">2024-04-24T21:37:01Z</dcterms:modified>
</cp:coreProperties>
</file>