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8" d="100"/>
          <a:sy n="68"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9FA80-8ED3-4A89-A736-B5CAD7584E9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ar-DZ"/>
          </a:p>
        </p:txBody>
      </p:sp>
      <p:sp>
        <p:nvSpPr>
          <p:cNvPr id="3" name="Sous-titre 2">
            <a:extLst>
              <a:ext uri="{FF2B5EF4-FFF2-40B4-BE49-F238E27FC236}">
                <a16:creationId xmlns:a16="http://schemas.microsoft.com/office/drawing/2014/main" id="{0062E718-7487-4FB5-934D-2E99DE6F0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ar-DZ"/>
          </a:p>
        </p:txBody>
      </p:sp>
      <p:sp>
        <p:nvSpPr>
          <p:cNvPr id="4" name="Espace réservé de la date 3">
            <a:extLst>
              <a:ext uri="{FF2B5EF4-FFF2-40B4-BE49-F238E27FC236}">
                <a16:creationId xmlns:a16="http://schemas.microsoft.com/office/drawing/2014/main" id="{4A961E1F-0B45-4CF9-B8C9-639DA72474D4}"/>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5" name="Espace réservé du pied de page 4">
            <a:extLst>
              <a:ext uri="{FF2B5EF4-FFF2-40B4-BE49-F238E27FC236}">
                <a16:creationId xmlns:a16="http://schemas.microsoft.com/office/drawing/2014/main" id="{850AFBF3-2546-4C13-B54D-17C519F027C9}"/>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AFB747F7-2EFD-43C9-8D73-C87867576A81}"/>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72666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100D0-26A1-4E45-AA58-28577191F276}"/>
              </a:ext>
            </a:extLst>
          </p:cNvPr>
          <p:cNvSpPr>
            <a:spLocks noGrp="1"/>
          </p:cNvSpPr>
          <p:nvPr>
            <p:ph type="title"/>
          </p:nvPr>
        </p:nvSpPr>
        <p:spPr/>
        <p:txBody>
          <a:bodyPr/>
          <a:lstStyle/>
          <a:p>
            <a:r>
              <a:rPr lang="fr-FR"/>
              <a:t>Modifiez le style du titre</a:t>
            </a:r>
            <a:endParaRPr lang="ar-DZ"/>
          </a:p>
        </p:txBody>
      </p:sp>
      <p:sp>
        <p:nvSpPr>
          <p:cNvPr id="3" name="Espace réservé du texte vertical 2">
            <a:extLst>
              <a:ext uri="{FF2B5EF4-FFF2-40B4-BE49-F238E27FC236}">
                <a16:creationId xmlns:a16="http://schemas.microsoft.com/office/drawing/2014/main" id="{5F695690-1D63-417F-9468-93143565198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9C0AB1A6-A8C9-4BCD-8956-11352A401286}"/>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5" name="Espace réservé du pied de page 4">
            <a:extLst>
              <a:ext uri="{FF2B5EF4-FFF2-40B4-BE49-F238E27FC236}">
                <a16:creationId xmlns:a16="http://schemas.microsoft.com/office/drawing/2014/main" id="{79EE5ED1-1956-40A2-8231-4A65AD7933F3}"/>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B24C6076-E0F6-4483-8E2D-84092032AD63}"/>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22952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13EBD8-A14F-41BF-B1F2-3CAA966F8E8B}"/>
              </a:ext>
            </a:extLst>
          </p:cNvPr>
          <p:cNvSpPr>
            <a:spLocks noGrp="1"/>
          </p:cNvSpPr>
          <p:nvPr>
            <p:ph type="title" orient="vert"/>
          </p:nvPr>
        </p:nvSpPr>
        <p:spPr>
          <a:xfrm>
            <a:off x="8724900" y="365125"/>
            <a:ext cx="2628900" cy="5811838"/>
          </a:xfrm>
        </p:spPr>
        <p:txBody>
          <a:bodyPr vert="eaVert"/>
          <a:lstStyle/>
          <a:p>
            <a:r>
              <a:rPr lang="fr-FR"/>
              <a:t>Modifiez le style du titre</a:t>
            </a:r>
            <a:endParaRPr lang="ar-DZ"/>
          </a:p>
        </p:txBody>
      </p:sp>
      <p:sp>
        <p:nvSpPr>
          <p:cNvPr id="3" name="Espace réservé du texte vertical 2">
            <a:extLst>
              <a:ext uri="{FF2B5EF4-FFF2-40B4-BE49-F238E27FC236}">
                <a16:creationId xmlns:a16="http://schemas.microsoft.com/office/drawing/2014/main" id="{2297003E-4475-4675-A8BE-34AF5974C3D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A3266EE3-FF1D-4D72-8ABC-E447003A9EBF}"/>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5" name="Espace réservé du pied de page 4">
            <a:extLst>
              <a:ext uri="{FF2B5EF4-FFF2-40B4-BE49-F238E27FC236}">
                <a16:creationId xmlns:a16="http://schemas.microsoft.com/office/drawing/2014/main" id="{D25AD236-20E7-4DCC-8BCE-5E839AD562DE}"/>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B16FB320-8AF9-434D-828E-F84D3FE8BF66}"/>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49328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FC2C3-A3D4-45C9-A39F-2411A96F7732}"/>
              </a:ext>
            </a:extLst>
          </p:cNvPr>
          <p:cNvSpPr>
            <a:spLocks noGrp="1"/>
          </p:cNvSpPr>
          <p:nvPr>
            <p:ph type="title"/>
          </p:nvPr>
        </p:nvSpPr>
        <p:spPr/>
        <p:txBody>
          <a:bodyPr/>
          <a:lstStyle/>
          <a:p>
            <a:r>
              <a:rPr lang="fr-FR"/>
              <a:t>Modifiez le style du titre</a:t>
            </a:r>
            <a:endParaRPr lang="ar-DZ"/>
          </a:p>
        </p:txBody>
      </p:sp>
      <p:sp>
        <p:nvSpPr>
          <p:cNvPr id="3" name="Espace réservé du contenu 2">
            <a:extLst>
              <a:ext uri="{FF2B5EF4-FFF2-40B4-BE49-F238E27FC236}">
                <a16:creationId xmlns:a16="http://schemas.microsoft.com/office/drawing/2014/main" id="{BAC2F2FB-1A23-4248-8724-FCFD7C39147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DCA7BCDE-21C1-4CAB-AD57-EC213E1B6BC2}"/>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5" name="Espace réservé du pied de page 4">
            <a:extLst>
              <a:ext uri="{FF2B5EF4-FFF2-40B4-BE49-F238E27FC236}">
                <a16:creationId xmlns:a16="http://schemas.microsoft.com/office/drawing/2014/main" id="{B4DF1B02-F79D-4DC1-8BE1-081627C3AA4C}"/>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9D0C66FC-1142-4991-BD33-2B321BEDF39C}"/>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74698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58111-65F8-44D7-B4EA-A8042712FD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ar-DZ"/>
          </a:p>
        </p:txBody>
      </p:sp>
      <p:sp>
        <p:nvSpPr>
          <p:cNvPr id="3" name="Espace réservé du texte 2">
            <a:extLst>
              <a:ext uri="{FF2B5EF4-FFF2-40B4-BE49-F238E27FC236}">
                <a16:creationId xmlns:a16="http://schemas.microsoft.com/office/drawing/2014/main" id="{23DDD34F-164B-4F0C-B58B-1616900C8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2C19F9F-49BB-4524-BE3B-4005954038B1}"/>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5" name="Espace réservé du pied de page 4">
            <a:extLst>
              <a:ext uri="{FF2B5EF4-FFF2-40B4-BE49-F238E27FC236}">
                <a16:creationId xmlns:a16="http://schemas.microsoft.com/office/drawing/2014/main" id="{68AEC3EB-7669-4E7C-AC85-1DA46B79A2CF}"/>
              </a:ext>
            </a:extLst>
          </p:cNvPr>
          <p:cNvSpPr>
            <a:spLocks noGrp="1"/>
          </p:cNvSpPr>
          <p:nvPr>
            <p:ph type="ftr" sz="quarter" idx="11"/>
          </p:nvPr>
        </p:nvSpPr>
        <p:spPr/>
        <p:txBody>
          <a:bodyPr/>
          <a:lstStyle/>
          <a:p>
            <a:endParaRPr lang="ar-DZ"/>
          </a:p>
        </p:txBody>
      </p:sp>
      <p:sp>
        <p:nvSpPr>
          <p:cNvPr id="6" name="Espace réservé du numéro de diapositive 5">
            <a:extLst>
              <a:ext uri="{FF2B5EF4-FFF2-40B4-BE49-F238E27FC236}">
                <a16:creationId xmlns:a16="http://schemas.microsoft.com/office/drawing/2014/main" id="{1A683DFA-A582-4BAA-B336-F4FD2D5EC9F7}"/>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388131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937C7-DC0D-42F0-BDB3-1A112969BF69}"/>
              </a:ext>
            </a:extLst>
          </p:cNvPr>
          <p:cNvSpPr>
            <a:spLocks noGrp="1"/>
          </p:cNvSpPr>
          <p:nvPr>
            <p:ph type="title"/>
          </p:nvPr>
        </p:nvSpPr>
        <p:spPr/>
        <p:txBody>
          <a:bodyPr/>
          <a:lstStyle/>
          <a:p>
            <a:r>
              <a:rPr lang="fr-FR"/>
              <a:t>Modifiez le style du titre</a:t>
            </a:r>
            <a:endParaRPr lang="ar-DZ"/>
          </a:p>
        </p:txBody>
      </p:sp>
      <p:sp>
        <p:nvSpPr>
          <p:cNvPr id="3" name="Espace réservé du contenu 2">
            <a:extLst>
              <a:ext uri="{FF2B5EF4-FFF2-40B4-BE49-F238E27FC236}">
                <a16:creationId xmlns:a16="http://schemas.microsoft.com/office/drawing/2014/main" id="{FC36DA03-9027-451F-83DA-CCE3836862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a:extLst>
              <a:ext uri="{FF2B5EF4-FFF2-40B4-BE49-F238E27FC236}">
                <a16:creationId xmlns:a16="http://schemas.microsoft.com/office/drawing/2014/main" id="{B76C2079-C03C-447B-ABA8-C313B91EBD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e la date 4">
            <a:extLst>
              <a:ext uri="{FF2B5EF4-FFF2-40B4-BE49-F238E27FC236}">
                <a16:creationId xmlns:a16="http://schemas.microsoft.com/office/drawing/2014/main" id="{D0769158-3C99-42A1-9648-B08503CC7FBF}"/>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6" name="Espace réservé du pied de page 5">
            <a:extLst>
              <a:ext uri="{FF2B5EF4-FFF2-40B4-BE49-F238E27FC236}">
                <a16:creationId xmlns:a16="http://schemas.microsoft.com/office/drawing/2014/main" id="{3EBF8BE1-F0F7-4DCF-9178-7E11EE87DF54}"/>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04023DA2-F87A-4423-9E82-90C79C1EABE9}"/>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30443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3C934-BBC7-40B8-8B27-79EFD55AB664}"/>
              </a:ext>
            </a:extLst>
          </p:cNvPr>
          <p:cNvSpPr>
            <a:spLocks noGrp="1"/>
          </p:cNvSpPr>
          <p:nvPr>
            <p:ph type="title"/>
          </p:nvPr>
        </p:nvSpPr>
        <p:spPr>
          <a:xfrm>
            <a:off x="839788" y="365125"/>
            <a:ext cx="10515600" cy="1325563"/>
          </a:xfrm>
        </p:spPr>
        <p:txBody>
          <a:bodyPr/>
          <a:lstStyle/>
          <a:p>
            <a:r>
              <a:rPr lang="fr-FR"/>
              <a:t>Modifiez le style du titre</a:t>
            </a:r>
            <a:endParaRPr lang="ar-DZ"/>
          </a:p>
        </p:txBody>
      </p:sp>
      <p:sp>
        <p:nvSpPr>
          <p:cNvPr id="3" name="Espace réservé du texte 2">
            <a:extLst>
              <a:ext uri="{FF2B5EF4-FFF2-40B4-BE49-F238E27FC236}">
                <a16:creationId xmlns:a16="http://schemas.microsoft.com/office/drawing/2014/main" id="{86C139EE-D177-4B29-8837-00B9C22A6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0F31EB-343C-4D85-9D1D-EBB08BF6BED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texte 4">
            <a:extLst>
              <a:ext uri="{FF2B5EF4-FFF2-40B4-BE49-F238E27FC236}">
                <a16:creationId xmlns:a16="http://schemas.microsoft.com/office/drawing/2014/main" id="{E45E364C-6DB2-46A8-91D7-D47C829E7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6690264-43C3-493C-856F-437A9047D5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7" name="Espace réservé de la date 6">
            <a:extLst>
              <a:ext uri="{FF2B5EF4-FFF2-40B4-BE49-F238E27FC236}">
                <a16:creationId xmlns:a16="http://schemas.microsoft.com/office/drawing/2014/main" id="{96349A65-7E91-4253-87D0-7299CAF3AD2F}"/>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8" name="Espace réservé du pied de page 7">
            <a:extLst>
              <a:ext uri="{FF2B5EF4-FFF2-40B4-BE49-F238E27FC236}">
                <a16:creationId xmlns:a16="http://schemas.microsoft.com/office/drawing/2014/main" id="{32203C4D-A959-4E06-81FC-B9F9FA22AC59}"/>
              </a:ext>
            </a:extLst>
          </p:cNvPr>
          <p:cNvSpPr>
            <a:spLocks noGrp="1"/>
          </p:cNvSpPr>
          <p:nvPr>
            <p:ph type="ftr" sz="quarter" idx="11"/>
          </p:nvPr>
        </p:nvSpPr>
        <p:spPr/>
        <p:txBody>
          <a:bodyPr/>
          <a:lstStyle/>
          <a:p>
            <a:endParaRPr lang="ar-DZ"/>
          </a:p>
        </p:txBody>
      </p:sp>
      <p:sp>
        <p:nvSpPr>
          <p:cNvPr id="9" name="Espace réservé du numéro de diapositive 8">
            <a:extLst>
              <a:ext uri="{FF2B5EF4-FFF2-40B4-BE49-F238E27FC236}">
                <a16:creationId xmlns:a16="http://schemas.microsoft.com/office/drawing/2014/main" id="{FBB4C8DD-1F32-44F9-A760-912CC0D42898}"/>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27143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5D8C6-40BC-4CDF-8BE1-B968B8B42D91}"/>
              </a:ext>
            </a:extLst>
          </p:cNvPr>
          <p:cNvSpPr>
            <a:spLocks noGrp="1"/>
          </p:cNvSpPr>
          <p:nvPr>
            <p:ph type="title"/>
          </p:nvPr>
        </p:nvSpPr>
        <p:spPr/>
        <p:txBody>
          <a:bodyPr/>
          <a:lstStyle/>
          <a:p>
            <a:r>
              <a:rPr lang="fr-FR"/>
              <a:t>Modifiez le style du titre</a:t>
            </a:r>
            <a:endParaRPr lang="ar-DZ"/>
          </a:p>
        </p:txBody>
      </p:sp>
      <p:sp>
        <p:nvSpPr>
          <p:cNvPr id="3" name="Espace réservé de la date 2">
            <a:extLst>
              <a:ext uri="{FF2B5EF4-FFF2-40B4-BE49-F238E27FC236}">
                <a16:creationId xmlns:a16="http://schemas.microsoft.com/office/drawing/2014/main" id="{0A3FA788-47E4-49C6-8C99-213C176B6A79}"/>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4" name="Espace réservé du pied de page 3">
            <a:extLst>
              <a:ext uri="{FF2B5EF4-FFF2-40B4-BE49-F238E27FC236}">
                <a16:creationId xmlns:a16="http://schemas.microsoft.com/office/drawing/2014/main" id="{A18D2174-1190-4A5E-99BF-24A2D57CDA65}"/>
              </a:ext>
            </a:extLst>
          </p:cNvPr>
          <p:cNvSpPr>
            <a:spLocks noGrp="1"/>
          </p:cNvSpPr>
          <p:nvPr>
            <p:ph type="ftr" sz="quarter" idx="11"/>
          </p:nvPr>
        </p:nvSpPr>
        <p:spPr/>
        <p:txBody>
          <a:bodyPr/>
          <a:lstStyle/>
          <a:p>
            <a:endParaRPr lang="ar-DZ"/>
          </a:p>
        </p:txBody>
      </p:sp>
      <p:sp>
        <p:nvSpPr>
          <p:cNvPr id="5" name="Espace réservé du numéro de diapositive 4">
            <a:extLst>
              <a:ext uri="{FF2B5EF4-FFF2-40B4-BE49-F238E27FC236}">
                <a16:creationId xmlns:a16="http://schemas.microsoft.com/office/drawing/2014/main" id="{45D955C0-048C-4AA1-9E4F-69824A147B2F}"/>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24873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6496A9-7D52-4F1B-8730-5CB64D7B65F3}"/>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3" name="Espace réservé du pied de page 2">
            <a:extLst>
              <a:ext uri="{FF2B5EF4-FFF2-40B4-BE49-F238E27FC236}">
                <a16:creationId xmlns:a16="http://schemas.microsoft.com/office/drawing/2014/main" id="{FAF2D0A8-DAF9-4868-A734-79235B8A9CA1}"/>
              </a:ext>
            </a:extLst>
          </p:cNvPr>
          <p:cNvSpPr>
            <a:spLocks noGrp="1"/>
          </p:cNvSpPr>
          <p:nvPr>
            <p:ph type="ftr" sz="quarter" idx="11"/>
          </p:nvPr>
        </p:nvSpPr>
        <p:spPr/>
        <p:txBody>
          <a:bodyPr/>
          <a:lstStyle/>
          <a:p>
            <a:endParaRPr lang="ar-DZ"/>
          </a:p>
        </p:txBody>
      </p:sp>
      <p:sp>
        <p:nvSpPr>
          <p:cNvPr id="4" name="Espace réservé du numéro de diapositive 3">
            <a:extLst>
              <a:ext uri="{FF2B5EF4-FFF2-40B4-BE49-F238E27FC236}">
                <a16:creationId xmlns:a16="http://schemas.microsoft.com/office/drawing/2014/main" id="{E55A2DD6-EA3F-4D85-BF05-C7BF0C9CA615}"/>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3351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ABEC2-03B9-4413-B63D-34CA693DD8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du contenu 2">
            <a:extLst>
              <a:ext uri="{FF2B5EF4-FFF2-40B4-BE49-F238E27FC236}">
                <a16:creationId xmlns:a16="http://schemas.microsoft.com/office/drawing/2014/main" id="{9E81196D-4168-4C07-9163-C87204262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texte 3">
            <a:extLst>
              <a:ext uri="{FF2B5EF4-FFF2-40B4-BE49-F238E27FC236}">
                <a16:creationId xmlns:a16="http://schemas.microsoft.com/office/drawing/2014/main" id="{337707B4-1CA1-4037-A4ED-366FE7DC8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417911-F045-4C70-82AC-7B6A58A298FB}"/>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6" name="Espace réservé du pied de page 5">
            <a:extLst>
              <a:ext uri="{FF2B5EF4-FFF2-40B4-BE49-F238E27FC236}">
                <a16:creationId xmlns:a16="http://schemas.microsoft.com/office/drawing/2014/main" id="{E7B2D763-A397-4046-B0CD-25898C2D6D89}"/>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E70832AA-EA7C-4128-974C-80272558A7F1}"/>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102811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20993-687E-4C05-BDC2-DBD38F0BD2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pour une image  2">
            <a:extLst>
              <a:ext uri="{FF2B5EF4-FFF2-40B4-BE49-F238E27FC236}">
                <a16:creationId xmlns:a16="http://schemas.microsoft.com/office/drawing/2014/main" id="{E0D1007A-3E30-4409-8453-B0C7E6DC8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a:extLst>
              <a:ext uri="{FF2B5EF4-FFF2-40B4-BE49-F238E27FC236}">
                <a16:creationId xmlns:a16="http://schemas.microsoft.com/office/drawing/2014/main" id="{BD7CF0D7-EE0F-4671-92FC-1F43E8366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EEF45E-3704-4560-A2CB-D37170D0157C}"/>
              </a:ext>
            </a:extLst>
          </p:cNvPr>
          <p:cNvSpPr>
            <a:spLocks noGrp="1"/>
          </p:cNvSpPr>
          <p:nvPr>
            <p:ph type="dt" sz="half" idx="10"/>
          </p:nvPr>
        </p:nvSpPr>
        <p:spPr/>
        <p:txBody>
          <a:bodyPr/>
          <a:lstStyle/>
          <a:p>
            <a:fld id="{6F794342-3DF4-431B-9332-6F7957C7A292}" type="datetimeFigureOut">
              <a:rPr lang="ar-DZ" smtClean="0"/>
              <a:t>30-07-1446</a:t>
            </a:fld>
            <a:endParaRPr lang="ar-DZ"/>
          </a:p>
        </p:txBody>
      </p:sp>
      <p:sp>
        <p:nvSpPr>
          <p:cNvPr id="6" name="Espace réservé du pied de page 5">
            <a:extLst>
              <a:ext uri="{FF2B5EF4-FFF2-40B4-BE49-F238E27FC236}">
                <a16:creationId xmlns:a16="http://schemas.microsoft.com/office/drawing/2014/main" id="{9E058998-2097-4D8A-A83A-0F01EB58D61C}"/>
              </a:ext>
            </a:extLst>
          </p:cNvPr>
          <p:cNvSpPr>
            <a:spLocks noGrp="1"/>
          </p:cNvSpPr>
          <p:nvPr>
            <p:ph type="ftr" sz="quarter" idx="11"/>
          </p:nvPr>
        </p:nvSpPr>
        <p:spPr/>
        <p:txBody>
          <a:bodyPr/>
          <a:lstStyle/>
          <a:p>
            <a:endParaRPr lang="ar-DZ"/>
          </a:p>
        </p:txBody>
      </p:sp>
      <p:sp>
        <p:nvSpPr>
          <p:cNvPr id="7" name="Espace réservé du numéro de diapositive 6">
            <a:extLst>
              <a:ext uri="{FF2B5EF4-FFF2-40B4-BE49-F238E27FC236}">
                <a16:creationId xmlns:a16="http://schemas.microsoft.com/office/drawing/2014/main" id="{9263F2B8-AA31-4738-A2FA-BAB1530D1FAA}"/>
              </a:ext>
            </a:extLst>
          </p:cNvPr>
          <p:cNvSpPr>
            <a:spLocks noGrp="1"/>
          </p:cNvSpPr>
          <p:nvPr>
            <p:ph type="sldNum" sz="quarter" idx="12"/>
          </p:nvPr>
        </p:nvSpPr>
        <p:spPr/>
        <p:txBody>
          <a:bodyPr/>
          <a:lstStyle/>
          <a:p>
            <a:fld id="{9BC9A62C-C442-432F-B28F-7F41A81BA964}" type="slidenum">
              <a:rPr lang="ar-DZ" smtClean="0"/>
              <a:t>‹N°›</a:t>
            </a:fld>
            <a:endParaRPr lang="ar-DZ"/>
          </a:p>
        </p:txBody>
      </p:sp>
    </p:spTree>
    <p:extLst>
      <p:ext uri="{BB962C8B-B14F-4D97-AF65-F5344CB8AC3E}">
        <p14:creationId xmlns:p14="http://schemas.microsoft.com/office/powerpoint/2010/main" val="266694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E198B3-41CC-4753-8DA6-13BC9046C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ar-DZ"/>
          </a:p>
        </p:txBody>
      </p:sp>
      <p:sp>
        <p:nvSpPr>
          <p:cNvPr id="3" name="Espace réservé du texte 2">
            <a:extLst>
              <a:ext uri="{FF2B5EF4-FFF2-40B4-BE49-F238E27FC236}">
                <a16:creationId xmlns:a16="http://schemas.microsoft.com/office/drawing/2014/main" id="{F94B7218-D3AB-41B8-B2A5-D2B80D339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a:extLst>
              <a:ext uri="{FF2B5EF4-FFF2-40B4-BE49-F238E27FC236}">
                <a16:creationId xmlns:a16="http://schemas.microsoft.com/office/drawing/2014/main" id="{540098D9-1908-4A3A-B593-3F3EBE94F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94342-3DF4-431B-9332-6F7957C7A292}" type="datetimeFigureOut">
              <a:rPr lang="ar-DZ" smtClean="0"/>
              <a:t>30-07-1446</a:t>
            </a:fld>
            <a:endParaRPr lang="ar-DZ"/>
          </a:p>
        </p:txBody>
      </p:sp>
      <p:sp>
        <p:nvSpPr>
          <p:cNvPr id="5" name="Espace réservé du pied de page 4">
            <a:extLst>
              <a:ext uri="{FF2B5EF4-FFF2-40B4-BE49-F238E27FC236}">
                <a16:creationId xmlns:a16="http://schemas.microsoft.com/office/drawing/2014/main" id="{A4FD9B5D-45F7-41EE-9921-95BC96BBC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Espace réservé du numéro de diapositive 5">
            <a:extLst>
              <a:ext uri="{FF2B5EF4-FFF2-40B4-BE49-F238E27FC236}">
                <a16:creationId xmlns:a16="http://schemas.microsoft.com/office/drawing/2014/main" id="{E8353966-64D0-4278-9EC9-28A429B55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9A62C-C442-432F-B28F-7F41A81BA964}" type="slidenum">
              <a:rPr lang="ar-DZ" smtClean="0"/>
              <a:t>‹N°›</a:t>
            </a:fld>
            <a:endParaRPr lang="ar-DZ"/>
          </a:p>
        </p:txBody>
      </p:sp>
    </p:spTree>
    <p:extLst>
      <p:ext uri="{BB962C8B-B14F-4D97-AF65-F5344CB8AC3E}">
        <p14:creationId xmlns:p14="http://schemas.microsoft.com/office/powerpoint/2010/main" val="2882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523E8C-1EC6-4F94-9A26-EDCFA2A44ACD}"/>
              </a:ext>
            </a:extLst>
          </p:cNvPr>
          <p:cNvPicPr>
            <a:picLocks noChangeAspect="1"/>
          </p:cNvPicPr>
          <p:nvPr/>
        </p:nvPicPr>
        <p:blipFill>
          <a:blip r:embed="rId2"/>
          <a:stretch>
            <a:fillRect/>
          </a:stretch>
        </p:blipFill>
        <p:spPr>
          <a:xfrm>
            <a:off x="0" y="526143"/>
            <a:ext cx="12192000" cy="5805714"/>
          </a:xfrm>
          <a:prstGeom prst="rect">
            <a:avLst/>
          </a:prstGeom>
        </p:spPr>
      </p:pic>
      <p:sp>
        <p:nvSpPr>
          <p:cNvPr id="5" name="Rectangle : coins arrondis 4">
            <a:extLst>
              <a:ext uri="{FF2B5EF4-FFF2-40B4-BE49-F238E27FC236}">
                <a16:creationId xmlns:a16="http://schemas.microsoft.com/office/drawing/2014/main" id="{B260DF5B-67EB-4B97-9E4C-FF6E5025CB4F}"/>
              </a:ext>
            </a:extLst>
          </p:cNvPr>
          <p:cNvSpPr/>
          <p:nvPr/>
        </p:nvSpPr>
        <p:spPr>
          <a:xfrm>
            <a:off x="1097280" y="998806"/>
            <a:ext cx="9861452" cy="4937760"/>
          </a:xfrm>
          <a:prstGeom prst="roundRect">
            <a:avLst>
              <a:gd name="adj" fmla="val 3562"/>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6" name="Rectangle 5">
            <a:extLst>
              <a:ext uri="{FF2B5EF4-FFF2-40B4-BE49-F238E27FC236}">
                <a16:creationId xmlns:a16="http://schemas.microsoft.com/office/drawing/2014/main" id="{52F3627D-E444-40E4-ADF3-BC5C467F75F7}"/>
              </a:ext>
            </a:extLst>
          </p:cNvPr>
          <p:cNvSpPr/>
          <p:nvPr/>
        </p:nvSpPr>
        <p:spPr>
          <a:xfrm>
            <a:off x="2576447" y="1344027"/>
            <a:ext cx="7039106" cy="4247317"/>
          </a:xfrm>
          <a:prstGeom prst="rect">
            <a:avLst/>
          </a:prstGeom>
          <a:noFill/>
        </p:spPr>
        <p:txBody>
          <a:bodyPr wrap="none" lIns="91440" tIns="45720" rIns="91440" bIns="45720">
            <a:spAutoFit/>
          </a:bodyPr>
          <a:lstStyle/>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المحاضرة رقم 01</a:t>
            </a:r>
          </a:p>
          <a:p>
            <a:pPr algn="ctr"/>
            <a:endPar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في مقياس "اقتصاد المؤسسة"</a:t>
            </a:r>
          </a:p>
          <a:p>
            <a:pPr algn="ctr"/>
            <a:endPar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a:p>
            <a:pPr algn="ctr"/>
            <a:r>
              <a:rPr lang="ar-DZ"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rPr>
              <a:t>لطلبة السنة أولى جدع مشترك</a:t>
            </a:r>
            <a:endParaRPr lang="fr-FR" sz="5400" b="1" dirty="0">
              <a:ln w="10160">
                <a:solidFill>
                  <a:schemeClr val="accent5"/>
                </a:solidFill>
                <a:prstDash val="solid"/>
              </a:ln>
              <a:solidFill>
                <a:srgbClr val="FFFFFF"/>
              </a:solidFill>
              <a:effectLst>
                <a:glow rad="228600">
                  <a:schemeClr val="accent5">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5061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713474-8779-4CCE-8B42-2FAD57EDE2CE}"/>
              </a:ext>
            </a:extLst>
          </p:cNvPr>
          <p:cNvSpPr txBox="1"/>
          <p:nvPr/>
        </p:nvSpPr>
        <p:spPr>
          <a:xfrm>
            <a:off x="506436" y="182880"/>
            <a:ext cx="11493306" cy="6441572"/>
          </a:xfrm>
          <a:prstGeom prst="rect">
            <a:avLst/>
          </a:prstGeom>
          <a:noFill/>
        </p:spPr>
        <p:txBody>
          <a:bodyPr wrap="square">
            <a:spAutoFit/>
          </a:bodyPr>
          <a:lstStyle/>
          <a:p>
            <a:pPr algn="just" rtl="1">
              <a:lnSpc>
                <a:spcPct val="150000"/>
              </a:lnSpc>
            </a:pPr>
            <a:r>
              <a:rPr lang="ar-DZ" sz="4000" b="1" dirty="0">
                <a:solidFill>
                  <a:srgbClr val="C00000"/>
                </a:solidFill>
                <a:effectLst>
                  <a:outerShdw blurRad="38100" dist="38100" dir="2700000" algn="tl">
                    <a:srgbClr val="000000">
                      <a:alpha val="43137"/>
                    </a:srgbClr>
                  </a:outerShdw>
                </a:effectLst>
              </a:rPr>
              <a:t>المؤسسة وحدة اجتماعية:</a:t>
            </a:r>
          </a:p>
          <a:p>
            <a:pPr algn="just" rtl="1">
              <a:lnSpc>
                <a:spcPct val="150000"/>
              </a:lnSpc>
            </a:pPr>
            <a:r>
              <a:rPr lang="ar-DZ" sz="4000" dirty="0"/>
              <a:t>يعتبر العنصر البشري عماد أي مؤسسة اقتصادية، فبدونه لا يمكن إنجاز العمل، والأفراد في المؤسسات يتفاعلون بين بعضهم البعض، ويتأثرون بما تمليه عليهم ثقافتهم، وعاداتهم وتقاليدهم، إذ أن تباين الأفراد قد يكون عبئا على اتخاذ القرار داخل المؤسسة، أو قد تصبح أعباء وتكاليف المورد البشري أكبر من عائده، ولذا فإن المؤسسة تحرص على إيجاد طاقم بشري متناسق وأهداف المؤسسة.</a:t>
            </a:r>
          </a:p>
        </p:txBody>
      </p:sp>
    </p:spTree>
    <p:extLst>
      <p:ext uri="{BB962C8B-B14F-4D97-AF65-F5344CB8AC3E}">
        <p14:creationId xmlns:p14="http://schemas.microsoft.com/office/powerpoint/2010/main" val="59533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6555C83-FFD3-480D-8483-7C79EC399E99}"/>
              </a:ext>
            </a:extLst>
          </p:cNvPr>
          <p:cNvSpPr txBox="1"/>
          <p:nvPr/>
        </p:nvSpPr>
        <p:spPr>
          <a:xfrm>
            <a:off x="5862710" y="145924"/>
            <a:ext cx="6098344" cy="646331"/>
          </a:xfrm>
          <a:prstGeom prst="rect">
            <a:avLst/>
          </a:prstGeom>
          <a:noFill/>
        </p:spPr>
        <p:txBody>
          <a:bodyPr wrap="square">
            <a:spAutoFit/>
          </a:bodyPr>
          <a:lstStyle/>
          <a:p>
            <a:pPr algn="r" rtl="1"/>
            <a:r>
              <a:rPr lang="ar-DZ" sz="3600" b="1" dirty="0">
                <a:solidFill>
                  <a:srgbClr val="00B050"/>
                </a:solidFill>
                <a:effectLst>
                  <a:outerShdw blurRad="38100" dist="38100" dir="2700000" algn="tl">
                    <a:srgbClr val="000000">
                      <a:alpha val="43137"/>
                    </a:srgbClr>
                  </a:outerShdw>
                </a:effectLst>
              </a:rPr>
              <a:t>3- أهداف المؤسسة الاقتصادية</a:t>
            </a:r>
          </a:p>
        </p:txBody>
      </p:sp>
      <p:sp>
        <p:nvSpPr>
          <p:cNvPr id="5" name="ZoneTexte 4">
            <a:extLst>
              <a:ext uri="{FF2B5EF4-FFF2-40B4-BE49-F238E27FC236}">
                <a16:creationId xmlns:a16="http://schemas.microsoft.com/office/drawing/2014/main" id="{3C69B917-0EBC-4A1E-828D-D2DE5D973605}"/>
              </a:ext>
            </a:extLst>
          </p:cNvPr>
          <p:cNvSpPr txBox="1"/>
          <p:nvPr/>
        </p:nvSpPr>
        <p:spPr>
          <a:xfrm>
            <a:off x="211015" y="779096"/>
            <a:ext cx="11609363" cy="6047809"/>
          </a:xfrm>
          <a:prstGeom prst="rect">
            <a:avLst/>
          </a:prstGeom>
          <a:noFill/>
        </p:spPr>
        <p:txBody>
          <a:bodyPr wrap="square">
            <a:spAutoFit/>
          </a:bodyPr>
          <a:lstStyle/>
          <a:p>
            <a:pPr algn="just" rtl="1">
              <a:lnSpc>
                <a:spcPct val="120000"/>
              </a:lnSpc>
            </a:pPr>
            <a:r>
              <a:rPr lang="ar-DZ" sz="36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3-1- أهداف اقتصادية:</a:t>
            </a:r>
            <a:endParaRPr lang="en-US" sz="48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rtl="1">
              <a:lnSpc>
                <a:spcPct val="120000"/>
              </a:lnSpc>
            </a:pPr>
            <a:r>
              <a:rPr lang="ar-DZ" sz="3600" dirty="0">
                <a:effectLst/>
                <a:latin typeface="Times New Roman" panose="02020603050405020304" pitchFamily="18" charset="0"/>
                <a:ea typeface="Calibri" panose="020F0502020204030204" pitchFamily="34" charset="0"/>
                <a:cs typeface="Traditional Arabic" panose="02020603050405020304" pitchFamily="18" charset="-78"/>
              </a:rPr>
              <a:t>من بين الأهداف الاقتصادية للمؤسسة الاقتصادية نجد:</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20000"/>
              </a:lnSpc>
            </a:pPr>
            <a:r>
              <a:rPr lang="ar-DZ" sz="3600" dirty="0">
                <a:effectLst/>
                <a:latin typeface="Times New Roman" panose="02020603050405020304" pitchFamily="18" charset="0"/>
                <a:ea typeface="Calibri" panose="020F0502020204030204" pitchFamily="34" charset="0"/>
                <a:cs typeface="Traditional Arabic" panose="02020603050405020304" pitchFamily="18" charset="-78"/>
              </a:rPr>
              <a:t>- يعتبر تحقيق الربح من بين أهم الأهداف الاقتصادية للمؤسسة، إذ يسمح لها بالاستمرار في نشاطها مع إمكانية الرفع في رأسمالها، وبالتالي توسيع نشاطها ومجابهة المنافسين.</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20000"/>
              </a:lnSpc>
            </a:pPr>
            <a:r>
              <a:rPr lang="ar-DZ" sz="3600" dirty="0">
                <a:effectLst/>
                <a:latin typeface="Times New Roman" panose="02020603050405020304" pitchFamily="18" charset="0"/>
                <a:ea typeface="Calibri" panose="020F0502020204030204" pitchFamily="34" charset="0"/>
                <a:cs typeface="Traditional Arabic" panose="02020603050405020304" pitchFamily="18" charset="-78"/>
              </a:rPr>
              <a:t>- توفير مناصب الشغل عن طريق عمليات الاستثمار، الأمر الذي يساهم كذلك في تنمية الاقتصاد الوطني.</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20000"/>
              </a:lnSpc>
            </a:pPr>
            <a:r>
              <a:rPr lang="ar-DZ" sz="3600" dirty="0">
                <a:effectLst/>
                <a:latin typeface="Times New Roman" panose="02020603050405020304" pitchFamily="18" charset="0"/>
                <a:ea typeface="Calibri" panose="020F0502020204030204" pitchFamily="34" charset="0"/>
                <a:cs typeface="Traditional Arabic" panose="02020603050405020304" pitchFamily="18" charset="-78"/>
              </a:rPr>
              <a:t>- توفير سلع وخدمات ذات جودة تتناسب واحتياجات الزبائن والمستهلكين.</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20000"/>
              </a:lnSpc>
            </a:pPr>
            <a:r>
              <a:rPr lang="ar-DZ" sz="3600" dirty="0">
                <a:effectLst/>
                <a:latin typeface="Times New Roman" panose="02020603050405020304" pitchFamily="18" charset="0"/>
                <a:ea typeface="Calibri" panose="020F0502020204030204" pitchFamily="34" charset="0"/>
                <a:cs typeface="Traditional Arabic" panose="02020603050405020304" pitchFamily="18" charset="-78"/>
              </a:rPr>
              <a:t>- التحسين المستمر في جودة السلع والخدمات إضافة إلى زيادة الإنتاج من خلال دعم ممارسات البحث والتطوير، وكذا التطور التكنولوجي.</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660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6555C83-FFD3-480D-8483-7C79EC399E99}"/>
              </a:ext>
            </a:extLst>
          </p:cNvPr>
          <p:cNvSpPr txBox="1"/>
          <p:nvPr/>
        </p:nvSpPr>
        <p:spPr>
          <a:xfrm>
            <a:off x="5862710" y="145924"/>
            <a:ext cx="6098344" cy="646331"/>
          </a:xfrm>
          <a:prstGeom prst="rect">
            <a:avLst/>
          </a:prstGeom>
          <a:noFill/>
        </p:spPr>
        <p:txBody>
          <a:bodyPr wrap="square">
            <a:spAutoFit/>
          </a:bodyPr>
          <a:lstStyle/>
          <a:p>
            <a:pPr algn="r" rtl="1"/>
            <a:r>
              <a:rPr lang="ar-DZ" sz="3600" b="1" dirty="0">
                <a:solidFill>
                  <a:srgbClr val="00B050"/>
                </a:solidFill>
                <a:effectLst>
                  <a:outerShdw blurRad="38100" dist="38100" dir="2700000" algn="tl">
                    <a:srgbClr val="000000">
                      <a:alpha val="43137"/>
                    </a:srgbClr>
                  </a:outerShdw>
                </a:effectLst>
              </a:rPr>
              <a:t>3- أهداف المؤسسة الاقتصادية</a:t>
            </a:r>
          </a:p>
        </p:txBody>
      </p:sp>
      <p:sp>
        <p:nvSpPr>
          <p:cNvPr id="5" name="ZoneTexte 4">
            <a:extLst>
              <a:ext uri="{FF2B5EF4-FFF2-40B4-BE49-F238E27FC236}">
                <a16:creationId xmlns:a16="http://schemas.microsoft.com/office/drawing/2014/main" id="{3C69B917-0EBC-4A1E-828D-D2DE5D973605}"/>
              </a:ext>
            </a:extLst>
          </p:cNvPr>
          <p:cNvSpPr txBox="1"/>
          <p:nvPr/>
        </p:nvSpPr>
        <p:spPr>
          <a:xfrm>
            <a:off x="211015" y="779096"/>
            <a:ext cx="11609363" cy="5909310"/>
          </a:xfrm>
          <a:prstGeom prst="rect">
            <a:avLst/>
          </a:prstGeom>
          <a:noFill/>
        </p:spPr>
        <p:txBody>
          <a:bodyPr wrap="square">
            <a:spAutoFit/>
          </a:bodyPr>
          <a:lstStyle/>
          <a:p>
            <a:pPr algn="just" rtl="1">
              <a:lnSpc>
                <a:spcPct val="120000"/>
              </a:lnSpc>
            </a:pPr>
            <a:r>
              <a:rPr lang="ar-DZ" sz="35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3-2- أهداف اجتماعية:</a:t>
            </a:r>
            <a:endParaRPr lang="en-US" sz="35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rtl="1">
              <a:lnSpc>
                <a:spcPct val="120000"/>
              </a:lnSpc>
            </a:pPr>
            <a:r>
              <a:rPr lang="ar-DZ" sz="3500" dirty="0">
                <a:effectLst/>
                <a:latin typeface="Times New Roman" panose="02020603050405020304" pitchFamily="18" charset="0"/>
                <a:ea typeface="Calibri" panose="020F0502020204030204" pitchFamily="34" charset="0"/>
                <a:cs typeface="Traditional Arabic" panose="02020603050405020304" pitchFamily="18" charset="-78"/>
              </a:rPr>
              <a:t>من بين الأهداف الاجتماعية للمؤسسة الاقتصادية نجد:</a:t>
            </a:r>
          </a:p>
          <a:p>
            <a:pPr indent="180340" algn="just" rtl="1">
              <a:lnSpc>
                <a:spcPct val="120000"/>
              </a:lnSpc>
            </a:pPr>
            <a:r>
              <a:rPr lang="ar-DZ" sz="3500" dirty="0">
                <a:effectLst/>
                <a:latin typeface="Times New Roman" panose="02020603050405020304" pitchFamily="18" charset="0"/>
                <a:ea typeface="Calibri" panose="020F0502020204030204" pitchFamily="34" charset="0"/>
                <a:cs typeface="Traditional Arabic" panose="02020603050405020304" pitchFamily="18" charset="-78"/>
              </a:rPr>
              <a:t>- المساهمة في تخفيض نسبة البطالة والقضاء على الآفات الاجتماعية.</a:t>
            </a:r>
          </a:p>
          <a:p>
            <a:pPr indent="180340" algn="just" rtl="1">
              <a:lnSpc>
                <a:spcPct val="120000"/>
              </a:lnSpc>
            </a:pPr>
            <a:r>
              <a:rPr lang="ar-DZ" sz="3500" dirty="0">
                <a:effectLst/>
                <a:latin typeface="Times New Roman" panose="02020603050405020304" pitchFamily="18" charset="0"/>
                <a:ea typeface="Calibri" panose="020F0502020204030204" pitchFamily="34" charset="0"/>
                <a:cs typeface="Traditional Arabic" panose="02020603050405020304" pitchFamily="18" charset="-78"/>
              </a:rPr>
              <a:t>- تحسين مستوى المعيشة للعمال والموظفين من خلال توفير مستويات مقبولة من الأجور والرواتب.</a:t>
            </a:r>
          </a:p>
          <a:p>
            <a:pPr indent="180340" algn="just" rtl="1">
              <a:lnSpc>
                <a:spcPct val="120000"/>
              </a:lnSpc>
            </a:pPr>
            <a:r>
              <a:rPr lang="ar-DZ" sz="3500" dirty="0">
                <a:effectLst/>
                <a:latin typeface="Times New Roman" panose="02020603050405020304" pitchFamily="18" charset="0"/>
                <a:ea typeface="Calibri" panose="020F0502020204030204" pitchFamily="34" charset="0"/>
                <a:cs typeface="Traditional Arabic" panose="02020603050405020304" pitchFamily="18" charset="-78"/>
              </a:rPr>
              <a:t>- تحسين مستوى المعيشة للمجتمع من خلال توفير سلع وخدمات ذات جودة، ومن خلال المسؤولية الاجتماعية.</a:t>
            </a:r>
          </a:p>
          <a:p>
            <a:pPr indent="180340" algn="just" rtl="1">
              <a:lnSpc>
                <a:spcPct val="120000"/>
              </a:lnSpc>
            </a:pPr>
            <a:r>
              <a:rPr lang="ar-DZ" sz="3500" dirty="0">
                <a:effectLst/>
                <a:latin typeface="Times New Roman" panose="02020603050405020304" pitchFamily="18" charset="0"/>
                <a:ea typeface="Calibri" panose="020F0502020204030204" pitchFamily="34" charset="0"/>
                <a:cs typeface="Traditional Arabic" panose="02020603050405020304" pitchFamily="18" charset="-78"/>
              </a:rPr>
              <a:t>- تحسين المستوى المهني للعمال والموظفين من خلال تنظيم عدة دورات تكوينية.</a:t>
            </a:r>
          </a:p>
          <a:p>
            <a:pPr indent="180340" algn="just" rtl="1">
              <a:lnSpc>
                <a:spcPct val="120000"/>
              </a:lnSpc>
            </a:pPr>
            <a:r>
              <a:rPr lang="ar-DZ" sz="3500" dirty="0">
                <a:effectLst/>
                <a:latin typeface="Times New Roman" panose="02020603050405020304" pitchFamily="18" charset="0"/>
                <a:ea typeface="Calibri" panose="020F0502020204030204" pitchFamily="34" charset="0"/>
                <a:cs typeface="Traditional Arabic" panose="02020603050405020304" pitchFamily="18" charset="-78"/>
              </a:rPr>
              <a:t>- تحسين ظروف العمل من خلال توفير الحماية داخل مكان العمل، إضافة إلى التأمين ضد حوادث العمل، وصحة العمال والموظفين، والتقاعد.</a:t>
            </a:r>
          </a:p>
        </p:txBody>
      </p:sp>
    </p:spTree>
    <p:extLst>
      <p:ext uri="{BB962C8B-B14F-4D97-AF65-F5344CB8AC3E}">
        <p14:creationId xmlns:p14="http://schemas.microsoft.com/office/powerpoint/2010/main" val="117556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8DB3A8D-94D6-4DAE-82B5-FE472A9060DB}"/>
              </a:ext>
            </a:extLst>
          </p:cNvPr>
          <p:cNvSpPr txBox="1"/>
          <p:nvPr/>
        </p:nvSpPr>
        <p:spPr>
          <a:xfrm>
            <a:off x="351691" y="1102653"/>
            <a:ext cx="11609363" cy="5410712"/>
          </a:xfrm>
          <a:prstGeom prst="rect">
            <a:avLst/>
          </a:prstGeom>
          <a:noFill/>
        </p:spPr>
        <p:txBody>
          <a:bodyPr wrap="square">
            <a:spAutoFit/>
          </a:bodyPr>
          <a:lstStyle/>
          <a:p>
            <a:pPr algn="just" rtl="1">
              <a:lnSpc>
                <a:spcPct val="120000"/>
              </a:lnSpc>
            </a:pPr>
            <a:r>
              <a:rPr lang="ar-DZ" sz="4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3-3- أهداف تكنولوجية:</a:t>
            </a:r>
            <a:endParaRPr lang="en-US" sz="48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rtl="1">
              <a:lnSpc>
                <a:spcPct val="120000"/>
              </a:lnSpc>
            </a:pPr>
            <a:r>
              <a:rPr lang="ar-DZ" sz="4800" dirty="0">
                <a:effectLst/>
                <a:latin typeface="Times New Roman" panose="02020603050405020304" pitchFamily="18" charset="0"/>
                <a:ea typeface="Calibri" panose="020F0502020204030204" pitchFamily="34" charset="0"/>
                <a:cs typeface="Traditional Arabic" panose="02020603050405020304" pitchFamily="18" charset="-78"/>
              </a:rPr>
              <a:t>من بين الأهداف التكنولوجية للمؤسسة الاقتصادية نجد:</a:t>
            </a:r>
          </a:p>
          <a:p>
            <a:pPr indent="180340" algn="just" rtl="1">
              <a:lnSpc>
                <a:spcPct val="120000"/>
              </a:lnSpc>
            </a:pPr>
            <a:r>
              <a:rPr lang="ar-DZ" sz="4800" dirty="0">
                <a:effectLst/>
                <a:latin typeface="Times New Roman" panose="02020603050405020304" pitchFamily="18" charset="0"/>
                <a:ea typeface="Calibri" panose="020F0502020204030204" pitchFamily="34" charset="0"/>
                <a:cs typeface="Traditional Arabic" panose="02020603050405020304" pitchFamily="18" charset="-78"/>
              </a:rPr>
              <a:t>- توفير مصلحة خاصة بالبحث والتنمية تعمل على تحديد الطريقة العلمية المثلى (أو الجيدة) لإنجاز العمل، وبالتالي التحسين في إنتاجية المؤسسة.</a:t>
            </a:r>
          </a:p>
          <a:p>
            <a:pPr indent="180340" algn="just" rtl="1">
              <a:lnSpc>
                <a:spcPct val="120000"/>
              </a:lnSpc>
            </a:pPr>
            <a:r>
              <a:rPr lang="ar-DZ" sz="4800" dirty="0">
                <a:effectLst/>
                <a:latin typeface="Times New Roman" panose="02020603050405020304" pitchFamily="18" charset="0"/>
                <a:ea typeface="Calibri" panose="020F0502020204030204" pitchFamily="34" charset="0"/>
                <a:cs typeface="Traditional Arabic" panose="02020603050405020304" pitchFamily="18" charset="-78"/>
              </a:rPr>
              <a:t>- دعم ومساندة سياسة الدولة في مجال البحث العلمي والتطوير التكنولوجي وكذا الخطة التنموية العامة للدولة.</a:t>
            </a:r>
          </a:p>
        </p:txBody>
      </p:sp>
      <p:sp>
        <p:nvSpPr>
          <p:cNvPr id="3" name="ZoneTexte 2">
            <a:extLst>
              <a:ext uri="{FF2B5EF4-FFF2-40B4-BE49-F238E27FC236}">
                <a16:creationId xmlns:a16="http://schemas.microsoft.com/office/drawing/2014/main" id="{E635D268-CDED-4F04-960F-94BE1CDB67C9}"/>
              </a:ext>
            </a:extLst>
          </p:cNvPr>
          <p:cNvSpPr txBox="1"/>
          <p:nvPr/>
        </p:nvSpPr>
        <p:spPr>
          <a:xfrm>
            <a:off x="4754880" y="145924"/>
            <a:ext cx="7206174" cy="830997"/>
          </a:xfrm>
          <a:prstGeom prst="rect">
            <a:avLst/>
          </a:prstGeom>
          <a:noFill/>
        </p:spPr>
        <p:txBody>
          <a:bodyPr wrap="square">
            <a:spAutoFit/>
          </a:bodyPr>
          <a:lstStyle/>
          <a:p>
            <a:pPr algn="r" rtl="1"/>
            <a:r>
              <a:rPr lang="ar-DZ" sz="4800" b="1" dirty="0">
                <a:solidFill>
                  <a:srgbClr val="00B050"/>
                </a:solidFill>
                <a:effectLst>
                  <a:outerShdw blurRad="38100" dist="38100" dir="2700000" algn="tl">
                    <a:srgbClr val="000000">
                      <a:alpha val="43137"/>
                    </a:srgbClr>
                  </a:outerShdw>
                </a:effectLst>
              </a:rPr>
              <a:t>3- أهداف المؤسسة الاقتصادية</a:t>
            </a:r>
          </a:p>
        </p:txBody>
      </p:sp>
    </p:spTree>
    <p:extLst>
      <p:ext uri="{BB962C8B-B14F-4D97-AF65-F5344CB8AC3E}">
        <p14:creationId xmlns:p14="http://schemas.microsoft.com/office/powerpoint/2010/main" val="320563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51C28E0-F8C7-4545-93AC-AB5CC4035BBE}"/>
              </a:ext>
            </a:extLst>
          </p:cNvPr>
          <p:cNvSpPr txBox="1"/>
          <p:nvPr/>
        </p:nvSpPr>
        <p:spPr>
          <a:xfrm>
            <a:off x="1153551" y="145924"/>
            <a:ext cx="10807503" cy="769441"/>
          </a:xfrm>
          <a:prstGeom prst="rect">
            <a:avLst/>
          </a:prstGeom>
          <a:noFill/>
        </p:spPr>
        <p:txBody>
          <a:bodyPr wrap="square">
            <a:spAutoFit/>
          </a:bodyPr>
          <a:lstStyle/>
          <a:p>
            <a:pPr algn="r" rtl="1"/>
            <a:r>
              <a:rPr lang="ar-DZ" sz="4400" b="1" dirty="0">
                <a:solidFill>
                  <a:srgbClr val="00B050"/>
                </a:solidFill>
                <a:effectLst>
                  <a:outerShdw blurRad="38100" dist="38100" dir="2700000" algn="tl">
                    <a:srgbClr val="000000">
                      <a:alpha val="43137"/>
                    </a:srgbClr>
                  </a:outerShdw>
                </a:effectLst>
              </a:rPr>
              <a:t>4- علاقة الأعوان الاقتصاديين بالمؤسسة الاقتصادية</a:t>
            </a:r>
          </a:p>
        </p:txBody>
      </p:sp>
      <p:sp>
        <p:nvSpPr>
          <p:cNvPr id="6" name="ZoneTexte 5">
            <a:extLst>
              <a:ext uri="{FF2B5EF4-FFF2-40B4-BE49-F238E27FC236}">
                <a16:creationId xmlns:a16="http://schemas.microsoft.com/office/drawing/2014/main" id="{37A297C3-F93A-42B7-9403-81C9910391EE}"/>
              </a:ext>
            </a:extLst>
          </p:cNvPr>
          <p:cNvSpPr txBox="1"/>
          <p:nvPr/>
        </p:nvSpPr>
        <p:spPr>
          <a:xfrm>
            <a:off x="520505" y="801857"/>
            <a:ext cx="11211950" cy="5910401"/>
          </a:xfrm>
          <a:prstGeom prst="rect">
            <a:avLst/>
          </a:prstGeom>
          <a:noFill/>
        </p:spPr>
        <p:txBody>
          <a:bodyPr wrap="square">
            <a:spAutoFit/>
          </a:bodyPr>
          <a:lstStyle/>
          <a:p>
            <a:pPr algn="just" rtl="1">
              <a:lnSpc>
                <a:spcPct val="150000"/>
              </a:lnSpc>
            </a:pPr>
            <a:r>
              <a:rPr lang="ar-DZ" sz="3200" b="1" dirty="0">
                <a:solidFill>
                  <a:srgbClr val="C00000"/>
                </a:solidFill>
                <a:effectLst>
                  <a:outerShdw blurRad="38100" dist="38100" dir="2700000" algn="tl">
                    <a:srgbClr val="000000">
                      <a:alpha val="43137"/>
                    </a:srgbClr>
                  </a:outerShdw>
                </a:effectLst>
              </a:rPr>
              <a:t>أولاً: تعريف الأعوان الاقتصاديين:</a:t>
            </a:r>
          </a:p>
          <a:p>
            <a:pPr algn="just" rtl="1">
              <a:lnSpc>
                <a:spcPct val="150000"/>
              </a:lnSpc>
            </a:pPr>
            <a:r>
              <a:rPr lang="ar-DZ" sz="3200" dirty="0"/>
              <a:t>الأعوان الاقتصاديون هم الأفراد أو الهيئات الذين يشاركون في الحياة الاقتصادية من خلال عمليات الإنتاج، الاستهلاك، التوزيع، والادخار. ويشمل ذلك:</a:t>
            </a:r>
          </a:p>
          <a:p>
            <a:pPr marL="285750" indent="-285750" algn="just" rtl="1">
              <a:lnSpc>
                <a:spcPct val="150000"/>
              </a:lnSpc>
              <a:buFontTx/>
              <a:buChar char="-"/>
            </a:pPr>
            <a:r>
              <a:rPr lang="ar-DZ" sz="3200" dirty="0"/>
              <a:t>الأسر (المستهلكون): يقومون بالاستهلاك وتوفير قوة العمل.</a:t>
            </a:r>
          </a:p>
          <a:p>
            <a:pPr marL="285750" indent="-285750" algn="just" rtl="1">
              <a:lnSpc>
                <a:spcPct val="150000"/>
              </a:lnSpc>
              <a:buFontTx/>
              <a:buChar char="-"/>
            </a:pPr>
            <a:r>
              <a:rPr lang="ar-DZ" sz="3200" dirty="0"/>
              <a:t>المؤسسات الاقتصادية: تنتج السلع والخدمات.</a:t>
            </a:r>
          </a:p>
          <a:p>
            <a:pPr marL="285750" indent="-285750" algn="just" rtl="1">
              <a:lnSpc>
                <a:spcPct val="150000"/>
              </a:lnSpc>
              <a:buFontTx/>
              <a:buChar char="-"/>
            </a:pPr>
            <a:r>
              <a:rPr lang="ar-DZ" sz="3200" dirty="0"/>
              <a:t>الدولة: تؤطر النشاط الاقتصادي وتوفر الخدمات العامة.</a:t>
            </a:r>
          </a:p>
          <a:p>
            <a:pPr marL="285750" indent="-285750" algn="just" rtl="1">
              <a:lnSpc>
                <a:spcPct val="150000"/>
              </a:lnSpc>
              <a:buFontTx/>
              <a:buChar char="-"/>
            </a:pPr>
            <a:r>
              <a:rPr lang="ar-DZ" sz="3200" dirty="0"/>
              <a:t>البنوك والمؤسسات المالية: تضمن تمويل الاقتصاد.</a:t>
            </a:r>
          </a:p>
          <a:p>
            <a:pPr marL="285750" indent="-285750" algn="just" rtl="1">
              <a:lnSpc>
                <a:spcPct val="150000"/>
              </a:lnSpc>
              <a:buFontTx/>
              <a:buChar char="-"/>
            </a:pPr>
            <a:r>
              <a:rPr lang="ar-DZ" sz="3200" dirty="0"/>
              <a:t>الخارج (العالم الخارجي): يمثل التبادل التجاري مع الدول الأخرى.</a:t>
            </a:r>
          </a:p>
        </p:txBody>
      </p:sp>
    </p:spTree>
    <p:extLst>
      <p:ext uri="{BB962C8B-B14F-4D97-AF65-F5344CB8AC3E}">
        <p14:creationId xmlns:p14="http://schemas.microsoft.com/office/powerpoint/2010/main" val="15824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7FBBD4A-EEE1-4063-97A1-B38F32A48928}"/>
              </a:ext>
            </a:extLst>
          </p:cNvPr>
          <p:cNvSpPr txBox="1"/>
          <p:nvPr/>
        </p:nvSpPr>
        <p:spPr>
          <a:xfrm>
            <a:off x="152399" y="140563"/>
            <a:ext cx="11887202" cy="6637651"/>
          </a:xfrm>
          <a:prstGeom prst="rect">
            <a:avLst/>
          </a:prstGeom>
          <a:noFill/>
        </p:spPr>
        <p:txBody>
          <a:bodyPr wrap="square">
            <a:spAutoFit/>
          </a:bodyPr>
          <a:lstStyle/>
          <a:p>
            <a:pPr algn="r" rtl="1">
              <a:lnSpc>
                <a:spcPct val="150000"/>
              </a:lnSpc>
            </a:pPr>
            <a:r>
              <a:rPr lang="ar-DZ" sz="3600" b="1" dirty="0">
                <a:solidFill>
                  <a:srgbClr val="C00000"/>
                </a:solidFill>
                <a:effectLst>
                  <a:outerShdw blurRad="38100" dist="38100" dir="2700000" algn="tl">
                    <a:srgbClr val="000000">
                      <a:alpha val="43137"/>
                    </a:srgbClr>
                  </a:outerShdw>
                </a:effectLst>
              </a:rPr>
              <a:t>ثانياً: العلاقة بين الأعوان الاقتصاديين والمؤسسة الاقتصادية:</a:t>
            </a:r>
          </a:p>
          <a:p>
            <a:pPr algn="r" rtl="1">
              <a:lnSpc>
                <a:spcPct val="150000"/>
              </a:lnSpc>
            </a:pPr>
            <a:r>
              <a:rPr lang="ar-DZ" sz="3600" b="1" dirty="0">
                <a:solidFill>
                  <a:srgbClr val="00B050"/>
                </a:solidFill>
                <a:effectLst>
                  <a:outerShdw blurRad="38100" dist="38100" dir="2700000" algn="tl">
                    <a:srgbClr val="000000">
                      <a:alpha val="43137"/>
                    </a:srgbClr>
                  </a:outerShdw>
                </a:effectLst>
              </a:rPr>
              <a:t>علاقة المؤسسة بالأسر: </a:t>
            </a:r>
          </a:p>
          <a:p>
            <a:pPr marL="285750" indent="-285750" algn="r" rtl="1">
              <a:lnSpc>
                <a:spcPct val="150000"/>
              </a:lnSpc>
              <a:buFontTx/>
              <a:buChar char="-"/>
            </a:pPr>
            <a:r>
              <a:rPr lang="ar-DZ" sz="3600" dirty="0"/>
              <a:t>توفر المؤسسات الاقتصادية فرص العمل، مما يؤثر على دخل الأسر وقدرتها الشرائية.</a:t>
            </a:r>
          </a:p>
          <a:p>
            <a:pPr marL="285750" indent="-285750" algn="r" rtl="1">
              <a:lnSpc>
                <a:spcPct val="150000"/>
              </a:lnSpc>
              <a:buFontTx/>
              <a:buChar char="-"/>
            </a:pPr>
            <a:r>
              <a:rPr lang="ar-DZ" sz="3600" dirty="0"/>
              <a:t>تعتمد المؤسسات على الأسر كمستهلكين للسلع والخدمات التي تنتجها.</a:t>
            </a:r>
          </a:p>
          <a:p>
            <a:pPr algn="r" rtl="1">
              <a:lnSpc>
                <a:spcPct val="150000"/>
              </a:lnSpc>
            </a:pPr>
            <a:r>
              <a:rPr lang="ar-DZ" sz="3600" b="1" dirty="0">
                <a:solidFill>
                  <a:srgbClr val="00B050"/>
                </a:solidFill>
                <a:effectLst>
                  <a:outerShdw blurRad="38100" dist="38100" dir="2700000" algn="tl">
                    <a:srgbClr val="000000">
                      <a:alpha val="43137"/>
                    </a:srgbClr>
                  </a:outerShdw>
                </a:effectLst>
              </a:rPr>
              <a:t>علاقة المؤسسة بالدولة:</a:t>
            </a:r>
          </a:p>
          <a:p>
            <a:pPr marL="285750" indent="-285750" algn="r" rtl="1">
              <a:lnSpc>
                <a:spcPct val="150000"/>
              </a:lnSpc>
              <a:buFontTx/>
              <a:buChar char="-"/>
            </a:pPr>
            <a:r>
              <a:rPr lang="ar-DZ" sz="3600" dirty="0"/>
              <a:t>الدولة تفرض ضرائب وتشريعات تؤثر على عمل المؤسسة.</a:t>
            </a:r>
          </a:p>
          <a:p>
            <a:pPr marL="285750" indent="-285750" algn="r" rtl="1">
              <a:lnSpc>
                <a:spcPct val="150000"/>
              </a:lnSpc>
              <a:buFontTx/>
              <a:buChar char="-"/>
            </a:pPr>
            <a:r>
              <a:rPr lang="ar-DZ" sz="3600" dirty="0"/>
              <a:t>تقدم الدولة الدعم والتسهيلات للمؤسسات لتعزيز النمو الاقتصادي.</a:t>
            </a:r>
          </a:p>
        </p:txBody>
      </p:sp>
    </p:spTree>
    <p:extLst>
      <p:ext uri="{BB962C8B-B14F-4D97-AF65-F5344CB8AC3E}">
        <p14:creationId xmlns:p14="http://schemas.microsoft.com/office/powerpoint/2010/main" val="93563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7FBBD4A-EEE1-4063-97A1-B38F32A48928}"/>
              </a:ext>
            </a:extLst>
          </p:cNvPr>
          <p:cNvSpPr txBox="1"/>
          <p:nvPr/>
        </p:nvSpPr>
        <p:spPr>
          <a:xfrm>
            <a:off x="152399" y="140563"/>
            <a:ext cx="11887202" cy="5806654"/>
          </a:xfrm>
          <a:prstGeom prst="rect">
            <a:avLst/>
          </a:prstGeom>
          <a:noFill/>
        </p:spPr>
        <p:txBody>
          <a:bodyPr wrap="square">
            <a:spAutoFit/>
          </a:bodyPr>
          <a:lstStyle/>
          <a:p>
            <a:pPr algn="r" rtl="1">
              <a:lnSpc>
                <a:spcPct val="150000"/>
              </a:lnSpc>
            </a:pPr>
            <a:r>
              <a:rPr lang="ar-DZ" sz="3600" b="1" dirty="0">
                <a:solidFill>
                  <a:srgbClr val="C00000"/>
                </a:solidFill>
                <a:effectLst>
                  <a:outerShdw blurRad="38100" dist="38100" dir="2700000" algn="tl">
                    <a:srgbClr val="000000">
                      <a:alpha val="43137"/>
                    </a:srgbClr>
                  </a:outerShdw>
                </a:effectLst>
              </a:rPr>
              <a:t>ثانياً: العلاقة بين الأعوان الاقتصاديين والمؤسسة الاقتصادية:</a:t>
            </a:r>
          </a:p>
          <a:p>
            <a:pPr algn="r" rtl="1">
              <a:lnSpc>
                <a:spcPct val="150000"/>
              </a:lnSpc>
            </a:pPr>
            <a:r>
              <a:rPr lang="ar-DZ" sz="3600" b="1" dirty="0">
                <a:solidFill>
                  <a:srgbClr val="00B050"/>
                </a:solidFill>
                <a:effectLst>
                  <a:outerShdw blurRad="38100" dist="38100" dir="2700000" algn="tl">
                    <a:srgbClr val="000000">
                      <a:alpha val="43137"/>
                    </a:srgbClr>
                  </a:outerShdw>
                </a:effectLst>
              </a:rPr>
              <a:t>علاقة المؤسسة بالبنوك والمؤسسات المالية: </a:t>
            </a:r>
          </a:p>
          <a:p>
            <a:pPr marL="285750" indent="-285750" algn="r" rtl="1">
              <a:lnSpc>
                <a:spcPct val="150000"/>
              </a:lnSpc>
              <a:buFontTx/>
              <a:buChar char="-"/>
            </a:pPr>
            <a:r>
              <a:rPr lang="ar-DZ" sz="3600" dirty="0"/>
              <a:t>تعتمد المؤسسات الاقتصادية على القروض والتمويل الاستثماري.</a:t>
            </a:r>
          </a:p>
          <a:p>
            <a:pPr marL="285750" indent="-285750" algn="r" rtl="1">
              <a:lnSpc>
                <a:spcPct val="150000"/>
              </a:lnSpc>
              <a:buFontTx/>
              <a:buChar char="-"/>
            </a:pPr>
            <a:r>
              <a:rPr lang="ar-DZ" sz="3600" dirty="0"/>
              <a:t>تلعب البنوك دور الوسيط في تسهيل العمليات المالية بين الأعوان الاقتصاديين.</a:t>
            </a:r>
          </a:p>
          <a:p>
            <a:pPr algn="r" rtl="1">
              <a:lnSpc>
                <a:spcPct val="150000"/>
              </a:lnSpc>
            </a:pPr>
            <a:r>
              <a:rPr lang="ar-DZ" sz="3600" b="1" dirty="0">
                <a:solidFill>
                  <a:srgbClr val="00B050"/>
                </a:solidFill>
                <a:effectLst>
                  <a:outerShdw blurRad="38100" dist="38100" dir="2700000" algn="tl">
                    <a:srgbClr val="000000">
                      <a:alpha val="43137"/>
                    </a:srgbClr>
                  </a:outerShdw>
                </a:effectLst>
              </a:rPr>
              <a:t>علاقة المؤسسة بالعالم الخارجي:</a:t>
            </a:r>
          </a:p>
          <a:p>
            <a:pPr marL="285750" indent="-285750" algn="r" rtl="1">
              <a:lnSpc>
                <a:spcPct val="150000"/>
              </a:lnSpc>
              <a:buFontTx/>
              <a:buChar char="-"/>
            </a:pPr>
            <a:r>
              <a:rPr lang="ar-DZ" sz="3600" dirty="0"/>
              <a:t>تساهم المؤسسات في التبادل التجاري من خلال الصادرات والواردات.</a:t>
            </a:r>
          </a:p>
          <a:p>
            <a:pPr marL="285750" indent="-285750" algn="r" rtl="1">
              <a:lnSpc>
                <a:spcPct val="150000"/>
              </a:lnSpc>
              <a:buFontTx/>
              <a:buChar char="-"/>
            </a:pPr>
            <a:r>
              <a:rPr lang="ar-DZ" sz="3600" dirty="0"/>
              <a:t>تتأثر المؤسسات بالتغيرات الاقتصادية والسياسات التجارية العالمية.</a:t>
            </a:r>
          </a:p>
        </p:txBody>
      </p:sp>
    </p:spTree>
    <p:extLst>
      <p:ext uri="{BB962C8B-B14F-4D97-AF65-F5344CB8AC3E}">
        <p14:creationId xmlns:p14="http://schemas.microsoft.com/office/powerpoint/2010/main" val="255186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0F97C13-7E38-4DEA-B740-B150239A7BDE}"/>
              </a:ext>
            </a:extLst>
          </p:cNvPr>
          <p:cNvPicPr>
            <a:picLocks noChangeAspect="1"/>
          </p:cNvPicPr>
          <p:nvPr/>
        </p:nvPicPr>
        <p:blipFill rotWithShape="1">
          <a:blip r:embed="rId2"/>
          <a:srcRect t="15780" b="15964"/>
          <a:stretch/>
        </p:blipFill>
        <p:spPr>
          <a:xfrm>
            <a:off x="9519057" y="0"/>
            <a:ext cx="2672943" cy="2616591"/>
          </a:xfrm>
          <a:prstGeom prst="rect">
            <a:avLst/>
          </a:prstGeom>
        </p:spPr>
      </p:pic>
      <p:sp>
        <p:nvSpPr>
          <p:cNvPr id="3" name="ZoneTexte 2">
            <a:extLst>
              <a:ext uri="{FF2B5EF4-FFF2-40B4-BE49-F238E27FC236}">
                <a16:creationId xmlns:a16="http://schemas.microsoft.com/office/drawing/2014/main" id="{41C28CEF-253A-40D4-9E00-6F587573CE54}"/>
              </a:ext>
            </a:extLst>
          </p:cNvPr>
          <p:cNvSpPr txBox="1"/>
          <p:nvPr/>
        </p:nvSpPr>
        <p:spPr>
          <a:xfrm>
            <a:off x="6443085" y="689318"/>
            <a:ext cx="3075972" cy="923330"/>
          </a:xfrm>
          <a:prstGeom prst="rect">
            <a:avLst/>
          </a:prstGeom>
          <a:noFill/>
        </p:spPr>
        <p:txBody>
          <a:bodyPr wrap="square" rtlCol="1">
            <a:spAutoFit/>
          </a:bodyPr>
          <a:lstStyle/>
          <a:p>
            <a:r>
              <a:rPr lang="en-GB" sz="5400" dirty="0">
                <a:latin typeface="Times New Roman" panose="02020603050405020304" pitchFamily="18" charset="0"/>
                <a:cs typeface="Times New Roman" panose="02020603050405020304" pitchFamily="18" charset="0"/>
              </a:rPr>
              <a:t>Karl Marx</a:t>
            </a:r>
            <a:endParaRPr lang="ar-DZ" sz="54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B9FE3822-EBFB-4F6A-A808-0C22AE447FA5}"/>
              </a:ext>
            </a:extLst>
          </p:cNvPr>
          <p:cNvSpPr txBox="1"/>
          <p:nvPr/>
        </p:nvSpPr>
        <p:spPr>
          <a:xfrm>
            <a:off x="-1" y="3102318"/>
            <a:ext cx="12192001" cy="2862322"/>
          </a:xfrm>
          <a:prstGeom prst="rect">
            <a:avLst/>
          </a:prstGeom>
          <a:noFill/>
        </p:spPr>
        <p:txBody>
          <a:bodyPr wrap="square">
            <a:spAutoFit/>
          </a:bodyPr>
          <a:lstStyle/>
          <a:p>
            <a:pPr algn="just" rtl="1"/>
            <a:r>
              <a:rPr lang="ar-DZ" sz="6000" dirty="0"/>
              <a:t>عدد كبير من العمال يعملون في نفس الوقت تحت إدارة نفس رأس المال، وفي نفس المكان، من أجل إنتاج نفس النوع من السلع.</a:t>
            </a:r>
          </a:p>
        </p:txBody>
      </p:sp>
    </p:spTree>
    <p:extLst>
      <p:ext uri="{BB962C8B-B14F-4D97-AF65-F5344CB8AC3E}">
        <p14:creationId xmlns:p14="http://schemas.microsoft.com/office/powerpoint/2010/main" val="229275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1C28CEF-253A-40D4-9E00-6F587573CE54}"/>
              </a:ext>
            </a:extLst>
          </p:cNvPr>
          <p:cNvSpPr txBox="1"/>
          <p:nvPr/>
        </p:nvSpPr>
        <p:spPr>
          <a:xfrm>
            <a:off x="3924886" y="731521"/>
            <a:ext cx="5003328" cy="923330"/>
          </a:xfrm>
          <a:prstGeom prst="rect">
            <a:avLst/>
          </a:prstGeom>
          <a:noFill/>
        </p:spPr>
        <p:txBody>
          <a:bodyPr wrap="square" rtlCol="1">
            <a:spAutoFit/>
          </a:bodyPr>
          <a:lstStyle/>
          <a:p>
            <a:r>
              <a:rPr lang="en-GB" sz="5400" dirty="0">
                <a:latin typeface="Times New Roman" panose="02020603050405020304" pitchFamily="18" charset="0"/>
                <a:cs typeface="Times New Roman" panose="02020603050405020304" pitchFamily="18" charset="0"/>
              </a:rPr>
              <a:t>François Perroux</a:t>
            </a:r>
            <a:endParaRPr lang="ar-DZ" sz="54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B9FE3822-EBFB-4F6A-A808-0C22AE447FA5}"/>
              </a:ext>
            </a:extLst>
          </p:cNvPr>
          <p:cNvSpPr txBox="1"/>
          <p:nvPr/>
        </p:nvSpPr>
        <p:spPr>
          <a:xfrm>
            <a:off x="-1" y="3102318"/>
            <a:ext cx="12192001" cy="3785652"/>
          </a:xfrm>
          <a:prstGeom prst="rect">
            <a:avLst/>
          </a:prstGeom>
          <a:noFill/>
        </p:spPr>
        <p:txBody>
          <a:bodyPr wrap="square">
            <a:spAutoFit/>
          </a:bodyPr>
          <a:lstStyle/>
          <a:p>
            <a:pPr algn="just" rtl="1"/>
            <a:r>
              <a:rPr lang="ar-DZ" sz="6000" dirty="0"/>
              <a:t>منظمة تجمع أشخاص ذوي كفاءات متنوعة، تستعمل رؤوس الأموال والقدرات، من أجل إنتاج سلعة ما، والتي يمكن أن تباع بسعر أعلى مما تكلفته.</a:t>
            </a:r>
          </a:p>
        </p:txBody>
      </p:sp>
      <p:pic>
        <p:nvPicPr>
          <p:cNvPr id="4" name="Image 3">
            <a:extLst>
              <a:ext uri="{FF2B5EF4-FFF2-40B4-BE49-F238E27FC236}">
                <a16:creationId xmlns:a16="http://schemas.microsoft.com/office/drawing/2014/main" id="{B49B7250-914D-4162-8CF4-ECAD99E5206A}"/>
              </a:ext>
            </a:extLst>
          </p:cNvPr>
          <p:cNvPicPr>
            <a:picLocks noChangeAspect="1"/>
          </p:cNvPicPr>
          <p:nvPr/>
        </p:nvPicPr>
        <p:blipFill rotWithShape="1">
          <a:blip r:embed="rId2"/>
          <a:srcRect b="21231"/>
          <a:stretch/>
        </p:blipFill>
        <p:spPr>
          <a:xfrm>
            <a:off x="9362749" y="0"/>
            <a:ext cx="2829251" cy="2616591"/>
          </a:xfrm>
          <a:prstGeom prst="rect">
            <a:avLst/>
          </a:prstGeom>
        </p:spPr>
      </p:pic>
    </p:spTree>
    <p:extLst>
      <p:ext uri="{BB962C8B-B14F-4D97-AF65-F5344CB8AC3E}">
        <p14:creationId xmlns:p14="http://schemas.microsoft.com/office/powerpoint/2010/main" val="22302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E2BA64-44EC-4E89-AA19-9AF4FD934CDB}"/>
              </a:ext>
            </a:extLst>
          </p:cNvPr>
          <p:cNvSpPr txBox="1"/>
          <p:nvPr/>
        </p:nvSpPr>
        <p:spPr>
          <a:xfrm>
            <a:off x="0" y="1061120"/>
            <a:ext cx="12192000" cy="5495415"/>
          </a:xfrm>
          <a:prstGeom prst="rect">
            <a:avLst/>
          </a:prstGeom>
          <a:noFill/>
        </p:spPr>
        <p:txBody>
          <a:bodyPr wrap="square">
            <a:spAutoFit/>
          </a:bodyPr>
          <a:lstStyle/>
          <a:p>
            <a:pPr algn="just" rtl="1">
              <a:lnSpc>
                <a:spcPct val="150000"/>
              </a:lnSpc>
            </a:pPr>
            <a:r>
              <a:rPr lang="ar-DZ" sz="4800" dirty="0"/>
              <a:t>من خلال التعاريف السابقة يمكن تقديم تعريف شامل للمؤسسة على أنها: نظام اقتصادي واجتماعي يقوم بدمج عوامل الإنتاج ضمن إطار قانوني من أجل إنتاج و/أو تبادل سلع و/أو خدمات مع أعوان اقتصاديين آخرين بغرض تحقيق هدف أو مجموعة من الأهداف.</a:t>
            </a:r>
          </a:p>
        </p:txBody>
      </p:sp>
      <p:sp>
        <p:nvSpPr>
          <p:cNvPr id="4" name="ZoneTexte 3">
            <a:extLst>
              <a:ext uri="{FF2B5EF4-FFF2-40B4-BE49-F238E27FC236}">
                <a16:creationId xmlns:a16="http://schemas.microsoft.com/office/drawing/2014/main" id="{5DE55848-F96E-498C-9BD7-646EAD567945}"/>
              </a:ext>
            </a:extLst>
          </p:cNvPr>
          <p:cNvSpPr txBox="1"/>
          <p:nvPr/>
        </p:nvSpPr>
        <p:spPr>
          <a:xfrm>
            <a:off x="4923692" y="168812"/>
            <a:ext cx="7146388" cy="769441"/>
          </a:xfrm>
          <a:prstGeom prst="rect">
            <a:avLst/>
          </a:prstGeom>
          <a:noFill/>
        </p:spPr>
        <p:txBody>
          <a:bodyPr wrap="square" rtlCol="1">
            <a:spAutoFit/>
          </a:bodyPr>
          <a:lstStyle/>
          <a:p>
            <a:pPr algn="r" rtl="1"/>
            <a:r>
              <a:rPr lang="ar-DZ" sz="4400" b="1" dirty="0">
                <a:solidFill>
                  <a:srgbClr val="00B050"/>
                </a:solidFill>
                <a:effectLst>
                  <a:outerShdw blurRad="38100" dist="38100" dir="2700000" algn="tl">
                    <a:srgbClr val="000000">
                      <a:alpha val="43137"/>
                    </a:srgbClr>
                  </a:outerShdw>
                </a:effectLst>
              </a:rPr>
              <a:t>1- تعريف المؤسسة الاقتصادية:</a:t>
            </a:r>
          </a:p>
        </p:txBody>
      </p:sp>
    </p:spTree>
    <p:extLst>
      <p:ext uri="{BB962C8B-B14F-4D97-AF65-F5344CB8AC3E}">
        <p14:creationId xmlns:p14="http://schemas.microsoft.com/office/powerpoint/2010/main" val="223844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B02DFCC-6800-492D-B673-44CC21AE7719}"/>
              </a:ext>
            </a:extLst>
          </p:cNvPr>
          <p:cNvSpPr txBox="1"/>
          <p:nvPr/>
        </p:nvSpPr>
        <p:spPr>
          <a:xfrm>
            <a:off x="4923692" y="168812"/>
            <a:ext cx="7146388" cy="769441"/>
          </a:xfrm>
          <a:prstGeom prst="rect">
            <a:avLst/>
          </a:prstGeom>
          <a:noFill/>
        </p:spPr>
        <p:txBody>
          <a:bodyPr wrap="square" rtlCol="1">
            <a:spAutoFit/>
          </a:bodyPr>
          <a:lstStyle/>
          <a:p>
            <a:pPr algn="r" rtl="1"/>
            <a:r>
              <a:rPr lang="ar-DZ" sz="4400" b="1" dirty="0">
                <a:solidFill>
                  <a:srgbClr val="00B050"/>
                </a:solidFill>
                <a:effectLst>
                  <a:outerShdw blurRad="38100" dist="38100" dir="2700000" algn="tl">
                    <a:srgbClr val="000000">
                      <a:alpha val="43137"/>
                    </a:srgbClr>
                  </a:outerShdw>
                </a:effectLst>
              </a:rPr>
              <a:t>2- خصائص المؤسسة الاقتصادية:</a:t>
            </a:r>
          </a:p>
        </p:txBody>
      </p:sp>
      <p:sp>
        <p:nvSpPr>
          <p:cNvPr id="5" name="ZoneTexte 4">
            <a:extLst>
              <a:ext uri="{FF2B5EF4-FFF2-40B4-BE49-F238E27FC236}">
                <a16:creationId xmlns:a16="http://schemas.microsoft.com/office/drawing/2014/main" id="{D7DCF36F-B71A-406E-B1C4-A89E62DB396B}"/>
              </a:ext>
            </a:extLst>
          </p:cNvPr>
          <p:cNvSpPr txBox="1"/>
          <p:nvPr/>
        </p:nvSpPr>
        <p:spPr>
          <a:xfrm>
            <a:off x="295422" y="2013748"/>
            <a:ext cx="11774658" cy="4029501"/>
          </a:xfrm>
          <a:prstGeom prst="rect">
            <a:avLst/>
          </a:prstGeom>
          <a:noFill/>
        </p:spPr>
        <p:txBody>
          <a:bodyPr wrap="square">
            <a:spAutoFit/>
          </a:bodyPr>
          <a:lstStyle/>
          <a:p>
            <a:pPr algn="just" rtl="1">
              <a:lnSpc>
                <a:spcPct val="150000"/>
              </a:lnSpc>
            </a:pPr>
            <a:r>
              <a:rPr lang="ar-DZ" sz="4400" dirty="0"/>
              <a:t>النظام هو عبارة عن مجموعة من العناصر المتداخلة والمترابطة وذات حدود واضحة تفصل بين بعضها البعض وتعمل معا لتحقيق مجموعة أهداف متفق عليها وذلك بقبول المدخلات وإنتاج المخرجات عبر عملية تحويل منتظمة.</a:t>
            </a:r>
          </a:p>
        </p:txBody>
      </p:sp>
      <p:sp>
        <p:nvSpPr>
          <p:cNvPr id="6" name="ZoneTexte 5">
            <a:extLst>
              <a:ext uri="{FF2B5EF4-FFF2-40B4-BE49-F238E27FC236}">
                <a16:creationId xmlns:a16="http://schemas.microsoft.com/office/drawing/2014/main" id="{49F84B81-5CF8-4054-9282-117CA86C8D01}"/>
              </a:ext>
            </a:extLst>
          </p:cNvPr>
          <p:cNvSpPr txBox="1"/>
          <p:nvPr/>
        </p:nvSpPr>
        <p:spPr>
          <a:xfrm>
            <a:off x="4923692" y="1077216"/>
            <a:ext cx="7146388" cy="769441"/>
          </a:xfrm>
          <a:prstGeom prst="rect">
            <a:avLst/>
          </a:prstGeom>
          <a:noFill/>
        </p:spPr>
        <p:txBody>
          <a:bodyPr wrap="square" rtlCol="1">
            <a:spAutoFit/>
          </a:bodyPr>
          <a:lstStyle/>
          <a:p>
            <a:pPr algn="r" rtl="1"/>
            <a:r>
              <a:rPr lang="ar-DZ" sz="4400" b="1" dirty="0">
                <a:solidFill>
                  <a:srgbClr val="C00000"/>
                </a:solidFill>
                <a:effectLst>
                  <a:outerShdw blurRad="38100" dist="38100" dir="2700000" algn="tl">
                    <a:srgbClr val="000000">
                      <a:alpha val="43137"/>
                    </a:srgbClr>
                  </a:outerShdw>
                </a:effectLst>
              </a:rPr>
              <a:t>2-1- المؤسسة كنظام:</a:t>
            </a:r>
          </a:p>
        </p:txBody>
      </p:sp>
    </p:spTree>
    <p:extLst>
      <p:ext uri="{BB962C8B-B14F-4D97-AF65-F5344CB8AC3E}">
        <p14:creationId xmlns:p14="http://schemas.microsoft.com/office/powerpoint/2010/main" val="237497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D581AD-AFBA-4B3A-B7D4-390BCE15A596}"/>
              </a:ext>
            </a:extLst>
          </p:cNvPr>
          <p:cNvPicPr>
            <a:picLocks noChangeAspect="1"/>
          </p:cNvPicPr>
          <p:nvPr/>
        </p:nvPicPr>
        <p:blipFill rotWithShape="1">
          <a:blip r:embed="rId2"/>
          <a:srcRect t="22869" b="15039"/>
          <a:stretch/>
        </p:blipFill>
        <p:spPr>
          <a:xfrm>
            <a:off x="409848" y="1688123"/>
            <a:ext cx="11646164" cy="4065563"/>
          </a:xfrm>
          <a:prstGeom prst="rect">
            <a:avLst/>
          </a:prstGeom>
        </p:spPr>
      </p:pic>
    </p:spTree>
    <p:extLst>
      <p:ext uri="{BB962C8B-B14F-4D97-AF65-F5344CB8AC3E}">
        <p14:creationId xmlns:p14="http://schemas.microsoft.com/office/powerpoint/2010/main" val="401984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DDFD20D-9BCE-44B1-AA0F-9FB5C537C89E}"/>
              </a:ext>
            </a:extLst>
          </p:cNvPr>
          <p:cNvSpPr txBox="1"/>
          <p:nvPr/>
        </p:nvSpPr>
        <p:spPr>
          <a:xfrm>
            <a:off x="0" y="377713"/>
            <a:ext cx="12192000" cy="5910401"/>
          </a:xfrm>
          <a:prstGeom prst="rect">
            <a:avLst/>
          </a:prstGeom>
          <a:noFill/>
        </p:spPr>
        <p:txBody>
          <a:bodyPr wrap="square">
            <a:spAutoFit/>
          </a:bodyPr>
          <a:lstStyle/>
          <a:p>
            <a:pPr algn="just" rtl="1">
              <a:lnSpc>
                <a:spcPct val="150000"/>
              </a:lnSpc>
            </a:pPr>
            <a:r>
              <a:rPr lang="ar-DZ" sz="3200" b="1" dirty="0">
                <a:solidFill>
                  <a:srgbClr val="C00000"/>
                </a:solidFill>
                <a:effectLst>
                  <a:outerShdw blurRad="38100" dist="38100" dir="2700000" algn="tl">
                    <a:srgbClr val="000000">
                      <a:alpha val="43137"/>
                    </a:srgbClr>
                  </a:outerShdw>
                </a:effectLst>
              </a:rPr>
              <a:t>المؤسسة كنظام:</a:t>
            </a:r>
          </a:p>
          <a:p>
            <a:pPr algn="just" rtl="1">
              <a:lnSpc>
                <a:spcPct val="150000"/>
              </a:lnSpc>
            </a:pPr>
            <a:r>
              <a:rPr lang="ar-DZ" sz="3200" dirty="0"/>
              <a:t>تعتبر المؤسسة نظاما مفتوحا، يتكيف باستمرار مع بيئة محددة، كما أن المنظمة تحتوي على مكونات النظام المتداخلة التالية: </a:t>
            </a:r>
          </a:p>
          <a:p>
            <a:pPr algn="just" rtl="1">
              <a:lnSpc>
                <a:spcPct val="150000"/>
              </a:lnSpc>
            </a:pPr>
            <a:r>
              <a:rPr lang="ar-DZ" sz="3200" b="1" dirty="0">
                <a:solidFill>
                  <a:srgbClr val="00B050"/>
                </a:solidFill>
                <a:effectLst>
                  <a:outerShdw blurRad="38100" dist="38100" dir="2700000" algn="tl">
                    <a:srgbClr val="000000">
                      <a:alpha val="43137"/>
                    </a:srgbClr>
                  </a:outerShdw>
                </a:effectLst>
              </a:rPr>
              <a:t>المدخلات: </a:t>
            </a:r>
            <a:r>
              <a:rPr lang="ar-DZ" sz="3200" dirty="0"/>
              <a:t>هي الموارد الاقتصادية كالأفراد والأموال والمواد والمكائن والمعدات والأرض والأبنية والطاقة، وتقوم المنظمة بالتزود بالبيانات من بيئتها وتعالجها إلى معلومات.</a:t>
            </a:r>
          </a:p>
          <a:p>
            <a:pPr algn="just" rtl="1">
              <a:lnSpc>
                <a:spcPct val="150000"/>
              </a:lnSpc>
            </a:pPr>
            <a:r>
              <a:rPr lang="ar-DZ" sz="3200" b="1" dirty="0">
                <a:solidFill>
                  <a:srgbClr val="00B050"/>
                </a:solidFill>
                <a:effectLst>
                  <a:outerShdw blurRad="38100" dist="38100" dir="2700000" algn="tl">
                    <a:srgbClr val="000000">
                      <a:alpha val="43137"/>
                    </a:srgbClr>
                  </a:outerShdw>
                </a:effectLst>
              </a:rPr>
              <a:t>المعالجة: </a:t>
            </a:r>
            <a:r>
              <a:rPr lang="ar-DZ" sz="3200" dirty="0"/>
              <a:t>تتمثل معالجات المؤسسة الاقتصادية في التمويل والتصنيع والتسويق والتي تُحوّل المدخلات إلى مخرجات، كما تشمل المعالجات الأخرى في المنظمات على الخدمات القانونية، والخدمات الهندسية والبحث والتطوير ...إلخ.</a:t>
            </a:r>
          </a:p>
        </p:txBody>
      </p:sp>
    </p:spTree>
    <p:extLst>
      <p:ext uri="{BB962C8B-B14F-4D97-AF65-F5344CB8AC3E}">
        <p14:creationId xmlns:p14="http://schemas.microsoft.com/office/powerpoint/2010/main" val="140095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0E91B2F-93E1-4FDF-8BE6-6EE34DA47F71}"/>
              </a:ext>
            </a:extLst>
          </p:cNvPr>
          <p:cNvSpPr txBox="1"/>
          <p:nvPr/>
        </p:nvSpPr>
        <p:spPr>
          <a:xfrm>
            <a:off x="4688" y="525673"/>
            <a:ext cx="12187312" cy="5806654"/>
          </a:xfrm>
          <a:prstGeom prst="rect">
            <a:avLst/>
          </a:prstGeom>
          <a:noFill/>
        </p:spPr>
        <p:txBody>
          <a:bodyPr wrap="square">
            <a:spAutoFit/>
          </a:bodyPr>
          <a:lstStyle/>
          <a:p>
            <a:pPr algn="just" rtl="1">
              <a:lnSpc>
                <a:spcPct val="150000"/>
              </a:lnSpc>
            </a:pPr>
            <a:r>
              <a:rPr lang="ar-DZ" sz="3600" b="1" dirty="0">
                <a:solidFill>
                  <a:srgbClr val="00B050"/>
                </a:solidFill>
                <a:effectLst>
                  <a:outerShdw blurRad="38100" dist="38100" dir="2700000" algn="tl">
                    <a:srgbClr val="000000">
                      <a:alpha val="43137"/>
                    </a:srgbClr>
                  </a:outerShdw>
                </a:effectLst>
              </a:rPr>
              <a:t>المخرجات:</a:t>
            </a:r>
          </a:p>
          <a:p>
            <a:pPr algn="just" rtl="1">
              <a:lnSpc>
                <a:spcPct val="150000"/>
              </a:lnSpc>
            </a:pPr>
            <a:r>
              <a:rPr lang="ar-DZ" sz="3600" dirty="0"/>
              <a:t>تتمثل مخرجات المؤسسات الاقتصادية في السلع والخدمات، والمدفوعات للمجهزين والمنتسبين والضرائب، والتبرعات، والمعلومات هي جميعها منتجات لمخرجات المنظمة ويتم مبادلتها أو نقلها إلى البيئة التي تعمل فيها المنظمة.</a:t>
            </a:r>
          </a:p>
          <a:p>
            <a:pPr algn="just" rtl="1">
              <a:lnSpc>
                <a:spcPct val="150000"/>
              </a:lnSpc>
            </a:pPr>
            <a:r>
              <a:rPr lang="ar-DZ" sz="3600" b="1" dirty="0">
                <a:solidFill>
                  <a:srgbClr val="00B050"/>
                </a:solidFill>
                <a:effectLst>
                  <a:outerShdw blurRad="38100" dist="38100" dir="2700000" algn="tl">
                    <a:srgbClr val="000000">
                      <a:alpha val="43137"/>
                    </a:srgbClr>
                  </a:outerShdw>
                </a:effectLst>
              </a:rPr>
              <a:t>التغذية العكسية:</a:t>
            </a:r>
          </a:p>
          <a:p>
            <a:pPr algn="just" rtl="1">
              <a:lnSpc>
                <a:spcPct val="150000"/>
              </a:lnSpc>
            </a:pPr>
            <a:r>
              <a:rPr lang="ar-DZ" sz="3600" dirty="0"/>
              <a:t>ومن خلالها يتم توفير معلومات قيّمة للإدارة للمساعدة في اتخاذ القرار، ومعرفة أداء المنظمة.</a:t>
            </a:r>
          </a:p>
        </p:txBody>
      </p:sp>
    </p:spTree>
    <p:extLst>
      <p:ext uri="{BB962C8B-B14F-4D97-AF65-F5344CB8AC3E}">
        <p14:creationId xmlns:p14="http://schemas.microsoft.com/office/powerpoint/2010/main" val="384256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8396B0D-B2CB-4110-BBF8-290662C6FA2B}"/>
              </a:ext>
            </a:extLst>
          </p:cNvPr>
          <p:cNvSpPr txBox="1"/>
          <p:nvPr/>
        </p:nvSpPr>
        <p:spPr>
          <a:xfrm>
            <a:off x="506436" y="0"/>
            <a:ext cx="11493306" cy="6649064"/>
          </a:xfrm>
          <a:prstGeom prst="rect">
            <a:avLst/>
          </a:prstGeom>
          <a:noFill/>
        </p:spPr>
        <p:txBody>
          <a:bodyPr wrap="square">
            <a:spAutoFit/>
          </a:bodyPr>
          <a:lstStyle/>
          <a:p>
            <a:pPr algn="just" rtl="1">
              <a:lnSpc>
                <a:spcPct val="150000"/>
              </a:lnSpc>
            </a:pPr>
            <a:r>
              <a:rPr lang="ar-DZ" sz="3200" b="1" dirty="0">
                <a:solidFill>
                  <a:srgbClr val="C00000"/>
                </a:solidFill>
                <a:effectLst>
                  <a:outerShdw blurRad="38100" dist="38100" dir="2700000" algn="tl">
                    <a:srgbClr val="000000">
                      <a:alpha val="43137"/>
                    </a:srgbClr>
                  </a:outerShdw>
                </a:effectLst>
              </a:rPr>
              <a:t>المؤسسة وحدة اقتصادية:</a:t>
            </a:r>
          </a:p>
          <a:p>
            <a:pPr algn="just" rtl="1">
              <a:lnSpc>
                <a:spcPct val="150000"/>
              </a:lnSpc>
            </a:pPr>
            <a:r>
              <a:rPr lang="ar-DZ" sz="3200" dirty="0"/>
              <a:t>تعتبر عملية إنتاج السلع والخدمات من بين الوظائف الأساسية للمؤسسة الاقتصادية، بغرض تبادلها في السوق، كما أن تلك الوظيفة تتميز بأنها تدخل ضمن النشاط التجاري على عكس بعض السلع والخدمات الغير تجارية كتلك التي تعرضها الإدارة العمومية. تحتاج المؤسسة إلى عوامل الإنتاج المتمثلة في: العمل، رأس المال، الأرض، الإنتاج، التكنولوجيا، كما تعتبر المؤسسة الاقتصادية وحدة لتوزيع مداخيلها من الإيرادات على كل المتعاملين سواء كانوا مباشرين أو غير مباشرين مثل توزيع الأرباح على الملاك والمساهمين، تسديد أجور ورواتب العمال، تسديد الضرائب لمؤسسات الدولة والجماعات المحلية، تسديد الاشتراكات للضمان الاجتماعي والتأمين.</a:t>
            </a:r>
          </a:p>
        </p:txBody>
      </p:sp>
    </p:spTree>
    <p:extLst>
      <p:ext uri="{BB962C8B-B14F-4D97-AF65-F5344CB8AC3E}">
        <p14:creationId xmlns:p14="http://schemas.microsoft.com/office/powerpoint/2010/main" val="39156314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927</Words>
  <Application>Microsoft Office PowerPoint</Application>
  <PresentationFormat>Grand écran</PresentationFormat>
  <Paragraphs>68</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Guembour Abderraouf</dc:creator>
  <cp:lastModifiedBy>Guembour Abderraouf</cp:lastModifiedBy>
  <cp:revision>30</cp:revision>
  <dcterms:created xsi:type="dcterms:W3CDTF">2025-01-29T04:20:44Z</dcterms:created>
  <dcterms:modified xsi:type="dcterms:W3CDTF">2025-01-29T05:01:46Z</dcterms:modified>
</cp:coreProperties>
</file>