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1" r:id="rId5"/>
    <p:sldId id="275" r:id="rId6"/>
    <p:sldId id="274" r:id="rId7"/>
    <p:sldId id="277" r:id="rId8"/>
    <p:sldId id="276" r:id="rId9"/>
    <p:sldId id="279" r:id="rId10"/>
    <p:sldId id="278" r:id="rId11"/>
    <p:sldId id="280" r:id="rId12"/>
    <p:sldId id="281" r:id="rId13"/>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9FA80-8ED3-4A89-A736-B5CAD7584E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ar-DZ"/>
          </a:p>
        </p:txBody>
      </p:sp>
      <p:sp>
        <p:nvSpPr>
          <p:cNvPr id="3" name="Sous-titre 2">
            <a:extLst>
              <a:ext uri="{FF2B5EF4-FFF2-40B4-BE49-F238E27FC236}">
                <a16:creationId xmlns:a16="http://schemas.microsoft.com/office/drawing/2014/main" id="{0062E718-7487-4FB5-934D-2E99DE6F0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ar-DZ"/>
          </a:p>
        </p:txBody>
      </p:sp>
      <p:sp>
        <p:nvSpPr>
          <p:cNvPr id="4" name="Espace réservé de la date 3">
            <a:extLst>
              <a:ext uri="{FF2B5EF4-FFF2-40B4-BE49-F238E27FC236}">
                <a16:creationId xmlns:a16="http://schemas.microsoft.com/office/drawing/2014/main" id="{4A961E1F-0B45-4CF9-B8C9-639DA72474D4}"/>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850AFBF3-2546-4C13-B54D-17C519F027C9}"/>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AFB747F7-2EFD-43C9-8D73-C87867576A8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72666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100D0-26A1-4E45-AA58-28577191F276}"/>
              </a:ext>
            </a:extLst>
          </p:cNvPr>
          <p:cNvSpPr>
            <a:spLocks noGrp="1"/>
          </p:cNvSpPr>
          <p:nvPr>
            <p:ph type="title"/>
          </p:nvPr>
        </p:nvSpPr>
        <p:spPr/>
        <p:txBody>
          <a:bodyPr/>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5F695690-1D63-417F-9468-93143565198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9C0AB1A6-A8C9-4BCD-8956-11352A401286}"/>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79EE5ED1-1956-40A2-8231-4A65AD7933F3}"/>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24C6076-E0F6-4483-8E2D-84092032AD63}"/>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295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13EBD8-A14F-41BF-B1F2-3CAA966F8E8B}"/>
              </a:ext>
            </a:extLst>
          </p:cNvPr>
          <p:cNvSpPr>
            <a:spLocks noGrp="1"/>
          </p:cNvSpPr>
          <p:nvPr>
            <p:ph type="title" orient="vert"/>
          </p:nvPr>
        </p:nvSpPr>
        <p:spPr>
          <a:xfrm>
            <a:off x="8724900" y="365125"/>
            <a:ext cx="2628900" cy="5811838"/>
          </a:xfrm>
        </p:spPr>
        <p:txBody>
          <a:bodyPr vert="eaVert"/>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2297003E-4475-4675-A8BE-34AF5974C3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A3266EE3-FF1D-4D72-8ABC-E447003A9EBF}"/>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D25AD236-20E7-4DCC-8BCE-5E839AD562DE}"/>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16FB320-8AF9-434D-828E-F84D3FE8BF66}"/>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4932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FC2C3-A3D4-45C9-A39F-2411A96F7732}"/>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BAC2F2FB-1A23-4248-8724-FCFD7C39147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DCA7BCDE-21C1-4CAB-AD57-EC213E1B6BC2}"/>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B4DF1B02-F79D-4DC1-8BE1-081627C3AA4C}"/>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9D0C66FC-1142-4991-BD33-2B321BEDF39C}"/>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74698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58111-65F8-44D7-B4EA-A8042712FD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ar-DZ"/>
          </a:p>
        </p:txBody>
      </p:sp>
      <p:sp>
        <p:nvSpPr>
          <p:cNvPr id="3" name="Espace réservé du texte 2">
            <a:extLst>
              <a:ext uri="{FF2B5EF4-FFF2-40B4-BE49-F238E27FC236}">
                <a16:creationId xmlns:a16="http://schemas.microsoft.com/office/drawing/2014/main" id="{23DDD34F-164B-4F0C-B58B-1616900C8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C19F9F-49BB-4524-BE3B-4005954038B1}"/>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68AEC3EB-7669-4E7C-AC85-1DA46B79A2CF}"/>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1A683DFA-A582-4BAA-B336-F4FD2D5EC9F7}"/>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88131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937C7-DC0D-42F0-BDB3-1A112969BF69}"/>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FC36DA03-9027-451F-83DA-CCE3836862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a:extLst>
              <a:ext uri="{FF2B5EF4-FFF2-40B4-BE49-F238E27FC236}">
                <a16:creationId xmlns:a16="http://schemas.microsoft.com/office/drawing/2014/main" id="{B76C2079-C03C-447B-ABA8-C313B91EBD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a:extLst>
              <a:ext uri="{FF2B5EF4-FFF2-40B4-BE49-F238E27FC236}">
                <a16:creationId xmlns:a16="http://schemas.microsoft.com/office/drawing/2014/main" id="{D0769158-3C99-42A1-9648-B08503CC7FBF}"/>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6" name="Espace réservé du pied de page 5">
            <a:extLst>
              <a:ext uri="{FF2B5EF4-FFF2-40B4-BE49-F238E27FC236}">
                <a16:creationId xmlns:a16="http://schemas.microsoft.com/office/drawing/2014/main" id="{3EBF8BE1-F0F7-4DCF-9178-7E11EE87DF54}"/>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04023DA2-F87A-4423-9E82-90C79C1EABE9}"/>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0443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3C934-BBC7-40B8-8B27-79EFD55AB664}"/>
              </a:ext>
            </a:extLst>
          </p:cNvPr>
          <p:cNvSpPr>
            <a:spLocks noGrp="1"/>
          </p:cNvSpPr>
          <p:nvPr>
            <p:ph type="title"/>
          </p:nvPr>
        </p:nvSpPr>
        <p:spPr>
          <a:xfrm>
            <a:off x="839788" y="365125"/>
            <a:ext cx="10515600" cy="1325563"/>
          </a:xfrm>
        </p:spPr>
        <p:txBody>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86C139EE-D177-4B29-8837-00B9C22A6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0F31EB-343C-4D85-9D1D-EBB08BF6BE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a:extLst>
              <a:ext uri="{FF2B5EF4-FFF2-40B4-BE49-F238E27FC236}">
                <a16:creationId xmlns:a16="http://schemas.microsoft.com/office/drawing/2014/main" id="{E45E364C-6DB2-46A8-91D7-D47C829E7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690264-43C3-493C-856F-437A9047D5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Espace réservé de la date 6">
            <a:extLst>
              <a:ext uri="{FF2B5EF4-FFF2-40B4-BE49-F238E27FC236}">
                <a16:creationId xmlns:a16="http://schemas.microsoft.com/office/drawing/2014/main" id="{96349A65-7E91-4253-87D0-7299CAF3AD2F}"/>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8" name="Espace réservé du pied de page 7">
            <a:extLst>
              <a:ext uri="{FF2B5EF4-FFF2-40B4-BE49-F238E27FC236}">
                <a16:creationId xmlns:a16="http://schemas.microsoft.com/office/drawing/2014/main" id="{32203C4D-A959-4E06-81FC-B9F9FA22AC59}"/>
              </a:ext>
            </a:extLst>
          </p:cNvPr>
          <p:cNvSpPr>
            <a:spLocks noGrp="1"/>
          </p:cNvSpPr>
          <p:nvPr>
            <p:ph type="ftr" sz="quarter" idx="11"/>
          </p:nvPr>
        </p:nvSpPr>
        <p:spPr/>
        <p:txBody>
          <a:bodyPr/>
          <a:lstStyle/>
          <a:p>
            <a:endParaRPr lang="ar-DZ"/>
          </a:p>
        </p:txBody>
      </p:sp>
      <p:sp>
        <p:nvSpPr>
          <p:cNvPr id="9" name="Espace réservé du numéro de diapositive 8">
            <a:extLst>
              <a:ext uri="{FF2B5EF4-FFF2-40B4-BE49-F238E27FC236}">
                <a16:creationId xmlns:a16="http://schemas.microsoft.com/office/drawing/2014/main" id="{FBB4C8DD-1F32-44F9-A760-912CC0D42898}"/>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27143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5D8C6-40BC-4CDF-8BE1-B968B8B42D91}"/>
              </a:ext>
            </a:extLst>
          </p:cNvPr>
          <p:cNvSpPr>
            <a:spLocks noGrp="1"/>
          </p:cNvSpPr>
          <p:nvPr>
            <p:ph type="title"/>
          </p:nvPr>
        </p:nvSpPr>
        <p:spPr/>
        <p:txBody>
          <a:bodyPr/>
          <a:lstStyle/>
          <a:p>
            <a:r>
              <a:rPr lang="fr-FR"/>
              <a:t>Modifiez le style du titre</a:t>
            </a:r>
            <a:endParaRPr lang="ar-DZ"/>
          </a:p>
        </p:txBody>
      </p:sp>
      <p:sp>
        <p:nvSpPr>
          <p:cNvPr id="3" name="Espace réservé de la date 2">
            <a:extLst>
              <a:ext uri="{FF2B5EF4-FFF2-40B4-BE49-F238E27FC236}">
                <a16:creationId xmlns:a16="http://schemas.microsoft.com/office/drawing/2014/main" id="{0A3FA788-47E4-49C6-8C99-213C176B6A79}"/>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4" name="Espace réservé du pied de page 3">
            <a:extLst>
              <a:ext uri="{FF2B5EF4-FFF2-40B4-BE49-F238E27FC236}">
                <a16:creationId xmlns:a16="http://schemas.microsoft.com/office/drawing/2014/main" id="{A18D2174-1190-4A5E-99BF-24A2D57CDA65}"/>
              </a:ext>
            </a:extLst>
          </p:cNvPr>
          <p:cNvSpPr>
            <a:spLocks noGrp="1"/>
          </p:cNvSpPr>
          <p:nvPr>
            <p:ph type="ftr" sz="quarter" idx="11"/>
          </p:nvPr>
        </p:nvSpPr>
        <p:spPr/>
        <p:txBody>
          <a:bodyPr/>
          <a:lstStyle/>
          <a:p>
            <a:endParaRPr lang="ar-DZ"/>
          </a:p>
        </p:txBody>
      </p:sp>
      <p:sp>
        <p:nvSpPr>
          <p:cNvPr id="5" name="Espace réservé du numéro de diapositive 4">
            <a:extLst>
              <a:ext uri="{FF2B5EF4-FFF2-40B4-BE49-F238E27FC236}">
                <a16:creationId xmlns:a16="http://schemas.microsoft.com/office/drawing/2014/main" id="{45D955C0-048C-4AA1-9E4F-69824A147B2F}"/>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4873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6496A9-7D52-4F1B-8730-5CB64D7B65F3}"/>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3" name="Espace réservé du pied de page 2">
            <a:extLst>
              <a:ext uri="{FF2B5EF4-FFF2-40B4-BE49-F238E27FC236}">
                <a16:creationId xmlns:a16="http://schemas.microsoft.com/office/drawing/2014/main" id="{FAF2D0A8-DAF9-4868-A734-79235B8A9CA1}"/>
              </a:ext>
            </a:extLst>
          </p:cNvPr>
          <p:cNvSpPr>
            <a:spLocks noGrp="1"/>
          </p:cNvSpPr>
          <p:nvPr>
            <p:ph type="ftr" sz="quarter" idx="11"/>
          </p:nvPr>
        </p:nvSpPr>
        <p:spPr/>
        <p:txBody>
          <a:bodyPr/>
          <a:lstStyle/>
          <a:p>
            <a:endParaRPr lang="ar-DZ"/>
          </a:p>
        </p:txBody>
      </p:sp>
      <p:sp>
        <p:nvSpPr>
          <p:cNvPr id="4" name="Espace réservé du numéro de diapositive 3">
            <a:extLst>
              <a:ext uri="{FF2B5EF4-FFF2-40B4-BE49-F238E27FC236}">
                <a16:creationId xmlns:a16="http://schemas.microsoft.com/office/drawing/2014/main" id="{E55A2DD6-EA3F-4D85-BF05-C7BF0C9CA615}"/>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3351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ABEC2-03B9-4413-B63D-34CA693DD8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du contenu 2">
            <a:extLst>
              <a:ext uri="{FF2B5EF4-FFF2-40B4-BE49-F238E27FC236}">
                <a16:creationId xmlns:a16="http://schemas.microsoft.com/office/drawing/2014/main" id="{9E81196D-4168-4C07-9163-C87204262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a:extLst>
              <a:ext uri="{FF2B5EF4-FFF2-40B4-BE49-F238E27FC236}">
                <a16:creationId xmlns:a16="http://schemas.microsoft.com/office/drawing/2014/main" id="{337707B4-1CA1-4037-A4ED-366FE7DC8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417911-F045-4C70-82AC-7B6A58A298FB}"/>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6" name="Espace réservé du pied de page 5">
            <a:extLst>
              <a:ext uri="{FF2B5EF4-FFF2-40B4-BE49-F238E27FC236}">
                <a16:creationId xmlns:a16="http://schemas.microsoft.com/office/drawing/2014/main" id="{E7B2D763-A397-4046-B0CD-25898C2D6D89}"/>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E70832AA-EA7C-4128-974C-80272558A7F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0281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20993-687E-4C05-BDC2-DBD38F0BD2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pour une image  2">
            <a:extLst>
              <a:ext uri="{FF2B5EF4-FFF2-40B4-BE49-F238E27FC236}">
                <a16:creationId xmlns:a16="http://schemas.microsoft.com/office/drawing/2014/main" id="{E0D1007A-3E30-4409-8453-B0C7E6DC8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a:extLst>
              <a:ext uri="{FF2B5EF4-FFF2-40B4-BE49-F238E27FC236}">
                <a16:creationId xmlns:a16="http://schemas.microsoft.com/office/drawing/2014/main" id="{BD7CF0D7-EE0F-4671-92FC-1F43E8366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EEF45E-3704-4560-A2CB-D37170D0157C}"/>
              </a:ext>
            </a:extLst>
          </p:cNvPr>
          <p:cNvSpPr>
            <a:spLocks noGrp="1"/>
          </p:cNvSpPr>
          <p:nvPr>
            <p:ph type="dt" sz="half" idx="10"/>
          </p:nvPr>
        </p:nvSpPr>
        <p:spPr/>
        <p:txBody>
          <a:bodyPr/>
          <a:lstStyle/>
          <a:p>
            <a:fld id="{6F794342-3DF4-431B-9332-6F7957C7A292}" type="datetimeFigureOut">
              <a:rPr lang="ar-DZ" smtClean="0"/>
              <a:t>06-08-1446</a:t>
            </a:fld>
            <a:endParaRPr lang="ar-DZ"/>
          </a:p>
        </p:txBody>
      </p:sp>
      <p:sp>
        <p:nvSpPr>
          <p:cNvPr id="6" name="Espace réservé du pied de page 5">
            <a:extLst>
              <a:ext uri="{FF2B5EF4-FFF2-40B4-BE49-F238E27FC236}">
                <a16:creationId xmlns:a16="http://schemas.microsoft.com/office/drawing/2014/main" id="{9E058998-2097-4D8A-A83A-0F01EB58D61C}"/>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9263F2B8-AA31-4738-A2FA-BAB1530D1FAA}"/>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6669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E198B3-41CC-4753-8DA6-13BC9046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F94B7218-D3AB-41B8-B2A5-D2B80D339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540098D9-1908-4A3A-B593-3F3EBE94F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4342-3DF4-431B-9332-6F7957C7A292}" type="datetimeFigureOut">
              <a:rPr lang="ar-DZ" smtClean="0"/>
              <a:t>06-08-1446</a:t>
            </a:fld>
            <a:endParaRPr lang="ar-DZ"/>
          </a:p>
        </p:txBody>
      </p:sp>
      <p:sp>
        <p:nvSpPr>
          <p:cNvPr id="5" name="Espace réservé du pied de page 4">
            <a:extLst>
              <a:ext uri="{FF2B5EF4-FFF2-40B4-BE49-F238E27FC236}">
                <a16:creationId xmlns:a16="http://schemas.microsoft.com/office/drawing/2014/main" id="{A4FD9B5D-45F7-41EE-9921-95BC96BBC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a:extLst>
              <a:ext uri="{FF2B5EF4-FFF2-40B4-BE49-F238E27FC236}">
                <a16:creationId xmlns:a16="http://schemas.microsoft.com/office/drawing/2014/main" id="{E8353966-64D0-4278-9EC9-28A429B55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A62C-C442-432F-B28F-7F41A81BA964}" type="slidenum">
              <a:rPr lang="ar-DZ" smtClean="0"/>
              <a:t>‹N°›</a:t>
            </a:fld>
            <a:endParaRPr lang="ar-DZ"/>
          </a:p>
        </p:txBody>
      </p:sp>
    </p:spTree>
    <p:extLst>
      <p:ext uri="{BB962C8B-B14F-4D97-AF65-F5344CB8AC3E}">
        <p14:creationId xmlns:p14="http://schemas.microsoft.com/office/powerpoint/2010/main" val="2882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523E8C-1EC6-4F94-9A26-EDCFA2A44ACD}"/>
              </a:ext>
            </a:extLst>
          </p:cNvPr>
          <p:cNvPicPr>
            <a:picLocks noChangeAspect="1"/>
          </p:cNvPicPr>
          <p:nvPr/>
        </p:nvPicPr>
        <p:blipFill>
          <a:blip r:embed="rId2"/>
          <a:stretch>
            <a:fillRect/>
          </a:stretch>
        </p:blipFill>
        <p:spPr>
          <a:xfrm>
            <a:off x="0" y="526143"/>
            <a:ext cx="12192000" cy="5805714"/>
          </a:xfrm>
          <a:prstGeom prst="rect">
            <a:avLst/>
          </a:prstGeom>
        </p:spPr>
      </p:pic>
      <p:sp>
        <p:nvSpPr>
          <p:cNvPr id="5" name="Rectangle : coins arrondis 4">
            <a:extLst>
              <a:ext uri="{FF2B5EF4-FFF2-40B4-BE49-F238E27FC236}">
                <a16:creationId xmlns:a16="http://schemas.microsoft.com/office/drawing/2014/main" id="{B260DF5B-67EB-4B97-9E4C-FF6E5025CB4F}"/>
              </a:ext>
            </a:extLst>
          </p:cNvPr>
          <p:cNvSpPr/>
          <p:nvPr/>
        </p:nvSpPr>
        <p:spPr>
          <a:xfrm>
            <a:off x="1097280" y="998806"/>
            <a:ext cx="9861452" cy="4937760"/>
          </a:xfrm>
          <a:prstGeom prst="roundRect">
            <a:avLst>
              <a:gd name="adj" fmla="val 3562"/>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Rectangle 5">
            <a:extLst>
              <a:ext uri="{FF2B5EF4-FFF2-40B4-BE49-F238E27FC236}">
                <a16:creationId xmlns:a16="http://schemas.microsoft.com/office/drawing/2014/main" id="{52F3627D-E444-40E4-ADF3-BC5C467F75F7}"/>
              </a:ext>
            </a:extLst>
          </p:cNvPr>
          <p:cNvSpPr/>
          <p:nvPr/>
        </p:nvSpPr>
        <p:spPr>
          <a:xfrm>
            <a:off x="2576447" y="1344027"/>
            <a:ext cx="7039106" cy="4247317"/>
          </a:xfrm>
          <a:prstGeom prst="rect">
            <a:avLst/>
          </a:prstGeom>
          <a:noFill/>
        </p:spPr>
        <p:txBody>
          <a:bodyPr wrap="none" lIns="91440" tIns="45720" rIns="91440" bIns="45720">
            <a:spAutoFit/>
          </a:bodyPr>
          <a:lstStyle/>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المحاضرة رقم 02</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في مقياس "اقتصاد المؤسسة"</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لطلبة السنة أولى جدع مشترك</a:t>
            </a:r>
            <a:endParaRPr lang="fr-FR"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5061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8BB5214-650F-4F1B-8E1D-DDBEDBB5D2BB}"/>
              </a:ext>
            </a:extLst>
          </p:cNvPr>
          <p:cNvSpPr txBox="1"/>
          <p:nvPr/>
        </p:nvSpPr>
        <p:spPr>
          <a:xfrm>
            <a:off x="4688" y="844062"/>
            <a:ext cx="12187312" cy="4978735"/>
          </a:xfrm>
          <a:prstGeom prst="rect">
            <a:avLst/>
          </a:prstGeom>
          <a:noFill/>
        </p:spPr>
        <p:txBody>
          <a:bodyPr wrap="square">
            <a:spAutoFit/>
          </a:bodyPr>
          <a:lstStyle/>
          <a:p>
            <a:pPr algn="just" rtl="1">
              <a:lnSpc>
                <a:spcPct val="150000"/>
              </a:lnSpc>
            </a:pPr>
            <a:r>
              <a:rPr lang="ar-DZ"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j-cs"/>
              </a:rPr>
              <a:t>ثالثا: مرحلة الآلة الصناعية:</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j-cs"/>
            </a:endParaRPr>
          </a:p>
          <a:p>
            <a:pPr algn="just" rtl="1">
              <a:lnSpc>
                <a:spcPct val="150000"/>
              </a:lnSpc>
            </a:pPr>
            <a:r>
              <a:rPr lang="ar-DZ" sz="3600" dirty="0">
                <a:effectLst/>
                <a:ea typeface="Calibri" panose="020F0502020204030204" pitchFamily="34" charset="0"/>
                <a:cs typeface="+mj-cs"/>
              </a:rPr>
              <a:t>وتسمى هذه المرحلة بمرحلة </a:t>
            </a:r>
            <a:r>
              <a:rPr lang="ar-DZ" sz="3600" dirty="0" err="1">
                <a:effectLst/>
                <a:ea typeface="Calibri" panose="020F0502020204030204" pitchFamily="34" charset="0"/>
                <a:cs typeface="+mj-cs"/>
              </a:rPr>
              <a:t>المانيفاكتورة</a:t>
            </a:r>
            <a:r>
              <a:rPr lang="ar-DZ" sz="3600" dirty="0">
                <a:effectLst/>
                <a:ea typeface="Calibri" panose="020F0502020204030204" pitchFamily="34" charset="0"/>
                <a:cs typeface="+mj-cs"/>
              </a:rPr>
              <a:t> </a:t>
            </a:r>
            <a:r>
              <a:rPr lang="en-GB" sz="3600" dirty="0">
                <a:effectLst/>
                <a:latin typeface="Traditional Arabic" panose="02020603050405020304" pitchFamily="18" charset="-78"/>
                <a:ea typeface="Calibri" panose="020F0502020204030204" pitchFamily="34" charset="0"/>
                <a:cs typeface="+mj-cs"/>
              </a:rPr>
              <a:t>(Manufacture)</a:t>
            </a:r>
            <a:r>
              <a:rPr lang="ar-DZ" sz="3600" dirty="0">
                <a:effectLst/>
                <a:ea typeface="Calibri" panose="020F0502020204030204" pitchFamily="34" charset="0"/>
                <a:cs typeface="+mj-cs"/>
              </a:rPr>
              <a:t> والمقصود بها هو مرحلة إنشاء المصانع والمعامل وادخال الآلية في إنتاج مختلف السلع لمواجهة الطلب المتزايد، حيث لم تعد التجمعات الحرفية البسيطة تلبي الحاجات الكبيرة للدولة، ولم يعد التجار لوحدهم قادرين على التعامل مع مختلف الأفراد الحرفيين في منازلهم، بل أصبح من الضروري البحث عن الإنتاج الكبير وذلك من خلال الصناعة الآلية.</a:t>
            </a:r>
            <a:endParaRPr lang="ar-DZ" sz="3600" dirty="0">
              <a:cs typeface="+mj-cs"/>
            </a:endParaRPr>
          </a:p>
        </p:txBody>
      </p:sp>
    </p:spTree>
    <p:extLst>
      <p:ext uri="{BB962C8B-B14F-4D97-AF65-F5344CB8AC3E}">
        <p14:creationId xmlns:p14="http://schemas.microsoft.com/office/powerpoint/2010/main" val="211297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CB2095-1E7F-4216-BEE9-309B1DAEEA90}"/>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61509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460F27A-D40B-46B6-A556-FEFF73AB3352}"/>
              </a:ext>
            </a:extLst>
          </p:cNvPr>
          <p:cNvSpPr txBox="1"/>
          <p:nvPr/>
        </p:nvSpPr>
        <p:spPr>
          <a:xfrm>
            <a:off x="4688" y="773723"/>
            <a:ext cx="12187312" cy="5463483"/>
          </a:xfrm>
          <a:prstGeom prst="rect">
            <a:avLst/>
          </a:prstGeom>
          <a:noFill/>
        </p:spPr>
        <p:txBody>
          <a:bodyPr wrap="square">
            <a:spAutoFit/>
          </a:bodyPr>
          <a:lstStyle/>
          <a:p>
            <a:pPr algn="just" rtl="1">
              <a:lnSpc>
                <a:spcPct val="200000"/>
              </a:lnSpc>
            </a:pPr>
            <a:r>
              <a:rPr lang="ar-DZ"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رابعًا: مرحلة المؤسسات الحديثة (المؤسسات المتعددة الجنسيات):</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200000"/>
              </a:lnSpc>
            </a:pPr>
            <a:r>
              <a:rPr lang="ar-DZ" sz="3600" dirty="0">
                <a:effectLst/>
                <a:latin typeface="Times New Roman" panose="02020603050405020304" pitchFamily="18" charset="0"/>
                <a:ea typeface="Calibri" panose="020F0502020204030204" pitchFamily="34" charset="0"/>
                <a:cs typeface="Times New Roman" panose="02020603050405020304" pitchFamily="18" charset="0"/>
              </a:rPr>
              <a:t>مع التطور الذي شهده الاقتصاد الرأسمالي، كانت هناك ضرورة للمؤسسات لاتباع عدة استراتيجيات قصد تحقيق الربح وبالتالي الاستمرار في النشاط، ومن بينها التكتل الاقتصادي، إضافة إلى الدخول إلى الأسواق الخارجية ليست في شكل موزع فقط، بل كمُنتِج كذلك في أكثر من بلد خارجي وهي ما يدعى الشركات المتعددة الجنسيات.</a:t>
            </a:r>
            <a:endParaRPr lang="ar-D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65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29B9FAE-D817-4130-BE95-92BD8D349225}"/>
              </a:ext>
            </a:extLst>
          </p:cNvPr>
          <p:cNvSpPr txBox="1"/>
          <p:nvPr/>
        </p:nvSpPr>
        <p:spPr>
          <a:xfrm>
            <a:off x="4688" y="756089"/>
            <a:ext cx="12187312" cy="5345822"/>
          </a:xfrm>
          <a:prstGeom prst="rect">
            <a:avLst/>
          </a:prstGeom>
          <a:noFill/>
        </p:spPr>
        <p:txBody>
          <a:bodyPr wrap="square">
            <a:spAutoFit/>
          </a:bodyPr>
          <a:lstStyle/>
          <a:p>
            <a:pPr algn="ctr">
              <a:lnSpc>
                <a:spcPct val="200000"/>
              </a:lnSpc>
            </a:pPr>
            <a:r>
              <a:rPr lang="ar-DZ" sz="6000" b="1" dirty="0">
                <a:solidFill>
                  <a:srgbClr val="00B050"/>
                </a:solidFill>
                <a:effectLst>
                  <a:outerShdw blurRad="38100" dist="38100" dir="2700000" algn="tl">
                    <a:srgbClr val="000000">
                      <a:alpha val="43137"/>
                    </a:srgbClr>
                  </a:outerShdw>
                </a:effectLst>
              </a:rPr>
              <a:t>عنوان المحاضرة رقم 02</a:t>
            </a:r>
            <a:br>
              <a:rPr lang="ar-DZ" sz="6000" dirty="0"/>
            </a:br>
            <a:r>
              <a:rPr lang="ar-DZ" sz="6000" dirty="0"/>
              <a:t>نشأة وتطور المؤسسة من أفكار </a:t>
            </a:r>
            <a:r>
              <a:rPr lang="ar-DZ" sz="6000" dirty="0" err="1"/>
              <a:t>شومبيتير</a:t>
            </a:r>
            <a:r>
              <a:rPr lang="ar-DZ" sz="6000" dirty="0"/>
              <a:t> إلى المؤسسة الحالية</a:t>
            </a:r>
          </a:p>
        </p:txBody>
      </p:sp>
    </p:spTree>
    <p:extLst>
      <p:ext uri="{BB962C8B-B14F-4D97-AF65-F5344CB8AC3E}">
        <p14:creationId xmlns:p14="http://schemas.microsoft.com/office/powerpoint/2010/main" val="348342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AE4B81-33EA-494C-93AD-4191B5BD2F30}"/>
              </a:ext>
            </a:extLst>
          </p:cNvPr>
          <p:cNvPicPr>
            <a:picLocks noChangeAspect="1"/>
          </p:cNvPicPr>
          <p:nvPr/>
        </p:nvPicPr>
        <p:blipFill rotWithShape="1">
          <a:blip r:embed="rId2"/>
          <a:srcRect b="28821"/>
          <a:stretch/>
        </p:blipFill>
        <p:spPr>
          <a:xfrm>
            <a:off x="2997739" y="0"/>
            <a:ext cx="6426411" cy="6858000"/>
          </a:xfrm>
          <a:prstGeom prst="rect">
            <a:avLst/>
          </a:prstGeom>
        </p:spPr>
      </p:pic>
    </p:spTree>
    <p:extLst>
      <p:ext uri="{BB962C8B-B14F-4D97-AF65-F5344CB8AC3E}">
        <p14:creationId xmlns:p14="http://schemas.microsoft.com/office/powerpoint/2010/main" val="384548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7FBBD4A-EEE1-4063-97A1-B38F32A48928}"/>
              </a:ext>
            </a:extLst>
          </p:cNvPr>
          <p:cNvSpPr txBox="1"/>
          <p:nvPr/>
        </p:nvSpPr>
        <p:spPr>
          <a:xfrm>
            <a:off x="152399" y="351579"/>
            <a:ext cx="11887202" cy="6092245"/>
          </a:xfrm>
          <a:prstGeom prst="rect">
            <a:avLst/>
          </a:prstGeom>
          <a:noFill/>
        </p:spPr>
        <p:txBody>
          <a:bodyPr wrap="square">
            <a:spAutoFit/>
          </a:bodyPr>
          <a:lstStyle/>
          <a:p>
            <a:pPr algn="just" rtl="1">
              <a:lnSpc>
                <a:spcPct val="150000"/>
              </a:lnSpc>
            </a:pPr>
            <a:r>
              <a:rPr lang="ar-DZ" sz="3300" b="1" dirty="0">
                <a:solidFill>
                  <a:srgbClr val="C00000"/>
                </a:solidFill>
                <a:effectLst>
                  <a:outerShdw blurRad="38100" dist="38100" dir="2700000" algn="tl">
                    <a:srgbClr val="000000">
                      <a:alpha val="43137"/>
                    </a:srgbClr>
                  </a:outerShdw>
                </a:effectLst>
              </a:rPr>
              <a:t>أولاً: أفكار </a:t>
            </a:r>
            <a:r>
              <a:rPr lang="ar-DZ" sz="3300" b="1" dirty="0" err="1">
                <a:solidFill>
                  <a:srgbClr val="C00000"/>
                </a:solidFill>
                <a:effectLst>
                  <a:outerShdw blurRad="38100" dist="38100" dir="2700000" algn="tl">
                    <a:srgbClr val="000000">
                      <a:alpha val="43137"/>
                    </a:srgbClr>
                  </a:outerShdw>
                </a:effectLst>
              </a:rPr>
              <a:t>شومبيتير</a:t>
            </a:r>
            <a:r>
              <a:rPr lang="ar-DZ" sz="3300" b="1" dirty="0">
                <a:solidFill>
                  <a:srgbClr val="C00000"/>
                </a:solidFill>
                <a:effectLst>
                  <a:outerShdw blurRad="38100" dist="38100" dir="2700000" algn="tl">
                    <a:srgbClr val="000000">
                      <a:alpha val="43137"/>
                    </a:srgbClr>
                  </a:outerShdw>
                </a:effectLst>
              </a:rPr>
              <a:t> حول المؤسسة</a:t>
            </a:r>
          </a:p>
          <a:p>
            <a:pPr algn="just" rtl="1">
              <a:lnSpc>
                <a:spcPct val="150000"/>
              </a:lnSpc>
            </a:pPr>
            <a:r>
              <a:rPr lang="ar-DZ" sz="3300" b="1" dirty="0">
                <a:solidFill>
                  <a:srgbClr val="00B050"/>
                </a:solidFill>
                <a:effectLst>
                  <a:outerShdw blurRad="38100" dist="38100" dir="2700000" algn="tl">
                    <a:srgbClr val="000000">
                      <a:alpha val="43137"/>
                    </a:srgbClr>
                  </a:outerShdw>
                </a:effectLst>
              </a:rPr>
              <a:t>المؤسسة والابتكار: </a:t>
            </a:r>
            <a:r>
              <a:rPr lang="ar-DZ" sz="3300" b="1" dirty="0">
                <a:effectLst>
                  <a:outerShdw blurRad="38100" dist="38100" dir="2700000" algn="tl">
                    <a:srgbClr val="000000">
                      <a:alpha val="43137"/>
                    </a:srgbClr>
                  </a:outerShdw>
                </a:effectLst>
              </a:rPr>
              <a:t>رأى </a:t>
            </a:r>
            <a:r>
              <a:rPr lang="ar-DZ" sz="3300" b="1" dirty="0" err="1">
                <a:effectLst>
                  <a:outerShdw blurRad="38100" dist="38100" dir="2700000" algn="tl">
                    <a:srgbClr val="000000">
                      <a:alpha val="43137"/>
                    </a:srgbClr>
                  </a:outerShdw>
                </a:effectLst>
              </a:rPr>
              <a:t>شومبيتير</a:t>
            </a:r>
            <a:r>
              <a:rPr lang="ar-DZ" sz="3300" b="1" dirty="0">
                <a:effectLst>
                  <a:outerShdw blurRad="38100" dist="38100" dir="2700000" algn="tl">
                    <a:srgbClr val="000000">
                      <a:alpha val="43137"/>
                    </a:srgbClr>
                  </a:outerShdw>
                </a:effectLst>
              </a:rPr>
              <a:t> أن المؤسسة الاقتصادية ليست مجرد كيان إنتاجي، بل هي عنصر ديناميكي يعتمد على الابتكار لتحقيق النمو الاقتصادي.</a:t>
            </a:r>
            <a:br>
              <a:rPr lang="ar-DZ" sz="3300" b="1" dirty="0">
                <a:effectLst>
                  <a:outerShdw blurRad="38100" dist="38100" dir="2700000" algn="tl">
                    <a:srgbClr val="000000">
                      <a:alpha val="43137"/>
                    </a:srgbClr>
                  </a:outerShdw>
                </a:effectLst>
              </a:rPr>
            </a:br>
            <a:r>
              <a:rPr lang="ar-DZ" sz="3300" b="1" dirty="0">
                <a:solidFill>
                  <a:srgbClr val="00B050"/>
                </a:solidFill>
                <a:effectLst>
                  <a:outerShdw blurRad="38100" dist="38100" dir="2700000" algn="tl">
                    <a:srgbClr val="000000">
                      <a:alpha val="43137"/>
                    </a:srgbClr>
                  </a:outerShdw>
                </a:effectLst>
              </a:rPr>
              <a:t>رائد الأعمال كعنصر محوري: </a:t>
            </a:r>
            <a:r>
              <a:rPr lang="ar-DZ" sz="3300" b="1" dirty="0">
                <a:effectLst>
                  <a:outerShdw blurRad="38100" dist="38100" dir="2700000" algn="tl">
                    <a:srgbClr val="000000">
                      <a:alpha val="43137"/>
                    </a:srgbClr>
                  </a:outerShdw>
                </a:effectLst>
              </a:rPr>
              <a:t>اعتبر </a:t>
            </a:r>
            <a:r>
              <a:rPr lang="ar-DZ" sz="3300" b="1" dirty="0" err="1">
                <a:effectLst>
                  <a:outerShdw blurRad="38100" dist="38100" dir="2700000" algn="tl">
                    <a:srgbClr val="000000">
                      <a:alpha val="43137"/>
                    </a:srgbClr>
                  </a:outerShdw>
                </a:effectLst>
              </a:rPr>
              <a:t>شومبيتير</a:t>
            </a:r>
            <a:r>
              <a:rPr lang="ar-DZ" sz="3300" b="1" dirty="0">
                <a:effectLst>
                  <a:outerShdw blurRad="38100" dist="38100" dir="2700000" algn="tl">
                    <a:srgbClr val="000000">
                      <a:alpha val="43137"/>
                    </a:srgbClr>
                  </a:outerShdw>
                </a:effectLst>
              </a:rPr>
              <a:t> أن رائد الأعمال هو المحرك الأساسي للتغيير الاقتصادي، حيث يقوم بإدخال الابتكارات الجديدة سواء في المنتجات أو العمليات الإنتاجية أو طرق التسويق.</a:t>
            </a:r>
          </a:p>
          <a:p>
            <a:pPr algn="just" rtl="1">
              <a:lnSpc>
                <a:spcPct val="150000"/>
              </a:lnSpc>
            </a:pPr>
            <a:r>
              <a:rPr lang="ar-DZ" sz="3300" b="1" dirty="0">
                <a:solidFill>
                  <a:srgbClr val="00B050"/>
                </a:solidFill>
                <a:effectLst>
                  <a:outerShdw blurRad="38100" dist="38100" dir="2700000" algn="tl">
                    <a:srgbClr val="000000">
                      <a:alpha val="43137"/>
                    </a:srgbClr>
                  </a:outerShdw>
                </a:effectLst>
              </a:rPr>
              <a:t>نظرية الهدم الخلاق: </a:t>
            </a:r>
            <a:r>
              <a:rPr lang="ar-DZ" sz="3300" b="1" dirty="0">
                <a:effectLst>
                  <a:outerShdw blurRad="38100" dist="38100" dir="2700000" algn="tl">
                    <a:srgbClr val="000000">
                      <a:alpha val="43137"/>
                    </a:srgbClr>
                  </a:outerShdw>
                </a:effectLst>
              </a:rPr>
              <a:t>تحدث </a:t>
            </a:r>
            <a:r>
              <a:rPr lang="ar-DZ" sz="3300" b="1" dirty="0" err="1">
                <a:effectLst>
                  <a:outerShdw blurRad="38100" dist="38100" dir="2700000" algn="tl">
                    <a:srgbClr val="000000">
                      <a:alpha val="43137"/>
                    </a:srgbClr>
                  </a:outerShdw>
                </a:effectLst>
              </a:rPr>
              <a:t>شومبيتير</a:t>
            </a:r>
            <a:r>
              <a:rPr lang="ar-DZ" sz="3300" b="1" dirty="0">
                <a:effectLst>
                  <a:outerShdw blurRad="38100" dist="38100" dir="2700000" algn="tl">
                    <a:srgbClr val="000000">
                      <a:alpha val="43137"/>
                    </a:srgbClr>
                  </a:outerShdw>
                </a:effectLst>
              </a:rPr>
              <a:t> عن "الهدم الخلاق"، وهو عملية يتم من خلالها استبدال الهياكل الاقتصادية القديمة بأخرى أكثر تطورًا نتيجة الابتكارات الجديدة.</a:t>
            </a:r>
            <a:endParaRPr lang="ar-DZ" sz="3300" dirty="0"/>
          </a:p>
        </p:txBody>
      </p:sp>
    </p:spTree>
    <p:extLst>
      <p:ext uri="{BB962C8B-B14F-4D97-AF65-F5344CB8AC3E}">
        <p14:creationId xmlns:p14="http://schemas.microsoft.com/office/powerpoint/2010/main" val="255186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3E1AE9D-AB49-4EF2-A213-7F6FECC79728}"/>
              </a:ext>
            </a:extLst>
          </p:cNvPr>
          <p:cNvPicPr>
            <a:picLocks noChangeAspect="1"/>
          </p:cNvPicPr>
          <p:nvPr/>
        </p:nvPicPr>
        <p:blipFill>
          <a:blip r:embed="rId2"/>
          <a:stretch>
            <a:fillRect/>
          </a:stretch>
        </p:blipFill>
        <p:spPr>
          <a:xfrm>
            <a:off x="666750" y="728662"/>
            <a:ext cx="10858500" cy="5400675"/>
          </a:xfrm>
          <a:prstGeom prst="rect">
            <a:avLst/>
          </a:prstGeom>
        </p:spPr>
      </p:pic>
    </p:spTree>
    <p:extLst>
      <p:ext uri="{BB962C8B-B14F-4D97-AF65-F5344CB8AC3E}">
        <p14:creationId xmlns:p14="http://schemas.microsoft.com/office/powerpoint/2010/main" val="36579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E44E87-EDA8-42A1-8F6D-88D24A19991F}"/>
              </a:ext>
            </a:extLst>
          </p:cNvPr>
          <p:cNvSpPr txBox="1"/>
          <p:nvPr/>
        </p:nvSpPr>
        <p:spPr>
          <a:xfrm>
            <a:off x="4688" y="407964"/>
            <a:ext cx="12187312" cy="5809732"/>
          </a:xfrm>
          <a:prstGeom prst="rect">
            <a:avLst/>
          </a:prstGeom>
          <a:noFill/>
        </p:spPr>
        <p:txBody>
          <a:bodyPr wrap="square">
            <a:spAutoFit/>
          </a:bodyPr>
          <a:lstStyle/>
          <a:p>
            <a:pPr algn="just" rtl="1">
              <a:lnSpc>
                <a:spcPct val="150000"/>
              </a:lnSpc>
            </a:pPr>
            <a:r>
              <a:rPr lang="ar-DZ"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j-cs"/>
              </a:rPr>
              <a:t>ثانيًا: الوحدة الأساسية ضمن القبيلة:</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j-cs"/>
            </a:endParaRPr>
          </a:p>
          <a:p>
            <a:pPr algn="just" rtl="1">
              <a:lnSpc>
                <a:spcPct val="150000"/>
              </a:lnSpc>
            </a:pPr>
            <a:r>
              <a:rPr lang="ar-DZ" sz="3600" dirty="0">
                <a:effectLst/>
                <a:ea typeface="Calibri" panose="020F0502020204030204" pitchFamily="34" charset="0"/>
                <a:cs typeface="+mj-cs"/>
              </a:rPr>
              <a:t>كانت عملية تأمين الغذاء في المراحل الأولى هدفًا أساسيا لعملية الإنتاج، حيث يتم توزيع ما تم إنتاجه في إطار القبيلة، وفي هذا الإطار يتم تقسيم العمل بين أفراد القبيلة الواحدة حيث تبقى النساء في البيت، أمّا الرجال فيخرجون لجني الغذاء والصيد، كما تم تقسيم العمل بين الرجال حيث خصصت مجموعة منهم لحماية القبيلة من المخاطر المعرضة لها، وبسبب المخاطر التي يتعرض لها المحاربون فإنهم يُجزون بكميات أكبر من الإنتاج.</a:t>
            </a:r>
            <a:endParaRPr lang="ar-DZ" sz="3600" dirty="0">
              <a:cs typeface="+mj-cs"/>
            </a:endParaRPr>
          </a:p>
        </p:txBody>
      </p:sp>
    </p:spTree>
    <p:extLst>
      <p:ext uri="{BB962C8B-B14F-4D97-AF65-F5344CB8AC3E}">
        <p14:creationId xmlns:p14="http://schemas.microsoft.com/office/powerpoint/2010/main" val="37563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CEA4CC-8027-4244-9796-655B3A4B4E12}"/>
              </a:ext>
            </a:extLst>
          </p:cNvPr>
          <p:cNvPicPr>
            <a:picLocks noChangeAspect="1"/>
          </p:cNvPicPr>
          <p:nvPr/>
        </p:nvPicPr>
        <p:blipFill>
          <a:blip r:embed="rId2"/>
          <a:stretch>
            <a:fillRect/>
          </a:stretch>
        </p:blipFill>
        <p:spPr>
          <a:xfrm>
            <a:off x="2021057" y="360996"/>
            <a:ext cx="8149886" cy="6136008"/>
          </a:xfrm>
          <a:prstGeom prst="rect">
            <a:avLst/>
          </a:prstGeom>
        </p:spPr>
      </p:pic>
    </p:spTree>
    <p:extLst>
      <p:ext uri="{BB962C8B-B14F-4D97-AF65-F5344CB8AC3E}">
        <p14:creationId xmlns:p14="http://schemas.microsoft.com/office/powerpoint/2010/main" val="279788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B39BBA8-8934-43FD-A7ED-3833181BABBC}"/>
              </a:ext>
            </a:extLst>
          </p:cNvPr>
          <p:cNvSpPr txBox="1"/>
          <p:nvPr/>
        </p:nvSpPr>
        <p:spPr>
          <a:xfrm>
            <a:off x="4688" y="669879"/>
            <a:ext cx="12187312" cy="5518242"/>
          </a:xfrm>
          <a:prstGeom prst="rect">
            <a:avLst/>
          </a:prstGeom>
          <a:noFill/>
        </p:spPr>
        <p:txBody>
          <a:bodyPr wrap="square">
            <a:spAutoFit/>
          </a:bodyPr>
          <a:lstStyle/>
          <a:p>
            <a:pPr algn="just" rtl="1">
              <a:lnSpc>
                <a:spcPct val="150000"/>
              </a:lnSpc>
            </a:pPr>
            <a:r>
              <a:rPr lang="ar-DZ" sz="4000" b="1" dirty="0">
                <a:solidFill>
                  <a:srgbClr val="C00000"/>
                </a:solidFill>
                <a:effectLst>
                  <a:outerShdw blurRad="38100" dist="38100" dir="2700000" algn="tl">
                    <a:srgbClr val="000000">
                      <a:alpha val="43137"/>
                    </a:srgbClr>
                  </a:outerShdw>
                </a:effectLst>
              </a:rPr>
              <a:t>ثالثا: مرحلة الإنتاج الحرفي المنزلي:</a:t>
            </a:r>
          </a:p>
          <a:p>
            <a:pPr algn="just" rtl="1">
              <a:lnSpc>
                <a:spcPct val="150000"/>
              </a:lnSpc>
            </a:pPr>
            <a:r>
              <a:rPr lang="ar-DZ" sz="4000" dirty="0"/>
              <a:t>في هذه المرحلة وفر التجار الرأسماليون المواد الأولية وأدوات العمل ورؤوس الأموال للحرفين، حيث قاموا بجمع الأسر التي كانت على استعداد لزيادة دخلها من أجل تغطية حاجاتها المتزايدة وظهر هذا النوع من الحرف في بريطانيا في مجال صناعة الصوف من القرن 13 ثم توسعت لتشمل عدة مجالات أخرى منتصف القرن 15.</a:t>
            </a:r>
          </a:p>
        </p:txBody>
      </p:sp>
    </p:spTree>
    <p:extLst>
      <p:ext uri="{BB962C8B-B14F-4D97-AF65-F5344CB8AC3E}">
        <p14:creationId xmlns:p14="http://schemas.microsoft.com/office/powerpoint/2010/main" val="232131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57B931-5B1C-48C3-8B14-7C4598602409}"/>
              </a:ext>
            </a:extLst>
          </p:cNvPr>
          <p:cNvPicPr>
            <a:picLocks noChangeAspect="1"/>
          </p:cNvPicPr>
          <p:nvPr/>
        </p:nvPicPr>
        <p:blipFill>
          <a:blip r:embed="rId2"/>
          <a:stretch>
            <a:fillRect/>
          </a:stretch>
        </p:blipFill>
        <p:spPr>
          <a:xfrm>
            <a:off x="1688545" y="0"/>
            <a:ext cx="8814910" cy="6858000"/>
          </a:xfrm>
          <a:prstGeom prst="rect">
            <a:avLst/>
          </a:prstGeom>
        </p:spPr>
      </p:pic>
    </p:spTree>
    <p:extLst>
      <p:ext uri="{BB962C8B-B14F-4D97-AF65-F5344CB8AC3E}">
        <p14:creationId xmlns:p14="http://schemas.microsoft.com/office/powerpoint/2010/main" val="1101140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393</Words>
  <Application>Microsoft Office PowerPoint</Application>
  <PresentationFormat>Grand écran</PresentationFormat>
  <Paragraphs>17</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Times New Roman</vt:lpstr>
      <vt:lpstr>Traditional Arabic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Guembour Abderraouf</dc:creator>
  <cp:lastModifiedBy>Guembour Abderraouf</cp:lastModifiedBy>
  <cp:revision>51</cp:revision>
  <dcterms:created xsi:type="dcterms:W3CDTF">2025-01-29T04:20:44Z</dcterms:created>
  <dcterms:modified xsi:type="dcterms:W3CDTF">2025-02-04T20:16:12Z</dcterms:modified>
</cp:coreProperties>
</file>